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27"/>
  </p:notesMasterIdLst>
  <p:sldIdLst>
    <p:sldId id="261" r:id="rId4"/>
    <p:sldId id="262" r:id="rId5"/>
    <p:sldId id="295" r:id="rId6"/>
    <p:sldId id="278" r:id="rId7"/>
    <p:sldId id="294" r:id="rId8"/>
    <p:sldId id="269" r:id="rId9"/>
    <p:sldId id="267" r:id="rId10"/>
    <p:sldId id="281" r:id="rId11"/>
    <p:sldId id="268" r:id="rId12"/>
    <p:sldId id="270" r:id="rId13"/>
    <p:sldId id="283" r:id="rId14"/>
    <p:sldId id="284" r:id="rId15"/>
    <p:sldId id="286" r:id="rId16"/>
    <p:sldId id="287" r:id="rId17"/>
    <p:sldId id="288" r:id="rId18"/>
    <p:sldId id="289" r:id="rId19"/>
    <p:sldId id="273" r:id="rId20"/>
    <p:sldId id="274" r:id="rId21"/>
    <p:sldId id="275" r:id="rId22"/>
    <p:sldId id="277" r:id="rId23"/>
    <p:sldId id="272" r:id="rId24"/>
    <p:sldId id="259" r:id="rId25"/>
    <p:sldId id="28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36608E"/>
    <a:srgbClr val="E5EDFF"/>
    <a:srgbClr val="B8CEFE"/>
    <a:srgbClr val="90B2FE"/>
    <a:srgbClr val="C5C5FF"/>
    <a:srgbClr val="FFCCFF"/>
    <a:srgbClr val="FFFFCC"/>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82246" autoAdjust="0"/>
  </p:normalViewPr>
  <p:slideViewPr>
    <p:cSldViewPr>
      <p:cViewPr varScale="1">
        <p:scale>
          <a:sx n="67" d="100"/>
          <a:sy n="67" d="100"/>
        </p:scale>
        <p:origin x="-66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C3A42B3-E321-4629-88F9-C08A086E06EE}"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A29B8-7584-445D-B9EB-78C4212F8C18}" type="slidenum">
              <a:rPr lang="en-US"/>
              <a:pPr/>
              <a:t>1</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10</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p>
        </p:txBody>
      </p:sp>
      <p:sp>
        <p:nvSpPr>
          <p:cNvPr id="80900" name="Slide Number Placeholder 3"/>
          <p:cNvSpPr>
            <a:spLocks noGrp="1"/>
          </p:cNvSpPr>
          <p:nvPr>
            <p:ph type="sldNum" sz="quarter" idx="5"/>
          </p:nvPr>
        </p:nvSpPr>
        <p:spPr>
          <a:noFill/>
        </p:spPr>
        <p:txBody>
          <a:bodyPr/>
          <a:lstStyle/>
          <a:p>
            <a:fld id="{A1BCD4EB-394C-46D2-A6FC-392DB68BB15D}" type="slidenum">
              <a:rPr lang="en-US" smtClean="0">
                <a:solidFill>
                  <a:srgbClr val="000000"/>
                </a:solidFill>
              </a:rPr>
              <a:pPr/>
              <a:t>11</a:t>
            </a:fld>
            <a:endParaRPr 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17</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18</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19</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20</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21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2</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A29B8-7584-445D-B9EB-78C4212F8C18}" type="slidenum">
              <a:rPr lang="en-US"/>
              <a:pPr/>
              <a:t>22</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34F222F-7C00-4C10-A9A8-FF6D658D2BE2}" type="slidenum">
              <a:rPr lang="en-US" smtClean="0">
                <a:solidFill>
                  <a:srgbClr val="000000"/>
                </a:solidFill>
              </a:rPr>
              <a:pPr/>
              <a:t>23</a:t>
            </a:fld>
            <a:endParaRPr lang="en-US" dirty="0" smtClean="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sz="900" u="sng" dirty="0" smtClean="0"/>
              <a:t>Definition of Virtual Neurorobotics. </a:t>
            </a:r>
            <a:r>
              <a:rPr lang="en-US" sz="900" dirty="0" smtClean="0"/>
              <a:t>We define virtual neurorobotics as follows: a computer-facilitated behavioral loop wherein a human interacts with a projected robot that meets 5 criteria: (1) the robot is sufficiently embodied for the human to tentatively accept the robot as a social partner, (2) the loop operates in real time, with no pre-specified parcellation into receptive and responsive time windows, (3) the cognitive control is a neuromorphic brain emulation incorporating realistic neuronal dynamics whose time constants that reflect synaptic activation and learning, established membrane and circuitry properties, and (4) the neuromorphic architecture is expandable to progressive larger scale and complexity to model brain development, (5) the neuromorphic architecture can potentially provide circuitry underlying intrinsic motivation and intentionality, which physiologically is best described as “emotional” rather than rule-based drive. A summary of the requirements for a VNR system is shown in Table 1. </a:t>
            </a:r>
          </a:p>
          <a:p>
            <a:r>
              <a:rPr lang="en-US" sz="900" dirty="0" smtClean="0"/>
              <a:t> </a:t>
            </a:r>
          </a:p>
          <a:p>
            <a:r>
              <a:rPr lang="en-US" sz="900" dirty="0" smtClean="0"/>
              <a:t>High-level social robotic systems reported to-date are generally controlled by artificial intelligence and machine learning algorithms that incorporate explicit task lists and criteria for task satisfaction, segmenting time into periods of action and of awaiting response. Our interest is not to characterize the rules of social engagement per se, but rather to uncover the basis of biological brain sensorimotor control, information processing and learning. The corresponding neuromorphic brains must therefore be driven intrinsically by a motivational influence such that the dynamics that subserve information processing are themselves affected by a drive to accomplish the tasks (with neural learning that reinforces successful behavioral adaptation) (Samejima and Doya, 2007; Schweighofer et al, 2007). The motivational system must therefore demonstrate intentionality, which means that the intelligent system takes into account the “aboutness” of its own relationship to other behaving entities (and vice versa) in its environment. With sufficiently complex neuromorphic architectures, intentionality would be expected to be reflected by frontal and parietal mirror neuron responsiveness characteristic of many mammalian intentional behaviors (Iacoboni and Dapretto, 2006). This combined physiological responsiveness of intrinsic motivation and intentionality in animals, including humans, most generally can be described as </a:t>
            </a:r>
            <a:r>
              <a:rPr lang="en-US" sz="900" i="1" dirty="0" smtClean="0"/>
              <a:t>emotion</a:t>
            </a:r>
            <a:r>
              <a:rPr lang="en-US" sz="900" dirty="0" smtClean="0"/>
              <a:t>:</a:t>
            </a:r>
          </a:p>
          <a:p>
            <a:endParaRPr lang="en-US" sz="900" dirty="0" smtClean="0"/>
          </a:p>
          <a:p>
            <a:r>
              <a:rPr lang="en-US" sz="900" dirty="0" smtClean="0"/>
              <a:t>Emotion, as the name suggests, sets in motion the moment-to-moment behaviors of an intelligent system (Breazeal, 2003; Frijda, 2006). From this perspective, “intelligence” has evolved as a way to better serve emotional drive. That is, intelligence may be a derivative of emotion, rather than vice versa. We therefore make the following hypothesis: the development of truly intelligent systems cannot occur outside the real-time, emotional interaction of humans with a neuromorphic system. This does not mean that intelligent systems, once refined, cannot ultimately be cloned (at a point in development where they are ready to learn advanced tasks). Rather, to grow the early intelligent systems we must start with minimalist brain architectures that demonstrate intrinsic motivation and intentionality in scenarios requiring intelligent behavior in a real-world context. This recapitulates the way in which humans develop cognitive function over the first several years of social experience. With the VNR approach, we seek not only to “grow” such intelligent systems but also to comprehend, at each step, the differential changes in architecture giving rise to novel and intelligent cognition.</a:t>
            </a:r>
            <a:endParaRPr lang="en-US" sz="9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3</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4</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6</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7</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p>
        </p:txBody>
      </p:sp>
      <p:sp>
        <p:nvSpPr>
          <p:cNvPr id="80900" name="Slide Number Placeholder 3"/>
          <p:cNvSpPr>
            <a:spLocks noGrp="1"/>
          </p:cNvSpPr>
          <p:nvPr>
            <p:ph type="sldNum" sz="quarter" idx="5"/>
          </p:nvPr>
        </p:nvSpPr>
        <p:spPr>
          <a:noFill/>
        </p:spPr>
        <p:txBody>
          <a:bodyPr/>
          <a:lstStyle/>
          <a:p>
            <a:fld id="{A1BCD4EB-394C-46D2-A6FC-392DB68BB15D}" type="slidenum">
              <a:rPr lang="en-US" smtClean="0">
                <a:solidFill>
                  <a:srgbClr val="000000"/>
                </a:solidFill>
              </a:rPr>
              <a:pPr/>
              <a:t>8</a:t>
            </a:fld>
            <a:endParaRPr lang="en-US"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9</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Work performed by HRL under DARPA contract HRL0011-09-C-001</a:t>
            </a:r>
          </a:p>
        </p:txBody>
      </p:sp>
      <p:sp>
        <p:nvSpPr>
          <p:cNvPr id="6" name="Slide Number Placeholder 5"/>
          <p:cNvSpPr>
            <a:spLocks noGrp="1"/>
          </p:cNvSpPr>
          <p:nvPr>
            <p:ph type="sldNum" sz="quarter" idx="12"/>
          </p:nvPr>
        </p:nvSpPr>
        <p:spPr>
          <a:xfrm>
            <a:off x="6934200" y="6534150"/>
            <a:ext cx="2133600" cy="247650"/>
          </a:xfrm>
          <a:prstGeom prst="rect">
            <a:avLst/>
          </a:prstGeom>
        </p:spPr>
        <p:txBody>
          <a:bodyPr/>
          <a:lstStyle>
            <a:lvl1pPr>
              <a:defRPr/>
            </a:lvl1pPr>
          </a:lstStyle>
          <a:p>
            <a:fld id="{9AFDFBA7-A908-4F43-B43F-47C249FDEE99}"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Work performed by HRL under DARPA contract HRL0011-09-C-001</a:t>
            </a:r>
          </a:p>
        </p:txBody>
      </p:sp>
      <p:sp>
        <p:nvSpPr>
          <p:cNvPr id="6" name="Slide Number Placeholder 5"/>
          <p:cNvSpPr>
            <a:spLocks noGrp="1"/>
          </p:cNvSpPr>
          <p:nvPr>
            <p:ph type="sldNum" sz="quarter" idx="12"/>
          </p:nvPr>
        </p:nvSpPr>
        <p:spPr>
          <a:xfrm>
            <a:off x="6934200" y="6534150"/>
            <a:ext cx="2133600" cy="247650"/>
          </a:xfrm>
          <a:prstGeom prst="rect">
            <a:avLst/>
          </a:prstGeom>
        </p:spPr>
        <p:txBody>
          <a:bodyPr/>
          <a:lstStyle>
            <a:lvl1pPr>
              <a:defRPr/>
            </a:lvl1pPr>
          </a:lstStyle>
          <a:p>
            <a:fld id="{052CEE13-9220-4F22-BCEA-99CF4E68082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Work performed by HRL under DARPA contract HRL0011-09-C-001</a:t>
            </a:r>
          </a:p>
        </p:txBody>
      </p:sp>
      <p:sp>
        <p:nvSpPr>
          <p:cNvPr id="6" name="Slide Number Placeholder 5"/>
          <p:cNvSpPr>
            <a:spLocks noGrp="1"/>
          </p:cNvSpPr>
          <p:nvPr>
            <p:ph type="sldNum" sz="quarter" idx="12"/>
          </p:nvPr>
        </p:nvSpPr>
        <p:spPr>
          <a:xfrm>
            <a:off x="6934200" y="6534150"/>
            <a:ext cx="2133600" cy="247650"/>
          </a:xfrm>
          <a:prstGeom prst="rect">
            <a:avLst/>
          </a:prstGeom>
        </p:spPr>
        <p:txBody>
          <a:bodyPr/>
          <a:lstStyle>
            <a:lvl1pPr>
              <a:defRPr/>
            </a:lvl1pPr>
          </a:lstStyle>
          <a:p>
            <a:fld id="{D40D55D1-4476-4E03-B43D-0BEB3B76BFD0}"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34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DDA03EE-4C48-4AAD-98DE-7CAF985AE17B}" type="datetimeFigureOut">
              <a:rPr lang="en-US"/>
              <a:pPr/>
              <a:t>6/18/2010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741522B-DBEC-41DA-B762-ED23CA8B4B2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Work performed by HRL under DARPA contract HRL0011-09-C-001</a:t>
            </a:r>
          </a:p>
        </p:txBody>
      </p:sp>
      <p:sp>
        <p:nvSpPr>
          <p:cNvPr id="6" name="Slide Number Placeholder 5"/>
          <p:cNvSpPr>
            <a:spLocks noGrp="1"/>
          </p:cNvSpPr>
          <p:nvPr>
            <p:ph type="sldNum" sz="quarter" idx="12"/>
          </p:nvPr>
        </p:nvSpPr>
        <p:spPr>
          <a:xfrm>
            <a:off x="6934200" y="6534150"/>
            <a:ext cx="2133600" cy="247650"/>
          </a:xfrm>
          <a:prstGeom prst="rect">
            <a:avLst/>
          </a:prstGeom>
        </p:spPr>
        <p:txBody>
          <a:bodyPr/>
          <a:lstStyle>
            <a:lvl1pPr>
              <a:defRPr/>
            </a:lvl1pPr>
          </a:lstStyle>
          <a:p>
            <a:fld id="{F817E0D5-9D29-4AB2-BC2B-EFE87981946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Work performed by HRL under DARPA contract HRL0011-09-C-001</a:t>
            </a:r>
          </a:p>
        </p:txBody>
      </p:sp>
      <p:sp>
        <p:nvSpPr>
          <p:cNvPr id="6" name="Slide Number Placeholder 5"/>
          <p:cNvSpPr>
            <a:spLocks noGrp="1"/>
          </p:cNvSpPr>
          <p:nvPr>
            <p:ph type="sldNum" sz="quarter" idx="12"/>
          </p:nvPr>
        </p:nvSpPr>
        <p:spPr>
          <a:xfrm>
            <a:off x="6934200" y="6534150"/>
            <a:ext cx="2133600" cy="247650"/>
          </a:xfrm>
          <a:prstGeom prst="rect">
            <a:avLst/>
          </a:prstGeom>
        </p:spPr>
        <p:txBody>
          <a:bodyPr/>
          <a:lstStyle>
            <a:lvl1pPr>
              <a:defRPr/>
            </a:lvl1pPr>
          </a:lstStyle>
          <a:p>
            <a:fld id="{61053A4B-ECF1-47B3-8697-3101FD9F4C5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Work performed by HRL under DARPA contract HRL0011-09-C-001</a:t>
            </a:r>
          </a:p>
        </p:txBody>
      </p:sp>
      <p:sp>
        <p:nvSpPr>
          <p:cNvPr id="7" name="Slide Number Placeholder 6"/>
          <p:cNvSpPr>
            <a:spLocks noGrp="1"/>
          </p:cNvSpPr>
          <p:nvPr>
            <p:ph type="sldNum" sz="quarter" idx="12"/>
          </p:nvPr>
        </p:nvSpPr>
        <p:spPr>
          <a:xfrm>
            <a:off x="6934200" y="6534150"/>
            <a:ext cx="2133600" cy="247650"/>
          </a:xfrm>
          <a:prstGeom prst="rect">
            <a:avLst/>
          </a:prstGeom>
        </p:spPr>
        <p:txBody>
          <a:bodyPr/>
          <a:lstStyle>
            <a:lvl1pPr>
              <a:defRPr/>
            </a:lvl1pPr>
          </a:lstStyle>
          <a:p>
            <a:fld id="{3A927F16-D934-4E56-BD95-3DB5B62F92D1}"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Work performed by HRL under DARPA contract HRL0011-09-C-001</a:t>
            </a:r>
          </a:p>
        </p:txBody>
      </p:sp>
      <p:sp>
        <p:nvSpPr>
          <p:cNvPr id="9" name="Slide Number Placeholder 8"/>
          <p:cNvSpPr>
            <a:spLocks noGrp="1"/>
          </p:cNvSpPr>
          <p:nvPr>
            <p:ph type="sldNum" sz="quarter" idx="12"/>
          </p:nvPr>
        </p:nvSpPr>
        <p:spPr>
          <a:xfrm>
            <a:off x="6934200" y="6534150"/>
            <a:ext cx="2133600" cy="247650"/>
          </a:xfrm>
          <a:prstGeom prst="rect">
            <a:avLst/>
          </a:prstGeom>
        </p:spPr>
        <p:txBody>
          <a:bodyPr/>
          <a:lstStyle>
            <a:lvl1pPr>
              <a:defRPr/>
            </a:lvl1pPr>
          </a:lstStyle>
          <a:p>
            <a:fld id="{42BDA32D-CA77-4470-B8C8-A3391AA4C09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Work performed by HRL under DARPA contract HRL0011-09-C-001</a:t>
            </a:r>
          </a:p>
        </p:txBody>
      </p:sp>
      <p:sp>
        <p:nvSpPr>
          <p:cNvPr id="5" name="Slide Number Placeholder 4"/>
          <p:cNvSpPr>
            <a:spLocks noGrp="1"/>
          </p:cNvSpPr>
          <p:nvPr>
            <p:ph type="sldNum" sz="quarter" idx="12"/>
          </p:nvPr>
        </p:nvSpPr>
        <p:spPr>
          <a:xfrm>
            <a:off x="6934200" y="6534150"/>
            <a:ext cx="2133600" cy="247650"/>
          </a:xfrm>
          <a:prstGeom prst="rect">
            <a:avLst/>
          </a:prstGeom>
        </p:spPr>
        <p:txBody>
          <a:bodyPr/>
          <a:lstStyle>
            <a:lvl1pPr>
              <a:defRPr/>
            </a:lvl1pPr>
          </a:lstStyle>
          <a:p>
            <a:fld id="{3079E8C9-0477-40E9-AE63-F87A7164511D}"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Work performed by HRL under DARPA contract HRL0011-09-C-001</a:t>
            </a:r>
          </a:p>
        </p:txBody>
      </p:sp>
      <p:sp>
        <p:nvSpPr>
          <p:cNvPr id="4" name="Slide Number Placeholder 3"/>
          <p:cNvSpPr>
            <a:spLocks noGrp="1"/>
          </p:cNvSpPr>
          <p:nvPr>
            <p:ph type="sldNum" sz="quarter" idx="12"/>
          </p:nvPr>
        </p:nvSpPr>
        <p:spPr>
          <a:xfrm>
            <a:off x="6934200" y="6534150"/>
            <a:ext cx="2133600" cy="247650"/>
          </a:xfrm>
          <a:prstGeom prst="rect">
            <a:avLst/>
          </a:prstGeom>
        </p:spPr>
        <p:txBody>
          <a:bodyPr/>
          <a:lstStyle>
            <a:lvl1pPr>
              <a:defRPr/>
            </a:lvl1pPr>
          </a:lstStyle>
          <a:p>
            <a:fld id="{CB49AA58-832E-40CE-BA2C-000FE8C961FA}"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Work performed by HRL under DARPA contract HRL0011-09-C-001</a:t>
            </a:r>
          </a:p>
        </p:txBody>
      </p:sp>
      <p:sp>
        <p:nvSpPr>
          <p:cNvPr id="7" name="Slide Number Placeholder 6"/>
          <p:cNvSpPr>
            <a:spLocks noGrp="1"/>
          </p:cNvSpPr>
          <p:nvPr>
            <p:ph type="sldNum" sz="quarter" idx="12"/>
          </p:nvPr>
        </p:nvSpPr>
        <p:spPr>
          <a:xfrm>
            <a:off x="6934200" y="6534150"/>
            <a:ext cx="2133600" cy="247650"/>
          </a:xfrm>
          <a:prstGeom prst="rect">
            <a:avLst/>
          </a:prstGeom>
        </p:spPr>
        <p:txBody>
          <a:bodyPr/>
          <a:lstStyle>
            <a:lvl1pPr>
              <a:defRPr/>
            </a:lvl1pPr>
          </a:lstStyle>
          <a:p>
            <a:fld id="{2BBFCB0D-3256-4447-8532-B141393F538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Work performed by HRL under DARPA contract HRL0011-09-C-001</a:t>
            </a:r>
          </a:p>
        </p:txBody>
      </p:sp>
      <p:sp>
        <p:nvSpPr>
          <p:cNvPr id="7" name="Slide Number Placeholder 6"/>
          <p:cNvSpPr>
            <a:spLocks noGrp="1"/>
          </p:cNvSpPr>
          <p:nvPr>
            <p:ph type="sldNum" sz="quarter" idx="12"/>
          </p:nvPr>
        </p:nvSpPr>
        <p:spPr>
          <a:xfrm>
            <a:off x="6934200" y="6534150"/>
            <a:ext cx="2133600" cy="247650"/>
          </a:xfrm>
          <a:prstGeom prst="rect">
            <a:avLst/>
          </a:prstGeom>
        </p:spPr>
        <p:txBody>
          <a:bodyPr/>
          <a:lstStyle>
            <a:lvl1pPr>
              <a:defRPr/>
            </a:lvl1pPr>
          </a:lstStyle>
          <a:p>
            <a:fld id="{C10A3DAD-DAD5-4542-88A1-A8BFFDB7B7D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Thalamo-cortical microcircuitry</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914400" y="6400800"/>
            <a:ext cx="73152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Work performed by HRL under DARPA contract HRL0011-09-C-001</a:t>
            </a:r>
          </a:p>
        </p:txBody>
      </p:sp>
      <p:pic>
        <p:nvPicPr>
          <p:cNvPr id="1031" name="Picture 7"/>
          <p:cNvPicPr>
            <a:picLocks noChangeAspect="1" noChangeArrowheads="1"/>
          </p:cNvPicPr>
          <p:nvPr userDrawn="1"/>
        </p:nvPicPr>
        <p:blipFill>
          <a:blip r:embed="rId13" cstate="print"/>
          <a:srcRect/>
          <a:stretch>
            <a:fillRect/>
          </a:stretch>
        </p:blipFill>
        <p:spPr bwMode="auto">
          <a:xfrm>
            <a:off x="38100" y="28575"/>
            <a:ext cx="1295400" cy="1049338"/>
          </a:xfrm>
          <a:prstGeom prst="rect">
            <a:avLst/>
          </a:prstGeom>
          <a:noFill/>
          <a:ln w="9525">
            <a:noFill/>
            <a:miter lim="800000"/>
            <a:headEnd/>
            <a:tailEnd/>
          </a:ln>
          <a:effectLst/>
        </p:spPr>
      </p:pic>
      <p:sp>
        <p:nvSpPr>
          <p:cNvPr id="1032" name="Line 8"/>
          <p:cNvSpPr>
            <a:spLocks noChangeShapeType="1"/>
          </p:cNvSpPr>
          <p:nvPr userDrawn="1"/>
        </p:nvSpPr>
        <p:spPr bwMode="auto">
          <a:xfrm>
            <a:off x="28575" y="1143000"/>
            <a:ext cx="9067800" cy="0"/>
          </a:xfrm>
          <a:prstGeom prst="line">
            <a:avLst/>
          </a:prstGeom>
          <a:noFill/>
          <a:ln w="57150">
            <a:solidFill>
              <a:srgbClr val="CC9900"/>
            </a:solidFill>
            <a:round/>
            <a:headEnd/>
            <a:tailEnd/>
          </a:ln>
          <a:effectLst/>
        </p:spPr>
        <p:txBody>
          <a:bodyPr/>
          <a:lstStyle/>
          <a:p>
            <a:endParaRPr lang="en-US" dirty="0"/>
          </a:p>
        </p:txBody>
      </p:sp>
      <p:pic>
        <p:nvPicPr>
          <p:cNvPr id="10" name="Picture 11" descr="C:\Documents and Settings\Goodman\Desktop\UNR%20Logo.jpg"/>
          <p:cNvPicPr>
            <a:picLocks noChangeAspect="1" noChangeArrowheads="1"/>
          </p:cNvPicPr>
          <p:nvPr userDrawn="1"/>
        </p:nvPicPr>
        <p:blipFill>
          <a:blip r:embed="rId14" cstate="print"/>
          <a:srcRect/>
          <a:stretch>
            <a:fillRect/>
          </a:stretch>
        </p:blipFill>
        <p:spPr bwMode="auto">
          <a:xfrm>
            <a:off x="8229599" y="228600"/>
            <a:ext cx="838201" cy="838200"/>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charset="0"/>
        </a:defRPr>
      </a:lvl2pPr>
      <a:lvl3pPr algn="ctr" rtl="0" fontAlgn="base">
        <a:spcBef>
          <a:spcPct val="0"/>
        </a:spcBef>
        <a:spcAft>
          <a:spcPct val="0"/>
        </a:spcAft>
        <a:defRPr sz="2800">
          <a:solidFill>
            <a:schemeClr val="tx2"/>
          </a:solidFill>
          <a:latin typeface="Arial" charset="0"/>
        </a:defRPr>
      </a:lvl3pPr>
      <a:lvl4pPr algn="ctr" rtl="0" fontAlgn="base">
        <a:spcBef>
          <a:spcPct val="0"/>
        </a:spcBef>
        <a:spcAft>
          <a:spcPct val="0"/>
        </a:spcAft>
        <a:defRPr sz="2800">
          <a:solidFill>
            <a:schemeClr val="tx2"/>
          </a:solidFill>
          <a:latin typeface="Arial" charset="0"/>
        </a:defRPr>
      </a:lvl4pPr>
      <a:lvl5pPr algn="ctr" rtl="0" fontAlgn="base">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897F884E-A776-40B1-8F6A-9E19A9C2A2D7}" type="datetimeFigureOut">
              <a:rPr lang="en-US"/>
              <a:pPr/>
              <a:t>6/18/2010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72988DDC-09FD-4ACD-B6BA-7955163E3E8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29.png"/><Relationship Id="rId4" Type="http://schemas.openxmlformats.org/officeDocument/2006/relationships/image" Target="../media/image49.jpe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4.xml"/><Relationship Id="rId6" Type="http://schemas.openxmlformats.org/officeDocument/2006/relationships/image" Target="../media/image59.png"/><Relationship Id="rId11" Type="http://schemas.openxmlformats.org/officeDocument/2006/relationships/image" Target="../media/image64.jpeg"/><Relationship Id="rId5" Type="http://schemas.openxmlformats.org/officeDocument/2006/relationships/image" Target="../media/image58.png"/><Relationship Id="rId10" Type="http://schemas.openxmlformats.org/officeDocument/2006/relationships/image" Target="../media/image63.jpeg"/><Relationship Id="rId4" Type="http://schemas.openxmlformats.org/officeDocument/2006/relationships/image" Target="../media/image57.png"/><Relationship Id="rId9"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4.jpeg"/><Relationship Id="rId3" Type="http://schemas.openxmlformats.org/officeDocument/2006/relationships/audio" Target="../media/audio3.wav"/><Relationship Id="rId7" Type="http://schemas.openxmlformats.org/officeDocument/2006/relationships/image" Target="../media/image58.png"/><Relationship Id="rId12" Type="http://schemas.openxmlformats.org/officeDocument/2006/relationships/image" Target="../media/image69.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55.png"/><Relationship Id="rId11" Type="http://schemas.openxmlformats.org/officeDocument/2006/relationships/image" Target="../media/image68.png"/><Relationship Id="rId5" Type="http://schemas.openxmlformats.org/officeDocument/2006/relationships/image" Target="../media/image57.png"/><Relationship Id="rId10" Type="http://schemas.openxmlformats.org/officeDocument/2006/relationships/image" Target="../media/image67.png"/><Relationship Id="rId4" Type="http://schemas.openxmlformats.org/officeDocument/2006/relationships/image" Target="../media/image56.png"/><Relationship Id="rId9" Type="http://schemas.openxmlformats.org/officeDocument/2006/relationships/image" Target="../media/image66.png"/><Relationship Id="rId14" Type="http://schemas.openxmlformats.org/officeDocument/2006/relationships/image" Target="../media/image70.jpeg"/></Relationships>
</file>

<file path=ppt/slides/_rels/slide15.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8.png"/><Relationship Id="rId3" Type="http://schemas.openxmlformats.org/officeDocument/2006/relationships/slideLayout" Target="../slideLayouts/slideLayout12.xml"/><Relationship Id="rId7" Type="http://schemas.openxmlformats.org/officeDocument/2006/relationships/image" Target="../media/image73.jpeg"/><Relationship Id="rId12" Type="http://schemas.openxmlformats.org/officeDocument/2006/relationships/image" Target="../media/image77.jpeg"/><Relationship Id="rId2" Type="http://schemas.openxmlformats.org/officeDocument/2006/relationships/video" Target="file:///C:\Users\goodman\Desktop\TRAVEL\GOODMAN_2010-06-17_HRL_PPTX\horiz2.avi" TargetMode="External"/><Relationship Id="rId16" Type="http://schemas.openxmlformats.org/officeDocument/2006/relationships/image" Target="../media/image81.png"/><Relationship Id="rId1" Type="http://schemas.openxmlformats.org/officeDocument/2006/relationships/audio" Target="../media/audio4.wav"/><Relationship Id="rId6" Type="http://schemas.openxmlformats.org/officeDocument/2006/relationships/image" Target="../media/image72.png"/><Relationship Id="rId11" Type="http://schemas.openxmlformats.org/officeDocument/2006/relationships/image" Target="../media/image76.png"/><Relationship Id="rId5" Type="http://schemas.openxmlformats.org/officeDocument/2006/relationships/image" Target="../media/image71.png"/><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notesSlide" Target="../notesSlides/notesSlide13.xml"/><Relationship Id="rId9" Type="http://schemas.openxmlformats.org/officeDocument/2006/relationships/hyperlink" Target="Discordant%20distrust%202010.06.17.MOV" TargetMode="External"/><Relationship Id="rId14" Type="http://schemas.openxmlformats.org/officeDocument/2006/relationships/image" Target="../media/image79.png"/></Relationships>
</file>

<file path=ppt/slides/_rels/slide1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4.tif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jpeg"/><Relationship Id="rId7"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jpeg"/></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9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gif"/><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audio" Target="../media/audio1.wav"/><Relationship Id="rId5" Type="http://schemas.openxmlformats.org/officeDocument/2006/relationships/image" Target="../media/image40.pn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8" name="Text Box 8"/>
          <p:cNvSpPr txBox="1">
            <a:spLocks noChangeArrowheads="1"/>
          </p:cNvSpPr>
          <p:nvPr/>
        </p:nvSpPr>
        <p:spPr bwMode="auto">
          <a:xfrm>
            <a:off x="2143290" y="381000"/>
            <a:ext cx="4857420" cy="430887"/>
          </a:xfrm>
          <a:prstGeom prst="rect">
            <a:avLst/>
          </a:prstGeom>
          <a:noFill/>
          <a:ln w="9525">
            <a:noFill/>
            <a:miter lim="800000"/>
            <a:headEnd/>
            <a:tailEnd/>
          </a:ln>
          <a:effectLst/>
        </p:spPr>
        <p:txBody>
          <a:bodyPr wrap="none">
            <a:spAutoFit/>
          </a:bodyPr>
          <a:lstStyle/>
          <a:p>
            <a:pPr algn="ctr" eaLnBrk="0" hangingPunct="0"/>
            <a:r>
              <a:rPr lang="en-US" sz="2200" dirty="0" smtClean="0"/>
              <a:t>SyNAPSE Phase I Candidate Model</a:t>
            </a:r>
          </a:p>
        </p:txBody>
      </p:sp>
      <p:sp>
        <p:nvSpPr>
          <p:cNvPr id="28" name="Text Box 5"/>
          <p:cNvSpPr txBox="1">
            <a:spLocks noChangeArrowheads="1"/>
          </p:cNvSpPr>
          <p:nvPr/>
        </p:nvSpPr>
        <p:spPr bwMode="auto">
          <a:xfrm>
            <a:off x="1037099" y="3453825"/>
            <a:ext cx="7192502" cy="584775"/>
          </a:xfrm>
          <a:prstGeom prst="rect">
            <a:avLst/>
          </a:prstGeom>
          <a:noFill/>
          <a:ln w="9525">
            <a:noFill/>
            <a:miter lim="800000"/>
            <a:headEnd/>
            <a:tailEnd/>
          </a:ln>
        </p:spPr>
        <p:txBody>
          <a:bodyPr wrap="square">
            <a:spAutoFit/>
          </a:bodyPr>
          <a:lstStyle/>
          <a:p>
            <a:pPr algn="ctr"/>
            <a:r>
              <a:rPr lang="en-US" b="1" dirty="0" smtClean="0"/>
              <a:t>Computational Neuroscience, Vision and Acoustic Systems</a:t>
            </a:r>
            <a:endParaRPr lang="en-US" b="1" dirty="0"/>
          </a:p>
          <a:p>
            <a:pPr algn="ctr" eaLnBrk="0" hangingPunct="0"/>
            <a:r>
              <a:rPr lang="en-US" sz="1400" b="1" dirty="0" smtClean="0"/>
              <a:t>HRL Labs, Malibu, June 17-18, 2010</a:t>
            </a:r>
            <a:endParaRPr lang="en-US" sz="1400" b="1" dirty="0"/>
          </a:p>
        </p:txBody>
      </p:sp>
      <p:sp>
        <p:nvSpPr>
          <p:cNvPr id="30" name="Text Box 3"/>
          <p:cNvSpPr txBox="1">
            <a:spLocks noChangeArrowheads="1"/>
          </p:cNvSpPr>
          <p:nvPr/>
        </p:nvSpPr>
        <p:spPr bwMode="auto">
          <a:xfrm>
            <a:off x="914400" y="5105400"/>
            <a:ext cx="7315200" cy="1334969"/>
          </a:xfrm>
          <a:prstGeom prst="rect">
            <a:avLst/>
          </a:prstGeom>
          <a:noFill/>
          <a:ln w="12700">
            <a:noFill/>
            <a:miter lim="800000"/>
            <a:headEnd/>
            <a:tailEnd/>
          </a:ln>
        </p:spPr>
        <p:txBody>
          <a:bodyPr wrap="square" lIns="91429" tIns="45714" rIns="91429" bIns="45714">
            <a:spAutoFit/>
          </a:bodyPr>
          <a:lstStyle/>
          <a:p>
            <a:pPr algn="ctr">
              <a:buSzPct val="90000"/>
              <a:buFont typeface="Wingdings" pitchFamily="2" charset="2"/>
              <a:buNone/>
            </a:pPr>
            <a:r>
              <a:rPr lang="en-US" sz="1200" b="1" dirty="0" smtClean="0">
                <a:latin typeface="Arial" pitchFamily="34" charset="0"/>
              </a:rPr>
              <a:t>Phil Goodman</a:t>
            </a:r>
            <a:r>
              <a:rPr lang="en-US" sz="1200" baseline="30000" dirty="0" smtClean="0">
                <a:latin typeface="Arial" pitchFamily="34" charset="0"/>
              </a:rPr>
              <a:t>1,2</a:t>
            </a:r>
            <a:r>
              <a:rPr lang="en-US" sz="1200" b="1" dirty="0" smtClean="0">
                <a:latin typeface="Arial" pitchFamily="34" charset="0"/>
              </a:rPr>
              <a:t> </a:t>
            </a:r>
            <a:r>
              <a:rPr lang="en-US" sz="1200" dirty="0" smtClean="0">
                <a:latin typeface="Arial" pitchFamily="34" charset="0"/>
              </a:rPr>
              <a:t>&amp;</a:t>
            </a:r>
            <a:r>
              <a:rPr lang="en-US" sz="1200" baseline="30000" dirty="0" smtClean="0">
                <a:latin typeface="Arial" pitchFamily="34" charset="0"/>
              </a:rPr>
              <a:t> </a:t>
            </a:r>
            <a:r>
              <a:rPr lang="en-US" sz="1200" b="1" dirty="0" smtClean="0">
                <a:latin typeface="Arial" pitchFamily="34" charset="0"/>
              </a:rPr>
              <a:t>Mathias Quoy</a:t>
            </a:r>
            <a:r>
              <a:rPr lang="en-US" sz="1200" baseline="30000" dirty="0" smtClean="0">
                <a:latin typeface="Arial" pitchFamily="34" charset="0"/>
              </a:rPr>
              <a:t>3</a:t>
            </a:r>
            <a:endParaRPr lang="en-US" sz="1200" baseline="30000" dirty="0">
              <a:latin typeface="Arial" pitchFamily="34" charset="0"/>
            </a:endParaRPr>
          </a:p>
          <a:p>
            <a:pPr algn="ctr">
              <a:lnSpc>
                <a:spcPct val="125000"/>
              </a:lnSpc>
            </a:pPr>
            <a:r>
              <a:rPr lang="en-US" sz="1100" baseline="30000" dirty="0" smtClean="0">
                <a:latin typeface="Arial" pitchFamily="34" charset="0"/>
              </a:rPr>
              <a:t>1</a:t>
            </a:r>
            <a:r>
              <a:rPr lang="en-US" sz="1100" i="1" dirty="0" smtClean="0">
                <a:latin typeface="Arial" pitchFamily="34" charset="0"/>
              </a:rPr>
              <a:t>Brain </a:t>
            </a:r>
            <a:r>
              <a:rPr lang="en-US" sz="1100" i="1" dirty="0">
                <a:latin typeface="Arial" pitchFamily="34" charset="0"/>
              </a:rPr>
              <a:t>Computation Laboratory, School of Medicine, UNR</a:t>
            </a:r>
          </a:p>
          <a:p>
            <a:pPr algn="ctr">
              <a:lnSpc>
                <a:spcPct val="125000"/>
              </a:lnSpc>
            </a:pPr>
            <a:r>
              <a:rPr lang="en-US" sz="1100" baseline="30000" dirty="0" smtClean="0">
                <a:latin typeface="Arial" pitchFamily="34" charset="0"/>
              </a:rPr>
              <a:t>2</a:t>
            </a:r>
            <a:r>
              <a:rPr lang="en-US" sz="1100" i="1" dirty="0" smtClean="0">
                <a:latin typeface="Arial" pitchFamily="34" charset="0"/>
              </a:rPr>
              <a:t>Dept. of </a:t>
            </a:r>
            <a:r>
              <a:rPr lang="en-US" sz="1100" i="1" dirty="0">
                <a:latin typeface="Arial" pitchFamily="34" charset="0"/>
              </a:rPr>
              <a:t>Computer Science &amp; Engineering</a:t>
            </a:r>
            <a:r>
              <a:rPr lang="en-US" sz="1100" i="1" dirty="0">
                <a:latin typeface="Arial" pitchFamily="34" charset="0"/>
                <a:cs typeface="Arial" pitchFamily="34" charset="0"/>
              </a:rPr>
              <a:t>, UNR</a:t>
            </a:r>
          </a:p>
          <a:p>
            <a:pPr algn="ctr">
              <a:lnSpc>
                <a:spcPct val="125000"/>
              </a:lnSpc>
            </a:pPr>
            <a:r>
              <a:rPr lang="en-US" sz="1100" baseline="30000" dirty="0" smtClean="0">
                <a:latin typeface="Arial" pitchFamily="34" charset="0"/>
              </a:rPr>
              <a:t>3</a:t>
            </a:r>
            <a:r>
              <a:rPr lang="en-US" sz="1100" i="1" dirty="0" smtClean="0">
                <a:latin typeface="Arial" pitchFamily="34" charset="0"/>
              </a:rPr>
              <a:t>Dept. of Epileptology, University of Bonn, Germany</a:t>
            </a:r>
          </a:p>
          <a:p>
            <a:pPr algn="ctr">
              <a:lnSpc>
                <a:spcPct val="125000"/>
              </a:lnSpc>
            </a:pPr>
            <a:r>
              <a:rPr lang="en-US" sz="1100" baseline="30000" dirty="0" smtClean="0">
                <a:latin typeface="Arial" pitchFamily="34" charset="0"/>
              </a:rPr>
              <a:t>4</a:t>
            </a:r>
            <a:r>
              <a:rPr lang="en-US" sz="1100" i="1" dirty="0" smtClean="0">
                <a:latin typeface="Arial" pitchFamily="34" charset="0"/>
              </a:rPr>
              <a:t>Brain Mind Institute, EPFL, Lausanne, Switzerland</a:t>
            </a:r>
            <a:endParaRPr lang="en-US" sz="1100" i="1" dirty="0" smtClean="0">
              <a:latin typeface="Arial" pitchFamily="34" charset="0"/>
              <a:cs typeface="Arial" pitchFamily="34" charset="0"/>
            </a:endParaRPr>
          </a:p>
          <a:p>
            <a:pPr algn="ctr">
              <a:lnSpc>
                <a:spcPct val="125000"/>
              </a:lnSpc>
            </a:pPr>
            <a:endParaRPr lang="en-US" sz="1100" i="1" dirty="0">
              <a:latin typeface="Arial" pitchFamily="34" charset="0"/>
              <a:cs typeface="Arial" pitchFamily="34" charset="0"/>
            </a:endParaRPr>
          </a:p>
        </p:txBody>
      </p:sp>
      <p:sp>
        <p:nvSpPr>
          <p:cNvPr id="31" name="Text Box 4"/>
          <p:cNvSpPr txBox="1">
            <a:spLocks noChangeArrowheads="1"/>
          </p:cNvSpPr>
          <p:nvPr/>
        </p:nvSpPr>
        <p:spPr bwMode="auto">
          <a:xfrm>
            <a:off x="747075" y="1524000"/>
            <a:ext cx="7806945" cy="461665"/>
          </a:xfrm>
          <a:prstGeom prst="rect">
            <a:avLst/>
          </a:prstGeom>
          <a:noFill/>
          <a:ln w="9525">
            <a:noFill/>
            <a:miter lim="800000"/>
            <a:headEnd/>
            <a:tailEnd/>
          </a:ln>
        </p:spPr>
        <p:txBody>
          <a:bodyPr wrap="none">
            <a:spAutoFit/>
          </a:bodyPr>
          <a:lstStyle/>
          <a:p>
            <a:pPr algn="ctr" eaLnBrk="0" hangingPunct="0">
              <a:defRPr/>
            </a:pPr>
            <a:r>
              <a:rPr lang="en-US" sz="2400" b="1" dirty="0" smtClean="0">
                <a:solidFill>
                  <a:srgbClr val="0000FF"/>
                </a:solidFill>
              </a:rPr>
              <a:t>Hippocampal-Entorhinal-Prefrontal Decision Making</a:t>
            </a:r>
            <a:endParaRPr lang="en-US" sz="2400" b="1" dirty="0"/>
          </a:p>
        </p:txBody>
      </p:sp>
      <p:sp>
        <p:nvSpPr>
          <p:cNvPr id="32" name="Text Box 5"/>
          <p:cNvSpPr txBox="1">
            <a:spLocks noChangeArrowheads="1"/>
          </p:cNvSpPr>
          <p:nvPr/>
        </p:nvSpPr>
        <p:spPr bwMode="auto">
          <a:xfrm>
            <a:off x="3733800" y="3124200"/>
            <a:ext cx="1828800" cy="276999"/>
          </a:xfrm>
          <a:prstGeom prst="rect">
            <a:avLst/>
          </a:prstGeom>
          <a:noFill/>
          <a:ln w="9525">
            <a:noFill/>
            <a:miter lim="800000"/>
            <a:headEnd/>
            <a:tailEnd/>
          </a:ln>
        </p:spPr>
        <p:txBody>
          <a:bodyPr wrap="square">
            <a:spAutoFit/>
          </a:bodyPr>
          <a:lstStyle/>
          <a:p>
            <a:pPr algn="ctr">
              <a:tabLst>
                <a:tab pos="457200" algn="l"/>
              </a:tabLst>
            </a:pPr>
            <a:r>
              <a:rPr lang="en-US" sz="1200" b="1" dirty="0" smtClean="0"/>
              <a:t>HRL0011-09-C-001</a:t>
            </a:r>
            <a:endParaRPr lang="en-US" sz="1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95400" y="381000"/>
            <a:ext cx="6553200" cy="533400"/>
          </a:xfrm>
          <a:prstGeom prst="rect">
            <a:avLst/>
          </a:prstGeom>
          <a:noFill/>
        </p:spPr>
        <p:txBody>
          <a:bodyPr/>
          <a:lstStyle/>
          <a:p>
            <a:pPr algn="ctr">
              <a:defRPr/>
            </a:pPr>
            <a:r>
              <a:rPr lang="en-US" sz="2200" dirty="0" smtClean="0"/>
              <a:t>4. Aspects of DARPA Large-Scale Simulation</a:t>
            </a:r>
            <a:endParaRPr lang="en-US" sz="2200" dirty="0"/>
          </a:p>
          <a:p>
            <a:pPr algn="ctr">
              <a:defRPr/>
            </a:pPr>
            <a:endParaRPr lang="en-US" sz="2800" b="1" dirty="0">
              <a:solidFill>
                <a:schemeClr val="accent2"/>
              </a:solidFill>
            </a:endParaRPr>
          </a:p>
        </p:txBody>
      </p:sp>
      <p:sp>
        <p:nvSpPr>
          <p:cNvPr id="3" name="Text Box 6"/>
          <p:cNvSpPr txBox="1">
            <a:spLocks noChangeArrowheads="1"/>
          </p:cNvSpPr>
          <p:nvPr/>
        </p:nvSpPr>
        <p:spPr bwMode="auto">
          <a:xfrm>
            <a:off x="304800" y="1775936"/>
            <a:ext cx="8534400" cy="738664"/>
          </a:xfrm>
          <a:prstGeom prst="rect">
            <a:avLst/>
          </a:prstGeom>
          <a:solidFill>
            <a:srgbClr val="FFFF66"/>
          </a:solidFill>
          <a:ln w="9525">
            <a:noFill/>
            <a:miter lim="800000"/>
            <a:headEnd/>
            <a:tailEnd/>
          </a:ln>
          <a:effectLst/>
        </p:spPr>
        <p:txBody>
          <a:bodyPr wrap="square">
            <a:spAutoFit/>
          </a:bodyPr>
          <a:lstStyle/>
          <a:p>
            <a:pPr algn="ctr"/>
            <a:r>
              <a:rPr lang="en-US" sz="1400" dirty="0">
                <a:latin typeface="Arial" charset="0"/>
              </a:rPr>
              <a:t>“To simulate a system of up to 10</a:t>
            </a:r>
            <a:r>
              <a:rPr lang="en-US" sz="1400" baseline="30000" dirty="0">
                <a:latin typeface="Arial" charset="0"/>
              </a:rPr>
              <a:t>6</a:t>
            </a:r>
            <a:r>
              <a:rPr lang="en-US" sz="1400" dirty="0">
                <a:latin typeface="Arial" charset="0"/>
              </a:rPr>
              <a:t> neurons and demonstrate core functions and properties </a:t>
            </a:r>
            <a:r>
              <a:rPr lang="en-US" sz="1400" dirty="0" smtClean="0">
                <a:latin typeface="Arial" charset="0"/>
              </a:rPr>
              <a:t>including: </a:t>
            </a:r>
          </a:p>
          <a:p>
            <a:pPr algn="ctr"/>
            <a:r>
              <a:rPr lang="en-US" sz="1400" dirty="0" smtClean="0">
                <a:latin typeface="Arial" charset="0"/>
              </a:rPr>
              <a:t>(a) </a:t>
            </a:r>
            <a:r>
              <a:rPr lang="en-US" sz="1400" b="1" dirty="0" smtClean="0">
                <a:latin typeface="Arial" charset="0"/>
              </a:rPr>
              <a:t>dynamic </a:t>
            </a:r>
            <a:r>
              <a:rPr lang="en-US" sz="1400" b="1" dirty="0">
                <a:latin typeface="Arial" charset="0"/>
              </a:rPr>
              <a:t>neural activity</a:t>
            </a:r>
            <a:r>
              <a:rPr lang="en-US" sz="1400" dirty="0">
                <a:latin typeface="Arial" charset="0"/>
              </a:rPr>
              <a:t>, </a:t>
            </a:r>
            <a:r>
              <a:rPr lang="en-US" sz="1400" dirty="0" smtClean="0"/>
              <a:t>(b) </a:t>
            </a:r>
            <a:r>
              <a:rPr lang="en-US" sz="1400" b="1" dirty="0" smtClean="0">
                <a:latin typeface="Arial" charset="0"/>
              </a:rPr>
              <a:t>network </a:t>
            </a:r>
            <a:r>
              <a:rPr lang="en-US" sz="1400" b="1" dirty="0">
                <a:latin typeface="Arial" charset="0"/>
              </a:rPr>
              <a:t>stability</a:t>
            </a:r>
            <a:r>
              <a:rPr lang="en-US" sz="1400" dirty="0">
                <a:latin typeface="Arial" charset="0"/>
              </a:rPr>
              <a:t>, </a:t>
            </a:r>
            <a:r>
              <a:rPr lang="en-US" sz="1400" dirty="0" smtClean="0"/>
              <a:t>(c) </a:t>
            </a:r>
            <a:r>
              <a:rPr lang="en-US" sz="1400" b="1" dirty="0" smtClean="0">
                <a:latin typeface="Arial" charset="0"/>
              </a:rPr>
              <a:t>synaptic </a:t>
            </a:r>
            <a:r>
              <a:rPr lang="en-US" sz="1400" b="1" dirty="0">
                <a:latin typeface="Arial" charset="0"/>
              </a:rPr>
              <a:t>plasticity</a:t>
            </a:r>
            <a:r>
              <a:rPr lang="en-US" sz="1400" dirty="0">
                <a:latin typeface="Arial" charset="0"/>
              </a:rPr>
              <a:t> and </a:t>
            </a:r>
            <a:r>
              <a:rPr lang="en-US" sz="1400" dirty="0" smtClean="0"/>
              <a:t>(d) </a:t>
            </a:r>
            <a:r>
              <a:rPr lang="en-US" sz="1400" b="1" dirty="0" smtClean="0">
                <a:latin typeface="Arial" charset="0"/>
              </a:rPr>
              <a:t>self-organization</a:t>
            </a:r>
            <a:r>
              <a:rPr lang="en-US" sz="1400" dirty="0" smtClean="0">
                <a:latin typeface="Arial" charset="0"/>
              </a:rPr>
              <a:t> </a:t>
            </a:r>
          </a:p>
          <a:p>
            <a:pPr algn="ctr"/>
            <a:r>
              <a:rPr lang="en-US" sz="1400" dirty="0" smtClean="0">
                <a:latin typeface="Arial" charset="0"/>
              </a:rPr>
              <a:t>in </a:t>
            </a:r>
            <a:r>
              <a:rPr lang="en-US" sz="1400" dirty="0">
                <a:latin typeface="Arial" charset="0"/>
              </a:rPr>
              <a:t>response to </a:t>
            </a:r>
            <a:r>
              <a:rPr lang="en-US" sz="1400" dirty="0" smtClean="0">
                <a:latin typeface="Arial" charset="0"/>
              </a:rPr>
              <a:t>(e) </a:t>
            </a:r>
            <a:r>
              <a:rPr lang="en-US" sz="1400" b="1" dirty="0" smtClean="0">
                <a:latin typeface="Arial" charset="0"/>
              </a:rPr>
              <a:t>sensory </a:t>
            </a:r>
            <a:r>
              <a:rPr lang="en-US" sz="1400" b="1" dirty="0">
                <a:latin typeface="Arial" charset="0"/>
              </a:rPr>
              <a:t>stimulation</a:t>
            </a:r>
            <a:r>
              <a:rPr lang="en-US" sz="1400" dirty="0">
                <a:latin typeface="Arial" charset="0"/>
              </a:rPr>
              <a:t> and </a:t>
            </a:r>
            <a:r>
              <a:rPr lang="en-US" sz="1400" dirty="0" smtClean="0">
                <a:latin typeface="Arial" charset="0"/>
              </a:rPr>
              <a:t>(f) system-level </a:t>
            </a:r>
            <a:r>
              <a:rPr lang="en-US" sz="1400" b="1" dirty="0">
                <a:latin typeface="Arial" charset="0"/>
              </a:rPr>
              <a:t>modulation/reinforcement</a:t>
            </a:r>
            <a:r>
              <a:rPr lang="en-US" sz="1400" dirty="0">
                <a:latin typeface="Arial" charset="0"/>
              </a:rPr>
              <a:t>”</a:t>
            </a:r>
          </a:p>
        </p:txBody>
      </p:sp>
      <p:sp>
        <p:nvSpPr>
          <p:cNvPr id="4" name="Text Box 7"/>
          <p:cNvSpPr txBox="1">
            <a:spLocks noChangeArrowheads="1"/>
          </p:cNvSpPr>
          <p:nvPr/>
        </p:nvSpPr>
        <p:spPr bwMode="auto">
          <a:xfrm>
            <a:off x="3583172" y="1219200"/>
            <a:ext cx="1977657" cy="307777"/>
          </a:xfrm>
          <a:prstGeom prst="rect">
            <a:avLst/>
          </a:prstGeom>
          <a:noFill/>
          <a:ln w="9525">
            <a:noFill/>
            <a:miter lim="800000"/>
            <a:headEnd/>
            <a:tailEnd/>
          </a:ln>
          <a:effectLst/>
        </p:spPr>
        <p:txBody>
          <a:bodyPr wrap="none">
            <a:spAutoFit/>
          </a:bodyPr>
          <a:lstStyle/>
          <a:p>
            <a:r>
              <a:rPr lang="en-US" sz="1400" b="1" dirty="0">
                <a:latin typeface="Arial" charset="0"/>
              </a:rPr>
              <a:t>Phase 1 DARPA Goal</a:t>
            </a:r>
          </a:p>
        </p:txBody>
      </p:sp>
      <p:sp>
        <p:nvSpPr>
          <p:cNvPr id="5" name="Text Box 5"/>
          <p:cNvSpPr txBox="1">
            <a:spLocks noChangeArrowheads="1"/>
          </p:cNvSpPr>
          <p:nvPr/>
        </p:nvSpPr>
        <p:spPr bwMode="auto">
          <a:xfrm>
            <a:off x="914400" y="3048000"/>
            <a:ext cx="7239000" cy="2339102"/>
          </a:xfrm>
          <a:prstGeom prst="rect">
            <a:avLst/>
          </a:prstGeom>
          <a:noFill/>
          <a:ln w="9525">
            <a:noFill/>
            <a:miter lim="800000"/>
            <a:headEnd/>
            <a:tailEnd/>
          </a:ln>
          <a:effectLst/>
        </p:spPr>
        <p:txBody>
          <a:bodyPr wrap="square">
            <a:spAutoFit/>
          </a:bodyPr>
          <a:lstStyle/>
          <a:p>
            <a:pPr eaLnBrk="0" hangingPunct="0"/>
            <a:r>
              <a:rPr lang="en-US" sz="1200" dirty="0" smtClean="0"/>
              <a:t>The proposed Hippocampal-Frontal Cortex Model includes </a:t>
            </a:r>
            <a:r>
              <a:rPr lang="en-US" sz="1200" dirty="0" smtClean="0"/>
              <a:t>aspects of all </a:t>
            </a:r>
            <a:r>
              <a:rPr lang="en-US" sz="1200" dirty="0" smtClean="0"/>
              <a:t>6 target components above:</a:t>
            </a:r>
          </a:p>
          <a:p>
            <a:pPr lvl="1" indent="-228600" eaLnBrk="0" hangingPunct="0">
              <a:spcBef>
                <a:spcPts val="1000"/>
              </a:spcBef>
              <a:buFont typeface="+mj-lt"/>
              <a:buAutoNum type="alphaLcParenR"/>
            </a:pPr>
            <a:r>
              <a:rPr lang="en-US" sz="1200" b="1" dirty="0" smtClean="0"/>
              <a:t>dynamic neural activity</a:t>
            </a:r>
            <a:r>
              <a:rPr lang="en-US" sz="1200" smtClean="0"/>
              <a:t>: </a:t>
            </a:r>
            <a:r>
              <a:rPr lang="en-US" sz="1200" smtClean="0"/>
              <a:t>RAIN</a:t>
            </a:r>
            <a:r>
              <a:rPr lang="en-US" sz="1200" dirty="0" smtClean="0"/>
              <a:t>, Place Fields, Short Term Memory, Sequential Decision Making</a:t>
            </a:r>
            <a:endParaRPr lang="en-US" sz="1200" dirty="0" smtClean="0"/>
          </a:p>
          <a:p>
            <a:pPr lvl="1" indent="-228600" eaLnBrk="0" hangingPunct="0">
              <a:spcBef>
                <a:spcPts val="1000"/>
              </a:spcBef>
              <a:buFont typeface="+mj-lt"/>
              <a:buAutoNum type="alphaLcParenR"/>
            </a:pPr>
            <a:r>
              <a:rPr lang="en-US" sz="1200" b="1" dirty="0" smtClean="0"/>
              <a:t>network stability</a:t>
            </a:r>
            <a:r>
              <a:rPr lang="en-US" sz="1200" dirty="0" smtClean="0"/>
              <a:t> : </a:t>
            </a:r>
            <a:r>
              <a:rPr lang="en-US" sz="1200" dirty="0" smtClean="0"/>
              <a:t>affects of lesions and perturbations</a:t>
            </a:r>
            <a:endParaRPr lang="en-US" sz="1200" dirty="0" smtClean="0"/>
          </a:p>
          <a:p>
            <a:pPr lvl="1" indent="-228600" eaLnBrk="0" hangingPunct="0">
              <a:spcBef>
                <a:spcPts val="1000"/>
              </a:spcBef>
              <a:buFont typeface="+mj-lt"/>
              <a:buAutoNum type="alphaLcParenR"/>
            </a:pPr>
            <a:r>
              <a:rPr lang="en-US" sz="1200" b="1" dirty="0" smtClean="0"/>
              <a:t>synaptic </a:t>
            </a:r>
            <a:r>
              <a:rPr lang="en-US" sz="1200" b="1" dirty="0" smtClean="0"/>
              <a:t>plasticity</a:t>
            </a:r>
            <a:r>
              <a:rPr lang="en-US" sz="1200" dirty="0" smtClean="0"/>
              <a:t>: role of STP and STDP (</a:t>
            </a:r>
            <a:r>
              <a:rPr lang="en-US" sz="1200" dirty="0" err="1" smtClean="0"/>
              <a:t>exc</a:t>
            </a:r>
            <a:r>
              <a:rPr lang="en-US" sz="1200" dirty="0" smtClean="0"/>
              <a:t> &amp; </a:t>
            </a:r>
            <a:r>
              <a:rPr lang="en-US" sz="1200" dirty="0" err="1" smtClean="0"/>
              <a:t>inhib</a:t>
            </a:r>
            <a:r>
              <a:rPr lang="en-US" sz="1200" dirty="0" smtClean="0"/>
              <a:t>)</a:t>
            </a:r>
            <a:endParaRPr lang="en-US" sz="1200" dirty="0" smtClean="0"/>
          </a:p>
          <a:p>
            <a:pPr lvl="1" indent="-228600" eaLnBrk="0" hangingPunct="0">
              <a:spcBef>
                <a:spcPts val="1000"/>
              </a:spcBef>
              <a:buFont typeface="+mj-lt"/>
              <a:buAutoNum type="alphaLcParenR"/>
            </a:pPr>
            <a:r>
              <a:rPr lang="en-US" sz="1200" b="1" dirty="0" smtClean="0"/>
              <a:t>self-organization</a:t>
            </a:r>
            <a:r>
              <a:rPr lang="en-US" sz="1200" dirty="0" smtClean="0"/>
              <a:t>: </a:t>
            </a:r>
            <a:r>
              <a:rPr lang="en-US" sz="1200" dirty="0" smtClean="0"/>
              <a:t>during PF formation, but not development</a:t>
            </a:r>
            <a:endParaRPr lang="en-US" sz="1200" dirty="0" smtClean="0"/>
          </a:p>
          <a:p>
            <a:pPr lvl="1" indent="-228600" eaLnBrk="0" hangingPunct="0">
              <a:spcBef>
                <a:spcPts val="1000"/>
              </a:spcBef>
              <a:buFont typeface="+mj-lt"/>
              <a:buAutoNum type="alphaLcParenR"/>
            </a:pPr>
            <a:r>
              <a:rPr lang="en-US" sz="1200" b="1" dirty="0" smtClean="0"/>
              <a:t>sensory </a:t>
            </a:r>
            <a:r>
              <a:rPr lang="en-US" sz="1200" b="1" dirty="0" smtClean="0"/>
              <a:t>stimulation</a:t>
            </a:r>
            <a:r>
              <a:rPr lang="en-US" sz="1200" dirty="0" smtClean="0"/>
              <a:t>: visual</a:t>
            </a:r>
            <a:endParaRPr lang="en-US" sz="1200" dirty="0" smtClean="0"/>
          </a:p>
          <a:p>
            <a:pPr lvl="1" indent="-228600" eaLnBrk="0" hangingPunct="0">
              <a:spcBef>
                <a:spcPts val="1000"/>
              </a:spcBef>
              <a:buFont typeface="+mj-lt"/>
              <a:buAutoNum type="alphaLcParenR"/>
            </a:pPr>
            <a:r>
              <a:rPr lang="en-US" sz="1200" b="1" dirty="0" smtClean="0"/>
              <a:t>modulation/reinforcement</a:t>
            </a:r>
            <a:r>
              <a:rPr lang="en-US" sz="1200" dirty="0" smtClean="0"/>
              <a:t> : </a:t>
            </a:r>
            <a:r>
              <a:rPr lang="en-US" sz="1200" dirty="0" smtClean="0"/>
              <a:t>reinforcement learning of correct sequence of decisions</a:t>
            </a:r>
            <a:endParaRPr lang="en-US" sz="1200" dirty="0" smtClean="0"/>
          </a:p>
          <a:p>
            <a:pPr lvl="1" eaLnBrk="0" hangingPunct="0"/>
            <a:endParaRPr lang="en-US" sz="1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533400"/>
          </a:xfrm>
          <a:prstGeom prst="rect">
            <a:avLst/>
          </a:prstGeom>
          <a:solidFill>
            <a:schemeClr val="accent6">
              <a:lumMod val="20000"/>
              <a:lumOff val="80000"/>
            </a:schemeClr>
          </a:solidFill>
        </p:spPr>
        <p:txBody>
          <a:bodyPr/>
          <a:lstStyle/>
          <a:p>
            <a:pPr algn="ctr" eaLnBrk="0" hangingPunct="0"/>
            <a:r>
              <a:rPr lang="en-US" sz="2800" b="1" dirty="0" err="1" smtClean="0">
                <a:solidFill>
                  <a:srgbClr val="3333CC"/>
                </a:solidFill>
                <a:latin typeface="Arial Narrow" pitchFamily="34" charset="0"/>
              </a:rPr>
              <a:t>Mesocircuit</a:t>
            </a:r>
            <a:r>
              <a:rPr lang="en-US" sz="2800" b="1" dirty="0" smtClean="0">
                <a:solidFill>
                  <a:srgbClr val="3333CC"/>
                </a:solidFill>
                <a:latin typeface="Arial Narrow" pitchFamily="34" charset="0"/>
              </a:rPr>
              <a:t> RAIN: “Edge of Chaos”</a:t>
            </a:r>
            <a:endParaRPr lang="en-US" sz="2800" b="1" dirty="0">
              <a:solidFill>
                <a:srgbClr val="3333CC"/>
              </a:solidFill>
              <a:latin typeface="Arial Narrow" pitchFamily="34" charset="0"/>
            </a:endParaRPr>
          </a:p>
        </p:txBody>
      </p:sp>
      <p:sp>
        <p:nvSpPr>
          <p:cNvPr id="7" name="Rectangle 6"/>
          <p:cNvSpPr/>
          <p:nvPr/>
        </p:nvSpPr>
        <p:spPr>
          <a:xfrm>
            <a:off x="76200" y="1371600"/>
            <a:ext cx="3200400" cy="5693866"/>
          </a:xfrm>
          <a:prstGeom prst="rect">
            <a:avLst/>
          </a:prstGeom>
        </p:spPr>
        <p:txBody>
          <a:bodyPr wrap="square">
            <a:spAutoFit/>
          </a:bodyPr>
          <a:lstStyle/>
          <a:p>
            <a:pPr marL="285750" indent="-171450">
              <a:buFont typeface="Arial" pitchFamily="34" charset="0"/>
              <a:buChar char="•"/>
              <a:tabLst>
                <a:tab pos="285750" algn="l"/>
              </a:tabLst>
            </a:pPr>
            <a:r>
              <a:rPr lang="en-US" sz="1400" dirty="0" smtClean="0">
                <a:solidFill>
                  <a:srgbClr val="000000"/>
                </a:solidFill>
                <a:latin typeface="Arial Narrow" pitchFamily="34" charset="0"/>
              </a:rPr>
              <a:t>Originally coined wrt cellular automata: rules for complex processing most likely to be found at “phase transitions” (PTs)  between order &amp; chaotic regimes (Packard 1988; Langton 1990; but questioned by Mitchell et al. (1993)</a:t>
            </a:r>
          </a:p>
          <a:p>
            <a:pPr marL="285750" indent="-171450">
              <a:buFont typeface="Arial" pitchFamily="34" charset="0"/>
              <a:buChar char="•"/>
              <a:tabLst>
                <a:tab pos="285750" algn="l"/>
              </a:tabLst>
            </a:pPr>
            <a:endParaRPr lang="en-US" sz="1400" dirty="0" smtClean="0">
              <a:solidFill>
                <a:srgbClr val="000000"/>
              </a:solidFill>
              <a:latin typeface="Arial Narrow" pitchFamily="34" charset="0"/>
            </a:endParaRPr>
          </a:p>
          <a:p>
            <a:pPr marL="285750" indent="-171450">
              <a:buFont typeface="Arial" pitchFamily="34" charset="0"/>
              <a:buChar char="•"/>
              <a:tabLst>
                <a:tab pos="285750" algn="l"/>
              </a:tabLst>
            </a:pPr>
            <a:r>
              <a:rPr lang="en-US" sz="1400" dirty="0" smtClean="0">
                <a:solidFill>
                  <a:srgbClr val="000000"/>
                </a:solidFill>
                <a:latin typeface="Arial Narrow" pitchFamily="34" charset="0"/>
              </a:rPr>
              <a:t>Hypothesis here wrt Cognition, where SNN have components of SWN, SFN, and exponentially truncated power laws</a:t>
            </a:r>
          </a:p>
          <a:p>
            <a:pPr marL="285750" indent="-171450">
              <a:buFont typeface="Arial" pitchFamily="34" charset="0"/>
              <a:buChar char="•"/>
              <a:tabLst>
                <a:tab pos="285750" algn="l"/>
              </a:tabLst>
            </a:pPr>
            <a:endParaRPr lang="en-US" sz="1400" dirty="0" smtClean="0">
              <a:solidFill>
                <a:srgbClr val="000000"/>
              </a:solidFill>
              <a:latin typeface="Arial Narrow" pitchFamily="34" charset="0"/>
            </a:endParaRPr>
          </a:p>
          <a:p>
            <a:pPr marL="285750" indent="-171450">
              <a:buFont typeface="Arial" pitchFamily="34" charset="0"/>
              <a:buChar char="•"/>
              <a:tabLst>
                <a:tab pos="285750" algn="l"/>
              </a:tabLst>
            </a:pPr>
            <a:r>
              <a:rPr lang="en-US" sz="1400" dirty="0" smtClean="0">
                <a:solidFill>
                  <a:srgbClr val="000000"/>
                </a:solidFill>
                <a:latin typeface="Arial Narrow" pitchFamily="34" charset="0"/>
              </a:rPr>
              <a:t>PTs cause rerouting of ongoing activity (OA), resulting in measured rhythmic synchronization and coherence</a:t>
            </a:r>
          </a:p>
          <a:p>
            <a:pPr marL="285750" indent="-171450">
              <a:buFont typeface="Arial" pitchFamily="34" charset="0"/>
              <a:buChar char="•"/>
              <a:tabLst>
                <a:tab pos="285750" algn="l"/>
              </a:tabLst>
            </a:pPr>
            <a:endParaRPr lang="en-US" sz="1400" dirty="0" smtClean="0">
              <a:solidFill>
                <a:srgbClr val="000000"/>
              </a:solidFill>
              <a:latin typeface="Arial Narrow" pitchFamily="34" charset="0"/>
            </a:endParaRPr>
          </a:p>
          <a:p>
            <a:pPr marL="285750" indent="-171450">
              <a:buFont typeface="Arial" pitchFamily="34" charset="0"/>
              <a:buChar char="•"/>
              <a:tabLst>
                <a:tab pos="285750" algn="l"/>
              </a:tabLst>
            </a:pPr>
            <a:r>
              <a:rPr lang="en-US" sz="1400" dirty="0" smtClean="0">
                <a:solidFill>
                  <a:srgbClr val="000000"/>
                </a:solidFill>
                <a:latin typeface="Arial Narrow" pitchFamily="34" charset="0"/>
              </a:rPr>
              <a:t>The direct mechanism is not embedded synfire chains, braids, avalanches, rate-coded paths, etc.</a:t>
            </a:r>
          </a:p>
          <a:p>
            <a:pPr marL="285750" indent="-171450">
              <a:tabLst>
                <a:tab pos="285750" algn="l"/>
              </a:tabLst>
            </a:pPr>
            <a:endParaRPr lang="en-US" sz="1400" dirty="0" smtClean="0">
              <a:solidFill>
                <a:srgbClr val="000000"/>
              </a:solidFill>
              <a:latin typeface="Arial Narrow" pitchFamily="34" charset="0"/>
            </a:endParaRPr>
          </a:p>
          <a:p>
            <a:pPr marL="285750" indent="-171450">
              <a:buFont typeface="Arial" pitchFamily="34" charset="0"/>
              <a:buChar char="•"/>
              <a:tabLst>
                <a:tab pos="285750" algn="l"/>
              </a:tabLst>
            </a:pPr>
            <a:r>
              <a:rPr lang="en-US" sz="1400" dirty="0" smtClean="0">
                <a:solidFill>
                  <a:srgbClr val="000000"/>
                </a:solidFill>
                <a:latin typeface="Arial Narrow" pitchFamily="34" charset="0"/>
              </a:rPr>
              <a:t>Modulated by plastic synaptic structures</a:t>
            </a:r>
          </a:p>
          <a:p>
            <a:pPr indent="114300">
              <a:buFont typeface="Arial" pitchFamily="34" charset="0"/>
              <a:buChar char="•"/>
            </a:pPr>
            <a:endParaRPr lang="en-US" sz="1400" dirty="0" smtClean="0">
              <a:solidFill>
                <a:srgbClr val="000000"/>
              </a:solidFill>
              <a:latin typeface="Arial Narrow" pitchFamily="34" charset="0"/>
            </a:endParaRPr>
          </a:p>
          <a:p>
            <a:pPr marL="285750" indent="-171450">
              <a:buFont typeface="Arial" pitchFamily="34" charset="0"/>
              <a:buChar char="•"/>
              <a:tabLst>
                <a:tab pos="285750" algn="l"/>
              </a:tabLst>
            </a:pPr>
            <a:r>
              <a:rPr lang="en-US" sz="1400" dirty="0" smtClean="0">
                <a:solidFill>
                  <a:srgbClr val="000000"/>
                </a:solidFill>
                <a:latin typeface="Arial Narrow" pitchFamily="34" charset="0"/>
              </a:rPr>
              <a:t>Modulated by neurohormones (incl OT)</a:t>
            </a:r>
          </a:p>
          <a:p>
            <a:pPr marL="285750" indent="-171450">
              <a:buFont typeface="Arial" pitchFamily="34" charset="0"/>
              <a:buChar char="•"/>
              <a:tabLst>
                <a:tab pos="285750" algn="l"/>
              </a:tabLst>
            </a:pPr>
            <a:endParaRPr lang="en-US" sz="1400" dirty="0" smtClean="0">
              <a:solidFill>
                <a:srgbClr val="000000"/>
              </a:solidFill>
              <a:latin typeface="Arial Narrow" pitchFamily="34" charset="0"/>
            </a:endParaRPr>
          </a:p>
          <a:p>
            <a:pPr marL="285750" indent="-171450">
              <a:buFont typeface="Arial" pitchFamily="34" charset="0"/>
              <a:buChar char="•"/>
              <a:tabLst>
                <a:tab pos="285750" algn="l"/>
              </a:tabLst>
            </a:pPr>
            <a:r>
              <a:rPr lang="en-US" sz="1400" dirty="0" smtClean="0">
                <a:solidFill>
                  <a:srgbClr val="000000"/>
                </a:solidFill>
                <a:latin typeface="Arial Narrow" pitchFamily="34" charset="0"/>
              </a:rPr>
              <a:t>Dynamic systems &amp; directed graph theory &gt; theory of computation</a:t>
            </a:r>
          </a:p>
          <a:p>
            <a:pPr indent="114300"/>
            <a:endParaRPr lang="en-US" sz="1400" dirty="0" smtClean="0">
              <a:solidFill>
                <a:srgbClr val="000000"/>
              </a:solidFill>
              <a:latin typeface="Arial Narrow" pitchFamily="34" charset="0"/>
            </a:endParaRPr>
          </a:p>
        </p:txBody>
      </p:sp>
      <p:sp>
        <p:nvSpPr>
          <p:cNvPr id="8" name="Rectangle 7"/>
          <p:cNvSpPr/>
          <p:nvPr/>
        </p:nvSpPr>
        <p:spPr>
          <a:xfrm>
            <a:off x="533399" y="838200"/>
            <a:ext cx="1965603" cy="338554"/>
          </a:xfrm>
          <a:prstGeom prst="rect">
            <a:avLst/>
          </a:prstGeom>
          <a:solidFill>
            <a:schemeClr val="bg1">
              <a:lumMod val="95000"/>
            </a:schemeClr>
          </a:solidFill>
        </p:spPr>
        <p:txBody>
          <a:bodyPr wrap="none">
            <a:spAutoFit/>
          </a:bodyPr>
          <a:lstStyle/>
          <a:p>
            <a:pPr algn="ctr"/>
            <a:r>
              <a:rPr lang="en-US" sz="1600" i="1" dirty="0" smtClean="0">
                <a:solidFill>
                  <a:srgbClr val="000000"/>
                </a:solidFill>
                <a:latin typeface="Arial Narrow" pitchFamily="34" charset="0"/>
              </a:rPr>
              <a:t>Edge of Chaos Concept</a:t>
            </a:r>
            <a:endParaRPr lang="en-US" sz="1600" i="1" dirty="0">
              <a:solidFill>
                <a:srgbClr val="000000"/>
              </a:solidFill>
              <a:latin typeface="Arial Narrow" pitchFamily="34" charset="0"/>
            </a:endParaRPr>
          </a:p>
        </p:txBody>
      </p:sp>
      <p:grpSp>
        <p:nvGrpSpPr>
          <p:cNvPr id="3" name="Group 14"/>
          <p:cNvGrpSpPr/>
          <p:nvPr/>
        </p:nvGrpSpPr>
        <p:grpSpPr>
          <a:xfrm>
            <a:off x="3302786" y="685800"/>
            <a:ext cx="5841214" cy="3171497"/>
            <a:chOff x="3302786" y="685800"/>
            <a:chExt cx="5841214" cy="3171497"/>
          </a:xfrm>
        </p:grpSpPr>
        <p:sp>
          <p:nvSpPr>
            <p:cNvPr id="5" name="Rectangle 4"/>
            <p:cNvSpPr/>
            <p:nvPr/>
          </p:nvSpPr>
          <p:spPr>
            <a:xfrm>
              <a:off x="3302786" y="685800"/>
              <a:ext cx="5841214" cy="646331"/>
            </a:xfrm>
            <a:prstGeom prst="rect">
              <a:avLst/>
            </a:prstGeom>
          </p:spPr>
          <p:txBody>
            <a:bodyPr wrap="none">
              <a:spAutoFit/>
            </a:bodyPr>
            <a:lstStyle/>
            <a:p>
              <a:r>
                <a:rPr lang="en-US" b="1" dirty="0" smtClean="0">
                  <a:solidFill>
                    <a:srgbClr val="000000"/>
                  </a:solidFill>
                  <a:latin typeface="Arial Narrow" pitchFamily="34" charset="0"/>
                </a:rPr>
                <a:t> Lyapunov exponents on human unit simultaneous recordings </a:t>
              </a:r>
            </a:p>
            <a:p>
              <a:pPr algn="ctr"/>
              <a:r>
                <a:rPr lang="en-US" b="1" dirty="0" smtClean="0">
                  <a:solidFill>
                    <a:srgbClr val="000000"/>
                  </a:solidFill>
                  <a:latin typeface="Arial Narrow" pitchFamily="34" charset="0"/>
                </a:rPr>
                <a:t>from Hippocampus and Entorhinal Cortex</a:t>
              </a:r>
              <a:endParaRPr lang="en-US" dirty="0">
                <a:solidFill>
                  <a:srgbClr val="000000"/>
                </a:solidFill>
                <a:latin typeface="Arial Narrow" pitchFamily="34" charset="0"/>
              </a:endParaRPr>
            </a:p>
          </p:txBody>
        </p:sp>
        <p:grpSp>
          <p:nvGrpSpPr>
            <p:cNvPr id="4" name="Group 34"/>
            <p:cNvGrpSpPr/>
            <p:nvPr/>
          </p:nvGrpSpPr>
          <p:grpSpPr>
            <a:xfrm>
              <a:off x="3352800" y="1447800"/>
              <a:ext cx="5626100" cy="2409497"/>
              <a:chOff x="3352800" y="1447800"/>
              <a:chExt cx="5626100" cy="2409497"/>
            </a:xfrm>
          </p:grpSpPr>
          <p:pic>
            <p:nvPicPr>
              <p:cNvPr id="2" name="Picture 2"/>
              <p:cNvPicPr>
                <a:picLocks noChangeAspect="1" noChangeArrowheads="1"/>
              </p:cNvPicPr>
              <p:nvPr/>
            </p:nvPicPr>
            <p:blipFill>
              <a:blip r:embed="rId3" cstate="print"/>
              <a:srcRect/>
              <a:stretch>
                <a:fillRect/>
              </a:stretch>
            </p:blipFill>
            <p:spPr bwMode="auto">
              <a:xfrm>
                <a:off x="3352800" y="1447800"/>
                <a:ext cx="2981325" cy="2409497"/>
              </a:xfrm>
              <a:prstGeom prst="rect">
                <a:avLst/>
              </a:prstGeom>
              <a:noFill/>
              <a:ln w="9525">
                <a:noFill/>
                <a:miter lim="800000"/>
                <a:headEnd/>
                <a:tailEnd/>
              </a:ln>
              <a:effectLst/>
            </p:spPr>
          </p:pic>
          <p:pic>
            <p:nvPicPr>
              <p:cNvPr id="9" name="Picture 8" descr="EntorhinalCortex.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553200" y="1524000"/>
                <a:ext cx="2425700" cy="1909687"/>
              </a:xfrm>
              <a:prstGeom prst="rect">
                <a:avLst/>
              </a:prstGeom>
            </p:spPr>
          </p:pic>
          <p:cxnSp>
            <p:nvCxnSpPr>
              <p:cNvPr id="12" name="Straight Connector 11"/>
              <p:cNvCxnSpPr/>
              <p:nvPr/>
            </p:nvCxnSpPr>
            <p:spPr bwMode="auto">
              <a:xfrm flipV="1">
                <a:off x="6400800" y="2667000"/>
                <a:ext cx="1447800" cy="609600"/>
              </a:xfrm>
              <a:prstGeom prst="line">
                <a:avLst/>
              </a:prstGeom>
              <a:no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400800" y="1981200"/>
                <a:ext cx="1098550" cy="768350"/>
              </a:xfrm>
              <a:prstGeom prst="line">
                <a:avLst/>
              </a:prstGeom>
              <a:noFill/>
              <a:ln w="9525" cap="flat" cmpd="sng" algn="ctr">
                <a:solidFill>
                  <a:srgbClr val="0000FF"/>
                </a:solidFill>
                <a:prstDash val="solid"/>
                <a:round/>
                <a:headEnd type="none" w="med" len="med"/>
                <a:tailEnd type="none" w="med" len="med"/>
              </a:ln>
              <a:effectLst/>
            </p:spPr>
          </p:cxnSp>
        </p:grpSp>
      </p:grpSp>
      <p:grpSp>
        <p:nvGrpSpPr>
          <p:cNvPr id="6" name="Group 17"/>
          <p:cNvGrpSpPr/>
          <p:nvPr/>
        </p:nvGrpSpPr>
        <p:grpSpPr>
          <a:xfrm>
            <a:off x="3243413" y="3962400"/>
            <a:ext cx="5824387" cy="1981200"/>
            <a:chOff x="3243413" y="3962400"/>
            <a:chExt cx="5824387" cy="1981200"/>
          </a:xfrm>
        </p:grpSpPr>
        <p:grpSp>
          <p:nvGrpSpPr>
            <p:cNvPr id="10" name="Group 25"/>
            <p:cNvGrpSpPr/>
            <p:nvPr/>
          </p:nvGrpSpPr>
          <p:grpSpPr>
            <a:xfrm>
              <a:off x="3243413" y="3962400"/>
              <a:ext cx="5824387" cy="1981200"/>
              <a:chOff x="3243413" y="3962400"/>
              <a:chExt cx="5824387" cy="1981200"/>
            </a:xfrm>
          </p:grpSpPr>
          <p:pic>
            <p:nvPicPr>
              <p:cNvPr id="14" name="Picture 2"/>
              <p:cNvPicPr>
                <a:picLocks noChangeAspect="1" noChangeArrowheads="1"/>
              </p:cNvPicPr>
              <p:nvPr/>
            </p:nvPicPr>
            <p:blipFill>
              <a:blip r:embed="rId5" cstate="print"/>
              <a:srcRect l="10832" t="73048" r="11539"/>
              <a:stretch>
                <a:fillRect/>
              </a:stretch>
            </p:blipFill>
            <p:spPr bwMode="auto">
              <a:xfrm>
                <a:off x="6089074" y="4114800"/>
                <a:ext cx="2978726" cy="1524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l="10832" t="24043" r="11539" b="40327"/>
              <a:stretch>
                <a:fillRect/>
              </a:stretch>
            </p:blipFill>
            <p:spPr bwMode="auto">
              <a:xfrm>
                <a:off x="3243413" y="3962400"/>
                <a:ext cx="2929224" cy="1981200"/>
              </a:xfrm>
              <a:prstGeom prst="rect">
                <a:avLst/>
              </a:prstGeom>
              <a:noFill/>
              <a:ln w="9525">
                <a:noFill/>
                <a:miter lim="800000"/>
                <a:headEnd/>
                <a:tailEnd/>
              </a:ln>
              <a:effectLst/>
            </p:spPr>
          </p:pic>
        </p:grpSp>
        <p:sp>
          <p:nvSpPr>
            <p:cNvPr id="16" name="Rectangle 15"/>
            <p:cNvSpPr/>
            <p:nvPr/>
          </p:nvSpPr>
          <p:spPr>
            <a:xfrm>
              <a:off x="6172200" y="5486400"/>
              <a:ext cx="2616807" cy="276999"/>
            </a:xfrm>
            <a:prstGeom prst="rect">
              <a:avLst/>
            </a:prstGeom>
          </p:spPr>
          <p:txBody>
            <a:bodyPr wrap="none">
              <a:spAutoFit/>
            </a:bodyPr>
            <a:lstStyle/>
            <a:p>
              <a:r>
                <a:rPr lang="en-US" sz="1200" dirty="0" smtClean="0">
                  <a:solidFill>
                    <a:srgbClr val="000000"/>
                  </a:solidFill>
                  <a:latin typeface="Arial Narrow" pitchFamily="34" charset="0"/>
                </a:rPr>
                <a:t>Unpublished data, 3/2010: Quoy, Goodman</a:t>
              </a:r>
              <a:endParaRPr lang="en-US" sz="1200" dirty="0">
                <a:solidFill>
                  <a:srgbClr val="000000"/>
                </a:solidFill>
                <a:latin typeface="Arial Narrow"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533400"/>
          </a:xfrm>
          <a:prstGeom prst="rect">
            <a:avLst/>
          </a:prstGeom>
          <a:solidFill>
            <a:schemeClr val="accent6">
              <a:lumMod val="20000"/>
              <a:lumOff val="80000"/>
            </a:schemeClr>
          </a:solidFill>
        </p:spPr>
        <p:txBody>
          <a:bodyPr/>
          <a:lstStyle/>
          <a:p>
            <a:pPr algn="ctr">
              <a:defRPr/>
            </a:pPr>
            <a:r>
              <a:rPr lang="en-US" sz="2800" b="1" dirty="0" smtClean="0">
                <a:solidFill>
                  <a:srgbClr val="3333CC"/>
                </a:solidFill>
                <a:latin typeface="Arial Narrow" pitchFamily="34" charset="0"/>
              </a:rPr>
              <a:t>Early Results</a:t>
            </a:r>
            <a:endParaRPr lang="en-US" sz="2800" b="1" dirty="0">
              <a:solidFill>
                <a:srgbClr val="3333CC"/>
              </a:solidFill>
              <a:latin typeface="Arial Narrow" pitchFamily="34" charset="0"/>
            </a:endParaRPr>
          </a:p>
          <a:p>
            <a:pPr algn="ctr">
              <a:defRPr/>
            </a:pPr>
            <a:endParaRPr lang="en-US" sz="2800" b="1" dirty="0">
              <a:solidFill>
                <a:srgbClr val="3333CC"/>
              </a:solidFill>
              <a:latin typeface="Arial Narrow" pitchFamily="34" charset="0"/>
            </a:endParaRPr>
          </a:p>
        </p:txBody>
      </p:sp>
      <p:grpSp>
        <p:nvGrpSpPr>
          <p:cNvPr id="29" name="Group 28"/>
          <p:cNvGrpSpPr/>
          <p:nvPr/>
        </p:nvGrpSpPr>
        <p:grpSpPr>
          <a:xfrm>
            <a:off x="0" y="609600"/>
            <a:ext cx="9008030" cy="6248400"/>
            <a:chOff x="0" y="609600"/>
            <a:chExt cx="9008030" cy="6248400"/>
          </a:xfrm>
        </p:grpSpPr>
        <p:sp>
          <p:nvSpPr>
            <p:cNvPr id="37" name="Rectangle 36"/>
            <p:cNvSpPr/>
            <p:nvPr/>
          </p:nvSpPr>
          <p:spPr>
            <a:xfrm>
              <a:off x="1906046" y="685800"/>
              <a:ext cx="5331909" cy="1138773"/>
            </a:xfrm>
            <a:prstGeom prst="rect">
              <a:avLst/>
            </a:prstGeom>
          </p:spPr>
          <p:txBody>
            <a:bodyPr wrap="none">
              <a:spAutoFit/>
            </a:bodyPr>
            <a:lstStyle/>
            <a:p>
              <a:pPr algn="ctr"/>
              <a:r>
                <a:rPr lang="en-US" sz="1600" b="1" dirty="0" smtClean="0">
                  <a:solidFill>
                    <a:srgbClr val="000000"/>
                  </a:solidFill>
                  <a:latin typeface="Arial Narrow" pitchFamily="34" charset="0"/>
                </a:rPr>
                <a:t>A Circuit-Level Model of Hippocampal Place Field Dynamics </a:t>
              </a:r>
            </a:p>
            <a:p>
              <a:pPr algn="ctr"/>
              <a:r>
                <a:rPr lang="en-US" sz="1600" b="1" dirty="0" smtClean="0">
                  <a:solidFill>
                    <a:srgbClr val="000000"/>
                  </a:solidFill>
                  <a:latin typeface="Arial Narrow" pitchFamily="34" charset="0"/>
                </a:rPr>
                <a:t>Modulated by Entorhinal Grid and Suppression-Generating Cells</a:t>
              </a:r>
              <a:endParaRPr lang="en-US" sz="1600" dirty="0" smtClean="0">
                <a:solidFill>
                  <a:srgbClr val="000000"/>
                </a:solidFill>
                <a:latin typeface="Arial Narrow" pitchFamily="34" charset="0"/>
              </a:endParaRPr>
            </a:p>
            <a:p>
              <a:pPr algn="ctr"/>
              <a:r>
                <a:rPr lang="en-US" sz="1200" dirty="0" smtClean="0">
                  <a:solidFill>
                    <a:srgbClr val="000000"/>
                  </a:solidFill>
                  <a:latin typeface="Arial Narrow" pitchFamily="34" charset="0"/>
                </a:rPr>
                <a:t>Laurence C. Jayet</a:t>
              </a:r>
              <a:r>
                <a:rPr lang="en-US" sz="1200" baseline="30000" dirty="0" smtClean="0">
                  <a:solidFill>
                    <a:srgbClr val="000000"/>
                  </a:solidFill>
                  <a:latin typeface="Arial Narrow" pitchFamily="34" charset="0"/>
                </a:rPr>
                <a:t>1*</a:t>
              </a:r>
              <a:r>
                <a:rPr lang="en-US" sz="1200" dirty="0" smtClean="0">
                  <a:solidFill>
                    <a:srgbClr val="000000"/>
                  </a:solidFill>
                  <a:latin typeface="Arial Narrow" pitchFamily="34" charset="0"/>
                </a:rPr>
                <a:t>, and Mathias Quoy</a:t>
              </a:r>
              <a:r>
                <a:rPr lang="en-US" sz="1200" baseline="30000" dirty="0" smtClean="0">
                  <a:solidFill>
                    <a:srgbClr val="000000"/>
                  </a:solidFill>
                  <a:latin typeface="Arial Narrow" pitchFamily="34" charset="0"/>
                </a:rPr>
                <a:t>2</a:t>
              </a:r>
              <a:r>
                <a:rPr lang="en-US" sz="1200" dirty="0" smtClean="0">
                  <a:solidFill>
                    <a:srgbClr val="000000"/>
                  </a:solidFill>
                  <a:latin typeface="Arial Narrow" pitchFamily="34" charset="0"/>
                </a:rPr>
                <a:t>, Philip H. Goodman</a:t>
              </a:r>
              <a:r>
                <a:rPr lang="en-US" sz="1200" baseline="30000" dirty="0" smtClean="0">
                  <a:solidFill>
                    <a:srgbClr val="000000"/>
                  </a:solidFill>
                  <a:latin typeface="Arial Narrow" pitchFamily="34" charset="0"/>
                </a:rPr>
                <a:t>1</a:t>
              </a:r>
              <a:endParaRPr lang="en-US" sz="1200" dirty="0" smtClean="0">
                <a:solidFill>
                  <a:srgbClr val="000000"/>
                </a:solidFill>
                <a:latin typeface="Arial Narrow" pitchFamily="34" charset="0"/>
              </a:endParaRPr>
            </a:p>
            <a:p>
              <a:pPr algn="ctr"/>
              <a:r>
                <a:rPr lang="en-US" sz="1200" baseline="30000" dirty="0" smtClean="0">
                  <a:solidFill>
                    <a:srgbClr val="000000"/>
                  </a:solidFill>
                  <a:latin typeface="Arial Narrow" pitchFamily="34" charset="0"/>
                </a:rPr>
                <a:t>1</a:t>
              </a:r>
              <a:r>
                <a:rPr lang="en-US" sz="1200" dirty="0" smtClean="0">
                  <a:solidFill>
                    <a:srgbClr val="000000"/>
                  </a:solidFill>
                  <a:latin typeface="Arial Narrow" pitchFamily="34" charset="0"/>
                </a:rPr>
                <a:t> University of Nevada, Reno </a:t>
              </a:r>
            </a:p>
            <a:p>
              <a:pPr algn="ctr"/>
              <a:r>
                <a:rPr lang="fr-FR" sz="1200" baseline="30000" dirty="0" smtClean="0">
                  <a:solidFill>
                    <a:srgbClr val="000000"/>
                  </a:solidFill>
                  <a:latin typeface="Arial Narrow" pitchFamily="34" charset="0"/>
                </a:rPr>
                <a:t>2</a:t>
              </a:r>
              <a:r>
                <a:rPr lang="fr-FR" sz="1200" dirty="0" smtClean="0">
                  <a:solidFill>
                    <a:srgbClr val="000000"/>
                  </a:solidFill>
                  <a:latin typeface="Arial Narrow" pitchFamily="34" charset="0"/>
                </a:rPr>
                <a:t> Université de Cergy-Pontoise, Paris</a:t>
              </a:r>
              <a:endParaRPr lang="en-US" sz="1200" dirty="0">
                <a:solidFill>
                  <a:srgbClr val="000000"/>
                </a:solidFill>
                <a:latin typeface="Arial Narrow"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3705197" y="1905000"/>
              <a:ext cx="1823373" cy="1828800"/>
            </a:xfrm>
            <a:prstGeom prst="rect">
              <a:avLst/>
            </a:prstGeom>
            <a:solidFill>
              <a:srgbClr val="FFFFFF"/>
            </a:solid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0" y="3886200"/>
              <a:ext cx="2397857" cy="1752600"/>
            </a:xfrm>
            <a:prstGeom prst="rect">
              <a:avLst/>
            </a:prstGeom>
            <a:solidFill>
              <a:srgbClr val="FFFFFF"/>
            </a:solidFill>
            <a:ln w="9525">
              <a:noFill/>
              <a:miter lim="800000"/>
              <a:headEnd/>
              <a:tailEnd/>
            </a:ln>
          </p:spPr>
        </p:pic>
        <p:pic>
          <p:nvPicPr>
            <p:cNvPr id="4103" name="Picture 7" descr="C:\Documents and Settings\Goodman\Desktop\HP_EC.png"/>
            <p:cNvPicPr>
              <a:picLocks noChangeAspect="1" noChangeArrowheads="1"/>
            </p:cNvPicPr>
            <p:nvPr/>
          </p:nvPicPr>
          <p:blipFill>
            <a:blip r:embed="rId5" cstate="print"/>
            <a:srcRect/>
            <a:stretch>
              <a:fillRect/>
            </a:stretch>
          </p:blipFill>
          <p:spPr bwMode="auto">
            <a:xfrm>
              <a:off x="457200" y="2819400"/>
              <a:ext cx="1124546" cy="944225"/>
            </a:xfrm>
            <a:prstGeom prst="rect">
              <a:avLst/>
            </a:prstGeom>
            <a:noFill/>
          </p:spPr>
        </p:pic>
        <p:grpSp>
          <p:nvGrpSpPr>
            <p:cNvPr id="2" name="Group 21"/>
            <p:cNvGrpSpPr/>
            <p:nvPr/>
          </p:nvGrpSpPr>
          <p:grpSpPr>
            <a:xfrm>
              <a:off x="3228974" y="3705225"/>
              <a:ext cx="2409825" cy="1504024"/>
              <a:chOff x="4448175" y="3705225"/>
              <a:chExt cx="2409825" cy="1504024"/>
            </a:xfrm>
          </p:grpSpPr>
          <p:pic>
            <p:nvPicPr>
              <p:cNvPr id="4101" name="Picture 5"/>
              <p:cNvPicPr>
                <a:picLocks noChangeAspect="1" noChangeArrowheads="1"/>
              </p:cNvPicPr>
              <p:nvPr/>
            </p:nvPicPr>
            <p:blipFill>
              <a:blip r:embed="rId6" cstate="print"/>
              <a:srcRect r="35459"/>
              <a:stretch>
                <a:fillRect/>
              </a:stretch>
            </p:blipFill>
            <p:spPr bwMode="auto">
              <a:xfrm>
                <a:off x="4448175" y="3810000"/>
                <a:ext cx="2409825" cy="1399249"/>
              </a:xfrm>
              <a:prstGeom prst="rect">
                <a:avLst/>
              </a:prstGeom>
              <a:solidFill>
                <a:srgbClr val="FFFFFF"/>
              </a:solidFill>
              <a:ln w="9525">
                <a:noFill/>
                <a:miter lim="800000"/>
                <a:headEnd/>
                <a:tailEnd/>
              </a:ln>
            </p:spPr>
          </p:pic>
          <p:sp>
            <p:nvSpPr>
              <p:cNvPr id="21" name="Isosceles Triangle 20"/>
              <p:cNvSpPr/>
              <p:nvPr/>
            </p:nvSpPr>
            <p:spPr bwMode="auto">
              <a:xfrm>
                <a:off x="4829175" y="3705225"/>
                <a:ext cx="1981200" cy="228600"/>
              </a:xfrm>
              <a:prstGeom prst="triangl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cxnSp>
          <p:nvCxnSpPr>
            <p:cNvPr id="25" name="Straight Arrow Connector 24"/>
            <p:cNvCxnSpPr/>
            <p:nvPr/>
          </p:nvCxnSpPr>
          <p:spPr bwMode="auto">
            <a:xfrm rot="10800000" flipV="1">
              <a:off x="3200401" y="5181601"/>
              <a:ext cx="1447799" cy="380997"/>
            </a:xfrm>
            <a:prstGeom prst="straightConnector1">
              <a:avLst/>
            </a:prstGeom>
            <a:noFill/>
            <a:ln w="9525" cap="flat" cmpd="sng" algn="ctr">
              <a:solidFill>
                <a:schemeClr val="tx1"/>
              </a:solidFill>
              <a:prstDash val="solid"/>
              <a:round/>
              <a:headEnd type="none" w="med" len="med"/>
              <a:tailEnd type="arrow"/>
            </a:ln>
            <a:effectLst/>
          </p:spPr>
        </p:cxnSp>
        <p:grpSp>
          <p:nvGrpSpPr>
            <p:cNvPr id="3" name="Group 38"/>
            <p:cNvGrpSpPr/>
            <p:nvPr/>
          </p:nvGrpSpPr>
          <p:grpSpPr>
            <a:xfrm>
              <a:off x="47652" y="5791200"/>
              <a:ext cx="5800725" cy="914400"/>
              <a:chOff x="66675" y="5791200"/>
              <a:chExt cx="5800725" cy="914400"/>
            </a:xfrm>
          </p:grpSpPr>
          <p:grpSp>
            <p:nvGrpSpPr>
              <p:cNvPr id="4" name="Group 18"/>
              <p:cNvGrpSpPr/>
              <p:nvPr/>
            </p:nvGrpSpPr>
            <p:grpSpPr>
              <a:xfrm flipV="1">
                <a:off x="1295400" y="5791200"/>
                <a:ext cx="4572000" cy="914400"/>
                <a:chOff x="1523988" y="3886200"/>
                <a:chExt cx="5868012" cy="1553029"/>
              </a:xfrm>
            </p:grpSpPr>
            <p:pic>
              <p:nvPicPr>
                <p:cNvPr id="13" name="Picture 12" descr="firstrun.jpg"/>
                <p:cNvPicPr preferRelativeResize="0">
                  <a:picLocks/>
                </p:cNvPicPr>
                <p:nvPr/>
              </p:nvPicPr>
              <p:blipFill>
                <a:blip r:embed="rId7" cstate="print">
                  <a:clrChange>
                    <a:clrFrom>
                      <a:srgbClr val="FFFFFF"/>
                    </a:clrFrom>
                    <a:clrTo>
                      <a:srgbClr val="FFFFFF">
                        <a:alpha val="0"/>
                      </a:srgbClr>
                    </a:clrTo>
                  </a:clrChange>
                </a:blip>
                <a:stretch>
                  <a:fillRect/>
                </a:stretch>
              </p:blipFill>
              <p:spPr>
                <a:xfrm>
                  <a:off x="1524000" y="3886200"/>
                  <a:ext cx="5868000" cy="756000"/>
                </a:xfrm>
                <a:prstGeom prst="rect">
                  <a:avLst/>
                </a:prstGeom>
              </p:spPr>
            </p:pic>
            <p:pic>
              <p:nvPicPr>
                <p:cNvPr id="14" name="Picture 13" descr="fourthrun.jpg"/>
                <p:cNvPicPr preferRelativeResize="0">
                  <a:picLocks/>
                </p:cNvPicPr>
                <p:nvPr/>
              </p:nvPicPr>
              <p:blipFill>
                <a:blip r:embed="rId8" cstate="print">
                  <a:clrChange>
                    <a:clrFrom>
                      <a:srgbClr val="FFFFFF"/>
                    </a:clrFrom>
                    <a:clrTo>
                      <a:srgbClr val="FFFFFF">
                        <a:alpha val="0"/>
                      </a:srgbClr>
                    </a:clrTo>
                  </a:clrChange>
                </a:blip>
                <a:stretch>
                  <a:fillRect/>
                </a:stretch>
              </p:blipFill>
              <p:spPr>
                <a:xfrm>
                  <a:off x="1523988" y="4684513"/>
                  <a:ext cx="5868000" cy="754716"/>
                </a:xfrm>
                <a:prstGeom prst="rect">
                  <a:avLst/>
                </a:prstGeom>
              </p:spPr>
            </p:pic>
          </p:grpSp>
          <p:sp>
            <p:nvSpPr>
              <p:cNvPr id="36" name="Rectangle 35"/>
              <p:cNvSpPr/>
              <p:nvPr/>
            </p:nvSpPr>
            <p:spPr>
              <a:xfrm>
                <a:off x="66675" y="6267450"/>
                <a:ext cx="1789272" cy="369332"/>
              </a:xfrm>
              <a:prstGeom prst="rect">
                <a:avLst/>
              </a:prstGeom>
            </p:spPr>
            <p:txBody>
              <a:bodyPr wrap="none">
                <a:spAutoFit/>
              </a:bodyPr>
              <a:lstStyle/>
              <a:p>
                <a:r>
                  <a:rPr lang="en-US" dirty="0" smtClean="0">
                    <a:solidFill>
                      <a:srgbClr val="000000"/>
                    </a:solidFill>
                    <a:latin typeface="Arial Narrow" pitchFamily="34" charset="0"/>
                  </a:rPr>
                  <a:t> w/o K</a:t>
                </a:r>
                <a:r>
                  <a:rPr lang="en-US" baseline="-25000" dirty="0" smtClean="0">
                    <a:solidFill>
                      <a:srgbClr val="000000"/>
                    </a:solidFill>
                    <a:latin typeface="Arial Narrow" pitchFamily="34" charset="0"/>
                  </a:rPr>
                  <a:t>ahp</a:t>
                </a:r>
                <a:r>
                  <a:rPr lang="en-US" dirty="0" smtClean="0">
                    <a:solidFill>
                      <a:srgbClr val="000000"/>
                    </a:solidFill>
                    <a:latin typeface="Arial Narrow" pitchFamily="34" charset="0"/>
                  </a:rPr>
                  <a:t> channels </a:t>
                </a:r>
                <a:endParaRPr lang="en-US" dirty="0">
                  <a:solidFill>
                    <a:srgbClr val="000000"/>
                  </a:solidFill>
                  <a:latin typeface="Arial Narrow" pitchFamily="34" charset="0"/>
                </a:endParaRPr>
              </a:p>
            </p:txBody>
          </p:sp>
        </p:grpSp>
        <p:sp>
          <p:nvSpPr>
            <p:cNvPr id="42" name="Rectangle 41"/>
            <p:cNvSpPr/>
            <p:nvPr/>
          </p:nvSpPr>
          <p:spPr>
            <a:xfrm>
              <a:off x="5859126" y="2445603"/>
              <a:ext cx="2937022" cy="830997"/>
            </a:xfrm>
            <a:prstGeom prst="rect">
              <a:avLst/>
            </a:prstGeom>
          </p:spPr>
          <p:txBody>
            <a:bodyPr wrap="none">
              <a:spAutoFit/>
            </a:bodyPr>
            <a:lstStyle/>
            <a:p>
              <a:pPr indent="114300">
                <a:buFont typeface="Arial" pitchFamily="34" charset="0"/>
                <a:buChar char="•"/>
              </a:pPr>
              <a:r>
                <a:rPr lang="en-US" sz="1600" dirty="0" smtClean="0">
                  <a:solidFill>
                    <a:srgbClr val="000000"/>
                  </a:solidFill>
                  <a:latin typeface="Arial Narrow" pitchFamily="34" charset="0"/>
                </a:rPr>
                <a:t>NO </a:t>
              </a:r>
              <a:r>
                <a:rPr lang="en-US" sz="1600" u="sng" dirty="0" smtClean="0">
                  <a:solidFill>
                    <a:srgbClr val="000000"/>
                  </a:solidFill>
                  <a:latin typeface="Arial Narrow" pitchFamily="34" charset="0"/>
                </a:rPr>
                <a:t>intra</a:t>
              </a:r>
              <a:r>
                <a:rPr lang="en-US" sz="1600" dirty="0" smtClean="0">
                  <a:solidFill>
                    <a:srgbClr val="000000"/>
                  </a:solidFill>
                  <a:latin typeface="Arial Narrow" pitchFamily="34" charset="0"/>
                </a:rPr>
                <a:t>cellular theta precession</a:t>
              </a:r>
            </a:p>
            <a:p>
              <a:pPr indent="114300">
                <a:buFont typeface="Arial" pitchFamily="34" charset="0"/>
                <a:buChar char="•"/>
              </a:pPr>
              <a:r>
                <a:rPr lang="en-US" sz="1600" dirty="0" smtClean="0">
                  <a:solidFill>
                    <a:srgbClr val="000000"/>
                  </a:solidFill>
                  <a:latin typeface="Arial Narrow" pitchFamily="34" charset="0"/>
                </a:rPr>
                <a:t>Asymm ramp-like depolarization</a:t>
              </a:r>
            </a:p>
            <a:p>
              <a:pPr indent="114300">
                <a:buFont typeface="Arial" pitchFamily="34" charset="0"/>
                <a:buChar char="•"/>
              </a:pPr>
              <a:r>
                <a:rPr lang="en-US" sz="1600" dirty="0" smtClean="0">
                  <a:solidFill>
                    <a:srgbClr val="000000"/>
                  </a:solidFill>
                  <a:latin typeface="Arial Narrow" pitchFamily="34" charset="0"/>
                </a:rPr>
                <a:t>Theta power &amp; frequ increase in PF</a:t>
              </a:r>
            </a:p>
          </p:txBody>
        </p:sp>
        <p:sp>
          <p:nvSpPr>
            <p:cNvPr id="45" name="Rectangle 44"/>
            <p:cNvSpPr/>
            <p:nvPr/>
          </p:nvSpPr>
          <p:spPr>
            <a:xfrm>
              <a:off x="5943600" y="1836003"/>
              <a:ext cx="2765501" cy="584775"/>
            </a:xfrm>
            <a:prstGeom prst="rect">
              <a:avLst/>
            </a:prstGeom>
            <a:solidFill>
              <a:schemeClr val="bg1">
                <a:lumMod val="95000"/>
              </a:schemeClr>
            </a:solidFill>
          </p:spPr>
          <p:txBody>
            <a:bodyPr wrap="none">
              <a:spAutoFit/>
            </a:bodyPr>
            <a:lstStyle/>
            <a:p>
              <a:pPr algn="ctr"/>
              <a:r>
                <a:rPr lang="en-US" sz="1600" i="1" dirty="0" smtClean="0">
                  <a:solidFill>
                    <a:srgbClr val="000000"/>
                  </a:solidFill>
                  <a:latin typeface="Arial Narrow" pitchFamily="34" charset="0"/>
                </a:rPr>
                <a:t>Explained findings of Harvey et al. </a:t>
              </a:r>
            </a:p>
            <a:p>
              <a:pPr algn="ctr"/>
              <a:r>
                <a:rPr lang="en-US" sz="1600" i="1" dirty="0" smtClean="0">
                  <a:solidFill>
                    <a:srgbClr val="000000"/>
                  </a:solidFill>
                  <a:latin typeface="Arial Narrow" pitchFamily="34" charset="0"/>
                </a:rPr>
                <a:t>(2009) Nature 461:941</a:t>
              </a:r>
              <a:endParaRPr lang="en-US" sz="1600" i="1" dirty="0">
                <a:solidFill>
                  <a:srgbClr val="000000"/>
                </a:solidFill>
                <a:latin typeface="Arial Narrow" pitchFamily="34" charset="0"/>
              </a:endParaRPr>
            </a:p>
          </p:txBody>
        </p:sp>
        <p:cxnSp>
          <p:nvCxnSpPr>
            <p:cNvPr id="35" name="Straight Arrow Connector 34"/>
            <p:cNvCxnSpPr/>
            <p:nvPr/>
          </p:nvCxnSpPr>
          <p:spPr bwMode="auto">
            <a:xfrm rot="10800000" flipH="1" flipV="1">
              <a:off x="4648200" y="5181600"/>
              <a:ext cx="1447799" cy="380997"/>
            </a:xfrm>
            <a:prstGeom prst="straightConnector1">
              <a:avLst/>
            </a:prstGeom>
            <a:noFill/>
            <a:ln w="9525" cap="flat" cmpd="sng" algn="ctr">
              <a:solidFill>
                <a:schemeClr val="tx1"/>
              </a:solidFill>
              <a:prstDash val="solid"/>
              <a:round/>
              <a:headEnd type="none" w="med" len="med"/>
              <a:tailEnd type="arrow"/>
            </a:ln>
            <a:effectLst/>
          </p:spPr>
        </p:cxnSp>
        <p:grpSp>
          <p:nvGrpSpPr>
            <p:cNvPr id="7" name="Group 39"/>
            <p:cNvGrpSpPr/>
            <p:nvPr/>
          </p:nvGrpSpPr>
          <p:grpSpPr>
            <a:xfrm>
              <a:off x="6534177" y="5175250"/>
              <a:ext cx="2381223" cy="1682750"/>
              <a:chOff x="6553200" y="5175250"/>
              <a:chExt cx="2381223" cy="1682750"/>
            </a:xfrm>
          </p:grpSpPr>
          <p:pic>
            <p:nvPicPr>
              <p:cNvPr id="4102" name="Picture 6"/>
              <p:cNvPicPr>
                <a:picLocks noChangeAspect="1" noChangeArrowheads="1"/>
              </p:cNvPicPr>
              <p:nvPr/>
            </p:nvPicPr>
            <p:blipFill>
              <a:blip r:embed="rId9" cstate="print"/>
              <a:srcRect/>
              <a:stretch>
                <a:fillRect/>
              </a:stretch>
            </p:blipFill>
            <p:spPr bwMode="auto">
              <a:xfrm>
                <a:off x="7543800" y="5175250"/>
                <a:ext cx="1390623" cy="1682750"/>
              </a:xfrm>
              <a:prstGeom prst="rect">
                <a:avLst/>
              </a:prstGeom>
              <a:solidFill>
                <a:srgbClr val="FFFFFF"/>
              </a:solidFill>
              <a:ln w="9525">
                <a:noFill/>
                <a:miter lim="800000"/>
                <a:headEnd/>
                <a:tailEnd/>
              </a:ln>
            </p:spPr>
          </p:pic>
          <p:sp>
            <p:nvSpPr>
              <p:cNvPr id="38" name="Rectangle 37"/>
              <p:cNvSpPr/>
              <p:nvPr/>
            </p:nvSpPr>
            <p:spPr>
              <a:xfrm>
                <a:off x="6553200" y="6248400"/>
                <a:ext cx="995785" cy="369332"/>
              </a:xfrm>
              <a:prstGeom prst="rect">
                <a:avLst/>
              </a:prstGeom>
            </p:spPr>
            <p:txBody>
              <a:bodyPr wrap="none">
                <a:spAutoFit/>
              </a:bodyPr>
              <a:lstStyle/>
              <a:p>
                <a:r>
                  <a:rPr lang="en-US" dirty="0" smtClean="0">
                    <a:solidFill>
                      <a:srgbClr val="000000"/>
                    </a:solidFill>
                    <a:latin typeface="Arial Narrow" pitchFamily="34" charset="0"/>
                  </a:rPr>
                  <a:t>EC lesion</a:t>
                </a:r>
                <a:endParaRPr lang="en-US" dirty="0">
                  <a:solidFill>
                    <a:srgbClr val="000000"/>
                  </a:solidFill>
                  <a:latin typeface="Arial Narrow" pitchFamily="34" charset="0"/>
                </a:endParaRPr>
              </a:p>
            </p:txBody>
          </p:sp>
        </p:grpSp>
        <p:grpSp>
          <p:nvGrpSpPr>
            <p:cNvPr id="8" name="Group 49"/>
            <p:cNvGrpSpPr/>
            <p:nvPr/>
          </p:nvGrpSpPr>
          <p:grpSpPr>
            <a:xfrm>
              <a:off x="5943600" y="3530025"/>
              <a:ext cx="3064430" cy="1194375"/>
              <a:chOff x="5943600" y="3530025"/>
              <a:chExt cx="3064430" cy="1194375"/>
            </a:xfrm>
          </p:grpSpPr>
          <p:sp>
            <p:nvSpPr>
              <p:cNvPr id="43" name="Rectangle 42"/>
              <p:cNvSpPr/>
              <p:nvPr/>
            </p:nvSpPr>
            <p:spPr>
              <a:xfrm>
                <a:off x="5943600" y="4139625"/>
                <a:ext cx="2448106" cy="584775"/>
              </a:xfrm>
              <a:prstGeom prst="rect">
                <a:avLst/>
              </a:prstGeom>
            </p:spPr>
            <p:txBody>
              <a:bodyPr wrap="none">
                <a:spAutoFit/>
              </a:bodyPr>
              <a:lstStyle/>
              <a:p>
                <a:pPr indent="114300">
                  <a:buFont typeface="Arial" pitchFamily="34" charset="0"/>
                  <a:buChar char="•"/>
                </a:pPr>
                <a:r>
                  <a:rPr lang="en-US" sz="1600" dirty="0" smtClean="0">
                    <a:solidFill>
                      <a:srgbClr val="000000"/>
                    </a:solidFill>
                    <a:latin typeface="Arial Narrow" pitchFamily="34" charset="0"/>
                  </a:rPr>
                  <a:t>EC grid cells ignite PF</a:t>
                </a:r>
              </a:p>
              <a:p>
                <a:pPr indent="114300">
                  <a:buFont typeface="Arial" pitchFamily="34" charset="0"/>
                  <a:buChar char="•"/>
                </a:pPr>
                <a:r>
                  <a:rPr lang="en-US" sz="1600" dirty="0" smtClean="0">
                    <a:solidFill>
                      <a:srgbClr val="000000"/>
                    </a:solidFill>
                    <a:latin typeface="Arial Narrow" pitchFamily="34" charset="0"/>
                  </a:rPr>
                  <a:t>EC suppressor cells stabilize</a:t>
                </a:r>
              </a:p>
            </p:txBody>
          </p:sp>
          <p:sp>
            <p:nvSpPr>
              <p:cNvPr id="46" name="Rectangle 45"/>
              <p:cNvSpPr/>
              <p:nvPr/>
            </p:nvSpPr>
            <p:spPr>
              <a:xfrm>
                <a:off x="5943600" y="3530025"/>
                <a:ext cx="3064430" cy="584775"/>
              </a:xfrm>
              <a:prstGeom prst="rect">
                <a:avLst/>
              </a:prstGeom>
              <a:solidFill>
                <a:schemeClr val="bg1">
                  <a:lumMod val="95000"/>
                </a:schemeClr>
              </a:solidFill>
            </p:spPr>
            <p:txBody>
              <a:bodyPr wrap="none">
                <a:spAutoFit/>
              </a:bodyPr>
              <a:lstStyle/>
              <a:p>
                <a:pPr algn="ctr"/>
                <a:r>
                  <a:rPr lang="en-US" sz="1600" i="1" dirty="0" smtClean="0">
                    <a:solidFill>
                      <a:srgbClr val="000000"/>
                    </a:solidFill>
                    <a:latin typeface="Arial Narrow" pitchFamily="34" charset="0"/>
                  </a:rPr>
                  <a:t>Explained findings of Van Cauter et al. </a:t>
                </a:r>
              </a:p>
              <a:p>
                <a:pPr algn="ctr"/>
                <a:r>
                  <a:rPr lang="en-US" sz="1600" i="1" dirty="0" smtClean="0">
                    <a:solidFill>
                      <a:srgbClr val="000000"/>
                    </a:solidFill>
                    <a:latin typeface="Arial Narrow" pitchFamily="34" charset="0"/>
                  </a:rPr>
                  <a:t>(2008) EJNeurosci 17:1933</a:t>
                </a:r>
                <a:endParaRPr lang="en-US" sz="1600" i="1" dirty="0">
                  <a:solidFill>
                    <a:srgbClr val="000000"/>
                  </a:solidFill>
                  <a:latin typeface="Arial Narrow" pitchFamily="34" charset="0"/>
                </a:endParaRPr>
              </a:p>
            </p:txBody>
          </p:sp>
        </p:grpSp>
        <p:pic>
          <p:nvPicPr>
            <p:cNvPr id="3074" name="Picture 2"/>
            <p:cNvPicPr>
              <a:picLocks noChangeAspect="1" noChangeArrowheads="1"/>
            </p:cNvPicPr>
            <p:nvPr/>
          </p:nvPicPr>
          <p:blipFill>
            <a:blip r:embed="rId10" cstate="print"/>
            <a:srcRect/>
            <a:stretch>
              <a:fillRect/>
            </a:stretch>
          </p:blipFill>
          <p:spPr bwMode="auto">
            <a:xfrm>
              <a:off x="228600" y="609600"/>
              <a:ext cx="1676400" cy="2197786"/>
            </a:xfrm>
            <a:prstGeom prst="rect">
              <a:avLst/>
            </a:prstGeom>
            <a:noFill/>
            <a:ln w="9525">
              <a:noFill/>
              <a:miter lim="800000"/>
              <a:headEnd/>
              <a:tailEnd/>
            </a:ln>
            <a:effectLst/>
          </p:spPr>
        </p:pic>
        <p:sp>
          <p:nvSpPr>
            <p:cNvPr id="48" name="Rectangle 47"/>
            <p:cNvSpPr/>
            <p:nvPr/>
          </p:nvSpPr>
          <p:spPr>
            <a:xfrm>
              <a:off x="1905000" y="2362200"/>
              <a:ext cx="1345240" cy="430887"/>
            </a:xfrm>
            <a:prstGeom prst="rect">
              <a:avLst/>
            </a:prstGeom>
            <a:solidFill>
              <a:schemeClr val="bg1">
                <a:lumMod val="95000"/>
              </a:schemeClr>
            </a:solidFill>
          </p:spPr>
          <p:txBody>
            <a:bodyPr wrap="none">
              <a:spAutoFit/>
            </a:bodyPr>
            <a:lstStyle/>
            <a:p>
              <a:pPr algn="ctr"/>
              <a:r>
                <a:rPr lang="en-US" sz="1100" i="1" dirty="0" smtClean="0">
                  <a:solidFill>
                    <a:srgbClr val="000000"/>
                  </a:solidFill>
                  <a:latin typeface="Arial Narrow" pitchFamily="34" charset="0"/>
                </a:rPr>
                <a:t>Harvey et al. </a:t>
              </a:r>
            </a:p>
            <a:p>
              <a:pPr algn="ctr"/>
              <a:r>
                <a:rPr lang="en-US" sz="1100" i="1" dirty="0" smtClean="0">
                  <a:solidFill>
                    <a:srgbClr val="000000"/>
                  </a:solidFill>
                  <a:latin typeface="Arial Narrow" pitchFamily="34" charset="0"/>
                </a:rPr>
                <a:t>(2009) Nature 461:941</a:t>
              </a:r>
              <a:endParaRPr lang="en-US" sz="1100" i="1" dirty="0">
                <a:solidFill>
                  <a:srgbClr val="000000"/>
                </a:solidFill>
                <a:latin typeface="Arial Narrow" pitchFamily="34" charset="0"/>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bwMode="auto">
          <a:xfrm>
            <a:off x="609600" y="0"/>
            <a:ext cx="7772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2000" dirty="0" smtClean="0">
                <a:solidFill>
                  <a:prstClr val="black"/>
                </a:solidFill>
                <a:latin typeface="Calibri"/>
              </a:rPr>
              <a:t>Phase I: Trust the Intent (</a:t>
            </a:r>
            <a:r>
              <a:rPr lang="en-US" sz="2000" dirty="0" smtClean="0">
                <a:solidFill>
                  <a:srgbClr val="0000FF"/>
                </a:solidFill>
                <a:latin typeface="Calibri"/>
              </a:rPr>
              <a:t>TTI</a:t>
            </a:r>
            <a:r>
              <a:rPr lang="en-US" sz="2000" dirty="0" smtClean="0">
                <a:solidFill>
                  <a:prstClr val="black"/>
                </a:solidFill>
                <a:latin typeface="Calibri"/>
              </a:rPr>
              <a:t>) </a:t>
            </a:r>
          </a:p>
        </p:txBody>
      </p:sp>
      <p:grpSp>
        <p:nvGrpSpPr>
          <p:cNvPr id="5" name="Group 45"/>
          <p:cNvGrpSpPr/>
          <p:nvPr/>
        </p:nvGrpSpPr>
        <p:grpSpPr>
          <a:xfrm>
            <a:off x="152400" y="2133602"/>
            <a:ext cx="4418014" cy="4550634"/>
            <a:chOff x="152400" y="2133602"/>
            <a:chExt cx="4418014" cy="4550634"/>
          </a:xfrm>
        </p:grpSpPr>
        <p:pic>
          <p:nvPicPr>
            <p:cNvPr id="3075" name="Picture 3"/>
            <p:cNvPicPr>
              <a:picLocks noChangeAspect="1" noChangeArrowheads="1"/>
            </p:cNvPicPr>
            <p:nvPr/>
          </p:nvPicPr>
          <p:blipFill>
            <a:blip r:embed="rId2" cstate="print"/>
            <a:stretch>
              <a:fillRect/>
            </a:stretch>
          </p:blipFill>
          <p:spPr bwMode="auto">
            <a:xfrm>
              <a:off x="533400" y="4343400"/>
              <a:ext cx="866505" cy="866505"/>
            </a:xfrm>
            <a:prstGeom prst="rect">
              <a:avLst/>
            </a:prstGeom>
            <a:noFill/>
            <a:ln w="9525">
              <a:noFill/>
              <a:miter lim="800000"/>
              <a:headEnd/>
              <a:tailEnd/>
            </a:ln>
            <a:effectLst>
              <a:softEdge rad="31750"/>
            </a:effectLst>
          </p:spPr>
        </p:pic>
        <p:sp>
          <p:nvSpPr>
            <p:cNvPr id="3076" name="TextBox 9"/>
            <p:cNvSpPr txBox="1">
              <a:spLocks noChangeArrowheads="1"/>
            </p:cNvSpPr>
            <p:nvPr/>
          </p:nvSpPr>
          <p:spPr bwMode="auto">
            <a:xfrm>
              <a:off x="228600" y="3034566"/>
              <a:ext cx="1676400" cy="646331"/>
            </a:xfrm>
            <a:prstGeom prst="rect">
              <a:avLst/>
            </a:prstGeom>
            <a:noFill/>
            <a:ln w="9525">
              <a:noFill/>
              <a:miter lim="800000"/>
              <a:headEnd/>
              <a:tailEnd/>
            </a:ln>
          </p:spPr>
          <p:txBody>
            <a:bodyPr>
              <a:spAutoFit/>
            </a:bodyPr>
            <a:lstStyle/>
            <a:p>
              <a:pPr marL="228600" indent="-228600">
                <a:buFontTx/>
                <a:buAutoNum type="arabicPeriod"/>
              </a:pPr>
              <a:r>
                <a:rPr lang="en-US" sz="1200" dirty="0">
                  <a:solidFill>
                    <a:prstClr val="black"/>
                  </a:solidFill>
                  <a:latin typeface="Calibri" pitchFamily="34" charset="0"/>
                </a:rPr>
                <a:t>Robot brain initiates </a:t>
              </a:r>
              <a:r>
                <a:rPr lang="en-US" sz="1200" dirty="0" smtClean="0">
                  <a:solidFill>
                    <a:prstClr val="black"/>
                  </a:solidFill>
                  <a:latin typeface="Calibri" pitchFamily="34" charset="0"/>
                </a:rPr>
                <a:t>arbitrary sequence of motions</a:t>
              </a:r>
              <a:endParaRPr lang="en-US" sz="1200" dirty="0">
                <a:solidFill>
                  <a:prstClr val="black"/>
                </a:solidFill>
                <a:latin typeface="Calibri" pitchFamily="34" charset="0"/>
              </a:endParaRPr>
            </a:p>
          </p:txBody>
        </p:sp>
        <p:sp>
          <p:nvSpPr>
            <p:cNvPr id="3077" name="TextBox 10"/>
            <p:cNvSpPr txBox="1">
              <a:spLocks noChangeArrowheads="1"/>
            </p:cNvSpPr>
            <p:nvPr/>
          </p:nvSpPr>
          <p:spPr bwMode="auto">
            <a:xfrm>
              <a:off x="2209800" y="3034566"/>
              <a:ext cx="1905000" cy="830997"/>
            </a:xfrm>
            <a:prstGeom prst="rect">
              <a:avLst/>
            </a:prstGeom>
            <a:noFill/>
            <a:ln w="9525">
              <a:noFill/>
              <a:miter lim="800000"/>
              <a:headEnd/>
              <a:tailEnd/>
            </a:ln>
          </p:spPr>
          <p:txBody>
            <a:bodyPr wrap="square">
              <a:spAutoFit/>
            </a:bodyPr>
            <a:lstStyle/>
            <a:p>
              <a:pPr marL="228600" indent="-228600">
                <a:buFont typeface="Calibri" pitchFamily="34" charset="0"/>
                <a:buAutoNum type="arabicPeriod" startAt="2"/>
              </a:pPr>
              <a:r>
                <a:rPr lang="en-US" sz="1200" dirty="0" smtClean="0">
                  <a:solidFill>
                    <a:prstClr val="black"/>
                  </a:solidFill>
                  <a:latin typeface="Calibri" pitchFamily="34" charset="0"/>
                </a:rPr>
                <a:t>human moves object in either </a:t>
              </a:r>
              <a:r>
                <a:rPr lang="en-US" sz="1200" dirty="0">
                  <a:solidFill>
                    <a:prstClr val="black"/>
                  </a:solidFill>
                  <a:latin typeface="Calibri" pitchFamily="34" charset="0"/>
                </a:rPr>
                <a:t>a similar (“match”), or different (“mismatch”) </a:t>
              </a:r>
              <a:r>
                <a:rPr lang="en-US" sz="1200" dirty="0" smtClean="0">
                  <a:solidFill>
                    <a:prstClr val="black"/>
                  </a:solidFill>
                  <a:latin typeface="Calibri" pitchFamily="34" charset="0"/>
                </a:rPr>
                <a:t>pattern</a:t>
              </a:r>
              <a:endParaRPr lang="en-US" sz="1200" dirty="0">
                <a:solidFill>
                  <a:prstClr val="black"/>
                </a:solidFill>
                <a:latin typeface="Calibri" pitchFamily="34" charset="0"/>
              </a:endParaRPr>
            </a:p>
          </p:txBody>
        </p:sp>
        <p:pic>
          <p:nvPicPr>
            <p:cNvPr id="3082" name="Picture 6" descr="C:\Documents and Settings\Goodman\Desktop\RESEARCH\_ROBOTICS\2009-11-06.sr(new movies+SR photos)\Photo_110509_001.jpg"/>
            <p:cNvPicPr>
              <a:picLocks noChangeAspect="1" noChangeArrowheads="1"/>
            </p:cNvPicPr>
            <p:nvPr/>
          </p:nvPicPr>
          <p:blipFill>
            <a:blip r:embed="rId3" cstate="print"/>
            <a:stretch>
              <a:fillRect/>
            </a:stretch>
          </p:blipFill>
          <p:spPr bwMode="auto">
            <a:xfrm>
              <a:off x="1981200" y="4343400"/>
              <a:ext cx="885825" cy="885825"/>
            </a:xfrm>
            <a:prstGeom prst="rect">
              <a:avLst/>
            </a:prstGeom>
            <a:noFill/>
            <a:ln w="9525">
              <a:noFill/>
              <a:miter lim="800000"/>
              <a:headEnd/>
              <a:tailEnd/>
            </a:ln>
            <a:effectLst>
              <a:softEdge rad="31750"/>
            </a:effectLst>
          </p:spPr>
        </p:pic>
        <p:pic>
          <p:nvPicPr>
            <p:cNvPr id="3083" name="Picture 7" descr="C:\Documents and Settings\Goodman\Desktop\RESEARCH\_ROBOTICS\2009-11-06.sr(new movies+SR photos)\Photo_110509_002.jpg"/>
            <p:cNvPicPr>
              <a:picLocks noChangeAspect="1" noChangeArrowheads="1"/>
            </p:cNvPicPr>
            <p:nvPr/>
          </p:nvPicPr>
          <p:blipFill>
            <a:blip r:embed="rId4" cstate="print"/>
            <a:stretch>
              <a:fillRect/>
            </a:stretch>
          </p:blipFill>
          <p:spPr bwMode="auto">
            <a:xfrm>
              <a:off x="1981200" y="5715000"/>
              <a:ext cx="982485" cy="884237"/>
            </a:xfrm>
            <a:prstGeom prst="rect">
              <a:avLst/>
            </a:prstGeom>
            <a:noFill/>
            <a:ln w="9525">
              <a:noFill/>
              <a:miter lim="800000"/>
              <a:headEnd/>
              <a:tailEnd/>
            </a:ln>
            <a:effectLst>
              <a:softEdge rad="31750"/>
            </a:effectLst>
          </p:spPr>
        </p:pic>
        <p:sp>
          <p:nvSpPr>
            <p:cNvPr id="3" name="TextBox 19"/>
            <p:cNvSpPr txBox="1">
              <a:spLocks noChangeArrowheads="1"/>
            </p:cNvSpPr>
            <p:nvPr/>
          </p:nvSpPr>
          <p:spPr bwMode="auto">
            <a:xfrm>
              <a:off x="152400" y="2637691"/>
              <a:ext cx="1828800" cy="307975"/>
            </a:xfrm>
            <a:prstGeom prst="rect">
              <a:avLst/>
            </a:prstGeom>
            <a:noFill/>
            <a:ln w="9525">
              <a:noFill/>
              <a:miter lim="800000"/>
              <a:headEnd/>
              <a:tailEnd/>
            </a:ln>
          </p:spPr>
          <p:txBody>
            <a:bodyPr>
              <a:spAutoFit/>
            </a:bodyPr>
            <a:lstStyle/>
            <a:p>
              <a:pPr marL="228600" indent="-228600" algn="ctr"/>
              <a:r>
                <a:rPr lang="en-US" sz="1400" b="1" u="sng" dirty="0">
                  <a:solidFill>
                    <a:prstClr val="black"/>
                  </a:solidFill>
                  <a:latin typeface="Calibri" pitchFamily="34" charset="0"/>
                </a:rPr>
                <a:t>Robot </a:t>
              </a:r>
              <a:r>
                <a:rPr lang="en-US" sz="1400" b="1" u="sng" dirty="0" smtClean="0">
                  <a:solidFill>
                    <a:prstClr val="black"/>
                  </a:solidFill>
                  <a:latin typeface="Calibri" pitchFamily="34" charset="0"/>
                </a:rPr>
                <a:t>Initiates Action</a:t>
              </a:r>
              <a:endParaRPr lang="en-US" sz="1400" b="1" u="sng" dirty="0">
                <a:solidFill>
                  <a:prstClr val="black"/>
                </a:solidFill>
                <a:latin typeface="Calibri" pitchFamily="34" charset="0"/>
              </a:endParaRPr>
            </a:p>
          </p:txBody>
        </p:sp>
        <p:sp>
          <p:nvSpPr>
            <p:cNvPr id="4" name="TextBox 21"/>
            <p:cNvSpPr txBox="1">
              <a:spLocks noChangeArrowheads="1"/>
            </p:cNvSpPr>
            <p:nvPr/>
          </p:nvSpPr>
          <p:spPr bwMode="auto">
            <a:xfrm>
              <a:off x="2286000" y="2634516"/>
              <a:ext cx="1828800" cy="307975"/>
            </a:xfrm>
            <a:prstGeom prst="rect">
              <a:avLst/>
            </a:prstGeom>
            <a:noFill/>
            <a:ln w="9525">
              <a:noFill/>
              <a:miter lim="800000"/>
              <a:headEnd/>
              <a:tailEnd/>
            </a:ln>
          </p:spPr>
          <p:txBody>
            <a:bodyPr>
              <a:spAutoFit/>
            </a:bodyPr>
            <a:lstStyle/>
            <a:p>
              <a:pPr marL="228600" indent="-228600" algn="ctr"/>
              <a:r>
                <a:rPr lang="en-US" sz="1400" b="1" u="sng" dirty="0">
                  <a:solidFill>
                    <a:prstClr val="black"/>
                  </a:solidFill>
                  <a:latin typeface="Calibri" pitchFamily="34" charset="0"/>
                </a:rPr>
                <a:t>Human </a:t>
              </a:r>
              <a:r>
                <a:rPr lang="en-US" sz="1400" b="1" u="sng" dirty="0" smtClean="0">
                  <a:solidFill>
                    <a:prstClr val="black"/>
                  </a:solidFill>
                  <a:latin typeface="Calibri" pitchFamily="34" charset="0"/>
                </a:rPr>
                <a:t>Responds</a:t>
              </a:r>
              <a:endParaRPr lang="en-US" sz="1400" b="1" u="sng" dirty="0">
                <a:solidFill>
                  <a:prstClr val="black"/>
                </a:solidFill>
                <a:latin typeface="Calibri" pitchFamily="34" charset="0"/>
              </a:endParaRPr>
            </a:p>
          </p:txBody>
        </p:sp>
        <p:cxnSp>
          <p:nvCxnSpPr>
            <p:cNvPr id="43" name="Straight Connector 42"/>
            <p:cNvCxnSpPr/>
            <p:nvPr/>
          </p:nvCxnSpPr>
          <p:spPr>
            <a:xfrm rot="5400000">
              <a:off x="2359821" y="4344195"/>
              <a:ext cx="4421186" cy="0"/>
            </a:xfrm>
            <a:prstGeom prst="line">
              <a:avLst/>
            </a:prstGeom>
          </p:spPr>
          <p:style>
            <a:lnRef idx="1">
              <a:schemeClr val="accent1"/>
            </a:lnRef>
            <a:fillRef idx="0">
              <a:schemeClr val="accent1"/>
            </a:fillRef>
            <a:effectRef idx="0">
              <a:schemeClr val="accent1"/>
            </a:effectRef>
            <a:fontRef idx="minor">
              <a:schemeClr val="tx1"/>
            </a:fontRef>
          </p:style>
        </p:cxnSp>
        <p:sp>
          <p:nvSpPr>
            <p:cNvPr id="3089" name="TextBox 19"/>
            <p:cNvSpPr txBox="1">
              <a:spLocks noChangeArrowheads="1"/>
            </p:cNvSpPr>
            <p:nvPr/>
          </p:nvSpPr>
          <p:spPr bwMode="auto">
            <a:xfrm>
              <a:off x="1143000" y="2173288"/>
              <a:ext cx="1828800" cy="307975"/>
            </a:xfrm>
            <a:prstGeom prst="rect">
              <a:avLst/>
            </a:prstGeom>
            <a:noFill/>
            <a:ln w="9525">
              <a:noFill/>
              <a:miter lim="800000"/>
              <a:headEnd/>
              <a:tailEnd/>
            </a:ln>
          </p:spPr>
          <p:txBody>
            <a:bodyPr>
              <a:spAutoFit/>
            </a:bodyPr>
            <a:lstStyle/>
            <a:p>
              <a:pPr marL="228600" indent="-228600" algn="ctr"/>
              <a:r>
                <a:rPr lang="en-US" sz="1400" b="1" dirty="0" smtClean="0">
                  <a:solidFill>
                    <a:srgbClr val="0000FF"/>
                  </a:solidFill>
                  <a:latin typeface="Calibri" pitchFamily="34" charset="0"/>
                </a:rPr>
                <a:t>LEARNING</a:t>
              </a:r>
              <a:endParaRPr lang="en-US" sz="1400" b="1" dirty="0">
                <a:solidFill>
                  <a:srgbClr val="0000FF"/>
                </a:solidFill>
                <a:latin typeface="Calibri" pitchFamily="34" charset="0"/>
              </a:endParaRPr>
            </a:p>
          </p:txBody>
        </p:sp>
        <p:pic>
          <p:nvPicPr>
            <p:cNvPr id="2" name="Picture 2"/>
            <p:cNvPicPr>
              <a:picLocks noChangeAspect="1" noChangeArrowheads="1"/>
            </p:cNvPicPr>
            <p:nvPr/>
          </p:nvPicPr>
          <p:blipFill>
            <a:blip r:embed="rId5" cstate="print"/>
            <a:stretch>
              <a:fillRect/>
            </a:stretch>
          </p:blipFill>
          <p:spPr bwMode="auto">
            <a:xfrm>
              <a:off x="609600" y="5715000"/>
              <a:ext cx="751034" cy="969236"/>
            </a:xfrm>
            <a:prstGeom prst="rect">
              <a:avLst/>
            </a:prstGeom>
            <a:noFill/>
            <a:ln w="9525">
              <a:noFill/>
              <a:miter lim="800000"/>
              <a:headEnd/>
              <a:tailEnd/>
            </a:ln>
            <a:effectLst>
              <a:softEdge rad="31750"/>
            </a:effectLst>
          </p:spPr>
        </p:pic>
        <p:pic>
          <p:nvPicPr>
            <p:cNvPr id="27" name="Picture 6" descr="C:\Documents and Settings\Goodman\Desktop\RESEARCH\_ROBOTICS\2009-11-06.sr(new movies+SR photos)\Photo_110509_001.jpg"/>
            <p:cNvPicPr>
              <a:picLocks noChangeAspect="1" noChangeArrowheads="1"/>
            </p:cNvPicPr>
            <p:nvPr/>
          </p:nvPicPr>
          <p:blipFill>
            <a:blip r:embed="rId3" cstate="print"/>
            <a:stretch>
              <a:fillRect/>
            </a:stretch>
          </p:blipFill>
          <p:spPr bwMode="auto">
            <a:xfrm>
              <a:off x="3429000" y="5715000"/>
              <a:ext cx="885825" cy="885825"/>
            </a:xfrm>
            <a:prstGeom prst="rect">
              <a:avLst/>
            </a:prstGeom>
            <a:noFill/>
            <a:ln w="9525">
              <a:noFill/>
              <a:miter lim="800000"/>
              <a:headEnd/>
              <a:tailEnd/>
            </a:ln>
            <a:effectLst>
              <a:softEdge rad="31750"/>
            </a:effectLst>
          </p:spPr>
        </p:pic>
        <p:pic>
          <p:nvPicPr>
            <p:cNvPr id="28" name="Picture 7" descr="C:\Documents and Settings\Goodman\Desktop\RESEARCH\_ROBOTICS\2009-11-06.sr(new movies+SR photos)\Photo_110509_002.jpg"/>
            <p:cNvPicPr>
              <a:picLocks noChangeAspect="1" noChangeArrowheads="1"/>
            </p:cNvPicPr>
            <p:nvPr/>
          </p:nvPicPr>
          <p:blipFill>
            <a:blip r:embed="rId4" cstate="print"/>
            <a:stretch>
              <a:fillRect/>
            </a:stretch>
          </p:blipFill>
          <p:spPr bwMode="auto">
            <a:xfrm>
              <a:off x="3429000" y="4343400"/>
              <a:ext cx="982485" cy="884237"/>
            </a:xfrm>
            <a:prstGeom prst="rect">
              <a:avLst/>
            </a:prstGeom>
            <a:noFill/>
            <a:ln w="9525">
              <a:noFill/>
              <a:miter lim="800000"/>
              <a:headEnd/>
              <a:tailEnd/>
            </a:ln>
            <a:effectLst>
              <a:softEdge rad="31750"/>
            </a:effectLst>
          </p:spPr>
        </p:pic>
        <p:sp>
          <p:nvSpPr>
            <p:cNvPr id="32" name="TextBox 31"/>
            <p:cNvSpPr txBox="1"/>
            <p:nvPr/>
          </p:nvSpPr>
          <p:spPr>
            <a:xfrm>
              <a:off x="2057400" y="3886200"/>
              <a:ext cx="1143000" cy="461665"/>
            </a:xfrm>
            <a:prstGeom prst="rect">
              <a:avLst/>
            </a:prstGeom>
            <a:noFill/>
          </p:spPr>
          <p:txBody>
            <a:bodyPr wrap="square" rtlCol="0">
              <a:spAutoFit/>
            </a:bodyPr>
            <a:lstStyle/>
            <a:p>
              <a:r>
                <a:rPr lang="en-US" sz="1200" b="1" i="1" dirty="0" smtClean="0">
                  <a:solidFill>
                    <a:prstClr val="black"/>
                  </a:solidFill>
                  <a:latin typeface="Arial Narrow" pitchFamily="34" charset="0"/>
                </a:rPr>
                <a:t>Match:</a:t>
              </a:r>
              <a:r>
                <a:rPr lang="en-US" sz="1200" b="1" dirty="0" smtClean="0">
                  <a:solidFill>
                    <a:prstClr val="black"/>
                  </a:solidFill>
                  <a:latin typeface="Arial Narrow" pitchFamily="34" charset="0"/>
                </a:rPr>
                <a:t> robot learns to trust</a:t>
              </a:r>
              <a:endParaRPr lang="en-US" sz="1200" b="1" dirty="0">
                <a:solidFill>
                  <a:prstClr val="black"/>
                </a:solidFill>
                <a:latin typeface="Arial Narrow" pitchFamily="34" charset="0"/>
              </a:endParaRPr>
            </a:p>
          </p:txBody>
        </p:sp>
        <p:sp>
          <p:nvSpPr>
            <p:cNvPr id="35" name="TextBox 34"/>
            <p:cNvSpPr txBox="1"/>
            <p:nvPr/>
          </p:nvSpPr>
          <p:spPr>
            <a:xfrm>
              <a:off x="3429000" y="3886200"/>
              <a:ext cx="914400" cy="461665"/>
            </a:xfrm>
            <a:prstGeom prst="rect">
              <a:avLst/>
            </a:prstGeom>
            <a:noFill/>
          </p:spPr>
          <p:txBody>
            <a:bodyPr wrap="square" rtlCol="0">
              <a:spAutoFit/>
            </a:bodyPr>
            <a:lstStyle/>
            <a:p>
              <a:r>
                <a:rPr lang="en-US" sz="1200" b="1" dirty="0" smtClean="0">
                  <a:solidFill>
                    <a:prstClr val="black"/>
                  </a:solidFill>
                  <a:latin typeface="Arial Narrow" pitchFamily="34" charset="0"/>
                </a:rPr>
                <a:t>Mismatch: don’t trust</a:t>
              </a:r>
              <a:endParaRPr lang="en-US" sz="1200" b="1" dirty="0">
                <a:solidFill>
                  <a:prstClr val="black"/>
                </a:solidFill>
                <a:latin typeface="Arial Narrow" pitchFamily="34" charset="0"/>
              </a:endParaRPr>
            </a:p>
          </p:txBody>
        </p:sp>
        <p:cxnSp>
          <p:nvCxnSpPr>
            <p:cNvPr id="37" name="Straight Connector 36"/>
            <p:cNvCxnSpPr/>
            <p:nvPr/>
          </p:nvCxnSpPr>
          <p:spPr>
            <a:xfrm>
              <a:off x="533400" y="5484812"/>
              <a:ext cx="3962400"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bwMode="auto">
          <a:xfrm rot="10800000" flipV="1">
            <a:off x="914400" y="6778318"/>
            <a:ext cx="381000" cy="3482"/>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flipH="1" flipV="1">
            <a:off x="1374135" y="4950465"/>
            <a:ext cx="301318"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 name="Group 46"/>
          <p:cNvGrpSpPr/>
          <p:nvPr/>
        </p:nvGrpSpPr>
        <p:grpSpPr>
          <a:xfrm>
            <a:off x="4572000" y="2173288"/>
            <a:ext cx="3886200" cy="3689880"/>
            <a:chOff x="4572000" y="2173288"/>
            <a:chExt cx="3886200" cy="3689880"/>
          </a:xfrm>
        </p:grpSpPr>
        <p:sp>
          <p:nvSpPr>
            <p:cNvPr id="3078" name="TextBox 16"/>
            <p:cNvSpPr txBox="1">
              <a:spLocks noChangeArrowheads="1"/>
            </p:cNvSpPr>
            <p:nvPr/>
          </p:nvSpPr>
          <p:spPr bwMode="auto">
            <a:xfrm>
              <a:off x="4648200" y="3018691"/>
              <a:ext cx="1676400" cy="646331"/>
            </a:xfrm>
            <a:prstGeom prst="rect">
              <a:avLst/>
            </a:prstGeom>
            <a:noFill/>
            <a:ln w="9525">
              <a:noFill/>
              <a:miter lim="800000"/>
              <a:headEnd/>
              <a:tailEnd/>
            </a:ln>
          </p:spPr>
          <p:txBody>
            <a:bodyPr>
              <a:spAutoFit/>
            </a:bodyPr>
            <a:lstStyle/>
            <a:p>
              <a:pPr marL="228600" indent="-228600">
                <a:buFont typeface="Calibri" pitchFamily="34" charset="0"/>
                <a:buAutoNum type="arabicPeriod" startAt="3"/>
              </a:pPr>
              <a:r>
                <a:rPr lang="en-US" sz="1200" dirty="0" smtClean="0">
                  <a:solidFill>
                    <a:prstClr val="black"/>
                  </a:solidFill>
                  <a:latin typeface="Calibri" pitchFamily="34" charset="0"/>
                </a:rPr>
                <a:t>human </a:t>
              </a:r>
              <a:r>
                <a:rPr lang="en-US" sz="1200" dirty="0">
                  <a:solidFill>
                    <a:prstClr val="black"/>
                  </a:solidFill>
                  <a:latin typeface="Calibri" pitchFamily="34" charset="0"/>
                </a:rPr>
                <a:t>slowly reaches for </a:t>
              </a:r>
              <a:r>
                <a:rPr lang="en-US" sz="1200" dirty="0" smtClean="0">
                  <a:solidFill>
                    <a:prstClr val="black"/>
                  </a:solidFill>
                  <a:latin typeface="Calibri" pitchFamily="34" charset="0"/>
                </a:rPr>
                <a:t>an object on the table</a:t>
              </a:r>
              <a:endParaRPr lang="en-US" sz="1200" dirty="0">
                <a:solidFill>
                  <a:prstClr val="black"/>
                </a:solidFill>
                <a:latin typeface="Calibri" pitchFamily="34" charset="0"/>
              </a:endParaRPr>
            </a:p>
          </p:txBody>
        </p:sp>
        <p:pic>
          <p:nvPicPr>
            <p:cNvPr id="3085" name="Picture 9" descr="C:\Documents and Settings\Goodman\Desktop\RESEARCH\_ROBOTICS\2009-11-06.sr(new movies+SR photos)\Photo_110509_004.jpg"/>
            <p:cNvPicPr>
              <a:picLocks noChangeAspect="1" noChangeArrowheads="1"/>
            </p:cNvPicPr>
            <p:nvPr/>
          </p:nvPicPr>
          <p:blipFill>
            <a:blip r:embed="rId6" cstate="print"/>
            <a:stretch>
              <a:fillRect/>
            </a:stretch>
          </p:blipFill>
          <p:spPr bwMode="auto">
            <a:xfrm>
              <a:off x="5105400" y="4648200"/>
              <a:ext cx="781050" cy="1214968"/>
            </a:xfrm>
            <a:prstGeom prst="rect">
              <a:avLst/>
            </a:prstGeom>
            <a:noFill/>
            <a:ln w="9525">
              <a:noFill/>
              <a:miter lim="800000"/>
              <a:headEnd/>
              <a:tailEnd/>
            </a:ln>
            <a:effectLst>
              <a:softEdge rad="31750"/>
            </a:effectLst>
          </p:spPr>
        </p:pic>
        <p:sp>
          <p:nvSpPr>
            <p:cNvPr id="3084" name="TextBox 26"/>
            <p:cNvSpPr txBox="1">
              <a:spLocks noChangeArrowheads="1"/>
            </p:cNvSpPr>
            <p:nvPr/>
          </p:nvSpPr>
          <p:spPr bwMode="auto">
            <a:xfrm>
              <a:off x="6477000" y="3055203"/>
              <a:ext cx="1905000" cy="830997"/>
            </a:xfrm>
            <a:prstGeom prst="rect">
              <a:avLst/>
            </a:prstGeom>
            <a:noFill/>
            <a:ln w="9525">
              <a:noFill/>
              <a:miter lim="800000"/>
              <a:headEnd/>
              <a:tailEnd/>
            </a:ln>
          </p:spPr>
          <p:txBody>
            <a:bodyPr>
              <a:spAutoFit/>
            </a:bodyPr>
            <a:lstStyle/>
            <a:p>
              <a:pPr marL="228600" indent="-228600">
                <a:buFont typeface="Calibri" pitchFamily="34" charset="0"/>
                <a:buAutoNum type="arabicPeriod" startAt="4"/>
              </a:pPr>
              <a:r>
                <a:rPr lang="en-US" sz="1200" dirty="0">
                  <a:solidFill>
                    <a:prstClr val="black"/>
                  </a:solidFill>
                  <a:latin typeface="Calibri" pitchFamily="34" charset="0"/>
                </a:rPr>
                <a:t>Robot </a:t>
              </a:r>
              <a:r>
                <a:rPr lang="en-US" sz="1200" dirty="0" smtClean="0">
                  <a:solidFill>
                    <a:prstClr val="black"/>
                  </a:solidFill>
                  <a:latin typeface="Calibri" pitchFamily="34" charset="0"/>
                </a:rPr>
                <a:t>either </a:t>
              </a:r>
              <a:r>
                <a:rPr lang="en-US" sz="1200" dirty="0">
                  <a:solidFill>
                    <a:prstClr val="black"/>
                  </a:solidFill>
                  <a:latin typeface="Calibri" pitchFamily="34" charset="0"/>
                </a:rPr>
                <a:t>“</a:t>
              </a:r>
              <a:r>
                <a:rPr lang="en-US" sz="1200" b="1" dirty="0" smtClean="0">
                  <a:solidFill>
                    <a:prstClr val="black"/>
                  </a:solidFill>
                  <a:latin typeface="Calibri" pitchFamily="34" charset="0"/>
                </a:rPr>
                <a:t>trusts</a:t>
              </a:r>
              <a:r>
                <a:rPr lang="en-US" sz="1200" dirty="0" smtClean="0">
                  <a:solidFill>
                    <a:prstClr val="black"/>
                  </a:solidFill>
                  <a:latin typeface="Calibri" pitchFamily="34" charset="0"/>
                </a:rPr>
                <a:t>”, (assists/offers </a:t>
              </a:r>
              <a:r>
                <a:rPr lang="en-US" sz="1200" dirty="0">
                  <a:solidFill>
                    <a:prstClr val="black"/>
                  </a:solidFill>
                  <a:latin typeface="Calibri" pitchFamily="34" charset="0"/>
                </a:rPr>
                <a:t>the </a:t>
              </a:r>
              <a:r>
                <a:rPr lang="en-US" sz="1200" dirty="0" smtClean="0">
                  <a:solidFill>
                    <a:prstClr val="black"/>
                  </a:solidFill>
                  <a:latin typeface="Calibri" pitchFamily="34" charset="0"/>
                </a:rPr>
                <a:t>object), </a:t>
              </a:r>
              <a:r>
                <a:rPr lang="en-US" sz="1200" dirty="0">
                  <a:solidFill>
                    <a:prstClr val="black"/>
                  </a:solidFill>
                  <a:latin typeface="Calibri" pitchFamily="34" charset="0"/>
                </a:rPr>
                <a:t>or  </a:t>
              </a:r>
              <a:r>
                <a:rPr lang="en-US" sz="1200" dirty="0" smtClean="0">
                  <a:solidFill>
                    <a:prstClr val="black"/>
                  </a:solidFill>
                  <a:latin typeface="Calibri" pitchFamily="34" charset="0"/>
                </a:rPr>
                <a:t>“</a:t>
              </a:r>
              <a:r>
                <a:rPr lang="en-US" sz="1200" b="1" dirty="0" smtClean="0">
                  <a:solidFill>
                    <a:prstClr val="black"/>
                  </a:solidFill>
                  <a:latin typeface="Calibri" pitchFamily="34" charset="0"/>
                </a:rPr>
                <a:t>distrusts</a:t>
              </a:r>
              <a:r>
                <a:rPr lang="en-US" sz="1200" dirty="0" smtClean="0">
                  <a:solidFill>
                    <a:prstClr val="black"/>
                  </a:solidFill>
                  <a:latin typeface="Calibri" pitchFamily="34" charset="0"/>
                </a:rPr>
                <a:t>”, </a:t>
              </a:r>
              <a:r>
                <a:rPr lang="en-US" sz="1200" dirty="0">
                  <a:solidFill>
                    <a:prstClr val="black"/>
                  </a:solidFill>
                  <a:latin typeface="Calibri" pitchFamily="34" charset="0"/>
                </a:rPr>
                <a:t>(retract</a:t>
              </a:r>
              <a:r>
                <a:rPr lang="en-US" sz="1200" i="1" dirty="0">
                  <a:solidFill>
                    <a:prstClr val="black"/>
                  </a:solidFill>
                  <a:latin typeface="Calibri" pitchFamily="34" charset="0"/>
                </a:rPr>
                <a:t> </a:t>
              </a:r>
              <a:r>
                <a:rPr lang="en-US" sz="1200" dirty="0">
                  <a:solidFill>
                    <a:prstClr val="black"/>
                  </a:solidFill>
                  <a:latin typeface="Calibri" pitchFamily="34" charset="0"/>
                </a:rPr>
                <a:t>the </a:t>
              </a:r>
              <a:r>
                <a:rPr lang="en-US" sz="1200" dirty="0" smtClean="0">
                  <a:solidFill>
                    <a:prstClr val="black"/>
                  </a:solidFill>
                  <a:latin typeface="Calibri" pitchFamily="34" charset="0"/>
                </a:rPr>
                <a:t>object).</a:t>
              </a:r>
              <a:endParaRPr lang="en-US" sz="1200" dirty="0">
                <a:solidFill>
                  <a:prstClr val="black"/>
                </a:solidFill>
                <a:latin typeface="Calibri" pitchFamily="34" charset="0"/>
              </a:endParaRPr>
            </a:p>
          </p:txBody>
        </p:sp>
        <p:grpSp>
          <p:nvGrpSpPr>
            <p:cNvPr id="7" name="Group 31"/>
            <p:cNvGrpSpPr>
              <a:grpSpLocks/>
            </p:cNvGrpSpPr>
            <p:nvPr/>
          </p:nvGrpSpPr>
          <p:grpSpPr bwMode="auto">
            <a:xfrm>
              <a:off x="6540551" y="4648200"/>
              <a:ext cx="1841448" cy="1142999"/>
              <a:chOff x="6619421" y="5293556"/>
              <a:chExt cx="1648280" cy="908560"/>
            </a:xfrm>
          </p:grpSpPr>
          <p:pic>
            <p:nvPicPr>
              <p:cNvPr id="3098" name="Picture 2"/>
              <p:cNvPicPr>
                <a:picLocks noChangeAspect="1" noChangeArrowheads="1"/>
              </p:cNvPicPr>
              <p:nvPr/>
            </p:nvPicPr>
            <p:blipFill>
              <a:blip r:embed="rId7" cstate="print"/>
              <a:stretch>
                <a:fillRect/>
              </a:stretch>
            </p:blipFill>
            <p:spPr bwMode="auto">
              <a:xfrm>
                <a:off x="6619421" y="5306252"/>
                <a:ext cx="761907" cy="895864"/>
              </a:xfrm>
              <a:prstGeom prst="rect">
                <a:avLst/>
              </a:prstGeom>
              <a:noFill/>
              <a:ln w="9525">
                <a:noFill/>
                <a:miter lim="800000"/>
                <a:headEnd/>
                <a:tailEnd/>
              </a:ln>
              <a:effectLst>
                <a:softEdge rad="31750"/>
              </a:effectLst>
            </p:spPr>
          </p:pic>
          <p:pic>
            <p:nvPicPr>
              <p:cNvPr id="3099" name="Picture 5"/>
              <p:cNvPicPr>
                <a:picLocks noChangeAspect="1" noChangeArrowheads="1"/>
              </p:cNvPicPr>
              <p:nvPr/>
            </p:nvPicPr>
            <p:blipFill>
              <a:blip r:embed="rId8" cstate="print"/>
              <a:stretch>
                <a:fillRect/>
              </a:stretch>
            </p:blipFill>
            <p:spPr bwMode="auto">
              <a:xfrm>
                <a:off x="7517429" y="5293556"/>
                <a:ext cx="750272" cy="899733"/>
              </a:xfrm>
              <a:prstGeom prst="rect">
                <a:avLst/>
              </a:prstGeom>
              <a:noFill/>
              <a:ln w="9525">
                <a:noFill/>
                <a:miter lim="800000"/>
                <a:headEnd/>
                <a:tailEnd/>
              </a:ln>
              <a:effectLst>
                <a:softEdge rad="31750"/>
              </a:effectLst>
            </p:spPr>
          </p:pic>
        </p:grpSp>
        <p:sp>
          <p:nvSpPr>
            <p:cNvPr id="3090" name="TextBox 19"/>
            <p:cNvSpPr txBox="1">
              <a:spLocks noChangeArrowheads="1"/>
            </p:cNvSpPr>
            <p:nvPr/>
          </p:nvSpPr>
          <p:spPr bwMode="auto">
            <a:xfrm>
              <a:off x="4572000" y="2637691"/>
              <a:ext cx="1828800" cy="307975"/>
            </a:xfrm>
            <a:prstGeom prst="rect">
              <a:avLst/>
            </a:prstGeom>
            <a:noFill/>
            <a:ln w="9525">
              <a:noFill/>
              <a:miter lim="800000"/>
              <a:headEnd/>
              <a:tailEnd/>
            </a:ln>
          </p:spPr>
          <p:txBody>
            <a:bodyPr>
              <a:spAutoFit/>
            </a:bodyPr>
            <a:lstStyle/>
            <a:p>
              <a:pPr marL="228600" indent="-228600" algn="ctr"/>
              <a:r>
                <a:rPr lang="en-US" sz="1400" b="1" u="sng" dirty="0">
                  <a:solidFill>
                    <a:prstClr val="black"/>
                  </a:solidFill>
                  <a:latin typeface="Calibri" pitchFamily="34" charset="0"/>
                </a:rPr>
                <a:t>Human </a:t>
              </a:r>
              <a:r>
                <a:rPr lang="en-US" sz="1400" b="1" u="sng" dirty="0" smtClean="0">
                  <a:solidFill>
                    <a:prstClr val="black"/>
                  </a:solidFill>
                  <a:latin typeface="Calibri" pitchFamily="34" charset="0"/>
                </a:rPr>
                <a:t>Acts</a:t>
              </a:r>
              <a:endParaRPr lang="en-US" sz="1400" b="1" u="sng" dirty="0">
                <a:solidFill>
                  <a:prstClr val="black"/>
                </a:solidFill>
                <a:latin typeface="Calibri" pitchFamily="34" charset="0"/>
              </a:endParaRPr>
            </a:p>
          </p:txBody>
        </p:sp>
        <p:sp>
          <p:nvSpPr>
            <p:cNvPr id="3091" name="TextBox 21"/>
            <p:cNvSpPr txBox="1">
              <a:spLocks noChangeArrowheads="1"/>
            </p:cNvSpPr>
            <p:nvPr/>
          </p:nvSpPr>
          <p:spPr bwMode="auto">
            <a:xfrm>
              <a:off x="6400800" y="2634516"/>
              <a:ext cx="1828800" cy="307975"/>
            </a:xfrm>
            <a:prstGeom prst="rect">
              <a:avLst/>
            </a:prstGeom>
            <a:noFill/>
            <a:ln w="9525">
              <a:noFill/>
              <a:miter lim="800000"/>
              <a:headEnd/>
              <a:tailEnd/>
            </a:ln>
          </p:spPr>
          <p:txBody>
            <a:bodyPr>
              <a:spAutoFit/>
            </a:bodyPr>
            <a:lstStyle/>
            <a:p>
              <a:pPr marL="228600" indent="-228600" algn="ctr"/>
              <a:r>
                <a:rPr lang="en-US" sz="1400" b="1" u="sng" dirty="0">
                  <a:solidFill>
                    <a:prstClr val="black"/>
                  </a:solidFill>
                  <a:latin typeface="Calibri" pitchFamily="34" charset="0"/>
                </a:rPr>
                <a:t>Robot </a:t>
              </a:r>
              <a:r>
                <a:rPr lang="en-US" sz="1400" b="1" u="sng" dirty="0" smtClean="0">
                  <a:solidFill>
                    <a:prstClr val="black"/>
                  </a:solidFill>
                  <a:latin typeface="Calibri" pitchFamily="34" charset="0"/>
                </a:rPr>
                <a:t>Reacts</a:t>
              </a:r>
              <a:endParaRPr lang="en-US" sz="1400" b="1" u="sng" dirty="0">
                <a:solidFill>
                  <a:prstClr val="black"/>
                </a:solidFill>
                <a:latin typeface="Calibri" pitchFamily="34" charset="0"/>
              </a:endParaRPr>
            </a:p>
          </p:txBody>
        </p:sp>
        <p:sp>
          <p:nvSpPr>
            <p:cNvPr id="3092" name="TextBox 19"/>
            <p:cNvSpPr txBox="1">
              <a:spLocks noChangeArrowheads="1"/>
            </p:cNvSpPr>
            <p:nvPr/>
          </p:nvSpPr>
          <p:spPr bwMode="auto">
            <a:xfrm>
              <a:off x="5486400" y="2173288"/>
              <a:ext cx="2362200" cy="307777"/>
            </a:xfrm>
            <a:prstGeom prst="rect">
              <a:avLst/>
            </a:prstGeom>
            <a:noFill/>
            <a:ln w="9525">
              <a:noFill/>
              <a:miter lim="800000"/>
              <a:headEnd/>
              <a:tailEnd/>
            </a:ln>
          </p:spPr>
          <p:txBody>
            <a:bodyPr wrap="square">
              <a:spAutoFit/>
            </a:bodyPr>
            <a:lstStyle/>
            <a:p>
              <a:pPr marL="228600" indent="-228600" algn="ctr"/>
              <a:r>
                <a:rPr lang="en-US" sz="1400" b="1" dirty="0" smtClean="0">
                  <a:solidFill>
                    <a:srgbClr val="0000FF"/>
                  </a:solidFill>
                  <a:latin typeface="Calibri" pitchFamily="34" charset="0"/>
                </a:rPr>
                <a:t>CHALLENGE (at any time)</a:t>
              </a:r>
              <a:endParaRPr lang="en-US" sz="1400" b="1" dirty="0">
                <a:solidFill>
                  <a:srgbClr val="0000FF"/>
                </a:solidFill>
                <a:latin typeface="Calibri" pitchFamily="34" charset="0"/>
              </a:endParaRPr>
            </a:p>
          </p:txBody>
        </p:sp>
        <p:sp>
          <p:nvSpPr>
            <p:cNvPr id="41" name="TextBox 40"/>
            <p:cNvSpPr txBox="1"/>
            <p:nvPr/>
          </p:nvSpPr>
          <p:spPr>
            <a:xfrm>
              <a:off x="6705600" y="4343400"/>
              <a:ext cx="762000" cy="276999"/>
            </a:xfrm>
            <a:prstGeom prst="rect">
              <a:avLst/>
            </a:prstGeom>
            <a:noFill/>
          </p:spPr>
          <p:txBody>
            <a:bodyPr wrap="square" rtlCol="0">
              <a:spAutoFit/>
            </a:bodyPr>
            <a:lstStyle/>
            <a:p>
              <a:r>
                <a:rPr lang="en-US" sz="1200" b="1" dirty="0" smtClean="0">
                  <a:solidFill>
                    <a:prstClr val="black"/>
                  </a:solidFill>
                  <a:latin typeface="Arial Narrow" pitchFamily="34" charset="0"/>
                </a:rPr>
                <a:t>trusted</a:t>
              </a:r>
              <a:endParaRPr lang="en-US" sz="1200" b="1" dirty="0">
                <a:solidFill>
                  <a:prstClr val="black"/>
                </a:solidFill>
                <a:latin typeface="Arial Narrow" pitchFamily="34" charset="0"/>
              </a:endParaRPr>
            </a:p>
          </p:txBody>
        </p:sp>
        <p:sp>
          <p:nvSpPr>
            <p:cNvPr id="44" name="TextBox 43"/>
            <p:cNvSpPr txBox="1"/>
            <p:nvPr/>
          </p:nvSpPr>
          <p:spPr>
            <a:xfrm>
              <a:off x="7543800" y="4343400"/>
              <a:ext cx="914400" cy="276999"/>
            </a:xfrm>
            <a:prstGeom prst="rect">
              <a:avLst/>
            </a:prstGeom>
            <a:noFill/>
          </p:spPr>
          <p:txBody>
            <a:bodyPr wrap="square" rtlCol="0">
              <a:spAutoFit/>
            </a:bodyPr>
            <a:lstStyle/>
            <a:p>
              <a:r>
                <a:rPr lang="en-US" sz="1200" b="1" dirty="0" smtClean="0">
                  <a:solidFill>
                    <a:prstClr val="black"/>
                  </a:solidFill>
                  <a:latin typeface="Arial Narrow" pitchFamily="34" charset="0"/>
                </a:rPr>
                <a:t>distrusted</a:t>
              </a:r>
              <a:endParaRPr lang="en-US" sz="1200" b="1" dirty="0">
                <a:solidFill>
                  <a:prstClr val="black"/>
                </a:solidFill>
                <a:latin typeface="Arial Narrow" pitchFamily="34" charset="0"/>
              </a:endParaRPr>
            </a:p>
          </p:txBody>
        </p:sp>
      </p:grpSp>
      <p:cxnSp>
        <p:nvCxnSpPr>
          <p:cNvPr id="42" name="Straight Connector 41"/>
          <p:cNvCxnSpPr/>
          <p:nvPr/>
        </p:nvCxnSpPr>
        <p:spPr>
          <a:xfrm>
            <a:off x="0" y="21336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33"/>
          <p:cNvGrpSpPr/>
          <p:nvPr/>
        </p:nvGrpSpPr>
        <p:grpSpPr>
          <a:xfrm>
            <a:off x="2803611" y="381000"/>
            <a:ext cx="3292389" cy="1676400"/>
            <a:chOff x="2971800" y="5181600"/>
            <a:chExt cx="3292389" cy="1676400"/>
          </a:xfrm>
        </p:grpSpPr>
        <p:pic>
          <p:nvPicPr>
            <p:cNvPr id="31" name="Picture 30" descr="gabor_diagram_simple.png"/>
            <p:cNvPicPr>
              <a:picLocks noChangeAspect="1"/>
            </p:cNvPicPr>
            <p:nvPr/>
          </p:nvPicPr>
          <p:blipFill>
            <a:blip r:embed="rId9" cstate="print"/>
            <a:stretch>
              <a:fillRect/>
            </a:stretch>
          </p:blipFill>
          <p:spPr>
            <a:xfrm>
              <a:off x="2971800" y="5398681"/>
              <a:ext cx="3292389" cy="1459319"/>
            </a:xfrm>
            <a:prstGeom prst="rect">
              <a:avLst/>
            </a:prstGeom>
          </p:spPr>
        </p:pic>
        <p:sp>
          <p:nvSpPr>
            <p:cNvPr id="33" name="TextBox 19"/>
            <p:cNvSpPr txBox="1">
              <a:spLocks noChangeArrowheads="1"/>
            </p:cNvSpPr>
            <p:nvPr/>
          </p:nvSpPr>
          <p:spPr bwMode="auto">
            <a:xfrm>
              <a:off x="3886200" y="5181600"/>
              <a:ext cx="1828800" cy="307975"/>
            </a:xfrm>
            <a:prstGeom prst="rect">
              <a:avLst/>
            </a:prstGeom>
            <a:noFill/>
            <a:ln w="9525">
              <a:noFill/>
              <a:miter lim="800000"/>
              <a:headEnd/>
              <a:tailEnd/>
            </a:ln>
          </p:spPr>
          <p:txBody>
            <a:bodyPr>
              <a:spAutoFit/>
            </a:bodyPr>
            <a:lstStyle/>
            <a:p>
              <a:pPr marL="228600" indent="-228600" algn="ctr"/>
              <a:r>
                <a:rPr lang="en-US" sz="1400" b="1" dirty="0" smtClean="0">
                  <a:solidFill>
                    <a:srgbClr val="0000FF"/>
                  </a:solidFill>
                  <a:latin typeface="Calibri" pitchFamily="34" charset="0"/>
                </a:rPr>
                <a:t>Gabor V1-3 emulation</a:t>
              </a:r>
              <a:endParaRPr lang="en-US" sz="1400" b="1" dirty="0">
                <a:solidFill>
                  <a:srgbClr val="0000FF"/>
                </a:solidFill>
                <a:latin typeface="Calibri" pitchFamily="34" charset="0"/>
              </a:endParaRPr>
            </a:p>
          </p:txBody>
        </p:sp>
      </p:grpSp>
      <p:pic>
        <p:nvPicPr>
          <p:cNvPr id="48" name="Picture 47" descr="visual_cortex.jpg"/>
          <p:cNvPicPr>
            <a:picLocks noChangeAspect="1"/>
          </p:cNvPicPr>
          <p:nvPr/>
        </p:nvPicPr>
        <p:blipFill>
          <a:blip r:embed="rId10" cstate="print"/>
          <a:stretch>
            <a:fillRect/>
          </a:stretch>
        </p:blipFill>
        <p:spPr>
          <a:xfrm>
            <a:off x="457200" y="457200"/>
            <a:ext cx="1346200" cy="1402922"/>
          </a:xfrm>
          <a:prstGeom prst="rect">
            <a:avLst/>
          </a:prstGeom>
        </p:spPr>
      </p:pic>
      <p:pic>
        <p:nvPicPr>
          <p:cNvPr id="49" name="Picture 48" descr="playstationcamera.jpg"/>
          <p:cNvPicPr>
            <a:picLocks noChangeAspect="1"/>
          </p:cNvPicPr>
          <p:nvPr/>
        </p:nvPicPr>
        <p:blipFill>
          <a:blip r:embed="rId11" cstate="print"/>
          <a:stretch>
            <a:fillRect/>
          </a:stretch>
        </p:blipFill>
        <p:spPr>
          <a:xfrm flipH="1">
            <a:off x="2133600" y="762000"/>
            <a:ext cx="620375" cy="609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bwMode="auto">
          <a:xfrm>
            <a:off x="609600" y="0"/>
            <a:ext cx="7772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2000" dirty="0" smtClean="0">
                <a:solidFill>
                  <a:prstClr val="black"/>
                </a:solidFill>
                <a:latin typeface="Calibri"/>
              </a:rPr>
              <a:t>Phase II: Emotional Reward Learning (</a:t>
            </a:r>
            <a:r>
              <a:rPr lang="en-US" sz="2000" dirty="0" smtClean="0">
                <a:solidFill>
                  <a:srgbClr val="0000FF"/>
                </a:solidFill>
                <a:latin typeface="Calibri"/>
              </a:rPr>
              <a:t>ERL</a:t>
            </a:r>
            <a:r>
              <a:rPr lang="en-US" sz="2000" dirty="0" smtClean="0">
                <a:solidFill>
                  <a:prstClr val="black"/>
                </a:solidFill>
                <a:latin typeface="Calibri"/>
              </a:rPr>
              <a:t>) </a:t>
            </a:r>
          </a:p>
        </p:txBody>
      </p:sp>
      <p:grpSp>
        <p:nvGrpSpPr>
          <p:cNvPr id="4" name="Group 53"/>
          <p:cNvGrpSpPr/>
          <p:nvPr/>
        </p:nvGrpSpPr>
        <p:grpSpPr>
          <a:xfrm>
            <a:off x="457200" y="2435225"/>
            <a:ext cx="2971800" cy="4346575"/>
            <a:chOff x="457200" y="2435225"/>
            <a:chExt cx="2971800" cy="4346575"/>
          </a:xfrm>
        </p:grpSpPr>
        <p:grpSp>
          <p:nvGrpSpPr>
            <p:cNvPr id="5" name="Group 50"/>
            <p:cNvGrpSpPr/>
            <p:nvPr/>
          </p:nvGrpSpPr>
          <p:grpSpPr>
            <a:xfrm>
              <a:off x="457200" y="2731046"/>
              <a:ext cx="2133600" cy="4050754"/>
              <a:chOff x="457200" y="2731046"/>
              <a:chExt cx="2133600" cy="4050754"/>
            </a:xfrm>
          </p:grpSpPr>
          <p:grpSp>
            <p:nvGrpSpPr>
              <p:cNvPr id="6" name="Group 38"/>
              <p:cNvGrpSpPr/>
              <p:nvPr/>
            </p:nvGrpSpPr>
            <p:grpSpPr>
              <a:xfrm>
                <a:off x="1074915" y="4416118"/>
                <a:ext cx="982485" cy="2255837"/>
                <a:chOff x="1981200" y="3048000"/>
                <a:chExt cx="982485" cy="2255837"/>
              </a:xfrm>
            </p:grpSpPr>
            <p:pic>
              <p:nvPicPr>
                <p:cNvPr id="3082" name="Picture 6" descr="C:\Documents and Settings\Goodman\Desktop\RESEARCH\_ROBOTICS\2009-11-06.sr(new movies+SR photos)\Photo_110509_001.jpg"/>
                <p:cNvPicPr>
                  <a:picLocks noChangeAspect="1" noChangeArrowheads="1"/>
                </p:cNvPicPr>
                <p:nvPr/>
              </p:nvPicPr>
              <p:blipFill>
                <a:blip r:embed="rId4" cstate="print"/>
                <a:stretch>
                  <a:fillRect/>
                </a:stretch>
              </p:blipFill>
              <p:spPr bwMode="auto">
                <a:xfrm>
                  <a:off x="1981200" y="3048000"/>
                  <a:ext cx="885825" cy="885825"/>
                </a:xfrm>
                <a:prstGeom prst="rect">
                  <a:avLst/>
                </a:prstGeom>
                <a:noFill/>
                <a:ln w="9525">
                  <a:noFill/>
                  <a:miter lim="800000"/>
                  <a:headEnd/>
                  <a:tailEnd/>
                </a:ln>
                <a:effectLst>
                  <a:softEdge rad="31750"/>
                </a:effectLst>
              </p:spPr>
            </p:pic>
            <p:pic>
              <p:nvPicPr>
                <p:cNvPr id="3083" name="Picture 7" descr="C:\Documents and Settings\Goodman\Desktop\RESEARCH\_ROBOTICS\2009-11-06.sr(new movies+SR photos)\Photo_110509_002.jpg"/>
                <p:cNvPicPr>
                  <a:picLocks noChangeAspect="1" noChangeArrowheads="1"/>
                </p:cNvPicPr>
                <p:nvPr/>
              </p:nvPicPr>
              <p:blipFill>
                <a:blip r:embed="rId5" cstate="print"/>
                <a:stretch>
                  <a:fillRect/>
                </a:stretch>
              </p:blipFill>
              <p:spPr bwMode="auto">
                <a:xfrm>
                  <a:off x="1981200" y="4419600"/>
                  <a:ext cx="982485" cy="884237"/>
                </a:xfrm>
                <a:prstGeom prst="rect">
                  <a:avLst/>
                </a:prstGeom>
                <a:noFill/>
                <a:ln w="9525">
                  <a:noFill/>
                  <a:miter lim="800000"/>
                  <a:headEnd/>
                  <a:tailEnd/>
                </a:ln>
                <a:effectLst>
                  <a:softEdge rad="31750"/>
                </a:effectLst>
              </p:spPr>
            </p:pic>
          </p:grpSp>
          <p:cxnSp>
            <p:nvCxnSpPr>
              <p:cNvPr id="48" name="Straight Connector 47"/>
              <p:cNvCxnSpPr/>
              <p:nvPr/>
            </p:nvCxnSpPr>
            <p:spPr bwMode="auto">
              <a:xfrm rot="10800000" flipV="1">
                <a:off x="1371600" y="6778318"/>
                <a:ext cx="381000" cy="3482"/>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flipH="1" flipV="1">
                <a:off x="1907535" y="5099383"/>
                <a:ext cx="301318"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TextBox 9"/>
              <p:cNvSpPr txBox="1">
                <a:spLocks noChangeArrowheads="1"/>
              </p:cNvSpPr>
              <p:nvPr/>
            </p:nvSpPr>
            <p:spPr bwMode="auto">
              <a:xfrm>
                <a:off x="685800" y="3127921"/>
                <a:ext cx="1676400" cy="646331"/>
              </a:xfrm>
              <a:prstGeom prst="rect">
                <a:avLst/>
              </a:prstGeom>
              <a:noFill/>
              <a:ln w="9525">
                <a:noFill/>
                <a:miter lim="800000"/>
                <a:headEnd/>
                <a:tailEnd/>
              </a:ln>
            </p:spPr>
            <p:txBody>
              <a:bodyPr>
                <a:spAutoFit/>
              </a:bodyPr>
              <a:lstStyle/>
              <a:p>
                <a:pPr marL="228600" indent="-228600">
                  <a:buFontTx/>
                  <a:buAutoNum type="arabicPeriod"/>
                </a:pPr>
                <a:r>
                  <a:rPr lang="en-US" sz="1200" dirty="0" smtClean="0">
                    <a:solidFill>
                      <a:prstClr val="black"/>
                    </a:solidFill>
                    <a:latin typeface="Calibri" pitchFamily="34" charset="0"/>
                  </a:rPr>
                  <a:t>human </a:t>
                </a:r>
                <a:r>
                  <a:rPr lang="en-US" sz="1200" dirty="0">
                    <a:solidFill>
                      <a:prstClr val="black"/>
                    </a:solidFill>
                    <a:latin typeface="Calibri" pitchFamily="34" charset="0"/>
                  </a:rPr>
                  <a:t>initiates </a:t>
                </a:r>
                <a:r>
                  <a:rPr lang="en-US" sz="1200" dirty="0" smtClean="0">
                    <a:solidFill>
                      <a:prstClr val="black"/>
                    </a:solidFill>
                    <a:latin typeface="Calibri" pitchFamily="34" charset="0"/>
                  </a:rPr>
                  <a:t>arbitrary sequence of object motions</a:t>
                </a:r>
                <a:endParaRPr lang="en-US" sz="1200" dirty="0">
                  <a:solidFill>
                    <a:prstClr val="black"/>
                  </a:solidFill>
                  <a:latin typeface="Calibri" pitchFamily="34" charset="0"/>
                </a:endParaRPr>
              </a:p>
            </p:txBody>
          </p:sp>
          <p:sp>
            <p:nvSpPr>
              <p:cNvPr id="55" name="TextBox 19"/>
              <p:cNvSpPr txBox="1">
                <a:spLocks noChangeArrowheads="1"/>
              </p:cNvSpPr>
              <p:nvPr/>
            </p:nvSpPr>
            <p:spPr bwMode="auto">
              <a:xfrm>
                <a:off x="457200" y="2731046"/>
                <a:ext cx="2133600" cy="307777"/>
              </a:xfrm>
              <a:prstGeom prst="rect">
                <a:avLst/>
              </a:prstGeom>
              <a:noFill/>
              <a:ln w="9525">
                <a:noFill/>
                <a:miter lim="800000"/>
                <a:headEnd/>
                <a:tailEnd/>
              </a:ln>
            </p:spPr>
            <p:txBody>
              <a:bodyPr wrap="square">
                <a:spAutoFit/>
              </a:bodyPr>
              <a:lstStyle/>
              <a:p>
                <a:pPr marL="228600" indent="-228600" algn="ctr"/>
                <a:r>
                  <a:rPr lang="en-US" sz="1400" b="1" u="sng" dirty="0" smtClean="0">
                    <a:solidFill>
                      <a:prstClr val="black"/>
                    </a:solidFill>
                    <a:latin typeface="Calibri" pitchFamily="34" charset="0"/>
                  </a:rPr>
                  <a:t>Human Initiates Action</a:t>
                </a:r>
                <a:endParaRPr lang="en-US" sz="1400" b="1" u="sng" dirty="0">
                  <a:solidFill>
                    <a:prstClr val="black"/>
                  </a:solidFill>
                  <a:latin typeface="Calibri" pitchFamily="34" charset="0"/>
                </a:endParaRPr>
              </a:p>
            </p:txBody>
          </p:sp>
        </p:grpSp>
        <p:sp>
          <p:nvSpPr>
            <p:cNvPr id="58" name="TextBox 19"/>
            <p:cNvSpPr txBox="1">
              <a:spLocks noChangeArrowheads="1"/>
            </p:cNvSpPr>
            <p:nvPr/>
          </p:nvSpPr>
          <p:spPr bwMode="auto">
            <a:xfrm>
              <a:off x="1600200" y="2435225"/>
              <a:ext cx="1828800" cy="307975"/>
            </a:xfrm>
            <a:prstGeom prst="rect">
              <a:avLst/>
            </a:prstGeom>
            <a:noFill/>
            <a:ln w="9525">
              <a:noFill/>
              <a:miter lim="800000"/>
              <a:headEnd/>
              <a:tailEnd/>
            </a:ln>
          </p:spPr>
          <p:txBody>
            <a:bodyPr>
              <a:spAutoFit/>
            </a:bodyPr>
            <a:lstStyle/>
            <a:p>
              <a:pPr marL="228600" indent="-228600" algn="ctr"/>
              <a:r>
                <a:rPr lang="en-US" sz="1400" b="1" dirty="0" smtClean="0">
                  <a:solidFill>
                    <a:srgbClr val="0000FF"/>
                  </a:solidFill>
                  <a:latin typeface="Calibri" pitchFamily="34" charset="0"/>
                </a:rPr>
                <a:t>LEARNING</a:t>
              </a:r>
              <a:endParaRPr lang="en-US" sz="1400" b="1" dirty="0">
                <a:solidFill>
                  <a:srgbClr val="0000FF"/>
                </a:solidFill>
                <a:latin typeface="Calibri" pitchFamily="34" charset="0"/>
              </a:endParaRPr>
            </a:p>
          </p:txBody>
        </p:sp>
      </p:grpSp>
      <p:grpSp>
        <p:nvGrpSpPr>
          <p:cNvPr id="7" name="Group 58"/>
          <p:cNvGrpSpPr/>
          <p:nvPr/>
        </p:nvGrpSpPr>
        <p:grpSpPr>
          <a:xfrm>
            <a:off x="5181600" y="2435225"/>
            <a:ext cx="2743200" cy="4325211"/>
            <a:chOff x="5181600" y="2435225"/>
            <a:chExt cx="2743200" cy="4325211"/>
          </a:xfrm>
        </p:grpSpPr>
        <p:sp>
          <p:nvSpPr>
            <p:cNvPr id="61" name="TextBox 19"/>
            <p:cNvSpPr txBox="1">
              <a:spLocks noChangeArrowheads="1"/>
            </p:cNvSpPr>
            <p:nvPr/>
          </p:nvSpPr>
          <p:spPr bwMode="auto">
            <a:xfrm>
              <a:off x="5181600" y="2435225"/>
              <a:ext cx="2743200" cy="307777"/>
            </a:xfrm>
            <a:prstGeom prst="rect">
              <a:avLst/>
            </a:prstGeom>
            <a:noFill/>
            <a:ln w="9525">
              <a:noFill/>
              <a:miter lim="800000"/>
              <a:headEnd/>
              <a:tailEnd/>
            </a:ln>
          </p:spPr>
          <p:txBody>
            <a:bodyPr wrap="square">
              <a:spAutoFit/>
            </a:bodyPr>
            <a:lstStyle/>
            <a:p>
              <a:pPr marL="228600" indent="-228600" algn="ctr"/>
              <a:r>
                <a:rPr lang="en-US" sz="1400" b="1" dirty="0" smtClean="0">
                  <a:solidFill>
                    <a:srgbClr val="0000FF"/>
                  </a:solidFill>
                  <a:latin typeface="Calibri" pitchFamily="34" charset="0"/>
                </a:rPr>
                <a:t>GOAL (after several  + rewards)</a:t>
              </a:r>
              <a:endParaRPr lang="en-US" sz="1400" b="1" dirty="0">
                <a:solidFill>
                  <a:srgbClr val="0000FF"/>
                </a:solidFill>
                <a:latin typeface="Calibri" pitchFamily="34" charset="0"/>
              </a:endParaRPr>
            </a:p>
          </p:txBody>
        </p:sp>
        <p:grpSp>
          <p:nvGrpSpPr>
            <p:cNvPr id="8" name="Group 70"/>
            <p:cNvGrpSpPr/>
            <p:nvPr/>
          </p:nvGrpSpPr>
          <p:grpSpPr>
            <a:xfrm>
              <a:off x="6019800" y="3962400"/>
              <a:ext cx="1143000" cy="2798036"/>
              <a:chOff x="1905000" y="2590800"/>
              <a:chExt cx="1143000" cy="2798036"/>
            </a:xfrm>
          </p:grpSpPr>
          <p:grpSp>
            <p:nvGrpSpPr>
              <p:cNvPr id="9" name="Group 71"/>
              <p:cNvGrpSpPr/>
              <p:nvPr/>
            </p:nvGrpSpPr>
            <p:grpSpPr>
              <a:xfrm>
                <a:off x="2029095" y="3095895"/>
                <a:ext cx="866505" cy="2292941"/>
                <a:chOff x="533400" y="3095895"/>
                <a:chExt cx="866505" cy="2292941"/>
              </a:xfrm>
            </p:grpSpPr>
            <p:pic>
              <p:nvPicPr>
                <p:cNvPr id="74" name="Picture 3"/>
                <p:cNvPicPr>
                  <a:picLocks noChangeAspect="1" noChangeArrowheads="1"/>
                </p:cNvPicPr>
                <p:nvPr/>
              </p:nvPicPr>
              <p:blipFill>
                <a:blip r:embed="rId6" cstate="print"/>
                <a:stretch>
                  <a:fillRect/>
                </a:stretch>
              </p:blipFill>
              <p:spPr bwMode="auto">
                <a:xfrm>
                  <a:off x="533400" y="3095895"/>
                  <a:ext cx="866505" cy="866505"/>
                </a:xfrm>
                <a:prstGeom prst="rect">
                  <a:avLst/>
                </a:prstGeom>
                <a:noFill/>
                <a:ln w="9525">
                  <a:noFill/>
                  <a:miter lim="800000"/>
                  <a:headEnd/>
                  <a:tailEnd/>
                </a:ln>
                <a:effectLst>
                  <a:softEdge rad="31750"/>
                </a:effectLst>
              </p:spPr>
            </p:pic>
            <p:pic>
              <p:nvPicPr>
                <p:cNvPr id="75" name="Picture 2"/>
                <p:cNvPicPr>
                  <a:picLocks noChangeAspect="1" noChangeArrowheads="1"/>
                </p:cNvPicPr>
                <p:nvPr/>
              </p:nvPicPr>
              <p:blipFill>
                <a:blip r:embed="rId7" cstate="print"/>
                <a:stretch>
                  <a:fillRect/>
                </a:stretch>
              </p:blipFill>
              <p:spPr bwMode="auto">
                <a:xfrm>
                  <a:off x="609600" y="4419600"/>
                  <a:ext cx="751034" cy="969236"/>
                </a:xfrm>
                <a:prstGeom prst="rect">
                  <a:avLst/>
                </a:prstGeom>
                <a:noFill/>
                <a:ln w="9525">
                  <a:noFill/>
                  <a:miter lim="800000"/>
                  <a:headEnd/>
                  <a:tailEnd/>
                </a:ln>
                <a:effectLst>
                  <a:softEdge rad="31750"/>
                </a:effectLst>
              </p:spPr>
            </p:pic>
          </p:grpSp>
          <p:sp>
            <p:nvSpPr>
              <p:cNvPr id="73" name="TextBox 72"/>
              <p:cNvSpPr txBox="1"/>
              <p:nvPr/>
            </p:nvSpPr>
            <p:spPr>
              <a:xfrm>
                <a:off x="1905000" y="2590800"/>
                <a:ext cx="1143000" cy="461665"/>
              </a:xfrm>
              <a:prstGeom prst="rect">
                <a:avLst/>
              </a:prstGeom>
              <a:noFill/>
            </p:spPr>
            <p:txBody>
              <a:bodyPr wrap="square" rtlCol="0">
                <a:spAutoFit/>
              </a:bodyPr>
              <a:lstStyle/>
              <a:p>
                <a:pPr algn="ctr"/>
                <a:r>
                  <a:rPr lang="en-US" sz="1200" b="1" dirty="0" smtClean="0">
                    <a:solidFill>
                      <a:prstClr val="black"/>
                    </a:solidFill>
                    <a:latin typeface="Arial Narrow" pitchFamily="34" charset="0"/>
                  </a:rPr>
                  <a:t>Matches consistently</a:t>
                </a:r>
                <a:endParaRPr lang="en-US" sz="1200" b="1" dirty="0">
                  <a:solidFill>
                    <a:prstClr val="black"/>
                  </a:solidFill>
                  <a:latin typeface="Arial Narrow" pitchFamily="34" charset="0"/>
                </a:endParaRPr>
              </a:p>
            </p:txBody>
          </p:sp>
        </p:grpSp>
      </p:grpSp>
      <p:grpSp>
        <p:nvGrpSpPr>
          <p:cNvPr id="10" name="Group 56"/>
          <p:cNvGrpSpPr/>
          <p:nvPr/>
        </p:nvGrpSpPr>
        <p:grpSpPr>
          <a:xfrm>
            <a:off x="2362200" y="2727871"/>
            <a:ext cx="2362200" cy="4029083"/>
            <a:chOff x="2362200" y="2727871"/>
            <a:chExt cx="2362200" cy="4029083"/>
          </a:xfrm>
        </p:grpSpPr>
        <p:grpSp>
          <p:nvGrpSpPr>
            <p:cNvPr id="11" name="Group 85"/>
            <p:cNvGrpSpPr/>
            <p:nvPr/>
          </p:nvGrpSpPr>
          <p:grpSpPr>
            <a:xfrm>
              <a:off x="2667000" y="2727871"/>
              <a:ext cx="2057400" cy="1231047"/>
              <a:chOff x="2209800" y="1186716"/>
              <a:chExt cx="2057400" cy="1231047"/>
            </a:xfrm>
          </p:grpSpPr>
          <p:sp>
            <p:nvSpPr>
              <p:cNvPr id="53" name="TextBox 10"/>
              <p:cNvSpPr txBox="1">
                <a:spLocks noChangeArrowheads="1"/>
              </p:cNvSpPr>
              <p:nvPr/>
            </p:nvSpPr>
            <p:spPr bwMode="auto">
              <a:xfrm>
                <a:off x="2209800" y="1586766"/>
                <a:ext cx="2057400" cy="830997"/>
              </a:xfrm>
              <a:prstGeom prst="rect">
                <a:avLst/>
              </a:prstGeom>
              <a:noFill/>
              <a:ln w="9525">
                <a:noFill/>
                <a:miter lim="800000"/>
                <a:headEnd/>
                <a:tailEnd/>
              </a:ln>
            </p:spPr>
            <p:txBody>
              <a:bodyPr wrap="square">
                <a:spAutoFit/>
              </a:bodyPr>
              <a:lstStyle/>
              <a:p>
                <a:pPr marL="228600" indent="-228600">
                  <a:buFont typeface="Calibri" pitchFamily="34" charset="0"/>
                  <a:buAutoNum type="arabicPeriod" startAt="2"/>
                </a:pPr>
                <a:r>
                  <a:rPr lang="en-US" sz="1200" dirty="0" smtClean="0">
                    <a:solidFill>
                      <a:prstClr val="black"/>
                    </a:solidFill>
                    <a:latin typeface="Calibri" pitchFamily="34" charset="0"/>
                  </a:rPr>
                  <a:t>robot moves object in either </a:t>
                </a:r>
                <a:r>
                  <a:rPr lang="en-US" sz="1200" dirty="0">
                    <a:solidFill>
                      <a:prstClr val="black"/>
                    </a:solidFill>
                    <a:latin typeface="Calibri" pitchFamily="34" charset="0"/>
                  </a:rPr>
                  <a:t>a similar </a:t>
                </a:r>
                <a:r>
                  <a:rPr lang="en-US" sz="1200" dirty="0" smtClean="0">
                    <a:solidFill>
                      <a:prstClr val="black"/>
                    </a:solidFill>
                    <a:latin typeface="Calibri" pitchFamily="34" charset="0"/>
                  </a:rPr>
                  <a:t>(“</a:t>
                </a:r>
                <a:r>
                  <a:rPr lang="en-US" sz="1200" dirty="0">
                    <a:solidFill>
                      <a:prstClr val="black"/>
                    </a:solidFill>
                    <a:latin typeface="Calibri" pitchFamily="34" charset="0"/>
                  </a:rPr>
                  <a:t>match”), or different (“mismatch”) </a:t>
                </a:r>
                <a:r>
                  <a:rPr lang="en-US" sz="1200" dirty="0" smtClean="0">
                    <a:solidFill>
                      <a:prstClr val="black"/>
                    </a:solidFill>
                    <a:latin typeface="Calibri" pitchFamily="34" charset="0"/>
                  </a:rPr>
                  <a:t>pattern</a:t>
                </a:r>
                <a:endParaRPr lang="en-US" sz="1200" dirty="0">
                  <a:solidFill>
                    <a:prstClr val="black"/>
                  </a:solidFill>
                  <a:latin typeface="Calibri" pitchFamily="34" charset="0"/>
                </a:endParaRPr>
              </a:p>
            </p:txBody>
          </p:sp>
          <p:sp>
            <p:nvSpPr>
              <p:cNvPr id="56" name="TextBox 21"/>
              <p:cNvSpPr txBox="1">
                <a:spLocks noChangeArrowheads="1"/>
              </p:cNvSpPr>
              <p:nvPr/>
            </p:nvSpPr>
            <p:spPr bwMode="auto">
              <a:xfrm>
                <a:off x="2286000" y="1186716"/>
                <a:ext cx="1828800" cy="307975"/>
              </a:xfrm>
              <a:prstGeom prst="rect">
                <a:avLst/>
              </a:prstGeom>
              <a:noFill/>
              <a:ln w="9525">
                <a:noFill/>
                <a:miter lim="800000"/>
                <a:headEnd/>
                <a:tailEnd/>
              </a:ln>
            </p:spPr>
            <p:txBody>
              <a:bodyPr>
                <a:spAutoFit/>
              </a:bodyPr>
              <a:lstStyle/>
              <a:p>
                <a:pPr marL="228600" indent="-228600" algn="ctr"/>
                <a:r>
                  <a:rPr lang="en-US" sz="1400" b="1" u="sng" dirty="0" smtClean="0">
                    <a:solidFill>
                      <a:prstClr val="black"/>
                    </a:solidFill>
                    <a:latin typeface="Calibri" pitchFamily="34" charset="0"/>
                  </a:rPr>
                  <a:t>Robot Responds</a:t>
                </a:r>
                <a:endParaRPr lang="en-US" sz="1400" b="1" u="sng" dirty="0">
                  <a:solidFill>
                    <a:prstClr val="black"/>
                  </a:solidFill>
                  <a:latin typeface="Calibri" pitchFamily="34" charset="0"/>
                </a:endParaRPr>
              </a:p>
            </p:txBody>
          </p:sp>
        </p:grpSp>
        <p:grpSp>
          <p:nvGrpSpPr>
            <p:cNvPr id="12" name="Group 69"/>
            <p:cNvGrpSpPr/>
            <p:nvPr/>
          </p:nvGrpSpPr>
          <p:grpSpPr>
            <a:xfrm>
              <a:off x="2362200" y="3958918"/>
              <a:ext cx="1143000" cy="2798036"/>
              <a:chOff x="1905000" y="2590800"/>
              <a:chExt cx="1143000" cy="2798036"/>
            </a:xfrm>
          </p:grpSpPr>
          <p:grpSp>
            <p:nvGrpSpPr>
              <p:cNvPr id="13" name="Group 37"/>
              <p:cNvGrpSpPr/>
              <p:nvPr/>
            </p:nvGrpSpPr>
            <p:grpSpPr>
              <a:xfrm>
                <a:off x="2029095" y="3048000"/>
                <a:ext cx="866505" cy="2340836"/>
                <a:chOff x="533400" y="3048000"/>
                <a:chExt cx="866505" cy="2340836"/>
              </a:xfrm>
            </p:grpSpPr>
            <p:pic>
              <p:nvPicPr>
                <p:cNvPr id="3075" name="Picture 3"/>
                <p:cNvPicPr>
                  <a:picLocks noChangeAspect="1" noChangeArrowheads="1"/>
                </p:cNvPicPr>
                <p:nvPr/>
              </p:nvPicPr>
              <p:blipFill>
                <a:blip r:embed="rId6" cstate="print"/>
                <a:stretch>
                  <a:fillRect/>
                </a:stretch>
              </p:blipFill>
              <p:spPr bwMode="auto">
                <a:xfrm>
                  <a:off x="533400" y="3048000"/>
                  <a:ext cx="866505" cy="866505"/>
                </a:xfrm>
                <a:prstGeom prst="rect">
                  <a:avLst/>
                </a:prstGeom>
                <a:noFill/>
                <a:ln w="9525">
                  <a:noFill/>
                  <a:miter lim="800000"/>
                  <a:headEnd/>
                  <a:tailEnd/>
                </a:ln>
                <a:effectLst>
                  <a:softEdge rad="31750"/>
                </a:effectLst>
              </p:spPr>
            </p:pic>
            <p:pic>
              <p:nvPicPr>
                <p:cNvPr id="2" name="Picture 2"/>
                <p:cNvPicPr>
                  <a:picLocks noChangeAspect="1" noChangeArrowheads="1"/>
                </p:cNvPicPr>
                <p:nvPr/>
              </p:nvPicPr>
              <p:blipFill>
                <a:blip r:embed="rId7" cstate="print"/>
                <a:stretch>
                  <a:fillRect/>
                </a:stretch>
              </p:blipFill>
              <p:spPr bwMode="auto">
                <a:xfrm>
                  <a:off x="609600" y="4419600"/>
                  <a:ext cx="751034" cy="969236"/>
                </a:xfrm>
                <a:prstGeom prst="rect">
                  <a:avLst/>
                </a:prstGeom>
                <a:noFill/>
                <a:ln w="9525">
                  <a:noFill/>
                  <a:miter lim="800000"/>
                  <a:headEnd/>
                  <a:tailEnd/>
                </a:ln>
                <a:effectLst>
                  <a:softEdge rad="31750"/>
                </a:effectLst>
              </p:spPr>
            </p:pic>
          </p:grpSp>
          <p:sp>
            <p:nvSpPr>
              <p:cNvPr id="32" name="TextBox 31"/>
              <p:cNvSpPr txBox="1"/>
              <p:nvPr/>
            </p:nvSpPr>
            <p:spPr>
              <a:xfrm>
                <a:off x="1905000" y="2590800"/>
                <a:ext cx="1143000" cy="461665"/>
              </a:xfrm>
              <a:prstGeom prst="rect">
                <a:avLst/>
              </a:prstGeom>
              <a:noFill/>
            </p:spPr>
            <p:txBody>
              <a:bodyPr wrap="square" rtlCol="0">
                <a:spAutoFit/>
              </a:bodyPr>
              <a:lstStyle/>
              <a:p>
                <a:pPr algn="ctr"/>
                <a:r>
                  <a:rPr lang="en-US" sz="1200" b="1" dirty="0" smtClean="0">
                    <a:solidFill>
                      <a:prstClr val="black"/>
                    </a:solidFill>
                    <a:latin typeface="Arial Narrow" pitchFamily="34" charset="0"/>
                  </a:rPr>
                  <a:t>Match: </a:t>
                </a:r>
              </a:p>
              <a:p>
                <a:pPr algn="ctr"/>
                <a:r>
                  <a:rPr lang="en-US" sz="1200" b="1" dirty="0" smtClean="0">
                    <a:solidFill>
                      <a:prstClr val="black"/>
                    </a:solidFill>
                    <a:latin typeface="Arial Narrow" pitchFamily="34" charset="0"/>
                  </a:rPr>
                  <a:t>voiced +reward</a:t>
                </a:r>
                <a:endParaRPr lang="en-US" sz="1200" b="1" dirty="0">
                  <a:solidFill>
                    <a:prstClr val="black"/>
                  </a:solidFill>
                  <a:latin typeface="Arial Narrow" pitchFamily="34" charset="0"/>
                </a:endParaRPr>
              </a:p>
            </p:txBody>
          </p:sp>
        </p:grpSp>
        <p:grpSp>
          <p:nvGrpSpPr>
            <p:cNvPr id="14" name="Group 84"/>
            <p:cNvGrpSpPr/>
            <p:nvPr/>
          </p:nvGrpSpPr>
          <p:grpSpPr>
            <a:xfrm>
              <a:off x="3581400" y="3958918"/>
              <a:ext cx="1143000" cy="2771505"/>
              <a:chOff x="3124200" y="2590800"/>
              <a:chExt cx="1143000" cy="2771505"/>
            </a:xfrm>
          </p:grpSpPr>
          <p:sp>
            <p:nvSpPr>
              <p:cNvPr id="35" name="TextBox 34"/>
              <p:cNvSpPr txBox="1"/>
              <p:nvPr/>
            </p:nvSpPr>
            <p:spPr>
              <a:xfrm>
                <a:off x="3124200" y="2590800"/>
                <a:ext cx="1143000" cy="461665"/>
              </a:xfrm>
              <a:prstGeom prst="rect">
                <a:avLst/>
              </a:prstGeom>
              <a:noFill/>
            </p:spPr>
            <p:txBody>
              <a:bodyPr wrap="square" rtlCol="0">
                <a:spAutoFit/>
              </a:bodyPr>
              <a:lstStyle/>
              <a:p>
                <a:pPr algn="ctr"/>
                <a:r>
                  <a:rPr lang="en-US" sz="1200" b="1" dirty="0" smtClean="0">
                    <a:solidFill>
                      <a:prstClr val="black"/>
                    </a:solidFill>
                    <a:latin typeface="Arial Narrow" pitchFamily="34" charset="0"/>
                  </a:rPr>
                  <a:t>Mismatch: voiced –reward </a:t>
                </a:r>
                <a:endParaRPr lang="en-US" sz="1200" b="1" dirty="0">
                  <a:solidFill>
                    <a:prstClr val="black"/>
                  </a:solidFill>
                  <a:latin typeface="Arial Narrow" pitchFamily="34" charset="0"/>
                </a:endParaRPr>
              </a:p>
            </p:txBody>
          </p:sp>
          <p:pic>
            <p:nvPicPr>
              <p:cNvPr id="42" name="Picture 3"/>
              <p:cNvPicPr>
                <a:picLocks noChangeAspect="1" noChangeArrowheads="1"/>
              </p:cNvPicPr>
              <p:nvPr/>
            </p:nvPicPr>
            <p:blipFill>
              <a:blip r:embed="rId6" cstate="print"/>
              <a:stretch>
                <a:fillRect/>
              </a:stretch>
            </p:blipFill>
            <p:spPr bwMode="auto">
              <a:xfrm>
                <a:off x="3276600" y="4495800"/>
                <a:ext cx="866505" cy="866505"/>
              </a:xfrm>
              <a:prstGeom prst="rect">
                <a:avLst/>
              </a:prstGeom>
              <a:noFill/>
              <a:ln w="9525">
                <a:noFill/>
                <a:miter lim="800000"/>
                <a:headEnd/>
                <a:tailEnd/>
              </a:ln>
              <a:effectLst>
                <a:softEdge rad="31750"/>
              </a:effectLst>
            </p:spPr>
          </p:pic>
          <p:pic>
            <p:nvPicPr>
              <p:cNvPr id="45" name="Picture 2"/>
              <p:cNvPicPr>
                <a:picLocks noChangeAspect="1" noChangeArrowheads="1"/>
              </p:cNvPicPr>
              <p:nvPr/>
            </p:nvPicPr>
            <p:blipFill>
              <a:blip r:embed="rId7" cstate="print"/>
              <a:stretch>
                <a:fillRect/>
              </a:stretch>
            </p:blipFill>
            <p:spPr bwMode="auto">
              <a:xfrm>
                <a:off x="3324495" y="3048000"/>
                <a:ext cx="751034" cy="969236"/>
              </a:xfrm>
              <a:prstGeom prst="rect">
                <a:avLst/>
              </a:prstGeom>
              <a:noFill/>
              <a:ln w="9525">
                <a:noFill/>
                <a:miter lim="800000"/>
                <a:headEnd/>
                <a:tailEnd/>
              </a:ln>
              <a:effectLst>
                <a:softEdge rad="31750"/>
              </a:effectLst>
            </p:spPr>
          </p:pic>
        </p:grpSp>
      </p:grpSp>
      <p:pic>
        <p:nvPicPr>
          <p:cNvPr id="37" name="Picture 36" descr="ESR.png"/>
          <p:cNvPicPr>
            <a:picLocks noChangeAspect="1"/>
          </p:cNvPicPr>
          <p:nvPr/>
        </p:nvPicPr>
        <p:blipFill>
          <a:blip r:embed="rId8" cstate="print"/>
          <a:stretch>
            <a:fillRect/>
          </a:stretch>
        </p:blipFill>
        <p:spPr>
          <a:xfrm>
            <a:off x="2819400" y="512709"/>
            <a:ext cx="3429000" cy="1773291"/>
          </a:xfrm>
          <a:prstGeom prst="rect">
            <a:avLst/>
          </a:prstGeom>
        </p:spPr>
      </p:pic>
      <p:cxnSp>
        <p:nvCxnSpPr>
          <p:cNvPr id="40" name="Straight Connector 39"/>
          <p:cNvCxnSpPr/>
          <p:nvPr/>
        </p:nvCxnSpPr>
        <p:spPr>
          <a:xfrm>
            <a:off x="0" y="23622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90007" y="4571207"/>
            <a:ext cx="442118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45"/>
          <p:cNvGrpSpPr/>
          <p:nvPr/>
        </p:nvGrpSpPr>
        <p:grpSpPr>
          <a:xfrm>
            <a:off x="7191375" y="912111"/>
            <a:ext cx="1419225" cy="383289"/>
            <a:chOff x="28575" y="912111"/>
            <a:chExt cx="1419225" cy="383289"/>
          </a:xfrm>
        </p:grpSpPr>
        <p:pic>
          <p:nvPicPr>
            <p:cNvPr id="89" name="Picture 5"/>
            <p:cNvPicPr>
              <a:picLocks noChangeArrowheads="1"/>
            </p:cNvPicPr>
            <p:nvPr/>
          </p:nvPicPr>
          <p:blipFill>
            <a:blip r:embed="rId9" cstate="print"/>
            <a:srcRect r="513"/>
            <a:stretch>
              <a:fillRect/>
            </a:stretch>
          </p:blipFill>
          <p:spPr bwMode="auto">
            <a:xfrm>
              <a:off x="381000" y="912111"/>
              <a:ext cx="1066800" cy="383289"/>
            </a:xfrm>
            <a:prstGeom prst="rect">
              <a:avLst/>
            </a:prstGeom>
            <a:noFill/>
            <a:ln w="9525">
              <a:noFill/>
              <a:miter lim="800000"/>
              <a:headEnd/>
              <a:tailEnd/>
            </a:ln>
            <a:effectLst/>
          </p:spPr>
        </p:pic>
        <p:pic>
          <p:nvPicPr>
            <p:cNvPr id="3" name="Picture 2"/>
            <p:cNvPicPr>
              <a:picLocks noChangeAspect="1" noChangeArrowheads="1"/>
            </p:cNvPicPr>
            <p:nvPr/>
          </p:nvPicPr>
          <p:blipFill>
            <a:blip r:embed="rId10" cstate="print"/>
            <a:srcRect/>
            <a:stretch>
              <a:fillRect/>
            </a:stretch>
          </p:blipFill>
          <p:spPr bwMode="auto">
            <a:xfrm>
              <a:off x="28575" y="914400"/>
              <a:ext cx="276225" cy="361950"/>
            </a:xfrm>
            <a:prstGeom prst="rect">
              <a:avLst/>
            </a:prstGeom>
            <a:noFill/>
            <a:ln w="9525">
              <a:noFill/>
              <a:miter lim="800000"/>
              <a:headEnd/>
              <a:tailEnd/>
            </a:ln>
          </p:spPr>
        </p:pic>
      </p:grpSp>
      <p:grpSp>
        <p:nvGrpSpPr>
          <p:cNvPr id="16" name="Group 48"/>
          <p:cNvGrpSpPr/>
          <p:nvPr/>
        </p:nvGrpSpPr>
        <p:grpSpPr>
          <a:xfrm>
            <a:off x="7162800" y="1752600"/>
            <a:ext cx="1447800" cy="388620"/>
            <a:chOff x="0" y="1752600"/>
            <a:chExt cx="1447800" cy="388620"/>
          </a:xfrm>
        </p:grpSpPr>
        <p:pic>
          <p:nvPicPr>
            <p:cNvPr id="90" name="Picture 6"/>
            <p:cNvPicPr>
              <a:picLocks noChangeArrowheads="1"/>
            </p:cNvPicPr>
            <p:nvPr/>
          </p:nvPicPr>
          <p:blipFill>
            <a:blip r:embed="rId11" cstate="print"/>
            <a:srcRect l="582" r="2312"/>
            <a:stretch>
              <a:fillRect/>
            </a:stretch>
          </p:blipFill>
          <p:spPr bwMode="auto">
            <a:xfrm>
              <a:off x="381000" y="1752600"/>
              <a:ext cx="1066800" cy="381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12" cstate="print"/>
            <a:srcRect l="13000" t="1000"/>
            <a:stretch>
              <a:fillRect/>
            </a:stretch>
          </p:blipFill>
          <p:spPr bwMode="auto">
            <a:xfrm>
              <a:off x="0" y="1752600"/>
              <a:ext cx="331470" cy="388620"/>
            </a:xfrm>
            <a:prstGeom prst="rect">
              <a:avLst/>
            </a:prstGeom>
            <a:noFill/>
            <a:ln w="9525">
              <a:noFill/>
              <a:miter lim="800000"/>
              <a:headEnd/>
              <a:tailEnd/>
            </a:ln>
          </p:spPr>
        </p:pic>
      </p:grpSp>
      <p:pic>
        <p:nvPicPr>
          <p:cNvPr id="60" name="Picture 59" descr="playstationcamera.jpg"/>
          <p:cNvPicPr>
            <a:picLocks noChangeAspect="1"/>
          </p:cNvPicPr>
          <p:nvPr/>
        </p:nvPicPr>
        <p:blipFill>
          <a:blip r:embed="rId13" cstate="print">
            <a:clrChange>
              <a:clrFrom>
                <a:srgbClr val="FFFFFF"/>
              </a:clrFrom>
              <a:clrTo>
                <a:srgbClr val="FFFFFF">
                  <a:alpha val="0"/>
                </a:srgbClr>
              </a:clrTo>
            </a:clrChange>
          </a:blip>
          <a:stretch>
            <a:fillRect/>
          </a:stretch>
        </p:blipFill>
        <p:spPr>
          <a:xfrm flipH="1">
            <a:off x="2209800" y="685800"/>
            <a:ext cx="620375" cy="609346"/>
          </a:xfrm>
          <a:prstGeom prst="rect">
            <a:avLst/>
          </a:prstGeom>
        </p:spPr>
      </p:pic>
      <p:pic>
        <p:nvPicPr>
          <p:cNvPr id="62" name="Picture 61" descr="auditory cortex.jpg"/>
          <p:cNvPicPr>
            <a:picLocks noChangeAspect="1"/>
          </p:cNvPicPr>
          <p:nvPr/>
        </p:nvPicPr>
        <p:blipFill>
          <a:blip r:embed="rId14" cstate="print"/>
          <a:stretch>
            <a:fillRect/>
          </a:stretch>
        </p:blipFill>
        <p:spPr>
          <a:xfrm flipH="1">
            <a:off x="762000" y="457200"/>
            <a:ext cx="932155"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ExtremeJoySridha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20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ExtremeDisappointmentSridhar.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VC_Horizontal_Excitatory.wav">
            <a:hlinkClick r:id="" action="ppaction://media"/>
          </p:cNvPr>
          <p:cNvPicPr>
            <a:picLocks noRot="1" noChangeAspect="1"/>
          </p:cNvPicPr>
          <p:nvPr>
            <a:wavAudioFile r:embed="rId1" name="VC_Horizontal_Excitatory.wav"/>
          </p:nvPr>
        </p:nvPicPr>
        <p:blipFill>
          <a:blip r:embed="rId5" cstate="print"/>
          <a:stretch>
            <a:fillRect/>
          </a:stretch>
        </p:blipFill>
        <p:spPr>
          <a:xfrm>
            <a:off x="6324600" y="1752600"/>
            <a:ext cx="304800" cy="304800"/>
          </a:xfrm>
          <a:prstGeom prst="rect">
            <a:avLst/>
          </a:prstGeom>
        </p:spPr>
      </p:pic>
      <p:sp>
        <p:nvSpPr>
          <p:cNvPr id="17" name="TextBox 16"/>
          <p:cNvSpPr txBox="1"/>
          <p:nvPr/>
        </p:nvSpPr>
        <p:spPr>
          <a:xfrm>
            <a:off x="0" y="0"/>
            <a:ext cx="9144000" cy="533400"/>
          </a:xfrm>
          <a:prstGeom prst="rect">
            <a:avLst/>
          </a:prstGeom>
          <a:solidFill>
            <a:schemeClr val="accent6">
              <a:lumMod val="20000"/>
              <a:lumOff val="80000"/>
            </a:schemeClr>
          </a:solidFill>
        </p:spPr>
        <p:txBody>
          <a:bodyPr/>
          <a:lstStyle/>
          <a:p>
            <a:pPr algn="ctr">
              <a:defRPr/>
            </a:pPr>
            <a:r>
              <a:rPr lang="en-US" sz="2800" b="1" dirty="0" smtClean="0">
                <a:solidFill>
                  <a:srgbClr val="3333CC"/>
                </a:solidFill>
                <a:latin typeface="Arial Narrow" pitchFamily="34" charset="0"/>
              </a:rPr>
              <a:t>Early ITI Results</a:t>
            </a:r>
            <a:endParaRPr lang="en-US" sz="2800" b="1" dirty="0">
              <a:solidFill>
                <a:srgbClr val="3333CC"/>
              </a:solidFill>
              <a:latin typeface="Arial Narrow" pitchFamily="34" charset="0"/>
            </a:endParaRPr>
          </a:p>
          <a:p>
            <a:pPr algn="ctr">
              <a:defRPr/>
            </a:pPr>
            <a:endParaRPr lang="en-US" sz="2800" b="1" dirty="0">
              <a:solidFill>
                <a:srgbClr val="3333CC"/>
              </a:solidFill>
              <a:latin typeface="Arial Narrow" pitchFamily="34" charset="0"/>
            </a:endParaRPr>
          </a:p>
        </p:txBody>
      </p:sp>
      <p:pic>
        <p:nvPicPr>
          <p:cNvPr id="10242" name="Picture 2" descr="C:\DOCUME~1\PHILLG~1\LOCALS~1\Temp\SNAGHTML1d370fa.PNG"/>
          <p:cNvPicPr>
            <a:picLocks noChangeAspect="1" noChangeArrowheads="1"/>
          </p:cNvPicPr>
          <p:nvPr/>
        </p:nvPicPr>
        <p:blipFill>
          <a:blip r:embed="rId6" cstate="print"/>
          <a:srcRect/>
          <a:stretch>
            <a:fillRect/>
          </a:stretch>
        </p:blipFill>
        <p:spPr bwMode="auto">
          <a:xfrm>
            <a:off x="4572000" y="838200"/>
            <a:ext cx="3804868" cy="1219200"/>
          </a:xfrm>
          <a:prstGeom prst="rect">
            <a:avLst/>
          </a:prstGeom>
          <a:noFill/>
        </p:spPr>
      </p:pic>
      <p:pic>
        <p:nvPicPr>
          <p:cNvPr id="10" name="Picture 2"/>
          <p:cNvPicPr>
            <a:picLocks noChangeAspect="1" noChangeArrowheads="1"/>
          </p:cNvPicPr>
          <p:nvPr/>
        </p:nvPicPr>
        <p:blipFill>
          <a:blip r:embed="rId7" cstate="print"/>
          <a:srcRect/>
          <a:stretch>
            <a:fillRect/>
          </a:stretch>
        </p:blipFill>
        <p:spPr bwMode="auto">
          <a:xfrm>
            <a:off x="2895600" y="1085850"/>
            <a:ext cx="1562100" cy="1234201"/>
          </a:xfrm>
          <a:prstGeom prst="rect">
            <a:avLst/>
          </a:prstGeom>
          <a:noFill/>
          <a:ln w="9525">
            <a:noFill/>
            <a:miter lim="800000"/>
            <a:headEnd/>
            <a:tailEnd/>
          </a:ln>
          <a:effectLst/>
        </p:spPr>
      </p:pic>
      <p:cxnSp>
        <p:nvCxnSpPr>
          <p:cNvPr id="14" name="Straight Connector 13"/>
          <p:cNvCxnSpPr/>
          <p:nvPr/>
        </p:nvCxnSpPr>
        <p:spPr bwMode="auto">
          <a:xfrm>
            <a:off x="4343400" y="1619250"/>
            <a:ext cx="228600" cy="1588"/>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28600" y="3352800"/>
            <a:ext cx="8610600" cy="1588"/>
          </a:xfrm>
          <a:prstGeom prst="line">
            <a:avLst/>
          </a:prstGeom>
          <a:noFill/>
          <a:ln w="9525" cap="flat" cmpd="sng" algn="ctr">
            <a:solidFill>
              <a:schemeClr val="tx1"/>
            </a:solidFill>
            <a:prstDash val="solid"/>
            <a:round/>
            <a:headEnd type="none" w="med" len="med"/>
            <a:tailEnd type="none" w="med" len="med"/>
          </a:ln>
          <a:effectLst/>
        </p:spPr>
      </p:cxnSp>
      <p:pic>
        <p:nvPicPr>
          <p:cNvPr id="13313" name="Picture 1"/>
          <p:cNvPicPr>
            <a:picLocks noChangeAspect="1" noChangeArrowheads="1"/>
          </p:cNvPicPr>
          <p:nvPr/>
        </p:nvPicPr>
        <p:blipFill>
          <a:blip r:embed="rId8" cstate="print"/>
          <a:srcRect/>
          <a:stretch>
            <a:fillRect/>
          </a:stretch>
        </p:blipFill>
        <p:spPr bwMode="auto">
          <a:xfrm>
            <a:off x="5638800" y="2209799"/>
            <a:ext cx="1219200" cy="988215"/>
          </a:xfrm>
          <a:prstGeom prst="rect">
            <a:avLst/>
          </a:prstGeom>
          <a:noFill/>
          <a:ln w="9525">
            <a:noFill/>
            <a:miter lim="800000"/>
            <a:headEnd/>
            <a:tailEnd/>
          </a:ln>
          <a:effectLst/>
        </p:spPr>
      </p:pic>
      <p:grpSp>
        <p:nvGrpSpPr>
          <p:cNvPr id="22" name="Group 21"/>
          <p:cNvGrpSpPr/>
          <p:nvPr/>
        </p:nvGrpSpPr>
        <p:grpSpPr>
          <a:xfrm>
            <a:off x="914400" y="3429000"/>
            <a:ext cx="7115175" cy="3057525"/>
            <a:chOff x="914400" y="3429000"/>
            <a:chExt cx="7115175" cy="3057525"/>
          </a:xfrm>
        </p:grpSpPr>
        <p:pic>
          <p:nvPicPr>
            <p:cNvPr id="15365" name="Picture 5">
              <a:hlinkClick r:id="rId9" action="ppaction://hlinkfile"/>
            </p:cNvPr>
            <p:cNvPicPr>
              <a:picLocks noChangeAspect="1" noChangeArrowheads="1"/>
            </p:cNvPicPr>
            <p:nvPr/>
          </p:nvPicPr>
          <p:blipFill>
            <a:blip r:embed="rId10" cstate="print"/>
            <a:srcRect/>
            <a:stretch>
              <a:fillRect/>
            </a:stretch>
          </p:blipFill>
          <p:spPr bwMode="auto">
            <a:xfrm>
              <a:off x="1900719" y="3810000"/>
              <a:ext cx="1120000" cy="1390476"/>
            </a:xfrm>
            <a:prstGeom prst="rect">
              <a:avLst/>
            </a:prstGeom>
            <a:noFill/>
            <a:ln w="9525">
              <a:noFill/>
              <a:miter lim="800000"/>
              <a:headEnd/>
              <a:tailEnd/>
            </a:ln>
            <a:effectLst/>
          </p:spPr>
        </p:pic>
        <p:pic>
          <p:nvPicPr>
            <p:cNvPr id="15366" name="Picture 6">
              <a:hlinkClick r:id="rId9" action="ppaction://hlinkfile"/>
            </p:cNvPr>
            <p:cNvPicPr>
              <a:picLocks noChangeAspect="1" noChangeArrowheads="1"/>
            </p:cNvPicPr>
            <p:nvPr/>
          </p:nvPicPr>
          <p:blipFill>
            <a:blip r:embed="rId11" cstate="print"/>
            <a:srcRect/>
            <a:stretch>
              <a:fillRect/>
            </a:stretch>
          </p:blipFill>
          <p:spPr bwMode="auto">
            <a:xfrm>
              <a:off x="5988233" y="3810000"/>
              <a:ext cx="1120000" cy="1390476"/>
            </a:xfrm>
            <a:prstGeom prst="rect">
              <a:avLst/>
            </a:prstGeom>
            <a:noFill/>
            <a:ln w="9525">
              <a:noFill/>
              <a:miter lim="800000"/>
              <a:headEnd/>
              <a:tailEnd/>
            </a:ln>
            <a:effectLst/>
          </p:spPr>
        </p:pic>
        <p:sp>
          <p:nvSpPr>
            <p:cNvPr id="12" name="Rectangle 11"/>
            <p:cNvSpPr/>
            <p:nvPr/>
          </p:nvSpPr>
          <p:spPr>
            <a:xfrm>
              <a:off x="5611514" y="3429000"/>
              <a:ext cx="1856086" cy="369332"/>
            </a:xfrm>
            <a:prstGeom prst="rect">
              <a:avLst/>
            </a:prstGeom>
          </p:spPr>
          <p:txBody>
            <a:bodyPr wrap="none">
              <a:spAutoFit/>
            </a:bodyPr>
            <a:lstStyle/>
            <a:p>
              <a:pPr algn="ctr"/>
              <a:r>
                <a:rPr lang="en-US" u="sng" dirty="0" smtClean="0">
                  <a:solidFill>
                    <a:srgbClr val="0000FF"/>
                  </a:solidFill>
                  <a:latin typeface="Arial Narrow" pitchFamily="34" charset="0"/>
                </a:rPr>
                <a:t>Concordant  &gt; Trust</a:t>
              </a:r>
              <a:endParaRPr lang="en-US" u="sng" dirty="0">
                <a:solidFill>
                  <a:srgbClr val="0000FF"/>
                </a:solidFill>
                <a:latin typeface="Arial Narrow" pitchFamily="34" charset="0"/>
              </a:endParaRPr>
            </a:p>
          </p:txBody>
        </p:sp>
        <p:sp>
          <p:nvSpPr>
            <p:cNvPr id="13" name="Rectangle 12"/>
            <p:cNvSpPr/>
            <p:nvPr/>
          </p:nvSpPr>
          <p:spPr>
            <a:xfrm>
              <a:off x="1524000" y="3429000"/>
              <a:ext cx="2000869" cy="369332"/>
            </a:xfrm>
            <a:prstGeom prst="rect">
              <a:avLst/>
            </a:prstGeom>
          </p:spPr>
          <p:txBody>
            <a:bodyPr wrap="none">
              <a:spAutoFit/>
            </a:bodyPr>
            <a:lstStyle/>
            <a:p>
              <a:pPr algn="ctr"/>
              <a:r>
                <a:rPr lang="en-US" u="sng" dirty="0" smtClean="0">
                  <a:solidFill>
                    <a:srgbClr val="0000FF"/>
                  </a:solidFill>
                  <a:latin typeface="Arial Narrow" pitchFamily="34" charset="0"/>
                </a:rPr>
                <a:t>Discordant  &gt; Distrust</a:t>
              </a:r>
              <a:endParaRPr lang="en-US" u="sng" dirty="0">
                <a:solidFill>
                  <a:srgbClr val="0000FF"/>
                </a:solidFill>
                <a:latin typeface="Arial Narrow" pitchFamily="34" charset="0"/>
              </a:endParaRPr>
            </a:p>
          </p:txBody>
        </p:sp>
        <p:pic>
          <p:nvPicPr>
            <p:cNvPr id="13314" name="Picture 2"/>
            <p:cNvPicPr>
              <a:picLocks noChangeAspect="1" noChangeArrowheads="1"/>
            </p:cNvPicPr>
            <p:nvPr/>
          </p:nvPicPr>
          <p:blipFill>
            <a:blip r:embed="rId12" cstate="print"/>
            <a:srcRect/>
            <a:stretch>
              <a:fillRect/>
            </a:stretch>
          </p:blipFill>
          <p:spPr bwMode="auto">
            <a:xfrm>
              <a:off x="3810000" y="4038600"/>
              <a:ext cx="1371600" cy="12954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13" cstate="print"/>
            <a:srcRect/>
            <a:stretch>
              <a:fillRect/>
            </a:stretch>
          </p:blipFill>
          <p:spPr bwMode="auto">
            <a:xfrm>
              <a:off x="4953000" y="5257800"/>
              <a:ext cx="3076575" cy="1200150"/>
            </a:xfrm>
            <a:prstGeom prst="rect">
              <a:avLst/>
            </a:prstGeom>
            <a:noFill/>
            <a:ln w="9525">
              <a:noFill/>
              <a:miter lim="800000"/>
              <a:headEnd/>
              <a:tailEnd/>
            </a:ln>
          </p:spPr>
        </p:pic>
        <p:pic>
          <p:nvPicPr>
            <p:cNvPr id="4099" name="Picture 3"/>
            <p:cNvPicPr>
              <a:picLocks noChangeAspect="1" noChangeArrowheads="1"/>
            </p:cNvPicPr>
            <p:nvPr/>
          </p:nvPicPr>
          <p:blipFill>
            <a:blip r:embed="rId14" cstate="print"/>
            <a:srcRect/>
            <a:stretch>
              <a:fillRect/>
            </a:stretch>
          </p:blipFill>
          <p:spPr bwMode="auto">
            <a:xfrm>
              <a:off x="914400" y="5257800"/>
              <a:ext cx="3019425" cy="1228725"/>
            </a:xfrm>
            <a:prstGeom prst="rect">
              <a:avLst/>
            </a:prstGeom>
            <a:noFill/>
            <a:ln w="9525">
              <a:noFill/>
              <a:miter lim="800000"/>
              <a:headEnd/>
              <a:tailEnd/>
            </a:ln>
          </p:spPr>
        </p:pic>
      </p:grpSp>
      <p:sp>
        <p:nvSpPr>
          <p:cNvPr id="23" name="Rectangle 22"/>
          <p:cNvSpPr/>
          <p:nvPr/>
        </p:nvSpPr>
        <p:spPr>
          <a:xfrm>
            <a:off x="3581400" y="6488668"/>
            <a:ext cx="2146743" cy="369332"/>
          </a:xfrm>
          <a:prstGeom prst="rect">
            <a:avLst/>
          </a:prstGeom>
        </p:spPr>
        <p:txBody>
          <a:bodyPr wrap="none">
            <a:spAutoFit/>
          </a:bodyPr>
          <a:lstStyle/>
          <a:p>
            <a:pPr algn="ctr"/>
            <a:r>
              <a:rPr lang="en-US" u="sng" dirty="0" smtClean="0">
                <a:solidFill>
                  <a:srgbClr val="0000FF"/>
                </a:solidFill>
                <a:latin typeface="Arial Narrow" pitchFamily="34" charset="0"/>
              </a:rPr>
              <a:t>mean synaptic strength</a:t>
            </a:r>
            <a:endParaRPr lang="en-US" u="sng" dirty="0">
              <a:solidFill>
                <a:srgbClr val="0000FF"/>
              </a:solidFill>
              <a:latin typeface="Arial Narrow" pitchFamily="34" charset="0"/>
            </a:endParaRPr>
          </a:p>
        </p:txBody>
      </p:sp>
      <p:pic>
        <p:nvPicPr>
          <p:cNvPr id="4100" name="Picture 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172200" y="2514600"/>
            <a:ext cx="340294" cy="370341"/>
          </a:xfrm>
          <a:prstGeom prst="rect">
            <a:avLst/>
          </a:prstGeom>
          <a:noFill/>
          <a:ln w="9525">
            <a:noFill/>
            <a:miter lim="800000"/>
            <a:headEnd/>
            <a:tailEnd/>
          </a:ln>
        </p:spPr>
      </p:pic>
      <p:pic>
        <p:nvPicPr>
          <p:cNvPr id="26" name="horiz2.avi">
            <a:hlinkClick r:id="" action="ppaction://media"/>
          </p:cNvPr>
          <p:cNvPicPr>
            <a:picLocks noRot="1" noChangeAspect="1"/>
          </p:cNvPicPr>
          <p:nvPr>
            <a:videoFile r:link="rId2"/>
          </p:nvPr>
        </p:nvPicPr>
        <p:blipFill>
          <a:blip r:embed="rId16" cstate="print"/>
          <a:stretch>
            <a:fillRect/>
          </a:stretch>
        </p:blipFill>
        <p:spPr>
          <a:xfrm>
            <a:off x="304800" y="609600"/>
            <a:ext cx="2438400" cy="240866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par>
                                <p:cTn id="7" presetID="2" presetClass="mediacall" presetSubtype="0" fill="hold" nodeType="withEffect">
                                  <p:stCondLst>
                                    <p:cond delay="0"/>
                                  </p:stCondLst>
                                  <p:childTnLst>
                                    <p:cmd type="call" cmd="togglePause">
                                      <p:cBhvr>
                                        <p:cTn id="8" dur="1" fill="hold"/>
                                        <p:tgtEl>
                                          <p:spTgt spid="26"/>
                                        </p:tgtEl>
                                      </p:cBhvr>
                                    </p:cmd>
                                  </p:childTnLst>
                                </p:cTn>
                              </p:par>
                              <p:par>
                                <p:cTn id="9" presetID="1" presetClass="mediacall" presetSubtype="0" fill="hold" nodeType="withEffect">
                                  <p:stCondLst>
                                    <p:cond delay="0"/>
                                  </p:stCondLst>
                                  <p:childTnLst>
                                    <p:cmd type="call" cmd="playFrom(0.0)">
                                      <p:cBhvr>
                                        <p:cTn id="10" dur="1" fill="hold"/>
                                        <p:tgtEl>
                                          <p:spTgt spid="20"/>
                                        </p:tgtEl>
                                      </p:cBhvr>
                                    </p:cmd>
                                  </p:childTnLst>
                                </p:cTn>
                              </p:par>
                              <p:par>
                                <p:cTn id="11" presetID="55" presetClass="entr" presetSubtype="0" repeatCount="indefinite" fill="hold" nodeType="withEffect">
                                  <p:stCondLst>
                                    <p:cond delay="0"/>
                                  </p:stCondLst>
                                  <p:endCondLst>
                                    <p:cond evt="onNext" delay="0">
                                      <p:tgtEl>
                                        <p:sldTgt/>
                                      </p:tgtEl>
                                    </p:cond>
                                  </p:endCondLst>
                                  <p:childTnLst>
                                    <p:set>
                                      <p:cBhvr>
                                        <p:cTn id="12" dur="1" fill="hold">
                                          <p:stCondLst>
                                            <p:cond delay="0"/>
                                          </p:stCondLst>
                                        </p:cTn>
                                        <p:tgtEl>
                                          <p:spTgt spid="4100"/>
                                        </p:tgtEl>
                                        <p:attrNameLst>
                                          <p:attrName>style.visibility</p:attrName>
                                        </p:attrNameLst>
                                      </p:cBhvr>
                                      <p:to>
                                        <p:strVal val="visible"/>
                                      </p:to>
                                    </p:set>
                                    <p:anim calcmode="lin" valueType="num">
                                      <p:cBhvr>
                                        <p:cTn id="13" dur="1000" fill="hold"/>
                                        <p:tgtEl>
                                          <p:spTgt spid="4100"/>
                                        </p:tgtEl>
                                        <p:attrNameLst>
                                          <p:attrName>ppt_w</p:attrName>
                                        </p:attrNameLst>
                                      </p:cBhvr>
                                      <p:tavLst>
                                        <p:tav tm="0">
                                          <p:val>
                                            <p:strVal val="#ppt_w*0.70"/>
                                          </p:val>
                                        </p:tav>
                                        <p:tav tm="100000">
                                          <p:val>
                                            <p:strVal val="#ppt_w"/>
                                          </p:val>
                                        </p:tav>
                                      </p:tavLst>
                                    </p:anim>
                                    <p:anim calcmode="lin" valueType="num">
                                      <p:cBhvr>
                                        <p:cTn id="14" dur="1000" fill="hold"/>
                                        <p:tgtEl>
                                          <p:spTgt spid="4100"/>
                                        </p:tgtEl>
                                        <p:attrNameLst>
                                          <p:attrName>ppt_h</p:attrName>
                                        </p:attrNameLst>
                                      </p:cBhvr>
                                      <p:tavLst>
                                        <p:tav tm="0">
                                          <p:val>
                                            <p:strVal val="#ppt_h"/>
                                          </p:val>
                                        </p:tav>
                                        <p:tav tm="100000">
                                          <p:val>
                                            <p:strVal val="#ppt_h"/>
                                          </p:val>
                                        </p:tav>
                                      </p:tavLst>
                                    </p:anim>
                                    <p:animEffect transition="in" filter="fade">
                                      <p:cBhvr>
                                        <p:cTn id="15" dur="1000"/>
                                        <p:tgtEl>
                                          <p:spTgt spid="4100"/>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repeatCount="3000" fill="hold" display="0">
                  <p:stCondLst>
                    <p:cond delay="indefinite"/>
                  </p:stCondLst>
                  <p:endCondLst>
                    <p:cond evt="onPrev" delay="0">
                      <p:tgtEl>
                        <p:sldTgt/>
                      </p:tgtEl>
                    </p:cond>
                    <p:cond evt="onStopAudio" delay="0">
                      <p:tgtEl>
                        <p:sldTgt/>
                      </p:tgtEl>
                    </p:cond>
                  </p:endCondLst>
                </p:cTn>
                <p:tgtEl>
                  <p:spTgt spid="20"/>
                </p:tgtEl>
              </p:cMediaNode>
            </p:audio>
            <p:video>
              <p:cMediaNode>
                <p:cTn id="20" repeatCount="3000" fill="hold" display="0">
                  <p:stCondLst>
                    <p:cond delay="indefinite"/>
                  </p:stCondLst>
                  <p:endCondLst>
                    <p:cond evt="onPrev" delay="0">
                      <p:tgtEl>
                        <p:sldTgt/>
                      </p:tgtEl>
                    </p:cond>
                  </p:endCondLst>
                </p:cTn>
                <p:tgtEl>
                  <p:spTgt spid="2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 name="Picture 3" descr="mackaymines2"/>
          <p:cNvPicPr>
            <a:picLocks noChangeAspect="1" noChangeArrowheads="1"/>
          </p:cNvPicPr>
          <p:nvPr/>
        </p:nvPicPr>
        <p:blipFill>
          <a:blip r:embed="rId3" cstate="print"/>
          <a:srcRect/>
          <a:stretch>
            <a:fillRect/>
          </a:stretch>
        </p:blipFill>
        <p:spPr bwMode="auto">
          <a:xfrm>
            <a:off x="2628900" y="1981200"/>
            <a:ext cx="4343400" cy="2844800"/>
          </a:xfrm>
          <a:prstGeom prst="rect">
            <a:avLst/>
          </a:prstGeom>
          <a:noFill/>
        </p:spPr>
      </p:pic>
      <p:sp>
        <p:nvSpPr>
          <p:cNvPr id="5" name="Text Box 4"/>
          <p:cNvSpPr txBox="1">
            <a:spLocks noChangeArrowheads="1"/>
          </p:cNvSpPr>
          <p:nvPr/>
        </p:nvSpPr>
        <p:spPr bwMode="auto">
          <a:xfrm>
            <a:off x="2057400" y="4953000"/>
            <a:ext cx="5486400" cy="396875"/>
          </a:xfrm>
          <a:prstGeom prst="rect">
            <a:avLst/>
          </a:prstGeom>
          <a:noFill/>
          <a:ln w="9525">
            <a:noFill/>
            <a:miter lim="800000"/>
            <a:headEnd/>
            <a:tailEnd/>
          </a:ln>
          <a:effectLst/>
        </p:spPr>
        <p:txBody>
          <a:bodyPr>
            <a:spAutoFit/>
          </a:bodyPr>
          <a:lstStyle/>
          <a:p>
            <a:pPr algn="ctr">
              <a:spcBef>
                <a:spcPct val="50000"/>
              </a:spcBef>
            </a:pPr>
            <a:r>
              <a:rPr lang="en-US" sz="2000" b="1" dirty="0">
                <a:solidFill>
                  <a:srgbClr val="FFFFFF"/>
                </a:solidFill>
                <a:latin typeface="Arial Narrow" pitchFamily="34" charset="0"/>
              </a:rPr>
              <a:t>The Quad </a:t>
            </a:r>
            <a:r>
              <a:rPr lang="en-US" sz="2000" b="1" dirty="0" smtClean="0">
                <a:solidFill>
                  <a:srgbClr val="FFFFFF"/>
                </a:solidFill>
                <a:latin typeface="Arial Narrow" pitchFamily="34" charset="0"/>
              </a:rPr>
              <a:t>at UNR</a:t>
            </a:r>
            <a:endParaRPr lang="en-US" sz="2000" b="1" dirty="0">
              <a:solidFill>
                <a:srgbClr val="FFFFFF"/>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0" y="381000"/>
            <a:ext cx="6096000" cy="533400"/>
          </a:xfrm>
          <a:prstGeom prst="rect">
            <a:avLst/>
          </a:prstGeom>
          <a:noFill/>
        </p:spPr>
        <p:txBody>
          <a:bodyPr/>
          <a:lstStyle/>
          <a:p>
            <a:pPr algn="ctr">
              <a:defRPr/>
            </a:pPr>
            <a:r>
              <a:rPr lang="en-US" sz="2200" dirty="0" smtClean="0"/>
              <a:t>5b. Status of Simulation &amp; Results</a:t>
            </a:r>
            <a:endParaRPr lang="en-US" sz="2200" dirty="0"/>
          </a:p>
          <a:p>
            <a:pPr algn="ctr">
              <a:defRPr/>
            </a:pPr>
            <a:endParaRPr lang="en-US" sz="2800" b="1" dirty="0">
              <a:solidFill>
                <a:schemeClr val="accent2"/>
              </a:solidFill>
            </a:endParaRPr>
          </a:p>
        </p:txBody>
      </p:sp>
      <p:graphicFrame>
        <p:nvGraphicFramePr>
          <p:cNvPr id="5" name="Table 4"/>
          <p:cNvGraphicFramePr>
            <a:graphicFrameLocks noGrp="1"/>
          </p:cNvGraphicFramePr>
          <p:nvPr/>
        </p:nvGraphicFramePr>
        <p:xfrm>
          <a:off x="1524000" y="4940744"/>
          <a:ext cx="6096000" cy="1764856"/>
        </p:xfrm>
        <a:graphic>
          <a:graphicData uri="http://schemas.openxmlformats.org/drawingml/2006/table">
            <a:tbl>
              <a:tblPr/>
              <a:tblGrid>
                <a:gridCol w="6096000"/>
              </a:tblGrid>
              <a:tr h="196095">
                <a:tc>
                  <a:txBody>
                    <a:bodyPr/>
                    <a:lstStyle/>
                    <a:p>
                      <a:pPr marL="0" marR="0" algn="ctr">
                        <a:lnSpc>
                          <a:spcPct val="115000"/>
                        </a:lnSpc>
                        <a:spcBef>
                          <a:spcPts val="0"/>
                        </a:spcBef>
                        <a:spcAft>
                          <a:spcPts val="1000"/>
                        </a:spcAft>
                      </a:pPr>
                      <a:endParaRPr lang="en-US" sz="1100" kern="50">
                        <a:latin typeface="Times New Roman"/>
                        <a:ea typeface="SimSun"/>
                        <a:cs typeface="Times New Roman"/>
                      </a:endParaRPr>
                    </a:p>
                  </a:txBody>
                  <a:tcPr marL="63944" marR="63944" marT="0" marB="0">
                    <a:lnL>
                      <a:noFill/>
                    </a:lnL>
                    <a:lnR>
                      <a:noFill/>
                    </a:lnR>
                    <a:lnT>
                      <a:noFill/>
                    </a:lnT>
                    <a:lnB>
                      <a:noFill/>
                    </a:lnB>
                  </a:tcPr>
                </a:tc>
              </a:tr>
              <a:tr h="1568761">
                <a:tc>
                  <a:txBody>
                    <a:bodyPr/>
                    <a:lstStyle/>
                    <a:p>
                      <a:pPr marL="0" marR="0">
                        <a:lnSpc>
                          <a:spcPct val="115000"/>
                        </a:lnSpc>
                        <a:spcBef>
                          <a:spcPts val="0"/>
                        </a:spcBef>
                        <a:spcAft>
                          <a:spcPts val="0"/>
                        </a:spcAft>
                      </a:pPr>
                      <a:endParaRPr lang="en-US" sz="1100" kern="50" dirty="0">
                        <a:latin typeface="Times New Roman"/>
                        <a:ea typeface="SimSun"/>
                        <a:cs typeface="Times New Roman"/>
                      </a:endParaRPr>
                    </a:p>
                    <a:p>
                      <a:pPr marL="0" marR="0">
                        <a:lnSpc>
                          <a:spcPct val="115000"/>
                        </a:lnSpc>
                        <a:spcBef>
                          <a:spcPts val="0"/>
                        </a:spcBef>
                        <a:spcAft>
                          <a:spcPts val="1000"/>
                        </a:spcAft>
                      </a:pPr>
                      <a:r>
                        <a:rPr lang="en-US" sz="1100" b="1" kern="50" dirty="0">
                          <a:latin typeface="Times New Roman"/>
                          <a:ea typeface="SimSun"/>
                          <a:cs typeface="Times New Roman"/>
                        </a:rPr>
                        <a:t>Figure 3 – Place Cell RAIN Activity. (A) </a:t>
                      </a:r>
                      <a:r>
                        <a:rPr lang="en-US" sz="1100" kern="50" dirty="0">
                          <a:latin typeface="Times New Roman"/>
                          <a:ea typeface="SimSun"/>
                          <a:cs typeface="Times New Roman"/>
                        </a:rPr>
                        <a:t>A RAIN (recurrent asynchronous irregular non-linear) network using 4:1 ratio of excitatory and inhibitory cells with 3% connectivity, and synaptic conductances </a:t>
                      </a:r>
                      <a:r>
                        <a:rPr lang="en-US" sz="1100" kern="50" dirty="0" err="1">
                          <a:latin typeface="Times New Roman"/>
                          <a:ea typeface="SimSun"/>
                          <a:cs typeface="Times New Roman"/>
                        </a:rPr>
                        <a:t>G</a:t>
                      </a:r>
                      <a:r>
                        <a:rPr lang="en-US" sz="1100" kern="50" baseline="-25000" dirty="0" err="1">
                          <a:latin typeface="Times New Roman"/>
                          <a:ea typeface="SimSun"/>
                          <a:cs typeface="Times New Roman"/>
                        </a:rPr>
                        <a:t>exc</a:t>
                      </a:r>
                      <a:r>
                        <a:rPr lang="en-US" sz="1100" kern="50" dirty="0">
                          <a:latin typeface="Times New Roman"/>
                          <a:ea typeface="SimSun"/>
                          <a:cs typeface="Times New Roman"/>
                        </a:rPr>
                        <a:t> and </a:t>
                      </a:r>
                      <a:r>
                        <a:rPr lang="en-US" sz="1100" kern="50" dirty="0" err="1">
                          <a:latin typeface="Times New Roman"/>
                          <a:ea typeface="SimSun"/>
                          <a:cs typeface="Times New Roman"/>
                        </a:rPr>
                        <a:t>G</a:t>
                      </a:r>
                      <a:r>
                        <a:rPr lang="en-US" sz="1100" kern="50" baseline="-25000" dirty="0" err="1">
                          <a:latin typeface="Times New Roman"/>
                          <a:ea typeface="SimSun"/>
                          <a:cs typeface="Times New Roman"/>
                        </a:rPr>
                        <a:t>inh</a:t>
                      </a:r>
                      <a:r>
                        <a:rPr lang="en-US" sz="1100" kern="50" dirty="0">
                          <a:latin typeface="Times New Roman"/>
                          <a:ea typeface="SimSun"/>
                          <a:cs typeface="Times New Roman"/>
                        </a:rPr>
                        <a:t>. </a:t>
                      </a:r>
                      <a:r>
                        <a:rPr lang="en-US" sz="1100" b="1" kern="50" dirty="0">
                          <a:latin typeface="Times New Roman"/>
                          <a:ea typeface="SimSun"/>
                          <a:cs typeface="Times New Roman"/>
                        </a:rPr>
                        <a:t>(B) </a:t>
                      </a:r>
                      <a:r>
                        <a:rPr lang="en-US" sz="1100" kern="50" dirty="0">
                          <a:latin typeface="Times New Roman"/>
                          <a:ea typeface="SimSun"/>
                          <a:cs typeface="Times New Roman"/>
                        </a:rPr>
                        <a:t>Sample of RAIN activity. Membrane potential (green), and mean rate (blue). </a:t>
                      </a:r>
                      <a:r>
                        <a:rPr lang="en-US" sz="1100" b="1" kern="50" dirty="0">
                          <a:latin typeface="Times New Roman"/>
                          <a:ea typeface="SimSun"/>
                          <a:cs typeface="Times New Roman"/>
                        </a:rPr>
                        <a:t> (C)</a:t>
                      </a:r>
                      <a:r>
                        <a:rPr lang="en-US" sz="1100" kern="50" dirty="0">
                          <a:latin typeface="Times New Roman"/>
                          <a:ea typeface="SimSun"/>
                          <a:cs typeface="Times New Roman"/>
                        </a:rPr>
                        <a:t> Mean membrane potential and firing rates showing biological-like theta activity obtained when two RAIN networks interact. </a:t>
                      </a:r>
                      <a:r>
                        <a:rPr lang="en-US" sz="1100" b="1" kern="50" dirty="0">
                          <a:latin typeface="Times New Roman"/>
                          <a:ea typeface="SimSun"/>
                          <a:cs typeface="Times New Roman"/>
                        </a:rPr>
                        <a:t>(D) </a:t>
                      </a:r>
                      <a:r>
                        <a:rPr lang="en-US" sz="1100" kern="50" dirty="0">
                          <a:latin typeface="Times New Roman"/>
                          <a:ea typeface="SimSun"/>
                          <a:cs typeface="Times New Roman"/>
                        </a:rPr>
                        <a:t>Supra-Poissonian coefficient of variation (typically 30-50% greater than a Poisson spiking process. </a:t>
                      </a:r>
                      <a:r>
                        <a:rPr lang="en-US" sz="1100" b="1" kern="50" dirty="0">
                          <a:latin typeface="Times New Roman"/>
                          <a:ea typeface="SimSun"/>
                          <a:cs typeface="Times New Roman"/>
                        </a:rPr>
                        <a:t>(E)</a:t>
                      </a:r>
                      <a:r>
                        <a:rPr lang="en-US" sz="1100" kern="50" dirty="0">
                          <a:latin typeface="Times New Roman"/>
                          <a:ea typeface="SimSun"/>
                          <a:cs typeface="Times New Roman"/>
                        </a:rPr>
                        <a:t> Wide range of RAIN firing rates of 2-60 Hz with mean rate of 14.8 Hz. </a:t>
                      </a:r>
                      <a:r>
                        <a:rPr lang="en-US" sz="1100" b="1" kern="50" dirty="0">
                          <a:latin typeface="Times New Roman"/>
                          <a:ea typeface="SimSun"/>
                          <a:cs typeface="Times New Roman"/>
                        </a:rPr>
                        <a:t>(F)</a:t>
                      </a:r>
                      <a:r>
                        <a:rPr lang="en-US" sz="1100" kern="50" dirty="0">
                          <a:latin typeface="Times New Roman"/>
                          <a:ea typeface="SimSun"/>
                          <a:cs typeface="Times New Roman"/>
                        </a:rPr>
                        <a:t> Bimodal distribution of firing. (n=50 cells).</a:t>
                      </a:r>
                    </a:p>
                  </a:txBody>
                  <a:tcPr marL="63944" marR="63944" marT="0" marB="0">
                    <a:lnL>
                      <a:noFill/>
                    </a:lnL>
                    <a:lnR>
                      <a:noFill/>
                    </a:lnR>
                    <a:lnT>
                      <a:noFill/>
                    </a:lnT>
                    <a:lnB>
                      <a:noFill/>
                    </a:lnB>
                  </a:tcPr>
                </a:tc>
              </a:tr>
            </a:tbl>
          </a:graphicData>
        </a:graphic>
      </p:graphicFrame>
      <p:pic>
        <p:nvPicPr>
          <p:cNvPr id="6" name="Picture 1"/>
          <p:cNvPicPr>
            <a:picLocks noChangeAspect="1" noChangeArrowheads="1"/>
          </p:cNvPicPr>
          <p:nvPr/>
        </p:nvPicPr>
        <p:blipFill>
          <a:blip r:embed="rId3" cstate="print"/>
          <a:srcRect/>
          <a:stretch>
            <a:fillRect/>
          </a:stretch>
        </p:blipFill>
        <p:spPr bwMode="auto">
          <a:xfrm>
            <a:off x="1981200" y="1219200"/>
            <a:ext cx="4476750" cy="3657600"/>
          </a:xfrm>
          <a:prstGeom prst="rect">
            <a:avLst/>
          </a:prstGeom>
          <a:solidFill>
            <a:srgbClr val="FFFFFF"/>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0" y="381000"/>
            <a:ext cx="6096000" cy="533400"/>
          </a:xfrm>
          <a:prstGeom prst="rect">
            <a:avLst/>
          </a:prstGeom>
          <a:noFill/>
        </p:spPr>
        <p:txBody>
          <a:bodyPr/>
          <a:lstStyle/>
          <a:p>
            <a:pPr algn="ctr">
              <a:defRPr/>
            </a:pPr>
            <a:r>
              <a:rPr lang="en-US" sz="2200" dirty="0" smtClean="0"/>
              <a:t>5c. Status of Simulation &amp; Results</a:t>
            </a:r>
            <a:endParaRPr lang="en-US" sz="2200" dirty="0"/>
          </a:p>
          <a:p>
            <a:pPr algn="ctr">
              <a:defRPr/>
            </a:pPr>
            <a:endParaRPr lang="en-US" sz="2800" b="1" dirty="0">
              <a:solidFill>
                <a:schemeClr val="accent2"/>
              </a:solidFill>
            </a:endParaRPr>
          </a:p>
        </p:txBody>
      </p:sp>
      <p:pic>
        <p:nvPicPr>
          <p:cNvPr id="3" name="Picture 2" descr="Figure4.TIF"/>
          <p:cNvPicPr/>
          <p:nvPr/>
        </p:nvPicPr>
        <p:blipFill>
          <a:blip r:embed="rId3" cstate="print"/>
          <a:stretch>
            <a:fillRect/>
          </a:stretch>
        </p:blipFill>
        <p:spPr>
          <a:xfrm>
            <a:off x="0" y="1219200"/>
            <a:ext cx="4572000" cy="2656811"/>
          </a:xfrm>
          <a:prstGeom prst="rect">
            <a:avLst/>
          </a:prstGeom>
        </p:spPr>
      </p:pic>
      <p:graphicFrame>
        <p:nvGraphicFramePr>
          <p:cNvPr id="4" name="Table 3"/>
          <p:cNvGraphicFramePr>
            <a:graphicFrameLocks noGrp="1"/>
          </p:cNvGraphicFramePr>
          <p:nvPr/>
        </p:nvGraphicFramePr>
        <p:xfrm>
          <a:off x="228600" y="4038600"/>
          <a:ext cx="4114800" cy="838200"/>
        </p:xfrm>
        <a:graphic>
          <a:graphicData uri="http://schemas.openxmlformats.org/drawingml/2006/table">
            <a:tbl>
              <a:tblPr/>
              <a:tblGrid>
                <a:gridCol w="4114800"/>
              </a:tblGrid>
              <a:tr h="838200">
                <a:tc>
                  <a:txBody>
                    <a:bodyPr/>
                    <a:lstStyle/>
                    <a:p>
                      <a:pPr marL="0" marR="0">
                        <a:lnSpc>
                          <a:spcPct val="115000"/>
                        </a:lnSpc>
                        <a:spcBef>
                          <a:spcPts val="0"/>
                        </a:spcBef>
                        <a:spcAft>
                          <a:spcPts val="0"/>
                        </a:spcAft>
                      </a:pPr>
                      <a:r>
                        <a:rPr lang="en-US" sz="900" b="1" kern="50" dirty="0">
                          <a:latin typeface="Times New Roman"/>
                          <a:ea typeface="SimSun"/>
                          <a:cs typeface="Times New Roman"/>
                        </a:rPr>
                        <a:t>Figure 4 – Place Field Activity During Multiple Runs Through the Track. </a:t>
                      </a:r>
                      <a:r>
                        <a:rPr lang="en-US" sz="900" kern="50" dirty="0">
                          <a:latin typeface="Times New Roman"/>
                          <a:ea typeface="SimSun"/>
                          <a:cs typeface="Times New Roman"/>
                        </a:rPr>
                        <a:t> Typical place field firing during the first traversal, mean rate of 3.8 Hz </a:t>
                      </a:r>
                      <a:r>
                        <a:rPr lang="en-US" sz="900" b="1" kern="50" dirty="0">
                          <a:latin typeface="Times New Roman"/>
                          <a:ea typeface="SimSun"/>
                          <a:cs typeface="Times New Roman"/>
                        </a:rPr>
                        <a:t>(A)</a:t>
                      </a:r>
                      <a:r>
                        <a:rPr lang="en-US" sz="900" kern="50" dirty="0">
                          <a:latin typeface="Times New Roman"/>
                          <a:ea typeface="SimSun"/>
                          <a:cs typeface="Times New Roman"/>
                        </a:rPr>
                        <a:t>, second traversal, 3.6 Hz </a:t>
                      </a:r>
                      <a:r>
                        <a:rPr lang="en-US" sz="900" b="1" kern="50" dirty="0">
                          <a:latin typeface="Times New Roman"/>
                          <a:ea typeface="SimSun"/>
                          <a:cs typeface="Times New Roman"/>
                        </a:rPr>
                        <a:t>(B)</a:t>
                      </a:r>
                      <a:r>
                        <a:rPr lang="en-US" sz="900" kern="50" dirty="0">
                          <a:latin typeface="Times New Roman"/>
                          <a:ea typeface="SimSun"/>
                          <a:cs typeface="Times New Roman"/>
                        </a:rPr>
                        <a:t>, and third traversal, 2.7 Hz </a:t>
                      </a:r>
                      <a:r>
                        <a:rPr lang="en-US" sz="900" b="1" kern="50" dirty="0">
                          <a:latin typeface="Times New Roman"/>
                          <a:ea typeface="SimSun"/>
                          <a:cs typeface="Times New Roman"/>
                        </a:rPr>
                        <a:t>(C) </a:t>
                      </a:r>
                      <a:r>
                        <a:rPr lang="en-US" sz="900" kern="50" dirty="0">
                          <a:latin typeface="Times New Roman"/>
                          <a:ea typeface="SimSun"/>
                          <a:cs typeface="Times New Roman"/>
                        </a:rPr>
                        <a:t>through the maze. </a:t>
                      </a:r>
                      <a:r>
                        <a:rPr lang="en-US" sz="900" b="1" kern="50" dirty="0">
                          <a:latin typeface="Times New Roman"/>
                          <a:ea typeface="SimSun"/>
                          <a:cs typeface="Times New Roman"/>
                        </a:rPr>
                        <a:t>(D-F) </a:t>
                      </a:r>
                      <a:r>
                        <a:rPr lang="en-US" sz="900" kern="50" dirty="0">
                          <a:latin typeface="Times New Roman"/>
                          <a:ea typeface="SimSun"/>
                          <a:cs typeface="Times New Roman"/>
                        </a:rPr>
                        <a:t>Corresponding evolution of RAIN place cell excitatory synaptic strength (sample of 100 cells). </a:t>
                      </a:r>
                    </a:p>
                  </a:txBody>
                  <a:tcPr marL="63944" marR="63944" marT="0" marB="0">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4876800" y="2971800"/>
          <a:ext cx="4038600" cy="788670"/>
        </p:xfrm>
        <a:graphic>
          <a:graphicData uri="http://schemas.openxmlformats.org/drawingml/2006/table">
            <a:tbl>
              <a:tblPr/>
              <a:tblGrid>
                <a:gridCol w="4038600"/>
              </a:tblGrid>
              <a:tr h="784380">
                <a:tc>
                  <a:txBody>
                    <a:bodyPr/>
                    <a:lstStyle/>
                    <a:p>
                      <a:pPr marL="0" marR="0">
                        <a:lnSpc>
                          <a:spcPct val="115000"/>
                        </a:lnSpc>
                        <a:spcBef>
                          <a:spcPts val="0"/>
                        </a:spcBef>
                        <a:spcAft>
                          <a:spcPts val="0"/>
                        </a:spcAft>
                      </a:pPr>
                      <a:r>
                        <a:rPr lang="en-US" sz="900" b="1" kern="50" dirty="0">
                          <a:latin typeface="Times New Roman"/>
                          <a:ea typeface="SimSun"/>
                          <a:cs typeface="Times New Roman"/>
                        </a:rPr>
                        <a:t>Figure 5 – Frequency of Intracellular Theta. (A) </a:t>
                      </a:r>
                      <a:r>
                        <a:rPr lang="en-US" sz="900" kern="50" dirty="0">
                          <a:latin typeface="Times New Roman"/>
                          <a:ea typeface="SimSun"/>
                          <a:cs typeface="Times New Roman"/>
                        </a:rPr>
                        <a:t>6-10 Hz filtered mean theta within a typical place field.</a:t>
                      </a:r>
                      <a:r>
                        <a:rPr lang="en-US" sz="900" b="1" kern="50" dirty="0">
                          <a:latin typeface="Times New Roman"/>
                          <a:ea typeface="SimSun"/>
                          <a:cs typeface="Times New Roman"/>
                        </a:rPr>
                        <a:t> (B)</a:t>
                      </a:r>
                      <a:r>
                        <a:rPr lang="en-US" sz="900" kern="50" dirty="0">
                          <a:latin typeface="Times New Roman"/>
                          <a:ea typeface="SimSun"/>
                          <a:cs typeface="Times New Roman"/>
                        </a:rPr>
                        <a:t> Corresponding moving window-average of the theta oscillation period. (n=18). </a:t>
                      </a:r>
                      <a:r>
                        <a:rPr lang="en-US" sz="900" b="1" kern="50" dirty="0">
                          <a:latin typeface="Times New Roman"/>
                          <a:ea typeface="SimSun"/>
                          <a:cs typeface="Times New Roman"/>
                        </a:rPr>
                        <a:t>(C) </a:t>
                      </a:r>
                      <a:r>
                        <a:rPr lang="en-US" sz="900" kern="50" dirty="0">
                          <a:latin typeface="Times New Roman"/>
                          <a:ea typeface="SimSun"/>
                          <a:cs typeface="Times New Roman"/>
                        </a:rPr>
                        <a:t>Comparison of the mean frequency during the first, second, and last thirds of all fields (P&lt;0.001 by ANOVA, middle versus combined first and last thirds, n=498). Error bars are ± 1 </a:t>
                      </a:r>
                      <a:r>
                        <a:rPr lang="en-US" sz="900" kern="50" dirty="0" err="1">
                          <a:latin typeface="Times New Roman"/>
                          <a:ea typeface="SimSun"/>
                          <a:cs typeface="Times New Roman"/>
                        </a:rPr>
                        <a:t>s.e.m</a:t>
                      </a:r>
                      <a:r>
                        <a:rPr lang="en-US" sz="900" kern="50" dirty="0">
                          <a:latin typeface="Times New Roman"/>
                          <a:ea typeface="SimSun"/>
                          <a:cs typeface="Times New Roman"/>
                        </a:rPr>
                        <a:t>.  </a:t>
                      </a:r>
                    </a:p>
                  </a:txBody>
                  <a:tcPr marL="63944" marR="63944" marT="0" marB="0">
                    <a:lnL>
                      <a:noFill/>
                    </a:lnL>
                    <a:lnR>
                      <a:noFill/>
                    </a:lnR>
                    <a:lnT>
                      <a:noFill/>
                    </a:lnT>
                    <a:lnB>
                      <a:noFill/>
                    </a:lnB>
                  </a:tcPr>
                </a:tc>
              </a:tr>
            </a:tbl>
          </a:graphicData>
        </a:graphic>
      </p:graphicFrame>
      <p:pic>
        <p:nvPicPr>
          <p:cNvPr id="37890" name="Picture 2"/>
          <p:cNvPicPr>
            <a:picLocks noChangeAspect="1" noChangeArrowheads="1"/>
          </p:cNvPicPr>
          <p:nvPr/>
        </p:nvPicPr>
        <p:blipFill>
          <a:blip r:embed="rId4" cstate="print"/>
          <a:srcRect/>
          <a:stretch>
            <a:fillRect/>
          </a:stretch>
        </p:blipFill>
        <p:spPr bwMode="auto">
          <a:xfrm>
            <a:off x="4648200" y="1295400"/>
            <a:ext cx="4191000" cy="1571625"/>
          </a:xfrm>
          <a:prstGeom prst="rect">
            <a:avLst/>
          </a:prstGeom>
          <a:solidFill>
            <a:srgbClr val="FFFFFF"/>
          </a:solidFill>
        </p:spPr>
      </p:pic>
      <p:graphicFrame>
        <p:nvGraphicFramePr>
          <p:cNvPr id="8" name="Table 7"/>
          <p:cNvGraphicFramePr>
            <a:graphicFrameLocks noGrp="1"/>
          </p:cNvGraphicFramePr>
          <p:nvPr/>
        </p:nvGraphicFramePr>
        <p:xfrm>
          <a:off x="1905000" y="5715000"/>
          <a:ext cx="3962400" cy="788670"/>
        </p:xfrm>
        <a:graphic>
          <a:graphicData uri="http://schemas.openxmlformats.org/drawingml/2006/table">
            <a:tbl>
              <a:tblPr/>
              <a:tblGrid>
                <a:gridCol w="3962400"/>
              </a:tblGrid>
              <a:tr h="784380">
                <a:tc>
                  <a:txBody>
                    <a:bodyPr/>
                    <a:lstStyle/>
                    <a:p>
                      <a:pPr marL="0" marR="0">
                        <a:lnSpc>
                          <a:spcPct val="115000"/>
                        </a:lnSpc>
                        <a:spcBef>
                          <a:spcPts val="0"/>
                        </a:spcBef>
                        <a:spcAft>
                          <a:spcPts val="1000"/>
                        </a:spcAft>
                      </a:pPr>
                      <a:r>
                        <a:rPr lang="en-US" sz="900" b="1" kern="50" dirty="0">
                          <a:latin typeface="Times New Roman"/>
                          <a:ea typeface="SimSun"/>
                          <a:cs typeface="Times New Roman"/>
                        </a:rPr>
                        <a:t>Figure 6 – Spectral Analysis of Intracellular Membrane Potential Recordings. (A) </a:t>
                      </a:r>
                      <a:r>
                        <a:rPr lang="en-US" sz="900" kern="50" dirty="0">
                          <a:latin typeface="Times New Roman"/>
                          <a:ea typeface="SimSun"/>
                          <a:cs typeface="Times New Roman"/>
                        </a:rPr>
                        <a:t>Power spectral analysis as a function of the mouse’s position on the linear track (n=21). </a:t>
                      </a:r>
                      <a:r>
                        <a:rPr lang="en-US" sz="900" b="1" kern="50" dirty="0">
                          <a:latin typeface="Times New Roman"/>
                          <a:ea typeface="SimSun"/>
                          <a:cs typeface="Times New Roman"/>
                        </a:rPr>
                        <a:t>(B) </a:t>
                      </a:r>
                      <a:r>
                        <a:rPr lang="en-US" sz="900" kern="50" dirty="0">
                          <a:latin typeface="Times New Roman"/>
                          <a:ea typeface="SimSun"/>
                          <a:cs typeface="Times New Roman"/>
                        </a:rPr>
                        <a:t>Ratio of power during epochs inside the place field to power during epochs outside the place field for bands from 6 to 10 Hz (control and </a:t>
                      </a:r>
                      <a:r>
                        <a:rPr lang="en-US" sz="900" kern="50" dirty="0" err="1">
                          <a:latin typeface="Times New Roman"/>
                          <a:ea typeface="SimSun"/>
                          <a:cs typeface="Times New Roman"/>
                        </a:rPr>
                        <a:t>lesioned</a:t>
                      </a:r>
                      <a:r>
                        <a:rPr lang="en-US" sz="900" kern="50" dirty="0">
                          <a:latin typeface="Times New Roman"/>
                          <a:ea typeface="SimSun"/>
                          <a:cs typeface="Times New Roman"/>
                        </a:rPr>
                        <a:t> groups, n=498). Error bars are ± 1 </a:t>
                      </a:r>
                      <a:r>
                        <a:rPr lang="en-US" sz="900" kern="50" dirty="0" err="1">
                          <a:latin typeface="Times New Roman"/>
                          <a:ea typeface="SimSun"/>
                          <a:cs typeface="Times New Roman"/>
                        </a:rPr>
                        <a:t>s.e.m</a:t>
                      </a:r>
                      <a:r>
                        <a:rPr lang="en-US" sz="900" kern="50" dirty="0">
                          <a:latin typeface="Times New Roman"/>
                          <a:ea typeface="SimSun"/>
                          <a:cs typeface="Times New Roman"/>
                        </a:rPr>
                        <a:t>.</a:t>
                      </a:r>
                    </a:p>
                  </a:txBody>
                  <a:tcPr marL="63944" marR="63944" marT="0" marB="0">
                    <a:lnL>
                      <a:noFill/>
                    </a:lnL>
                    <a:lnR>
                      <a:noFill/>
                    </a:lnR>
                    <a:lnT>
                      <a:noFill/>
                    </a:lnT>
                    <a:lnB>
                      <a:noFill/>
                    </a:lnB>
                  </a:tcPr>
                </a:tc>
              </a:tr>
            </a:tbl>
          </a:graphicData>
        </a:graphic>
      </p:graphicFrame>
      <p:pic>
        <p:nvPicPr>
          <p:cNvPr id="37891" name="Picture 3"/>
          <p:cNvPicPr>
            <a:picLocks noChangeAspect="1" noChangeArrowheads="1"/>
          </p:cNvPicPr>
          <p:nvPr/>
        </p:nvPicPr>
        <p:blipFill>
          <a:blip r:embed="rId5" cstate="print"/>
          <a:srcRect/>
          <a:stretch>
            <a:fillRect/>
          </a:stretch>
        </p:blipFill>
        <p:spPr bwMode="auto">
          <a:xfrm>
            <a:off x="5791200" y="4267200"/>
            <a:ext cx="2819400" cy="2179814"/>
          </a:xfrm>
          <a:prstGeom prst="rect">
            <a:avLst/>
          </a:prstGeom>
          <a:solidFill>
            <a:srgbClr val="FFFFFF"/>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0" y="381000"/>
            <a:ext cx="6096000" cy="533400"/>
          </a:xfrm>
          <a:prstGeom prst="rect">
            <a:avLst/>
          </a:prstGeom>
          <a:noFill/>
        </p:spPr>
        <p:txBody>
          <a:bodyPr/>
          <a:lstStyle/>
          <a:p>
            <a:pPr algn="ctr">
              <a:defRPr/>
            </a:pPr>
            <a:r>
              <a:rPr lang="en-US" sz="2200" dirty="0" smtClean="0"/>
              <a:t>5d. Status of Simulation &amp; Results</a:t>
            </a:r>
            <a:endParaRPr lang="en-US" sz="2200" dirty="0"/>
          </a:p>
          <a:p>
            <a:pPr algn="ctr">
              <a:defRPr/>
            </a:pPr>
            <a:endParaRPr lang="en-US" sz="2800" b="1" dirty="0">
              <a:solidFill>
                <a:schemeClr val="accent2"/>
              </a:solidFill>
            </a:endParaRPr>
          </a:p>
        </p:txBody>
      </p:sp>
      <p:graphicFrame>
        <p:nvGraphicFramePr>
          <p:cNvPr id="3" name="Table 2"/>
          <p:cNvGraphicFramePr>
            <a:graphicFrameLocks noGrp="1"/>
          </p:cNvGraphicFramePr>
          <p:nvPr/>
        </p:nvGraphicFramePr>
        <p:xfrm>
          <a:off x="533400" y="3429001"/>
          <a:ext cx="3581400" cy="2085594"/>
        </p:xfrm>
        <a:graphic>
          <a:graphicData uri="http://schemas.openxmlformats.org/drawingml/2006/table">
            <a:tbl>
              <a:tblPr/>
              <a:tblGrid>
                <a:gridCol w="3581400"/>
              </a:tblGrid>
              <a:tr h="1905000">
                <a:tc>
                  <a:txBody>
                    <a:bodyPr/>
                    <a:lstStyle/>
                    <a:p>
                      <a:pPr marL="0" marR="0">
                        <a:lnSpc>
                          <a:spcPct val="115000"/>
                        </a:lnSpc>
                        <a:spcBef>
                          <a:spcPts val="0"/>
                        </a:spcBef>
                        <a:spcAft>
                          <a:spcPts val="0"/>
                        </a:spcAft>
                      </a:pPr>
                      <a:endParaRPr lang="en-US" sz="1100" kern="50" dirty="0">
                        <a:latin typeface="Times New Roman"/>
                        <a:ea typeface="SimSun"/>
                        <a:cs typeface="Times New Roman"/>
                      </a:endParaRPr>
                    </a:p>
                    <a:p>
                      <a:pPr marL="0" marR="0">
                        <a:lnSpc>
                          <a:spcPct val="115000"/>
                        </a:lnSpc>
                        <a:spcBef>
                          <a:spcPts val="0"/>
                        </a:spcBef>
                        <a:spcAft>
                          <a:spcPts val="0"/>
                        </a:spcAft>
                      </a:pPr>
                      <a:r>
                        <a:rPr lang="en-US" sz="900" b="1" kern="50" dirty="0">
                          <a:latin typeface="Times New Roman"/>
                          <a:ea typeface="SimSun"/>
                          <a:cs typeface="Times New Roman"/>
                        </a:rPr>
                        <a:t>Figure 7 – Asymmetric Ramp-Like Membrane Potential Depolarization Inside Place Fields. (A) </a:t>
                      </a:r>
                      <a:r>
                        <a:rPr lang="en-US" sz="900" kern="50" dirty="0">
                          <a:latin typeface="Times New Roman"/>
                          <a:ea typeface="SimSun"/>
                          <a:cs typeface="Times New Roman"/>
                        </a:rPr>
                        <a:t>LFP as measured from within the soma of a CA pyramidal cell, outside (0-2 sec) and within a place field (2-4 sec); spike unit timing is indicated by dotted red lines. Cyan and magenta markers indicate auto-detection of 0 and 180 degree theta limits. </a:t>
                      </a:r>
                      <a:r>
                        <a:rPr lang="en-US" sz="900" b="1" kern="50" dirty="0">
                          <a:latin typeface="Times New Roman"/>
                          <a:ea typeface="SimSun"/>
                          <a:cs typeface="Times New Roman"/>
                        </a:rPr>
                        <a:t>(B) </a:t>
                      </a:r>
                      <a:r>
                        <a:rPr lang="en-US" sz="900" kern="50" dirty="0">
                          <a:latin typeface="Times New Roman"/>
                          <a:ea typeface="SimSun"/>
                          <a:cs typeface="Times New Roman"/>
                        </a:rPr>
                        <a:t>Corresponding intracellular Vm (green line), and superimposed 1-2 Hz filtering (dashed black line). Red dots indicate spike timing (truncated, n=1). </a:t>
                      </a:r>
                      <a:r>
                        <a:rPr lang="en-US" sz="900" b="1" kern="50" dirty="0">
                          <a:latin typeface="Times New Roman"/>
                          <a:ea typeface="SimSun"/>
                          <a:cs typeface="Times New Roman"/>
                        </a:rPr>
                        <a:t>(C) </a:t>
                      </a:r>
                      <a:r>
                        <a:rPr lang="en-US" sz="900" kern="50" dirty="0">
                          <a:latin typeface="Times New Roman"/>
                          <a:ea typeface="SimSun"/>
                          <a:cs typeface="Times New Roman"/>
                        </a:rPr>
                        <a:t>Representative sample of mean</a:t>
                      </a:r>
                      <a:r>
                        <a:rPr lang="en-US" sz="900" b="1" kern="50" dirty="0">
                          <a:latin typeface="Times New Roman"/>
                          <a:ea typeface="SimSun"/>
                          <a:cs typeface="Times New Roman"/>
                        </a:rPr>
                        <a:t> </a:t>
                      </a:r>
                      <a:r>
                        <a:rPr lang="en-US" sz="900" kern="50" dirty="0">
                          <a:latin typeface="Times New Roman"/>
                          <a:ea typeface="SimSun"/>
                          <a:cs typeface="Times New Roman"/>
                        </a:rPr>
                        <a:t>1-2 Hz filtered ramps from third place field; statistics were performed on all 24 </a:t>
                      </a:r>
                      <a:r>
                        <a:rPr lang="en-US" sz="900" kern="50" dirty="0" err="1">
                          <a:latin typeface="Times New Roman"/>
                          <a:ea typeface="SimSun"/>
                          <a:cs typeface="Times New Roman"/>
                        </a:rPr>
                        <a:t>unlesioned</a:t>
                      </a:r>
                      <a:r>
                        <a:rPr lang="en-US" sz="900" kern="50" dirty="0">
                          <a:latin typeface="Times New Roman"/>
                          <a:ea typeface="SimSun"/>
                          <a:cs typeface="Times New Roman"/>
                        </a:rPr>
                        <a:t> runs (n=472). Black line, mean of all curves. Black vertical dashed line, true center of place field; red vertical dashed line, mean timing of the peak of individual ramps (see text for details). </a:t>
                      </a:r>
                    </a:p>
                  </a:txBody>
                  <a:tcPr marL="63944" marR="63944" marT="0" marB="0">
                    <a:lnL>
                      <a:noFill/>
                    </a:lnL>
                    <a:lnR>
                      <a:noFill/>
                    </a:lnR>
                    <a:lnT>
                      <a:noFill/>
                    </a:lnT>
                    <a:lnB>
                      <a:noFill/>
                    </a:lnB>
                  </a:tcPr>
                </a:tc>
              </a:tr>
            </a:tbl>
          </a:graphicData>
        </a:graphic>
      </p:graphicFrame>
      <p:pic>
        <p:nvPicPr>
          <p:cNvPr id="35841" name="Picture 1"/>
          <p:cNvPicPr>
            <a:picLocks noChangeAspect="1" noChangeArrowheads="1"/>
          </p:cNvPicPr>
          <p:nvPr/>
        </p:nvPicPr>
        <p:blipFill>
          <a:blip r:embed="rId3" cstate="print"/>
          <a:srcRect/>
          <a:stretch>
            <a:fillRect/>
          </a:stretch>
        </p:blipFill>
        <p:spPr bwMode="auto">
          <a:xfrm>
            <a:off x="304800" y="2038350"/>
            <a:ext cx="3810000" cy="1428750"/>
          </a:xfrm>
          <a:prstGeom prst="rect">
            <a:avLst/>
          </a:prstGeom>
          <a:solidFill>
            <a:srgbClr val="FFFFFF"/>
          </a:solidFill>
        </p:spPr>
      </p:pic>
      <p:graphicFrame>
        <p:nvGraphicFramePr>
          <p:cNvPr id="5" name="Table 4"/>
          <p:cNvGraphicFramePr>
            <a:graphicFrameLocks noGrp="1"/>
          </p:cNvGraphicFramePr>
          <p:nvPr/>
        </p:nvGraphicFramePr>
        <p:xfrm>
          <a:off x="5105400" y="2895600"/>
          <a:ext cx="3810000" cy="1568761"/>
        </p:xfrm>
        <a:graphic>
          <a:graphicData uri="http://schemas.openxmlformats.org/drawingml/2006/table">
            <a:tbl>
              <a:tblPr/>
              <a:tblGrid>
                <a:gridCol w="3810000"/>
              </a:tblGrid>
              <a:tr h="1568761">
                <a:tc>
                  <a:txBody>
                    <a:bodyPr/>
                    <a:lstStyle/>
                    <a:p>
                      <a:pPr marL="0" marR="0">
                        <a:lnSpc>
                          <a:spcPct val="115000"/>
                        </a:lnSpc>
                        <a:spcBef>
                          <a:spcPts val="0"/>
                        </a:spcBef>
                        <a:spcAft>
                          <a:spcPts val="0"/>
                        </a:spcAft>
                      </a:pPr>
                      <a:r>
                        <a:rPr lang="en-US" sz="900" b="1" kern="50" dirty="0" smtClean="0">
                          <a:latin typeface="Times New Roman"/>
                          <a:ea typeface="SimSun"/>
                          <a:cs typeface="Times New Roman"/>
                        </a:rPr>
                        <a:t>Figure </a:t>
                      </a:r>
                      <a:r>
                        <a:rPr lang="en-US" sz="900" b="1" kern="50" dirty="0">
                          <a:latin typeface="Times New Roman"/>
                          <a:ea typeface="SimSun"/>
                          <a:cs typeface="Times New Roman"/>
                        </a:rPr>
                        <a:t>8 – Spike Precession with respect to LFP during Place Fields. (A) </a:t>
                      </a:r>
                      <a:r>
                        <a:rPr lang="en-US" sz="900" kern="50" dirty="0">
                          <a:latin typeface="Times New Roman"/>
                          <a:ea typeface="SimSun"/>
                          <a:cs typeface="Times New Roman"/>
                        </a:rPr>
                        <a:t>Magnification of first spike timing of all 19 cells from a single run superimposed on extracellular theta within the third place field </a:t>
                      </a:r>
                      <a:r>
                        <a:rPr lang="en-US" sz="900" b="1" kern="50" dirty="0">
                          <a:latin typeface="Times New Roman"/>
                          <a:ea typeface="SimSun"/>
                          <a:cs typeface="Times New Roman"/>
                        </a:rPr>
                        <a:t>(B) </a:t>
                      </a:r>
                      <a:r>
                        <a:rPr lang="en-US" sz="900" kern="50" dirty="0">
                          <a:latin typeface="Times New Roman"/>
                          <a:ea typeface="SimSun"/>
                          <a:cs typeface="Times New Roman"/>
                        </a:rPr>
                        <a:t>For each spike in (A), phase with respect to LFP, with outer hull fit. </a:t>
                      </a:r>
                      <a:r>
                        <a:rPr lang="en-US" sz="900" b="1" kern="50" dirty="0">
                          <a:latin typeface="Times New Roman"/>
                          <a:ea typeface="SimSun"/>
                          <a:cs typeface="Times New Roman"/>
                        </a:rPr>
                        <a:t>(C) </a:t>
                      </a:r>
                      <a:r>
                        <a:rPr lang="en-US" sz="900" kern="50" dirty="0">
                          <a:latin typeface="Times New Roman"/>
                          <a:ea typeface="SimSun"/>
                          <a:cs typeface="Times New Roman"/>
                        </a:rPr>
                        <a:t>Location of spikes with respect to theta waveform. (See text, n=21). </a:t>
                      </a:r>
                      <a:r>
                        <a:rPr lang="en-US" sz="900" b="1" kern="50" dirty="0">
                          <a:latin typeface="Times New Roman"/>
                          <a:ea typeface="SimSun"/>
                          <a:cs typeface="Times New Roman"/>
                        </a:rPr>
                        <a:t>(D) </a:t>
                      </a:r>
                      <a:r>
                        <a:rPr lang="en-US" sz="900" kern="50" dirty="0">
                          <a:latin typeface="Times New Roman"/>
                          <a:ea typeface="SimSun"/>
                          <a:cs typeface="Times New Roman"/>
                        </a:rPr>
                        <a:t>Representative sample for clarity (25%) of outer hull fit of precession during third place fields; statistics were performed on all 24 runs (472 </a:t>
                      </a:r>
                      <a:r>
                        <a:rPr lang="en-US" sz="900" kern="50" dirty="0" err="1">
                          <a:latin typeface="Times New Roman"/>
                          <a:ea typeface="SimSun"/>
                          <a:cs typeface="Times New Roman"/>
                        </a:rPr>
                        <a:t>unlesioned</a:t>
                      </a:r>
                      <a:r>
                        <a:rPr lang="en-US" sz="900" kern="50" dirty="0">
                          <a:latin typeface="Times New Roman"/>
                          <a:ea typeface="SimSun"/>
                          <a:cs typeface="Times New Roman"/>
                        </a:rPr>
                        <a:t> cells). Black dashed line, true center of place field; red dashed line, mean timing of the troughs (maximal precession).</a:t>
                      </a:r>
                    </a:p>
                  </a:txBody>
                  <a:tcPr marL="63944" marR="63944" marT="0" marB="0">
                    <a:lnL>
                      <a:noFill/>
                    </a:lnL>
                    <a:lnR>
                      <a:noFill/>
                    </a:lnR>
                    <a:lnT>
                      <a:noFill/>
                    </a:lnT>
                    <a:lnB>
                      <a:noFill/>
                    </a:lnB>
                  </a:tcPr>
                </a:tc>
              </a:tr>
            </a:tbl>
          </a:graphicData>
        </a:graphic>
      </p:graphicFrame>
      <p:pic>
        <p:nvPicPr>
          <p:cNvPr id="35842" name="Picture 2"/>
          <p:cNvPicPr>
            <a:picLocks noChangeAspect="1" noChangeArrowheads="1"/>
          </p:cNvPicPr>
          <p:nvPr/>
        </p:nvPicPr>
        <p:blipFill>
          <a:blip r:embed="rId4" cstate="print"/>
          <a:srcRect/>
          <a:stretch>
            <a:fillRect/>
          </a:stretch>
        </p:blipFill>
        <p:spPr bwMode="auto">
          <a:xfrm>
            <a:off x="5257800" y="1371600"/>
            <a:ext cx="3429000" cy="1403237"/>
          </a:xfrm>
          <a:prstGeom prst="rect">
            <a:avLst/>
          </a:prstGeom>
          <a:solidFill>
            <a:srgbClr val="FFFFFF"/>
          </a:solid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895600" y="381000"/>
            <a:ext cx="3352800" cy="533400"/>
          </a:xfrm>
          <a:prstGeom prst="rect">
            <a:avLst/>
          </a:prstGeom>
          <a:noFill/>
        </p:spPr>
        <p:txBody>
          <a:bodyPr/>
          <a:lstStyle/>
          <a:p>
            <a:pPr algn="ctr">
              <a:defRPr/>
            </a:pPr>
            <a:r>
              <a:rPr lang="en-US" sz="2200" dirty="0" smtClean="0"/>
              <a:t>Contributors</a:t>
            </a:r>
            <a:endParaRPr lang="en-US" sz="2200" dirty="0"/>
          </a:p>
          <a:p>
            <a:pPr algn="ctr">
              <a:defRPr/>
            </a:pPr>
            <a:endParaRPr lang="en-US" sz="2800" b="1" dirty="0">
              <a:solidFill>
                <a:schemeClr val="accent2"/>
              </a:solidFill>
            </a:endParaRPr>
          </a:p>
        </p:txBody>
      </p:sp>
      <p:grpSp>
        <p:nvGrpSpPr>
          <p:cNvPr id="33" name="Group 32"/>
          <p:cNvGrpSpPr/>
          <p:nvPr/>
        </p:nvGrpSpPr>
        <p:grpSpPr>
          <a:xfrm>
            <a:off x="1409700" y="1600200"/>
            <a:ext cx="6324600" cy="4876800"/>
            <a:chOff x="1371600" y="1389358"/>
            <a:chExt cx="6324600" cy="4876800"/>
          </a:xfrm>
        </p:grpSpPr>
        <p:sp>
          <p:nvSpPr>
            <p:cNvPr id="14339" name="Rectangle 4"/>
            <p:cNvSpPr>
              <a:spLocks noChangeArrowheads="1"/>
            </p:cNvSpPr>
            <p:nvPr/>
          </p:nvSpPr>
          <p:spPr bwMode="auto">
            <a:xfrm>
              <a:off x="1600200" y="1389358"/>
              <a:ext cx="6096000" cy="4876800"/>
            </a:xfrm>
            <a:prstGeom prst="rect">
              <a:avLst/>
            </a:prstGeom>
            <a:noFill/>
            <a:ln w="9525">
              <a:noFill/>
              <a:miter lim="800000"/>
              <a:headEnd/>
              <a:tailEnd/>
            </a:ln>
          </p:spPr>
          <p:txBody>
            <a:bodyPr/>
            <a:lstStyle/>
            <a:p>
              <a:pPr>
                <a:lnSpc>
                  <a:spcPct val="80000"/>
                </a:lnSpc>
                <a:spcBef>
                  <a:spcPct val="20000"/>
                </a:spcBef>
              </a:pPr>
              <a:r>
                <a:rPr lang="en-US" sz="1600" b="1" dirty="0" smtClean="0">
                  <a:solidFill>
                    <a:srgbClr val="0000FF"/>
                  </a:solidFill>
                </a:rPr>
                <a:t>Graduate Students</a:t>
              </a:r>
            </a:p>
            <a:p>
              <a:pPr>
                <a:lnSpc>
                  <a:spcPct val="80000"/>
                </a:lnSpc>
                <a:spcBef>
                  <a:spcPct val="20000"/>
                </a:spcBef>
              </a:pPr>
              <a:endParaRPr lang="en-US" sz="1600" dirty="0"/>
            </a:p>
            <a:p>
              <a:pPr lvl="1">
                <a:lnSpc>
                  <a:spcPct val="80000"/>
                </a:lnSpc>
                <a:spcBef>
                  <a:spcPct val="20000"/>
                </a:spcBef>
              </a:pPr>
              <a:r>
                <a:rPr lang="en-US" sz="1600" u="sng" dirty="0" smtClean="0"/>
                <a:t>Brain models</a:t>
              </a:r>
            </a:p>
            <a:p>
              <a:pPr lvl="1">
                <a:lnSpc>
                  <a:spcPct val="80000"/>
                </a:lnSpc>
                <a:spcBef>
                  <a:spcPct val="20000"/>
                </a:spcBef>
              </a:pPr>
              <a:r>
                <a:rPr lang="en-US" sz="1600" dirty="0" smtClean="0"/>
                <a:t>	Laurence Jayet</a:t>
              </a:r>
            </a:p>
            <a:p>
              <a:pPr lvl="1">
                <a:lnSpc>
                  <a:spcPct val="80000"/>
                </a:lnSpc>
                <a:spcBef>
                  <a:spcPct val="20000"/>
                </a:spcBef>
              </a:pPr>
              <a:r>
                <a:rPr lang="en-US" sz="1600" dirty="0" smtClean="0"/>
                <a:t>	Sridhar Reddy</a:t>
              </a:r>
              <a:endParaRPr lang="en-US" sz="1600" u="sng" dirty="0" smtClean="0"/>
            </a:p>
            <a:p>
              <a:pPr lvl="1">
                <a:lnSpc>
                  <a:spcPct val="80000"/>
                </a:lnSpc>
                <a:spcBef>
                  <a:spcPct val="20000"/>
                </a:spcBef>
              </a:pPr>
              <a:endParaRPr lang="en-US" sz="1600" u="sng" dirty="0" smtClean="0"/>
            </a:p>
            <a:p>
              <a:pPr lvl="1">
                <a:lnSpc>
                  <a:spcPct val="80000"/>
                </a:lnSpc>
                <a:spcBef>
                  <a:spcPct val="20000"/>
                </a:spcBef>
              </a:pPr>
              <a:r>
                <a:rPr lang="en-US" sz="1600" dirty="0"/>
                <a:t>	</a:t>
              </a:r>
              <a:endParaRPr lang="en-US" sz="1600" dirty="0" smtClean="0"/>
            </a:p>
            <a:p>
              <a:pPr lvl="1">
                <a:lnSpc>
                  <a:spcPct val="80000"/>
                </a:lnSpc>
                <a:spcBef>
                  <a:spcPct val="20000"/>
                </a:spcBef>
              </a:pPr>
              <a:endParaRPr lang="en-US" sz="1600" dirty="0"/>
            </a:p>
            <a:p>
              <a:pPr marL="0" lvl="1">
                <a:lnSpc>
                  <a:spcPct val="80000"/>
                </a:lnSpc>
                <a:spcBef>
                  <a:spcPct val="20000"/>
                </a:spcBef>
              </a:pPr>
              <a:r>
                <a:rPr lang="en-US" sz="1600" b="1" dirty="0" smtClean="0">
                  <a:solidFill>
                    <a:srgbClr val="0000FF"/>
                  </a:solidFill>
                </a:rPr>
                <a:t>Investigators</a:t>
              </a:r>
              <a:r>
                <a:rPr lang="en-US" sz="1600" b="1" dirty="0" smtClean="0">
                  <a:solidFill>
                    <a:schemeClr val="accent2"/>
                  </a:solidFill>
                </a:rPr>
                <a:t> </a:t>
              </a:r>
              <a:r>
                <a:rPr lang="en-US" sz="1600" dirty="0" smtClean="0"/>
                <a:t>	</a:t>
              </a:r>
            </a:p>
            <a:p>
              <a:pPr>
                <a:lnSpc>
                  <a:spcPct val="80000"/>
                </a:lnSpc>
                <a:spcBef>
                  <a:spcPct val="20000"/>
                </a:spcBef>
              </a:pPr>
              <a:r>
                <a:rPr lang="en-US" sz="1600" dirty="0" smtClean="0"/>
                <a:t> </a:t>
              </a:r>
              <a:endParaRPr lang="en-US" sz="1600" b="1" dirty="0">
                <a:solidFill>
                  <a:schemeClr val="accent2"/>
                </a:solidFill>
              </a:endParaRPr>
            </a:p>
            <a:p>
              <a:pPr lvl="1">
                <a:lnSpc>
                  <a:spcPct val="80000"/>
                </a:lnSpc>
                <a:spcBef>
                  <a:spcPct val="20000"/>
                </a:spcBef>
              </a:pPr>
              <a:r>
                <a:rPr lang="en-US" sz="1600" dirty="0" smtClean="0"/>
                <a:t>Phil Goodman</a:t>
              </a:r>
              <a:endParaRPr lang="en-US" sz="1600" dirty="0"/>
            </a:p>
          </p:txBody>
        </p:sp>
        <p:pic>
          <p:nvPicPr>
            <p:cNvPr id="24" name="Picture 15" descr="UNR_logo"/>
            <p:cNvPicPr>
              <a:picLocks noChangeAspect="1" noChangeArrowheads="1"/>
            </p:cNvPicPr>
            <p:nvPr/>
          </p:nvPicPr>
          <p:blipFill>
            <a:blip r:embed="rId3" cstate="print"/>
            <a:srcRect/>
            <a:stretch>
              <a:fillRect/>
            </a:stretch>
          </p:blipFill>
          <p:spPr bwMode="auto">
            <a:xfrm>
              <a:off x="1371600" y="3886200"/>
              <a:ext cx="685800" cy="1049042"/>
            </a:xfrm>
            <a:prstGeom prst="rect">
              <a:avLst/>
            </a:prstGeom>
            <a:noFill/>
            <a:ln w="9525">
              <a:noFill/>
              <a:miter lim="800000"/>
              <a:headEnd/>
              <a:tailEnd/>
            </a:ln>
          </p:spPr>
        </p:pic>
        <p:pic>
          <p:nvPicPr>
            <p:cNvPr id="25" name="Picture 26"/>
            <p:cNvPicPr>
              <a:picLocks noChangeArrowheads="1"/>
            </p:cNvPicPr>
            <p:nvPr/>
          </p:nvPicPr>
          <p:blipFill>
            <a:blip r:embed="rId4" cstate="print"/>
            <a:srcRect l="53108" r="24662"/>
            <a:stretch>
              <a:fillRect/>
            </a:stretch>
          </p:blipFill>
          <p:spPr bwMode="auto">
            <a:xfrm>
              <a:off x="2438400" y="4419600"/>
              <a:ext cx="586740" cy="716280"/>
            </a:xfrm>
            <a:prstGeom prst="rect">
              <a:avLst/>
            </a:prstGeom>
            <a:noFill/>
            <a:ln w="9525">
              <a:solidFill>
                <a:schemeClr val="tx1"/>
              </a:solidFill>
              <a:miter lim="800000"/>
              <a:headEnd/>
              <a:tailEnd/>
            </a:ln>
          </p:spPr>
        </p:pic>
        <p:pic>
          <p:nvPicPr>
            <p:cNvPr id="20" name="Picture 1"/>
            <p:cNvPicPr>
              <a:picLocks noChangeArrowheads="1"/>
            </p:cNvPicPr>
            <p:nvPr/>
          </p:nvPicPr>
          <p:blipFill>
            <a:blip r:embed="rId5" cstate="print"/>
            <a:srcRect/>
            <a:stretch>
              <a:fillRect/>
            </a:stretch>
          </p:blipFill>
          <p:spPr bwMode="auto">
            <a:xfrm>
              <a:off x="5486400" y="2118360"/>
              <a:ext cx="571500" cy="736023"/>
            </a:xfrm>
            <a:prstGeom prst="rect">
              <a:avLst/>
            </a:prstGeom>
            <a:noFill/>
            <a:ln w="9525">
              <a:solidFill>
                <a:schemeClr val="tx1"/>
              </a:solidFill>
              <a:miter lim="800000"/>
              <a:headEnd/>
              <a:tailEnd/>
            </a:ln>
          </p:spPr>
        </p:pic>
        <p:pic>
          <p:nvPicPr>
            <p:cNvPr id="3" name="Picture 2" descr="C:\Documents and Settings\Goodman\Desktop\Head shot.jpg"/>
            <p:cNvPicPr preferRelativeResize="0">
              <a:picLocks noChangeArrowheads="1"/>
            </p:cNvPicPr>
            <p:nvPr/>
          </p:nvPicPr>
          <p:blipFill>
            <a:blip r:embed="rId6" cstate="print"/>
            <a:srcRect l="4167" r="9722"/>
            <a:stretch>
              <a:fillRect/>
            </a:stretch>
          </p:blipFill>
          <p:spPr bwMode="auto">
            <a:xfrm>
              <a:off x="4576000" y="2118360"/>
              <a:ext cx="567500" cy="730871"/>
            </a:xfrm>
            <a:prstGeom prst="rect">
              <a:avLst/>
            </a:prstGeom>
            <a:noFill/>
            <a:ln>
              <a:solidFill>
                <a:schemeClr val="tx2"/>
              </a:solidFill>
            </a:ln>
          </p:spPr>
        </p:pic>
        <p:sp>
          <p:nvSpPr>
            <p:cNvPr id="26" name="Rectangle 4"/>
            <p:cNvSpPr>
              <a:spLocks noChangeArrowheads="1"/>
            </p:cNvSpPr>
            <p:nvPr/>
          </p:nvSpPr>
          <p:spPr bwMode="auto">
            <a:xfrm>
              <a:off x="3352800" y="3810000"/>
              <a:ext cx="2438400" cy="762000"/>
            </a:xfrm>
            <a:prstGeom prst="rect">
              <a:avLst/>
            </a:prstGeom>
            <a:noFill/>
            <a:ln w="9525">
              <a:noFill/>
              <a:miter lim="800000"/>
              <a:headEnd/>
              <a:tailEnd/>
            </a:ln>
          </p:spPr>
          <p:txBody>
            <a:bodyPr/>
            <a:lstStyle/>
            <a:p>
              <a:pPr lvl="1">
                <a:lnSpc>
                  <a:spcPct val="80000"/>
                </a:lnSpc>
                <a:spcBef>
                  <a:spcPct val="20000"/>
                </a:spcBef>
              </a:pPr>
              <a:r>
                <a:rPr lang="en-US" sz="1600" dirty="0" smtClean="0"/>
                <a:t>Mathias Quoy</a:t>
              </a:r>
            </a:p>
            <a:p>
              <a:pPr lvl="1">
                <a:lnSpc>
                  <a:spcPct val="80000"/>
                </a:lnSpc>
                <a:spcBef>
                  <a:spcPct val="20000"/>
                </a:spcBef>
              </a:pPr>
              <a:r>
                <a:rPr lang="en-US" sz="1200" dirty="0" smtClean="0"/>
                <a:t>U de </a:t>
              </a:r>
              <a:r>
                <a:rPr lang="en-US" sz="1200" dirty="0" err="1" smtClean="0"/>
                <a:t>Cergy-Pontoise</a:t>
              </a:r>
              <a:endParaRPr lang="en-US" sz="1200" dirty="0" smtClean="0"/>
            </a:p>
            <a:p>
              <a:pPr lvl="1">
                <a:lnSpc>
                  <a:spcPct val="80000"/>
                </a:lnSpc>
                <a:spcBef>
                  <a:spcPct val="20000"/>
                </a:spcBef>
              </a:pPr>
              <a:r>
                <a:rPr lang="en-US" sz="1200" dirty="0" smtClean="0"/>
                <a:t>Paris</a:t>
              </a:r>
              <a:endParaRPr lang="en-US" sz="1200" dirty="0"/>
            </a:p>
          </p:txBody>
        </p:sp>
        <p:grpSp>
          <p:nvGrpSpPr>
            <p:cNvPr id="32" name="Group 31"/>
            <p:cNvGrpSpPr/>
            <p:nvPr/>
          </p:nvGrpSpPr>
          <p:grpSpPr>
            <a:xfrm>
              <a:off x="5381625" y="3824288"/>
              <a:ext cx="1323975" cy="1357312"/>
              <a:chOff x="4467225" y="3632200"/>
              <a:chExt cx="1323975" cy="1357312"/>
            </a:xfrm>
          </p:grpSpPr>
          <p:grpSp>
            <p:nvGrpSpPr>
              <p:cNvPr id="7" name="Group 30"/>
              <p:cNvGrpSpPr/>
              <p:nvPr/>
            </p:nvGrpSpPr>
            <p:grpSpPr>
              <a:xfrm>
                <a:off x="4467225" y="3632200"/>
                <a:ext cx="1323975" cy="1357312"/>
                <a:chOff x="7467600" y="1676400"/>
                <a:chExt cx="1323975" cy="1357312"/>
              </a:xfrm>
            </p:grpSpPr>
            <p:pic>
              <p:nvPicPr>
                <p:cNvPr id="29" name="Picture 28" descr="france.gif"/>
                <p:cNvPicPr>
                  <a:picLocks noChangeAspect="1"/>
                </p:cNvPicPr>
                <p:nvPr/>
              </p:nvPicPr>
              <p:blipFill>
                <a:blip r:embed="rId7" cstate="print"/>
                <a:stretch>
                  <a:fillRect/>
                </a:stretch>
              </p:blipFill>
              <p:spPr>
                <a:xfrm>
                  <a:off x="7467600" y="1676400"/>
                  <a:ext cx="1323975" cy="1357312"/>
                </a:xfrm>
                <a:prstGeom prst="rect">
                  <a:avLst/>
                </a:prstGeom>
              </p:spPr>
            </p:pic>
            <p:pic>
              <p:nvPicPr>
                <p:cNvPr id="56328" name="Picture 8" descr="C:\DOCUME~1\Goodman\LOCALS~1\Temp\SNAGHTML19b14fa0.PNG"/>
                <p:cNvPicPr>
                  <a:picLocks noChangeAspect="1" noChangeArrowheads="1"/>
                </p:cNvPicPr>
                <p:nvPr/>
              </p:nvPicPr>
              <p:blipFill>
                <a:blip r:embed="rId8" cstate="print"/>
                <a:srcRect/>
                <a:stretch>
                  <a:fillRect/>
                </a:stretch>
              </p:blipFill>
              <p:spPr bwMode="auto">
                <a:xfrm>
                  <a:off x="7848600" y="2438400"/>
                  <a:ext cx="771525" cy="457200"/>
                </a:xfrm>
                <a:prstGeom prst="rect">
                  <a:avLst/>
                </a:prstGeom>
                <a:noFill/>
              </p:spPr>
            </p:pic>
          </p:grpSp>
          <p:pic>
            <p:nvPicPr>
              <p:cNvPr id="56329" name="Picture 9" descr="C:\Documents and Settings\Goodman\Desktop\1853.french-flag.png"/>
              <p:cNvPicPr>
                <a:picLocks noChangeAspect="1" noChangeArrowheads="1"/>
              </p:cNvPicPr>
              <p:nvPr/>
            </p:nvPicPr>
            <p:blipFill>
              <a:blip r:embed="rId9" cstate="print"/>
              <a:srcRect/>
              <a:stretch>
                <a:fillRect/>
              </a:stretch>
            </p:blipFill>
            <p:spPr bwMode="auto">
              <a:xfrm>
                <a:off x="5181600" y="4241800"/>
                <a:ext cx="293078" cy="195263"/>
              </a:xfrm>
              <a:prstGeom prst="rect">
                <a:avLst/>
              </a:prstGeom>
              <a:noFill/>
            </p:spPr>
          </p:pic>
        </p:grpSp>
        <p:pic>
          <p:nvPicPr>
            <p:cNvPr id="34" name="Picture 33" descr="mquoy.jpg"/>
            <p:cNvPicPr>
              <a:picLocks noChangeAspect="1"/>
            </p:cNvPicPr>
            <p:nvPr/>
          </p:nvPicPr>
          <p:blipFill>
            <a:blip r:embed="rId10" cstate="print"/>
            <a:srcRect t="4412" r="9412" b="12353"/>
            <a:stretch>
              <a:fillRect/>
            </a:stretch>
          </p:blipFill>
          <p:spPr>
            <a:xfrm>
              <a:off x="4366260" y="4419600"/>
              <a:ext cx="586740" cy="718820"/>
            </a:xfrm>
            <a:prstGeom prst="rect">
              <a:avLst/>
            </a:prstGeom>
            <a:ln>
              <a:solidFill>
                <a:schemeClr val="tx1"/>
              </a:solidFill>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0" y="381000"/>
            <a:ext cx="6096000" cy="533400"/>
          </a:xfrm>
          <a:prstGeom prst="rect">
            <a:avLst/>
          </a:prstGeom>
          <a:noFill/>
        </p:spPr>
        <p:txBody>
          <a:bodyPr/>
          <a:lstStyle/>
          <a:p>
            <a:pPr algn="ctr">
              <a:defRPr/>
            </a:pPr>
            <a:r>
              <a:rPr lang="en-US" sz="2200" dirty="0" smtClean="0"/>
              <a:t>5d. Status of Simulation &amp; Results</a:t>
            </a:r>
            <a:endParaRPr lang="en-US" sz="2200" dirty="0"/>
          </a:p>
          <a:p>
            <a:pPr algn="ctr">
              <a:defRPr/>
            </a:pPr>
            <a:endParaRPr lang="en-US" sz="2800" b="1" dirty="0">
              <a:solidFill>
                <a:schemeClr val="accent2"/>
              </a:solidFill>
            </a:endParaRPr>
          </a:p>
        </p:txBody>
      </p:sp>
      <p:graphicFrame>
        <p:nvGraphicFramePr>
          <p:cNvPr id="3" name="Table 2"/>
          <p:cNvGraphicFramePr>
            <a:graphicFrameLocks noGrp="1"/>
          </p:cNvGraphicFramePr>
          <p:nvPr/>
        </p:nvGraphicFramePr>
        <p:xfrm>
          <a:off x="533400" y="3429001"/>
          <a:ext cx="3581400" cy="1905000"/>
        </p:xfrm>
        <a:graphic>
          <a:graphicData uri="http://schemas.openxmlformats.org/drawingml/2006/table">
            <a:tbl>
              <a:tblPr/>
              <a:tblGrid>
                <a:gridCol w="3581400"/>
              </a:tblGrid>
              <a:tr h="1905000">
                <a:tc>
                  <a:txBody>
                    <a:bodyPr/>
                    <a:lstStyle/>
                    <a:p>
                      <a:pPr marL="0" marR="0">
                        <a:lnSpc>
                          <a:spcPct val="115000"/>
                        </a:lnSpc>
                        <a:spcBef>
                          <a:spcPts val="0"/>
                        </a:spcBef>
                        <a:spcAft>
                          <a:spcPts val="0"/>
                        </a:spcAft>
                      </a:pPr>
                      <a:endParaRPr lang="en-US" sz="900" kern="50" dirty="0">
                        <a:latin typeface="Times New Roman"/>
                        <a:ea typeface="SimSun"/>
                        <a:cs typeface="Times New Roman"/>
                      </a:endParaRPr>
                    </a:p>
                  </a:txBody>
                  <a:tcPr marL="63944" marR="63944" marT="0" marB="0">
                    <a:lnL>
                      <a:noFill/>
                    </a:lnL>
                    <a:lnR>
                      <a:noFill/>
                    </a:lnR>
                    <a:lnT>
                      <a:noFill/>
                    </a:lnT>
                    <a:lnB>
                      <a:noFill/>
                    </a:lnB>
                  </a:tcPr>
                </a:tc>
              </a:tr>
            </a:tbl>
          </a:graphicData>
        </a:graphic>
      </p:graphicFrame>
      <p:pic>
        <p:nvPicPr>
          <p:cNvPr id="40962" name="Picture 2"/>
          <p:cNvPicPr>
            <a:picLocks noChangeAspect="1" noChangeArrowheads="1"/>
          </p:cNvPicPr>
          <p:nvPr/>
        </p:nvPicPr>
        <p:blipFill>
          <a:blip r:embed="rId3" cstate="print"/>
          <a:srcRect/>
          <a:stretch>
            <a:fillRect/>
          </a:stretch>
        </p:blipFill>
        <p:spPr bwMode="auto">
          <a:xfrm>
            <a:off x="1066800" y="1524000"/>
            <a:ext cx="2514600" cy="3621641"/>
          </a:xfrm>
          <a:prstGeom prst="rect">
            <a:avLst/>
          </a:prstGeom>
          <a:solidFill>
            <a:srgbClr val="FFFFFF"/>
          </a:solidFill>
          <a:ln w="9525">
            <a:noFill/>
            <a:miter lim="800000"/>
            <a:headEnd/>
            <a:tailEnd/>
          </a:ln>
        </p:spPr>
      </p:pic>
      <p:graphicFrame>
        <p:nvGraphicFramePr>
          <p:cNvPr id="8" name="Table 7"/>
          <p:cNvGraphicFramePr>
            <a:graphicFrameLocks noGrp="1"/>
          </p:cNvGraphicFramePr>
          <p:nvPr/>
        </p:nvGraphicFramePr>
        <p:xfrm>
          <a:off x="762000" y="5486400"/>
          <a:ext cx="2514600" cy="1056143"/>
        </p:xfrm>
        <a:graphic>
          <a:graphicData uri="http://schemas.openxmlformats.org/drawingml/2006/table">
            <a:tbl>
              <a:tblPr/>
              <a:tblGrid>
                <a:gridCol w="2514600"/>
              </a:tblGrid>
              <a:tr h="1056143">
                <a:tc>
                  <a:txBody>
                    <a:bodyPr/>
                    <a:lstStyle/>
                    <a:p>
                      <a:pPr marL="0" marR="0">
                        <a:lnSpc>
                          <a:spcPct val="115000"/>
                        </a:lnSpc>
                        <a:spcBef>
                          <a:spcPts val="0"/>
                        </a:spcBef>
                        <a:spcAft>
                          <a:spcPts val="1000"/>
                        </a:spcAft>
                      </a:pPr>
                      <a:r>
                        <a:rPr lang="en-US" sz="900" b="1" kern="50" dirty="0">
                          <a:latin typeface="Times New Roman"/>
                          <a:ea typeface="SimSun"/>
                          <a:cs typeface="Times New Roman"/>
                        </a:rPr>
                        <a:t>Figure 9 – Number of Active Cells and their Firing Rates within Place Fields. (A) </a:t>
                      </a:r>
                      <a:r>
                        <a:rPr lang="en-US" sz="900" kern="50" dirty="0">
                          <a:latin typeface="Times New Roman"/>
                          <a:ea typeface="SimSun"/>
                          <a:cs typeface="Times New Roman"/>
                        </a:rPr>
                        <a:t>Average number of active cells within five Place Fields. </a:t>
                      </a:r>
                      <a:r>
                        <a:rPr lang="en-US" sz="900" b="1" kern="50" dirty="0">
                          <a:latin typeface="Times New Roman"/>
                          <a:ea typeface="SimSun"/>
                          <a:cs typeface="Times New Roman"/>
                        </a:rPr>
                        <a:t>(B) </a:t>
                      </a:r>
                      <a:r>
                        <a:rPr lang="en-US" sz="900" kern="50" dirty="0">
                          <a:latin typeface="Times New Roman"/>
                          <a:ea typeface="SimSun"/>
                          <a:cs typeface="Times New Roman"/>
                        </a:rPr>
                        <a:t>Average firing rates within five place fields. (n=498, control vs. </a:t>
                      </a:r>
                      <a:r>
                        <a:rPr lang="en-US" sz="900" kern="50" dirty="0" err="1">
                          <a:latin typeface="Times New Roman"/>
                          <a:ea typeface="SimSun"/>
                          <a:cs typeface="Times New Roman"/>
                        </a:rPr>
                        <a:t>lesioned</a:t>
                      </a:r>
                      <a:r>
                        <a:rPr lang="en-US" sz="900" kern="50" dirty="0">
                          <a:latin typeface="Times New Roman"/>
                          <a:ea typeface="SimSun"/>
                          <a:cs typeface="Times New Roman"/>
                        </a:rPr>
                        <a:t> groups).</a:t>
                      </a:r>
                    </a:p>
                  </a:txBody>
                  <a:tcPr marL="63944" marR="63944" marT="0" marB="0">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3810000" y="6019800"/>
          <a:ext cx="4191000" cy="588285"/>
        </p:xfrm>
        <a:graphic>
          <a:graphicData uri="http://schemas.openxmlformats.org/drawingml/2006/table">
            <a:tbl>
              <a:tblPr/>
              <a:tblGrid>
                <a:gridCol w="4191000"/>
              </a:tblGrid>
              <a:tr h="588285">
                <a:tc>
                  <a:txBody>
                    <a:bodyPr/>
                    <a:lstStyle/>
                    <a:p>
                      <a:pPr marL="0" marR="0">
                        <a:lnSpc>
                          <a:spcPct val="115000"/>
                        </a:lnSpc>
                        <a:spcBef>
                          <a:spcPts val="0"/>
                        </a:spcBef>
                        <a:spcAft>
                          <a:spcPts val="1000"/>
                        </a:spcAft>
                      </a:pPr>
                      <a:r>
                        <a:rPr lang="en-US" sz="900" b="1" kern="50" dirty="0">
                          <a:latin typeface="Times New Roman"/>
                          <a:ea typeface="SimSun"/>
                          <a:cs typeface="Times New Roman"/>
                        </a:rPr>
                        <a:t>Figure 10 – Place Fields Stabilization. (A) </a:t>
                      </a:r>
                      <a:r>
                        <a:rPr lang="en-US" sz="900" kern="50" dirty="0">
                          <a:latin typeface="Times New Roman"/>
                          <a:ea typeface="SimSun"/>
                          <a:cs typeface="Times New Roman"/>
                        </a:rPr>
                        <a:t>Control: entorhinal cortex grid cells tonic suppression on five place fields during one run (8 sec). </a:t>
                      </a:r>
                      <a:r>
                        <a:rPr lang="en-US" sz="900" b="1" kern="50" dirty="0">
                          <a:latin typeface="Times New Roman"/>
                          <a:ea typeface="SimSun"/>
                          <a:cs typeface="Times New Roman"/>
                        </a:rPr>
                        <a:t>(B) </a:t>
                      </a:r>
                      <a:r>
                        <a:rPr lang="en-US" sz="900" kern="50" dirty="0" err="1">
                          <a:latin typeface="Times New Roman"/>
                          <a:ea typeface="SimSun"/>
                          <a:cs typeface="Times New Roman"/>
                        </a:rPr>
                        <a:t>Lesioned</a:t>
                      </a:r>
                      <a:r>
                        <a:rPr lang="en-US" sz="900" kern="50" dirty="0">
                          <a:latin typeface="Times New Roman"/>
                          <a:ea typeface="SimSun"/>
                          <a:cs typeface="Times New Roman"/>
                        </a:rPr>
                        <a:t>: no entorhinal cortex grid cells tonic suppression on five place fields during one run (8 sec). (n=380).</a:t>
                      </a:r>
                    </a:p>
                  </a:txBody>
                  <a:tcPr marL="63944" marR="63944" marT="0" marB="0">
                    <a:lnL>
                      <a:noFill/>
                    </a:lnL>
                    <a:lnR>
                      <a:noFill/>
                    </a:lnR>
                    <a:lnT>
                      <a:noFill/>
                    </a:lnT>
                    <a:lnB>
                      <a:noFill/>
                    </a:lnB>
                  </a:tcPr>
                </a:tc>
              </a:tr>
            </a:tbl>
          </a:graphicData>
        </a:graphic>
      </p:graphicFrame>
      <p:pic>
        <p:nvPicPr>
          <p:cNvPr id="40963" name="Picture 3"/>
          <p:cNvPicPr>
            <a:picLocks noChangeAspect="1" noChangeArrowheads="1"/>
          </p:cNvPicPr>
          <p:nvPr/>
        </p:nvPicPr>
        <p:blipFill>
          <a:blip r:embed="rId4" cstate="print"/>
          <a:srcRect/>
          <a:stretch>
            <a:fillRect/>
          </a:stretch>
        </p:blipFill>
        <p:spPr bwMode="auto">
          <a:xfrm>
            <a:off x="4267200" y="1524000"/>
            <a:ext cx="3657600" cy="4429125"/>
          </a:xfrm>
          <a:prstGeom prst="rect">
            <a:avLst/>
          </a:prstGeom>
          <a:solidFill>
            <a:srgbClr val="FFFFFF"/>
          </a:solid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0" y="381000"/>
            <a:ext cx="6096000" cy="533400"/>
          </a:xfrm>
          <a:prstGeom prst="rect">
            <a:avLst/>
          </a:prstGeom>
          <a:noFill/>
        </p:spPr>
        <p:txBody>
          <a:bodyPr/>
          <a:lstStyle/>
          <a:p>
            <a:pPr algn="ctr">
              <a:defRPr/>
            </a:pPr>
            <a:r>
              <a:rPr lang="en-US" sz="2200" dirty="0" smtClean="0"/>
              <a:t>6. Challenges &amp; Issues</a:t>
            </a:r>
            <a:endParaRPr lang="en-US" sz="2200" dirty="0"/>
          </a:p>
          <a:p>
            <a:pPr algn="ctr">
              <a:defRPr/>
            </a:pPr>
            <a:endParaRPr lang="en-US" sz="2800" b="1"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rot="10800000">
            <a:off x="4572000" y="2514600"/>
            <a:ext cx="846137" cy="541337"/>
          </a:xfrm>
          <a:prstGeom prst="rect">
            <a:avLst/>
          </a:prstGeom>
          <a:noFill/>
          <a:ln w="9525">
            <a:noFill/>
            <a:miter lim="800000"/>
            <a:headEnd/>
            <a:tailEnd/>
          </a:ln>
          <a:effectLst/>
        </p:spPr>
      </p:pic>
      <p:sp>
        <p:nvSpPr>
          <p:cNvPr id="148483" name="Line 3"/>
          <p:cNvSpPr>
            <a:spLocks noChangeShapeType="1"/>
          </p:cNvSpPr>
          <p:nvPr/>
        </p:nvSpPr>
        <p:spPr bwMode="auto">
          <a:xfrm flipV="1">
            <a:off x="304800" y="3124200"/>
            <a:ext cx="8385175" cy="22225"/>
          </a:xfrm>
          <a:prstGeom prst="line">
            <a:avLst/>
          </a:prstGeom>
          <a:noFill/>
          <a:ln w="38100">
            <a:solidFill>
              <a:schemeClr val="tx1"/>
            </a:solidFill>
            <a:round/>
            <a:headEnd/>
            <a:tailEnd/>
          </a:ln>
          <a:effectLst/>
        </p:spPr>
        <p:txBody>
          <a:bodyPr/>
          <a:lstStyle/>
          <a:p>
            <a:endParaRPr lang="en-US" dirty="0"/>
          </a:p>
        </p:txBody>
      </p:sp>
      <p:sp>
        <p:nvSpPr>
          <p:cNvPr id="148484" name="Text Box 4"/>
          <p:cNvSpPr txBox="1">
            <a:spLocks noChangeArrowheads="1"/>
          </p:cNvSpPr>
          <p:nvPr/>
        </p:nvSpPr>
        <p:spPr bwMode="auto">
          <a:xfrm>
            <a:off x="228600" y="1219200"/>
            <a:ext cx="4114800" cy="1785104"/>
          </a:xfrm>
          <a:prstGeom prst="rect">
            <a:avLst/>
          </a:prstGeom>
          <a:noFill/>
          <a:ln w="9525">
            <a:noFill/>
            <a:miter lim="800000"/>
            <a:headEnd/>
            <a:tailEnd/>
          </a:ln>
          <a:effectLst/>
        </p:spPr>
        <p:txBody>
          <a:bodyPr wrap="square">
            <a:spAutoFit/>
          </a:bodyPr>
          <a:lstStyle/>
          <a:p>
            <a:pPr eaLnBrk="0" hangingPunct="0"/>
            <a:r>
              <a:rPr lang="en-US" sz="1100" b="1" u="sng" dirty="0">
                <a:solidFill>
                  <a:srgbClr val="0000FF"/>
                </a:solidFill>
              </a:rPr>
              <a:t>Microcircuit</a:t>
            </a:r>
            <a:r>
              <a:rPr lang="en-US" sz="1100" b="1" dirty="0" smtClean="0"/>
              <a:t>:</a:t>
            </a:r>
          </a:p>
          <a:p>
            <a:pPr eaLnBrk="0" hangingPunct="0"/>
            <a:r>
              <a:rPr lang="en-US" sz="1100" b="1" dirty="0" smtClean="0"/>
              <a:t>Axial distribution of Hippocampal CA1 Place Field Networks controlled by Temporal Lobe Entorhinal Cortex Grid Cell (EC-GC) Populations</a:t>
            </a:r>
            <a:endParaRPr lang="en-US" sz="1100" b="1" dirty="0"/>
          </a:p>
          <a:p>
            <a:pPr eaLnBrk="0" hangingPunct="0"/>
            <a:endParaRPr lang="en-US" sz="1100" b="1" dirty="0"/>
          </a:p>
          <a:p>
            <a:pPr eaLnBrk="0" hangingPunct="0"/>
            <a:r>
              <a:rPr lang="en-US" sz="1100" b="1" u="sng" dirty="0" smtClean="0">
                <a:solidFill>
                  <a:srgbClr val="0000FF"/>
                </a:solidFill>
              </a:rPr>
              <a:t>Task</a:t>
            </a:r>
            <a:r>
              <a:rPr lang="en-US" sz="1100" b="1" dirty="0" smtClean="0">
                <a:solidFill>
                  <a:srgbClr val="0000FF"/>
                </a:solidFill>
              </a:rPr>
              <a:t>:</a:t>
            </a:r>
            <a:r>
              <a:rPr lang="en-US" sz="1100" b="1" dirty="0" smtClean="0"/>
              <a:t> Can recent discoveries about EC-GC control</a:t>
            </a:r>
            <a:r>
              <a:rPr lang="en-US" sz="1100" b="1" baseline="30000" dirty="0" smtClean="0"/>
              <a:t>1,2 </a:t>
            </a:r>
            <a:r>
              <a:rPr lang="en-US" sz="1100" b="1" dirty="0" smtClean="0"/>
              <a:t>control of CA1 Place Fields</a:t>
            </a:r>
            <a:r>
              <a:rPr lang="en-US" sz="1100" b="1" baseline="30000" dirty="0" smtClean="0"/>
              <a:t>3</a:t>
            </a:r>
            <a:r>
              <a:rPr lang="en-US" sz="1100" b="1" dirty="0" smtClean="0"/>
              <a:t>,including </a:t>
            </a:r>
            <a:r>
              <a:rPr lang="en-US" sz="1100" b="1" i="1" dirty="0" smtClean="0"/>
              <a:t>in vitro</a:t>
            </a:r>
            <a:r>
              <a:rPr lang="en-US" sz="1100" b="1" dirty="0" smtClean="0"/>
              <a:t> recordings</a:t>
            </a:r>
            <a:r>
              <a:rPr lang="en-US" sz="1100" b="1" baseline="30000" dirty="0" smtClean="0"/>
              <a:t>4</a:t>
            </a:r>
            <a:r>
              <a:rPr lang="en-US" sz="1100" b="1" dirty="0" smtClean="0"/>
              <a:t> during awake behavior, be modeled in large-scale compartmental neuronal networks compatible with the HRL SyNAPSE phase I hardware?</a:t>
            </a:r>
            <a:endParaRPr lang="en-US" sz="1100" b="1" dirty="0"/>
          </a:p>
        </p:txBody>
      </p:sp>
      <p:sp>
        <p:nvSpPr>
          <p:cNvPr id="148485" name="Text Box 5"/>
          <p:cNvSpPr txBox="1">
            <a:spLocks noChangeArrowheads="1"/>
          </p:cNvSpPr>
          <p:nvPr/>
        </p:nvSpPr>
        <p:spPr bwMode="auto">
          <a:xfrm>
            <a:off x="228600" y="3146425"/>
            <a:ext cx="8763000" cy="2554545"/>
          </a:xfrm>
          <a:prstGeom prst="rect">
            <a:avLst/>
          </a:prstGeom>
          <a:noFill/>
          <a:ln w="9525">
            <a:noFill/>
            <a:miter lim="800000"/>
            <a:headEnd/>
            <a:tailEnd/>
          </a:ln>
          <a:effectLst/>
        </p:spPr>
        <p:txBody>
          <a:bodyPr wrap="square">
            <a:spAutoFit/>
          </a:bodyPr>
          <a:lstStyle/>
          <a:p>
            <a:pPr eaLnBrk="0" hangingPunct="0">
              <a:tabLst>
                <a:tab pos="4632325" algn="l"/>
              </a:tabLst>
            </a:pPr>
            <a:r>
              <a:rPr lang="en-US" sz="1100" b="1" u="sng" dirty="0" smtClean="0">
                <a:solidFill>
                  <a:srgbClr val="0000FF"/>
                </a:solidFill>
              </a:rPr>
              <a:t>Methods:</a:t>
            </a:r>
            <a:r>
              <a:rPr lang="en-US" sz="1200" b="1" dirty="0" smtClean="0"/>
              <a:t>  	</a:t>
            </a:r>
            <a:r>
              <a:rPr lang="en-US" sz="1100" b="1" u="sng" dirty="0" smtClean="0">
                <a:solidFill>
                  <a:srgbClr val="0000FF"/>
                </a:solidFill>
              </a:rPr>
              <a:t>Results</a:t>
            </a:r>
            <a:r>
              <a:rPr lang="en-US" sz="1100" b="1" dirty="0" smtClean="0">
                <a:solidFill>
                  <a:srgbClr val="0000FF"/>
                </a:solidFill>
              </a:rPr>
              <a:t> (as of February, 2010): </a:t>
            </a:r>
            <a:r>
              <a:rPr lang="en-US" sz="1100" b="1" u="sng" dirty="0" smtClean="0">
                <a:solidFill>
                  <a:srgbClr val="0000FF"/>
                </a:solidFill>
              </a:rPr>
              <a:t> </a:t>
            </a:r>
          </a:p>
          <a:p>
            <a:pPr eaLnBrk="0" hangingPunct="0">
              <a:spcBef>
                <a:spcPts val="600"/>
              </a:spcBef>
              <a:tabLst>
                <a:tab pos="4632325" algn="l"/>
              </a:tabLst>
            </a:pPr>
            <a:r>
              <a:rPr lang="en-US" sz="1100" dirty="0" smtClean="0"/>
              <a:t>1. RAIN networks server as Place Cell clusters	1. Successful RAIN theta phase precession</a:t>
            </a:r>
          </a:p>
          <a:p>
            <a:pPr marL="228600" lvl="1" eaLnBrk="0" hangingPunct="0">
              <a:tabLst>
                <a:tab pos="4632325" algn="l"/>
              </a:tabLst>
            </a:pPr>
            <a:r>
              <a:rPr lang="en-US" sz="1100" dirty="0" smtClean="0"/>
              <a:t>A. 3,000 cells/place field x 5 fields in current model	</a:t>
            </a:r>
          </a:p>
          <a:p>
            <a:pPr marL="228600" lvl="1" eaLnBrk="0" hangingPunct="0">
              <a:tabLst>
                <a:tab pos="4632325" algn="l"/>
              </a:tabLst>
            </a:pPr>
            <a:r>
              <a:rPr lang="en-US" sz="1100" dirty="0" smtClean="0"/>
              <a:t>B. Interneurons: Basket cells &amp; O-LM cells (300/field)	</a:t>
            </a:r>
          </a:p>
          <a:p>
            <a:pPr marL="228600" lvl="1" eaLnBrk="0" hangingPunct="0">
              <a:tabLst>
                <a:tab pos="4632325" algn="l"/>
              </a:tabLst>
            </a:pPr>
            <a:r>
              <a:rPr lang="en-US" sz="1100" dirty="0" smtClean="0"/>
              <a:t>C. Two-compartments: apical tuft and soma, 180</a:t>
            </a:r>
            <a:r>
              <a:rPr lang="en-US" sz="1100" baseline="30000" dirty="0" smtClean="0"/>
              <a:t>o</a:t>
            </a:r>
            <a:r>
              <a:rPr lang="en-US" sz="1100" dirty="0" smtClean="0"/>
              <a:t> theta phase offset	</a:t>
            </a:r>
          </a:p>
          <a:p>
            <a:pPr marL="228600" lvl="1" eaLnBrk="0" hangingPunct="0">
              <a:tabLst>
                <a:tab pos="4632325" algn="l"/>
              </a:tabLst>
            </a:pPr>
            <a:r>
              <a:rPr lang="en-US" sz="1100" dirty="0" smtClean="0"/>
              <a:t>      (for SyNAPSE, modeled as cell-types connected synaptically)	</a:t>
            </a:r>
          </a:p>
          <a:p>
            <a:pPr lvl="1" eaLnBrk="0" hangingPunct="0">
              <a:tabLst>
                <a:tab pos="4632325" algn="l"/>
              </a:tabLst>
            </a:pPr>
            <a:endParaRPr lang="en-US" sz="1100" dirty="0" smtClean="0"/>
          </a:p>
          <a:p>
            <a:pPr lvl="1" eaLnBrk="0" hangingPunct="0">
              <a:tabLst>
                <a:tab pos="4632325" algn="l"/>
              </a:tabLst>
            </a:pPr>
            <a:endParaRPr lang="en-US" sz="1100" dirty="0" smtClean="0"/>
          </a:p>
          <a:p>
            <a:pPr eaLnBrk="0" hangingPunct="0">
              <a:tabLst>
                <a:tab pos="4632325" algn="l"/>
              </a:tabLst>
            </a:pPr>
            <a:r>
              <a:rPr lang="en-US" sz="1100" dirty="0" smtClean="0"/>
              <a:t>2. EC-GC serve to “ignite” and stabilize place fields	2. Successful ignition, elimination of spontaneous firing</a:t>
            </a:r>
          </a:p>
          <a:p>
            <a:pPr marL="228600" lvl="2" eaLnBrk="0" hangingPunct="0">
              <a:tabLst>
                <a:tab pos="4632325" algn="l"/>
              </a:tabLst>
            </a:pPr>
            <a:r>
              <a:rPr lang="en-US" sz="1100" dirty="0" smtClean="0"/>
              <a:t>A. Ignite place fields at boundaries between them	    reduction of place cell population, and increase in rate</a:t>
            </a:r>
          </a:p>
          <a:p>
            <a:pPr marL="228600" lvl="2" eaLnBrk="0" hangingPunct="0">
              <a:tabLst>
                <a:tab pos="4632325" algn="l"/>
              </a:tabLst>
            </a:pPr>
            <a:r>
              <a:rPr lang="en-US" sz="1100" dirty="0" smtClean="0"/>
              <a:t>B. Tonically suppress place fields from spontaneous firing	</a:t>
            </a:r>
          </a:p>
          <a:p>
            <a:pPr marL="228600" lvl="2" eaLnBrk="0" hangingPunct="0">
              <a:tabLst>
                <a:tab pos="4632325" algn="l"/>
              </a:tabLst>
            </a:pPr>
            <a:r>
              <a:rPr lang="en-US" sz="1100" dirty="0" smtClean="0"/>
              <a:t>C. Reduces number of place cells by about half</a:t>
            </a:r>
          </a:p>
          <a:p>
            <a:pPr marL="228600" lvl="2" eaLnBrk="0" hangingPunct="0">
              <a:tabLst>
                <a:tab pos="4632325" algn="l"/>
              </a:tabLst>
            </a:pPr>
            <a:r>
              <a:rPr lang="en-US" sz="1100" dirty="0" smtClean="0"/>
              <a:t>D. Increase mean firing rate of remaining cells by 30%</a:t>
            </a:r>
          </a:p>
          <a:p>
            <a:pPr marL="228600" lvl="2" eaLnBrk="0" hangingPunct="0">
              <a:tabLst>
                <a:tab pos="4632325" algn="l"/>
              </a:tabLst>
            </a:pPr>
            <a:endParaRPr lang="en-US" sz="1100" dirty="0" smtClean="0"/>
          </a:p>
        </p:txBody>
      </p:sp>
      <p:sp>
        <p:nvSpPr>
          <p:cNvPr id="148488" name="Text Box 8"/>
          <p:cNvSpPr txBox="1">
            <a:spLocks noChangeArrowheads="1"/>
          </p:cNvSpPr>
          <p:nvPr/>
        </p:nvSpPr>
        <p:spPr bwMode="auto">
          <a:xfrm>
            <a:off x="1618240" y="381000"/>
            <a:ext cx="6230360" cy="430887"/>
          </a:xfrm>
          <a:prstGeom prst="rect">
            <a:avLst/>
          </a:prstGeom>
          <a:noFill/>
          <a:ln w="9525">
            <a:noFill/>
            <a:miter lim="800000"/>
            <a:headEnd/>
            <a:tailEnd/>
          </a:ln>
          <a:effectLst/>
        </p:spPr>
        <p:txBody>
          <a:bodyPr wrap="none">
            <a:spAutoFit/>
          </a:bodyPr>
          <a:lstStyle/>
          <a:p>
            <a:pPr algn="ctr" eaLnBrk="0" hangingPunct="0"/>
            <a:r>
              <a:rPr lang="en-US" sz="2200" dirty="0" smtClean="0"/>
              <a:t>Task: one million neuron hippocampal formation</a:t>
            </a:r>
          </a:p>
        </p:txBody>
      </p:sp>
      <p:sp>
        <p:nvSpPr>
          <p:cNvPr id="38" name="TextBox 37"/>
          <p:cNvSpPr txBox="1"/>
          <p:nvPr/>
        </p:nvSpPr>
        <p:spPr>
          <a:xfrm>
            <a:off x="228600" y="5943600"/>
            <a:ext cx="2819400" cy="964367"/>
          </a:xfrm>
          <a:prstGeom prst="rect">
            <a:avLst/>
          </a:prstGeom>
          <a:noFill/>
        </p:spPr>
        <p:txBody>
          <a:bodyPr wrap="square" rtlCol="0">
            <a:spAutoFit/>
          </a:bodyPr>
          <a:lstStyle/>
          <a:p>
            <a:pPr marL="228600" indent="-228600">
              <a:spcBef>
                <a:spcPts val="500"/>
              </a:spcBef>
              <a:buFont typeface="+mj-lt"/>
              <a:buAutoNum type="arabicParenR"/>
            </a:pPr>
            <a:r>
              <a:rPr lang="en-US" sz="800" dirty="0" smtClean="0"/>
              <a:t>O’Keefe J, Dostrovsky J. Brain Res 1971; 34:171. </a:t>
            </a:r>
          </a:p>
          <a:p>
            <a:pPr marL="228600" indent="-228600">
              <a:spcBef>
                <a:spcPts val="500"/>
              </a:spcBef>
              <a:buFont typeface="+mj-lt"/>
              <a:buAutoNum type="arabicParenR"/>
            </a:pPr>
            <a:r>
              <a:rPr lang="en-US" sz="800" dirty="0" smtClean="0"/>
              <a:t>Hafting T et al. Nature 2005; 436:801.</a:t>
            </a:r>
          </a:p>
          <a:p>
            <a:pPr marL="228600" indent="-228600">
              <a:spcBef>
                <a:spcPts val="500"/>
              </a:spcBef>
              <a:buFont typeface="+mj-lt"/>
              <a:buAutoNum type="arabicParenR" startAt="3"/>
            </a:pPr>
            <a:r>
              <a:rPr lang="en-US" sz="800" dirty="0" smtClean="0"/>
              <a:t>Van Cauter T et al. Eur J Neurosc 2008; 27:1933.</a:t>
            </a:r>
          </a:p>
          <a:p>
            <a:pPr marL="228600" indent="-228600">
              <a:spcBef>
                <a:spcPts val="500"/>
              </a:spcBef>
              <a:buFont typeface="+mj-lt"/>
              <a:buAutoNum type="arabicParenR" startAt="3"/>
            </a:pPr>
            <a:r>
              <a:rPr lang="en-US" sz="800" dirty="0" smtClean="0"/>
              <a:t>Harvey CD et al. Nature 2009; 461:941.</a:t>
            </a:r>
          </a:p>
          <a:p>
            <a:pPr marL="228600" indent="-228600">
              <a:spcBef>
                <a:spcPts val="500"/>
              </a:spcBef>
              <a:buFont typeface="+mj-lt"/>
              <a:buAutoNum type="arabicParenR"/>
            </a:pPr>
            <a:endParaRPr lang="en-US" sz="800" dirty="0" smtClean="0"/>
          </a:p>
        </p:txBody>
      </p:sp>
      <p:pic>
        <p:nvPicPr>
          <p:cNvPr id="1026" name="Picture 2" descr="C:\Documents and Settings\Goodman\Desktop\hippocampus_templob.jpg"/>
          <p:cNvPicPr>
            <a:picLocks noChangeAspect="1" noChangeArrowheads="1"/>
          </p:cNvPicPr>
          <p:nvPr/>
        </p:nvPicPr>
        <p:blipFill>
          <a:blip r:embed="rId4" cstate="print"/>
          <a:srcRect t="2585" r="2324" b="10377"/>
          <a:stretch>
            <a:fillRect/>
          </a:stretch>
        </p:blipFill>
        <p:spPr bwMode="auto">
          <a:xfrm flipH="1">
            <a:off x="4495800" y="1371600"/>
            <a:ext cx="960855" cy="769620"/>
          </a:xfrm>
          <a:prstGeom prst="rect">
            <a:avLst/>
          </a:prstGeom>
          <a:noFill/>
        </p:spPr>
      </p:pic>
      <p:sp>
        <p:nvSpPr>
          <p:cNvPr id="40" name="Text Box 5"/>
          <p:cNvSpPr txBox="1">
            <a:spLocks noChangeArrowheads="1"/>
          </p:cNvSpPr>
          <p:nvPr/>
        </p:nvSpPr>
        <p:spPr bwMode="auto">
          <a:xfrm>
            <a:off x="5715000" y="1143000"/>
            <a:ext cx="2514600" cy="261610"/>
          </a:xfrm>
          <a:prstGeom prst="rect">
            <a:avLst/>
          </a:prstGeom>
          <a:noFill/>
          <a:ln w="9525">
            <a:noFill/>
            <a:miter lim="800000"/>
            <a:headEnd/>
            <a:tailEnd/>
          </a:ln>
          <a:effectLst/>
        </p:spPr>
        <p:txBody>
          <a:bodyPr wrap="square">
            <a:spAutoFit/>
          </a:bodyPr>
          <a:lstStyle/>
          <a:p>
            <a:pPr marL="174625" eaLnBrk="0" hangingPunct="0"/>
            <a:r>
              <a:rPr lang="en-US" sz="1100" b="1" u="sng" dirty="0" smtClean="0">
                <a:solidFill>
                  <a:srgbClr val="0000FF"/>
                </a:solidFill>
              </a:rPr>
              <a:t>Visual Navigation Task</a:t>
            </a:r>
          </a:p>
        </p:txBody>
      </p:sp>
      <p:sp>
        <p:nvSpPr>
          <p:cNvPr id="41" name="Text Box 5"/>
          <p:cNvSpPr txBox="1">
            <a:spLocks noChangeArrowheads="1"/>
          </p:cNvSpPr>
          <p:nvPr/>
        </p:nvSpPr>
        <p:spPr bwMode="auto">
          <a:xfrm>
            <a:off x="5410200" y="1371600"/>
            <a:ext cx="3124200" cy="261610"/>
          </a:xfrm>
          <a:prstGeom prst="rect">
            <a:avLst/>
          </a:prstGeom>
          <a:noFill/>
          <a:ln w="9525">
            <a:noFill/>
            <a:miter lim="800000"/>
            <a:headEnd/>
            <a:tailEnd/>
          </a:ln>
          <a:effectLst/>
        </p:spPr>
        <p:txBody>
          <a:bodyPr wrap="square">
            <a:spAutoFit/>
          </a:bodyPr>
          <a:lstStyle/>
          <a:p>
            <a:pPr eaLnBrk="0" hangingPunct="0"/>
            <a:r>
              <a:rPr lang="en-US" sz="1100" b="1" dirty="0" smtClean="0"/>
              <a:t>Prefrontal Cortex</a:t>
            </a:r>
            <a:r>
              <a:rPr lang="en-US" sz="1100" dirty="0" smtClean="0"/>
              <a:t>: planning, decision making</a:t>
            </a:r>
          </a:p>
        </p:txBody>
      </p:sp>
      <p:sp>
        <p:nvSpPr>
          <p:cNvPr id="42" name="Text Box 5"/>
          <p:cNvSpPr txBox="1">
            <a:spLocks noChangeArrowheads="1"/>
          </p:cNvSpPr>
          <p:nvPr/>
        </p:nvSpPr>
        <p:spPr bwMode="auto">
          <a:xfrm>
            <a:off x="5410200" y="1676400"/>
            <a:ext cx="3352800" cy="769441"/>
          </a:xfrm>
          <a:prstGeom prst="rect">
            <a:avLst/>
          </a:prstGeom>
          <a:noFill/>
          <a:ln w="9525">
            <a:noFill/>
            <a:miter lim="800000"/>
            <a:headEnd/>
            <a:tailEnd/>
          </a:ln>
          <a:effectLst/>
        </p:spPr>
        <p:txBody>
          <a:bodyPr wrap="square">
            <a:spAutoFit/>
          </a:bodyPr>
          <a:lstStyle/>
          <a:p>
            <a:pPr eaLnBrk="0" hangingPunct="0"/>
            <a:r>
              <a:rPr lang="en-US" sz="1100" b="1" dirty="0" smtClean="0"/>
              <a:t>Temporal Cortex</a:t>
            </a:r>
            <a:r>
              <a:rPr lang="en-US" sz="1100" dirty="0" smtClean="0"/>
              <a:t>: </a:t>
            </a:r>
          </a:p>
          <a:p>
            <a:pPr marL="228600" lvl="1" eaLnBrk="0" hangingPunct="0">
              <a:buFont typeface="Arial" pitchFamily="34" charset="0"/>
              <a:buChar char="•"/>
            </a:pPr>
            <a:r>
              <a:rPr lang="en-US" sz="1100" dirty="0" smtClean="0"/>
              <a:t> Visual scene processing</a:t>
            </a:r>
          </a:p>
          <a:p>
            <a:pPr marL="228600" lvl="1" eaLnBrk="0" hangingPunct="0">
              <a:buFont typeface="Arial" pitchFamily="34" charset="0"/>
              <a:buChar char="•"/>
            </a:pPr>
            <a:r>
              <a:rPr lang="en-US" sz="1100" dirty="0" smtClean="0"/>
              <a:t> Entorhinal cortex modulates Hippocampus</a:t>
            </a:r>
          </a:p>
          <a:p>
            <a:pPr lvl="1" eaLnBrk="0" hangingPunct="0"/>
            <a:endParaRPr lang="en-US" sz="1100" dirty="0" smtClean="0"/>
          </a:p>
        </p:txBody>
      </p:sp>
      <p:cxnSp>
        <p:nvCxnSpPr>
          <p:cNvPr id="45" name="Straight Connector 44"/>
          <p:cNvCxnSpPr/>
          <p:nvPr/>
        </p:nvCxnSpPr>
        <p:spPr>
          <a:xfrm flipV="1">
            <a:off x="5113020" y="1830388"/>
            <a:ext cx="373380" cy="105092"/>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6" name="Text Box 5"/>
          <p:cNvSpPr txBox="1">
            <a:spLocks noChangeArrowheads="1"/>
          </p:cNvSpPr>
          <p:nvPr/>
        </p:nvSpPr>
        <p:spPr bwMode="auto">
          <a:xfrm>
            <a:off x="5410200" y="2278559"/>
            <a:ext cx="3505200" cy="938719"/>
          </a:xfrm>
          <a:prstGeom prst="rect">
            <a:avLst/>
          </a:prstGeom>
          <a:noFill/>
          <a:ln w="9525">
            <a:noFill/>
            <a:miter lim="800000"/>
            <a:headEnd/>
            <a:tailEnd/>
          </a:ln>
          <a:effectLst/>
        </p:spPr>
        <p:txBody>
          <a:bodyPr wrap="square">
            <a:spAutoFit/>
          </a:bodyPr>
          <a:lstStyle/>
          <a:p>
            <a:pPr eaLnBrk="0" hangingPunct="0"/>
            <a:r>
              <a:rPr lang="en-US" sz="1100" b="1" dirty="0" smtClean="0"/>
              <a:t>Hippocampal Formation</a:t>
            </a:r>
            <a:r>
              <a:rPr lang="en-US" sz="1100" dirty="0" smtClean="0"/>
              <a:t>: </a:t>
            </a:r>
          </a:p>
          <a:p>
            <a:pPr marL="228600" lvl="1" eaLnBrk="0" hangingPunct="0">
              <a:buFont typeface="Arial" pitchFamily="34" charset="0"/>
              <a:buChar char="•"/>
            </a:pPr>
            <a:r>
              <a:rPr lang="en-US" sz="1100" dirty="0" smtClean="0"/>
              <a:t> Short-term memory for navigation</a:t>
            </a:r>
          </a:p>
          <a:p>
            <a:pPr marL="228600" lvl="1" eaLnBrk="0" hangingPunct="0">
              <a:buFont typeface="Arial" pitchFamily="34" charset="0"/>
              <a:buChar char="•"/>
            </a:pPr>
            <a:r>
              <a:rPr lang="en-US" sz="1100" dirty="0" smtClean="0"/>
              <a:t> Short-term episodic memory in primates</a:t>
            </a:r>
          </a:p>
          <a:p>
            <a:pPr marL="228600" lvl="1" eaLnBrk="0" hangingPunct="0">
              <a:buFont typeface="Arial" pitchFamily="34" charset="0"/>
              <a:buChar char="•"/>
            </a:pPr>
            <a:r>
              <a:rPr lang="en-US" sz="1100" dirty="0" smtClean="0"/>
              <a:t> Transfer to neocortex for long-term memory</a:t>
            </a:r>
          </a:p>
          <a:p>
            <a:pPr lvl="1" eaLnBrk="0" hangingPunct="0"/>
            <a:endParaRPr lang="en-US" sz="1100" dirty="0" smtClean="0"/>
          </a:p>
        </p:txBody>
      </p:sp>
      <p:cxnSp>
        <p:nvCxnSpPr>
          <p:cNvPr id="47" name="Straight Connector 46"/>
          <p:cNvCxnSpPr/>
          <p:nvPr/>
        </p:nvCxnSpPr>
        <p:spPr>
          <a:xfrm>
            <a:off x="4800600" y="1828800"/>
            <a:ext cx="640080" cy="624840"/>
          </a:xfrm>
          <a:prstGeom prst="line">
            <a:avLst/>
          </a:prstGeom>
          <a:ln w="12700">
            <a:solidFill>
              <a:srgbClr val="36608E"/>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4724400" y="1981200"/>
            <a:ext cx="914400" cy="60960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5090160" y="2545080"/>
            <a:ext cx="441960" cy="259080"/>
          </a:xfrm>
          <a:prstGeom prst="line">
            <a:avLst/>
          </a:prstGeom>
          <a:ln w="12700">
            <a:solidFill>
              <a:srgbClr val="36608E"/>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 y="5867400"/>
            <a:ext cx="4343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5" cstate="print"/>
          <a:srcRect/>
          <a:stretch>
            <a:fillRect/>
          </a:stretch>
        </p:blipFill>
        <p:spPr bwMode="auto">
          <a:xfrm>
            <a:off x="5105400" y="3657600"/>
            <a:ext cx="2209800" cy="849120"/>
          </a:xfrm>
          <a:prstGeom prst="rect">
            <a:avLst/>
          </a:prstGeom>
          <a:noFill/>
          <a:ln w="9525">
            <a:noFill/>
            <a:miter lim="800000"/>
            <a:headEnd/>
            <a:tailEnd/>
          </a:ln>
          <a:effectLst/>
        </p:spPr>
      </p:pic>
      <p:pic>
        <p:nvPicPr>
          <p:cNvPr id="3" name="Picture 3"/>
          <p:cNvPicPr>
            <a:picLocks noChangeAspect="1" noChangeArrowheads="1"/>
          </p:cNvPicPr>
          <p:nvPr/>
        </p:nvPicPr>
        <p:blipFill>
          <a:blip r:embed="rId6" cstate="print"/>
          <a:srcRect r="22581" b="71171"/>
          <a:stretch>
            <a:fillRect/>
          </a:stretch>
        </p:blipFill>
        <p:spPr bwMode="auto">
          <a:xfrm>
            <a:off x="5257800" y="5334000"/>
            <a:ext cx="3200400" cy="3048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print"/>
          <a:srcRect r="22581" b="5882"/>
          <a:stretch>
            <a:fillRect/>
          </a:stretch>
        </p:blipFill>
        <p:spPr bwMode="auto">
          <a:xfrm>
            <a:off x="5257800" y="4953000"/>
            <a:ext cx="3200400" cy="304800"/>
          </a:xfrm>
          <a:prstGeom prst="rect">
            <a:avLst/>
          </a:prstGeom>
          <a:noFill/>
          <a:ln w="9525">
            <a:noFill/>
            <a:miter lim="800000"/>
            <a:headEnd/>
            <a:tailEnd/>
          </a:ln>
          <a:effectLst/>
        </p:spPr>
      </p:pic>
      <p:sp>
        <p:nvSpPr>
          <p:cNvPr id="22" name="Rectangle 21"/>
          <p:cNvSpPr/>
          <p:nvPr/>
        </p:nvSpPr>
        <p:spPr>
          <a:xfrm>
            <a:off x="4401113" y="4962436"/>
            <a:ext cx="843500" cy="600164"/>
          </a:xfrm>
          <a:prstGeom prst="rect">
            <a:avLst/>
          </a:prstGeom>
        </p:spPr>
        <p:txBody>
          <a:bodyPr wrap="none">
            <a:spAutoFit/>
          </a:bodyPr>
          <a:lstStyle/>
          <a:p>
            <a:pPr algn="r">
              <a:lnSpc>
                <a:spcPct val="200000"/>
              </a:lnSpc>
            </a:pPr>
            <a:r>
              <a:rPr lang="en-US" sz="1100" i="1" dirty="0" smtClean="0">
                <a:solidFill>
                  <a:srgbClr val="800000"/>
                </a:solidFill>
              </a:rPr>
              <a:t>GC intact:</a:t>
            </a:r>
          </a:p>
          <a:p>
            <a:pPr algn="r"/>
            <a:r>
              <a:rPr lang="en-US" sz="1100" i="1" dirty="0" smtClean="0">
                <a:solidFill>
                  <a:srgbClr val="800000"/>
                </a:solidFill>
              </a:rPr>
              <a:t>GC lesion:</a:t>
            </a:r>
            <a:endParaRPr lang="en-US" sz="1100" i="1" dirty="0">
              <a:solidFill>
                <a:srgbClr val="800000"/>
              </a:solidFill>
            </a:endParaRPr>
          </a:p>
        </p:txBody>
      </p:sp>
      <p:pic>
        <p:nvPicPr>
          <p:cNvPr id="1030" name="Picture 6"/>
          <p:cNvPicPr>
            <a:picLocks noChangeAspect="1" noChangeArrowheads="1"/>
          </p:cNvPicPr>
          <p:nvPr/>
        </p:nvPicPr>
        <p:blipFill>
          <a:blip r:embed="rId8" cstate="print"/>
          <a:srcRect/>
          <a:stretch>
            <a:fillRect/>
          </a:stretch>
        </p:blipFill>
        <p:spPr bwMode="auto">
          <a:xfrm>
            <a:off x="7391400" y="3852177"/>
            <a:ext cx="1560513" cy="491223"/>
          </a:xfrm>
          <a:prstGeom prst="rect">
            <a:avLst/>
          </a:prstGeom>
          <a:noFill/>
          <a:ln w="9525">
            <a:noFill/>
            <a:miter lim="800000"/>
            <a:headEnd/>
            <a:tailEnd/>
          </a:ln>
          <a:effectLst/>
        </p:spPr>
      </p:pic>
      <p:sp>
        <p:nvSpPr>
          <p:cNvPr id="24" name="Rectangle 23"/>
          <p:cNvSpPr/>
          <p:nvPr/>
        </p:nvSpPr>
        <p:spPr>
          <a:xfrm>
            <a:off x="7643040" y="3571306"/>
            <a:ext cx="1196160" cy="314894"/>
          </a:xfrm>
          <a:prstGeom prst="rect">
            <a:avLst/>
          </a:prstGeom>
        </p:spPr>
        <p:txBody>
          <a:bodyPr wrap="none">
            <a:spAutoFit/>
          </a:bodyPr>
          <a:lstStyle/>
          <a:p>
            <a:pPr algn="r">
              <a:lnSpc>
                <a:spcPct val="150000"/>
              </a:lnSpc>
            </a:pPr>
            <a:r>
              <a:rPr lang="en-US" sz="1100" i="1" dirty="0" smtClean="0">
                <a:solidFill>
                  <a:srgbClr val="800000"/>
                </a:solidFill>
              </a:rPr>
              <a:t>Firing </a:t>
            </a:r>
            <a:r>
              <a:rPr lang="en-US" sz="1100" i="1" dirty="0" err="1" smtClean="0">
                <a:solidFill>
                  <a:srgbClr val="800000"/>
                </a:solidFill>
              </a:rPr>
              <a:t>vs</a:t>
            </a:r>
            <a:r>
              <a:rPr lang="en-US" sz="1100" i="1" dirty="0" smtClean="0">
                <a:solidFill>
                  <a:srgbClr val="800000"/>
                </a:solidFill>
              </a:rPr>
              <a:t> Phase:</a:t>
            </a:r>
          </a:p>
        </p:txBody>
      </p:sp>
      <p:sp>
        <p:nvSpPr>
          <p:cNvPr id="25" name="Rectangle 24"/>
          <p:cNvSpPr/>
          <p:nvPr/>
        </p:nvSpPr>
        <p:spPr>
          <a:xfrm>
            <a:off x="4724400" y="4168140"/>
            <a:ext cx="922047" cy="261610"/>
          </a:xfrm>
          <a:prstGeom prst="rect">
            <a:avLst/>
          </a:prstGeom>
          <a:solidFill>
            <a:schemeClr val="bg1"/>
          </a:solidFill>
        </p:spPr>
        <p:txBody>
          <a:bodyPr wrap="none">
            <a:spAutoFit/>
          </a:bodyPr>
          <a:lstStyle/>
          <a:p>
            <a:pPr algn="r"/>
            <a:r>
              <a:rPr lang="en-US" sz="1100" i="1" dirty="0" smtClean="0">
                <a:solidFill>
                  <a:srgbClr val="800000"/>
                </a:solidFill>
              </a:rPr>
              <a:t>Precession:</a:t>
            </a:r>
          </a:p>
        </p:txBody>
      </p:sp>
      <p:sp>
        <p:nvSpPr>
          <p:cNvPr id="27" name="Text Box 5"/>
          <p:cNvSpPr txBox="1">
            <a:spLocks noChangeArrowheads="1"/>
          </p:cNvSpPr>
          <p:nvPr/>
        </p:nvSpPr>
        <p:spPr bwMode="auto">
          <a:xfrm>
            <a:off x="228600" y="5684520"/>
            <a:ext cx="8763000" cy="1107996"/>
          </a:xfrm>
          <a:prstGeom prst="rect">
            <a:avLst/>
          </a:prstGeom>
          <a:noFill/>
          <a:ln w="9525">
            <a:noFill/>
            <a:miter lim="800000"/>
            <a:headEnd/>
            <a:tailEnd/>
          </a:ln>
          <a:effectLst/>
        </p:spPr>
        <p:txBody>
          <a:bodyPr wrap="square">
            <a:spAutoFit/>
          </a:bodyPr>
          <a:lstStyle/>
          <a:p>
            <a:pPr marL="228600" lvl="2" eaLnBrk="0" hangingPunct="0">
              <a:tabLst>
                <a:tab pos="4632325" algn="l"/>
              </a:tabLst>
            </a:pPr>
            <a:endParaRPr lang="en-US" sz="1100" dirty="0" smtClean="0"/>
          </a:p>
          <a:p>
            <a:pPr marL="228600" lvl="2" eaLnBrk="0" hangingPunct="0">
              <a:tabLst>
                <a:tab pos="4632325" algn="l"/>
              </a:tabLst>
            </a:pPr>
            <a:r>
              <a:rPr lang="en-US" sz="1100" dirty="0" smtClean="0"/>
              <a:t>	</a:t>
            </a:r>
            <a:r>
              <a:rPr lang="en-US" sz="1100" b="1" u="sng" dirty="0" smtClean="0">
                <a:solidFill>
                  <a:srgbClr val="0000FF"/>
                </a:solidFill>
              </a:rPr>
              <a:t>Work plan</a:t>
            </a:r>
            <a:r>
              <a:rPr lang="en-US" sz="1100" dirty="0" smtClean="0"/>
              <a:t>: expand to 500,000 cell-equivalent (allow other 500k 	    cells for visual processing and motor control networks)</a:t>
            </a:r>
          </a:p>
          <a:p>
            <a:pPr marL="228600" lvl="2" eaLnBrk="0" hangingPunct="0">
              <a:tabLst>
                <a:tab pos="4632325" algn="l"/>
              </a:tabLst>
            </a:pPr>
            <a:r>
              <a:rPr lang="en-US" sz="1100" dirty="0" smtClean="0"/>
              <a:t>	    a. expand Hippocampus &amp; Grid Cell regions</a:t>
            </a:r>
          </a:p>
          <a:p>
            <a:pPr marL="228600" lvl="2" eaLnBrk="0" hangingPunct="0">
              <a:tabLst>
                <a:tab pos="4632325" algn="l"/>
              </a:tabLst>
            </a:pPr>
            <a:r>
              <a:rPr lang="en-US" sz="1100" dirty="0" smtClean="0"/>
              <a:t>	        (300,000 cell-equivalents)</a:t>
            </a:r>
          </a:p>
          <a:p>
            <a:pPr marL="228600" lvl="2" eaLnBrk="0" hangingPunct="0">
              <a:tabLst>
                <a:tab pos="4632325" algn="l"/>
              </a:tabLst>
            </a:pPr>
            <a:r>
              <a:rPr lang="en-US" sz="1100" dirty="0" smtClean="0"/>
              <a:t>	    b. add prefrontal interaction circuit (200,000 cell-equivalents)</a:t>
            </a:r>
          </a:p>
        </p:txBody>
      </p:sp>
      <p:cxnSp>
        <p:nvCxnSpPr>
          <p:cNvPr id="29" name="Straight Connector 28"/>
          <p:cNvCxnSpPr/>
          <p:nvPr/>
        </p:nvCxnSpPr>
        <p:spPr>
          <a:xfrm>
            <a:off x="4648200" y="5867400"/>
            <a:ext cx="434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4"/>
          <p:cNvSpPr>
            <a:spLocks noChangeArrowheads="1"/>
          </p:cNvSpPr>
          <p:nvPr/>
        </p:nvSpPr>
        <p:spPr bwMode="auto">
          <a:xfrm>
            <a:off x="381000" y="914400"/>
            <a:ext cx="8382000" cy="5562600"/>
          </a:xfrm>
          <a:prstGeom prst="rect">
            <a:avLst/>
          </a:prstGeom>
          <a:noFill/>
          <a:ln w="9525">
            <a:noFill/>
            <a:miter lim="800000"/>
            <a:headEnd/>
            <a:tailEnd/>
          </a:ln>
        </p:spPr>
        <p:txBody>
          <a:bodyPr/>
          <a:lstStyle/>
          <a:p>
            <a:pPr marL="455613" indent="-455613">
              <a:spcBef>
                <a:spcPct val="50000"/>
              </a:spcBef>
              <a:buFont typeface="Wingdings" pitchFamily="2" charset="2"/>
              <a:buChar char="Ø"/>
              <a:tabLst>
                <a:tab pos="455613" algn="l"/>
                <a:tab pos="1027113" algn="l"/>
              </a:tabLst>
            </a:pPr>
            <a:endParaRPr lang="en-US" sz="2800" b="1" dirty="0">
              <a:solidFill>
                <a:srgbClr val="3333CC"/>
              </a:solidFill>
              <a:latin typeface="Arial Narrow" pitchFamily="34" charset="0"/>
            </a:endParaRPr>
          </a:p>
        </p:txBody>
      </p:sp>
      <p:sp>
        <p:nvSpPr>
          <p:cNvPr id="9" name="TextBox 8"/>
          <p:cNvSpPr txBox="1"/>
          <p:nvPr/>
        </p:nvSpPr>
        <p:spPr>
          <a:xfrm>
            <a:off x="0" y="0"/>
            <a:ext cx="9144000" cy="533400"/>
          </a:xfrm>
          <a:prstGeom prst="rect">
            <a:avLst/>
          </a:prstGeom>
          <a:solidFill>
            <a:schemeClr val="accent6">
              <a:lumMod val="20000"/>
              <a:lumOff val="80000"/>
            </a:schemeClr>
          </a:solidFill>
        </p:spPr>
        <p:txBody>
          <a:bodyPr/>
          <a:lstStyle/>
          <a:p>
            <a:pPr algn="ctr" eaLnBrk="0" hangingPunct="0"/>
            <a:r>
              <a:rPr lang="en-US" sz="2800" b="1" dirty="0" smtClean="0">
                <a:solidFill>
                  <a:srgbClr val="3333CC"/>
                </a:solidFill>
                <a:latin typeface="Arial Narrow" pitchFamily="34" charset="0"/>
              </a:rPr>
              <a:t>Behavioral VNR System</a:t>
            </a:r>
            <a:endParaRPr lang="en-US" sz="2800" b="1" dirty="0">
              <a:solidFill>
                <a:srgbClr val="3333CC"/>
              </a:solidFill>
              <a:latin typeface="Arial Narrow" pitchFamily="34" charset="0"/>
            </a:endParaRPr>
          </a:p>
        </p:txBody>
      </p:sp>
      <p:pic>
        <p:nvPicPr>
          <p:cNvPr id="25601" name="Picture 1"/>
          <p:cNvPicPr>
            <a:picLocks noChangeAspect="1" noChangeArrowheads="1"/>
          </p:cNvPicPr>
          <p:nvPr/>
        </p:nvPicPr>
        <p:blipFill>
          <a:blip r:embed="rId3" cstate="print"/>
          <a:srcRect/>
          <a:stretch>
            <a:fillRect/>
          </a:stretch>
        </p:blipFill>
        <p:spPr bwMode="auto">
          <a:xfrm>
            <a:off x="2447712" y="914401"/>
            <a:ext cx="4248576" cy="3200400"/>
          </a:xfrm>
          <a:prstGeom prst="rect">
            <a:avLst/>
          </a:prstGeom>
          <a:noFill/>
          <a:ln w="9525">
            <a:noFill/>
            <a:miter lim="800000"/>
            <a:headEnd/>
            <a:tailEnd/>
          </a:ln>
          <a:effectLst>
            <a:softEdge rad="31750"/>
          </a:effectLst>
        </p:spPr>
      </p:pic>
      <p:pic>
        <p:nvPicPr>
          <p:cNvPr id="25602" name="Picture 2"/>
          <p:cNvPicPr>
            <a:picLocks noChangeAspect="1" noChangeArrowheads="1"/>
          </p:cNvPicPr>
          <p:nvPr/>
        </p:nvPicPr>
        <p:blipFill>
          <a:blip r:embed="rId4" cstate="print"/>
          <a:srcRect/>
          <a:stretch>
            <a:fillRect/>
          </a:stretch>
        </p:blipFill>
        <p:spPr bwMode="auto">
          <a:xfrm>
            <a:off x="360948" y="4343400"/>
            <a:ext cx="8422105" cy="2286000"/>
          </a:xfrm>
          <a:prstGeom prst="rect">
            <a:avLst/>
          </a:prstGeom>
          <a:noFill/>
          <a:ln w="9525">
            <a:noFill/>
            <a:miter lim="800000"/>
            <a:headEnd/>
            <a:tailEnd/>
          </a:ln>
          <a:effectLst/>
        </p:spPr>
      </p:pic>
      <p:sp>
        <p:nvSpPr>
          <p:cNvPr id="13" name="Rounded Rectangle 12"/>
          <p:cNvSpPr/>
          <p:nvPr/>
        </p:nvSpPr>
        <p:spPr bwMode="auto">
          <a:xfrm>
            <a:off x="228600" y="5791200"/>
            <a:ext cx="8595360" cy="510540"/>
          </a:xfrm>
          <a:prstGeom prst="roundRect">
            <a:avLst/>
          </a:prstGeom>
          <a:noFill/>
          <a:ln w="127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895600" y="381000"/>
            <a:ext cx="3352800" cy="533400"/>
          </a:xfrm>
          <a:prstGeom prst="rect">
            <a:avLst/>
          </a:prstGeom>
          <a:noFill/>
        </p:spPr>
        <p:txBody>
          <a:bodyPr/>
          <a:lstStyle/>
          <a:p>
            <a:pPr algn="ctr">
              <a:defRPr/>
            </a:pPr>
            <a:r>
              <a:rPr lang="en-US" sz="2200" dirty="0" smtClean="0"/>
              <a:t>Outline</a:t>
            </a:r>
            <a:endParaRPr lang="en-US" sz="2200" dirty="0"/>
          </a:p>
          <a:p>
            <a:pPr algn="ctr">
              <a:defRPr/>
            </a:pPr>
            <a:endParaRPr lang="en-US" sz="2800" b="1" dirty="0">
              <a:solidFill>
                <a:schemeClr val="accent2"/>
              </a:solidFill>
            </a:endParaRPr>
          </a:p>
        </p:txBody>
      </p:sp>
      <p:sp>
        <p:nvSpPr>
          <p:cNvPr id="16" name="Rectangle 5"/>
          <p:cNvSpPr txBox="1">
            <a:spLocks noChangeArrowheads="1"/>
          </p:cNvSpPr>
          <p:nvPr/>
        </p:nvSpPr>
        <p:spPr>
          <a:xfrm>
            <a:off x="609600" y="1600200"/>
            <a:ext cx="8229600" cy="4876800"/>
          </a:xfrm>
          <a:prstGeom prst="rect">
            <a:avLst/>
          </a:prstGeom>
        </p:spPr>
        <p:txBody>
          <a:bodyPr/>
          <a:lstStyle/>
          <a:p>
            <a:pPr marL="457200" marR="0" lvl="0" indent="-457200" algn="l" defTabSz="914400" rtl="0" eaLnBrk="1" fontAlgn="base" latinLnBrk="0" hangingPunct="1">
              <a:lnSpc>
                <a:spcPct val="100000"/>
              </a:lnSpc>
              <a:spcBef>
                <a:spcPct val="20000"/>
              </a:spcBef>
              <a:spcAft>
                <a:spcPct val="0"/>
              </a:spcAft>
              <a:buClrTx/>
              <a:buSzTx/>
              <a:buFontTx/>
              <a:buAutoNum type="arabicPeriod"/>
              <a:tabLst/>
              <a:defRPr/>
            </a:pPr>
            <a:r>
              <a:rPr kumimoji="0" lang="en-US" sz="2000" b="0" i="0" u="none" strike="noStrike" kern="0" cap="none" spc="0" normalizeH="0" baseline="0" noProof="0" dirty="0" smtClean="0">
                <a:ln>
                  <a:noFill/>
                </a:ln>
                <a:solidFill>
                  <a:srgbClr val="0000FF"/>
                </a:solidFill>
                <a:effectLst/>
                <a:uLnTx/>
                <a:uFillTx/>
                <a:latin typeface="+mn-lt"/>
                <a:ea typeface="+mn-ea"/>
                <a:cs typeface="+mn-cs"/>
              </a:rPr>
              <a:t>Biology</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p>
          <a:p>
            <a:pPr marL="1066800" lvl="1" indent="-609600">
              <a:spcBef>
                <a:spcPct val="20000"/>
              </a:spcBef>
              <a:buFont typeface="Arial" pitchFamily="34" charset="0"/>
              <a:buChar cha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Wakeful activity dynamics</a:t>
            </a:r>
          </a:p>
          <a:p>
            <a:pPr marL="1066800" lvl="1" indent="-609600">
              <a:spcBef>
                <a:spcPct val="20000"/>
              </a:spcBef>
              <a:buFont typeface="Arial" pitchFamily="34" charset="0"/>
              <a:buChar char="•"/>
            </a:pPr>
            <a:r>
              <a:rPr kumimoji="0" lang="en-US" sz="2000" b="0" i="0" u="none" strike="noStrike" kern="0" cap="none" spc="0" normalizeH="0" baseline="0" noProof="0" dirty="0" err="1" smtClean="0">
                <a:ln>
                  <a:noFill/>
                </a:ln>
                <a:solidFill>
                  <a:schemeClr val="tx1"/>
                </a:solidFill>
                <a:effectLst/>
                <a:uLnTx/>
                <a:uFillTx/>
                <a:latin typeface="+mn-lt"/>
                <a:ea typeface="+mn-ea"/>
                <a:cs typeface="+mn-cs"/>
              </a:rPr>
              <a:t>Hippocamptal-Prefronta</a:t>
            </a:r>
            <a:r>
              <a:rPr lang="en-US" sz="2000" kern="0" dirty="0" smtClean="0">
                <a:latin typeface="+mn-lt"/>
              </a:rPr>
              <a:t>l Short-Term Memory</a:t>
            </a:r>
          </a:p>
          <a:p>
            <a:pPr marL="1066800" lvl="1" indent="-609600">
              <a:spcBef>
                <a:spcPct val="20000"/>
              </a:spcBef>
            </a:pPr>
            <a:endParaRPr lang="en-US" sz="2000" kern="0" dirty="0" smtClean="0">
              <a:latin typeface="+mn-lt"/>
            </a:endParaRPr>
          </a:p>
          <a:p>
            <a:pPr marL="457200" lvl="0" indent="-457200">
              <a:spcBef>
                <a:spcPct val="20000"/>
              </a:spcBef>
              <a:buFontTx/>
              <a:buAutoNum type="arabicPeriod"/>
              <a:defRPr/>
            </a:pPr>
            <a:r>
              <a:rPr lang="en-US" sz="2000" kern="0" dirty="0" smtClean="0">
                <a:solidFill>
                  <a:srgbClr val="0000FF"/>
                </a:solidFill>
              </a:rPr>
              <a:t>Model Assumptions </a:t>
            </a:r>
            <a:endParaRPr lang="en-US" sz="2000" kern="0" dirty="0" smtClean="0"/>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57200" lvl="0" indent="-457200">
              <a:spcBef>
                <a:spcPct val="20000"/>
              </a:spcBef>
              <a:buFontTx/>
              <a:buAutoNum type="arabicPeriod"/>
              <a:defRPr/>
            </a:pPr>
            <a:r>
              <a:rPr lang="en-US" sz="2000" kern="0" dirty="0" smtClean="0">
                <a:solidFill>
                  <a:srgbClr val="0000FF"/>
                </a:solidFill>
              </a:rPr>
              <a:t>Equations</a:t>
            </a:r>
          </a:p>
          <a:p>
            <a:pPr marL="457200" lvl="0" indent="-457200">
              <a:spcBef>
                <a:spcPct val="20000"/>
              </a:spcBef>
              <a:buFontTx/>
              <a:buAutoNum type="arabicPeriod"/>
              <a:defRPr/>
            </a:pPr>
            <a:endParaRPr lang="en-US" sz="2000" kern="0" dirty="0" smtClean="0">
              <a:solidFill>
                <a:srgbClr val="0000FF"/>
              </a:solidFill>
            </a:endParaRPr>
          </a:p>
          <a:p>
            <a:pPr marL="457200" lvl="0" indent="-457200">
              <a:spcBef>
                <a:spcPct val="20000"/>
              </a:spcBef>
              <a:buFontTx/>
              <a:buAutoNum type="arabicPeriod"/>
              <a:defRPr/>
            </a:pPr>
            <a:r>
              <a:rPr lang="en-US" sz="2000" kern="0" dirty="0" smtClean="0">
                <a:solidFill>
                  <a:srgbClr val="0000FF"/>
                </a:solidFill>
              </a:rPr>
              <a:t>DARPA Aspects</a:t>
            </a:r>
          </a:p>
          <a:p>
            <a:pPr marL="457200" lvl="0" indent="-457200">
              <a:spcBef>
                <a:spcPct val="20000"/>
              </a:spcBef>
              <a:buFontTx/>
              <a:buAutoNum type="arabicPeriod"/>
              <a:defRPr/>
            </a:pPr>
            <a:endParaRPr lang="en-US" sz="2000" kern="0" dirty="0" smtClean="0">
              <a:solidFill>
                <a:srgbClr val="0000FF"/>
              </a:solidFill>
            </a:endParaRPr>
          </a:p>
          <a:p>
            <a:pPr marL="457200" lvl="0" indent="-457200">
              <a:spcBef>
                <a:spcPct val="20000"/>
              </a:spcBef>
              <a:buFontTx/>
              <a:buAutoNum type="arabicPeriod"/>
              <a:defRPr/>
            </a:pPr>
            <a:r>
              <a:rPr lang="en-US" sz="2000" kern="0" dirty="0" smtClean="0">
                <a:solidFill>
                  <a:srgbClr val="0000FF"/>
                </a:solidFill>
              </a:rPr>
              <a:t>Status/Results</a:t>
            </a:r>
          </a:p>
          <a:p>
            <a:pPr marL="457200" lvl="0" indent="-457200">
              <a:spcBef>
                <a:spcPct val="20000"/>
              </a:spcBef>
              <a:buFontTx/>
              <a:buAutoNum type="arabicPeriod"/>
              <a:defRPr/>
            </a:pPr>
            <a:endParaRPr lang="en-US" sz="2000" kern="0" dirty="0" smtClean="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0" y="381000"/>
            <a:ext cx="6096000" cy="533400"/>
          </a:xfrm>
          <a:prstGeom prst="rect">
            <a:avLst/>
          </a:prstGeom>
          <a:noFill/>
        </p:spPr>
        <p:txBody>
          <a:bodyPr/>
          <a:lstStyle/>
          <a:p>
            <a:pPr algn="ctr">
              <a:defRPr/>
            </a:pPr>
            <a:r>
              <a:rPr lang="en-US" sz="2200" dirty="0" smtClean="0"/>
              <a:t>1a</a:t>
            </a:r>
            <a:r>
              <a:rPr lang="en-US" sz="2200" dirty="0" smtClean="0"/>
              <a:t>. Biology: </a:t>
            </a:r>
            <a:r>
              <a:rPr lang="en-US" sz="2000" dirty="0" smtClean="0"/>
              <a:t>Ongoing Activity</a:t>
            </a:r>
            <a:endParaRPr lang="en-US" sz="2200" dirty="0"/>
          </a:p>
          <a:p>
            <a:pPr algn="ctr">
              <a:defRPr/>
            </a:pPr>
            <a:endParaRPr lang="en-US" sz="2800" b="1" dirty="0">
              <a:solidFill>
                <a:schemeClr val="accent2"/>
              </a:solidFill>
            </a:endParaRPr>
          </a:p>
        </p:txBody>
      </p:sp>
      <p:sp>
        <p:nvSpPr>
          <p:cNvPr id="6" name="Text Box 4"/>
          <p:cNvSpPr txBox="1">
            <a:spLocks noChangeArrowheads="1"/>
          </p:cNvSpPr>
          <p:nvPr/>
        </p:nvSpPr>
        <p:spPr bwMode="auto">
          <a:xfrm>
            <a:off x="0" y="6602413"/>
            <a:ext cx="2286000" cy="255587"/>
          </a:xfrm>
          <a:prstGeom prst="rect">
            <a:avLst/>
          </a:prstGeom>
          <a:noFill/>
          <a:ln w="9525">
            <a:noFill/>
            <a:round/>
            <a:headEnd/>
            <a:tailEnd/>
          </a:ln>
          <a:effectLst/>
        </p:spPr>
        <p:txBody>
          <a:bodyPr lIns="0" tIns="0" rIns="0" bIns="0"/>
          <a:lstStyle/>
          <a:p>
            <a:pPr algn="ctr">
              <a:tabLst>
                <a:tab pos="723900" algn="l"/>
                <a:tab pos="1447800" algn="l"/>
                <a:tab pos="2171700" algn="l"/>
                <a:tab pos="2895600" algn="l"/>
                <a:tab pos="3619500" algn="l"/>
              </a:tabLst>
            </a:pPr>
            <a:r>
              <a:rPr lang="en-GB" sz="900" b="1" dirty="0" smtClean="0">
                <a:solidFill>
                  <a:srgbClr val="000000"/>
                </a:solidFill>
                <a:latin typeface="Arial" charset="0"/>
                <a:ea typeface="msgothic" charset="0"/>
                <a:cs typeface="msgothic" charset="0"/>
              </a:rPr>
              <a:t>(data from I Fried lab, UCLA)</a:t>
            </a:r>
            <a:endParaRPr lang="en-GB" sz="900" b="1" dirty="0">
              <a:solidFill>
                <a:srgbClr val="000000"/>
              </a:solidFill>
              <a:latin typeface="Arial" charset="0"/>
              <a:ea typeface="msgothic" charset="0"/>
              <a:cs typeface="msgothic" charset="0"/>
            </a:endParaRPr>
          </a:p>
        </p:txBody>
      </p:sp>
      <p:grpSp>
        <p:nvGrpSpPr>
          <p:cNvPr id="9" name="Group 34"/>
          <p:cNvGrpSpPr/>
          <p:nvPr/>
        </p:nvGrpSpPr>
        <p:grpSpPr>
          <a:xfrm>
            <a:off x="3733800" y="4802041"/>
            <a:ext cx="4800600" cy="2055959"/>
            <a:chOff x="3352800" y="1447800"/>
            <a:chExt cx="5626100" cy="2409497"/>
          </a:xfrm>
        </p:grpSpPr>
        <p:pic>
          <p:nvPicPr>
            <p:cNvPr id="10" name="Picture 2"/>
            <p:cNvPicPr>
              <a:picLocks noChangeAspect="1" noChangeArrowheads="1"/>
            </p:cNvPicPr>
            <p:nvPr/>
          </p:nvPicPr>
          <p:blipFill>
            <a:blip r:embed="rId3" cstate="print"/>
            <a:srcRect/>
            <a:stretch>
              <a:fillRect/>
            </a:stretch>
          </p:blipFill>
          <p:spPr bwMode="auto">
            <a:xfrm>
              <a:off x="3352800" y="1447800"/>
              <a:ext cx="2981325" cy="2409497"/>
            </a:xfrm>
            <a:prstGeom prst="rect">
              <a:avLst/>
            </a:prstGeom>
            <a:noFill/>
            <a:ln w="9525">
              <a:noFill/>
              <a:miter lim="800000"/>
              <a:headEnd/>
              <a:tailEnd/>
            </a:ln>
            <a:effectLst/>
          </p:spPr>
        </p:pic>
        <p:pic>
          <p:nvPicPr>
            <p:cNvPr id="11" name="Picture 10" descr="EntorhinalCortex.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553200" y="1524000"/>
              <a:ext cx="2425700" cy="1909687"/>
            </a:xfrm>
            <a:prstGeom prst="rect">
              <a:avLst/>
            </a:prstGeom>
          </p:spPr>
        </p:pic>
        <p:cxnSp>
          <p:nvCxnSpPr>
            <p:cNvPr id="12" name="Straight Connector 11"/>
            <p:cNvCxnSpPr/>
            <p:nvPr/>
          </p:nvCxnSpPr>
          <p:spPr bwMode="auto">
            <a:xfrm flipV="1">
              <a:off x="6400800" y="2667000"/>
              <a:ext cx="1447800" cy="609600"/>
            </a:xfrm>
            <a:prstGeom prst="line">
              <a:avLst/>
            </a:prstGeom>
            <a:no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400800" y="1981200"/>
              <a:ext cx="1098550" cy="768350"/>
            </a:xfrm>
            <a:prstGeom prst="line">
              <a:avLst/>
            </a:prstGeom>
            <a:noFill/>
            <a:ln w="9525" cap="flat" cmpd="sng" algn="ctr">
              <a:solidFill>
                <a:srgbClr val="0000FF"/>
              </a:solidFill>
              <a:prstDash val="solid"/>
              <a:round/>
              <a:headEnd type="none" w="med" len="med"/>
              <a:tailEnd type="none" w="med" len="med"/>
            </a:ln>
            <a:effectLst/>
          </p:spPr>
        </p:cxnSp>
      </p:grpSp>
      <p:grpSp>
        <p:nvGrpSpPr>
          <p:cNvPr id="27" name="Group 26"/>
          <p:cNvGrpSpPr/>
          <p:nvPr/>
        </p:nvGrpSpPr>
        <p:grpSpPr>
          <a:xfrm>
            <a:off x="0" y="1143000"/>
            <a:ext cx="9163050" cy="4128826"/>
            <a:chOff x="-19050" y="2819400"/>
            <a:chExt cx="9163050" cy="4128826"/>
          </a:xfrm>
        </p:grpSpPr>
        <p:pic>
          <p:nvPicPr>
            <p:cNvPr id="15" name="Picture 3" descr="C:\Documents and Settings\Goodman\Desktop\exp300_1min.jpg"/>
            <p:cNvPicPr>
              <a:picLocks noChangeAspect="1" noChangeArrowheads="1"/>
            </p:cNvPicPr>
            <p:nvPr/>
          </p:nvPicPr>
          <p:blipFill>
            <a:blip r:embed="rId5" cstate="print"/>
            <a:srcRect l="3038" t="3086" r="9603" b="38963"/>
            <a:stretch>
              <a:fillRect/>
            </a:stretch>
          </p:blipFill>
          <p:spPr bwMode="auto">
            <a:xfrm>
              <a:off x="-19050" y="3276600"/>
              <a:ext cx="8229600" cy="3070860"/>
            </a:xfrm>
            <a:prstGeom prst="rect">
              <a:avLst/>
            </a:prstGeom>
            <a:noFill/>
          </p:spPr>
        </p:pic>
        <p:pic>
          <p:nvPicPr>
            <p:cNvPr id="16" name="Picture 4" descr="C:\Documents and Settings\Goodman\Desktop\exp300_10min.jpg"/>
            <p:cNvPicPr>
              <a:picLocks noChangeAspect="1" noChangeArrowheads="1"/>
            </p:cNvPicPr>
            <p:nvPr/>
          </p:nvPicPr>
          <p:blipFill>
            <a:blip r:embed="rId6" cstate="print"/>
            <a:srcRect l="90237" b="38487"/>
            <a:stretch>
              <a:fillRect/>
            </a:stretch>
          </p:blipFill>
          <p:spPr bwMode="auto">
            <a:xfrm>
              <a:off x="8222742" y="3105150"/>
              <a:ext cx="921258" cy="3265170"/>
            </a:xfrm>
            <a:prstGeom prst="rect">
              <a:avLst/>
            </a:prstGeom>
            <a:noFill/>
          </p:spPr>
        </p:pic>
        <p:sp>
          <p:nvSpPr>
            <p:cNvPr id="17" name="Rectangle 16"/>
            <p:cNvSpPr/>
            <p:nvPr/>
          </p:nvSpPr>
          <p:spPr>
            <a:xfrm>
              <a:off x="8258175" y="2819400"/>
              <a:ext cx="797013" cy="461665"/>
            </a:xfrm>
            <a:prstGeom prst="rect">
              <a:avLst/>
            </a:prstGeom>
          </p:spPr>
          <p:txBody>
            <a:bodyPr wrap="none">
              <a:spAutoFit/>
            </a:bodyPr>
            <a:lstStyle/>
            <a:p>
              <a:pPr algn="ctr"/>
              <a:r>
                <a:rPr lang="en-US" sz="1200" b="1" dirty="0" smtClean="0">
                  <a:solidFill>
                    <a:srgbClr val="3333CC"/>
                  </a:solidFill>
                  <a:latin typeface="Arial Narrow" pitchFamily="34" charset="0"/>
                </a:rPr>
                <a:t>ISI distrib </a:t>
              </a:r>
            </a:p>
            <a:p>
              <a:pPr algn="ctr"/>
              <a:r>
                <a:rPr lang="en-US" sz="1200" b="1" dirty="0" smtClean="0">
                  <a:solidFill>
                    <a:srgbClr val="3333CC"/>
                  </a:solidFill>
                  <a:latin typeface="Arial Narrow" pitchFamily="34" charset="0"/>
                </a:rPr>
                <a:t>(10 min)</a:t>
              </a:r>
              <a:endParaRPr lang="en-US" sz="1200" dirty="0">
                <a:solidFill>
                  <a:srgbClr val="000000"/>
                </a:solidFill>
                <a:latin typeface="Arial Narrow" pitchFamily="34" charset="0"/>
              </a:endParaRPr>
            </a:p>
          </p:txBody>
        </p:sp>
        <p:sp>
          <p:nvSpPr>
            <p:cNvPr id="18" name="Rectangle 17"/>
            <p:cNvSpPr/>
            <p:nvPr/>
          </p:nvSpPr>
          <p:spPr>
            <a:xfrm>
              <a:off x="7448550" y="2819400"/>
              <a:ext cx="753732" cy="461665"/>
            </a:xfrm>
            <a:prstGeom prst="rect">
              <a:avLst/>
            </a:prstGeom>
          </p:spPr>
          <p:txBody>
            <a:bodyPr wrap="none">
              <a:spAutoFit/>
            </a:bodyPr>
            <a:lstStyle/>
            <a:p>
              <a:pPr algn="ctr"/>
              <a:r>
                <a:rPr lang="en-US" sz="1200" b="1" dirty="0" smtClean="0">
                  <a:solidFill>
                    <a:srgbClr val="3333CC"/>
                  </a:solidFill>
                  <a:latin typeface="Arial Narrow" pitchFamily="34" charset="0"/>
                </a:rPr>
                <a:t>Rate</a:t>
              </a:r>
            </a:p>
            <a:p>
              <a:pPr algn="ctr"/>
              <a:r>
                <a:rPr lang="en-US" sz="1200" b="1" dirty="0" smtClean="0">
                  <a:solidFill>
                    <a:srgbClr val="3333CC"/>
                  </a:solidFill>
                  <a:latin typeface="Arial Narrow" pitchFamily="34" charset="0"/>
                </a:rPr>
                <a:t>(cellwise)</a:t>
              </a:r>
              <a:endParaRPr lang="en-US" sz="1200" dirty="0">
                <a:solidFill>
                  <a:srgbClr val="000000"/>
                </a:solidFill>
                <a:latin typeface="Arial Narrow" pitchFamily="34" charset="0"/>
              </a:endParaRPr>
            </a:p>
          </p:txBody>
        </p:sp>
        <p:sp>
          <p:nvSpPr>
            <p:cNvPr id="19" name="Rectangle 18"/>
            <p:cNvSpPr/>
            <p:nvPr/>
          </p:nvSpPr>
          <p:spPr>
            <a:xfrm>
              <a:off x="6534150" y="2819400"/>
              <a:ext cx="893193" cy="461665"/>
            </a:xfrm>
            <a:prstGeom prst="rect">
              <a:avLst/>
            </a:prstGeom>
          </p:spPr>
          <p:txBody>
            <a:bodyPr wrap="none">
              <a:spAutoFit/>
            </a:bodyPr>
            <a:lstStyle/>
            <a:p>
              <a:pPr algn="ctr"/>
              <a:r>
                <a:rPr lang="en-US" sz="1200" b="1" dirty="0" smtClean="0">
                  <a:solidFill>
                    <a:srgbClr val="3333CC"/>
                  </a:solidFill>
                  <a:latin typeface="Arial Narrow" pitchFamily="34" charset="0"/>
                </a:rPr>
                <a:t>CV (std/mn)</a:t>
              </a:r>
            </a:p>
            <a:p>
              <a:pPr algn="ctr"/>
              <a:r>
                <a:rPr lang="en-US" sz="1200" b="1" dirty="0" smtClean="0">
                  <a:solidFill>
                    <a:srgbClr val="3333CC"/>
                  </a:solidFill>
                  <a:latin typeface="Arial Narrow" pitchFamily="34" charset="0"/>
                </a:rPr>
                <a:t>(cellwise)</a:t>
              </a:r>
              <a:endParaRPr lang="en-US" sz="1200" dirty="0">
                <a:solidFill>
                  <a:srgbClr val="000000"/>
                </a:solidFill>
                <a:latin typeface="Arial Narrow" pitchFamily="34" charset="0"/>
              </a:endParaRPr>
            </a:p>
          </p:txBody>
        </p:sp>
        <p:sp>
          <p:nvSpPr>
            <p:cNvPr id="20" name="Rectangle 19"/>
            <p:cNvSpPr/>
            <p:nvPr/>
          </p:nvSpPr>
          <p:spPr>
            <a:xfrm>
              <a:off x="2362200" y="6324600"/>
              <a:ext cx="1284327" cy="276999"/>
            </a:xfrm>
            <a:prstGeom prst="rect">
              <a:avLst/>
            </a:prstGeom>
          </p:spPr>
          <p:txBody>
            <a:bodyPr wrap="none">
              <a:spAutoFit/>
            </a:bodyPr>
            <a:lstStyle/>
            <a:p>
              <a:pPr algn="ctr"/>
              <a:r>
                <a:rPr lang="en-US" sz="1200" b="1" dirty="0" smtClean="0">
                  <a:solidFill>
                    <a:srgbClr val="3333CC"/>
                  </a:solidFill>
                  <a:latin typeface="Arial Narrow" pitchFamily="34" charset="0"/>
                </a:rPr>
                <a:t>(1 minute window)</a:t>
              </a:r>
              <a:endParaRPr lang="en-US" sz="1200" dirty="0">
                <a:solidFill>
                  <a:srgbClr val="000000"/>
                </a:solidFill>
                <a:latin typeface="Arial Narrow" pitchFamily="34" charset="0"/>
              </a:endParaRPr>
            </a:p>
          </p:txBody>
        </p:sp>
        <p:grpSp>
          <p:nvGrpSpPr>
            <p:cNvPr id="21" name="Group 25"/>
            <p:cNvGrpSpPr/>
            <p:nvPr/>
          </p:nvGrpSpPr>
          <p:grpSpPr>
            <a:xfrm>
              <a:off x="681990" y="4562475"/>
              <a:ext cx="2055754" cy="2385751"/>
              <a:chOff x="701040" y="2352675"/>
              <a:chExt cx="2055754" cy="2385751"/>
            </a:xfrm>
          </p:grpSpPr>
          <p:cxnSp>
            <p:nvCxnSpPr>
              <p:cNvPr id="22" name="Straight Arrow Connector 21"/>
              <p:cNvCxnSpPr>
                <a:stCxn id="24" idx="0"/>
                <a:endCxn id="26" idx="2"/>
              </p:cNvCxnSpPr>
              <p:nvPr/>
            </p:nvCxnSpPr>
            <p:spPr bwMode="auto">
              <a:xfrm rot="5400000" flipH="1" flipV="1">
                <a:off x="1511618" y="3008948"/>
                <a:ext cx="497205" cy="403860"/>
              </a:xfrm>
              <a:prstGeom prst="straightConnector1">
                <a:avLst/>
              </a:prstGeom>
              <a:noFill/>
              <a:ln w="9525" cap="flat" cmpd="sng" algn="ctr">
                <a:solidFill>
                  <a:schemeClr val="accent1">
                    <a:lumMod val="75000"/>
                  </a:schemeClr>
                </a:solidFill>
                <a:prstDash val="solid"/>
                <a:round/>
                <a:headEnd type="none" w="med" len="med"/>
                <a:tailEnd type="arrow"/>
              </a:ln>
              <a:effectLst/>
            </p:spPr>
          </p:cxnSp>
          <p:pic>
            <p:nvPicPr>
              <p:cNvPr id="24" name="Picture 5" descr="C:\Documents and Settings\Goodman\Desktop\PAR_closeup.jpg"/>
              <p:cNvPicPr>
                <a:picLocks noChangeAspect="1" noChangeArrowheads="1"/>
              </p:cNvPicPr>
              <p:nvPr/>
            </p:nvPicPr>
            <p:blipFill>
              <a:blip r:embed="rId7" cstate="print"/>
              <a:srcRect l="1752" t="3714" r="29299" b="4000"/>
              <a:stretch>
                <a:fillRect/>
              </a:stretch>
            </p:blipFill>
            <p:spPr bwMode="auto">
              <a:xfrm>
                <a:off x="701040" y="3459480"/>
                <a:ext cx="1714500" cy="1278946"/>
              </a:xfrm>
              <a:prstGeom prst="rect">
                <a:avLst/>
              </a:prstGeom>
              <a:noFill/>
              <a:ln>
                <a:solidFill>
                  <a:schemeClr val="accent1">
                    <a:lumMod val="75000"/>
                  </a:schemeClr>
                </a:solidFill>
              </a:ln>
            </p:spPr>
          </p:pic>
          <p:sp>
            <p:nvSpPr>
              <p:cNvPr id="25" name="Rectangle 24"/>
              <p:cNvSpPr/>
              <p:nvPr/>
            </p:nvSpPr>
            <p:spPr>
              <a:xfrm>
                <a:off x="1876425" y="2924175"/>
                <a:ext cx="880369" cy="461665"/>
              </a:xfrm>
              <a:prstGeom prst="rect">
                <a:avLst/>
              </a:prstGeom>
            </p:spPr>
            <p:txBody>
              <a:bodyPr wrap="none">
                <a:spAutoFit/>
              </a:bodyPr>
              <a:lstStyle/>
              <a:p>
                <a:pPr algn="ctr"/>
                <a:r>
                  <a:rPr lang="en-US" sz="1200" b="1" dirty="0" smtClean="0">
                    <a:solidFill>
                      <a:srgbClr val="AAE2CA">
                        <a:lumMod val="50000"/>
                      </a:srgbClr>
                    </a:solidFill>
                    <a:latin typeface="Arial Narrow" pitchFamily="34" charset="0"/>
                  </a:rPr>
                  <a:t>R Parietal</a:t>
                </a:r>
              </a:p>
              <a:p>
                <a:pPr algn="ctr"/>
                <a:r>
                  <a:rPr lang="en-US" sz="1200" b="1" dirty="0" smtClean="0">
                    <a:solidFill>
                      <a:srgbClr val="AAE2CA">
                        <a:lumMod val="50000"/>
                      </a:srgbClr>
                    </a:solidFill>
                    <a:latin typeface="Arial Narrow" pitchFamily="34" charset="0"/>
                  </a:rPr>
                  <a:t>5s close-up</a:t>
                </a:r>
                <a:endParaRPr lang="en-US" sz="1200" dirty="0">
                  <a:solidFill>
                    <a:srgbClr val="AAE2CA">
                      <a:lumMod val="50000"/>
                    </a:srgbClr>
                  </a:solidFill>
                  <a:latin typeface="Arial Narrow" pitchFamily="34" charset="0"/>
                </a:endParaRPr>
              </a:p>
            </p:txBody>
          </p:sp>
          <p:sp>
            <p:nvSpPr>
              <p:cNvPr id="26" name="Rectangle 25"/>
              <p:cNvSpPr/>
              <p:nvPr/>
            </p:nvSpPr>
            <p:spPr bwMode="auto">
              <a:xfrm>
                <a:off x="1695450" y="2352675"/>
                <a:ext cx="533400" cy="609600"/>
              </a:xfrm>
              <a:prstGeom prst="rect">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grpSp>
      <p:sp>
        <p:nvSpPr>
          <p:cNvPr id="30" name="Rectangle 29"/>
          <p:cNvSpPr/>
          <p:nvPr/>
        </p:nvSpPr>
        <p:spPr>
          <a:xfrm>
            <a:off x="3352800" y="5257800"/>
            <a:ext cx="360996" cy="276999"/>
          </a:xfrm>
          <a:prstGeom prst="rect">
            <a:avLst/>
          </a:prstGeom>
        </p:spPr>
        <p:txBody>
          <a:bodyPr wrap="none">
            <a:spAutoFit/>
          </a:bodyPr>
          <a:lstStyle/>
          <a:p>
            <a:pPr algn="ctr"/>
            <a:r>
              <a:rPr lang="en-US" sz="1200" b="1" dirty="0" smtClean="0">
                <a:solidFill>
                  <a:srgbClr val="3333CC"/>
                </a:solidFill>
                <a:latin typeface="Arial Narrow" pitchFamily="34" charset="0"/>
              </a:rPr>
              <a:t>EC</a:t>
            </a:r>
            <a:endParaRPr lang="en-US" sz="1200" dirty="0">
              <a:solidFill>
                <a:srgbClr val="000000"/>
              </a:solidFill>
              <a:latin typeface="Arial Narrow" pitchFamily="34" charset="0"/>
            </a:endParaRPr>
          </a:p>
        </p:txBody>
      </p:sp>
      <p:sp>
        <p:nvSpPr>
          <p:cNvPr id="31" name="Rectangle 30"/>
          <p:cNvSpPr/>
          <p:nvPr/>
        </p:nvSpPr>
        <p:spPr>
          <a:xfrm>
            <a:off x="3292687" y="6047601"/>
            <a:ext cx="481222" cy="276999"/>
          </a:xfrm>
          <a:prstGeom prst="rect">
            <a:avLst/>
          </a:prstGeom>
        </p:spPr>
        <p:txBody>
          <a:bodyPr wrap="none">
            <a:spAutoFit/>
          </a:bodyPr>
          <a:lstStyle/>
          <a:p>
            <a:pPr algn="ctr"/>
            <a:r>
              <a:rPr lang="en-US" sz="1200" b="1" dirty="0" smtClean="0">
                <a:solidFill>
                  <a:srgbClr val="3333CC"/>
                </a:solidFill>
                <a:latin typeface="Arial Narrow" pitchFamily="34" charset="0"/>
              </a:rPr>
              <a:t>HIPP</a:t>
            </a:r>
            <a:endParaRPr lang="en-US" sz="1200" dirty="0">
              <a:solidFill>
                <a:srgbClr val="000000"/>
              </a:solidFill>
              <a:latin typeface="Arial Narrow" pitchFamily="34" charset="0"/>
            </a:endParaRPr>
          </a:p>
        </p:txBody>
      </p:sp>
      <p:sp>
        <p:nvSpPr>
          <p:cNvPr id="32" name="Rectangle 31"/>
          <p:cNvSpPr/>
          <p:nvPr/>
        </p:nvSpPr>
        <p:spPr>
          <a:xfrm>
            <a:off x="-91370" y="1828800"/>
            <a:ext cx="564578" cy="276999"/>
          </a:xfrm>
          <a:prstGeom prst="rect">
            <a:avLst/>
          </a:prstGeom>
          <a:solidFill>
            <a:schemeClr val="bg1"/>
          </a:solidFill>
        </p:spPr>
        <p:txBody>
          <a:bodyPr wrap="none">
            <a:spAutoFit/>
          </a:bodyPr>
          <a:lstStyle/>
          <a:p>
            <a:pPr algn="ctr"/>
            <a:r>
              <a:rPr lang="en-US" sz="1200" b="1" dirty="0" smtClean="0">
                <a:solidFill>
                  <a:srgbClr val="3333CC"/>
                </a:solidFill>
                <a:latin typeface="Arial Narrow" pitchFamily="34" charset="0"/>
              </a:rPr>
              <a:t>AMYG</a:t>
            </a:r>
            <a:endParaRPr lang="en-US" sz="1200" dirty="0">
              <a:solidFill>
                <a:srgbClr val="000000"/>
              </a:solidFill>
              <a:latin typeface="Arial Narrow" pitchFamily="34" charset="0"/>
            </a:endParaRPr>
          </a:p>
        </p:txBody>
      </p:sp>
      <p:sp>
        <p:nvSpPr>
          <p:cNvPr id="33" name="Rectangle 32"/>
          <p:cNvSpPr/>
          <p:nvPr/>
        </p:nvSpPr>
        <p:spPr>
          <a:xfrm>
            <a:off x="19180" y="2466201"/>
            <a:ext cx="373821" cy="276999"/>
          </a:xfrm>
          <a:prstGeom prst="rect">
            <a:avLst/>
          </a:prstGeom>
          <a:solidFill>
            <a:schemeClr val="bg1"/>
          </a:solidFill>
        </p:spPr>
        <p:txBody>
          <a:bodyPr wrap="none">
            <a:spAutoFit/>
          </a:bodyPr>
          <a:lstStyle/>
          <a:p>
            <a:pPr algn="ctr"/>
            <a:r>
              <a:rPr lang="en-US" sz="1200" b="1" dirty="0" smtClean="0">
                <a:solidFill>
                  <a:srgbClr val="3333CC"/>
                </a:solidFill>
                <a:latin typeface="Arial Narrow" pitchFamily="34" charset="0"/>
              </a:rPr>
              <a:t>ITL</a:t>
            </a:r>
            <a:endParaRPr lang="en-US" sz="1200" dirty="0">
              <a:solidFill>
                <a:srgbClr val="000000"/>
              </a:solidFill>
              <a:latin typeface="Arial Narrow" pitchFamily="34" charset="0"/>
            </a:endParaRPr>
          </a:p>
        </p:txBody>
      </p:sp>
      <p:sp>
        <p:nvSpPr>
          <p:cNvPr id="34" name="Rectangle 33"/>
          <p:cNvSpPr/>
          <p:nvPr/>
        </p:nvSpPr>
        <p:spPr>
          <a:xfrm>
            <a:off x="-34657" y="2971800"/>
            <a:ext cx="443135" cy="276999"/>
          </a:xfrm>
          <a:prstGeom prst="rect">
            <a:avLst/>
          </a:prstGeom>
          <a:solidFill>
            <a:schemeClr val="bg1"/>
          </a:solidFill>
        </p:spPr>
        <p:txBody>
          <a:bodyPr wrap="none">
            <a:spAutoFit/>
          </a:bodyPr>
          <a:lstStyle/>
          <a:p>
            <a:pPr algn="ctr"/>
            <a:r>
              <a:rPr lang="en-US" sz="1200" b="1" dirty="0" smtClean="0">
                <a:solidFill>
                  <a:srgbClr val="3333CC"/>
                </a:solidFill>
                <a:latin typeface="Arial Narrow" pitchFamily="34" charset="0"/>
              </a:rPr>
              <a:t>PAR</a:t>
            </a:r>
            <a:endParaRPr lang="en-US" sz="1200" dirty="0">
              <a:solidFill>
                <a:srgbClr val="000000"/>
              </a:solidFill>
              <a:latin typeface="Arial Narrow" pitchFamily="34" charset="0"/>
            </a:endParaRPr>
          </a:p>
        </p:txBody>
      </p:sp>
      <p:sp>
        <p:nvSpPr>
          <p:cNvPr id="35" name="Rectangle 34"/>
          <p:cNvSpPr/>
          <p:nvPr/>
        </p:nvSpPr>
        <p:spPr>
          <a:xfrm>
            <a:off x="-28661" y="4218801"/>
            <a:ext cx="500458" cy="276999"/>
          </a:xfrm>
          <a:prstGeom prst="rect">
            <a:avLst/>
          </a:prstGeom>
          <a:solidFill>
            <a:schemeClr val="bg1"/>
          </a:solidFill>
        </p:spPr>
        <p:txBody>
          <a:bodyPr wrap="none">
            <a:spAutoFit/>
          </a:bodyPr>
          <a:lstStyle/>
          <a:p>
            <a:pPr algn="ctr"/>
            <a:r>
              <a:rPr lang="en-US" sz="1200" b="1" dirty="0" smtClean="0">
                <a:solidFill>
                  <a:srgbClr val="3333CC"/>
                </a:solidFill>
                <a:latin typeface="Arial Narrow" pitchFamily="34" charset="0"/>
              </a:rPr>
              <a:t>CING</a:t>
            </a:r>
            <a:endParaRPr lang="en-US" sz="1200" dirty="0">
              <a:solidFill>
                <a:srgbClr val="00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0" y="381000"/>
            <a:ext cx="6096000" cy="533400"/>
          </a:xfrm>
          <a:prstGeom prst="rect">
            <a:avLst/>
          </a:prstGeom>
          <a:noFill/>
        </p:spPr>
        <p:txBody>
          <a:bodyPr/>
          <a:lstStyle/>
          <a:p>
            <a:pPr algn="ctr">
              <a:defRPr/>
            </a:pPr>
            <a:r>
              <a:rPr lang="en-US" sz="2200" dirty="0" smtClean="0"/>
              <a:t>1b. </a:t>
            </a:r>
            <a:r>
              <a:rPr lang="en-US" sz="2200" dirty="0" smtClean="0"/>
              <a:t>Biology: </a:t>
            </a:r>
            <a:r>
              <a:rPr lang="en-US" sz="2000" dirty="0" smtClean="0"/>
              <a:t>Neocortical-</a:t>
            </a:r>
            <a:r>
              <a:rPr lang="en-US" sz="2000" dirty="0" err="1" smtClean="0"/>
              <a:t>Hippocampal</a:t>
            </a:r>
            <a:r>
              <a:rPr lang="en-US" sz="2000" dirty="0" smtClean="0"/>
              <a:t> STM</a:t>
            </a:r>
            <a:endParaRPr lang="en-US" sz="2200" dirty="0"/>
          </a:p>
          <a:p>
            <a:pPr algn="ctr">
              <a:defRPr/>
            </a:pPr>
            <a:endParaRPr lang="en-US" sz="2800" b="1" dirty="0">
              <a:solidFill>
                <a:schemeClr val="accent2"/>
              </a:solidFill>
            </a:endParaRPr>
          </a:p>
        </p:txBody>
      </p:sp>
      <p:grpSp>
        <p:nvGrpSpPr>
          <p:cNvPr id="10" name="Group 9"/>
          <p:cNvGrpSpPr/>
          <p:nvPr/>
        </p:nvGrpSpPr>
        <p:grpSpPr>
          <a:xfrm>
            <a:off x="6172200" y="1371600"/>
            <a:ext cx="2971800" cy="5284787"/>
            <a:chOff x="4191000" y="1371600"/>
            <a:chExt cx="2971800" cy="5284787"/>
          </a:xfrm>
        </p:grpSpPr>
        <p:pic>
          <p:nvPicPr>
            <p:cNvPr id="5" name="Picture 3"/>
            <p:cNvPicPr>
              <a:picLocks noChangeAspect="1" noChangeArrowheads="1"/>
            </p:cNvPicPr>
            <p:nvPr/>
          </p:nvPicPr>
          <p:blipFill>
            <a:blip r:embed="rId3" cstate="print">
              <a:clrChange>
                <a:clrFrom>
                  <a:srgbClr val="FFFFFF"/>
                </a:clrFrom>
                <a:clrTo>
                  <a:srgbClr val="FFFFFF">
                    <a:alpha val="0"/>
                  </a:srgbClr>
                </a:clrTo>
              </a:clrChange>
            </a:blip>
            <a:srcRect r="55831"/>
            <a:stretch>
              <a:fillRect/>
            </a:stretch>
          </p:blipFill>
          <p:spPr bwMode="auto">
            <a:xfrm>
              <a:off x="4191000" y="1371600"/>
              <a:ext cx="2971800" cy="4876800"/>
            </a:xfrm>
            <a:prstGeom prst="rect">
              <a:avLst/>
            </a:prstGeom>
            <a:noFill/>
            <a:ln w="9525">
              <a:noFill/>
              <a:round/>
              <a:headEnd/>
              <a:tailEnd/>
            </a:ln>
            <a:effectLst/>
          </p:spPr>
        </p:pic>
        <p:sp>
          <p:nvSpPr>
            <p:cNvPr id="6" name="Text Box 4"/>
            <p:cNvSpPr txBox="1">
              <a:spLocks noChangeArrowheads="1"/>
            </p:cNvSpPr>
            <p:nvPr/>
          </p:nvSpPr>
          <p:spPr bwMode="auto">
            <a:xfrm>
              <a:off x="4572000" y="6400800"/>
              <a:ext cx="2286000" cy="255587"/>
            </a:xfrm>
            <a:prstGeom prst="rect">
              <a:avLst/>
            </a:prstGeom>
            <a:noFill/>
            <a:ln w="9525">
              <a:noFill/>
              <a:round/>
              <a:headEnd/>
              <a:tailEnd/>
            </a:ln>
            <a:effectLst/>
          </p:spPr>
          <p:txBody>
            <a:bodyPr lIns="0" tIns="0" rIns="0" bIns="0"/>
            <a:lstStyle/>
            <a:p>
              <a:pPr algn="ctr">
                <a:tabLst>
                  <a:tab pos="723900" algn="l"/>
                  <a:tab pos="1447800" algn="l"/>
                  <a:tab pos="2171700" algn="l"/>
                  <a:tab pos="2895600" algn="l"/>
                  <a:tab pos="3619500" algn="l"/>
                </a:tabLst>
              </a:pPr>
              <a:r>
                <a:rPr lang="en-GB" sz="900" b="1" dirty="0">
                  <a:solidFill>
                    <a:srgbClr val="000000"/>
                  </a:solidFill>
                  <a:latin typeface="Arial" charset="0"/>
                  <a:ea typeface="msgothic" charset="0"/>
                  <a:cs typeface="msgothic" charset="0"/>
                </a:rPr>
                <a:t>Rolls E T Learn. </a:t>
              </a:r>
              <a:r>
                <a:rPr lang="en-GB" sz="900" b="1" dirty="0" err="1">
                  <a:solidFill>
                    <a:srgbClr val="000000"/>
                  </a:solidFill>
                  <a:latin typeface="Arial" charset="0"/>
                  <a:ea typeface="msgothic" charset="0"/>
                  <a:cs typeface="msgothic" charset="0"/>
                </a:rPr>
                <a:t>Mem</a:t>
              </a:r>
              <a:r>
                <a:rPr lang="en-GB" sz="900" b="1" dirty="0">
                  <a:solidFill>
                    <a:srgbClr val="000000"/>
                  </a:solidFill>
                  <a:latin typeface="Arial" charset="0"/>
                  <a:ea typeface="msgothic" charset="0"/>
                  <a:cs typeface="msgothic" charset="0"/>
                </a:rPr>
                <a:t>. </a:t>
              </a:r>
              <a:r>
                <a:rPr lang="en-GB" sz="900" b="1" dirty="0" smtClean="0">
                  <a:solidFill>
                    <a:srgbClr val="000000"/>
                  </a:solidFill>
                  <a:latin typeface="Arial" charset="0"/>
                  <a:ea typeface="msgothic" charset="0"/>
                  <a:cs typeface="msgothic" charset="0"/>
                </a:rPr>
                <a:t>2007</a:t>
              </a:r>
              <a:endParaRPr lang="en-GB" sz="900" b="1" dirty="0">
                <a:solidFill>
                  <a:srgbClr val="000000"/>
                </a:solidFill>
                <a:latin typeface="Arial" charset="0"/>
                <a:ea typeface="msgothic" charset="0"/>
                <a:cs typeface="msgothic" charset="0"/>
              </a:endParaRPr>
            </a:p>
          </p:txBody>
        </p:sp>
      </p:grpSp>
      <p:pic>
        <p:nvPicPr>
          <p:cNvPr id="7" name="Picture 6" descr="hippocampus.gif"/>
          <p:cNvPicPr>
            <a:picLocks noChangeAspect="1"/>
          </p:cNvPicPr>
          <p:nvPr/>
        </p:nvPicPr>
        <p:blipFill>
          <a:blip r:embed="rId4" cstate="print"/>
          <a:srcRect l="7943" b="28727"/>
          <a:stretch>
            <a:fillRect/>
          </a:stretch>
        </p:blipFill>
        <p:spPr>
          <a:xfrm>
            <a:off x="3406775" y="2362200"/>
            <a:ext cx="2244724" cy="1234030"/>
          </a:xfrm>
          <a:prstGeom prst="rect">
            <a:avLst/>
          </a:prstGeom>
          <a:solidFill>
            <a:schemeClr val="bg1"/>
          </a:solidFill>
        </p:spPr>
      </p:pic>
      <p:pic>
        <p:nvPicPr>
          <p:cNvPr id="8" name="Picture 7" descr="C:\Documents and Settings\Goodman\Desktop\HP_EC.png"/>
          <p:cNvPicPr>
            <a:picLocks noChangeAspect="1" noChangeArrowheads="1"/>
          </p:cNvPicPr>
          <p:nvPr/>
        </p:nvPicPr>
        <p:blipFill>
          <a:blip r:embed="rId5" cstate="print"/>
          <a:srcRect/>
          <a:stretch>
            <a:fillRect/>
          </a:stretch>
        </p:blipFill>
        <p:spPr bwMode="auto">
          <a:xfrm>
            <a:off x="3966864" y="1219200"/>
            <a:ext cx="1124546" cy="944225"/>
          </a:xfrm>
          <a:prstGeom prst="rect">
            <a:avLst/>
          </a:prstGeom>
          <a:noFill/>
        </p:spPr>
      </p:pic>
      <p:pic>
        <p:nvPicPr>
          <p:cNvPr id="9" name="Picture 8" descr="Maze.color.JPG"/>
          <p:cNvPicPr>
            <a:picLocks noChangeAspect="1"/>
          </p:cNvPicPr>
          <p:nvPr/>
        </p:nvPicPr>
        <p:blipFill>
          <a:blip r:embed="rId6" cstate="print">
            <a:clrChange>
              <a:clrFrom>
                <a:srgbClr val="FFFFFF"/>
              </a:clrFrom>
              <a:clrTo>
                <a:srgbClr val="FFFFFF">
                  <a:alpha val="0"/>
                </a:srgbClr>
              </a:clrTo>
            </a:clrChange>
          </a:blip>
          <a:srcRect r="29268"/>
          <a:stretch>
            <a:fillRect/>
          </a:stretch>
        </p:blipFill>
        <p:spPr>
          <a:xfrm>
            <a:off x="533400" y="1143000"/>
            <a:ext cx="2209800" cy="2805270"/>
          </a:xfrm>
          <a:prstGeom prst="rect">
            <a:avLst/>
          </a:prstGeom>
        </p:spPr>
      </p:pic>
      <p:pic>
        <p:nvPicPr>
          <p:cNvPr id="1026" name="Picture 2"/>
          <p:cNvPicPr>
            <a:picLocks noChangeAspect="1" noChangeArrowheads="1"/>
          </p:cNvPicPr>
          <p:nvPr/>
        </p:nvPicPr>
        <p:blipFill>
          <a:blip r:embed="rId7" cstate="print"/>
          <a:srcRect/>
          <a:stretch>
            <a:fillRect/>
          </a:stretch>
        </p:blipFill>
        <p:spPr bwMode="auto">
          <a:xfrm>
            <a:off x="1538288" y="2350665"/>
            <a:ext cx="290512" cy="316335"/>
          </a:xfrm>
          <a:prstGeom prst="rect">
            <a:avLst/>
          </a:prstGeom>
          <a:noFill/>
          <a:ln w="9525">
            <a:noFill/>
            <a:miter lim="800000"/>
            <a:headEnd/>
            <a:tailEnd/>
          </a:ln>
        </p:spPr>
      </p:pic>
      <p:grpSp>
        <p:nvGrpSpPr>
          <p:cNvPr id="17" name="Group 16"/>
          <p:cNvGrpSpPr/>
          <p:nvPr/>
        </p:nvGrpSpPr>
        <p:grpSpPr>
          <a:xfrm>
            <a:off x="3343275" y="3783013"/>
            <a:ext cx="2371725" cy="3074987"/>
            <a:chOff x="3419475" y="3124200"/>
            <a:chExt cx="2371725" cy="3074987"/>
          </a:xfrm>
        </p:grpSpPr>
        <p:grpSp>
          <p:nvGrpSpPr>
            <p:cNvPr id="13" name="Group 12"/>
            <p:cNvGrpSpPr/>
            <p:nvPr/>
          </p:nvGrpSpPr>
          <p:grpSpPr>
            <a:xfrm>
              <a:off x="3419475" y="3124200"/>
              <a:ext cx="2371725" cy="3074987"/>
              <a:chOff x="3419475" y="3124200"/>
              <a:chExt cx="2371725" cy="3074987"/>
            </a:xfrm>
          </p:grpSpPr>
          <p:pic>
            <p:nvPicPr>
              <p:cNvPr id="1027" name="Picture 3"/>
              <p:cNvPicPr>
                <a:picLocks noChangeAspect="1" noChangeArrowheads="1"/>
              </p:cNvPicPr>
              <p:nvPr/>
            </p:nvPicPr>
            <p:blipFill>
              <a:blip r:embed="rId8" cstate="print"/>
              <a:srcRect/>
              <a:stretch>
                <a:fillRect/>
              </a:stretch>
            </p:blipFill>
            <p:spPr bwMode="auto">
              <a:xfrm>
                <a:off x="3419475" y="3124200"/>
                <a:ext cx="2305050" cy="2046056"/>
              </a:xfrm>
              <a:prstGeom prst="rect">
                <a:avLst/>
              </a:prstGeom>
              <a:noFill/>
              <a:ln w="9525">
                <a:noFill/>
                <a:miter lim="800000"/>
                <a:headEnd/>
                <a:tailEnd/>
              </a:ln>
            </p:spPr>
          </p:pic>
          <p:sp>
            <p:nvSpPr>
              <p:cNvPr id="12" name="Text Box 4"/>
              <p:cNvSpPr txBox="1">
                <a:spLocks noChangeArrowheads="1"/>
              </p:cNvSpPr>
              <p:nvPr/>
            </p:nvSpPr>
            <p:spPr bwMode="auto">
              <a:xfrm>
                <a:off x="3505200" y="5943600"/>
                <a:ext cx="2286000" cy="255587"/>
              </a:xfrm>
              <a:prstGeom prst="rect">
                <a:avLst/>
              </a:prstGeom>
              <a:noFill/>
              <a:ln w="9525">
                <a:noFill/>
                <a:round/>
                <a:headEnd/>
                <a:tailEnd/>
              </a:ln>
              <a:effectLst/>
            </p:spPr>
            <p:txBody>
              <a:bodyPr lIns="0" tIns="0" rIns="0" bIns="0"/>
              <a:lstStyle/>
              <a:p>
                <a:pPr algn="ctr">
                  <a:tabLst>
                    <a:tab pos="723900" algn="l"/>
                    <a:tab pos="1447800" algn="l"/>
                    <a:tab pos="2171700" algn="l"/>
                    <a:tab pos="2895600" algn="l"/>
                    <a:tab pos="3619500" algn="l"/>
                  </a:tabLst>
                </a:pPr>
                <a:r>
                  <a:rPr lang="en-GB" sz="900" b="1" dirty="0" err="1" smtClean="0">
                    <a:solidFill>
                      <a:srgbClr val="000000"/>
                    </a:solidFill>
                    <a:latin typeface="Arial" charset="0"/>
                    <a:ea typeface="msgothic" charset="0"/>
                    <a:cs typeface="msgothic" charset="0"/>
                  </a:rPr>
                  <a:t>Batsch</a:t>
                </a:r>
                <a:r>
                  <a:rPr lang="en-GB" sz="900" b="1" dirty="0" smtClean="0">
                    <a:solidFill>
                      <a:srgbClr val="000000"/>
                    </a:solidFill>
                    <a:latin typeface="Arial" charset="0"/>
                    <a:ea typeface="msgothic" charset="0"/>
                    <a:cs typeface="msgothic" charset="0"/>
                  </a:rPr>
                  <a:t> et al. 2006, 2010</a:t>
                </a:r>
                <a:endParaRPr lang="en-GB" sz="900" b="1" dirty="0">
                  <a:solidFill>
                    <a:srgbClr val="000000"/>
                  </a:solidFill>
                  <a:latin typeface="Arial" charset="0"/>
                  <a:ea typeface="msgothic" charset="0"/>
                  <a:cs typeface="msgothic" charset="0"/>
                </a:endParaRPr>
              </a:p>
            </p:txBody>
          </p:sp>
        </p:grpSp>
        <p:pic>
          <p:nvPicPr>
            <p:cNvPr id="1028" name="Picture 4"/>
            <p:cNvPicPr>
              <a:picLocks noChangeAspect="1" noChangeArrowheads="1"/>
            </p:cNvPicPr>
            <p:nvPr/>
          </p:nvPicPr>
          <p:blipFill>
            <a:blip r:embed="rId9" cstate="print"/>
            <a:srcRect/>
            <a:stretch>
              <a:fillRect/>
            </a:stretch>
          </p:blipFill>
          <p:spPr bwMode="auto">
            <a:xfrm>
              <a:off x="3599161" y="5181600"/>
              <a:ext cx="2012352" cy="609600"/>
            </a:xfrm>
            <a:prstGeom prst="rect">
              <a:avLst/>
            </a:prstGeom>
            <a:noFill/>
            <a:ln w="9525">
              <a:noFill/>
              <a:miter lim="800000"/>
              <a:headEnd/>
              <a:tailEnd/>
            </a:ln>
          </p:spPr>
        </p:pic>
      </p:grpSp>
      <p:grpSp>
        <p:nvGrpSpPr>
          <p:cNvPr id="22" name="Group 21"/>
          <p:cNvGrpSpPr/>
          <p:nvPr/>
        </p:nvGrpSpPr>
        <p:grpSpPr>
          <a:xfrm>
            <a:off x="457200" y="4038600"/>
            <a:ext cx="2286000" cy="2895600"/>
            <a:chOff x="457200" y="4038600"/>
            <a:chExt cx="2286000" cy="2895600"/>
          </a:xfrm>
        </p:grpSpPr>
        <p:grpSp>
          <p:nvGrpSpPr>
            <p:cNvPr id="18" name="Group 17"/>
            <p:cNvGrpSpPr/>
            <p:nvPr/>
          </p:nvGrpSpPr>
          <p:grpSpPr>
            <a:xfrm>
              <a:off x="533400" y="4038600"/>
              <a:ext cx="2047875" cy="2647950"/>
              <a:chOff x="6934200" y="3429000"/>
              <a:chExt cx="2047875" cy="2647950"/>
            </a:xfrm>
          </p:grpSpPr>
          <p:pic>
            <p:nvPicPr>
              <p:cNvPr id="19" name="Picture 2"/>
              <p:cNvPicPr>
                <a:picLocks noChangeAspect="1" noChangeArrowheads="1"/>
              </p:cNvPicPr>
              <p:nvPr/>
            </p:nvPicPr>
            <p:blipFill>
              <a:blip r:embed="rId10" cstate="print"/>
              <a:srcRect t="70426" r="62544"/>
              <a:stretch>
                <a:fillRect/>
              </a:stretch>
            </p:blipFill>
            <p:spPr bwMode="auto">
              <a:xfrm>
                <a:off x="6934200" y="3429000"/>
                <a:ext cx="2047875" cy="1323975"/>
              </a:xfrm>
              <a:prstGeom prst="rect">
                <a:avLst/>
              </a:prstGeom>
              <a:noFill/>
              <a:ln w="9525">
                <a:noFill/>
                <a:miter lim="800000"/>
                <a:headEnd/>
                <a:tailEnd/>
              </a:ln>
            </p:spPr>
          </p:pic>
          <p:pic>
            <p:nvPicPr>
              <p:cNvPr id="20" name="Picture 2"/>
              <p:cNvPicPr>
                <a:picLocks noChangeAspect="1" noChangeArrowheads="1"/>
              </p:cNvPicPr>
              <p:nvPr/>
            </p:nvPicPr>
            <p:blipFill>
              <a:blip r:embed="rId10" cstate="print">
                <a:clrChange>
                  <a:clrFrom>
                    <a:srgbClr val="FFFFFF"/>
                  </a:clrFrom>
                  <a:clrTo>
                    <a:srgbClr val="FFFFFF">
                      <a:alpha val="0"/>
                    </a:srgbClr>
                  </a:clrTo>
                </a:clrChange>
              </a:blip>
              <a:srcRect l="72474" t="64681"/>
              <a:stretch>
                <a:fillRect/>
              </a:stretch>
            </p:blipFill>
            <p:spPr bwMode="auto">
              <a:xfrm>
                <a:off x="7258050" y="4495800"/>
                <a:ext cx="1504950" cy="1581150"/>
              </a:xfrm>
              <a:prstGeom prst="rect">
                <a:avLst/>
              </a:prstGeom>
              <a:noFill/>
              <a:ln w="9525">
                <a:noFill/>
                <a:miter lim="800000"/>
                <a:headEnd/>
                <a:tailEnd/>
              </a:ln>
            </p:spPr>
          </p:pic>
        </p:grpSp>
        <p:sp>
          <p:nvSpPr>
            <p:cNvPr id="21" name="Text Box 4"/>
            <p:cNvSpPr txBox="1">
              <a:spLocks noChangeArrowheads="1"/>
            </p:cNvSpPr>
            <p:nvPr/>
          </p:nvSpPr>
          <p:spPr bwMode="auto">
            <a:xfrm>
              <a:off x="457200" y="6678613"/>
              <a:ext cx="2286000" cy="255587"/>
            </a:xfrm>
            <a:prstGeom prst="rect">
              <a:avLst/>
            </a:prstGeom>
            <a:noFill/>
            <a:ln w="9525">
              <a:noFill/>
              <a:round/>
              <a:headEnd/>
              <a:tailEnd/>
            </a:ln>
            <a:effectLst/>
          </p:spPr>
          <p:txBody>
            <a:bodyPr lIns="0" tIns="0" rIns="0" bIns="0"/>
            <a:lstStyle/>
            <a:p>
              <a:pPr algn="ctr">
                <a:tabLst>
                  <a:tab pos="723900" algn="l"/>
                  <a:tab pos="1447800" algn="l"/>
                  <a:tab pos="2171700" algn="l"/>
                  <a:tab pos="2895600" algn="l"/>
                  <a:tab pos="3619500" algn="l"/>
                </a:tabLst>
              </a:pPr>
              <a:r>
                <a:rPr lang="en-GB" sz="900" b="1" dirty="0" smtClean="0">
                  <a:solidFill>
                    <a:srgbClr val="000000"/>
                  </a:solidFill>
                  <a:latin typeface="Arial" charset="0"/>
                  <a:ea typeface="msgothic" charset="0"/>
                  <a:cs typeface="msgothic" charset="0"/>
                </a:rPr>
                <a:t>Frank et al. J NS 2004</a:t>
              </a:r>
              <a:endParaRPr lang="en-GB" sz="900" b="1" dirty="0">
                <a:solidFill>
                  <a:srgbClr val="000000"/>
                </a:solidFill>
                <a:latin typeface="Arial" charset="0"/>
                <a:ea typeface="msgothic" charset="0"/>
                <a:cs typeface="msgothic"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4.44444E-6 -4.07407E-6 L -4.44444E-6 -0.08796 " pathEditMode="relative" rAng="0" ptsTypes="AA">
                                      <p:cBhvr>
                                        <p:cTn id="10" dur="2000" fill="hold"/>
                                        <p:tgtEl>
                                          <p:spTgt spid="1026"/>
                                        </p:tgtEl>
                                        <p:attrNameLst>
                                          <p:attrName>ppt_x</p:attrName>
                                          <p:attrName>ppt_y</p:attrName>
                                        </p:attrNameLst>
                                      </p:cBhvr>
                                      <p:rCtr x="0" y="-44"/>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600200" y="381000"/>
            <a:ext cx="5943600" cy="533400"/>
          </a:xfrm>
          <a:prstGeom prst="rect">
            <a:avLst/>
          </a:prstGeom>
          <a:noFill/>
        </p:spPr>
        <p:txBody>
          <a:bodyPr/>
          <a:lstStyle/>
          <a:p>
            <a:pPr algn="ctr">
              <a:defRPr/>
            </a:pPr>
            <a:r>
              <a:rPr lang="en-US" sz="2200" dirty="0" smtClean="0"/>
              <a:t>3c. </a:t>
            </a:r>
            <a:r>
              <a:rPr lang="en-US" sz="2200" dirty="0" smtClean="0"/>
              <a:t>Biology: EC and HP </a:t>
            </a:r>
            <a:r>
              <a:rPr lang="en-US" sz="2200" i="1" dirty="0" smtClean="0"/>
              <a:t>in vivo</a:t>
            </a:r>
            <a:r>
              <a:rPr lang="en-US" sz="2200" dirty="0" smtClean="0"/>
              <a:t> </a:t>
            </a:r>
            <a:endParaRPr lang="en-US" sz="2200" dirty="0"/>
          </a:p>
          <a:p>
            <a:pPr algn="ctr">
              <a:defRPr/>
            </a:pPr>
            <a:endParaRPr lang="en-US" sz="2800" b="1" dirty="0">
              <a:solidFill>
                <a:schemeClr val="accent2"/>
              </a:solidFill>
            </a:endParaRPr>
          </a:p>
        </p:txBody>
      </p:sp>
      <p:pic>
        <p:nvPicPr>
          <p:cNvPr id="2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0719" y="5105400"/>
            <a:ext cx="1875081" cy="1331757"/>
          </a:xfrm>
          <a:prstGeom prst="rect">
            <a:avLst/>
          </a:prstGeom>
          <a:noFill/>
          <a:ln w="9525">
            <a:noFill/>
            <a:miter lim="800000"/>
            <a:headEnd/>
            <a:tailEnd/>
          </a:ln>
          <a:effectLst/>
        </p:spPr>
      </p:pic>
      <p:grpSp>
        <p:nvGrpSpPr>
          <p:cNvPr id="31" name="Group 30"/>
          <p:cNvGrpSpPr/>
          <p:nvPr/>
        </p:nvGrpSpPr>
        <p:grpSpPr>
          <a:xfrm>
            <a:off x="0" y="1201816"/>
            <a:ext cx="4689622" cy="5258674"/>
            <a:chOff x="0" y="1201816"/>
            <a:chExt cx="4689622" cy="5258674"/>
          </a:xfrm>
        </p:grpSpPr>
        <p:pic>
          <p:nvPicPr>
            <p:cNvPr id="9223" name="Picture 7"/>
            <p:cNvPicPr>
              <a:picLocks noChangeAspect="1" noChangeArrowheads="1"/>
            </p:cNvPicPr>
            <p:nvPr/>
          </p:nvPicPr>
          <p:blipFill>
            <a:blip r:embed="rId4" cstate="print">
              <a:clrChange>
                <a:clrFrom>
                  <a:srgbClr val="FFFFFF"/>
                </a:clrFrom>
                <a:clrTo>
                  <a:srgbClr val="FFFFFF">
                    <a:alpha val="0"/>
                  </a:srgbClr>
                </a:clrTo>
              </a:clrChange>
            </a:blip>
            <a:srcRect l="55987"/>
            <a:stretch>
              <a:fillRect/>
            </a:stretch>
          </p:blipFill>
          <p:spPr bwMode="auto">
            <a:xfrm>
              <a:off x="2819400" y="3429000"/>
              <a:ext cx="1627941" cy="1405672"/>
            </a:xfrm>
            <a:prstGeom prst="rect">
              <a:avLst/>
            </a:prstGeom>
            <a:noFill/>
            <a:ln w="9525">
              <a:noFill/>
              <a:miter lim="800000"/>
              <a:headEnd/>
              <a:tailEnd/>
            </a:ln>
            <a:effectLst/>
          </p:spPr>
        </p:pic>
        <p:pic>
          <p:nvPicPr>
            <p:cNvPr id="9224" name="Picture 8"/>
            <p:cNvPicPr>
              <a:picLocks noChangeAspect="1" noChangeArrowheads="1"/>
            </p:cNvPicPr>
            <p:nvPr/>
          </p:nvPicPr>
          <p:blipFill>
            <a:blip r:embed="rId5" cstate="print"/>
            <a:srcRect/>
            <a:stretch>
              <a:fillRect/>
            </a:stretch>
          </p:blipFill>
          <p:spPr bwMode="auto">
            <a:xfrm>
              <a:off x="533400" y="5791200"/>
              <a:ext cx="1771650" cy="669290"/>
            </a:xfrm>
            <a:prstGeom prst="rect">
              <a:avLst/>
            </a:prstGeom>
            <a:noFill/>
            <a:ln w="9525">
              <a:noFill/>
              <a:miter lim="800000"/>
              <a:headEnd/>
              <a:tailEnd/>
            </a:ln>
            <a:effectLst/>
          </p:spPr>
        </p:pic>
        <p:pic>
          <p:nvPicPr>
            <p:cNvPr id="922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4800" y="4724400"/>
              <a:ext cx="2244916" cy="1000125"/>
            </a:xfrm>
            <a:prstGeom prst="rect">
              <a:avLst/>
            </a:prstGeom>
            <a:noFill/>
            <a:ln w="9525">
              <a:noFill/>
              <a:miter lim="800000"/>
              <a:headEnd/>
              <a:tailEnd/>
            </a:ln>
            <a:effectLst/>
          </p:spPr>
        </p:pic>
        <p:pic>
          <p:nvPicPr>
            <p:cNvPr id="9226" name="Picture 10"/>
            <p:cNvPicPr>
              <a:picLocks noChangeAspect="1" noChangeArrowheads="1"/>
            </p:cNvPicPr>
            <p:nvPr/>
          </p:nvPicPr>
          <p:blipFill>
            <a:blip r:embed="rId7" cstate="print"/>
            <a:srcRect/>
            <a:stretch>
              <a:fillRect/>
            </a:stretch>
          </p:blipFill>
          <p:spPr bwMode="auto">
            <a:xfrm>
              <a:off x="1828800" y="3556000"/>
              <a:ext cx="890588" cy="885825"/>
            </a:xfrm>
            <a:prstGeom prst="rect">
              <a:avLst/>
            </a:prstGeom>
            <a:noFill/>
            <a:ln w="9525">
              <a:noFill/>
              <a:miter lim="800000"/>
              <a:headEnd/>
              <a:tailEnd/>
            </a:ln>
            <a:effectLst/>
          </p:spPr>
        </p:pic>
        <p:grpSp>
          <p:nvGrpSpPr>
            <p:cNvPr id="30" name="Group 29"/>
            <p:cNvGrpSpPr/>
            <p:nvPr/>
          </p:nvGrpSpPr>
          <p:grpSpPr>
            <a:xfrm>
              <a:off x="0" y="1201816"/>
              <a:ext cx="4114800" cy="3129570"/>
              <a:chOff x="0" y="1201816"/>
              <a:chExt cx="4114800" cy="3129570"/>
            </a:xfrm>
          </p:grpSpPr>
          <p:pic>
            <p:nvPicPr>
              <p:cNvPr id="6" name="Picture 2"/>
              <p:cNvPicPr>
                <a:picLocks noChangeAspect="1" noChangeArrowheads="1"/>
              </p:cNvPicPr>
              <p:nvPr/>
            </p:nvPicPr>
            <p:blipFill>
              <a:blip r:embed="rId8" cstate="print"/>
              <a:srcRect/>
              <a:stretch>
                <a:fillRect/>
              </a:stretch>
            </p:blipFill>
            <p:spPr bwMode="auto">
              <a:xfrm>
                <a:off x="0" y="2133600"/>
                <a:ext cx="1676400" cy="2197786"/>
              </a:xfrm>
              <a:prstGeom prst="rect">
                <a:avLst/>
              </a:prstGeom>
              <a:noFill/>
              <a:ln w="9525">
                <a:noFill/>
                <a:miter lim="800000"/>
                <a:headEnd/>
                <a:tailEnd/>
              </a:ln>
              <a:effectLst/>
            </p:spPr>
          </p:pic>
          <p:pic>
            <p:nvPicPr>
              <p:cNvPr id="9219" name="Picture 3"/>
              <p:cNvPicPr>
                <a:picLocks noChangeAspect="1" noChangeArrowheads="1"/>
              </p:cNvPicPr>
              <p:nvPr/>
            </p:nvPicPr>
            <p:blipFill>
              <a:blip r:embed="rId9" cstate="print"/>
              <a:srcRect/>
              <a:stretch>
                <a:fillRect/>
              </a:stretch>
            </p:blipFill>
            <p:spPr bwMode="auto">
              <a:xfrm>
                <a:off x="0" y="1201816"/>
                <a:ext cx="4114800" cy="866198"/>
              </a:xfrm>
              <a:prstGeom prst="rect">
                <a:avLst/>
              </a:prstGeom>
              <a:noFill/>
              <a:ln w="9525">
                <a:noFill/>
                <a:miter lim="800000"/>
                <a:headEnd/>
                <a:tailEnd/>
              </a:ln>
              <a:effectLst/>
            </p:spPr>
          </p:pic>
          <p:pic>
            <p:nvPicPr>
              <p:cNvPr id="9221" name="Picture 5"/>
              <p:cNvPicPr>
                <a:picLocks noChangeAspect="1" noChangeArrowheads="1"/>
              </p:cNvPicPr>
              <p:nvPr/>
            </p:nvPicPr>
            <p:blipFill>
              <a:blip r:embed="rId10" cstate="print"/>
              <a:srcRect/>
              <a:stretch>
                <a:fillRect/>
              </a:stretch>
            </p:blipFill>
            <p:spPr bwMode="auto">
              <a:xfrm>
                <a:off x="1981202" y="2286000"/>
                <a:ext cx="1752598" cy="201948"/>
              </a:xfrm>
              <a:prstGeom prst="rect">
                <a:avLst/>
              </a:prstGeom>
              <a:noFill/>
              <a:ln w="9525">
                <a:noFill/>
                <a:miter lim="800000"/>
                <a:headEnd/>
                <a:tailEnd/>
              </a:ln>
              <a:effectLst/>
            </p:spPr>
          </p:pic>
          <p:pic>
            <p:nvPicPr>
              <p:cNvPr id="9229" name="Picture 13"/>
              <p:cNvPicPr>
                <a:picLocks noChangeAspect="1" noChangeArrowheads="1"/>
              </p:cNvPicPr>
              <p:nvPr/>
            </p:nvPicPr>
            <p:blipFill>
              <a:blip r:embed="rId11" cstate="print"/>
              <a:srcRect/>
              <a:stretch>
                <a:fillRect/>
              </a:stretch>
            </p:blipFill>
            <p:spPr bwMode="auto">
              <a:xfrm>
                <a:off x="1828800" y="2057400"/>
                <a:ext cx="1876431" cy="147638"/>
              </a:xfrm>
              <a:prstGeom prst="rect">
                <a:avLst/>
              </a:prstGeom>
              <a:noFill/>
              <a:ln w="9525">
                <a:noFill/>
                <a:miter lim="800000"/>
                <a:headEnd/>
                <a:tailEnd/>
              </a:ln>
              <a:effectLst/>
            </p:spPr>
          </p:pic>
        </p:grpSp>
        <p:sp>
          <p:nvSpPr>
            <p:cNvPr id="22" name="Rectangle 21"/>
            <p:cNvSpPr/>
            <p:nvPr/>
          </p:nvSpPr>
          <p:spPr>
            <a:xfrm>
              <a:off x="1752600" y="2667000"/>
              <a:ext cx="2937022" cy="830997"/>
            </a:xfrm>
            <a:prstGeom prst="rect">
              <a:avLst/>
            </a:prstGeom>
          </p:spPr>
          <p:txBody>
            <a:bodyPr wrap="none">
              <a:spAutoFit/>
            </a:bodyPr>
            <a:lstStyle/>
            <a:p>
              <a:pPr indent="114300">
                <a:buFont typeface="Arial" pitchFamily="34" charset="0"/>
                <a:buChar char="•"/>
              </a:pPr>
              <a:r>
                <a:rPr lang="en-US" sz="1600" dirty="0" smtClean="0">
                  <a:solidFill>
                    <a:srgbClr val="000000"/>
                  </a:solidFill>
                  <a:latin typeface="Arial Narrow" pitchFamily="34" charset="0"/>
                </a:rPr>
                <a:t>NO </a:t>
              </a:r>
              <a:r>
                <a:rPr lang="en-US" sz="1600" u="sng" dirty="0" smtClean="0">
                  <a:solidFill>
                    <a:srgbClr val="000000"/>
                  </a:solidFill>
                  <a:latin typeface="Arial Narrow" pitchFamily="34" charset="0"/>
                </a:rPr>
                <a:t>intra</a:t>
              </a:r>
              <a:r>
                <a:rPr lang="en-US" sz="1600" dirty="0" smtClean="0">
                  <a:solidFill>
                    <a:srgbClr val="000000"/>
                  </a:solidFill>
                  <a:latin typeface="Arial Narrow" pitchFamily="34" charset="0"/>
                </a:rPr>
                <a:t>cellular theta precession</a:t>
              </a:r>
            </a:p>
            <a:p>
              <a:pPr indent="114300">
                <a:buFont typeface="Arial" pitchFamily="34" charset="0"/>
                <a:buChar char="•"/>
              </a:pPr>
              <a:r>
                <a:rPr lang="en-US" sz="1600" dirty="0" smtClean="0">
                  <a:solidFill>
                    <a:srgbClr val="000000"/>
                  </a:solidFill>
                  <a:latin typeface="Arial Narrow" pitchFamily="34" charset="0"/>
                </a:rPr>
                <a:t>Asymm ramp-like depolarization</a:t>
              </a:r>
            </a:p>
            <a:p>
              <a:pPr indent="114300">
                <a:buFont typeface="Arial" pitchFamily="34" charset="0"/>
                <a:buChar char="•"/>
              </a:pPr>
              <a:r>
                <a:rPr lang="en-US" sz="1600" dirty="0" smtClean="0">
                  <a:solidFill>
                    <a:srgbClr val="000000"/>
                  </a:solidFill>
                  <a:latin typeface="Arial Narrow" pitchFamily="34" charset="0"/>
                </a:rPr>
                <a:t>Theta power &amp; frequ increase in PF</a:t>
              </a:r>
            </a:p>
          </p:txBody>
        </p:sp>
      </p:grpSp>
      <p:grpSp>
        <p:nvGrpSpPr>
          <p:cNvPr id="33" name="Group 32"/>
          <p:cNvGrpSpPr/>
          <p:nvPr/>
        </p:nvGrpSpPr>
        <p:grpSpPr>
          <a:xfrm>
            <a:off x="4647406" y="1219200"/>
            <a:ext cx="4023519" cy="5257800"/>
            <a:chOff x="4647406" y="1219200"/>
            <a:chExt cx="4023519" cy="5257800"/>
          </a:xfrm>
        </p:grpSpPr>
        <p:cxnSp>
          <p:nvCxnSpPr>
            <p:cNvPr id="15" name="Straight Connector 14"/>
            <p:cNvCxnSpPr/>
            <p:nvPr/>
          </p:nvCxnSpPr>
          <p:spPr>
            <a:xfrm rot="5400000">
              <a:off x="2095103" y="3923903"/>
              <a:ext cx="5105400" cy="794"/>
            </a:xfrm>
            <a:prstGeom prst="line">
              <a:avLst/>
            </a:prstGeom>
          </p:spPr>
          <p:style>
            <a:lnRef idx="1">
              <a:schemeClr val="accent1"/>
            </a:lnRef>
            <a:fillRef idx="0">
              <a:schemeClr val="accent1"/>
            </a:fillRef>
            <a:effectRef idx="0">
              <a:schemeClr val="accent1"/>
            </a:effectRef>
            <a:fontRef idx="minor">
              <a:schemeClr val="tx1"/>
            </a:fontRef>
          </p:style>
        </p:cxnSp>
        <p:pic>
          <p:nvPicPr>
            <p:cNvPr id="9227" name="Picture 11"/>
            <p:cNvPicPr>
              <a:picLocks noChangeAspect="1" noChangeArrowheads="1"/>
            </p:cNvPicPr>
            <p:nvPr/>
          </p:nvPicPr>
          <p:blipFill>
            <a:blip r:embed="rId12" cstate="print"/>
            <a:srcRect/>
            <a:stretch>
              <a:fillRect/>
            </a:stretch>
          </p:blipFill>
          <p:spPr bwMode="auto">
            <a:xfrm>
              <a:off x="4800600" y="1219200"/>
              <a:ext cx="3870325" cy="791713"/>
            </a:xfrm>
            <a:prstGeom prst="rect">
              <a:avLst/>
            </a:prstGeom>
            <a:noFill/>
            <a:ln w="9525">
              <a:noFill/>
              <a:miter lim="800000"/>
              <a:headEnd/>
              <a:tailEnd/>
            </a:ln>
            <a:effectLst/>
          </p:spPr>
        </p:pic>
        <p:pic>
          <p:nvPicPr>
            <p:cNvPr id="9228" name="Picture 12"/>
            <p:cNvPicPr>
              <a:picLocks noChangeAspect="1" noChangeArrowheads="1"/>
            </p:cNvPicPr>
            <p:nvPr/>
          </p:nvPicPr>
          <p:blipFill>
            <a:blip r:embed="rId13" cstate="print"/>
            <a:srcRect/>
            <a:stretch>
              <a:fillRect/>
            </a:stretch>
          </p:blipFill>
          <p:spPr bwMode="auto">
            <a:xfrm>
              <a:off x="5364162" y="1981200"/>
              <a:ext cx="2743200" cy="417322"/>
            </a:xfrm>
            <a:prstGeom prst="rect">
              <a:avLst/>
            </a:prstGeom>
            <a:noFill/>
            <a:ln w="9525">
              <a:noFill/>
              <a:miter lim="800000"/>
              <a:headEnd/>
              <a:tailEnd/>
            </a:ln>
            <a:effectLst/>
          </p:spPr>
        </p:pic>
        <p:grpSp>
          <p:nvGrpSpPr>
            <p:cNvPr id="26" name="Group 25"/>
            <p:cNvGrpSpPr/>
            <p:nvPr/>
          </p:nvGrpSpPr>
          <p:grpSpPr>
            <a:xfrm>
              <a:off x="5791200" y="5562600"/>
              <a:ext cx="1887491" cy="762000"/>
              <a:chOff x="4876800" y="2895600"/>
              <a:chExt cx="1887491" cy="762000"/>
            </a:xfrm>
          </p:grpSpPr>
          <p:pic>
            <p:nvPicPr>
              <p:cNvPr id="9230" name="Picture 14"/>
              <p:cNvPicPr>
                <a:picLocks noChangeAspect="1" noChangeArrowheads="1"/>
              </p:cNvPicPr>
              <p:nvPr/>
            </p:nvPicPr>
            <p:blipFill>
              <a:blip r:embed="rId14" cstate="print"/>
              <a:srcRect t="16667" r="82383"/>
              <a:stretch>
                <a:fillRect/>
              </a:stretch>
            </p:blipFill>
            <p:spPr bwMode="auto">
              <a:xfrm>
                <a:off x="4876800" y="2895600"/>
                <a:ext cx="1066800" cy="762000"/>
              </a:xfrm>
              <a:prstGeom prst="rect">
                <a:avLst/>
              </a:prstGeom>
              <a:noFill/>
              <a:ln w="9525">
                <a:noFill/>
                <a:miter lim="800000"/>
                <a:headEnd/>
                <a:tailEnd/>
              </a:ln>
              <a:effectLst/>
            </p:spPr>
          </p:pic>
          <p:pic>
            <p:nvPicPr>
              <p:cNvPr id="25" name="Picture 14"/>
              <p:cNvPicPr>
                <a:picLocks noChangeAspect="1" noChangeArrowheads="1"/>
              </p:cNvPicPr>
              <p:nvPr/>
            </p:nvPicPr>
            <p:blipFill>
              <a:blip r:embed="rId14" cstate="print"/>
              <a:srcRect l="32717" t="16667" r="53605"/>
              <a:stretch>
                <a:fillRect/>
              </a:stretch>
            </p:blipFill>
            <p:spPr bwMode="auto">
              <a:xfrm>
                <a:off x="5935980" y="2895600"/>
                <a:ext cx="828311" cy="762000"/>
              </a:xfrm>
              <a:prstGeom prst="rect">
                <a:avLst/>
              </a:prstGeom>
              <a:noFill/>
              <a:ln w="9525">
                <a:noFill/>
                <a:miter lim="800000"/>
                <a:headEnd/>
                <a:tailEnd/>
              </a:ln>
              <a:effectLst/>
            </p:spPr>
          </p:pic>
        </p:grpSp>
        <p:pic>
          <p:nvPicPr>
            <p:cNvPr id="9231" name="Picture 15"/>
            <p:cNvPicPr>
              <a:picLocks noChangeAspect="1" noChangeArrowheads="1"/>
            </p:cNvPicPr>
            <p:nvPr/>
          </p:nvPicPr>
          <p:blipFill>
            <a:blip r:embed="rId15" cstate="print"/>
            <a:srcRect/>
            <a:stretch>
              <a:fillRect/>
            </a:stretch>
          </p:blipFill>
          <p:spPr bwMode="auto">
            <a:xfrm>
              <a:off x="4800600" y="2743200"/>
              <a:ext cx="1046264" cy="2447925"/>
            </a:xfrm>
            <a:prstGeom prst="rect">
              <a:avLst/>
            </a:prstGeom>
            <a:noFill/>
            <a:ln w="9525">
              <a:noFill/>
              <a:miter lim="800000"/>
              <a:headEnd/>
              <a:tailEnd/>
            </a:ln>
            <a:effectLst/>
          </p:spPr>
        </p:pic>
        <p:pic>
          <p:nvPicPr>
            <p:cNvPr id="9232" name="Picture 16"/>
            <p:cNvPicPr>
              <a:picLocks noChangeAspect="1" noChangeArrowheads="1"/>
            </p:cNvPicPr>
            <p:nvPr/>
          </p:nvPicPr>
          <p:blipFill>
            <a:blip r:embed="rId16" cstate="print"/>
            <a:srcRect/>
            <a:stretch>
              <a:fillRect/>
            </a:stretch>
          </p:blipFill>
          <p:spPr bwMode="auto">
            <a:xfrm>
              <a:off x="6096000" y="3721603"/>
              <a:ext cx="2252663" cy="1459997"/>
            </a:xfrm>
            <a:prstGeom prst="rect">
              <a:avLst/>
            </a:prstGeom>
            <a:noFill/>
            <a:ln w="9525">
              <a:noFill/>
              <a:miter lim="800000"/>
              <a:headEnd/>
              <a:tailEnd/>
            </a:ln>
            <a:effectLst/>
          </p:spPr>
        </p:pic>
        <p:sp>
          <p:nvSpPr>
            <p:cNvPr id="28" name="Rectangle 27"/>
            <p:cNvSpPr/>
            <p:nvPr/>
          </p:nvSpPr>
          <p:spPr>
            <a:xfrm>
              <a:off x="6096000" y="2514600"/>
              <a:ext cx="2448106" cy="584775"/>
            </a:xfrm>
            <a:prstGeom prst="rect">
              <a:avLst/>
            </a:prstGeom>
          </p:spPr>
          <p:txBody>
            <a:bodyPr wrap="none">
              <a:spAutoFit/>
            </a:bodyPr>
            <a:lstStyle/>
            <a:p>
              <a:pPr indent="114300">
                <a:buFont typeface="Arial" pitchFamily="34" charset="0"/>
                <a:buChar char="•"/>
              </a:pPr>
              <a:r>
                <a:rPr lang="en-US" sz="1600" dirty="0" smtClean="0">
                  <a:solidFill>
                    <a:srgbClr val="000000"/>
                  </a:solidFill>
                  <a:latin typeface="Arial Narrow" pitchFamily="34" charset="0"/>
                </a:rPr>
                <a:t>EC grid cells ignite PF</a:t>
              </a:r>
            </a:p>
            <a:p>
              <a:pPr indent="114300">
                <a:buFont typeface="Arial" pitchFamily="34" charset="0"/>
                <a:buChar char="•"/>
              </a:pPr>
              <a:r>
                <a:rPr lang="en-US" sz="1600" dirty="0" smtClean="0">
                  <a:solidFill>
                    <a:srgbClr val="000000"/>
                  </a:solidFill>
                  <a:latin typeface="Arial Narrow" pitchFamily="34" charset="0"/>
                </a:rPr>
                <a:t>EC suppressor cells stabilize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895600" y="381000"/>
            <a:ext cx="3352800" cy="533400"/>
          </a:xfrm>
          <a:prstGeom prst="rect">
            <a:avLst/>
          </a:prstGeom>
          <a:noFill/>
        </p:spPr>
        <p:txBody>
          <a:bodyPr/>
          <a:lstStyle/>
          <a:p>
            <a:pPr algn="ctr">
              <a:defRPr/>
            </a:pPr>
            <a:r>
              <a:rPr lang="en-US" sz="2200" dirty="0" smtClean="0"/>
              <a:t>2. </a:t>
            </a:r>
            <a:r>
              <a:rPr lang="en-US" sz="2200" dirty="0" smtClean="0"/>
              <a:t>Assumptions</a:t>
            </a:r>
            <a:endParaRPr lang="en-US" sz="2200" dirty="0"/>
          </a:p>
          <a:p>
            <a:pPr algn="ctr">
              <a:defRPr/>
            </a:pPr>
            <a:endParaRPr lang="en-US" sz="2800" b="1" dirty="0">
              <a:solidFill>
                <a:schemeClr val="accent2"/>
              </a:solidFill>
            </a:endParaRPr>
          </a:p>
        </p:txBody>
      </p:sp>
      <p:grpSp>
        <p:nvGrpSpPr>
          <p:cNvPr id="40" name="Group 39"/>
          <p:cNvGrpSpPr/>
          <p:nvPr/>
        </p:nvGrpSpPr>
        <p:grpSpPr>
          <a:xfrm>
            <a:off x="3276600" y="1295400"/>
            <a:ext cx="5499847" cy="3572066"/>
            <a:chOff x="838200" y="1143000"/>
            <a:chExt cx="7391400" cy="4800600"/>
          </a:xfrm>
        </p:grpSpPr>
        <p:sp>
          <p:nvSpPr>
            <p:cNvPr id="4" name="Oval 3"/>
            <p:cNvSpPr/>
            <p:nvPr/>
          </p:nvSpPr>
          <p:spPr>
            <a:xfrm>
              <a:off x="3200400" y="4038600"/>
              <a:ext cx="27432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a:off x="3581400" y="5334000"/>
              <a:ext cx="1981200" cy="609600"/>
            </a:xfrm>
            <a:prstGeom prst="parallelogram">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Parallelogram 5"/>
            <p:cNvSpPr/>
            <p:nvPr/>
          </p:nvSpPr>
          <p:spPr>
            <a:xfrm>
              <a:off x="3581400" y="3962400"/>
              <a:ext cx="1981200" cy="609600"/>
            </a:xfrm>
            <a:prstGeom prst="parallelogram">
              <a:avLst>
                <a:gd name="adj" fmla="val 14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TextBox 6"/>
            <p:cNvSpPr txBox="1"/>
            <p:nvPr/>
          </p:nvSpPr>
          <p:spPr>
            <a:xfrm>
              <a:off x="3886200" y="5638800"/>
              <a:ext cx="13716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CA</a:t>
              </a:r>
              <a:endParaRPr lang="en-US" sz="1200" b="1" dirty="0">
                <a:latin typeface="Times New Roman" pitchFamily="18" charset="0"/>
                <a:cs typeface="Times New Roman" pitchFamily="18" charset="0"/>
              </a:endParaRPr>
            </a:p>
          </p:txBody>
        </p:sp>
        <p:sp>
          <p:nvSpPr>
            <p:cNvPr id="8" name="TextBox 7"/>
            <p:cNvSpPr txBox="1"/>
            <p:nvPr/>
          </p:nvSpPr>
          <p:spPr>
            <a:xfrm>
              <a:off x="3810000" y="4267200"/>
              <a:ext cx="15240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EC</a:t>
              </a:r>
              <a:endParaRPr lang="en-US" sz="1200" b="1" dirty="0">
                <a:latin typeface="Times New Roman" pitchFamily="18" charset="0"/>
                <a:cs typeface="Times New Roman" pitchFamily="18" charset="0"/>
              </a:endParaRPr>
            </a:p>
          </p:txBody>
        </p:sp>
        <p:sp>
          <p:nvSpPr>
            <p:cNvPr id="9" name="Parallelogram 8"/>
            <p:cNvSpPr/>
            <p:nvPr/>
          </p:nvSpPr>
          <p:spPr>
            <a:xfrm>
              <a:off x="838200" y="1143000"/>
              <a:ext cx="7391400" cy="1905000"/>
            </a:xfrm>
            <a:prstGeom prst="parallelogram">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0" name="Parallelogram 9"/>
            <p:cNvSpPr/>
            <p:nvPr/>
          </p:nvSpPr>
          <p:spPr>
            <a:xfrm>
              <a:off x="2590800" y="4648200"/>
              <a:ext cx="838200" cy="609600"/>
            </a:xfrm>
            <a:prstGeom prst="parallelogram">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1" name="TextBox 10"/>
            <p:cNvSpPr txBox="1"/>
            <p:nvPr/>
          </p:nvSpPr>
          <p:spPr>
            <a:xfrm>
              <a:off x="2667000" y="4953000"/>
              <a:ext cx="6858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DG</a:t>
              </a:r>
              <a:endParaRPr lang="en-US" sz="1200" b="1" dirty="0">
                <a:latin typeface="Times New Roman" pitchFamily="18" charset="0"/>
                <a:cs typeface="Times New Roman" pitchFamily="18" charset="0"/>
              </a:endParaRPr>
            </a:p>
          </p:txBody>
        </p:sp>
        <p:sp>
          <p:nvSpPr>
            <p:cNvPr id="12" name="Parallelogram 11"/>
            <p:cNvSpPr/>
            <p:nvPr/>
          </p:nvSpPr>
          <p:spPr>
            <a:xfrm>
              <a:off x="5715000" y="4648200"/>
              <a:ext cx="838200" cy="609600"/>
            </a:xfrm>
            <a:prstGeom prst="parallelogram">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3" name="TextBox 12"/>
            <p:cNvSpPr txBox="1"/>
            <p:nvPr/>
          </p:nvSpPr>
          <p:spPr>
            <a:xfrm>
              <a:off x="5791200" y="4953000"/>
              <a:ext cx="6858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SUB</a:t>
              </a:r>
              <a:endParaRPr lang="en-US" sz="1200" b="1" dirty="0">
                <a:latin typeface="Times New Roman" pitchFamily="18" charset="0"/>
                <a:cs typeface="Times New Roman" pitchFamily="18" charset="0"/>
              </a:endParaRPr>
            </a:p>
          </p:txBody>
        </p:sp>
        <p:sp>
          <p:nvSpPr>
            <p:cNvPr id="14" name="Arc 13"/>
            <p:cNvSpPr/>
            <p:nvPr/>
          </p:nvSpPr>
          <p:spPr>
            <a:xfrm rot="10800000">
              <a:off x="4038600" y="4648200"/>
              <a:ext cx="990600" cy="609600"/>
            </a:xfrm>
            <a:prstGeom prst="arc">
              <a:avLst>
                <a:gd name="adj1" fmla="val 7558343"/>
                <a:gd name="adj2" fmla="val 305945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914400" y="1780401"/>
              <a:ext cx="1219200" cy="461665"/>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Visual</a:t>
              </a:r>
            </a:p>
            <a:p>
              <a:pPr algn="ctr"/>
              <a:r>
                <a:rPr lang="en-US" sz="1200" b="1" dirty="0" smtClean="0">
                  <a:latin typeface="Times New Roman" pitchFamily="18" charset="0"/>
                  <a:cs typeface="Times New Roman" pitchFamily="18" charset="0"/>
                </a:rPr>
                <a:t>input</a:t>
              </a:r>
              <a:endParaRPr lang="en-US" sz="1200" b="1" dirty="0">
                <a:latin typeface="Times New Roman" pitchFamily="18" charset="0"/>
                <a:cs typeface="Times New Roman" pitchFamily="18" charset="0"/>
              </a:endParaRPr>
            </a:p>
          </p:txBody>
        </p:sp>
        <p:sp>
          <p:nvSpPr>
            <p:cNvPr id="16" name="TextBox 15"/>
            <p:cNvSpPr txBox="1"/>
            <p:nvPr/>
          </p:nvSpPr>
          <p:spPr>
            <a:xfrm>
              <a:off x="6096000" y="1219200"/>
              <a:ext cx="14478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Prefrontal</a:t>
              </a:r>
              <a:endParaRPr lang="en-US" sz="1200" b="1" dirty="0">
                <a:latin typeface="Times New Roman" pitchFamily="18" charset="0"/>
                <a:cs typeface="Times New Roman" pitchFamily="18" charset="0"/>
              </a:endParaRPr>
            </a:p>
          </p:txBody>
        </p:sp>
        <p:sp>
          <p:nvSpPr>
            <p:cNvPr id="17" name="TextBox 16"/>
            <p:cNvSpPr txBox="1"/>
            <p:nvPr/>
          </p:nvSpPr>
          <p:spPr>
            <a:xfrm>
              <a:off x="3810000" y="1219200"/>
              <a:ext cx="1447800" cy="276999"/>
            </a:xfrm>
            <a:prstGeom prst="rect">
              <a:avLst/>
            </a:prstGeom>
            <a:solidFill>
              <a:schemeClr val="bg1"/>
            </a:solidFill>
            <a:ln>
              <a:noFill/>
            </a:ln>
          </p:spPr>
          <p:txBody>
            <a:bodyPr wrap="square" rtlCol="0">
              <a:spAutoFit/>
            </a:bodyPr>
            <a:lstStyle/>
            <a:p>
              <a:pPr algn="ctr"/>
              <a:r>
                <a:rPr lang="en-US" sz="1200" b="1" dirty="0" err="1" smtClean="0">
                  <a:latin typeface="Times New Roman" pitchFamily="18" charset="0"/>
                  <a:cs typeface="Times New Roman" pitchFamily="18" charset="0"/>
                </a:rPr>
                <a:t>Premotor</a:t>
              </a:r>
              <a:endParaRPr lang="en-US" sz="1200" b="1" dirty="0">
                <a:latin typeface="Times New Roman" pitchFamily="18" charset="0"/>
                <a:cs typeface="Times New Roman" pitchFamily="18" charset="0"/>
              </a:endParaRPr>
            </a:p>
          </p:txBody>
        </p:sp>
        <p:cxnSp>
          <p:nvCxnSpPr>
            <p:cNvPr id="18" name="Straight Connector 17"/>
            <p:cNvCxnSpPr/>
            <p:nvPr/>
          </p:nvCxnSpPr>
          <p:spPr>
            <a:xfrm rot="5400000">
              <a:off x="4381500" y="2095500"/>
              <a:ext cx="1905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781300" y="2095500"/>
              <a:ext cx="1905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Can 19"/>
            <p:cNvSpPr/>
            <p:nvPr/>
          </p:nvSpPr>
          <p:spPr>
            <a:xfrm>
              <a:off x="5791200" y="1676400"/>
              <a:ext cx="304800" cy="381000"/>
            </a:xfrm>
            <a:prstGeom prst="ca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20"/>
            <p:cNvSpPr/>
            <p:nvPr/>
          </p:nvSpPr>
          <p:spPr>
            <a:xfrm>
              <a:off x="7086600" y="1676400"/>
              <a:ext cx="304800" cy="381000"/>
            </a:xfrm>
            <a:prstGeom prst="ca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6400800" y="2362200"/>
              <a:ext cx="304800" cy="381000"/>
            </a:xfrm>
            <a:prstGeom prst="ca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6248400" y="1676400"/>
              <a:ext cx="304800" cy="381000"/>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24"/>
            <p:cNvSpPr/>
            <p:nvPr/>
          </p:nvSpPr>
          <p:spPr>
            <a:xfrm>
              <a:off x="6858000" y="2362200"/>
              <a:ext cx="304800" cy="381000"/>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25"/>
            <p:cNvSpPr/>
            <p:nvPr/>
          </p:nvSpPr>
          <p:spPr>
            <a:xfrm>
              <a:off x="7543800" y="1676400"/>
              <a:ext cx="304800" cy="381000"/>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rot="5400000">
              <a:off x="1485900" y="2324100"/>
              <a:ext cx="1447800"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24000" y="1219200"/>
              <a:ext cx="1447800" cy="276999"/>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Parietal</a:t>
              </a:r>
              <a:endParaRPr lang="en-US" sz="1200" b="1" dirty="0">
                <a:latin typeface="Times New Roman" pitchFamily="18" charset="0"/>
                <a:cs typeface="Times New Roman" pitchFamily="18" charset="0"/>
              </a:endParaRPr>
            </a:p>
          </p:txBody>
        </p:sp>
        <p:sp>
          <p:nvSpPr>
            <p:cNvPr id="29" name="TextBox 28"/>
            <p:cNvSpPr txBox="1"/>
            <p:nvPr/>
          </p:nvSpPr>
          <p:spPr>
            <a:xfrm>
              <a:off x="2286000" y="1780401"/>
              <a:ext cx="1371600" cy="461665"/>
            </a:xfrm>
            <a:prstGeom prst="rect">
              <a:avLst/>
            </a:prstGeom>
            <a:solidFill>
              <a:schemeClr val="bg1"/>
            </a:solidFill>
            <a:ln>
              <a:noFill/>
            </a:ln>
          </p:spPr>
          <p:txBody>
            <a:bodyPr wrap="square" rtlCol="0">
              <a:spAutoFit/>
            </a:bodyPr>
            <a:lstStyle/>
            <a:p>
              <a:pPr algn="ctr"/>
              <a:r>
                <a:rPr lang="en-US" sz="1200" b="1" dirty="0" smtClean="0">
                  <a:latin typeface="Times New Roman" pitchFamily="18" charset="0"/>
                  <a:cs typeface="Times New Roman" pitchFamily="18" charset="0"/>
                </a:rPr>
                <a:t>Olfactory</a:t>
              </a:r>
            </a:p>
            <a:p>
              <a:pPr algn="ctr"/>
              <a:r>
                <a:rPr lang="en-US" sz="1200" b="1" dirty="0" smtClean="0">
                  <a:latin typeface="Times New Roman" pitchFamily="18" charset="0"/>
                  <a:cs typeface="Times New Roman" pitchFamily="18" charset="0"/>
                </a:rPr>
                <a:t>input</a:t>
              </a:r>
              <a:endParaRPr lang="en-US" sz="1200" b="1" dirty="0">
                <a:latin typeface="Times New Roman" pitchFamily="18" charset="0"/>
                <a:cs typeface="Times New Roman" pitchFamily="18" charset="0"/>
              </a:endParaRPr>
            </a:p>
          </p:txBody>
        </p:sp>
        <p:sp>
          <p:nvSpPr>
            <p:cNvPr id="30" name="Can 29"/>
            <p:cNvSpPr/>
            <p:nvPr/>
          </p:nvSpPr>
          <p:spPr>
            <a:xfrm>
              <a:off x="3962400" y="1905000"/>
              <a:ext cx="457200" cy="533400"/>
            </a:xfrm>
            <a:prstGeom prst="ca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p:cNvSpPr/>
            <p:nvPr/>
          </p:nvSpPr>
          <p:spPr>
            <a:xfrm>
              <a:off x="4648200" y="1905000"/>
              <a:ext cx="457200" cy="533400"/>
            </a:xfrm>
            <a:prstGeom prst="ca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1752600" y="3048000"/>
              <a:ext cx="1828800" cy="1066800"/>
            </a:xfrm>
            <a:prstGeom prst="straightConnector1">
              <a:avLst/>
            </a:prstGeom>
            <a:ln w="952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5562600" y="3048000"/>
              <a:ext cx="1219200" cy="1066800"/>
            </a:xfrm>
            <a:prstGeom prst="straightConnector1">
              <a:avLst/>
            </a:prstGeom>
            <a:ln w="952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4724400" y="2819400"/>
              <a:ext cx="1371600" cy="1588"/>
            </a:xfrm>
            <a:prstGeom prst="straightConnector1">
              <a:avLst/>
            </a:prstGeom>
            <a:ln w="952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6" idx="5"/>
            </p:cNvCxnSpPr>
            <p:nvPr/>
          </p:nvCxnSpPr>
          <p:spPr>
            <a:xfrm>
              <a:off x="1524000" y="3048000"/>
              <a:ext cx="2061807" cy="1219200"/>
            </a:xfrm>
            <a:prstGeom prst="straightConnector1">
              <a:avLst/>
            </a:prstGeom>
            <a:ln w="952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6" idx="2"/>
            </p:cNvCxnSpPr>
            <p:nvPr/>
          </p:nvCxnSpPr>
          <p:spPr>
            <a:xfrm rot="10800000" flipV="1">
              <a:off x="5558194" y="3048000"/>
              <a:ext cx="1380417" cy="1219200"/>
            </a:xfrm>
            <a:prstGeom prst="straightConnector1">
              <a:avLst/>
            </a:prstGeom>
            <a:ln w="952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6" idx="1"/>
            </p:cNvCxnSpPr>
            <p:nvPr/>
          </p:nvCxnSpPr>
          <p:spPr>
            <a:xfrm>
              <a:off x="3200400" y="3048000"/>
              <a:ext cx="1376007" cy="914400"/>
            </a:xfrm>
            <a:prstGeom prst="straightConnector1">
              <a:avLst/>
            </a:prstGeom>
            <a:ln w="952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71800" y="3048000"/>
              <a:ext cx="1376007" cy="914400"/>
            </a:xfrm>
            <a:prstGeom prst="straightConnector1">
              <a:avLst/>
            </a:prstGeom>
            <a:ln w="952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4724400" y="2667000"/>
              <a:ext cx="1371600" cy="1588"/>
            </a:xfrm>
            <a:prstGeom prst="straightConnector1">
              <a:avLst/>
            </a:prstGeom>
            <a:ln w="952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52400" y="1219200"/>
            <a:ext cx="3581400" cy="4318476"/>
            <a:chOff x="0" y="1219200"/>
            <a:chExt cx="3581400" cy="4318476"/>
          </a:xfrm>
        </p:grpSpPr>
        <p:pic>
          <p:nvPicPr>
            <p:cNvPr id="41" name="Picture 40" descr="Maze.color.JPG"/>
            <p:cNvPicPr>
              <a:picLocks noChangeAspect="1"/>
            </p:cNvPicPr>
            <p:nvPr/>
          </p:nvPicPr>
          <p:blipFill>
            <a:blip r:embed="rId3" cstate="print">
              <a:clrChange>
                <a:clrFrom>
                  <a:srgbClr val="FFFFFF"/>
                </a:clrFrom>
                <a:clrTo>
                  <a:srgbClr val="FFFFFF">
                    <a:alpha val="0"/>
                  </a:srgbClr>
                </a:clrTo>
              </a:clrChange>
            </a:blip>
            <a:srcRect r="25534"/>
            <a:stretch>
              <a:fillRect/>
            </a:stretch>
          </p:blipFill>
          <p:spPr>
            <a:xfrm>
              <a:off x="0" y="1219200"/>
              <a:ext cx="3581400" cy="4318476"/>
            </a:xfrm>
            <a:prstGeom prst="rect">
              <a:avLst/>
            </a:prstGeom>
          </p:spPr>
        </p:pic>
        <p:pic>
          <p:nvPicPr>
            <p:cNvPr id="42" name="Picture 2"/>
            <p:cNvPicPr>
              <a:picLocks noChangeAspect="1" noChangeArrowheads="1"/>
            </p:cNvPicPr>
            <p:nvPr/>
          </p:nvPicPr>
          <p:blipFill>
            <a:blip r:embed="rId4" cstate="print"/>
            <a:srcRect/>
            <a:stretch>
              <a:fillRect/>
            </a:stretch>
          </p:blipFill>
          <p:spPr bwMode="auto">
            <a:xfrm rot="16200000">
              <a:off x="1765513" y="3216064"/>
              <a:ext cx="290512" cy="316335"/>
            </a:xfrm>
            <a:prstGeom prst="rect">
              <a:avLst/>
            </a:prstGeom>
            <a:noFill/>
            <a:ln w="9525">
              <a:noFill/>
              <a:miter lim="800000"/>
              <a:headEnd/>
              <a:tailEnd/>
            </a:ln>
          </p:spPr>
        </p:pic>
        <p:pic>
          <p:nvPicPr>
            <p:cNvPr id="43" name="Picture 2"/>
            <p:cNvPicPr>
              <a:picLocks noChangeAspect="1" noChangeArrowheads="1"/>
            </p:cNvPicPr>
            <p:nvPr/>
          </p:nvPicPr>
          <p:blipFill>
            <a:blip r:embed="rId4" cstate="print"/>
            <a:srcRect/>
            <a:stretch>
              <a:fillRect/>
            </a:stretch>
          </p:blipFill>
          <p:spPr bwMode="auto">
            <a:xfrm rot="16200000">
              <a:off x="698712" y="2273088"/>
              <a:ext cx="290512" cy="316335"/>
            </a:xfrm>
            <a:prstGeom prst="rect">
              <a:avLst/>
            </a:prstGeom>
            <a:noFill/>
            <a:ln w="9525">
              <a:noFill/>
              <a:miter lim="800000"/>
              <a:headEnd/>
              <a:tailEnd/>
            </a:ln>
          </p:spPr>
        </p:pic>
        <p:pic>
          <p:nvPicPr>
            <p:cNvPr id="45" name="Picture 2"/>
            <p:cNvPicPr>
              <a:picLocks noChangeAspect="1" noChangeArrowheads="1"/>
            </p:cNvPicPr>
            <p:nvPr/>
          </p:nvPicPr>
          <p:blipFill>
            <a:blip r:embed="rId4" cstate="print"/>
            <a:srcRect/>
            <a:stretch>
              <a:fillRect/>
            </a:stretch>
          </p:blipFill>
          <p:spPr bwMode="auto">
            <a:xfrm>
              <a:off x="1600200" y="2438400"/>
              <a:ext cx="290512" cy="316335"/>
            </a:xfrm>
            <a:prstGeom prst="rect">
              <a:avLst/>
            </a:prstGeom>
            <a:noFill/>
            <a:ln w="9525">
              <a:noFill/>
              <a:miter lim="800000"/>
              <a:headEnd/>
              <a:tailEnd/>
            </a:ln>
          </p:spPr>
        </p:pic>
      </p:grpSp>
      <p:pic>
        <p:nvPicPr>
          <p:cNvPr id="2" name="Picture 2"/>
          <p:cNvPicPr>
            <a:picLocks noChangeAspect="1" noChangeArrowheads="1"/>
          </p:cNvPicPr>
          <p:nvPr/>
        </p:nvPicPr>
        <p:blipFill>
          <a:blip r:embed="rId5" cstate="print"/>
          <a:srcRect/>
          <a:stretch>
            <a:fillRect/>
          </a:stretch>
        </p:blipFill>
        <p:spPr bwMode="auto">
          <a:xfrm>
            <a:off x="4735092" y="4953000"/>
            <a:ext cx="2582863" cy="1905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533400"/>
          </a:xfrm>
          <a:prstGeom prst="rect">
            <a:avLst/>
          </a:prstGeom>
          <a:solidFill>
            <a:schemeClr val="accent6">
              <a:lumMod val="20000"/>
              <a:lumOff val="80000"/>
            </a:schemeClr>
          </a:solidFill>
        </p:spPr>
        <p:txBody>
          <a:bodyPr/>
          <a:lstStyle/>
          <a:p>
            <a:pPr algn="ctr" eaLnBrk="0" hangingPunct="0"/>
            <a:r>
              <a:rPr lang="en-US" sz="2800" b="1" dirty="0" smtClean="0">
                <a:solidFill>
                  <a:srgbClr val="3333CC"/>
                </a:solidFill>
                <a:latin typeface="Arial Narrow" pitchFamily="34" charset="0"/>
              </a:rPr>
              <a:t>RAIN Activity </a:t>
            </a:r>
            <a:endParaRPr lang="en-US" sz="2800" b="1" dirty="0">
              <a:solidFill>
                <a:srgbClr val="3333CC"/>
              </a:solidFill>
              <a:latin typeface="Arial Narrow" pitchFamily="34" charset="0"/>
            </a:endParaRPr>
          </a:p>
        </p:txBody>
      </p:sp>
      <p:grpSp>
        <p:nvGrpSpPr>
          <p:cNvPr id="2" name="Group 4"/>
          <p:cNvGrpSpPr/>
          <p:nvPr/>
        </p:nvGrpSpPr>
        <p:grpSpPr>
          <a:xfrm>
            <a:off x="381000" y="685800"/>
            <a:ext cx="8458200" cy="5333999"/>
            <a:chOff x="92075" y="2211705"/>
            <a:chExt cx="5257800" cy="3505200"/>
          </a:xfrm>
        </p:grpSpPr>
        <p:grpSp>
          <p:nvGrpSpPr>
            <p:cNvPr id="3" name="Group 36"/>
            <p:cNvGrpSpPr/>
            <p:nvPr/>
          </p:nvGrpSpPr>
          <p:grpSpPr>
            <a:xfrm>
              <a:off x="92075" y="2211705"/>
              <a:ext cx="5257800" cy="3505200"/>
              <a:chOff x="1905000" y="3429000"/>
              <a:chExt cx="6553200" cy="4914898"/>
            </a:xfrm>
          </p:grpSpPr>
          <p:grpSp>
            <p:nvGrpSpPr>
              <p:cNvPr id="4" name="Group 31"/>
              <p:cNvGrpSpPr/>
              <p:nvPr/>
            </p:nvGrpSpPr>
            <p:grpSpPr>
              <a:xfrm>
                <a:off x="1905000" y="3429000"/>
                <a:ext cx="6553200" cy="4914898"/>
                <a:chOff x="304800" y="1143000"/>
                <a:chExt cx="6553200" cy="4914898"/>
              </a:xfrm>
            </p:grpSpPr>
            <p:pic>
              <p:nvPicPr>
                <p:cNvPr id="10" name="Picture 3" descr="C:\Documents and Settings\Goodman\Desktop\JPG1_Raster_FCaugFC1_gw20_gb08_rp50_fdIE_NoHebb_du1-E1.jpg"/>
                <p:cNvPicPr>
                  <a:picLocks noChangeAspect="1" noChangeArrowheads="1"/>
                </p:cNvPicPr>
                <p:nvPr/>
              </p:nvPicPr>
              <p:blipFill>
                <a:blip r:embed="rId4" cstate="print"/>
                <a:srcRect/>
                <a:stretch>
                  <a:fillRect/>
                </a:stretch>
              </p:blipFill>
              <p:spPr bwMode="auto">
                <a:xfrm>
                  <a:off x="304800" y="1143000"/>
                  <a:ext cx="6553200" cy="4914898"/>
                </a:xfrm>
                <a:prstGeom prst="rect">
                  <a:avLst/>
                </a:prstGeom>
                <a:noFill/>
              </p:spPr>
            </p:pic>
            <p:sp>
              <p:nvSpPr>
                <p:cNvPr id="12" name="Rectangle 11"/>
                <p:cNvSpPr/>
                <p:nvPr/>
              </p:nvSpPr>
              <p:spPr bwMode="auto">
                <a:xfrm>
                  <a:off x="542925" y="1314450"/>
                  <a:ext cx="4324350" cy="29337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sp>
            <p:nvSpPr>
              <p:cNvPr id="9" name="Rectangle 8"/>
              <p:cNvSpPr/>
              <p:nvPr/>
            </p:nvSpPr>
            <p:spPr bwMode="auto">
              <a:xfrm>
                <a:off x="2181225" y="6858000"/>
                <a:ext cx="4181475" cy="12668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sp>
          <p:nvSpPr>
            <p:cNvPr id="7" name="Rectangle 6"/>
            <p:cNvSpPr/>
            <p:nvPr/>
          </p:nvSpPr>
          <p:spPr bwMode="auto">
            <a:xfrm>
              <a:off x="96520" y="2218690"/>
              <a:ext cx="3898900" cy="114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grpSp>
        <p:nvGrpSpPr>
          <p:cNvPr id="5" name="Group 12"/>
          <p:cNvGrpSpPr/>
          <p:nvPr/>
        </p:nvGrpSpPr>
        <p:grpSpPr>
          <a:xfrm>
            <a:off x="593723" y="914400"/>
            <a:ext cx="5807075" cy="5105400"/>
            <a:chOff x="5029200" y="6553200"/>
            <a:chExt cx="3435987" cy="5183504"/>
          </a:xfrm>
        </p:grpSpPr>
        <p:pic>
          <p:nvPicPr>
            <p:cNvPr id="14" name="Picture 3" descr="C:\Documents and Settings\Goodman\Desktop\JPG1_Raster_FCaugFC1_gw20_gb08_rp50_fdIE_NoHebb_du1-E1.jpg"/>
            <p:cNvPicPr>
              <a:picLocks noChangeAspect="1" noChangeArrowheads="1"/>
            </p:cNvPicPr>
            <p:nvPr/>
          </p:nvPicPr>
          <p:blipFill>
            <a:blip r:embed="rId4" cstate="print"/>
            <a:srcRect l="4167" t="4347" r="31341"/>
            <a:stretch>
              <a:fillRect/>
            </a:stretch>
          </p:blipFill>
          <p:spPr bwMode="auto">
            <a:xfrm>
              <a:off x="5074287" y="6553200"/>
              <a:ext cx="3390900" cy="5183504"/>
            </a:xfrm>
            <a:prstGeom prst="rect">
              <a:avLst/>
            </a:prstGeom>
            <a:noFill/>
          </p:spPr>
        </p:pic>
        <p:sp>
          <p:nvSpPr>
            <p:cNvPr id="15" name="Rectangle 14"/>
            <p:cNvSpPr/>
            <p:nvPr/>
          </p:nvSpPr>
          <p:spPr bwMode="auto">
            <a:xfrm>
              <a:off x="5029200" y="8715375"/>
              <a:ext cx="3371850" cy="1238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dirty="0" smtClean="0">
                <a:solidFill>
                  <a:srgbClr val="000000"/>
                </a:solidFill>
                <a:latin typeface="Arial Narrow" pitchFamily="34" charset="0"/>
              </a:endParaRPr>
            </a:p>
          </p:txBody>
        </p:sp>
      </p:grpSp>
      <p:pic>
        <p:nvPicPr>
          <p:cNvPr id="17" name="10c_FC_gw20_gb08_fdIE_NoHebb_du3-E1.wav">
            <a:hlinkClick r:id="" action="ppaction://media"/>
          </p:cNvPr>
          <p:cNvPicPr>
            <a:picLocks noRot="1" noChangeAspect="1"/>
          </p:cNvPicPr>
          <p:nvPr>
            <a:wavAudioFile r:embed="rId1" name="10c_FC_gw20_gb08_fdIE_NoHebb_du3-E1.wav"/>
          </p:nvPr>
        </p:nvPicPr>
        <p:blipFill>
          <a:blip r:embed="rId5" cstate="print"/>
          <a:stretch>
            <a:fillRect/>
          </a:stretch>
        </p:blipFill>
        <p:spPr>
          <a:xfrm>
            <a:off x="76200" y="24384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remove"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par>
                                <p:cTn id="8" presetID="1" presetClass="mediacall" presetSubtype="0" fill="hold" nodeType="withEffect">
                                  <p:stCondLst>
                                    <p:cond delay="0"/>
                                  </p:stCondLst>
                                  <p:childTnLst>
                                    <p:cmd type="call" cmd="playFrom(0.0)">
                                      <p:cBhvr>
                                        <p:cTn id="9"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repeatCount="indefinite"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895600" y="381000"/>
            <a:ext cx="3352800" cy="533400"/>
          </a:xfrm>
          <a:prstGeom prst="rect">
            <a:avLst/>
          </a:prstGeom>
          <a:noFill/>
        </p:spPr>
        <p:txBody>
          <a:bodyPr/>
          <a:lstStyle/>
          <a:p>
            <a:pPr algn="ctr">
              <a:defRPr/>
            </a:pPr>
            <a:r>
              <a:rPr lang="en-US" sz="2200" dirty="0" smtClean="0"/>
              <a:t>3. </a:t>
            </a:r>
            <a:r>
              <a:rPr lang="en-US" sz="2200" dirty="0" smtClean="0"/>
              <a:t>Cell Model Equations</a:t>
            </a:r>
            <a:endParaRPr lang="en-US" sz="2200" dirty="0"/>
          </a:p>
          <a:p>
            <a:pPr algn="ctr">
              <a:defRPr/>
            </a:pPr>
            <a:endParaRPr lang="en-US" sz="2800" b="1" dirty="0">
              <a:solidFill>
                <a:schemeClr val="accent2"/>
              </a:solidFill>
            </a:endParaRPr>
          </a:p>
        </p:txBody>
      </p:sp>
      <p:pic>
        <p:nvPicPr>
          <p:cNvPr id="1031" name="Picture 7"/>
          <p:cNvPicPr>
            <a:picLocks noChangeAspect="1" noChangeArrowheads="1"/>
          </p:cNvPicPr>
          <p:nvPr/>
        </p:nvPicPr>
        <p:blipFill>
          <a:blip r:embed="rId3" cstate="print"/>
          <a:srcRect/>
          <a:stretch>
            <a:fillRect/>
          </a:stretch>
        </p:blipFill>
        <p:spPr bwMode="auto">
          <a:xfrm>
            <a:off x="3688708" y="1371600"/>
            <a:ext cx="2331092" cy="2928937"/>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cstate="print"/>
          <a:srcRect/>
          <a:stretch>
            <a:fillRect/>
          </a:stretch>
        </p:blipFill>
        <p:spPr bwMode="auto">
          <a:xfrm>
            <a:off x="6600509" y="1371600"/>
            <a:ext cx="2086291" cy="3100387"/>
          </a:xfrm>
          <a:prstGeom prst="rect">
            <a:avLst/>
          </a:prstGeom>
          <a:noFill/>
          <a:ln w="9525">
            <a:noFill/>
            <a:miter lim="800000"/>
            <a:headEnd/>
            <a:tailEnd/>
          </a:ln>
          <a:effectLst/>
        </p:spPr>
      </p:pic>
      <p:pic>
        <p:nvPicPr>
          <p:cNvPr id="1033" name="Picture 9"/>
          <p:cNvPicPr>
            <a:picLocks noChangeAspect="1" noChangeArrowheads="1"/>
          </p:cNvPicPr>
          <p:nvPr/>
        </p:nvPicPr>
        <p:blipFill>
          <a:blip r:embed="rId5" cstate="print"/>
          <a:srcRect/>
          <a:stretch>
            <a:fillRect/>
          </a:stretch>
        </p:blipFill>
        <p:spPr bwMode="auto">
          <a:xfrm>
            <a:off x="457200" y="1371600"/>
            <a:ext cx="1996850" cy="58985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cstate="print"/>
          <a:srcRect/>
          <a:stretch>
            <a:fillRect/>
          </a:stretch>
        </p:blipFill>
        <p:spPr bwMode="auto">
          <a:xfrm>
            <a:off x="457200" y="2348891"/>
            <a:ext cx="2933042" cy="1461109"/>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457200" y="4313564"/>
            <a:ext cx="2819400" cy="487036"/>
          </a:xfrm>
          <a:prstGeom prst="rect">
            <a:avLst/>
          </a:prstGeom>
          <a:noFill/>
          <a:ln w="9525">
            <a:noFill/>
            <a:miter lim="800000"/>
            <a:headEnd/>
            <a:tailEnd/>
          </a:ln>
          <a:effectLst/>
        </p:spPr>
      </p:pic>
      <p:cxnSp>
        <p:nvCxnSpPr>
          <p:cNvPr id="18" name="Straight Connector 17"/>
          <p:cNvCxnSpPr/>
          <p:nvPr/>
        </p:nvCxnSpPr>
        <p:spPr>
          <a:xfrm rot="5400000">
            <a:off x="1295400" y="3352800"/>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190206" y="3352006"/>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8"/>
          <p:cNvPicPr>
            <a:picLocks noChangeAspect="1" noChangeArrowheads="1"/>
          </p:cNvPicPr>
          <p:nvPr/>
        </p:nvPicPr>
        <p:blipFill>
          <a:blip r:embed="rId8" cstate="print"/>
          <a:srcRect l="6500" t="15030" r="59999" b="21286"/>
          <a:stretch>
            <a:fillRect/>
          </a:stretch>
        </p:blipFill>
        <p:spPr bwMode="auto">
          <a:xfrm>
            <a:off x="6705600" y="4648199"/>
            <a:ext cx="1752600" cy="18146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5169</TotalTime>
  <Words>1916</Words>
  <Application>Microsoft Office PowerPoint</Application>
  <PresentationFormat>On-screen Show (4:3)</PresentationFormat>
  <Paragraphs>238</Paragraphs>
  <Slides>23</Slides>
  <Notes>21</Notes>
  <HiddenSlides>0</HiddenSlides>
  <MMClips>3</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Default Design</vt:lpstr>
      <vt:lpstr>1_Default Design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HRL Laboratories LLC - Information Sciences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ISSL Staff Scientist</dc:creator>
  <cp:lastModifiedBy>goodman</cp:lastModifiedBy>
  <cp:revision>860</cp:revision>
  <dcterms:created xsi:type="dcterms:W3CDTF">2009-01-26T19:38:56Z</dcterms:created>
  <dcterms:modified xsi:type="dcterms:W3CDTF">2010-06-18T14:30:47Z</dcterms:modified>
</cp:coreProperties>
</file>