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wav" ContentType="audio/wav"/>
  <Default Extension="gif" ContentType="image/gi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8"/>
  </p:notesMasterIdLst>
  <p:sldIdLst>
    <p:sldId id="261" r:id="rId3"/>
    <p:sldId id="349" r:id="rId4"/>
    <p:sldId id="295" r:id="rId5"/>
    <p:sldId id="334" r:id="rId6"/>
    <p:sldId id="352" r:id="rId7"/>
    <p:sldId id="337" r:id="rId8"/>
    <p:sldId id="336" r:id="rId9"/>
    <p:sldId id="333" r:id="rId10"/>
    <p:sldId id="338" r:id="rId11"/>
    <p:sldId id="353" r:id="rId12"/>
    <p:sldId id="278" r:id="rId13"/>
    <p:sldId id="268" r:id="rId14"/>
    <p:sldId id="339" r:id="rId15"/>
    <p:sldId id="356" r:id="rId16"/>
    <p:sldId id="357" r:id="rId17"/>
    <p:sldId id="358" r:id="rId18"/>
    <p:sldId id="350" r:id="rId19"/>
    <p:sldId id="351" r:id="rId20"/>
    <p:sldId id="348" r:id="rId21"/>
    <p:sldId id="344" r:id="rId22"/>
    <p:sldId id="270" r:id="rId23"/>
    <p:sldId id="259" r:id="rId24"/>
    <p:sldId id="361" r:id="rId25"/>
    <p:sldId id="360" r:id="rId26"/>
    <p:sldId id="289" r:id="rId2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FFCC"/>
    <a:srgbClr val="FFFFFF"/>
    <a:srgbClr val="008E40"/>
    <a:srgbClr val="6161FF"/>
    <a:srgbClr val="800000"/>
    <a:srgbClr val="36608E"/>
    <a:srgbClr val="E5EDFF"/>
    <a:srgbClr val="B8CEFE"/>
    <a:srgbClr val="90B2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439" autoAdjust="0"/>
    <p:restoredTop sz="82246" autoAdjust="0"/>
  </p:normalViewPr>
  <p:slideViewPr>
    <p:cSldViewPr>
      <p:cViewPr varScale="1">
        <p:scale>
          <a:sx n="117" d="100"/>
          <a:sy n="117" d="100"/>
        </p:scale>
        <p:origin x="-1464" y="-1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dirty="0"/>
          </a:p>
        </p:txBody>
      </p:sp>
      <p:sp>
        <p:nvSpPr>
          <p:cNvPr id="51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dirty="0"/>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dirty="0"/>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4C3A42B3-E321-4629-88F9-C08A086E06EE}" type="slidenum">
              <a:rPr lang="en-US"/>
              <a:pPr/>
              <a:t>‹#›</a:t>
            </a:fld>
            <a:endParaRPr lang="en-US" dirty="0"/>
          </a:p>
        </p:txBody>
      </p:sp>
    </p:spTree>
    <p:extLst>
      <p:ext uri="{BB962C8B-B14F-4D97-AF65-F5344CB8AC3E}">
        <p14:creationId xmlns:p14="http://schemas.microsoft.com/office/powerpoint/2010/main" val="330494147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5A29B8-7584-445D-B9EB-78C4212F8C18}" type="slidenum">
              <a:rPr lang="en-US"/>
              <a:pPr/>
              <a:t>1</a:t>
            </a:fld>
            <a:endParaRPr lang="en-US" dirty="0"/>
          </a:p>
        </p:txBody>
      </p:sp>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p:txBody>
          <a:bodyPr/>
          <a:lstStyle/>
          <a:p>
            <a:endParaRPr lang="en-US" baseline="0"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5CBFA0F4-0687-438E-A5E4-3B67AA1EC732}" type="slidenum">
              <a:rPr lang="en-US" smtClean="0"/>
              <a:pPr/>
              <a:t>10</a:t>
            </a:fld>
            <a:endParaRPr lang="en-US" dirty="0"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5CBFA0F4-0687-438E-A5E4-3B67AA1EC732}" type="slidenum">
              <a:rPr lang="en-US" smtClean="0"/>
              <a:pPr/>
              <a:t>11</a:t>
            </a:fld>
            <a:endParaRPr lang="en-US" dirty="0"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5CBFA0F4-0687-438E-A5E4-3B67AA1EC732}" type="slidenum">
              <a:rPr lang="en-US" smtClean="0"/>
              <a:pPr/>
              <a:t>12</a:t>
            </a:fld>
            <a:endParaRPr lang="en-US" dirty="0"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5CBFA0F4-0687-438E-A5E4-3B67AA1EC732}" type="slidenum">
              <a:rPr lang="en-US" smtClean="0"/>
              <a:pPr/>
              <a:t>13</a:t>
            </a:fld>
            <a:endParaRPr lang="en-US" dirty="0"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5CBFA0F4-0687-438E-A5E4-3B67AA1EC732}" type="slidenum">
              <a:rPr lang="en-US" smtClean="0"/>
              <a:pPr/>
              <a:t>14</a:t>
            </a:fld>
            <a:endParaRPr lang="en-US" dirty="0"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5CBFA0F4-0687-438E-A5E4-3B67AA1EC732}" type="slidenum">
              <a:rPr lang="en-US" smtClean="0"/>
              <a:pPr/>
              <a:t>15</a:t>
            </a:fld>
            <a:endParaRPr lang="en-US" dirty="0"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5CBFA0F4-0687-438E-A5E4-3B67AA1EC732}" type="slidenum">
              <a:rPr lang="en-US" smtClean="0"/>
              <a:pPr/>
              <a:t>16</a:t>
            </a:fld>
            <a:endParaRPr lang="en-US" dirty="0"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5CBFA0F4-0687-438E-A5E4-3B67AA1EC732}" type="slidenum">
              <a:rPr lang="en-US" smtClean="0"/>
              <a:pPr/>
              <a:t>17</a:t>
            </a:fld>
            <a:endParaRPr lang="en-US" dirty="0"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5CBFA0F4-0687-438E-A5E4-3B67AA1EC732}" type="slidenum">
              <a:rPr lang="en-US" smtClean="0"/>
              <a:pPr/>
              <a:t>18</a:t>
            </a:fld>
            <a:endParaRPr lang="en-US" dirty="0"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5CBFA0F4-0687-438E-A5E4-3B67AA1EC732}" type="slidenum">
              <a:rPr lang="en-US" smtClean="0"/>
              <a:pPr/>
              <a:t>19</a:t>
            </a:fld>
            <a:endParaRPr lang="en-US" dirty="0"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5CBFA0F4-0687-438E-A5E4-3B67AA1EC732}" type="slidenum">
              <a:rPr lang="en-US" smtClean="0"/>
              <a:pPr/>
              <a:t>2</a:t>
            </a:fld>
            <a:endParaRPr lang="en-US" dirty="0"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5CBFA0F4-0687-438E-A5E4-3B67AA1EC732}" type="slidenum">
              <a:rPr lang="en-US" smtClean="0"/>
              <a:pPr/>
              <a:t>21</a:t>
            </a:fld>
            <a:endParaRPr lang="en-US" dirty="0"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5A29B8-7584-445D-B9EB-78C4212F8C18}" type="slidenum">
              <a:rPr lang="en-US"/>
              <a:pPr/>
              <a:t>22</a:t>
            </a:fld>
            <a:endParaRPr lang="en-US" dirty="0"/>
          </a:p>
        </p:txBody>
      </p:sp>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p:txBody>
          <a:bodyPr/>
          <a:lstStyle/>
          <a:p>
            <a:endParaRPr lang="en-US" baseline="0"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5A29B8-7584-445D-B9EB-78C4212F8C18}" type="slidenum">
              <a:rPr lang="en-US"/>
              <a:pPr/>
              <a:t>23</a:t>
            </a:fld>
            <a:endParaRPr lang="en-US" dirty="0"/>
          </a:p>
        </p:txBody>
      </p:sp>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p:txBody>
          <a:bodyPr/>
          <a:lstStyle/>
          <a:p>
            <a:endParaRPr lang="en-US" baseline="0"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5CBFA0F4-0687-438E-A5E4-3B67AA1EC732}" type="slidenum">
              <a:rPr lang="en-US" smtClean="0"/>
              <a:pPr/>
              <a:t>24</a:t>
            </a:fld>
            <a:endParaRPr lang="en-US" dirty="0"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5CBFA0F4-0687-438E-A5E4-3B67AA1EC732}" type="slidenum">
              <a:rPr lang="en-US" smtClean="0"/>
              <a:pPr/>
              <a:t>3</a:t>
            </a:fld>
            <a:endParaRPr lang="en-US" dirty="0"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5CBFA0F4-0687-438E-A5E4-3B67AA1EC732}" type="slidenum">
              <a:rPr lang="en-US" smtClean="0"/>
              <a:pPr/>
              <a:t>4</a:t>
            </a:fld>
            <a:endParaRPr lang="en-US" dirty="0"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5CBFA0F4-0687-438E-A5E4-3B67AA1EC732}" type="slidenum">
              <a:rPr lang="en-US" smtClean="0"/>
              <a:pPr/>
              <a:t>5</a:t>
            </a:fld>
            <a:endParaRPr lang="en-US" dirty="0"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5CBFA0F4-0687-438E-A5E4-3B67AA1EC732}" type="slidenum">
              <a:rPr lang="en-US" smtClean="0"/>
              <a:pPr/>
              <a:t>6</a:t>
            </a:fld>
            <a:endParaRPr lang="en-US" dirty="0"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5CBFA0F4-0687-438E-A5E4-3B67AA1EC732}" type="slidenum">
              <a:rPr lang="en-US" smtClean="0"/>
              <a:pPr/>
              <a:t>7</a:t>
            </a:fld>
            <a:endParaRPr lang="en-US" dirty="0"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u="sng" dirty="0" smtClean="0"/>
              <a:t>Top-down attention</a:t>
            </a:r>
            <a:r>
              <a:rPr lang="en-US" dirty="0" smtClean="0"/>
              <a:t>: This brain system includes regions in the frontal eye fields, ventral premotor cortex, superior parietal lobule, intraparietal sulcus, and motion-sensitive middle temporal area (MT). Activity in the dorsal attention system is increased at the onset of search displays, maintains activity while awaiting a target, and further increases activity when targets are detected. Also known as oculomotor system. The dorsal attention system (also known as the oculomotor system) has been implicated in eye movements, overt and covert spatial attention, and the generation of motor plans via transformations of sensory inputs from multiple modalities.</a:t>
            </a:r>
          </a:p>
          <a:p>
            <a:pPr eaLnBrk="1" fontAlgn="auto" hangingPunct="1">
              <a:spcBef>
                <a:spcPts val="0"/>
              </a:spcBef>
              <a:spcAft>
                <a:spcPts val="0"/>
              </a:spcAft>
              <a:defRPr/>
            </a:pPr>
            <a:r>
              <a:rPr lang="en-US" u="sng" kern="0" dirty="0" smtClean="0">
                <a:solidFill>
                  <a:srgbClr val="0B2FE5"/>
                </a:solidFill>
              </a:rPr>
              <a:t>Frontoparietal control system</a:t>
            </a:r>
            <a:r>
              <a:rPr lang="en-US" kern="0" dirty="0" smtClean="0">
                <a:solidFill>
                  <a:srgbClr val="0B2FE5"/>
                </a:solidFill>
              </a:rPr>
              <a:t>: includes the anterior prefrontal, dorsolateral prefrontal, dorsomedial superior frontal/anterior cingulate, anterior inferior parietal lobule, and anterior insular cortex. </a:t>
            </a:r>
            <a:r>
              <a:rPr lang="en-US" dirty="0" smtClean="0"/>
              <a:t>The frontoparietal control system has been</a:t>
            </a:r>
          </a:p>
          <a:p>
            <a:pPr eaLnBrk="1" fontAlgn="auto" hangingPunct="1">
              <a:spcBef>
                <a:spcPts val="0"/>
              </a:spcBef>
              <a:spcAft>
                <a:spcPts val="0"/>
              </a:spcAft>
              <a:defRPr/>
            </a:pPr>
            <a:r>
              <a:rPr lang="en-US" dirty="0" smtClean="0"/>
              <a:t>implicated in monitoring of conflict, the updating and implementation of goal-directed behavior, and the integration of sensory information with internal representations of intentions to coordinate behavior (both in WM).</a:t>
            </a:r>
          </a:p>
          <a:p>
            <a:pPr eaLnBrk="1" fontAlgn="auto" hangingPunct="1">
              <a:spcBef>
                <a:spcPts val="0"/>
              </a:spcBef>
              <a:spcAft>
                <a:spcPts val="0"/>
              </a:spcAft>
              <a:defRPr/>
            </a:pPr>
            <a:r>
              <a:rPr lang="en-US" u="sng" dirty="0" smtClean="0"/>
              <a:t>Hippoc-cortical</a:t>
            </a:r>
            <a:r>
              <a:rPr lang="en-US" dirty="0" smtClean="0"/>
              <a:t>: active during passive mental states linked to internally directed cognition including recollection of the past and thinking about the future (often labeled the default network, which also includes medial prefrontal and some aIPL). These properties are consistent with the system</a:t>
            </a:r>
          </a:p>
          <a:p>
            <a:pPr eaLnBrk="1" fontAlgn="auto" hangingPunct="1">
              <a:spcBef>
                <a:spcPts val="0"/>
              </a:spcBef>
              <a:spcAft>
                <a:spcPts val="0"/>
              </a:spcAft>
              <a:defRPr/>
            </a:pPr>
            <a:r>
              <a:rPr lang="en-US" dirty="0" smtClean="0"/>
              <a:t>supporting externally directed cognition. This brain system includes regions in ventral medial prefrontal cortex, posterior inferior parietal lobule, retrosplenial cortex, posterior cingulate, and the lateral temporal lobe. Overlap regions active during episodic memory retrieval.</a:t>
            </a:r>
          </a:p>
          <a:p>
            <a:pPr eaLnBrk="1" fontAlgn="auto" hangingPunct="1">
              <a:spcBef>
                <a:spcPts val="0"/>
              </a:spcBef>
              <a:spcAft>
                <a:spcPts val="0"/>
              </a:spcAft>
              <a:defRPr/>
            </a:pPr>
            <a:r>
              <a:rPr lang="en-US" dirty="0" smtClean="0"/>
              <a:t>	The close interposition of the aIPL  (FPCS) among pIPL (HCMS) and SPL (DAS) regions may function to facilitate the transfer of information between either the dorsal attention or hippocampal-cortical memory systems and the frontoparietal control system during task performance. The aIPL (FPCS) component of the control system may be recruited during tasks that demand a temporary buffer. For example, during articulatory suppression, the aIPL may hold information on-line in working memory (Gruber 2001), and during long-term memory retrieval, the aIPL may represent retrieved information in a form accessible to decision-making processes (Wagner et al. 2005). Alternatively, increases in activity within aIPL may reflect processes recruited to maintain an attentional set during demanding tasks.</a:t>
            </a:r>
          </a:p>
          <a:p>
            <a:pPr eaLnBrk="1" fontAlgn="auto" hangingPunct="1">
              <a:spcBef>
                <a:spcPts val="0"/>
              </a:spcBef>
              <a:spcAft>
                <a:spcPts val="0"/>
              </a:spcAft>
              <a:defRPr/>
            </a:pPr>
            <a:r>
              <a:rPr lang="en-US" dirty="0" smtClean="0"/>
              <a:t>	Two of the regions that showed the greatest expansion included anterior lateral prefrontal cortex and anterior inferior parietal lobule—two of the prominent components of the frontoparietal control system. Collectively, these studies suggest that the human frontoparietal control system may be especially important in the evolution of the human brain.</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u="sng" dirty="0" smtClean="0"/>
              <a:t>Salience network</a:t>
            </a:r>
            <a:r>
              <a:rPr lang="en-US" dirty="0" smtClean="0"/>
              <a:t>: salience network (SN), which includes the ventrolateral prefrontal cortex (VLPFC) and anterior insula (jointly referred to as the fronto-insular cortex; FIC) and the anterior cingulate cortex (ACC) (1, 2, 4, 5).  Sridharan. PNAS 08</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Vincent. </a:t>
            </a:r>
            <a:r>
              <a:rPr lang="nl-NL" i="1" dirty="0" smtClean="0"/>
              <a:t>J Neurophysiol • VOL 100 • DECEMBER 2008:</a:t>
            </a:r>
          </a:p>
          <a:p>
            <a:pPr eaLnBrk="1" fontAlgn="auto" hangingPunct="1">
              <a:spcBef>
                <a:spcPts val="0"/>
              </a:spcBef>
              <a:spcAft>
                <a:spcPts val="0"/>
              </a:spcAft>
              <a:defRPr/>
            </a:pPr>
            <a:r>
              <a:rPr lang="en-US" dirty="0" smtClean="0"/>
              <a:t>FIG. 7. Intrinsically defined dorsal attention (DAS), frontoparietal control (FPCS), and hippocampal-cortical memory (HCMS) systems and the overlap between them from dataset 3. Voxels in the DAS include regions correlated with MT and SPL and are shown in blue. Voxels in the FPCS include regions correlated with aPFC and aIPL and are shown in light green. Voxels in the HCMS include regions correlated with HF and pIPL and are shown in orange. Voxels significantly correlated with the DAS and FPCS are shown in red. Voxels significantly correlated with the HCMS and FPCS are shown in dark green. Data are displayed on the lateral, medial, and dorsal surfaces of the left and right hemispheres as well as MNI atlas space axial and sagittal slices.</a:t>
            </a:r>
            <a:endParaRPr lang="en-US" dirty="0"/>
          </a:p>
        </p:txBody>
      </p:sp>
      <p:sp>
        <p:nvSpPr>
          <p:cNvPr id="215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F78925E-06F3-41D0-8E57-E6A26B70A188}" type="slidenum">
              <a:rPr lang="en-US" smtClean="0"/>
              <a:pPr/>
              <a:t>8</a:t>
            </a:fld>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5CBFA0F4-0687-438E-A5E4-3B67AA1EC732}" type="slidenum">
              <a:rPr lang="en-US" smtClean="0"/>
              <a:pPr/>
              <a:t>9</a:t>
            </a:fld>
            <a:endParaRPr lang="en-US" dirty="0"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r>
              <a:rPr lang="en-US" dirty="0"/>
              <a:t>Work performed by HRL under DARPA contract HRL0011-09-C-001</a:t>
            </a:r>
          </a:p>
        </p:txBody>
      </p:sp>
      <p:sp>
        <p:nvSpPr>
          <p:cNvPr id="6" name="Slide Number Placeholder 5"/>
          <p:cNvSpPr>
            <a:spLocks noGrp="1"/>
          </p:cNvSpPr>
          <p:nvPr>
            <p:ph type="sldNum" sz="quarter" idx="12"/>
          </p:nvPr>
        </p:nvSpPr>
        <p:spPr>
          <a:xfrm>
            <a:off x="6934200" y="6534150"/>
            <a:ext cx="2133600" cy="247650"/>
          </a:xfrm>
          <a:prstGeom prst="rect">
            <a:avLst/>
          </a:prstGeom>
        </p:spPr>
        <p:txBody>
          <a:bodyPr/>
          <a:lstStyle>
            <a:lvl1pPr>
              <a:defRPr/>
            </a:lvl1pPr>
          </a:lstStyle>
          <a:p>
            <a:fld id="{9AFDFBA7-A908-4F43-B43F-47C249FDEE99}" type="slidenum">
              <a:rPr lang="en-US"/>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r>
              <a:rPr lang="en-US" dirty="0"/>
              <a:t>Work performed by HRL under DARPA contract HRL0011-09-C-001</a:t>
            </a:r>
          </a:p>
        </p:txBody>
      </p:sp>
      <p:sp>
        <p:nvSpPr>
          <p:cNvPr id="6" name="Slide Number Placeholder 5"/>
          <p:cNvSpPr>
            <a:spLocks noGrp="1"/>
          </p:cNvSpPr>
          <p:nvPr>
            <p:ph type="sldNum" sz="quarter" idx="12"/>
          </p:nvPr>
        </p:nvSpPr>
        <p:spPr>
          <a:xfrm>
            <a:off x="6934200" y="6534150"/>
            <a:ext cx="2133600" cy="247650"/>
          </a:xfrm>
          <a:prstGeom prst="rect">
            <a:avLst/>
          </a:prstGeom>
        </p:spPr>
        <p:txBody>
          <a:bodyPr/>
          <a:lstStyle>
            <a:lvl1pPr>
              <a:defRPr/>
            </a:lvl1pPr>
          </a:lstStyle>
          <a:p>
            <a:fld id="{052CEE13-9220-4F22-BCEA-99CF4E680829}" type="slidenum">
              <a:rPr lang="en-US"/>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
            <a:ext cx="2057400" cy="5973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2400"/>
            <a:ext cx="6019800" cy="5973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r>
              <a:rPr lang="en-US" dirty="0"/>
              <a:t>Work performed by HRL under DARPA contract HRL0011-09-C-001</a:t>
            </a:r>
          </a:p>
        </p:txBody>
      </p:sp>
      <p:sp>
        <p:nvSpPr>
          <p:cNvPr id="6" name="Slide Number Placeholder 5"/>
          <p:cNvSpPr>
            <a:spLocks noGrp="1"/>
          </p:cNvSpPr>
          <p:nvPr>
            <p:ph type="sldNum" sz="quarter" idx="12"/>
          </p:nvPr>
        </p:nvSpPr>
        <p:spPr>
          <a:xfrm>
            <a:off x="6934200" y="6534150"/>
            <a:ext cx="2133600" cy="247650"/>
          </a:xfrm>
          <a:prstGeom prst="rect">
            <a:avLst/>
          </a:prstGeom>
        </p:spPr>
        <p:txBody>
          <a:bodyPr/>
          <a:lstStyle>
            <a:lvl1pPr>
              <a:defRPr/>
            </a:lvl1pPr>
          </a:lstStyle>
          <a:p>
            <a:fld id="{D40D55D1-4476-4E03-B43D-0BEB3B76BFD0}" type="slidenum">
              <a:rPr lang="en-US"/>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r>
              <a:rPr lang="en-US" dirty="0"/>
              <a:t>Work performed by HRL under DARPA contract HRL0011-09-C-001</a:t>
            </a:r>
          </a:p>
        </p:txBody>
      </p:sp>
      <p:sp>
        <p:nvSpPr>
          <p:cNvPr id="6" name="Slide Number Placeholder 5"/>
          <p:cNvSpPr>
            <a:spLocks noGrp="1"/>
          </p:cNvSpPr>
          <p:nvPr>
            <p:ph type="sldNum" sz="quarter" idx="12"/>
          </p:nvPr>
        </p:nvSpPr>
        <p:spPr>
          <a:xfrm>
            <a:off x="6934200" y="6534150"/>
            <a:ext cx="2133600" cy="247650"/>
          </a:xfrm>
          <a:prstGeom prst="rect">
            <a:avLst/>
          </a:prstGeom>
        </p:spPr>
        <p:txBody>
          <a:bodyPr/>
          <a:lstStyle>
            <a:lvl1pPr>
              <a:defRPr/>
            </a:lvl1pPr>
          </a:lstStyle>
          <a:p>
            <a:fld id="{F817E0D5-9D29-4AB2-BC2B-EFE879819468}" type="slidenum">
              <a:rPr lang="en-US"/>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r>
              <a:rPr lang="en-US" dirty="0"/>
              <a:t>Work performed by HRL under DARPA contract HRL0011-09-C-001</a:t>
            </a:r>
          </a:p>
        </p:txBody>
      </p:sp>
      <p:sp>
        <p:nvSpPr>
          <p:cNvPr id="6" name="Slide Number Placeholder 5"/>
          <p:cNvSpPr>
            <a:spLocks noGrp="1"/>
          </p:cNvSpPr>
          <p:nvPr>
            <p:ph type="sldNum" sz="quarter" idx="12"/>
          </p:nvPr>
        </p:nvSpPr>
        <p:spPr>
          <a:xfrm>
            <a:off x="6934200" y="6534150"/>
            <a:ext cx="2133600" cy="247650"/>
          </a:xfrm>
          <a:prstGeom prst="rect">
            <a:avLst/>
          </a:prstGeom>
        </p:spPr>
        <p:txBody>
          <a:bodyPr/>
          <a:lstStyle>
            <a:lvl1pPr>
              <a:defRPr/>
            </a:lvl1pPr>
          </a:lstStyle>
          <a:p>
            <a:fld id="{61053A4B-ECF1-47B3-8697-3101FD9F4C54}" type="slidenum">
              <a:rPr lang="en-US"/>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r>
              <a:rPr lang="en-US" dirty="0"/>
              <a:t>Work performed by HRL under DARPA contract HRL0011-09-C-001</a:t>
            </a:r>
          </a:p>
        </p:txBody>
      </p:sp>
      <p:sp>
        <p:nvSpPr>
          <p:cNvPr id="7" name="Slide Number Placeholder 6"/>
          <p:cNvSpPr>
            <a:spLocks noGrp="1"/>
          </p:cNvSpPr>
          <p:nvPr>
            <p:ph type="sldNum" sz="quarter" idx="12"/>
          </p:nvPr>
        </p:nvSpPr>
        <p:spPr>
          <a:xfrm>
            <a:off x="6934200" y="6534150"/>
            <a:ext cx="2133600" cy="247650"/>
          </a:xfrm>
          <a:prstGeom prst="rect">
            <a:avLst/>
          </a:prstGeom>
        </p:spPr>
        <p:txBody>
          <a:bodyPr/>
          <a:lstStyle>
            <a:lvl1pPr>
              <a:defRPr/>
            </a:lvl1pPr>
          </a:lstStyle>
          <a:p>
            <a:fld id="{3A927F16-D934-4E56-BD95-3DB5B62F92D1}" type="slidenum">
              <a:rPr lang="en-US"/>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8" name="Footer Placeholder 7"/>
          <p:cNvSpPr>
            <a:spLocks noGrp="1"/>
          </p:cNvSpPr>
          <p:nvPr>
            <p:ph type="ftr" sz="quarter" idx="11"/>
          </p:nvPr>
        </p:nvSpPr>
        <p:spPr/>
        <p:txBody>
          <a:bodyPr/>
          <a:lstStyle>
            <a:lvl1pPr>
              <a:defRPr/>
            </a:lvl1pPr>
          </a:lstStyle>
          <a:p>
            <a:r>
              <a:rPr lang="en-US" dirty="0"/>
              <a:t>Work performed by HRL under DARPA contract HRL0011-09-C-001</a:t>
            </a:r>
          </a:p>
        </p:txBody>
      </p:sp>
      <p:sp>
        <p:nvSpPr>
          <p:cNvPr id="9" name="Slide Number Placeholder 8"/>
          <p:cNvSpPr>
            <a:spLocks noGrp="1"/>
          </p:cNvSpPr>
          <p:nvPr>
            <p:ph type="sldNum" sz="quarter" idx="12"/>
          </p:nvPr>
        </p:nvSpPr>
        <p:spPr>
          <a:xfrm>
            <a:off x="6934200" y="6534150"/>
            <a:ext cx="2133600" cy="247650"/>
          </a:xfrm>
          <a:prstGeom prst="rect">
            <a:avLst/>
          </a:prstGeom>
        </p:spPr>
        <p:txBody>
          <a:bodyPr/>
          <a:lstStyle>
            <a:lvl1pPr>
              <a:defRPr/>
            </a:lvl1pPr>
          </a:lstStyle>
          <a:p>
            <a:fld id="{42BDA32D-CA77-4470-B8C8-A3391AA4C093}" type="slidenum">
              <a:rPr lang="en-US"/>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r>
              <a:rPr lang="en-US" dirty="0"/>
              <a:t>Work performed by HRL under DARPA contract HRL0011-09-C-001</a:t>
            </a:r>
          </a:p>
        </p:txBody>
      </p:sp>
      <p:sp>
        <p:nvSpPr>
          <p:cNvPr id="5" name="Slide Number Placeholder 4"/>
          <p:cNvSpPr>
            <a:spLocks noGrp="1"/>
          </p:cNvSpPr>
          <p:nvPr>
            <p:ph type="sldNum" sz="quarter" idx="12"/>
          </p:nvPr>
        </p:nvSpPr>
        <p:spPr>
          <a:xfrm>
            <a:off x="6934200" y="6534150"/>
            <a:ext cx="2133600" cy="247650"/>
          </a:xfrm>
          <a:prstGeom prst="rect">
            <a:avLst/>
          </a:prstGeom>
        </p:spPr>
        <p:txBody>
          <a:bodyPr/>
          <a:lstStyle>
            <a:lvl1pPr>
              <a:defRPr/>
            </a:lvl1pPr>
          </a:lstStyle>
          <a:p>
            <a:fld id="{3079E8C9-0477-40E9-AE63-F87A7164511D}" type="slidenum">
              <a:rPr lang="en-US"/>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r>
              <a:rPr lang="en-US" dirty="0"/>
              <a:t>Work performed by HRL under DARPA contract HRL0011-09-C-001</a:t>
            </a:r>
          </a:p>
        </p:txBody>
      </p:sp>
      <p:sp>
        <p:nvSpPr>
          <p:cNvPr id="4" name="Slide Number Placeholder 3"/>
          <p:cNvSpPr>
            <a:spLocks noGrp="1"/>
          </p:cNvSpPr>
          <p:nvPr>
            <p:ph type="sldNum" sz="quarter" idx="12"/>
          </p:nvPr>
        </p:nvSpPr>
        <p:spPr>
          <a:xfrm>
            <a:off x="6934200" y="6534150"/>
            <a:ext cx="2133600" cy="247650"/>
          </a:xfrm>
          <a:prstGeom prst="rect">
            <a:avLst/>
          </a:prstGeom>
        </p:spPr>
        <p:txBody>
          <a:bodyPr/>
          <a:lstStyle>
            <a:lvl1pPr>
              <a:defRPr/>
            </a:lvl1pPr>
          </a:lstStyle>
          <a:p>
            <a:fld id="{CB49AA58-832E-40CE-BA2C-000FE8C961FA}" type="slidenum">
              <a:rPr lang="en-US"/>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r>
              <a:rPr lang="en-US" dirty="0"/>
              <a:t>Work performed by HRL under DARPA contract HRL0011-09-C-001</a:t>
            </a:r>
          </a:p>
        </p:txBody>
      </p:sp>
      <p:sp>
        <p:nvSpPr>
          <p:cNvPr id="7" name="Slide Number Placeholder 6"/>
          <p:cNvSpPr>
            <a:spLocks noGrp="1"/>
          </p:cNvSpPr>
          <p:nvPr>
            <p:ph type="sldNum" sz="quarter" idx="12"/>
          </p:nvPr>
        </p:nvSpPr>
        <p:spPr>
          <a:xfrm>
            <a:off x="6934200" y="6534150"/>
            <a:ext cx="2133600" cy="247650"/>
          </a:xfrm>
          <a:prstGeom prst="rect">
            <a:avLst/>
          </a:prstGeom>
        </p:spPr>
        <p:txBody>
          <a:bodyPr/>
          <a:lstStyle>
            <a:lvl1pPr>
              <a:defRPr/>
            </a:lvl1pPr>
          </a:lstStyle>
          <a:p>
            <a:fld id="{2BBFCB0D-3256-4447-8532-B141393F538C}" type="slidenum">
              <a:rPr lang="en-US"/>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r>
              <a:rPr lang="en-US" dirty="0"/>
              <a:t>Work performed by HRL under DARPA contract HRL0011-09-C-001</a:t>
            </a:r>
          </a:p>
        </p:txBody>
      </p:sp>
      <p:sp>
        <p:nvSpPr>
          <p:cNvPr id="7" name="Slide Number Placeholder 6"/>
          <p:cNvSpPr>
            <a:spLocks noGrp="1"/>
          </p:cNvSpPr>
          <p:nvPr>
            <p:ph type="sldNum" sz="quarter" idx="12"/>
          </p:nvPr>
        </p:nvSpPr>
        <p:spPr>
          <a:xfrm>
            <a:off x="6934200" y="6534150"/>
            <a:ext cx="2133600" cy="247650"/>
          </a:xfrm>
          <a:prstGeom prst="rect">
            <a:avLst/>
          </a:prstGeom>
        </p:spPr>
        <p:txBody>
          <a:bodyPr/>
          <a:lstStyle>
            <a:lvl1pPr>
              <a:defRPr/>
            </a:lvl1pPr>
          </a:lstStyle>
          <a:p>
            <a:fld id="{C10A3DAD-DAD5-4542-88A1-A8BFFDB7B7D1}"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1524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Thalamo-cortical microcircuitry</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5"/>
          <p:cNvSpPr>
            <a:spLocks noGrp="1" noChangeArrowheads="1"/>
          </p:cNvSpPr>
          <p:nvPr>
            <p:ph type="ftr" sz="quarter" idx="3"/>
          </p:nvPr>
        </p:nvSpPr>
        <p:spPr bwMode="auto">
          <a:xfrm>
            <a:off x="914400" y="6400800"/>
            <a:ext cx="7315200" cy="2476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r>
              <a:rPr lang="en-US" dirty="0"/>
              <a:t>Work performed by HRL under DARPA contract HRL0011-09-C-001</a:t>
            </a:r>
          </a:p>
        </p:txBody>
      </p:sp>
      <p:pic>
        <p:nvPicPr>
          <p:cNvPr id="1031" name="Picture 7"/>
          <p:cNvPicPr>
            <a:picLocks noChangeAspect="1" noChangeArrowheads="1"/>
          </p:cNvPicPr>
          <p:nvPr userDrawn="1"/>
        </p:nvPicPr>
        <p:blipFill>
          <a:blip r:embed="rId13" cstate="print"/>
          <a:srcRect/>
          <a:stretch>
            <a:fillRect/>
          </a:stretch>
        </p:blipFill>
        <p:spPr bwMode="auto">
          <a:xfrm>
            <a:off x="38100" y="28575"/>
            <a:ext cx="1295400" cy="1049338"/>
          </a:xfrm>
          <a:prstGeom prst="rect">
            <a:avLst/>
          </a:prstGeom>
          <a:noFill/>
          <a:ln w="9525">
            <a:noFill/>
            <a:miter lim="800000"/>
            <a:headEnd/>
            <a:tailEnd/>
          </a:ln>
          <a:effectLst/>
        </p:spPr>
      </p:pic>
      <p:sp>
        <p:nvSpPr>
          <p:cNvPr id="1032" name="Line 8"/>
          <p:cNvSpPr>
            <a:spLocks noChangeShapeType="1"/>
          </p:cNvSpPr>
          <p:nvPr userDrawn="1"/>
        </p:nvSpPr>
        <p:spPr bwMode="auto">
          <a:xfrm>
            <a:off x="28575" y="1143000"/>
            <a:ext cx="9067800" cy="0"/>
          </a:xfrm>
          <a:prstGeom prst="line">
            <a:avLst/>
          </a:prstGeom>
          <a:noFill/>
          <a:ln w="57150">
            <a:solidFill>
              <a:srgbClr val="CC9900"/>
            </a:solidFill>
            <a:round/>
            <a:headEnd/>
            <a:tailEnd/>
          </a:ln>
          <a:effectLst/>
        </p:spPr>
        <p:txBody>
          <a:bodyPr/>
          <a:lstStyle/>
          <a:p>
            <a:endParaRPr lang="en-US" dirty="0"/>
          </a:p>
        </p:txBody>
      </p:sp>
      <p:pic>
        <p:nvPicPr>
          <p:cNvPr id="10" name="Picture 11" descr="C:\Documents and Settings\Goodman\Desktop\UNR%20Logo.jpg"/>
          <p:cNvPicPr>
            <a:picLocks noChangeAspect="1" noChangeArrowheads="1"/>
          </p:cNvPicPr>
          <p:nvPr userDrawn="1"/>
        </p:nvPicPr>
        <p:blipFill>
          <a:blip r:embed="rId14" cstate="print"/>
          <a:srcRect/>
          <a:stretch>
            <a:fillRect/>
          </a:stretch>
        </p:blipFill>
        <p:spPr bwMode="auto">
          <a:xfrm>
            <a:off x="8229599" y="228600"/>
            <a:ext cx="838201" cy="838200"/>
          </a:xfrm>
          <a:prstGeom prst="rect">
            <a:avLst/>
          </a:prstGeom>
          <a:ln>
            <a:noFill/>
          </a:ln>
          <a:effectLst>
            <a:softEdge rad="112500"/>
          </a:effec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rtl="0" fontAlgn="base">
        <a:spcBef>
          <a:spcPct val="0"/>
        </a:spcBef>
        <a:spcAft>
          <a:spcPct val="0"/>
        </a:spcAft>
        <a:defRPr sz="2800">
          <a:solidFill>
            <a:schemeClr val="tx2"/>
          </a:solidFill>
          <a:latin typeface="+mj-lt"/>
          <a:ea typeface="+mj-ea"/>
          <a:cs typeface="+mj-cs"/>
        </a:defRPr>
      </a:lvl1pPr>
      <a:lvl2pPr algn="ctr" rtl="0" fontAlgn="base">
        <a:spcBef>
          <a:spcPct val="0"/>
        </a:spcBef>
        <a:spcAft>
          <a:spcPct val="0"/>
        </a:spcAft>
        <a:defRPr sz="2800">
          <a:solidFill>
            <a:schemeClr val="tx2"/>
          </a:solidFill>
          <a:latin typeface="Arial" charset="0"/>
        </a:defRPr>
      </a:lvl2pPr>
      <a:lvl3pPr algn="ctr" rtl="0" fontAlgn="base">
        <a:spcBef>
          <a:spcPct val="0"/>
        </a:spcBef>
        <a:spcAft>
          <a:spcPct val="0"/>
        </a:spcAft>
        <a:defRPr sz="2800">
          <a:solidFill>
            <a:schemeClr val="tx2"/>
          </a:solidFill>
          <a:latin typeface="Arial" charset="0"/>
        </a:defRPr>
      </a:lvl3pPr>
      <a:lvl4pPr algn="ctr" rtl="0" fontAlgn="base">
        <a:spcBef>
          <a:spcPct val="0"/>
        </a:spcBef>
        <a:spcAft>
          <a:spcPct val="0"/>
        </a:spcAft>
        <a:defRPr sz="2800">
          <a:solidFill>
            <a:schemeClr val="tx2"/>
          </a:solidFill>
          <a:latin typeface="Arial" charset="0"/>
        </a:defRPr>
      </a:lvl4pPr>
      <a:lvl5pPr algn="ctr" rtl="0" fontAlgn="base">
        <a:spcBef>
          <a:spcPct val="0"/>
        </a:spcBef>
        <a:spcAft>
          <a:spcPct val="0"/>
        </a:spcAft>
        <a:defRPr sz="2800">
          <a:solidFill>
            <a:schemeClr val="tx2"/>
          </a:solidFill>
          <a:latin typeface="Arial" charset="0"/>
        </a:defRPr>
      </a:lvl5pPr>
      <a:lvl6pPr marL="457200" algn="ctr" rtl="0" fontAlgn="base">
        <a:spcBef>
          <a:spcPct val="0"/>
        </a:spcBef>
        <a:spcAft>
          <a:spcPct val="0"/>
        </a:spcAft>
        <a:defRPr sz="2800">
          <a:solidFill>
            <a:schemeClr val="tx2"/>
          </a:solidFill>
          <a:latin typeface="Arial" charset="0"/>
        </a:defRPr>
      </a:lvl6pPr>
      <a:lvl7pPr marL="914400" algn="ctr" rtl="0" fontAlgn="base">
        <a:spcBef>
          <a:spcPct val="0"/>
        </a:spcBef>
        <a:spcAft>
          <a:spcPct val="0"/>
        </a:spcAft>
        <a:defRPr sz="2800">
          <a:solidFill>
            <a:schemeClr val="tx2"/>
          </a:solidFill>
          <a:latin typeface="Arial" charset="0"/>
        </a:defRPr>
      </a:lvl7pPr>
      <a:lvl8pPr marL="1371600" algn="ctr" rtl="0" fontAlgn="base">
        <a:spcBef>
          <a:spcPct val="0"/>
        </a:spcBef>
        <a:spcAft>
          <a:spcPct val="0"/>
        </a:spcAft>
        <a:defRPr sz="2800">
          <a:solidFill>
            <a:schemeClr val="tx2"/>
          </a:solidFill>
          <a:latin typeface="Arial" charset="0"/>
        </a:defRPr>
      </a:lvl8pPr>
      <a:lvl9pPr marL="1828800" algn="ctr" rtl="0" fontAlgn="base">
        <a:spcBef>
          <a:spcPct val="0"/>
        </a:spcBef>
        <a:spcAft>
          <a:spcPct val="0"/>
        </a:spcAft>
        <a:defRPr sz="28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1" r:id="rId1"/>
  </p:sldLayoutIdLst>
  <p:timing>
    <p:tnLst>
      <p:par>
        <p:cTn id="1" dur="indefinite" restart="never" nodeType="tmRoot"/>
      </p:par>
    </p:tnLst>
  </p:timing>
  <p:hf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5.gif"/><Relationship Id="rId4" Type="http://schemas.openxmlformats.org/officeDocument/2006/relationships/image" Target="../media/image34.jpeg"/></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12.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13.xml.rels><?xml version="1.0" encoding="UTF-8" standalone="yes"?>
<Relationships xmlns="http://schemas.openxmlformats.org/package/2006/relationships"><Relationship Id="rId3" Type="http://schemas.openxmlformats.org/officeDocument/2006/relationships/image" Target="../media/image46.jpeg"/><Relationship Id="rId7" Type="http://schemas.openxmlformats.org/officeDocument/2006/relationships/image" Target="../media/image50.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audio" Target="../media/audio1.wav"/><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jpeg"/></Relationships>
</file>

<file path=ppt/slides/_rels/slide15.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61.jpeg"/><Relationship Id="rId3" Type="http://schemas.openxmlformats.org/officeDocument/2006/relationships/image" Target="../media/image56.png"/><Relationship Id="rId7" Type="http://schemas.openxmlformats.org/officeDocument/2006/relationships/image" Target="../media/image60.jpeg"/><Relationship Id="rId12" Type="http://schemas.openxmlformats.org/officeDocument/2006/relationships/image" Target="../media/image64.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59.png"/><Relationship Id="rId11" Type="http://schemas.openxmlformats.org/officeDocument/2006/relationships/image" Target="../media/image63.png"/><Relationship Id="rId5" Type="http://schemas.openxmlformats.org/officeDocument/2006/relationships/image" Target="../media/image58.png"/><Relationship Id="rId10" Type="http://schemas.openxmlformats.org/officeDocument/2006/relationships/image" Target="../media/image23.png"/><Relationship Id="rId4" Type="http://schemas.openxmlformats.org/officeDocument/2006/relationships/image" Target="../media/image57.jpeg"/><Relationship Id="rId9" Type="http://schemas.openxmlformats.org/officeDocument/2006/relationships/image" Target="../media/image62.png"/></Relationships>
</file>

<file path=ppt/slides/_rels/slide18.xml.rels><?xml version="1.0" encoding="UTF-8" standalone="yes"?>
<Relationships xmlns="http://schemas.openxmlformats.org/package/2006/relationships"><Relationship Id="rId3" Type="http://schemas.openxmlformats.org/officeDocument/2006/relationships/image" Target="../media/image65.tiff"/><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66.jpeg"/></Relationships>
</file>

<file path=ppt/slides/_rels/slide19.xml.rels><?xml version="1.0" encoding="UTF-8" standalone="yes"?>
<Relationships xmlns="http://schemas.openxmlformats.org/package/2006/relationships"><Relationship Id="rId8" Type="http://schemas.openxmlformats.org/officeDocument/2006/relationships/image" Target="../media/image72.jpeg"/><Relationship Id="rId3" Type="http://schemas.openxmlformats.org/officeDocument/2006/relationships/image" Target="../media/image67.wmf"/><Relationship Id="rId7" Type="http://schemas.openxmlformats.org/officeDocument/2006/relationships/image" Target="../media/image71.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73.jpeg"/><Relationship Id="rId7" Type="http://schemas.openxmlformats.org/officeDocument/2006/relationships/image" Target="../media/image58.png"/><Relationship Id="rId12" Type="http://schemas.openxmlformats.org/officeDocument/2006/relationships/image" Target="../media/image64.png"/><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image" Target="../media/image76.jpeg"/><Relationship Id="rId11" Type="http://schemas.openxmlformats.org/officeDocument/2006/relationships/image" Target="../media/image80.png"/><Relationship Id="rId5" Type="http://schemas.openxmlformats.org/officeDocument/2006/relationships/image" Target="../media/image75.jpeg"/><Relationship Id="rId10" Type="http://schemas.openxmlformats.org/officeDocument/2006/relationships/image" Target="../media/image79.png"/><Relationship Id="rId4" Type="http://schemas.openxmlformats.org/officeDocument/2006/relationships/image" Target="../media/image74.jpeg"/><Relationship Id="rId9" Type="http://schemas.openxmlformats.org/officeDocument/2006/relationships/image" Target="../media/image78.jpeg"/></Relationships>
</file>

<file path=ppt/slides/_rels/slide21.xml.rels><?xml version="1.0" encoding="UTF-8" standalone="yes"?>
<Relationships xmlns="http://schemas.openxmlformats.org/package/2006/relationships"><Relationship Id="rId3" Type="http://schemas.openxmlformats.org/officeDocument/2006/relationships/image" Target="../media/image81.png"/><Relationship Id="rId7" Type="http://schemas.openxmlformats.org/officeDocument/2006/relationships/image" Target="../media/image85.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84.png"/><Relationship Id="rId5" Type="http://schemas.openxmlformats.org/officeDocument/2006/relationships/image" Target="../media/image83.png"/><Relationship Id="rId4" Type="http://schemas.openxmlformats.org/officeDocument/2006/relationships/image" Target="../media/image82.jpeg"/></Relationships>
</file>

<file path=ppt/slides/_rels/slide22.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10" Type="http://schemas.openxmlformats.org/officeDocument/2006/relationships/image" Target="../media/image11.png"/><Relationship Id="rId4" Type="http://schemas.openxmlformats.org/officeDocument/2006/relationships/image" Target="../media/image5.gif"/><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video" Target="file:///C:\Documents%20and%20Settings\HP_Administrator\My%20Documents\Laurence\Figures\Anatomy\hipp%20and%20ec%20video%203.avi" TargetMode="External"/><Relationship Id="rId7" Type="http://schemas.openxmlformats.org/officeDocument/2006/relationships/image" Target="../media/image13.png"/><Relationship Id="rId2" Type="http://schemas.openxmlformats.org/officeDocument/2006/relationships/video" Target="file:///C:\Documents%20and%20Settings\HP_Administrator\My%20Documents\Laurence\Figures\Anatomy\hipp%20and%20ec%20video%202.avi" TargetMode="External"/><Relationship Id="rId1" Type="http://schemas.openxmlformats.org/officeDocument/2006/relationships/video" Target="file:///C:\Documents%20and%20Settings\HP_Administrator\My%20Documents\Laurence\Figures\Anatomy\hipp%20and%20ec%20video%201.avi" TargetMode="External"/><Relationship Id="rId6" Type="http://schemas.openxmlformats.org/officeDocument/2006/relationships/image" Target="../media/image12.png"/><Relationship Id="rId5" Type="http://schemas.openxmlformats.org/officeDocument/2006/relationships/notesSlide" Target="../notesSlides/notesSlide7.xml"/><Relationship Id="rId4"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png"/><Relationship Id="rId17" Type="http://schemas.openxmlformats.org/officeDocument/2006/relationships/image" Target="../media/image32.png"/><Relationship Id="rId2" Type="http://schemas.openxmlformats.org/officeDocument/2006/relationships/notesSlide" Target="../notesSlides/notesSlide9.xml"/><Relationship Id="rId16"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5" Type="http://schemas.openxmlformats.org/officeDocument/2006/relationships/image" Target="../media/image3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8" name="Text Box 8"/>
          <p:cNvSpPr txBox="1">
            <a:spLocks noChangeArrowheads="1"/>
          </p:cNvSpPr>
          <p:nvPr/>
        </p:nvSpPr>
        <p:spPr bwMode="auto">
          <a:xfrm>
            <a:off x="1413123" y="331113"/>
            <a:ext cx="6317755" cy="430887"/>
          </a:xfrm>
          <a:prstGeom prst="rect">
            <a:avLst/>
          </a:prstGeom>
          <a:noFill/>
          <a:ln w="9525">
            <a:noFill/>
            <a:miter lim="800000"/>
            <a:headEnd/>
            <a:tailEnd/>
          </a:ln>
          <a:effectLst/>
        </p:spPr>
        <p:txBody>
          <a:bodyPr wrap="none">
            <a:spAutoFit/>
          </a:bodyPr>
          <a:lstStyle/>
          <a:p>
            <a:pPr algn="ctr" eaLnBrk="0" hangingPunct="0"/>
            <a:r>
              <a:rPr lang="en-US" sz="2200" dirty="0" smtClean="0"/>
              <a:t>SyNAPSE Phase I Large-Scale Model Candidate</a:t>
            </a:r>
          </a:p>
        </p:txBody>
      </p:sp>
      <p:sp>
        <p:nvSpPr>
          <p:cNvPr id="28" name="Text Box 5"/>
          <p:cNvSpPr txBox="1">
            <a:spLocks noChangeArrowheads="1"/>
          </p:cNvSpPr>
          <p:nvPr/>
        </p:nvSpPr>
        <p:spPr bwMode="auto">
          <a:xfrm>
            <a:off x="987111" y="2667000"/>
            <a:ext cx="7192502" cy="307777"/>
          </a:xfrm>
          <a:prstGeom prst="rect">
            <a:avLst/>
          </a:prstGeom>
          <a:noFill/>
          <a:ln w="9525">
            <a:noFill/>
            <a:miter lim="800000"/>
            <a:headEnd/>
            <a:tailEnd/>
          </a:ln>
        </p:spPr>
        <p:txBody>
          <a:bodyPr wrap="square">
            <a:spAutoFit/>
          </a:bodyPr>
          <a:lstStyle/>
          <a:p>
            <a:pPr algn="ctr" eaLnBrk="0" hangingPunct="0"/>
            <a:r>
              <a:rPr lang="en-US" sz="1400" b="1" dirty="0" smtClean="0"/>
              <a:t>HRL Labs, Malibu, August 27, 2010</a:t>
            </a:r>
            <a:endParaRPr lang="en-US" sz="1400" b="1" dirty="0"/>
          </a:p>
        </p:txBody>
      </p:sp>
      <p:sp>
        <p:nvSpPr>
          <p:cNvPr id="31" name="Text Box 4"/>
          <p:cNvSpPr txBox="1">
            <a:spLocks noChangeArrowheads="1"/>
          </p:cNvSpPr>
          <p:nvPr/>
        </p:nvSpPr>
        <p:spPr bwMode="auto">
          <a:xfrm>
            <a:off x="304800" y="1592759"/>
            <a:ext cx="8350363" cy="769441"/>
          </a:xfrm>
          <a:prstGeom prst="rect">
            <a:avLst/>
          </a:prstGeom>
          <a:noFill/>
          <a:ln w="9525">
            <a:noFill/>
            <a:miter lim="800000"/>
            <a:headEnd/>
            <a:tailEnd/>
          </a:ln>
        </p:spPr>
        <p:txBody>
          <a:bodyPr wrap="none">
            <a:spAutoFit/>
          </a:bodyPr>
          <a:lstStyle/>
          <a:p>
            <a:pPr algn="ctr" eaLnBrk="0" hangingPunct="0">
              <a:defRPr/>
            </a:pPr>
            <a:r>
              <a:rPr lang="en-US" sz="2400" b="1" dirty="0" smtClean="0">
                <a:solidFill>
                  <a:srgbClr val="0000FF"/>
                </a:solidFill>
              </a:rPr>
              <a:t>The Entorhinal-Hippocampal-Subicular-Prefrontal Loop </a:t>
            </a:r>
          </a:p>
          <a:p>
            <a:pPr algn="ctr" eaLnBrk="0" hangingPunct="0">
              <a:defRPr/>
            </a:pPr>
            <a:r>
              <a:rPr lang="en-US" sz="2000" b="1" i="1" dirty="0" smtClean="0">
                <a:solidFill>
                  <a:srgbClr val="0000FF"/>
                </a:solidFill>
              </a:rPr>
              <a:t>Multiple-Decision Navigation based on Short-Term Memory</a:t>
            </a:r>
            <a:endParaRPr lang="en-US" sz="2000" b="1" i="1" dirty="0">
              <a:solidFill>
                <a:srgbClr val="0000FF"/>
              </a:solidFill>
            </a:endParaRPr>
          </a:p>
        </p:txBody>
      </p:sp>
      <p:sp>
        <p:nvSpPr>
          <p:cNvPr id="32" name="Text Box 5"/>
          <p:cNvSpPr txBox="1">
            <a:spLocks noChangeArrowheads="1"/>
          </p:cNvSpPr>
          <p:nvPr/>
        </p:nvSpPr>
        <p:spPr bwMode="auto">
          <a:xfrm>
            <a:off x="3680324" y="2974776"/>
            <a:ext cx="1828800" cy="276999"/>
          </a:xfrm>
          <a:prstGeom prst="rect">
            <a:avLst/>
          </a:prstGeom>
          <a:noFill/>
          <a:ln w="9525">
            <a:noFill/>
            <a:miter lim="800000"/>
            <a:headEnd/>
            <a:tailEnd/>
          </a:ln>
        </p:spPr>
        <p:txBody>
          <a:bodyPr wrap="square">
            <a:spAutoFit/>
          </a:bodyPr>
          <a:lstStyle/>
          <a:p>
            <a:pPr algn="ctr">
              <a:tabLst>
                <a:tab pos="457200" algn="l"/>
              </a:tabLst>
            </a:pPr>
            <a:r>
              <a:rPr lang="en-US" sz="1200" b="1" dirty="0" smtClean="0"/>
              <a:t>HRL0011-09-C-001</a:t>
            </a:r>
            <a:endParaRPr lang="en-US" sz="1200" b="1" dirty="0"/>
          </a:p>
        </p:txBody>
      </p:sp>
      <p:sp>
        <p:nvSpPr>
          <p:cNvPr id="8" name="Text Box 3"/>
          <p:cNvSpPr txBox="1">
            <a:spLocks noChangeArrowheads="1"/>
          </p:cNvSpPr>
          <p:nvPr/>
        </p:nvSpPr>
        <p:spPr bwMode="auto">
          <a:xfrm>
            <a:off x="925762" y="5754608"/>
            <a:ext cx="7315200" cy="1084900"/>
          </a:xfrm>
          <a:prstGeom prst="rect">
            <a:avLst/>
          </a:prstGeom>
          <a:noFill/>
          <a:ln w="12700">
            <a:noFill/>
            <a:miter lim="800000"/>
            <a:headEnd/>
            <a:tailEnd/>
          </a:ln>
        </p:spPr>
        <p:txBody>
          <a:bodyPr wrap="square" lIns="91429" tIns="45714" rIns="91429" bIns="45714">
            <a:spAutoFit/>
          </a:bodyPr>
          <a:lstStyle/>
          <a:p>
            <a:pPr algn="ctr">
              <a:lnSpc>
                <a:spcPct val="150000"/>
              </a:lnSpc>
              <a:buSzPct val="90000"/>
              <a:buFont typeface="Wingdings" pitchFamily="2" charset="2"/>
              <a:buNone/>
            </a:pPr>
            <a:r>
              <a:rPr lang="en-US" sz="1200" b="1" dirty="0" smtClean="0">
                <a:latin typeface="Arial" pitchFamily="34" charset="0"/>
              </a:rPr>
              <a:t>Laurence Jayet Bray</a:t>
            </a:r>
            <a:r>
              <a:rPr lang="en-US" sz="1200" dirty="0" smtClean="0">
                <a:latin typeface="Arial" pitchFamily="34" charset="0"/>
              </a:rPr>
              <a:t>,</a:t>
            </a:r>
            <a:r>
              <a:rPr lang="en-US" sz="1200" b="1" dirty="0" smtClean="0">
                <a:latin typeface="Arial" pitchFamily="34" charset="0"/>
              </a:rPr>
              <a:t> </a:t>
            </a:r>
            <a:r>
              <a:rPr lang="en-US" sz="1100" i="1" dirty="0" smtClean="0">
                <a:latin typeface="Arial" pitchFamily="34" charset="0"/>
              </a:rPr>
              <a:t>PhD-candidate, BME</a:t>
            </a:r>
          </a:p>
          <a:p>
            <a:pPr algn="ctr">
              <a:lnSpc>
                <a:spcPct val="150000"/>
              </a:lnSpc>
              <a:buSzPct val="90000"/>
              <a:buFont typeface="Wingdings" pitchFamily="2" charset="2"/>
              <a:buNone/>
            </a:pPr>
            <a:r>
              <a:rPr lang="en-US" sz="1200" b="1" dirty="0" smtClean="0">
                <a:latin typeface="Arial" pitchFamily="34" charset="0"/>
              </a:rPr>
              <a:t>Jeff Dorrity</a:t>
            </a:r>
            <a:r>
              <a:rPr lang="en-US" sz="1100" dirty="0" smtClean="0">
                <a:latin typeface="Arial" pitchFamily="34" charset="0"/>
              </a:rPr>
              <a:t>,</a:t>
            </a:r>
            <a:r>
              <a:rPr lang="en-US" sz="1100" b="1" dirty="0" smtClean="0">
                <a:latin typeface="Arial" pitchFamily="34" charset="0"/>
              </a:rPr>
              <a:t> </a:t>
            </a:r>
            <a:r>
              <a:rPr lang="en-US" sz="1050" i="1" dirty="0" smtClean="0">
                <a:latin typeface="Arial" pitchFamily="34" charset="0"/>
              </a:rPr>
              <a:t>MD-candidate</a:t>
            </a:r>
          </a:p>
          <a:p>
            <a:pPr algn="ctr">
              <a:lnSpc>
                <a:spcPct val="150000"/>
              </a:lnSpc>
              <a:buSzPct val="90000"/>
            </a:pPr>
            <a:r>
              <a:rPr lang="en-US" sz="1200" b="1" dirty="0" smtClean="0">
                <a:latin typeface="Arial" pitchFamily="34" charset="0"/>
              </a:rPr>
              <a:t>Mia Koci</a:t>
            </a:r>
            <a:r>
              <a:rPr lang="en-US" sz="1050" dirty="0" smtClean="0">
                <a:latin typeface="Arial" pitchFamily="34" charset="0"/>
              </a:rPr>
              <a:t>,</a:t>
            </a:r>
            <a:r>
              <a:rPr lang="en-US" sz="1050" b="1" dirty="0" smtClean="0">
                <a:latin typeface="Arial" pitchFamily="34" charset="0"/>
              </a:rPr>
              <a:t> </a:t>
            </a:r>
            <a:r>
              <a:rPr lang="en-US" sz="1000" i="1" dirty="0" smtClean="0">
                <a:latin typeface="Arial" pitchFamily="34" charset="0"/>
              </a:rPr>
              <a:t>BA-candidate</a:t>
            </a:r>
          </a:p>
          <a:p>
            <a:pPr algn="ctr">
              <a:buSzPct val="90000"/>
              <a:buFont typeface="Wingdings" pitchFamily="2" charset="2"/>
              <a:buNone/>
            </a:pPr>
            <a:endParaRPr lang="en-US" sz="1050" i="1" dirty="0" smtClean="0">
              <a:latin typeface="Arial" pitchFamily="34" charset="0"/>
            </a:endParaRPr>
          </a:p>
        </p:txBody>
      </p:sp>
      <p:sp>
        <p:nvSpPr>
          <p:cNvPr id="10" name="Text Box 3"/>
          <p:cNvSpPr txBox="1">
            <a:spLocks noChangeArrowheads="1"/>
          </p:cNvSpPr>
          <p:nvPr/>
        </p:nvSpPr>
        <p:spPr bwMode="auto">
          <a:xfrm>
            <a:off x="925762" y="4839337"/>
            <a:ext cx="7315200" cy="723263"/>
          </a:xfrm>
          <a:prstGeom prst="rect">
            <a:avLst/>
          </a:prstGeom>
          <a:noFill/>
          <a:ln w="12700">
            <a:noFill/>
            <a:miter lim="800000"/>
            <a:headEnd/>
            <a:tailEnd/>
          </a:ln>
        </p:spPr>
        <p:txBody>
          <a:bodyPr wrap="square" lIns="91429" tIns="45714" rIns="91429" bIns="45714">
            <a:spAutoFit/>
          </a:bodyPr>
          <a:lstStyle/>
          <a:p>
            <a:pPr algn="ctr">
              <a:buSzPct val="90000"/>
              <a:buFont typeface="Wingdings" pitchFamily="2" charset="2"/>
              <a:buNone/>
            </a:pPr>
            <a:r>
              <a:rPr lang="en-US" sz="1400" b="1" dirty="0" smtClean="0">
                <a:latin typeface="Arial" pitchFamily="34" charset="0"/>
              </a:rPr>
              <a:t>Phil Goodman</a:t>
            </a:r>
            <a:r>
              <a:rPr lang="en-US" sz="1400" baseline="30000" dirty="0" smtClean="0">
                <a:latin typeface="Arial" pitchFamily="34" charset="0"/>
              </a:rPr>
              <a:t>1</a:t>
            </a:r>
            <a:r>
              <a:rPr lang="en-US" sz="1400" b="1" dirty="0" smtClean="0">
                <a:latin typeface="Arial" pitchFamily="34" charset="0"/>
              </a:rPr>
              <a:t> </a:t>
            </a:r>
            <a:r>
              <a:rPr lang="en-US" sz="1400" dirty="0" smtClean="0">
                <a:latin typeface="Arial" pitchFamily="34" charset="0"/>
              </a:rPr>
              <a:t>&amp;</a:t>
            </a:r>
            <a:r>
              <a:rPr lang="en-US" sz="1400" baseline="30000" dirty="0" smtClean="0">
                <a:latin typeface="Arial" pitchFamily="34" charset="0"/>
              </a:rPr>
              <a:t> </a:t>
            </a:r>
            <a:r>
              <a:rPr lang="en-US" sz="1400" b="1" dirty="0" smtClean="0">
                <a:latin typeface="Arial" pitchFamily="34" charset="0"/>
              </a:rPr>
              <a:t>Mathias Quoy</a:t>
            </a:r>
            <a:r>
              <a:rPr lang="en-US" sz="1400" baseline="30000" dirty="0" smtClean="0">
                <a:latin typeface="Arial" pitchFamily="34" charset="0"/>
              </a:rPr>
              <a:t>2</a:t>
            </a:r>
            <a:endParaRPr lang="en-US" sz="1400" baseline="30000" dirty="0">
              <a:latin typeface="Arial" pitchFamily="34" charset="0"/>
            </a:endParaRPr>
          </a:p>
          <a:p>
            <a:pPr algn="ctr">
              <a:lnSpc>
                <a:spcPct val="125000"/>
              </a:lnSpc>
            </a:pPr>
            <a:r>
              <a:rPr lang="en-US" sz="1200" baseline="30000" dirty="0" smtClean="0">
                <a:latin typeface="Arial" pitchFamily="34" charset="0"/>
              </a:rPr>
              <a:t>1</a:t>
            </a:r>
            <a:r>
              <a:rPr lang="en-US" sz="1200" i="1" dirty="0" smtClean="0">
                <a:latin typeface="Arial" pitchFamily="34" charset="0"/>
              </a:rPr>
              <a:t>Brain </a:t>
            </a:r>
            <a:r>
              <a:rPr lang="en-US" sz="1200" i="1" dirty="0">
                <a:latin typeface="Arial" pitchFamily="34" charset="0"/>
              </a:rPr>
              <a:t>Computation Laboratory, School of Medicine, UNR</a:t>
            </a:r>
          </a:p>
          <a:p>
            <a:pPr marL="0" lvl="1" algn="ctr">
              <a:lnSpc>
                <a:spcPct val="80000"/>
              </a:lnSpc>
              <a:spcBef>
                <a:spcPct val="20000"/>
              </a:spcBef>
            </a:pPr>
            <a:r>
              <a:rPr lang="en-US" sz="1200" baseline="30000" dirty="0" smtClean="0">
                <a:latin typeface="Arial" pitchFamily="34" charset="0"/>
              </a:rPr>
              <a:t>2</a:t>
            </a:r>
            <a:r>
              <a:rPr lang="en-US" sz="1200" dirty="0" smtClean="0"/>
              <a:t>U de Cergy-Pontoise, PARIS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1600200" y="381000"/>
            <a:ext cx="5943600" cy="533400"/>
          </a:xfrm>
          <a:prstGeom prst="rect">
            <a:avLst/>
          </a:prstGeom>
          <a:noFill/>
        </p:spPr>
        <p:txBody>
          <a:bodyPr/>
          <a:lstStyle/>
          <a:p>
            <a:pPr algn="ctr">
              <a:defRPr/>
            </a:pPr>
            <a:r>
              <a:rPr lang="en-US" sz="2200" dirty="0" smtClean="0"/>
              <a:t>Biology: SUBICULUM </a:t>
            </a:r>
            <a:r>
              <a:rPr lang="en-US" sz="2200" i="1" dirty="0" smtClean="0"/>
              <a:t>in vivo</a:t>
            </a:r>
            <a:r>
              <a:rPr lang="en-US" sz="2200" dirty="0" smtClean="0"/>
              <a:t> </a:t>
            </a:r>
            <a:endParaRPr lang="en-US" sz="2200" dirty="0"/>
          </a:p>
          <a:p>
            <a:pPr algn="ctr">
              <a:defRPr/>
            </a:pPr>
            <a:endParaRPr lang="en-US" sz="2800" b="1" dirty="0">
              <a:solidFill>
                <a:schemeClr val="accent2"/>
              </a:solidFill>
            </a:endParaRPr>
          </a:p>
        </p:txBody>
      </p:sp>
      <p:pic>
        <p:nvPicPr>
          <p:cNvPr id="3074" name="Picture 2"/>
          <p:cNvPicPr>
            <a:picLocks noChangeAspect="1" noChangeArrowheads="1"/>
          </p:cNvPicPr>
          <p:nvPr/>
        </p:nvPicPr>
        <p:blipFill>
          <a:blip r:embed="rId3"/>
          <a:srcRect/>
          <a:stretch>
            <a:fillRect/>
          </a:stretch>
        </p:blipFill>
        <p:spPr bwMode="auto">
          <a:xfrm>
            <a:off x="3886200" y="1295400"/>
            <a:ext cx="3429000" cy="2574925"/>
          </a:xfrm>
          <a:prstGeom prst="rect">
            <a:avLst/>
          </a:prstGeom>
          <a:noFill/>
          <a:ln w="9525">
            <a:noFill/>
            <a:miter lim="800000"/>
            <a:headEnd/>
            <a:tailEnd/>
          </a:ln>
          <a:effectLst/>
        </p:spPr>
      </p:pic>
      <p:pic>
        <p:nvPicPr>
          <p:cNvPr id="3075" name="Picture 3"/>
          <p:cNvPicPr>
            <a:picLocks noChangeAspect="1" noChangeArrowheads="1"/>
          </p:cNvPicPr>
          <p:nvPr/>
        </p:nvPicPr>
        <p:blipFill>
          <a:blip r:embed="rId4"/>
          <a:srcRect/>
          <a:stretch>
            <a:fillRect/>
          </a:stretch>
        </p:blipFill>
        <p:spPr bwMode="auto">
          <a:xfrm>
            <a:off x="3886200" y="3810000"/>
            <a:ext cx="3429000" cy="2574925"/>
          </a:xfrm>
          <a:prstGeom prst="rect">
            <a:avLst/>
          </a:prstGeom>
          <a:noFill/>
          <a:ln w="9525">
            <a:noFill/>
            <a:miter lim="800000"/>
            <a:headEnd/>
            <a:tailEnd/>
          </a:ln>
          <a:effectLst/>
        </p:spPr>
      </p:pic>
      <p:pic>
        <p:nvPicPr>
          <p:cNvPr id="37" name="Picture 36" descr="hippocampus.gif"/>
          <p:cNvPicPr>
            <a:picLocks noChangeAspect="1"/>
          </p:cNvPicPr>
          <p:nvPr/>
        </p:nvPicPr>
        <p:blipFill>
          <a:blip r:embed="rId5" cstate="print"/>
          <a:srcRect l="7943" b="28727"/>
          <a:stretch>
            <a:fillRect/>
          </a:stretch>
        </p:blipFill>
        <p:spPr>
          <a:xfrm>
            <a:off x="762000" y="3048000"/>
            <a:ext cx="2244724" cy="1234030"/>
          </a:xfrm>
          <a:prstGeom prst="rect">
            <a:avLst/>
          </a:prstGeom>
          <a:solidFill>
            <a:schemeClr val="bg1"/>
          </a:solidFill>
        </p:spPr>
      </p:pic>
      <p:cxnSp>
        <p:nvCxnSpPr>
          <p:cNvPr id="39" name="Straight Arrow Connector 38"/>
          <p:cNvCxnSpPr/>
          <p:nvPr/>
        </p:nvCxnSpPr>
        <p:spPr>
          <a:xfrm flipV="1">
            <a:off x="2514600" y="2590800"/>
            <a:ext cx="1371600" cy="838200"/>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2514600" y="3581400"/>
            <a:ext cx="1371600" cy="914400"/>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4648200" y="1905000"/>
            <a:ext cx="1308371" cy="253916"/>
          </a:xfrm>
          <a:prstGeom prst="rect">
            <a:avLst/>
          </a:prstGeom>
        </p:spPr>
        <p:txBody>
          <a:bodyPr wrap="none">
            <a:spAutoFit/>
          </a:bodyPr>
          <a:lstStyle/>
          <a:p>
            <a:pPr indent="114300"/>
            <a:r>
              <a:rPr lang="en-US" sz="1050" b="1" dirty="0" smtClean="0">
                <a:solidFill>
                  <a:srgbClr val="008E40"/>
                </a:solidFill>
                <a:latin typeface="Arial Narrow" pitchFamily="34" charset="0"/>
              </a:rPr>
              <a:t>SB</a:t>
            </a:r>
            <a:r>
              <a:rPr lang="en-US" sz="1050" dirty="0" smtClean="0">
                <a:solidFill>
                  <a:srgbClr val="008E40"/>
                </a:solidFill>
                <a:latin typeface="Arial Narrow" pitchFamily="34" charset="0"/>
              </a:rPr>
              <a:t> (Strong Bursting)</a:t>
            </a:r>
          </a:p>
        </p:txBody>
      </p:sp>
      <p:sp>
        <p:nvSpPr>
          <p:cNvPr id="43" name="Rectangle 42"/>
          <p:cNvSpPr/>
          <p:nvPr/>
        </p:nvSpPr>
        <p:spPr>
          <a:xfrm>
            <a:off x="4648200" y="4419600"/>
            <a:ext cx="1332416" cy="253916"/>
          </a:xfrm>
          <a:prstGeom prst="rect">
            <a:avLst/>
          </a:prstGeom>
        </p:spPr>
        <p:txBody>
          <a:bodyPr wrap="none">
            <a:spAutoFit/>
          </a:bodyPr>
          <a:lstStyle/>
          <a:p>
            <a:pPr indent="114300"/>
            <a:r>
              <a:rPr lang="en-US" sz="1050" b="1" dirty="0" smtClean="0">
                <a:solidFill>
                  <a:srgbClr val="008E40"/>
                </a:solidFill>
                <a:latin typeface="Arial Narrow" pitchFamily="34" charset="0"/>
              </a:rPr>
              <a:t>RS</a:t>
            </a:r>
            <a:r>
              <a:rPr lang="en-US" sz="1050" dirty="0" smtClean="0">
                <a:solidFill>
                  <a:srgbClr val="008E40"/>
                </a:solidFill>
                <a:latin typeface="Arial Narrow" pitchFamily="34" charset="0"/>
              </a:rPr>
              <a:t> (Regular Spiking)</a:t>
            </a:r>
          </a:p>
        </p:txBody>
      </p:sp>
      <p:sp>
        <p:nvSpPr>
          <p:cNvPr id="44" name="Rectangle 43"/>
          <p:cNvSpPr/>
          <p:nvPr/>
        </p:nvSpPr>
        <p:spPr>
          <a:xfrm>
            <a:off x="228600" y="4724400"/>
            <a:ext cx="2666999" cy="584775"/>
          </a:xfrm>
          <a:prstGeom prst="rect">
            <a:avLst/>
          </a:prstGeom>
        </p:spPr>
        <p:txBody>
          <a:bodyPr wrap="square">
            <a:spAutoFit/>
          </a:bodyPr>
          <a:lstStyle/>
          <a:p>
            <a:pPr indent="114300">
              <a:buFont typeface="Arial" pitchFamily="34" charset="0"/>
              <a:buChar char="•"/>
            </a:pPr>
            <a:r>
              <a:rPr lang="en-US" sz="1600" dirty="0" smtClean="0">
                <a:solidFill>
                  <a:srgbClr val="0000FF"/>
                </a:solidFill>
                <a:latin typeface="Arial Narrow" pitchFamily="34" charset="0"/>
              </a:rPr>
              <a:t>xxx</a:t>
            </a:r>
          </a:p>
          <a:p>
            <a:pPr marL="114300" indent="-114300">
              <a:buFont typeface="Arial" pitchFamily="34" charset="0"/>
              <a:buChar char="•"/>
            </a:pPr>
            <a:r>
              <a:rPr lang="en-US" sz="1600" dirty="0" smtClean="0">
                <a:solidFill>
                  <a:srgbClr val="0000FF"/>
                </a:solidFill>
                <a:latin typeface="Arial Narrow" pitchFamily="34" charset="0"/>
              </a:rPr>
              <a:t>xxx</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dissolve">
                                      <p:cBhvr>
                                        <p:cTn id="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1524000" y="381000"/>
            <a:ext cx="6096000" cy="533400"/>
          </a:xfrm>
          <a:prstGeom prst="rect">
            <a:avLst/>
          </a:prstGeom>
          <a:noFill/>
        </p:spPr>
        <p:txBody>
          <a:bodyPr/>
          <a:lstStyle/>
          <a:p>
            <a:pPr algn="ctr">
              <a:defRPr/>
            </a:pPr>
            <a:r>
              <a:rPr lang="en-US" sz="2200" dirty="0" smtClean="0"/>
              <a:t>Biology: </a:t>
            </a:r>
            <a:r>
              <a:rPr lang="en-US" sz="2000" dirty="0" smtClean="0"/>
              <a:t>Ongoing Activity</a:t>
            </a:r>
            <a:endParaRPr lang="en-US" sz="2200" dirty="0"/>
          </a:p>
          <a:p>
            <a:pPr algn="ctr">
              <a:defRPr/>
            </a:pPr>
            <a:endParaRPr lang="en-US" sz="2800" b="1" dirty="0">
              <a:solidFill>
                <a:schemeClr val="accent2"/>
              </a:solidFill>
            </a:endParaRPr>
          </a:p>
        </p:txBody>
      </p:sp>
      <p:sp>
        <p:nvSpPr>
          <p:cNvPr id="6" name="Text Box 4"/>
          <p:cNvSpPr txBox="1">
            <a:spLocks noChangeArrowheads="1"/>
          </p:cNvSpPr>
          <p:nvPr/>
        </p:nvSpPr>
        <p:spPr bwMode="auto">
          <a:xfrm>
            <a:off x="0" y="6602413"/>
            <a:ext cx="2286000" cy="255587"/>
          </a:xfrm>
          <a:prstGeom prst="rect">
            <a:avLst/>
          </a:prstGeom>
          <a:noFill/>
          <a:ln w="9525">
            <a:noFill/>
            <a:round/>
            <a:headEnd/>
            <a:tailEnd/>
          </a:ln>
          <a:effectLst/>
        </p:spPr>
        <p:txBody>
          <a:bodyPr lIns="0" tIns="0" rIns="0" bIns="0"/>
          <a:lstStyle/>
          <a:p>
            <a:pPr algn="ctr">
              <a:tabLst>
                <a:tab pos="723900" algn="l"/>
                <a:tab pos="1447800" algn="l"/>
                <a:tab pos="2171700" algn="l"/>
                <a:tab pos="2895600" algn="l"/>
                <a:tab pos="3619500" algn="l"/>
              </a:tabLst>
            </a:pPr>
            <a:r>
              <a:rPr lang="en-GB" sz="900" b="1" dirty="0" smtClean="0">
                <a:solidFill>
                  <a:srgbClr val="000000"/>
                </a:solidFill>
                <a:latin typeface="Arial" charset="0"/>
                <a:ea typeface="msgothic" charset="0"/>
                <a:cs typeface="msgothic" charset="0"/>
              </a:rPr>
              <a:t>(data from I Fried lab, UCLA)</a:t>
            </a:r>
            <a:endParaRPr lang="en-GB" sz="900" b="1" dirty="0">
              <a:solidFill>
                <a:srgbClr val="000000"/>
              </a:solidFill>
              <a:latin typeface="Arial" charset="0"/>
              <a:ea typeface="msgothic" charset="0"/>
              <a:cs typeface="msgothic" charset="0"/>
            </a:endParaRPr>
          </a:p>
        </p:txBody>
      </p:sp>
      <p:grpSp>
        <p:nvGrpSpPr>
          <p:cNvPr id="9" name="Group 34"/>
          <p:cNvGrpSpPr/>
          <p:nvPr/>
        </p:nvGrpSpPr>
        <p:grpSpPr>
          <a:xfrm>
            <a:off x="3733800" y="4802041"/>
            <a:ext cx="4800600" cy="2055959"/>
            <a:chOff x="3352800" y="1447800"/>
            <a:chExt cx="5626100" cy="2409497"/>
          </a:xfrm>
        </p:grpSpPr>
        <p:pic>
          <p:nvPicPr>
            <p:cNvPr id="10" name="Picture 2"/>
            <p:cNvPicPr>
              <a:picLocks noChangeAspect="1" noChangeArrowheads="1"/>
            </p:cNvPicPr>
            <p:nvPr/>
          </p:nvPicPr>
          <p:blipFill>
            <a:blip r:embed="rId3" cstate="print"/>
            <a:srcRect/>
            <a:stretch>
              <a:fillRect/>
            </a:stretch>
          </p:blipFill>
          <p:spPr bwMode="auto">
            <a:xfrm>
              <a:off x="3352800" y="1447800"/>
              <a:ext cx="2981325" cy="2409497"/>
            </a:xfrm>
            <a:prstGeom prst="rect">
              <a:avLst/>
            </a:prstGeom>
            <a:noFill/>
            <a:ln w="9525">
              <a:noFill/>
              <a:miter lim="800000"/>
              <a:headEnd/>
              <a:tailEnd/>
            </a:ln>
            <a:effectLst/>
          </p:spPr>
        </p:pic>
        <p:pic>
          <p:nvPicPr>
            <p:cNvPr id="11" name="Picture 10" descr="EntorhinalCortex.jpg"/>
            <p:cNvPicPr>
              <a:picLocks noChangeAspect="1"/>
            </p:cNvPicPr>
            <p:nvPr/>
          </p:nvPicPr>
          <p:blipFill>
            <a:blip r:embed="rId4" cstate="print">
              <a:clrChange>
                <a:clrFrom>
                  <a:srgbClr val="FFFFFF"/>
                </a:clrFrom>
                <a:clrTo>
                  <a:srgbClr val="FFFFFF">
                    <a:alpha val="0"/>
                  </a:srgbClr>
                </a:clrTo>
              </a:clrChange>
            </a:blip>
            <a:stretch>
              <a:fillRect/>
            </a:stretch>
          </p:blipFill>
          <p:spPr>
            <a:xfrm>
              <a:off x="6553200" y="1524000"/>
              <a:ext cx="2425700" cy="1909687"/>
            </a:xfrm>
            <a:prstGeom prst="rect">
              <a:avLst/>
            </a:prstGeom>
          </p:spPr>
        </p:pic>
        <p:cxnSp>
          <p:nvCxnSpPr>
            <p:cNvPr id="12" name="Straight Connector 11"/>
            <p:cNvCxnSpPr/>
            <p:nvPr/>
          </p:nvCxnSpPr>
          <p:spPr bwMode="auto">
            <a:xfrm flipV="1">
              <a:off x="6400800" y="2667000"/>
              <a:ext cx="1447800" cy="609600"/>
            </a:xfrm>
            <a:prstGeom prst="line">
              <a:avLst/>
            </a:prstGeom>
            <a:noFill/>
            <a:ln w="9525" cap="flat" cmpd="sng" algn="ctr">
              <a:solidFill>
                <a:schemeClr val="tx1"/>
              </a:solidFill>
              <a:prstDash val="solid"/>
              <a:round/>
              <a:headEnd type="none" w="med" len="med"/>
              <a:tailEnd type="none" w="med" len="med"/>
            </a:ln>
            <a:effectLst/>
          </p:spPr>
        </p:cxnSp>
        <p:cxnSp>
          <p:nvCxnSpPr>
            <p:cNvPr id="13" name="Straight Connector 12"/>
            <p:cNvCxnSpPr/>
            <p:nvPr/>
          </p:nvCxnSpPr>
          <p:spPr bwMode="auto">
            <a:xfrm>
              <a:off x="6400800" y="1981200"/>
              <a:ext cx="1098550" cy="768350"/>
            </a:xfrm>
            <a:prstGeom prst="line">
              <a:avLst/>
            </a:prstGeom>
            <a:noFill/>
            <a:ln w="9525" cap="flat" cmpd="sng" algn="ctr">
              <a:solidFill>
                <a:srgbClr val="0000FF"/>
              </a:solidFill>
              <a:prstDash val="solid"/>
              <a:round/>
              <a:headEnd type="none" w="med" len="med"/>
              <a:tailEnd type="none" w="med" len="med"/>
            </a:ln>
            <a:effectLst/>
          </p:spPr>
        </p:cxnSp>
      </p:grpSp>
      <p:grpSp>
        <p:nvGrpSpPr>
          <p:cNvPr id="27" name="Group 26"/>
          <p:cNvGrpSpPr/>
          <p:nvPr/>
        </p:nvGrpSpPr>
        <p:grpSpPr>
          <a:xfrm>
            <a:off x="0" y="1143000"/>
            <a:ext cx="9163050" cy="4128826"/>
            <a:chOff x="-19050" y="2819400"/>
            <a:chExt cx="9163050" cy="4128826"/>
          </a:xfrm>
        </p:grpSpPr>
        <p:pic>
          <p:nvPicPr>
            <p:cNvPr id="15" name="Picture 3" descr="C:\Documents and Settings\Goodman\Desktop\exp300_1min.jpg"/>
            <p:cNvPicPr>
              <a:picLocks noChangeAspect="1" noChangeArrowheads="1"/>
            </p:cNvPicPr>
            <p:nvPr/>
          </p:nvPicPr>
          <p:blipFill>
            <a:blip r:embed="rId5" cstate="print"/>
            <a:srcRect l="3038" t="3086" r="9603" b="38963"/>
            <a:stretch>
              <a:fillRect/>
            </a:stretch>
          </p:blipFill>
          <p:spPr bwMode="auto">
            <a:xfrm>
              <a:off x="-19050" y="3276600"/>
              <a:ext cx="8229600" cy="3070860"/>
            </a:xfrm>
            <a:prstGeom prst="rect">
              <a:avLst/>
            </a:prstGeom>
            <a:noFill/>
          </p:spPr>
        </p:pic>
        <p:pic>
          <p:nvPicPr>
            <p:cNvPr id="16" name="Picture 4" descr="C:\Documents and Settings\Goodman\Desktop\exp300_10min.jpg"/>
            <p:cNvPicPr>
              <a:picLocks noChangeAspect="1" noChangeArrowheads="1"/>
            </p:cNvPicPr>
            <p:nvPr/>
          </p:nvPicPr>
          <p:blipFill>
            <a:blip r:embed="rId6" cstate="print"/>
            <a:srcRect l="90237" b="38487"/>
            <a:stretch>
              <a:fillRect/>
            </a:stretch>
          </p:blipFill>
          <p:spPr bwMode="auto">
            <a:xfrm>
              <a:off x="8222742" y="3105150"/>
              <a:ext cx="921258" cy="3265170"/>
            </a:xfrm>
            <a:prstGeom prst="rect">
              <a:avLst/>
            </a:prstGeom>
            <a:noFill/>
          </p:spPr>
        </p:pic>
        <p:sp>
          <p:nvSpPr>
            <p:cNvPr id="17" name="Rectangle 16"/>
            <p:cNvSpPr/>
            <p:nvPr/>
          </p:nvSpPr>
          <p:spPr>
            <a:xfrm>
              <a:off x="8258175" y="2819400"/>
              <a:ext cx="797013" cy="461665"/>
            </a:xfrm>
            <a:prstGeom prst="rect">
              <a:avLst/>
            </a:prstGeom>
          </p:spPr>
          <p:txBody>
            <a:bodyPr wrap="none">
              <a:spAutoFit/>
            </a:bodyPr>
            <a:lstStyle/>
            <a:p>
              <a:pPr algn="ctr"/>
              <a:r>
                <a:rPr lang="en-US" sz="1200" b="1" dirty="0" smtClean="0">
                  <a:solidFill>
                    <a:srgbClr val="3333CC"/>
                  </a:solidFill>
                  <a:latin typeface="Arial Narrow" pitchFamily="34" charset="0"/>
                </a:rPr>
                <a:t>ISI distrib </a:t>
              </a:r>
            </a:p>
            <a:p>
              <a:pPr algn="ctr"/>
              <a:r>
                <a:rPr lang="en-US" sz="1200" b="1" dirty="0" smtClean="0">
                  <a:solidFill>
                    <a:srgbClr val="3333CC"/>
                  </a:solidFill>
                  <a:latin typeface="Arial Narrow" pitchFamily="34" charset="0"/>
                </a:rPr>
                <a:t>(10 min)</a:t>
              </a:r>
              <a:endParaRPr lang="en-US" sz="1200" dirty="0">
                <a:solidFill>
                  <a:srgbClr val="000000"/>
                </a:solidFill>
                <a:latin typeface="Arial Narrow" pitchFamily="34" charset="0"/>
              </a:endParaRPr>
            </a:p>
          </p:txBody>
        </p:sp>
        <p:sp>
          <p:nvSpPr>
            <p:cNvPr id="18" name="Rectangle 17"/>
            <p:cNvSpPr/>
            <p:nvPr/>
          </p:nvSpPr>
          <p:spPr>
            <a:xfrm>
              <a:off x="7448550" y="2819400"/>
              <a:ext cx="753732" cy="461665"/>
            </a:xfrm>
            <a:prstGeom prst="rect">
              <a:avLst/>
            </a:prstGeom>
          </p:spPr>
          <p:txBody>
            <a:bodyPr wrap="none">
              <a:spAutoFit/>
            </a:bodyPr>
            <a:lstStyle/>
            <a:p>
              <a:pPr algn="ctr"/>
              <a:r>
                <a:rPr lang="en-US" sz="1200" b="1" dirty="0" smtClean="0">
                  <a:solidFill>
                    <a:srgbClr val="3333CC"/>
                  </a:solidFill>
                  <a:latin typeface="Arial Narrow" pitchFamily="34" charset="0"/>
                </a:rPr>
                <a:t>Rate</a:t>
              </a:r>
            </a:p>
            <a:p>
              <a:pPr algn="ctr"/>
              <a:r>
                <a:rPr lang="en-US" sz="1200" b="1" dirty="0" smtClean="0">
                  <a:solidFill>
                    <a:srgbClr val="3333CC"/>
                  </a:solidFill>
                  <a:latin typeface="Arial Narrow" pitchFamily="34" charset="0"/>
                </a:rPr>
                <a:t>(cellwise)</a:t>
              </a:r>
              <a:endParaRPr lang="en-US" sz="1200" dirty="0">
                <a:solidFill>
                  <a:srgbClr val="000000"/>
                </a:solidFill>
                <a:latin typeface="Arial Narrow" pitchFamily="34" charset="0"/>
              </a:endParaRPr>
            </a:p>
          </p:txBody>
        </p:sp>
        <p:sp>
          <p:nvSpPr>
            <p:cNvPr id="19" name="Rectangle 18"/>
            <p:cNvSpPr/>
            <p:nvPr/>
          </p:nvSpPr>
          <p:spPr>
            <a:xfrm>
              <a:off x="6534150" y="2819400"/>
              <a:ext cx="893193" cy="461665"/>
            </a:xfrm>
            <a:prstGeom prst="rect">
              <a:avLst/>
            </a:prstGeom>
          </p:spPr>
          <p:txBody>
            <a:bodyPr wrap="none">
              <a:spAutoFit/>
            </a:bodyPr>
            <a:lstStyle/>
            <a:p>
              <a:pPr algn="ctr"/>
              <a:r>
                <a:rPr lang="en-US" sz="1200" b="1" dirty="0" smtClean="0">
                  <a:solidFill>
                    <a:srgbClr val="3333CC"/>
                  </a:solidFill>
                  <a:latin typeface="Arial Narrow" pitchFamily="34" charset="0"/>
                </a:rPr>
                <a:t>CV (std/mn)</a:t>
              </a:r>
            </a:p>
            <a:p>
              <a:pPr algn="ctr"/>
              <a:r>
                <a:rPr lang="en-US" sz="1200" b="1" dirty="0" smtClean="0">
                  <a:solidFill>
                    <a:srgbClr val="3333CC"/>
                  </a:solidFill>
                  <a:latin typeface="Arial Narrow" pitchFamily="34" charset="0"/>
                </a:rPr>
                <a:t>(cellwise)</a:t>
              </a:r>
              <a:endParaRPr lang="en-US" sz="1200" dirty="0">
                <a:solidFill>
                  <a:srgbClr val="000000"/>
                </a:solidFill>
                <a:latin typeface="Arial Narrow" pitchFamily="34" charset="0"/>
              </a:endParaRPr>
            </a:p>
          </p:txBody>
        </p:sp>
        <p:sp>
          <p:nvSpPr>
            <p:cNvPr id="20" name="Rectangle 19"/>
            <p:cNvSpPr/>
            <p:nvPr/>
          </p:nvSpPr>
          <p:spPr>
            <a:xfrm>
              <a:off x="2362200" y="6324600"/>
              <a:ext cx="1284327" cy="276999"/>
            </a:xfrm>
            <a:prstGeom prst="rect">
              <a:avLst/>
            </a:prstGeom>
          </p:spPr>
          <p:txBody>
            <a:bodyPr wrap="none">
              <a:spAutoFit/>
            </a:bodyPr>
            <a:lstStyle/>
            <a:p>
              <a:pPr algn="ctr"/>
              <a:r>
                <a:rPr lang="en-US" sz="1200" b="1" dirty="0" smtClean="0">
                  <a:solidFill>
                    <a:srgbClr val="3333CC"/>
                  </a:solidFill>
                  <a:latin typeface="Arial Narrow" pitchFamily="34" charset="0"/>
                </a:rPr>
                <a:t>(1 minute window)</a:t>
              </a:r>
              <a:endParaRPr lang="en-US" sz="1200" dirty="0">
                <a:solidFill>
                  <a:srgbClr val="000000"/>
                </a:solidFill>
                <a:latin typeface="Arial Narrow" pitchFamily="34" charset="0"/>
              </a:endParaRPr>
            </a:p>
          </p:txBody>
        </p:sp>
        <p:grpSp>
          <p:nvGrpSpPr>
            <p:cNvPr id="21" name="Group 25"/>
            <p:cNvGrpSpPr/>
            <p:nvPr/>
          </p:nvGrpSpPr>
          <p:grpSpPr>
            <a:xfrm>
              <a:off x="681990" y="4562475"/>
              <a:ext cx="2055754" cy="2385751"/>
              <a:chOff x="701040" y="2352675"/>
              <a:chExt cx="2055754" cy="2385751"/>
            </a:xfrm>
          </p:grpSpPr>
          <p:cxnSp>
            <p:nvCxnSpPr>
              <p:cNvPr id="22" name="Straight Arrow Connector 21"/>
              <p:cNvCxnSpPr>
                <a:stCxn id="24" idx="0"/>
                <a:endCxn id="26" idx="2"/>
              </p:cNvCxnSpPr>
              <p:nvPr/>
            </p:nvCxnSpPr>
            <p:spPr bwMode="auto">
              <a:xfrm rot="5400000" flipH="1" flipV="1">
                <a:off x="1511618" y="3008948"/>
                <a:ext cx="497205" cy="403860"/>
              </a:xfrm>
              <a:prstGeom prst="straightConnector1">
                <a:avLst/>
              </a:prstGeom>
              <a:noFill/>
              <a:ln w="9525" cap="flat" cmpd="sng" algn="ctr">
                <a:solidFill>
                  <a:schemeClr val="accent1">
                    <a:lumMod val="75000"/>
                  </a:schemeClr>
                </a:solidFill>
                <a:prstDash val="solid"/>
                <a:round/>
                <a:headEnd type="none" w="med" len="med"/>
                <a:tailEnd type="arrow"/>
              </a:ln>
              <a:effectLst/>
            </p:spPr>
          </p:cxnSp>
          <p:pic>
            <p:nvPicPr>
              <p:cNvPr id="24" name="Picture 5" descr="C:\Documents and Settings\Goodman\Desktop\PAR_closeup.jpg"/>
              <p:cNvPicPr>
                <a:picLocks noChangeAspect="1" noChangeArrowheads="1"/>
              </p:cNvPicPr>
              <p:nvPr/>
            </p:nvPicPr>
            <p:blipFill>
              <a:blip r:embed="rId7" cstate="print"/>
              <a:srcRect l="1752" t="3714" r="29299" b="4000"/>
              <a:stretch>
                <a:fillRect/>
              </a:stretch>
            </p:blipFill>
            <p:spPr bwMode="auto">
              <a:xfrm>
                <a:off x="701040" y="3459480"/>
                <a:ext cx="1714500" cy="1278946"/>
              </a:xfrm>
              <a:prstGeom prst="rect">
                <a:avLst/>
              </a:prstGeom>
              <a:noFill/>
              <a:ln>
                <a:solidFill>
                  <a:schemeClr val="accent1">
                    <a:lumMod val="75000"/>
                  </a:schemeClr>
                </a:solidFill>
              </a:ln>
            </p:spPr>
          </p:pic>
          <p:sp>
            <p:nvSpPr>
              <p:cNvPr id="25" name="Rectangle 24"/>
              <p:cNvSpPr/>
              <p:nvPr/>
            </p:nvSpPr>
            <p:spPr>
              <a:xfrm>
                <a:off x="1876425" y="2924175"/>
                <a:ext cx="880369" cy="461665"/>
              </a:xfrm>
              <a:prstGeom prst="rect">
                <a:avLst/>
              </a:prstGeom>
            </p:spPr>
            <p:txBody>
              <a:bodyPr wrap="none">
                <a:spAutoFit/>
              </a:bodyPr>
              <a:lstStyle/>
              <a:p>
                <a:pPr algn="ctr"/>
                <a:r>
                  <a:rPr lang="en-US" sz="1200" b="1" dirty="0" smtClean="0">
                    <a:solidFill>
                      <a:srgbClr val="AAE2CA">
                        <a:lumMod val="50000"/>
                      </a:srgbClr>
                    </a:solidFill>
                    <a:latin typeface="Arial Narrow" pitchFamily="34" charset="0"/>
                  </a:rPr>
                  <a:t>R Parietal</a:t>
                </a:r>
              </a:p>
              <a:p>
                <a:pPr algn="ctr"/>
                <a:r>
                  <a:rPr lang="en-US" sz="1200" b="1" dirty="0" smtClean="0">
                    <a:solidFill>
                      <a:srgbClr val="AAE2CA">
                        <a:lumMod val="50000"/>
                      </a:srgbClr>
                    </a:solidFill>
                    <a:latin typeface="Arial Narrow" pitchFamily="34" charset="0"/>
                  </a:rPr>
                  <a:t>5s close-up</a:t>
                </a:r>
                <a:endParaRPr lang="en-US" sz="1200" dirty="0">
                  <a:solidFill>
                    <a:srgbClr val="AAE2CA">
                      <a:lumMod val="50000"/>
                    </a:srgbClr>
                  </a:solidFill>
                  <a:latin typeface="Arial Narrow" pitchFamily="34" charset="0"/>
                </a:endParaRPr>
              </a:p>
            </p:txBody>
          </p:sp>
          <p:sp>
            <p:nvSpPr>
              <p:cNvPr id="26" name="Rectangle 25"/>
              <p:cNvSpPr/>
              <p:nvPr/>
            </p:nvSpPr>
            <p:spPr bwMode="auto">
              <a:xfrm>
                <a:off x="1695450" y="2352675"/>
                <a:ext cx="533400" cy="609600"/>
              </a:xfrm>
              <a:prstGeom prst="rect">
                <a:avLst/>
              </a:prstGeom>
              <a:noFill/>
              <a:ln w="9525" cap="flat" cmpd="sng" algn="ctr">
                <a:solidFill>
                  <a:schemeClr val="accent1">
                    <a:lumMod val="7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algn="ctr"/>
                <a:endParaRPr lang="en-US" dirty="0" smtClean="0">
                  <a:solidFill>
                    <a:srgbClr val="000000"/>
                  </a:solidFill>
                  <a:latin typeface="Arial Narrow" pitchFamily="34" charset="0"/>
                </a:endParaRPr>
              </a:p>
            </p:txBody>
          </p:sp>
        </p:grpSp>
      </p:grpSp>
      <p:sp>
        <p:nvSpPr>
          <p:cNvPr id="30" name="Rectangle 29"/>
          <p:cNvSpPr/>
          <p:nvPr/>
        </p:nvSpPr>
        <p:spPr>
          <a:xfrm>
            <a:off x="3352800" y="5257800"/>
            <a:ext cx="360996" cy="276999"/>
          </a:xfrm>
          <a:prstGeom prst="rect">
            <a:avLst/>
          </a:prstGeom>
        </p:spPr>
        <p:txBody>
          <a:bodyPr wrap="none">
            <a:spAutoFit/>
          </a:bodyPr>
          <a:lstStyle/>
          <a:p>
            <a:pPr algn="ctr"/>
            <a:r>
              <a:rPr lang="en-US" sz="1200" b="1" dirty="0" smtClean="0">
                <a:solidFill>
                  <a:srgbClr val="3333CC"/>
                </a:solidFill>
                <a:latin typeface="Arial Narrow" pitchFamily="34" charset="0"/>
              </a:rPr>
              <a:t>EC</a:t>
            </a:r>
            <a:endParaRPr lang="en-US" sz="1200" dirty="0">
              <a:solidFill>
                <a:srgbClr val="000000"/>
              </a:solidFill>
              <a:latin typeface="Arial Narrow" pitchFamily="34" charset="0"/>
            </a:endParaRPr>
          </a:p>
        </p:txBody>
      </p:sp>
      <p:sp>
        <p:nvSpPr>
          <p:cNvPr id="31" name="Rectangle 30"/>
          <p:cNvSpPr/>
          <p:nvPr/>
        </p:nvSpPr>
        <p:spPr>
          <a:xfrm>
            <a:off x="3292687" y="6047601"/>
            <a:ext cx="481222" cy="276999"/>
          </a:xfrm>
          <a:prstGeom prst="rect">
            <a:avLst/>
          </a:prstGeom>
        </p:spPr>
        <p:txBody>
          <a:bodyPr wrap="none">
            <a:spAutoFit/>
          </a:bodyPr>
          <a:lstStyle/>
          <a:p>
            <a:pPr algn="ctr"/>
            <a:r>
              <a:rPr lang="en-US" sz="1200" b="1" dirty="0" smtClean="0">
                <a:solidFill>
                  <a:srgbClr val="3333CC"/>
                </a:solidFill>
                <a:latin typeface="Arial Narrow" pitchFamily="34" charset="0"/>
              </a:rPr>
              <a:t>HIPP</a:t>
            </a:r>
            <a:endParaRPr lang="en-US" sz="1200" dirty="0">
              <a:solidFill>
                <a:srgbClr val="000000"/>
              </a:solidFill>
              <a:latin typeface="Arial Narrow" pitchFamily="34" charset="0"/>
            </a:endParaRPr>
          </a:p>
        </p:txBody>
      </p:sp>
      <p:sp>
        <p:nvSpPr>
          <p:cNvPr id="32" name="Rectangle 31"/>
          <p:cNvSpPr/>
          <p:nvPr/>
        </p:nvSpPr>
        <p:spPr>
          <a:xfrm>
            <a:off x="-91370" y="1828800"/>
            <a:ext cx="564578" cy="276999"/>
          </a:xfrm>
          <a:prstGeom prst="rect">
            <a:avLst/>
          </a:prstGeom>
          <a:solidFill>
            <a:schemeClr val="bg1"/>
          </a:solidFill>
        </p:spPr>
        <p:txBody>
          <a:bodyPr wrap="none">
            <a:spAutoFit/>
          </a:bodyPr>
          <a:lstStyle/>
          <a:p>
            <a:pPr algn="ctr"/>
            <a:r>
              <a:rPr lang="en-US" sz="1200" b="1" dirty="0" smtClean="0">
                <a:solidFill>
                  <a:srgbClr val="3333CC"/>
                </a:solidFill>
                <a:latin typeface="Arial Narrow" pitchFamily="34" charset="0"/>
              </a:rPr>
              <a:t>AMYG</a:t>
            </a:r>
            <a:endParaRPr lang="en-US" sz="1200" dirty="0">
              <a:solidFill>
                <a:srgbClr val="000000"/>
              </a:solidFill>
              <a:latin typeface="Arial Narrow" pitchFamily="34" charset="0"/>
            </a:endParaRPr>
          </a:p>
        </p:txBody>
      </p:sp>
      <p:sp>
        <p:nvSpPr>
          <p:cNvPr id="33" name="Rectangle 32"/>
          <p:cNvSpPr/>
          <p:nvPr/>
        </p:nvSpPr>
        <p:spPr>
          <a:xfrm>
            <a:off x="19180" y="2466201"/>
            <a:ext cx="373821" cy="276999"/>
          </a:xfrm>
          <a:prstGeom prst="rect">
            <a:avLst/>
          </a:prstGeom>
          <a:solidFill>
            <a:schemeClr val="bg1"/>
          </a:solidFill>
        </p:spPr>
        <p:txBody>
          <a:bodyPr wrap="none">
            <a:spAutoFit/>
          </a:bodyPr>
          <a:lstStyle/>
          <a:p>
            <a:pPr algn="ctr"/>
            <a:r>
              <a:rPr lang="en-US" sz="1200" b="1" dirty="0" smtClean="0">
                <a:solidFill>
                  <a:srgbClr val="3333CC"/>
                </a:solidFill>
                <a:latin typeface="Arial Narrow" pitchFamily="34" charset="0"/>
              </a:rPr>
              <a:t>ITL</a:t>
            </a:r>
            <a:endParaRPr lang="en-US" sz="1200" dirty="0">
              <a:solidFill>
                <a:srgbClr val="000000"/>
              </a:solidFill>
              <a:latin typeface="Arial Narrow" pitchFamily="34" charset="0"/>
            </a:endParaRPr>
          </a:p>
        </p:txBody>
      </p:sp>
      <p:sp>
        <p:nvSpPr>
          <p:cNvPr id="34" name="Rectangle 33"/>
          <p:cNvSpPr/>
          <p:nvPr/>
        </p:nvSpPr>
        <p:spPr>
          <a:xfrm>
            <a:off x="-34657" y="2971800"/>
            <a:ext cx="443135" cy="276999"/>
          </a:xfrm>
          <a:prstGeom prst="rect">
            <a:avLst/>
          </a:prstGeom>
          <a:solidFill>
            <a:schemeClr val="bg1"/>
          </a:solidFill>
        </p:spPr>
        <p:txBody>
          <a:bodyPr wrap="none">
            <a:spAutoFit/>
          </a:bodyPr>
          <a:lstStyle/>
          <a:p>
            <a:pPr algn="ctr"/>
            <a:r>
              <a:rPr lang="en-US" sz="1200" b="1" dirty="0" smtClean="0">
                <a:solidFill>
                  <a:srgbClr val="3333CC"/>
                </a:solidFill>
                <a:latin typeface="Arial Narrow" pitchFamily="34" charset="0"/>
              </a:rPr>
              <a:t>PAR</a:t>
            </a:r>
            <a:endParaRPr lang="en-US" sz="1200" dirty="0">
              <a:solidFill>
                <a:srgbClr val="000000"/>
              </a:solidFill>
              <a:latin typeface="Arial Narrow" pitchFamily="34" charset="0"/>
            </a:endParaRPr>
          </a:p>
        </p:txBody>
      </p:sp>
      <p:sp>
        <p:nvSpPr>
          <p:cNvPr id="35" name="Rectangle 34"/>
          <p:cNvSpPr/>
          <p:nvPr/>
        </p:nvSpPr>
        <p:spPr>
          <a:xfrm>
            <a:off x="-28661" y="4218801"/>
            <a:ext cx="500458" cy="276999"/>
          </a:xfrm>
          <a:prstGeom prst="rect">
            <a:avLst/>
          </a:prstGeom>
          <a:solidFill>
            <a:schemeClr val="bg1"/>
          </a:solidFill>
        </p:spPr>
        <p:txBody>
          <a:bodyPr wrap="none">
            <a:spAutoFit/>
          </a:bodyPr>
          <a:lstStyle/>
          <a:p>
            <a:pPr algn="ctr"/>
            <a:r>
              <a:rPr lang="en-US" sz="1200" b="1" dirty="0" smtClean="0">
                <a:solidFill>
                  <a:srgbClr val="3333CC"/>
                </a:solidFill>
                <a:latin typeface="Arial Narrow" pitchFamily="34" charset="0"/>
              </a:rPr>
              <a:t>CING</a:t>
            </a:r>
            <a:endParaRPr lang="en-US" sz="1200" dirty="0">
              <a:solidFill>
                <a:srgbClr val="000000"/>
              </a:solidFill>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2895600" y="381000"/>
            <a:ext cx="3352800" cy="533400"/>
          </a:xfrm>
          <a:prstGeom prst="rect">
            <a:avLst/>
          </a:prstGeom>
          <a:noFill/>
        </p:spPr>
        <p:txBody>
          <a:bodyPr/>
          <a:lstStyle/>
          <a:p>
            <a:pPr algn="ctr">
              <a:defRPr/>
            </a:pPr>
            <a:r>
              <a:rPr lang="en-US" sz="2200" dirty="0" smtClean="0"/>
              <a:t>Cell Model Equations</a:t>
            </a:r>
            <a:endParaRPr lang="en-US" sz="2200" dirty="0"/>
          </a:p>
          <a:p>
            <a:pPr algn="ctr">
              <a:defRPr/>
            </a:pPr>
            <a:endParaRPr lang="en-US" sz="2800" b="1" dirty="0">
              <a:solidFill>
                <a:schemeClr val="accent2"/>
              </a:solidFill>
            </a:endParaRPr>
          </a:p>
        </p:txBody>
      </p:sp>
      <p:pic>
        <p:nvPicPr>
          <p:cNvPr id="1031" name="Picture 7"/>
          <p:cNvPicPr>
            <a:picLocks noChangeAspect="1" noChangeArrowheads="1"/>
          </p:cNvPicPr>
          <p:nvPr/>
        </p:nvPicPr>
        <p:blipFill>
          <a:blip r:embed="rId3" cstate="print"/>
          <a:srcRect/>
          <a:stretch>
            <a:fillRect/>
          </a:stretch>
        </p:blipFill>
        <p:spPr bwMode="auto">
          <a:xfrm>
            <a:off x="3688708" y="1371600"/>
            <a:ext cx="2331092" cy="2928937"/>
          </a:xfrm>
          <a:prstGeom prst="rect">
            <a:avLst/>
          </a:prstGeom>
          <a:noFill/>
          <a:ln w="9525">
            <a:noFill/>
            <a:miter lim="800000"/>
            <a:headEnd/>
            <a:tailEnd/>
          </a:ln>
          <a:effectLst/>
        </p:spPr>
      </p:pic>
      <p:pic>
        <p:nvPicPr>
          <p:cNvPr id="1032" name="Picture 8"/>
          <p:cNvPicPr>
            <a:picLocks noChangeAspect="1" noChangeArrowheads="1"/>
          </p:cNvPicPr>
          <p:nvPr/>
        </p:nvPicPr>
        <p:blipFill>
          <a:blip r:embed="rId4" cstate="print"/>
          <a:srcRect/>
          <a:stretch>
            <a:fillRect/>
          </a:stretch>
        </p:blipFill>
        <p:spPr bwMode="auto">
          <a:xfrm>
            <a:off x="6600509" y="1371600"/>
            <a:ext cx="2086291" cy="3100387"/>
          </a:xfrm>
          <a:prstGeom prst="rect">
            <a:avLst/>
          </a:prstGeom>
          <a:noFill/>
          <a:ln w="9525">
            <a:noFill/>
            <a:miter lim="800000"/>
            <a:headEnd/>
            <a:tailEnd/>
          </a:ln>
          <a:effectLst/>
        </p:spPr>
      </p:pic>
      <p:pic>
        <p:nvPicPr>
          <p:cNvPr id="1033" name="Picture 9"/>
          <p:cNvPicPr>
            <a:picLocks noChangeAspect="1" noChangeArrowheads="1"/>
          </p:cNvPicPr>
          <p:nvPr/>
        </p:nvPicPr>
        <p:blipFill>
          <a:blip r:embed="rId5" cstate="print"/>
          <a:srcRect/>
          <a:stretch>
            <a:fillRect/>
          </a:stretch>
        </p:blipFill>
        <p:spPr bwMode="auto">
          <a:xfrm>
            <a:off x="457200" y="1371600"/>
            <a:ext cx="1996850" cy="589855"/>
          </a:xfrm>
          <a:prstGeom prst="rect">
            <a:avLst/>
          </a:prstGeom>
          <a:noFill/>
          <a:ln w="9525">
            <a:noFill/>
            <a:miter lim="800000"/>
            <a:headEnd/>
            <a:tailEnd/>
          </a:ln>
          <a:effectLst/>
        </p:spPr>
      </p:pic>
      <p:pic>
        <p:nvPicPr>
          <p:cNvPr id="1034" name="Picture 10"/>
          <p:cNvPicPr>
            <a:picLocks noChangeAspect="1" noChangeArrowheads="1"/>
          </p:cNvPicPr>
          <p:nvPr/>
        </p:nvPicPr>
        <p:blipFill>
          <a:blip r:embed="rId6" cstate="print"/>
          <a:srcRect/>
          <a:stretch>
            <a:fillRect/>
          </a:stretch>
        </p:blipFill>
        <p:spPr bwMode="auto">
          <a:xfrm>
            <a:off x="457200" y="2348891"/>
            <a:ext cx="2933042" cy="1461109"/>
          </a:xfrm>
          <a:prstGeom prst="rect">
            <a:avLst/>
          </a:prstGeom>
          <a:noFill/>
          <a:ln w="9525">
            <a:noFill/>
            <a:miter lim="800000"/>
            <a:headEnd/>
            <a:tailEnd/>
          </a:ln>
          <a:effectLst/>
        </p:spPr>
      </p:pic>
      <p:pic>
        <p:nvPicPr>
          <p:cNvPr id="1035" name="Picture 11"/>
          <p:cNvPicPr>
            <a:picLocks noChangeAspect="1" noChangeArrowheads="1"/>
          </p:cNvPicPr>
          <p:nvPr/>
        </p:nvPicPr>
        <p:blipFill>
          <a:blip r:embed="rId7" cstate="print"/>
          <a:srcRect/>
          <a:stretch>
            <a:fillRect/>
          </a:stretch>
        </p:blipFill>
        <p:spPr bwMode="auto">
          <a:xfrm>
            <a:off x="457200" y="4313564"/>
            <a:ext cx="2819400" cy="487036"/>
          </a:xfrm>
          <a:prstGeom prst="rect">
            <a:avLst/>
          </a:prstGeom>
          <a:noFill/>
          <a:ln w="9525">
            <a:noFill/>
            <a:miter lim="800000"/>
            <a:headEnd/>
            <a:tailEnd/>
          </a:ln>
          <a:effectLst/>
        </p:spPr>
      </p:pic>
      <p:cxnSp>
        <p:nvCxnSpPr>
          <p:cNvPr id="18" name="Straight Connector 17"/>
          <p:cNvCxnSpPr/>
          <p:nvPr/>
        </p:nvCxnSpPr>
        <p:spPr>
          <a:xfrm rot="5400000">
            <a:off x="1295400" y="3352800"/>
            <a:ext cx="4114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4190206" y="3352006"/>
            <a:ext cx="4114800"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32" name="Picture 8"/>
          <p:cNvPicPr>
            <a:picLocks noChangeAspect="1" noChangeArrowheads="1"/>
          </p:cNvPicPr>
          <p:nvPr/>
        </p:nvPicPr>
        <p:blipFill>
          <a:blip r:embed="rId8" cstate="print"/>
          <a:srcRect l="6500" t="15030" r="59999" b="21286"/>
          <a:stretch>
            <a:fillRect/>
          </a:stretch>
        </p:blipFill>
        <p:spPr bwMode="auto">
          <a:xfrm>
            <a:off x="6705600" y="4648199"/>
            <a:ext cx="1752600" cy="181467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1676400" y="381000"/>
            <a:ext cx="5791200" cy="533400"/>
          </a:xfrm>
          <a:prstGeom prst="rect">
            <a:avLst/>
          </a:prstGeom>
          <a:noFill/>
        </p:spPr>
        <p:txBody>
          <a:bodyPr/>
          <a:lstStyle/>
          <a:p>
            <a:pPr algn="ctr">
              <a:defRPr/>
            </a:pPr>
            <a:r>
              <a:rPr lang="en-US" sz="2200" dirty="0" smtClean="0"/>
              <a:t>Paradigm &amp; Model Assumptions</a:t>
            </a:r>
            <a:endParaRPr lang="en-US" sz="2200" dirty="0"/>
          </a:p>
          <a:p>
            <a:pPr algn="ctr">
              <a:defRPr/>
            </a:pPr>
            <a:endParaRPr lang="en-US" sz="2800" b="1" dirty="0">
              <a:solidFill>
                <a:schemeClr val="accent2"/>
              </a:solidFill>
            </a:endParaRPr>
          </a:p>
        </p:txBody>
      </p:sp>
      <p:pic>
        <p:nvPicPr>
          <p:cNvPr id="46" name="Picture 2" descr="C:\Documents and Settings\Goodman\Desktop\RESEARCH\__DARPA_HRL\2010-06-30.teleconf(CASTLE plans)\multiTmaze_ver02.JPG"/>
          <p:cNvPicPr>
            <a:picLocks noChangeAspect="1" noChangeArrowheads="1"/>
          </p:cNvPicPr>
          <p:nvPr/>
        </p:nvPicPr>
        <p:blipFill>
          <a:blip r:embed="rId3" cstate="print">
            <a:clrChange>
              <a:clrFrom>
                <a:srgbClr val="FFFFFF"/>
              </a:clrFrom>
              <a:clrTo>
                <a:srgbClr val="FFFFFF">
                  <a:alpha val="0"/>
                </a:srgbClr>
              </a:clrTo>
            </a:clrChange>
          </a:blip>
          <a:srcRect t="8775" r="13800"/>
          <a:stretch>
            <a:fillRect/>
          </a:stretch>
        </p:blipFill>
        <p:spPr bwMode="auto">
          <a:xfrm>
            <a:off x="76200" y="1441622"/>
            <a:ext cx="3284220" cy="3896748"/>
          </a:xfrm>
          <a:prstGeom prst="rect">
            <a:avLst/>
          </a:prstGeom>
          <a:noFill/>
        </p:spPr>
      </p:pic>
      <p:grpSp>
        <p:nvGrpSpPr>
          <p:cNvPr id="47" name="Group 28"/>
          <p:cNvGrpSpPr/>
          <p:nvPr/>
        </p:nvGrpSpPr>
        <p:grpSpPr>
          <a:xfrm>
            <a:off x="3429000" y="1219200"/>
            <a:ext cx="5499847" cy="3572066"/>
            <a:chOff x="838200" y="1143000"/>
            <a:chExt cx="7391400" cy="4800600"/>
          </a:xfrm>
        </p:grpSpPr>
        <p:sp>
          <p:nvSpPr>
            <p:cNvPr id="48" name="Oval 47"/>
            <p:cNvSpPr/>
            <p:nvPr/>
          </p:nvSpPr>
          <p:spPr>
            <a:xfrm>
              <a:off x="3200400" y="4038600"/>
              <a:ext cx="2743200" cy="1828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Parallelogram 48"/>
            <p:cNvSpPr/>
            <p:nvPr/>
          </p:nvSpPr>
          <p:spPr>
            <a:xfrm>
              <a:off x="3581400" y="5334000"/>
              <a:ext cx="1981200" cy="609600"/>
            </a:xfrm>
            <a:prstGeom prst="parallelogram">
              <a:avLst>
                <a:gd name="adj" fmla="val 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50" name="Parallelogram 49"/>
            <p:cNvSpPr/>
            <p:nvPr/>
          </p:nvSpPr>
          <p:spPr>
            <a:xfrm>
              <a:off x="3581400" y="3962400"/>
              <a:ext cx="1981200" cy="609600"/>
            </a:xfrm>
            <a:prstGeom prst="parallelogram">
              <a:avLst>
                <a:gd name="adj" fmla="val 144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51" name="TextBox 50"/>
            <p:cNvSpPr txBox="1"/>
            <p:nvPr/>
          </p:nvSpPr>
          <p:spPr>
            <a:xfrm>
              <a:off x="3886200" y="5638800"/>
              <a:ext cx="1371600" cy="276999"/>
            </a:xfrm>
            <a:prstGeom prst="rect">
              <a:avLst/>
            </a:prstGeom>
            <a:solidFill>
              <a:schemeClr val="bg1"/>
            </a:solidFill>
            <a:ln>
              <a:noFill/>
            </a:ln>
          </p:spPr>
          <p:txBody>
            <a:bodyPr wrap="square" rtlCol="0">
              <a:spAutoFit/>
            </a:bodyPr>
            <a:lstStyle/>
            <a:p>
              <a:pPr algn="ctr"/>
              <a:r>
                <a:rPr lang="en-US" sz="1200" b="1" dirty="0" smtClean="0">
                  <a:latin typeface="Times New Roman" pitchFamily="18" charset="0"/>
                  <a:cs typeface="Times New Roman" pitchFamily="18" charset="0"/>
                </a:rPr>
                <a:t>CA</a:t>
              </a:r>
              <a:endParaRPr lang="en-US" sz="1200" b="1" dirty="0">
                <a:latin typeface="Times New Roman" pitchFamily="18" charset="0"/>
                <a:cs typeface="Times New Roman" pitchFamily="18" charset="0"/>
              </a:endParaRPr>
            </a:p>
          </p:txBody>
        </p:sp>
        <p:sp>
          <p:nvSpPr>
            <p:cNvPr id="52" name="TextBox 51"/>
            <p:cNvSpPr txBox="1"/>
            <p:nvPr/>
          </p:nvSpPr>
          <p:spPr>
            <a:xfrm>
              <a:off x="3810000" y="4267200"/>
              <a:ext cx="1524000" cy="276999"/>
            </a:xfrm>
            <a:prstGeom prst="rect">
              <a:avLst/>
            </a:prstGeom>
            <a:solidFill>
              <a:schemeClr val="bg1"/>
            </a:solidFill>
            <a:ln>
              <a:noFill/>
            </a:ln>
          </p:spPr>
          <p:txBody>
            <a:bodyPr wrap="square" rtlCol="0">
              <a:spAutoFit/>
            </a:bodyPr>
            <a:lstStyle/>
            <a:p>
              <a:pPr algn="ctr"/>
              <a:r>
                <a:rPr lang="en-US" sz="1200" b="1" dirty="0" smtClean="0">
                  <a:latin typeface="Times New Roman" pitchFamily="18" charset="0"/>
                  <a:cs typeface="Times New Roman" pitchFamily="18" charset="0"/>
                </a:rPr>
                <a:t>EC</a:t>
              </a:r>
              <a:endParaRPr lang="en-US" sz="1200" b="1" dirty="0">
                <a:latin typeface="Times New Roman" pitchFamily="18" charset="0"/>
                <a:cs typeface="Times New Roman" pitchFamily="18" charset="0"/>
              </a:endParaRPr>
            </a:p>
          </p:txBody>
        </p:sp>
        <p:sp>
          <p:nvSpPr>
            <p:cNvPr id="53" name="Parallelogram 52"/>
            <p:cNvSpPr/>
            <p:nvPr/>
          </p:nvSpPr>
          <p:spPr>
            <a:xfrm>
              <a:off x="838200" y="1143000"/>
              <a:ext cx="7391400" cy="1905000"/>
            </a:xfrm>
            <a:prstGeom prst="parallelogram">
              <a:avLst>
                <a:gd name="adj" fmla="val 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54" name="Parallelogram 53"/>
            <p:cNvSpPr/>
            <p:nvPr/>
          </p:nvSpPr>
          <p:spPr>
            <a:xfrm>
              <a:off x="2590800" y="4648200"/>
              <a:ext cx="838200" cy="609600"/>
            </a:xfrm>
            <a:prstGeom prst="parallelogram">
              <a:avLst>
                <a:gd name="adj" fmla="val 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55" name="TextBox 54"/>
            <p:cNvSpPr txBox="1"/>
            <p:nvPr/>
          </p:nvSpPr>
          <p:spPr>
            <a:xfrm>
              <a:off x="2667000" y="4953000"/>
              <a:ext cx="685800" cy="276999"/>
            </a:xfrm>
            <a:prstGeom prst="rect">
              <a:avLst/>
            </a:prstGeom>
            <a:solidFill>
              <a:schemeClr val="bg1"/>
            </a:solidFill>
            <a:ln>
              <a:noFill/>
            </a:ln>
          </p:spPr>
          <p:txBody>
            <a:bodyPr wrap="square" rtlCol="0">
              <a:spAutoFit/>
            </a:bodyPr>
            <a:lstStyle/>
            <a:p>
              <a:pPr algn="ctr"/>
              <a:r>
                <a:rPr lang="en-US" sz="1200" b="1" dirty="0" smtClean="0">
                  <a:latin typeface="Times New Roman" pitchFamily="18" charset="0"/>
                  <a:cs typeface="Times New Roman" pitchFamily="18" charset="0"/>
                </a:rPr>
                <a:t>DG</a:t>
              </a:r>
              <a:endParaRPr lang="en-US" sz="1200" b="1" dirty="0">
                <a:latin typeface="Times New Roman" pitchFamily="18" charset="0"/>
                <a:cs typeface="Times New Roman" pitchFamily="18" charset="0"/>
              </a:endParaRPr>
            </a:p>
          </p:txBody>
        </p:sp>
        <p:sp>
          <p:nvSpPr>
            <p:cNvPr id="56" name="Parallelogram 55"/>
            <p:cNvSpPr/>
            <p:nvPr/>
          </p:nvSpPr>
          <p:spPr>
            <a:xfrm>
              <a:off x="5715000" y="4648200"/>
              <a:ext cx="838200" cy="609600"/>
            </a:xfrm>
            <a:prstGeom prst="parallelogram">
              <a:avLst>
                <a:gd name="adj" fmla="val 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57" name="TextBox 56"/>
            <p:cNvSpPr txBox="1"/>
            <p:nvPr/>
          </p:nvSpPr>
          <p:spPr>
            <a:xfrm>
              <a:off x="5791200" y="4953000"/>
              <a:ext cx="685800" cy="276999"/>
            </a:xfrm>
            <a:prstGeom prst="rect">
              <a:avLst/>
            </a:prstGeom>
            <a:solidFill>
              <a:schemeClr val="bg1"/>
            </a:solidFill>
            <a:ln>
              <a:noFill/>
            </a:ln>
          </p:spPr>
          <p:txBody>
            <a:bodyPr wrap="square" rtlCol="0">
              <a:spAutoFit/>
            </a:bodyPr>
            <a:lstStyle/>
            <a:p>
              <a:pPr algn="ctr"/>
              <a:r>
                <a:rPr lang="en-US" sz="1200" b="1" dirty="0" smtClean="0">
                  <a:latin typeface="Times New Roman" pitchFamily="18" charset="0"/>
                  <a:cs typeface="Times New Roman" pitchFamily="18" charset="0"/>
                </a:rPr>
                <a:t>SUB</a:t>
              </a:r>
              <a:endParaRPr lang="en-US" sz="1200" b="1" dirty="0">
                <a:latin typeface="Times New Roman" pitchFamily="18" charset="0"/>
                <a:cs typeface="Times New Roman" pitchFamily="18" charset="0"/>
              </a:endParaRPr>
            </a:p>
          </p:txBody>
        </p:sp>
        <p:sp>
          <p:nvSpPr>
            <p:cNvPr id="58" name="Arc 57"/>
            <p:cNvSpPr/>
            <p:nvPr/>
          </p:nvSpPr>
          <p:spPr>
            <a:xfrm rot="10800000">
              <a:off x="4038600" y="4648200"/>
              <a:ext cx="990600" cy="609600"/>
            </a:xfrm>
            <a:prstGeom prst="arc">
              <a:avLst>
                <a:gd name="adj1" fmla="val 7558343"/>
                <a:gd name="adj2" fmla="val 3059451"/>
              </a:avLst>
            </a:prstGeom>
            <a:ln w="190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9" name="TextBox 58"/>
            <p:cNvSpPr txBox="1"/>
            <p:nvPr/>
          </p:nvSpPr>
          <p:spPr>
            <a:xfrm>
              <a:off x="914399" y="1780401"/>
              <a:ext cx="1219200" cy="620445"/>
            </a:xfrm>
            <a:prstGeom prst="rect">
              <a:avLst/>
            </a:prstGeom>
            <a:solidFill>
              <a:schemeClr val="bg1"/>
            </a:solidFill>
            <a:ln>
              <a:noFill/>
            </a:ln>
          </p:spPr>
          <p:txBody>
            <a:bodyPr wrap="square" rtlCol="0">
              <a:spAutoFit/>
            </a:bodyPr>
            <a:lstStyle/>
            <a:p>
              <a:pPr algn="ctr"/>
              <a:r>
                <a:rPr lang="en-US" sz="1200" b="1" dirty="0" smtClean="0">
                  <a:latin typeface="Times New Roman" pitchFamily="18" charset="0"/>
                  <a:cs typeface="Times New Roman" pitchFamily="18" charset="0"/>
                </a:rPr>
                <a:t>Visual</a:t>
              </a:r>
            </a:p>
            <a:p>
              <a:pPr algn="ctr"/>
              <a:r>
                <a:rPr lang="en-US" sz="1200" b="1" dirty="0" smtClean="0">
                  <a:latin typeface="Times New Roman" pitchFamily="18" charset="0"/>
                  <a:cs typeface="Times New Roman" pitchFamily="18" charset="0"/>
                </a:rPr>
                <a:t>input</a:t>
              </a:r>
              <a:endParaRPr lang="en-US" sz="1200" b="1" dirty="0">
                <a:latin typeface="Times New Roman" pitchFamily="18" charset="0"/>
                <a:cs typeface="Times New Roman" pitchFamily="18" charset="0"/>
              </a:endParaRPr>
            </a:p>
          </p:txBody>
        </p:sp>
        <p:sp>
          <p:nvSpPr>
            <p:cNvPr id="60" name="TextBox 59"/>
            <p:cNvSpPr txBox="1"/>
            <p:nvPr/>
          </p:nvSpPr>
          <p:spPr>
            <a:xfrm>
              <a:off x="6096000" y="1219200"/>
              <a:ext cx="1447800" cy="276999"/>
            </a:xfrm>
            <a:prstGeom prst="rect">
              <a:avLst/>
            </a:prstGeom>
            <a:solidFill>
              <a:schemeClr val="bg1"/>
            </a:solidFill>
            <a:ln>
              <a:noFill/>
            </a:ln>
          </p:spPr>
          <p:txBody>
            <a:bodyPr wrap="square" rtlCol="0">
              <a:spAutoFit/>
            </a:bodyPr>
            <a:lstStyle/>
            <a:p>
              <a:pPr algn="ctr"/>
              <a:r>
                <a:rPr lang="en-US" sz="1200" b="1" dirty="0" smtClean="0">
                  <a:latin typeface="Times New Roman" pitchFamily="18" charset="0"/>
                  <a:cs typeface="Times New Roman" pitchFamily="18" charset="0"/>
                </a:rPr>
                <a:t>Prefrontal</a:t>
              </a:r>
              <a:endParaRPr lang="en-US" sz="1200" b="1" dirty="0">
                <a:latin typeface="Times New Roman" pitchFamily="18" charset="0"/>
                <a:cs typeface="Times New Roman" pitchFamily="18" charset="0"/>
              </a:endParaRPr>
            </a:p>
          </p:txBody>
        </p:sp>
        <p:sp>
          <p:nvSpPr>
            <p:cNvPr id="61" name="TextBox 60"/>
            <p:cNvSpPr txBox="1"/>
            <p:nvPr/>
          </p:nvSpPr>
          <p:spPr>
            <a:xfrm>
              <a:off x="3810000" y="1219200"/>
              <a:ext cx="1447800" cy="276999"/>
            </a:xfrm>
            <a:prstGeom prst="rect">
              <a:avLst/>
            </a:prstGeom>
            <a:solidFill>
              <a:schemeClr val="bg1"/>
            </a:solidFill>
            <a:ln>
              <a:noFill/>
            </a:ln>
          </p:spPr>
          <p:txBody>
            <a:bodyPr wrap="square" rtlCol="0">
              <a:spAutoFit/>
            </a:bodyPr>
            <a:lstStyle/>
            <a:p>
              <a:pPr algn="ctr"/>
              <a:r>
                <a:rPr lang="en-US" sz="1200" b="1" dirty="0" smtClean="0">
                  <a:latin typeface="Times New Roman" pitchFamily="18" charset="0"/>
                  <a:cs typeface="Times New Roman" pitchFamily="18" charset="0"/>
                </a:rPr>
                <a:t>Premotor</a:t>
              </a:r>
              <a:endParaRPr lang="en-US" sz="1200" b="1" dirty="0">
                <a:latin typeface="Times New Roman" pitchFamily="18" charset="0"/>
                <a:cs typeface="Times New Roman" pitchFamily="18" charset="0"/>
              </a:endParaRPr>
            </a:p>
          </p:txBody>
        </p:sp>
        <p:cxnSp>
          <p:nvCxnSpPr>
            <p:cNvPr id="62" name="Straight Connector 61"/>
            <p:cNvCxnSpPr/>
            <p:nvPr/>
          </p:nvCxnSpPr>
          <p:spPr>
            <a:xfrm rot="5400000">
              <a:off x="4381500" y="2095500"/>
              <a:ext cx="1905000"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2781300" y="2095500"/>
              <a:ext cx="1905000"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64" name="Can 63"/>
            <p:cNvSpPr/>
            <p:nvPr/>
          </p:nvSpPr>
          <p:spPr>
            <a:xfrm>
              <a:off x="5791200" y="1676400"/>
              <a:ext cx="304800" cy="381000"/>
            </a:xfrm>
            <a:prstGeom prst="can">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Can 64"/>
            <p:cNvSpPr/>
            <p:nvPr/>
          </p:nvSpPr>
          <p:spPr>
            <a:xfrm>
              <a:off x="7086600" y="1676400"/>
              <a:ext cx="304800" cy="381000"/>
            </a:xfrm>
            <a:prstGeom prst="can">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Can 65"/>
            <p:cNvSpPr/>
            <p:nvPr/>
          </p:nvSpPr>
          <p:spPr>
            <a:xfrm>
              <a:off x="6400800" y="2362200"/>
              <a:ext cx="304800" cy="381000"/>
            </a:xfrm>
            <a:prstGeom prst="can">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Can 66"/>
            <p:cNvSpPr/>
            <p:nvPr/>
          </p:nvSpPr>
          <p:spPr>
            <a:xfrm>
              <a:off x="6248400" y="1676400"/>
              <a:ext cx="304800" cy="381000"/>
            </a:xfrm>
            <a:prstGeom prst="ca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Can 67"/>
            <p:cNvSpPr/>
            <p:nvPr/>
          </p:nvSpPr>
          <p:spPr>
            <a:xfrm>
              <a:off x="6858000" y="2362200"/>
              <a:ext cx="304800" cy="381000"/>
            </a:xfrm>
            <a:prstGeom prst="ca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Can 68"/>
            <p:cNvSpPr/>
            <p:nvPr/>
          </p:nvSpPr>
          <p:spPr>
            <a:xfrm>
              <a:off x="7543800" y="1676400"/>
              <a:ext cx="304800" cy="381000"/>
            </a:xfrm>
            <a:prstGeom prst="ca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0" name="Straight Connector 69"/>
            <p:cNvCxnSpPr/>
            <p:nvPr/>
          </p:nvCxnSpPr>
          <p:spPr>
            <a:xfrm rot="5400000">
              <a:off x="1485900" y="2324100"/>
              <a:ext cx="1447800" cy="0"/>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1199824" y="1219199"/>
              <a:ext cx="2096152" cy="372267"/>
            </a:xfrm>
            <a:prstGeom prst="rect">
              <a:avLst/>
            </a:prstGeom>
            <a:solidFill>
              <a:schemeClr val="bg1"/>
            </a:solidFill>
            <a:ln>
              <a:noFill/>
            </a:ln>
          </p:spPr>
          <p:txBody>
            <a:bodyPr wrap="square" rtlCol="0">
              <a:spAutoFit/>
            </a:bodyPr>
            <a:lstStyle/>
            <a:p>
              <a:pPr algn="ctr"/>
              <a:r>
                <a:rPr lang="en-US" sz="1200" b="1" dirty="0" smtClean="0">
                  <a:latin typeface="Times New Roman" pitchFamily="18" charset="0"/>
                  <a:cs typeface="Times New Roman" pitchFamily="18" charset="0"/>
                </a:rPr>
                <a:t>Visual-Parietal</a:t>
              </a:r>
              <a:endParaRPr lang="en-US" sz="1200" b="1" dirty="0">
                <a:latin typeface="Times New Roman" pitchFamily="18" charset="0"/>
                <a:cs typeface="Times New Roman" pitchFamily="18" charset="0"/>
              </a:endParaRPr>
            </a:p>
          </p:txBody>
        </p:sp>
        <p:sp>
          <p:nvSpPr>
            <p:cNvPr id="72" name="TextBox 71"/>
            <p:cNvSpPr txBox="1"/>
            <p:nvPr/>
          </p:nvSpPr>
          <p:spPr>
            <a:xfrm>
              <a:off x="2286001" y="1780401"/>
              <a:ext cx="1371600" cy="868622"/>
            </a:xfrm>
            <a:prstGeom prst="rect">
              <a:avLst/>
            </a:prstGeom>
            <a:solidFill>
              <a:schemeClr val="bg1"/>
            </a:solidFill>
            <a:ln>
              <a:noFill/>
            </a:ln>
          </p:spPr>
          <p:txBody>
            <a:bodyPr wrap="square" rtlCol="0">
              <a:spAutoFit/>
            </a:bodyPr>
            <a:lstStyle/>
            <a:p>
              <a:pPr algn="ctr"/>
              <a:r>
                <a:rPr lang="en-US" sz="1200" b="1" dirty="0" smtClean="0">
                  <a:latin typeface="Times New Roman" pitchFamily="18" charset="0"/>
                  <a:cs typeface="Times New Roman" pitchFamily="18" charset="0"/>
                </a:rPr>
                <a:t>Somato-sensory</a:t>
              </a:r>
            </a:p>
            <a:p>
              <a:pPr algn="ctr"/>
              <a:r>
                <a:rPr lang="en-US" sz="1200" b="1" dirty="0" smtClean="0">
                  <a:latin typeface="Times New Roman" pitchFamily="18" charset="0"/>
                  <a:cs typeface="Times New Roman" pitchFamily="18" charset="0"/>
                </a:rPr>
                <a:t>input</a:t>
              </a:r>
              <a:endParaRPr lang="en-US" sz="1200" b="1" dirty="0">
                <a:latin typeface="Times New Roman" pitchFamily="18" charset="0"/>
                <a:cs typeface="Times New Roman" pitchFamily="18" charset="0"/>
              </a:endParaRPr>
            </a:p>
          </p:txBody>
        </p:sp>
        <p:sp>
          <p:nvSpPr>
            <p:cNvPr id="73" name="Can 72"/>
            <p:cNvSpPr/>
            <p:nvPr/>
          </p:nvSpPr>
          <p:spPr>
            <a:xfrm>
              <a:off x="3962400" y="1905000"/>
              <a:ext cx="457200" cy="533400"/>
            </a:xfrm>
            <a:prstGeom prst="can">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Can 73"/>
            <p:cNvSpPr/>
            <p:nvPr/>
          </p:nvSpPr>
          <p:spPr>
            <a:xfrm>
              <a:off x="4648200" y="1905000"/>
              <a:ext cx="457200" cy="533400"/>
            </a:xfrm>
            <a:prstGeom prst="ca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5" name="Straight Arrow Connector 74"/>
            <p:cNvCxnSpPr/>
            <p:nvPr/>
          </p:nvCxnSpPr>
          <p:spPr>
            <a:xfrm>
              <a:off x="1752600" y="3048000"/>
              <a:ext cx="1828800" cy="1066800"/>
            </a:xfrm>
            <a:prstGeom prst="straightConnector1">
              <a:avLst/>
            </a:prstGeom>
            <a:ln w="952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rot="10800000" flipV="1">
              <a:off x="5562600" y="3048000"/>
              <a:ext cx="1219200" cy="1066800"/>
            </a:xfrm>
            <a:prstGeom prst="straightConnector1">
              <a:avLst/>
            </a:prstGeom>
            <a:ln w="952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rot="10800000">
              <a:off x="4724400" y="2819400"/>
              <a:ext cx="1371600" cy="1588"/>
            </a:xfrm>
            <a:prstGeom prst="straightConnector1">
              <a:avLst/>
            </a:prstGeom>
            <a:ln w="952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a:endCxn id="50" idx="5"/>
            </p:cNvCxnSpPr>
            <p:nvPr/>
          </p:nvCxnSpPr>
          <p:spPr>
            <a:xfrm>
              <a:off x="1524000" y="3048000"/>
              <a:ext cx="2061807" cy="1219200"/>
            </a:xfrm>
            <a:prstGeom prst="straightConnector1">
              <a:avLst/>
            </a:prstGeom>
            <a:ln w="9525">
              <a:solidFill>
                <a:schemeClr val="tx1"/>
              </a:solidFill>
              <a:prstDash val="sysDash"/>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a:endCxn id="50" idx="2"/>
            </p:cNvCxnSpPr>
            <p:nvPr/>
          </p:nvCxnSpPr>
          <p:spPr>
            <a:xfrm rot="10800000" flipV="1">
              <a:off x="5558194" y="3048000"/>
              <a:ext cx="1380417" cy="1219200"/>
            </a:xfrm>
            <a:prstGeom prst="straightConnector1">
              <a:avLst/>
            </a:prstGeom>
            <a:ln w="9525">
              <a:solidFill>
                <a:schemeClr val="tx1"/>
              </a:solidFill>
              <a:prstDash val="sysDash"/>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a:endCxn id="50" idx="1"/>
            </p:cNvCxnSpPr>
            <p:nvPr/>
          </p:nvCxnSpPr>
          <p:spPr>
            <a:xfrm>
              <a:off x="3200400" y="3048000"/>
              <a:ext cx="1376007" cy="914400"/>
            </a:xfrm>
            <a:prstGeom prst="straightConnector1">
              <a:avLst/>
            </a:prstGeom>
            <a:ln w="952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a:off x="2971800" y="3048000"/>
              <a:ext cx="1376007" cy="914400"/>
            </a:xfrm>
            <a:prstGeom prst="straightConnector1">
              <a:avLst/>
            </a:prstGeom>
            <a:ln w="9525">
              <a:solidFill>
                <a:schemeClr val="tx1"/>
              </a:solidFill>
              <a:prstDash val="sysDash"/>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rot="10800000">
              <a:off x="4724400" y="2667000"/>
              <a:ext cx="1371600" cy="1588"/>
            </a:xfrm>
            <a:prstGeom prst="straightConnector1">
              <a:avLst/>
            </a:prstGeom>
            <a:ln w="9525">
              <a:solidFill>
                <a:schemeClr val="tx1"/>
              </a:solidFill>
              <a:prstDash val="sysDash"/>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pic>
        <p:nvPicPr>
          <p:cNvPr id="83" name="Picture 2"/>
          <p:cNvPicPr>
            <a:picLocks noChangeAspect="1" noChangeArrowheads="1"/>
          </p:cNvPicPr>
          <p:nvPr/>
        </p:nvPicPr>
        <p:blipFill>
          <a:blip r:embed="rId4" cstate="print"/>
          <a:srcRect/>
          <a:stretch>
            <a:fillRect/>
          </a:stretch>
        </p:blipFill>
        <p:spPr bwMode="auto">
          <a:xfrm>
            <a:off x="4887492" y="4876800"/>
            <a:ext cx="2582863" cy="1905000"/>
          </a:xfrm>
          <a:prstGeom prst="rect">
            <a:avLst/>
          </a:prstGeom>
          <a:noFill/>
          <a:ln w="9525">
            <a:noFill/>
            <a:miter lim="800000"/>
            <a:headEnd/>
            <a:tailEnd/>
          </a:ln>
          <a:effectLst/>
        </p:spPr>
      </p:pic>
      <p:pic>
        <p:nvPicPr>
          <p:cNvPr id="84" name="Picture 4" descr="C:\DOCUME~1\Goodman\LOCALS~1\Temp\SNAGHTML1daf6c83.PNG"/>
          <p:cNvPicPr>
            <a:picLocks noChangeAspect="1" noChangeArrowheads="1"/>
          </p:cNvPicPr>
          <p:nvPr/>
        </p:nvPicPr>
        <p:blipFill>
          <a:blip r:embed="rId5" cstate="print"/>
          <a:srcRect/>
          <a:stretch>
            <a:fillRect/>
          </a:stretch>
        </p:blipFill>
        <p:spPr bwMode="auto">
          <a:xfrm>
            <a:off x="1867033" y="3286125"/>
            <a:ext cx="342767" cy="295275"/>
          </a:xfrm>
          <a:prstGeom prst="rect">
            <a:avLst/>
          </a:prstGeom>
          <a:noFill/>
        </p:spPr>
      </p:pic>
      <p:pic>
        <p:nvPicPr>
          <p:cNvPr id="85" name="Picture 7"/>
          <p:cNvPicPr>
            <a:picLocks noChangeAspect="1" noChangeArrowheads="1"/>
          </p:cNvPicPr>
          <p:nvPr/>
        </p:nvPicPr>
        <p:blipFill>
          <a:blip r:embed="rId6" cstate="print"/>
          <a:srcRect/>
          <a:stretch>
            <a:fillRect/>
          </a:stretch>
        </p:blipFill>
        <p:spPr bwMode="auto">
          <a:xfrm>
            <a:off x="685800" y="5638800"/>
            <a:ext cx="1952625" cy="1063287"/>
          </a:xfrm>
          <a:prstGeom prst="rect">
            <a:avLst/>
          </a:prstGeom>
          <a:noFill/>
          <a:ln w="9525">
            <a:noFill/>
            <a:miter lim="800000"/>
            <a:headEnd/>
            <a:tailEnd/>
          </a:ln>
          <a:effectLst/>
        </p:spPr>
      </p:pic>
      <p:sp>
        <p:nvSpPr>
          <p:cNvPr id="86" name="Rectangle 85"/>
          <p:cNvSpPr/>
          <p:nvPr/>
        </p:nvSpPr>
        <p:spPr bwMode="auto">
          <a:xfrm>
            <a:off x="419100" y="5151120"/>
            <a:ext cx="419100" cy="18288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Narrow" pitchFamily="34" charset="0"/>
            </a:endParaRPr>
          </a:p>
        </p:txBody>
      </p:sp>
      <p:sp>
        <p:nvSpPr>
          <p:cNvPr id="87" name="Rectangle 86"/>
          <p:cNvSpPr/>
          <p:nvPr/>
        </p:nvSpPr>
        <p:spPr bwMode="auto">
          <a:xfrm>
            <a:off x="2514600" y="5151120"/>
            <a:ext cx="419100" cy="18288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Narrow" pitchFamily="34" charset="0"/>
            </a:endParaRPr>
          </a:p>
        </p:txBody>
      </p:sp>
      <p:sp>
        <p:nvSpPr>
          <p:cNvPr id="88" name="Rectangle 87"/>
          <p:cNvSpPr/>
          <p:nvPr/>
        </p:nvSpPr>
        <p:spPr bwMode="auto">
          <a:xfrm>
            <a:off x="2495550" y="3246120"/>
            <a:ext cx="419100" cy="18288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Narrow" pitchFamily="34" charset="0"/>
            </a:endParaRPr>
          </a:p>
        </p:txBody>
      </p:sp>
      <p:sp>
        <p:nvSpPr>
          <p:cNvPr id="89" name="Rectangle 88"/>
          <p:cNvSpPr/>
          <p:nvPr/>
        </p:nvSpPr>
        <p:spPr bwMode="auto">
          <a:xfrm>
            <a:off x="2495550" y="3406140"/>
            <a:ext cx="419100" cy="18288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Narrow" pitchFamily="34" charset="0"/>
            </a:endParaRPr>
          </a:p>
        </p:txBody>
      </p:sp>
      <p:sp>
        <p:nvSpPr>
          <p:cNvPr id="90" name="Rectangle 89"/>
          <p:cNvSpPr/>
          <p:nvPr/>
        </p:nvSpPr>
        <p:spPr bwMode="auto">
          <a:xfrm>
            <a:off x="441960" y="3406140"/>
            <a:ext cx="419100" cy="18288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Narrow" pitchFamily="34" charset="0"/>
            </a:endParaRPr>
          </a:p>
        </p:txBody>
      </p:sp>
      <p:grpSp>
        <p:nvGrpSpPr>
          <p:cNvPr id="91" name="Group 105"/>
          <p:cNvGrpSpPr/>
          <p:nvPr/>
        </p:nvGrpSpPr>
        <p:grpSpPr>
          <a:xfrm>
            <a:off x="426720" y="1463040"/>
            <a:ext cx="434340" cy="1943100"/>
            <a:chOff x="426720" y="1158240"/>
            <a:chExt cx="434340" cy="1943100"/>
          </a:xfrm>
        </p:grpSpPr>
        <p:sp>
          <p:nvSpPr>
            <p:cNvPr id="92" name="Rectangle 91"/>
            <p:cNvSpPr/>
            <p:nvPr/>
          </p:nvSpPr>
          <p:spPr bwMode="auto">
            <a:xfrm>
              <a:off x="441960" y="2918460"/>
              <a:ext cx="419100" cy="18288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Narrow" pitchFamily="34" charset="0"/>
              </a:endParaRPr>
            </a:p>
          </p:txBody>
        </p:sp>
        <p:sp>
          <p:nvSpPr>
            <p:cNvPr id="93" name="Rectangle 92"/>
            <p:cNvSpPr/>
            <p:nvPr/>
          </p:nvSpPr>
          <p:spPr bwMode="auto">
            <a:xfrm>
              <a:off x="426720" y="1158240"/>
              <a:ext cx="419100" cy="18288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Narrow" pitchFamily="34" charset="0"/>
              </a:endParaRPr>
            </a:p>
          </p:txBody>
        </p:sp>
      </p:grpSp>
      <p:sp>
        <p:nvSpPr>
          <p:cNvPr id="94" name="Rectangle 93"/>
          <p:cNvSpPr/>
          <p:nvPr/>
        </p:nvSpPr>
        <p:spPr bwMode="auto">
          <a:xfrm>
            <a:off x="2506980" y="1485900"/>
            <a:ext cx="419100" cy="18288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Narrow" pitchFamily="34" charset="0"/>
            </a:endParaRPr>
          </a:p>
        </p:txBody>
      </p:sp>
      <p:grpSp>
        <p:nvGrpSpPr>
          <p:cNvPr id="95" name="Group 104"/>
          <p:cNvGrpSpPr/>
          <p:nvPr/>
        </p:nvGrpSpPr>
        <p:grpSpPr>
          <a:xfrm>
            <a:off x="278130" y="2228850"/>
            <a:ext cx="2788920" cy="419100"/>
            <a:chOff x="354330" y="1924050"/>
            <a:chExt cx="2788920" cy="419100"/>
          </a:xfrm>
        </p:grpSpPr>
        <p:sp>
          <p:nvSpPr>
            <p:cNvPr id="96" name="Rectangle 95"/>
            <p:cNvSpPr/>
            <p:nvPr/>
          </p:nvSpPr>
          <p:spPr bwMode="auto">
            <a:xfrm rot="5400000">
              <a:off x="2842260" y="2042160"/>
              <a:ext cx="419100" cy="18288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Narrow" pitchFamily="34" charset="0"/>
              </a:endParaRPr>
            </a:p>
          </p:txBody>
        </p:sp>
        <p:sp>
          <p:nvSpPr>
            <p:cNvPr id="97" name="Rectangle 96"/>
            <p:cNvSpPr/>
            <p:nvPr/>
          </p:nvSpPr>
          <p:spPr bwMode="auto">
            <a:xfrm rot="5400000">
              <a:off x="236220" y="2042160"/>
              <a:ext cx="419100" cy="18288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Narrow" pitchFamily="34" charset="0"/>
              </a:endParaRPr>
            </a:p>
          </p:txBody>
        </p:sp>
      </p:grpSp>
      <p:sp>
        <p:nvSpPr>
          <p:cNvPr id="98" name="Rectangle 97"/>
          <p:cNvSpPr/>
          <p:nvPr/>
        </p:nvSpPr>
        <p:spPr bwMode="auto">
          <a:xfrm rot="5400000">
            <a:off x="167640" y="4274820"/>
            <a:ext cx="419100" cy="18288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Narrow" pitchFamily="34" charset="0"/>
            </a:endParaRPr>
          </a:p>
        </p:txBody>
      </p:sp>
      <p:sp>
        <p:nvSpPr>
          <p:cNvPr id="99" name="Rectangle 98"/>
          <p:cNvSpPr/>
          <p:nvPr/>
        </p:nvSpPr>
        <p:spPr bwMode="auto">
          <a:xfrm rot="5400000">
            <a:off x="2766060" y="4282440"/>
            <a:ext cx="419100" cy="18288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Narrow" pitchFamily="34" charset="0"/>
            </a:endParaRPr>
          </a:p>
        </p:txBody>
      </p:sp>
      <p:grpSp>
        <p:nvGrpSpPr>
          <p:cNvPr id="100" name="Group 103"/>
          <p:cNvGrpSpPr/>
          <p:nvPr/>
        </p:nvGrpSpPr>
        <p:grpSpPr>
          <a:xfrm>
            <a:off x="1447800" y="2118360"/>
            <a:ext cx="419100" cy="2590800"/>
            <a:chOff x="1524000" y="1813560"/>
            <a:chExt cx="419100" cy="2590800"/>
          </a:xfrm>
        </p:grpSpPr>
        <p:sp>
          <p:nvSpPr>
            <p:cNvPr id="101" name="Rectangle 100"/>
            <p:cNvSpPr/>
            <p:nvPr/>
          </p:nvSpPr>
          <p:spPr bwMode="auto">
            <a:xfrm>
              <a:off x="1524000" y="4221480"/>
              <a:ext cx="419100" cy="18288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Narrow" pitchFamily="34" charset="0"/>
              </a:endParaRPr>
            </a:p>
          </p:txBody>
        </p:sp>
        <p:sp>
          <p:nvSpPr>
            <p:cNvPr id="102" name="Rectangle 101"/>
            <p:cNvSpPr/>
            <p:nvPr/>
          </p:nvSpPr>
          <p:spPr bwMode="auto">
            <a:xfrm>
              <a:off x="1524000" y="1813560"/>
              <a:ext cx="419100" cy="18288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Narrow" pitchFamily="34" charset="0"/>
              </a:endParaRPr>
            </a:p>
          </p:txBody>
        </p:sp>
      </p:grpSp>
      <p:pic>
        <p:nvPicPr>
          <p:cNvPr id="103" name="Picture 6" descr="C:\DOCUME~1\Goodman\LOCALS~1\Temp\SNAGHTML1e047502.PNG"/>
          <p:cNvPicPr>
            <a:picLocks noChangeAspect="1" noChangeArrowheads="1"/>
          </p:cNvPicPr>
          <p:nvPr/>
        </p:nvPicPr>
        <p:blipFill>
          <a:blip r:embed="rId7" cstate="print"/>
          <a:srcRect/>
          <a:stretch>
            <a:fillRect/>
          </a:stretch>
        </p:blipFill>
        <p:spPr bwMode="auto">
          <a:xfrm>
            <a:off x="200025" y="919784"/>
            <a:ext cx="485775" cy="52801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0.00087 -0.00069 L -0.03959 0.0007 " pathEditMode="relative" rAng="0" ptsTypes="AA">
                                      <p:cBhvr>
                                        <p:cTn id="6" dur="2000" fill="hold"/>
                                        <p:tgtEl>
                                          <p:spTgt spid="84"/>
                                        </p:tgtEl>
                                        <p:attrNameLst>
                                          <p:attrName>ppt_x</p:attrName>
                                          <p:attrName>ppt_y</p:attrName>
                                        </p:attrNameLst>
                                      </p:cBhvr>
                                      <p:rCtr x="-19" y="1"/>
                                    </p:animMotion>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nodeType="clickEffect">
                                  <p:stCondLst>
                                    <p:cond delay="0"/>
                                  </p:stCondLst>
                                  <p:childTnLst>
                                    <p:animRot by="5400000">
                                      <p:cBhvr>
                                        <p:cTn id="10" dur="2000" fill="hold"/>
                                        <p:tgtEl>
                                          <p:spTgt spid="8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64" presetClass="path" presetSubtype="0" accel="50000" decel="50000" fill="hold" nodeType="clickEffect">
                                  <p:stCondLst>
                                    <p:cond delay="0"/>
                                  </p:stCondLst>
                                  <p:childTnLst>
                                    <p:animMotion origin="layout" path="M -0.03959 -0.01042 L -0.03959 -0.1368 " pathEditMode="relative" rAng="0" ptsTypes="AA">
                                      <p:cBhvr>
                                        <p:cTn id="14" dur="2000" fill="hold"/>
                                        <p:tgtEl>
                                          <p:spTgt spid="84"/>
                                        </p:tgtEl>
                                        <p:attrNameLst>
                                          <p:attrName>ppt_x</p:attrName>
                                          <p:attrName>ppt_y</p:attrName>
                                        </p:attrNameLst>
                                      </p:cBhvr>
                                      <p:rCtr x="0" y="-63"/>
                                    </p:animMotion>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0"/>
                                        </p:tgtEl>
                                        <p:attrNameLst>
                                          <p:attrName>style.visibility</p:attrName>
                                        </p:attrNameLst>
                                      </p:cBhvr>
                                      <p:to>
                                        <p:strVal val="visible"/>
                                      </p:to>
                                    </p:set>
                                  </p:childTnLst>
                                </p:cTn>
                              </p:par>
                              <p:par>
                                <p:cTn id="19" presetID="1" presetClass="exit" presetSubtype="0" fill="hold" nodeType="withEffect">
                                  <p:stCondLst>
                                    <p:cond delay="0"/>
                                  </p:stCondLst>
                                  <p:childTnLst>
                                    <p:set>
                                      <p:cBhvr>
                                        <p:cTn id="20" dur="1" fill="hold">
                                          <p:stCondLst>
                                            <p:cond delay="0"/>
                                          </p:stCondLst>
                                        </p:cTn>
                                        <p:tgtEl>
                                          <p:spTgt spid="95"/>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8" presetClass="emph" presetSubtype="0" fill="hold" nodeType="clickEffect">
                                  <p:stCondLst>
                                    <p:cond delay="0"/>
                                  </p:stCondLst>
                                  <p:childTnLst>
                                    <p:animRot by="-5400000">
                                      <p:cBhvr>
                                        <p:cTn id="24" dur="2000" fill="hold"/>
                                        <p:tgtEl>
                                          <p:spTgt spid="84"/>
                                        </p:tgtEl>
                                        <p:attrNameLst>
                                          <p:attrName>r</p:attrName>
                                        </p:attrNameLst>
                                      </p:cBhvr>
                                    </p:animRot>
                                  </p:childTnLst>
                                </p:cTn>
                              </p:par>
                            </p:childTnLst>
                          </p:cTn>
                        </p:par>
                      </p:childTnLst>
                    </p:cTn>
                  </p:par>
                  <p:par>
                    <p:cTn id="25" fill="hold">
                      <p:stCondLst>
                        <p:cond delay="indefinite"/>
                      </p:stCondLst>
                      <p:childTnLst>
                        <p:par>
                          <p:cTn id="26" fill="hold">
                            <p:stCondLst>
                              <p:cond delay="0"/>
                            </p:stCondLst>
                            <p:childTnLst>
                              <p:par>
                                <p:cTn id="27" presetID="35" presetClass="path" presetSubtype="0" accel="50000" decel="50000" fill="hold" nodeType="clickEffect">
                                  <p:stCondLst>
                                    <p:cond delay="0"/>
                                  </p:stCondLst>
                                  <p:childTnLst>
                                    <p:animMotion origin="layout" path="M -0.04931 -0.13674 L -0.14792 -0.13674 " pathEditMode="relative" rAng="0" ptsTypes="AA">
                                      <p:cBhvr>
                                        <p:cTn id="28" dur="2000" fill="hold"/>
                                        <p:tgtEl>
                                          <p:spTgt spid="84"/>
                                        </p:tgtEl>
                                        <p:attrNameLst>
                                          <p:attrName>ppt_x</p:attrName>
                                          <p:attrName>ppt_y</p:attrName>
                                        </p:attrNameLst>
                                      </p:cBhvr>
                                      <p:rCtr x="-49" y="0"/>
                                    </p:animMotion>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95"/>
                                        </p:tgtEl>
                                        <p:attrNameLst>
                                          <p:attrName>style.visibility</p:attrName>
                                        </p:attrNameLst>
                                      </p:cBhvr>
                                      <p:to>
                                        <p:strVal val="visible"/>
                                      </p:to>
                                    </p:set>
                                  </p:childTnLst>
                                </p:cTn>
                              </p:par>
                              <p:par>
                                <p:cTn id="33" presetID="1" presetClass="exit" presetSubtype="0" fill="hold" nodeType="withEffect">
                                  <p:stCondLst>
                                    <p:cond delay="0"/>
                                  </p:stCondLst>
                                  <p:childTnLst>
                                    <p:set>
                                      <p:cBhvr>
                                        <p:cTn id="34" dur="1" fill="hold">
                                          <p:stCondLst>
                                            <p:cond delay="0"/>
                                          </p:stCondLst>
                                        </p:cTn>
                                        <p:tgtEl>
                                          <p:spTgt spid="91"/>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8" presetClass="emph" presetSubtype="0" fill="hold" nodeType="clickEffect">
                                  <p:stCondLst>
                                    <p:cond delay="0"/>
                                  </p:stCondLst>
                                  <p:childTnLst>
                                    <p:animRot by="5400000">
                                      <p:cBhvr>
                                        <p:cTn id="38" dur="2000" fill="hold"/>
                                        <p:tgtEl>
                                          <p:spTgt spid="84"/>
                                        </p:tgtEl>
                                        <p:attrNameLst>
                                          <p:attrName>r</p:attrName>
                                        </p:attrNameLst>
                                      </p:cBhvr>
                                    </p:animRot>
                                  </p:childTnLst>
                                </p:cTn>
                              </p:par>
                            </p:childTnLst>
                          </p:cTn>
                        </p:par>
                      </p:childTnLst>
                    </p:cTn>
                  </p:par>
                  <p:par>
                    <p:cTn id="39" fill="hold">
                      <p:stCondLst>
                        <p:cond delay="indefinite"/>
                      </p:stCondLst>
                      <p:childTnLst>
                        <p:par>
                          <p:cTn id="40" fill="hold">
                            <p:stCondLst>
                              <p:cond delay="0"/>
                            </p:stCondLst>
                            <p:childTnLst>
                              <p:par>
                                <p:cTn id="41" presetID="64" presetClass="path" presetSubtype="0" accel="50000" decel="50000" fill="hold" nodeType="clickEffect">
                                  <p:stCondLst>
                                    <p:cond delay="0"/>
                                  </p:stCondLst>
                                  <p:childTnLst>
                                    <p:animMotion origin="layout" path="M -0.14792 -0.13681 L -0.14792 -0.24444 " pathEditMode="relative" rAng="0" ptsTypes="AA">
                                      <p:cBhvr>
                                        <p:cTn id="42" dur="2000" fill="hold"/>
                                        <p:tgtEl>
                                          <p:spTgt spid="84"/>
                                        </p:tgtEl>
                                        <p:attrNameLst>
                                          <p:attrName>ppt_x</p:attrName>
                                          <p:attrName>ppt_y</p:attrName>
                                        </p:attrNameLst>
                                      </p:cBhvr>
                                      <p:rCtr x="0" y="-54"/>
                                    </p:animMotion>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03"/>
                                        </p:tgtEl>
                                        <p:attrNameLst>
                                          <p:attrName>style.visibility</p:attrName>
                                        </p:attrNameLst>
                                      </p:cBhvr>
                                      <p:to>
                                        <p:strVal val="visible"/>
                                      </p:to>
                                    </p:set>
                                  </p:childTnLst>
                                </p:cTn>
                              </p:par>
                              <p:par>
                                <p:cTn id="47" presetID="32" presetClass="emph" presetSubtype="0" repeatCount="2000" fill="hold" nodeType="withEffect">
                                  <p:stCondLst>
                                    <p:cond delay="0"/>
                                  </p:stCondLst>
                                  <p:childTnLst>
                                    <p:animClr clrSpc="rgb" dir="cw">
                                      <p:cBhvr override="childStyle">
                                        <p:cTn id="48" dur="100" fill="hold"/>
                                        <p:tgtEl>
                                          <p:spTgt spid="103"/>
                                        </p:tgtEl>
                                        <p:attrNameLst>
                                          <p:attrName>style.color</p:attrName>
                                        </p:attrNameLst>
                                      </p:cBhvr>
                                      <p:to>
                                        <a:schemeClr val="accent2"/>
                                      </p:to>
                                    </p:animClr>
                                    <p:animClr clrSpc="rgb" dir="cw">
                                      <p:cBhvr>
                                        <p:cTn id="49" dur="100" fill="hold"/>
                                        <p:tgtEl>
                                          <p:spTgt spid="103"/>
                                        </p:tgtEl>
                                        <p:attrNameLst>
                                          <p:attrName>fillcolor</p:attrName>
                                        </p:attrNameLst>
                                      </p:cBhvr>
                                      <p:to>
                                        <a:schemeClr val="accent2"/>
                                      </p:to>
                                    </p:animClr>
                                    <p:set>
                                      <p:cBhvr>
                                        <p:cTn id="50" dur="100" fill="hold"/>
                                        <p:tgtEl>
                                          <p:spTgt spid="103"/>
                                        </p:tgtEl>
                                        <p:attrNameLst>
                                          <p:attrName>fill.type</p:attrName>
                                        </p:attrNameLst>
                                      </p:cBhvr>
                                      <p:to>
                                        <p:strVal val="solid"/>
                                      </p:to>
                                    </p:set>
                                    <p:set>
                                      <p:cBhvr>
                                        <p:cTn id="51" dur="100" fill="hold"/>
                                        <p:tgtEl>
                                          <p:spTgt spid="103"/>
                                        </p:tgtEl>
                                        <p:attrNameLst>
                                          <p:attrName>fill.on</p:attrName>
                                        </p:attrNameLst>
                                      </p:cBhvr>
                                      <p:to>
                                        <p:strVal val="true"/>
                                      </p:to>
                                    </p:set>
                                    <p:animRot by="120000">
                                      <p:cBhvr>
                                        <p:cTn id="52" dur="100" fill="hold">
                                          <p:stCondLst>
                                            <p:cond delay="0"/>
                                          </p:stCondLst>
                                        </p:cTn>
                                        <p:tgtEl>
                                          <p:spTgt spid="103"/>
                                        </p:tgtEl>
                                        <p:attrNameLst>
                                          <p:attrName>r</p:attrName>
                                        </p:attrNameLst>
                                      </p:cBhvr>
                                    </p:animRot>
                                    <p:animRot by="-240000">
                                      <p:cBhvr>
                                        <p:cTn id="53" dur="200" fill="hold">
                                          <p:stCondLst>
                                            <p:cond delay="200"/>
                                          </p:stCondLst>
                                        </p:cTn>
                                        <p:tgtEl>
                                          <p:spTgt spid="103"/>
                                        </p:tgtEl>
                                        <p:attrNameLst>
                                          <p:attrName>r</p:attrName>
                                        </p:attrNameLst>
                                      </p:cBhvr>
                                    </p:animRot>
                                    <p:animRot by="240000">
                                      <p:cBhvr>
                                        <p:cTn id="54" dur="200" fill="hold">
                                          <p:stCondLst>
                                            <p:cond delay="400"/>
                                          </p:stCondLst>
                                        </p:cTn>
                                        <p:tgtEl>
                                          <p:spTgt spid="103"/>
                                        </p:tgtEl>
                                        <p:attrNameLst>
                                          <p:attrName>r</p:attrName>
                                        </p:attrNameLst>
                                      </p:cBhvr>
                                    </p:animRot>
                                    <p:animRot by="-240000">
                                      <p:cBhvr>
                                        <p:cTn id="55" dur="200" fill="hold">
                                          <p:stCondLst>
                                            <p:cond delay="600"/>
                                          </p:stCondLst>
                                        </p:cTn>
                                        <p:tgtEl>
                                          <p:spTgt spid="103"/>
                                        </p:tgtEl>
                                        <p:attrNameLst>
                                          <p:attrName>r</p:attrName>
                                        </p:attrNameLst>
                                      </p:cBhvr>
                                    </p:animRot>
                                    <p:animRot by="120000">
                                      <p:cBhvr>
                                        <p:cTn id="56" dur="200" fill="hold">
                                          <p:stCondLst>
                                            <p:cond delay="800"/>
                                          </p:stCondLst>
                                        </p:cTn>
                                        <p:tgtEl>
                                          <p:spTgt spid="103"/>
                                        </p:tgtEl>
                                        <p:attrNameLst>
                                          <p:attrName>r</p:attrName>
                                        </p:attrNameLst>
                                      </p:cBhvr>
                                    </p:animRo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47"/>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1676400" y="381000"/>
            <a:ext cx="5791200" cy="533400"/>
          </a:xfrm>
          <a:prstGeom prst="rect">
            <a:avLst/>
          </a:prstGeom>
          <a:noFill/>
        </p:spPr>
        <p:txBody>
          <a:bodyPr/>
          <a:lstStyle/>
          <a:p>
            <a:pPr algn="ctr">
              <a:defRPr/>
            </a:pPr>
            <a:r>
              <a:rPr lang="en-US" sz="2200" dirty="0" smtClean="0"/>
              <a:t>RAIN activity</a:t>
            </a:r>
            <a:endParaRPr lang="en-US" sz="2200" dirty="0"/>
          </a:p>
          <a:p>
            <a:pPr algn="ctr">
              <a:defRPr/>
            </a:pPr>
            <a:endParaRPr lang="en-US" sz="2800" b="1" dirty="0">
              <a:solidFill>
                <a:schemeClr val="accent2"/>
              </a:solidFill>
            </a:endParaRPr>
          </a:p>
        </p:txBody>
      </p:sp>
      <p:grpSp>
        <p:nvGrpSpPr>
          <p:cNvPr id="91" name="Group 4"/>
          <p:cNvGrpSpPr/>
          <p:nvPr/>
        </p:nvGrpSpPr>
        <p:grpSpPr>
          <a:xfrm>
            <a:off x="381000" y="1324167"/>
            <a:ext cx="8458200" cy="5333999"/>
            <a:chOff x="92075" y="2211705"/>
            <a:chExt cx="5257800" cy="3505200"/>
          </a:xfrm>
        </p:grpSpPr>
        <p:grpSp>
          <p:nvGrpSpPr>
            <p:cNvPr id="95" name="Group 36"/>
            <p:cNvGrpSpPr/>
            <p:nvPr/>
          </p:nvGrpSpPr>
          <p:grpSpPr>
            <a:xfrm>
              <a:off x="92075" y="2211705"/>
              <a:ext cx="5257800" cy="3505200"/>
              <a:chOff x="1905000" y="3429000"/>
              <a:chExt cx="6553200" cy="4914898"/>
            </a:xfrm>
          </p:grpSpPr>
          <p:grpSp>
            <p:nvGrpSpPr>
              <p:cNvPr id="104" name="Group 31"/>
              <p:cNvGrpSpPr/>
              <p:nvPr/>
            </p:nvGrpSpPr>
            <p:grpSpPr>
              <a:xfrm>
                <a:off x="1905000" y="3429000"/>
                <a:ext cx="6553200" cy="4914898"/>
                <a:chOff x="304800" y="1143000"/>
                <a:chExt cx="6553200" cy="4914898"/>
              </a:xfrm>
            </p:grpSpPr>
            <p:pic>
              <p:nvPicPr>
                <p:cNvPr id="106" name="Picture 3" descr="C:\Documents and Settings\Goodman\Desktop\JPG1_Raster_FCaugFC1_gw20_gb08_rp50_fdIE_NoHebb_du1-E1.jpg"/>
                <p:cNvPicPr>
                  <a:picLocks noChangeAspect="1" noChangeArrowheads="1"/>
                </p:cNvPicPr>
                <p:nvPr/>
              </p:nvPicPr>
              <p:blipFill>
                <a:blip r:embed="rId4" cstate="print"/>
                <a:srcRect/>
                <a:stretch>
                  <a:fillRect/>
                </a:stretch>
              </p:blipFill>
              <p:spPr bwMode="auto">
                <a:xfrm>
                  <a:off x="304800" y="1143000"/>
                  <a:ext cx="6553200" cy="4914898"/>
                </a:xfrm>
                <a:prstGeom prst="rect">
                  <a:avLst/>
                </a:prstGeom>
                <a:noFill/>
              </p:spPr>
            </p:pic>
            <p:sp>
              <p:nvSpPr>
                <p:cNvPr id="107" name="Rectangle 106"/>
                <p:cNvSpPr/>
                <p:nvPr/>
              </p:nvSpPr>
              <p:spPr bwMode="auto">
                <a:xfrm>
                  <a:off x="542925" y="1314450"/>
                  <a:ext cx="4324350" cy="2933700"/>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algn="ctr"/>
                  <a:endParaRPr lang="en-US" dirty="0" smtClean="0">
                    <a:solidFill>
                      <a:srgbClr val="000000"/>
                    </a:solidFill>
                    <a:latin typeface="Arial Narrow" pitchFamily="34" charset="0"/>
                  </a:endParaRPr>
                </a:p>
              </p:txBody>
            </p:sp>
          </p:grpSp>
          <p:sp>
            <p:nvSpPr>
              <p:cNvPr id="105" name="Rectangle 104"/>
              <p:cNvSpPr/>
              <p:nvPr/>
            </p:nvSpPr>
            <p:spPr bwMode="auto">
              <a:xfrm>
                <a:off x="2181225" y="6858000"/>
                <a:ext cx="4181475" cy="1266825"/>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algn="ctr"/>
                <a:endParaRPr lang="en-US" dirty="0" smtClean="0">
                  <a:solidFill>
                    <a:srgbClr val="000000"/>
                  </a:solidFill>
                  <a:latin typeface="Arial Narrow" pitchFamily="34" charset="0"/>
                </a:endParaRPr>
              </a:p>
            </p:txBody>
          </p:sp>
        </p:grpSp>
        <p:sp>
          <p:nvSpPr>
            <p:cNvPr id="100" name="Rectangle 99"/>
            <p:cNvSpPr/>
            <p:nvPr/>
          </p:nvSpPr>
          <p:spPr bwMode="auto">
            <a:xfrm>
              <a:off x="96520" y="2218690"/>
              <a:ext cx="3898900" cy="1143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algn="ctr"/>
              <a:endParaRPr lang="en-US" dirty="0" smtClean="0">
                <a:solidFill>
                  <a:srgbClr val="000000"/>
                </a:solidFill>
                <a:latin typeface="Arial Narrow" pitchFamily="34" charset="0"/>
              </a:endParaRPr>
            </a:p>
          </p:txBody>
        </p:sp>
      </p:grpSp>
      <p:grpSp>
        <p:nvGrpSpPr>
          <p:cNvPr id="108" name="Group 12"/>
          <p:cNvGrpSpPr/>
          <p:nvPr/>
        </p:nvGrpSpPr>
        <p:grpSpPr>
          <a:xfrm>
            <a:off x="593723" y="1552767"/>
            <a:ext cx="5807075" cy="5105400"/>
            <a:chOff x="5029200" y="6553200"/>
            <a:chExt cx="3435987" cy="5183504"/>
          </a:xfrm>
        </p:grpSpPr>
        <p:pic>
          <p:nvPicPr>
            <p:cNvPr id="109" name="Picture 3" descr="C:\Documents and Settings\Goodman\Desktop\JPG1_Raster_FCaugFC1_gw20_gb08_rp50_fdIE_NoHebb_du1-E1.jpg"/>
            <p:cNvPicPr>
              <a:picLocks noChangeAspect="1" noChangeArrowheads="1"/>
            </p:cNvPicPr>
            <p:nvPr/>
          </p:nvPicPr>
          <p:blipFill>
            <a:blip r:embed="rId4" cstate="print"/>
            <a:srcRect l="4167" t="4347" r="31341"/>
            <a:stretch>
              <a:fillRect/>
            </a:stretch>
          </p:blipFill>
          <p:spPr bwMode="auto">
            <a:xfrm>
              <a:off x="5074287" y="6553200"/>
              <a:ext cx="3390900" cy="5183504"/>
            </a:xfrm>
            <a:prstGeom prst="rect">
              <a:avLst/>
            </a:prstGeom>
            <a:noFill/>
          </p:spPr>
        </p:pic>
        <p:sp>
          <p:nvSpPr>
            <p:cNvPr id="110" name="Rectangle 109"/>
            <p:cNvSpPr/>
            <p:nvPr/>
          </p:nvSpPr>
          <p:spPr bwMode="auto">
            <a:xfrm>
              <a:off x="5029200" y="8715375"/>
              <a:ext cx="3371850" cy="123825"/>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algn="ctr"/>
              <a:endParaRPr lang="en-US" dirty="0" smtClean="0">
                <a:solidFill>
                  <a:srgbClr val="000000"/>
                </a:solidFill>
                <a:latin typeface="Arial Narrow" pitchFamily="34" charset="0"/>
              </a:endParaRPr>
            </a:p>
          </p:txBody>
        </p:sp>
      </p:grpSp>
      <p:pic>
        <p:nvPicPr>
          <p:cNvPr id="111" name="10c_FC_gw20_gb08_fdIE_NoHebb_du3-E1.wav">
            <a:hlinkClick r:id="" action="ppaction://media"/>
          </p:cNvPr>
          <p:cNvPicPr>
            <a:picLocks noRot="1" noChangeAspect="1"/>
          </p:cNvPicPr>
          <p:nvPr>
            <a:wavAudioFile r:embed="rId1" name="10c_FC_gw20_gb08_fdIE_NoHebb_du3-E1.wav"/>
          </p:nvPr>
        </p:nvPicPr>
        <p:blipFill>
          <a:blip r:embed="rId5" cstate="print"/>
          <a:stretch>
            <a:fillRect/>
          </a:stretch>
        </p:blipFill>
        <p:spPr>
          <a:xfrm>
            <a:off x="76200" y="3076767"/>
            <a:ext cx="304800" cy="304800"/>
          </a:xfrm>
          <a:prstGeom prst="rect">
            <a:avLst/>
          </a:prstGeom>
        </p:spPr>
      </p:pic>
      <p:pic>
        <p:nvPicPr>
          <p:cNvPr id="112" name="Picture 7"/>
          <p:cNvPicPr>
            <a:picLocks noChangeAspect="1" noChangeArrowheads="1"/>
          </p:cNvPicPr>
          <p:nvPr/>
        </p:nvPicPr>
        <p:blipFill>
          <a:blip r:embed="rId6" cstate="print"/>
          <a:srcRect/>
          <a:stretch>
            <a:fillRect/>
          </a:stretch>
        </p:blipFill>
        <p:spPr bwMode="auto">
          <a:xfrm>
            <a:off x="1676400" y="4753167"/>
            <a:ext cx="4724400" cy="2028633"/>
          </a:xfrm>
          <a:prstGeom prst="rect">
            <a:avLst/>
          </a:prstGeom>
          <a:noFill/>
          <a:ln w="38100">
            <a:solidFill>
              <a:srgbClr val="0000FF"/>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repeatCount="indefinite" fill="remove" nodeType="withEffect">
                                  <p:stCondLst>
                                    <p:cond delay="0"/>
                                  </p:stCondLst>
                                  <p:childTnLst>
                                    <p:set>
                                      <p:cBhvr>
                                        <p:cTn id="6" dur="1" fill="hold">
                                          <p:stCondLst>
                                            <p:cond delay="0"/>
                                          </p:stCondLst>
                                        </p:cTn>
                                        <p:tgtEl>
                                          <p:spTgt spid="108"/>
                                        </p:tgtEl>
                                        <p:attrNameLst>
                                          <p:attrName>style.visibility</p:attrName>
                                        </p:attrNameLst>
                                      </p:cBhvr>
                                      <p:to>
                                        <p:strVal val="visible"/>
                                      </p:to>
                                    </p:set>
                                    <p:animEffect transition="in" filter="wipe(left)">
                                      <p:cBhvr>
                                        <p:cTn id="7" dur="5000"/>
                                        <p:tgtEl>
                                          <p:spTgt spid="108"/>
                                        </p:tgtEl>
                                      </p:cBhvr>
                                    </p:animEffect>
                                  </p:childTnLst>
                                </p:cTn>
                              </p:par>
                              <p:par>
                                <p:cTn id="8" presetID="1" presetClass="mediacall" presetSubtype="0" fill="hold" nodeType="withEffect">
                                  <p:stCondLst>
                                    <p:cond delay="0"/>
                                  </p:stCondLst>
                                  <p:childTnLst>
                                    <p:cmd type="call" cmd="playFrom(0.0)">
                                      <p:cBhvr>
                                        <p:cTn id="9" dur="1" fill="hold"/>
                                        <p:tgtEl>
                                          <p:spTgt spid="1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0" repeatCount="indefinite" fill="hold" display="0">
                  <p:stCondLst>
                    <p:cond delay="indefinite"/>
                  </p:stCondLst>
                  <p:endCondLst>
                    <p:cond evt="onPrev" delay="0">
                      <p:tgtEl>
                        <p:sldTgt/>
                      </p:tgtEl>
                    </p:cond>
                    <p:cond evt="onStopAudio" delay="0">
                      <p:tgtEl>
                        <p:sldTgt/>
                      </p:tgtEl>
                    </p:cond>
                  </p:endCondLst>
                </p:cTn>
                <p:tgtEl>
                  <p:spTgt spid="111"/>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1295400" y="381000"/>
            <a:ext cx="6553200" cy="533400"/>
          </a:xfrm>
          <a:prstGeom prst="rect">
            <a:avLst/>
          </a:prstGeom>
          <a:noFill/>
        </p:spPr>
        <p:txBody>
          <a:bodyPr/>
          <a:lstStyle/>
          <a:p>
            <a:pPr algn="ctr">
              <a:defRPr/>
            </a:pPr>
            <a:r>
              <a:rPr lang="en-US" sz="2400" b="1" dirty="0" smtClean="0"/>
              <a:t>ON/OFF Properties of RAIN</a:t>
            </a:r>
            <a:endParaRPr lang="en-US" sz="2200" dirty="0"/>
          </a:p>
          <a:p>
            <a:pPr algn="ctr">
              <a:defRPr/>
            </a:pPr>
            <a:endParaRPr lang="en-US" sz="2800" b="1" dirty="0">
              <a:solidFill>
                <a:schemeClr val="accent2"/>
              </a:solidFill>
            </a:endParaRPr>
          </a:p>
        </p:txBody>
      </p:sp>
      <p:pic>
        <p:nvPicPr>
          <p:cNvPr id="3" name="Picture 3" descr="C:\Documents and Settings\Goodman\Desktop\ONR_JUNE09_PPT\LJ\JPG1_Raster_stop_restart.jpg"/>
          <p:cNvPicPr>
            <a:picLocks noChangeAspect="1" noChangeArrowheads="1"/>
          </p:cNvPicPr>
          <p:nvPr/>
        </p:nvPicPr>
        <p:blipFill>
          <a:blip r:embed="rId3" cstate="print"/>
          <a:srcRect r="57619"/>
          <a:stretch>
            <a:fillRect/>
          </a:stretch>
        </p:blipFill>
        <p:spPr bwMode="auto">
          <a:xfrm>
            <a:off x="0" y="1752600"/>
            <a:ext cx="3875314" cy="4724400"/>
          </a:xfrm>
          <a:prstGeom prst="rect">
            <a:avLst/>
          </a:prstGeom>
          <a:noFill/>
        </p:spPr>
      </p:pic>
      <p:sp>
        <p:nvSpPr>
          <p:cNvPr id="4" name="Rectangle 3"/>
          <p:cNvSpPr/>
          <p:nvPr/>
        </p:nvSpPr>
        <p:spPr>
          <a:xfrm>
            <a:off x="304800" y="1219200"/>
            <a:ext cx="3124200" cy="461665"/>
          </a:xfrm>
          <a:prstGeom prst="rect">
            <a:avLst/>
          </a:prstGeom>
        </p:spPr>
        <p:txBody>
          <a:bodyPr wrap="square">
            <a:spAutoFit/>
          </a:bodyPr>
          <a:lstStyle/>
          <a:p>
            <a:pPr algn="ctr"/>
            <a:r>
              <a:rPr lang="en-US" sz="1200" b="1" dirty="0" smtClean="0"/>
              <a:t>A network of 2000 cells can be shut off </a:t>
            </a:r>
          </a:p>
          <a:p>
            <a:pPr algn="ctr"/>
            <a:r>
              <a:rPr lang="en-US" sz="1200" b="1" dirty="0" smtClean="0"/>
              <a:t>by 50% synchrony…</a:t>
            </a:r>
            <a:endParaRPr lang="en-US" sz="1200" dirty="0"/>
          </a:p>
        </p:txBody>
      </p:sp>
      <p:grpSp>
        <p:nvGrpSpPr>
          <p:cNvPr id="5" name="Group 12"/>
          <p:cNvGrpSpPr/>
          <p:nvPr/>
        </p:nvGrpSpPr>
        <p:grpSpPr>
          <a:xfrm>
            <a:off x="3810000" y="1219200"/>
            <a:ext cx="5334000" cy="5257800"/>
            <a:chOff x="3810000" y="1219200"/>
            <a:chExt cx="5334000" cy="5257800"/>
          </a:xfrm>
        </p:grpSpPr>
        <p:sp>
          <p:nvSpPr>
            <p:cNvPr id="6" name="Rectangle 5"/>
            <p:cNvSpPr/>
            <p:nvPr/>
          </p:nvSpPr>
          <p:spPr>
            <a:xfrm>
              <a:off x="3825646" y="1219200"/>
              <a:ext cx="2498954" cy="461665"/>
            </a:xfrm>
            <a:prstGeom prst="rect">
              <a:avLst/>
            </a:prstGeom>
          </p:spPr>
          <p:txBody>
            <a:bodyPr wrap="none">
              <a:spAutoFit/>
            </a:bodyPr>
            <a:lstStyle/>
            <a:p>
              <a:pPr algn="ctr"/>
              <a:r>
                <a:rPr lang="en-US" sz="1200" b="1" dirty="0" smtClean="0"/>
                <a:t>Yet 20 spikes spread over 6 ms </a:t>
              </a:r>
            </a:p>
            <a:p>
              <a:pPr algn="ctr"/>
              <a:r>
                <a:rPr lang="en-US" sz="1200" b="1" dirty="0" smtClean="0"/>
                <a:t>can reignite network…</a:t>
              </a:r>
              <a:endParaRPr lang="en-US" sz="1200" dirty="0"/>
            </a:p>
          </p:txBody>
        </p:sp>
        <p:pic>
          <p:nvPicPr>
            <p:cNvPr id="7" name="Picture 3" descr="C:\Documents and Settings\Goodman\Desktop\ONR_JUNE09_PPT\LJ\JPG1_Raster_stop_restart.jpg"/>
            <p:cNvPicPr>
              <a:picLocks noChangeAspect="1" noChangeArrowheads="1"/>
            </p:cNvPicPr>
            <p:nvPr/>
          </p:nvPicPr>
          <p:blipFill>
            <a:blip r:embed="rId3" cstate="print"/>
            <a:srcRect l="41667"/>
            <a:stretch>
              <a:fillRect/>
            </a:stretch>
          </p:blipFill>
          <p:spPr bwMode="auto">
            <a:xfrm>
              <a:off x="3810000" y="1752600"/>
              <a:ext cx="5334000" cy="4724400"/>
            </a:xfrm>
            <a:prstGeom prst="rect">
              <a:avLst/>
            </a:prstGeom>
            <a:noFill/>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1676400" y="381000"/>
            <a:ext cx="5791200" cy="533400"/>
          </a:xfrm>
          <a:prstGeom prst="rect">
            <a:avLst/>
          </a:prstGeom>
          <a:noFill/>
        </p:spPr>
        <p:txBody>
          <a:bodyPr/>
          <a:lstStyle/>
          <a:p>
            <a:pPr algn="ctr">
              <a:defRPr/>
            </a:pPr>
            <a:r>
              <a:rPr lang="en-US" sz="2200" dirty="0" smtClean="0"/>
              <a:t>Weak Coupling Yields THETA Oscillation</a:t>
            </a:r>
            <a:endParaRPr lang="en-US" sz="2200" dirty="0"/>
          </a:p>
          <a:p>
            <a:pPr algn="ctr">
              <a:defRPr/>
            </a:pPr>
            <a:endParaRPr lang="en-US" sz="2800" b="1" dirty="0">
              <a:solidFill>
                <a:schemeClr val="accent2"/>
              </a:solidFill>
            </a:endParaRPr>
          </a:p>
        </p:txBody>
      </p:sp>
      <p:pic>
        <p:nvPicPr>
          <p:cNvPr id="3" name="Picture 3"/>
          <p:cNvPicPr>
            <a:picLocks noChangeAspect="1" noChangeArrowheads="1"/>
          </p:cNvPicPr>
          <p:nvPr/>
        </p:nvPicPr>
        <p:blipFill>
          <a:blip r:embed="rId3" cstate="print"/>
          <a:srcRect/>
          <a:stretch>
            <a:fillRect/>
          </a:stretch>
        </p:blipFill>
        <p:spPr bwMode="auto">
          <a:xfrm>
            <a:off x="722330" y="1600200"/>
            <a:ext cx="7699340" cy="452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 name="TextBox 22"/>
          <p:cNvSpPr txBox="1"/>
          <p:nvPr/>
        </p:nvSpPr>
        <p:spPr>
          <a:xfrm>
            <a:off x="381000" y="76200"/>
            <a:ext cx="8382000" cy="533400"/>
          </a:xfrm>
          <a:prstGeom prst="rect">
            <a:avLst/>
          </a:prstGeom>
          <a:noFill/>
        </p:spPr>
        <p:txBody>
          <a:bodyPr/>
          <a:lstStyle/>
          <a:p>
            <a:pPr algn="ctr">
              <a:defRPr/>
            </a:pPr>
            <a:r>
              <a:rPr lang="en-US" i="1" dirty="0" smtClean="0"/>
              <a:t>Early Summer Results: </a:t>
            </a:r>
            <a:r>
              <a:rPr lang="en-US" dirty="0" smtClean="0"/>
              <a:t>EC-HP Pathway Place Cell Dynamics</a:t>
            </a:r>
            <a:endParaRPr lang="en-US" dirty="0"/>
          </a:p>
          <a:p>
            <a:pPr algn="ctr">
              <a:defRPr/>
            </a:pPr>
            <a:endParaRPr lang="en-US" sz="2400" b="1" dirty="0">
              <a:solidFill>
                <a:schemeClr val="accent2"/>
              </a:solidFill>
            </a:endParaRPr>
          </a:p>
        </p:txBody>
      </p:sp>
      <p:grpSp>
        <p:nvGrpSpPr>
          <p:cNvPr id="4" name="Group 28"/>
          <p:cNvGrpSpPr/>
          <p:nvPr/>
        </p:nvGrpSpPr>
        <p:grpSpPr>
          <a:xfrm>
            <a:off x="0" y="685800"/>
            <a:ext cx="9008030" cy="6248400"/>
            <a:chOff x="0" y="609600"/>
            <a:chExt cx="9008030" cy="6248400"/>
          </a:xfrm>
        </p:grpSpPr>
        <p:sp>
          <p:nvSpPr>
            <p:cNvPr id="5" name="Rectangle 4"/>
            <p:cNvSpPr/>
            <p:nvPr/>
          </p:nvSpPr>
          <p:spPr>
            <a:xfrm>
              <a:off x="1906046" y="685800"/>
              <a:ext cx="5331909" cy="1138773"/>
            </a:xfrm>
            <a:prstGeom prst="rect">
              <a:avLst/>
            </a:prstGeom>
          </p:spPr>
          <p:txBody>
            <a:bodyPr wrap="none">
              <a:spAutoFit/>
            </a:bodyPr>
            <a:lstStyle/>
            <a:p>
              <a:pPr algn="ctr"/>
              <a:r>
                <a:rPr lang="en-US" sz="1600" b="1" dirty="0" smtClean="0">
                  <a:solidFill>
                    <a:srgbClr val="000000"/>
                  </a:solidFill>
                  <a:latin typeface="Arial Narrow" pitchFamily="34" charset="0"/>
                </a:rPr>
                <a:t>A Circuit-Level Model of Hippocampal Place Field Dynamics </a:t>
              </a:r>
            </a:p>
            <a:p>
              <a:pPr algn="ctr"/>
              <a:r>
                <a:rPr lang="en-US" sz="1600" b="1" dirty="0" smtClean="0">
                  <a:solidFill>
                    <a:srgbClr val="000000"/>
                  </a:solidFill>
                  <a:latin typeface="Arial Narrow" pitchFamily="34" charset="0"/>
                </a:rPr>
                <a:t>Modulated by Entorhinal Grid and Suppression-Generating Cells</a:t>
              </a:r>
              <a:endParaRPr lang="en-US" sz="1600" dirty="0" smtClean="0">
                <a:solidFill>
                  <a:srgbClr val="000000"/>
                </a:solidFill>
                <a:latin typeface="Arial Narrow" pitchFamily="34" charset="0"/>
              </a:endParaRPr>
            </a:p>
            <a:p>
              <a:pPr algn="ctr"/>
              <a:r>
                <a:rPr lang="en-US" sz="1200" dirty="0" smtClean="0">
                  <a:solidFill>
                    <a:srgbClr val="000000"/>
                  </a:solidFill>
                  <a:latin typeface="Arial Narrow" pitchFamily="34" charset="0"/>
                </a:rPr>
                <a:t>Laurence C. Jayet</a:t>
              </a:r>
              <a:r>
                <a:rPr lang="en-US" sz="1200" baseline="30000" dirty="0" smtClean="0">
                  <a:solidFill>
                    <a:srgbClr val="000000"/>
                  </a:solidFill>
                  <a:latin typeface="Arial Narrow" pitchFamily="34" charset="0"/>
                </a:rPr>
                <a:t>1*</a:t>
              </a:r>
              <a:r>
                <a:rPr lang="en-US" sz="1200" dirty="0" smtClean="0">
                  <a:solidFill>
                    <a:srgbClr val="000000"/>
                  </a:solidFill>
                  <a:latin typeface="Arial Narrow" pitchFamily="34" charset="0"/>
                </a:rPr>
                <a:t>, and Mathias Quoy</a:t>
              </a:r>
              <a:r>
                <a:rPr lang="en-US" sz="1200" baseline="30000" dirty="0" smtClean="0">
                  <a:solidFill>
                    <a:srgbClr val="000000"/>
                  </a:solidFill>
                  <a:latin typeface="Arial Narrow" pitchFamily="34" charset="0"/>
                </a:rPr>
                <a:t>2</a:t>
              </a:r>
              <a:r>
                <a:rPr lang="en-US" sz="1200" dirty="0" smtClean="0">
                  <a:solidFill>
                    <a:srgbClr val="000000"/>
                  </a:solidFill>
                  <a:latin typeface="Arial Narrow" pitchFamily="34" charset="0"/>
                </a:rPr>
                <a:t>, Philip H. Goodman</a:t>
              </a:r>
              <a:r>
                <a:rPr lang="en-US" sz="1200" baseline="30000" dirty="0" smtClean="0">
                  <a:solidFill>
                    <a:srgbClr val="000000"/>
                  </a:solidFill>
                  <a:latin typeface="Arial Narrow" pitchFamily="34" charset="0"/>
                </a:rPr>
                <a:t>1</a:t>
              </a:r>
              <a:endParaRPr lang="en-US" sz="1200" dirty="0" smtClean="0">
                <a:solidFill>
                  <a:srgbClr val="000000"/>
                </a:solidFill>
                <a:latin typeface="Arial Narrow" pitchFamily="34" charset="0"/>
              </a:endParaRPr>
            </a:p>
            <a:p>
              <a:pPr algn="ctr"/>
              <a:r>
                <a:rPr lang="en-US" sz="1200" baseline="30000" dirty="0" smtClean="0">
                  <a:solidFill>
                    <a:srgbClr val="000000"/>
                  </a:solidFill>
                  <a:latin typeface="Arial Narrow" pitchFamily="34" charset="0"/>
                </a:rPr>
                <a:t>1</a:t>
              </a:r>
              <a:r>
                <a:rPr lang="en-US" sz="1200" dirty="0" smtClean="0">
                  <a:solidFill>
                    <a:srgbClr val="000000"/>
                  </a:solidFill>
                  <a:latin typeface="Arial Narrow" pitchFamily="34" charset="0"/>
                </a:rPr>
                <a:t> University of Nevada, Reno </a:t>
              </a:r>
            </a:p>
            <a:p>
              <a:pPr algn="ctr"/>
              <a:r>
                <a:rPr lang="fr-FR" sz="1200" baseline="30000" dirty="0" smtClean="0">
                  <a:solidFill>
                    <a:srgbClr val="000000"/>
                  </a:solidFill>
                  <a:latin typeface="Arial Narrow" pitchFamily="34" charset="0"/>
                </a:rPr>
                <a:t>2</a:t>
              </a:r>
              <a:r>
                <a:rPr lang="fr-FR" sz="1200" dirty="0" smtClean="0">
                  <a:solidFill>
                    <a:srgbClr val="000000"/>
                  </a:solidFill>
                  <a:latin typeface="Arial Narrow" pitchFamily="34" charset="0"/>
                </a:rPr>
                <a:t> Université de Cergy-Pontoise, Paris</a:t>
              </a:r>
              <a:endParaRPr lang="en-US" sz="1200" dirty="0">
                <a:solidFill>
                  <a:srgbClr val="000000"/>
                </a:solidFill>
                <a:latin typeface="Arial Narrow" pitchFamily="34" charset="0"/>
              </a:endParaRPr>
            </a:p>
          </p:txBody>
        </p:sp>
        <p:pic>
          <p:nvPicPr>
            <p:cNvPr id="6" name="Picture 3"/>
            <p:cNvPicPr>
              <a:picLocks noChangeAspect="1" noChangeArrowheads="1"/>
            </p:cNvPicPr>
            <p:nvPr/>
          </p:nvPicPr>
          <p:blipFill>
            <a:blip r:embed="rId3" cstate="print"/>
            <a:srcRect/>
            <a:stretch>
              <a:fillRect/>
            </a:stretch>
          </p:blipFill>
          <p:spPr bwMode="auto">
            <a:xfrm>
              <a:off x="3705197" y="1905000"/>
              <a:ext cx="1823373" cy="1828800"/>
            </a:xfrm>
            <a:prstGeom prst="rect">
              <a:avLst/>
            </a:prstGeom>
            <a:solidFill>
              <a:srgbClr val="FFFFFF"/>
            </a:solidFill>
            <a:ln w="9525">
              <a:noFill/>
              <a:miter lim="800000"/>
              <a:headEnd/>
              <a:tailEnd/>
            </a:ln>
          </p:spPr>
        </p:pic>
        <p:pic>
          <p:nvPicPr>
            <p:cNvPr id="7" name="Picture 4"/>
            <p:cNvPicPr>
              <a:picLocks noChangeAspect="1" noChangeArrowheads="1"/>
            </p:cNvPicPr>
            <p:nvPr/>
          </p:nvPicPr>
          <p:blipFill>
            <a:blip r:embed="rId4" cstate="print"/>
            <a:srcRect/>
            <a:stretch>
              <a:fillRect/>
            </a:stretch>
          </p:blipFill>
          <p:spPr bwMode="auto">
            <a:xfrm>
              <a:off x="0" y="3886200"/>
              <a:ext cx="2397857" cy="1752600"/>
            </a:xfrm>
            <a:prstGeom prst="rect">
              <a:avLst/>
            </a:prstGeom>
            <a:solidFill>
              <a:srgbClr val="FFFFFF"/>
            </a:solidFill>
            <a:ln w="9525">
              <a:noFill/>
              <a:miter lim="800000"/>
              <a:headEnd/>
              <a:tailEnd/>
            </a:ln>
          </p:spPr>
        </p:pic>
        <p:pic>
          <p:nvPicPr>
            <p:cNvPr id="8" name="Picture 7" descr="C:\Documents and Settings\Goodman\Desktop\HP_EC.png"/>
            <p:cNvPicPr>
              <a:picLocks noChangeAspect="1" noChangeArrowheads="1"/>
            </p:cNvPicPr>
            <p:nvPr/>
          </p:nvPicPr>
          <p:blipFill>
            <a:blip r:embed="rId5" cstate="print"/>
            <a:srcRect/>
            <a:stretch>
              <a:fillRect/>
            </a:stretch>
          </p:blipFill>
          <p:spPr bwMode="auto">
            <a:xfrm>
              <a:off x="457200" y="2819400"/>
              <a:ext cx="1124546" cy="944225"/>
            </a:xfrm>
            <a:prstGeom prst="rect">
              <a:avLst/>
            </a:prstGeom>
            <a:noFill/>
          </p:spPr>
        </p:pic>
        <p:grpSp>
          <p:nvGrpSpPr>
            <p:cNvPr id="9" name="Group 21"/>
            <p:cNvGrpSpPr/>
            <p:nvPr/>
          </p:nvGrpSpPr>
          <p:grpSpPr>
            <a:xfrm>
              <a:off x="3228974" y="3705225"/>
              <a:ext cx="2409825" cy="1504024"/>
              <a:chOff x="4448175" y="3705225"/>
              <a:chExt cx="2409825" cy="1504024"/>
            </a:xfrm>
          </p:grpSpPr>
          <p:pic>
            <p:nvPicPr>
              <p:cNvPr id="29" name="Picture 5"/>
              <p:cNvPicPr>
                <a:picLocks noChangeAspect="1" noChangeArrowheads="1"/>
              </p:cNvPicPr>
              <p:nvPr/>
            </p:nvPicPr>
            <p:blipFill>
              <a:blip r:embed="rId6" cstate="print"/>
              <a:srcRect r="35459"/>
              <a:stretch>
                <a:fillRect/>
              </a:stretch>
            </p:blipFill>
            <p:spPr bwMode="auto">
              <a:xfrm>
                <a:off x="4448175" y="3810000"/>
                <a:ext cx="2409825" cy="1399249"/>
              </a:xfrm>
              <a:prstGeom prst="rect">
                <a:avLst/>
              </a:prstGeom>
              <a:solidFill>
                <a:srgbClr val="FFFFFF"/>
              </a:solidFill>
              <a:ln w="9525">
                <a:noFill/>
                <a:miter lim="800000"/>
                <a:headEnd/>
                <a:tailEnd/>
              </a:ln>
            </p:spPr>
          </p:pic>
          <p:sp>
            <p:nvSpPr>
              <p:cNvPr id="30" name="Isosceles Triangle 20"/>
              <p:cNvSpPr/>
              <p:nvPr/>
            </p:nvSpPr>
            <p:spPr bwMode="auto">
              <a:xfrm>
                <a:off x="4829175" y="3705225"/>
                <a:ext cx="1981200" cy="228600"/>
              </a:xfrm>
              <a:prstGeom prst="triangle">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algn="ctr"/>
                <a:endParaRPr lang="en-US" dirty="0" smtClean="0">
                  <a:solidFill>
                    <a:srgbClr val="000000"/>
                  </a:solidFill>
                  <a:latin typeface="Arial Narrow" pitchFamily="34" charset="0"/>
                </a:endParaRPr>
              </a:p>
            </p:txBody>
          </p:sp>
        </p:grpSp>
        <p:cxnSp>
          <p:nvCxnSpPr>
            <p:cNvPr id="10" name="Straight Arrow Connector 9"/>
            <p:cNvCxnSpPr/>
            <p:nvPr/>
          </p:nvCxnSpPr>
          <p:spPr bwMode="auto">
            <a:xfrm rot="10800000" flipV="1">
              <a:off x="3200401" y="5181601"/>
              <a:ext cx="1447799" cy="380997"/>
            </a:xfrm>
            <a:prstGeom prst="straightConnector1">
              <a:avLst/>
            </a:prstGeom>
            <a:noFill/>
            <a:ln w="9525" cap="flat" cmpd="sng" algn="ctr">
              <a:solidFill>
                <a:schemeClr val="tx1"/>
              </a:solidFill>
              <a:prstDash val="solid"/>
              <a:round/>
              <a:headEnd type="none" w="med" len="med"/>
              <a:tailEnd type="arrow"/>
            </a:ln>
            <a:effectLst/>
          </p:spPr>
        </p:cxnSp>
        <p:grpSp>
          <p:nvGrpSpPr>
            <p:cNvPr id="11" name="Group 38"/>
            <p:cNvGrpSpPr/>
            <p:nvPr/>
          </p:nvGrpSpPr>
          <p:grpSpPr>
            <a:xfrm>
              <a:off x="47652" y="5791204"/>
              <a:ext cx="5800725" cy="914399"/>
              <a:chOff x="66675" y="5791204"/>
              <a:chExt cx="5800725" cy="914399"/>
            </a:xfrm>
          </p:grpSpPr>
          <p:grpSp>
            <p:nvGrpSpPr>
              <p:cNvPr id="25" name="Group 18"/>
              <p:cNvGrpSpPr/>
              <p:nvPr/>
            </p:nvGrpSpPr>
            <p:grpSpPr>
              <a:xfrm flipV="1">
                <a:off x="1295400" y="5791204"/>
                <a:ext cx="4572000" cy="914399"/>
                <a:chOff x="1523988" y="3886200"/>
                <a:chExt cx="5868012" cy="1553029"/>
              </a:xfrm>
            </p:grpSpPr>
            <p:pic>
              <p:nvPicPr>
                <p:cNvPr id="27" name="Picture 12" descr="firstrun.jpg"/>
                <p:cNvPicPr preferRelativeResize="0">
                  <a:picLocks/>
                </p:cNvPicPr>
                <p:nvPr/>
              </p:nvPicPr>
              <p:blipFill>
                <a:blip r:embed="rId7" cstate="print">
                  <a:clrChange>
                    <a:clrFrom>
                      <a:srgbClr val="FFFFFF"/>
                    </a:clrFrom>
                    <a:clrTo>
                      <a:srgbClr val="FFFFFF">
                        <a:alpha val="0"/>
                      </a:srgbClr>
                    </a:clrTo>
                  </a:clrChange>
                </a:blip>
                <a:stretch>
                  <a:fillRect/>
                </a:stretch>
              </p:blipFill>
              <p:spPr>
                <a:xfrm>
                  <a:off x="1524000" y="3886200"/>
                  <a:ext cx="5868000" cy="756000"/>
                </a:xfrm>
                <a:prstGeom prst="rect">
                  <a:avLst/>
                </a:prstGeom>
              </p:spPr>
            </p:pic>
            <p:pic>
              <p:nvPicPr>
                <p:cNvPr id="28" name="Picture 13" descr="fourthrun.jpg"/>
                <p:cNvPicPr preferRelativeResize="0">
                  <a:picLocks/>
                </p:cNvPicPr>
                <p:nvPr/>
              </p:nvPicPr>
              <p:blipFill>
                <a:blip r:embed="rId8" cstate="print">
                  <a:clrChange>
                    <a:clrFrom>
                      <a:srgbClr val="FFFFFF"/>
                    </a:clrFrom>
                    <a:clrTo>
                      <a:srgbClr val="FFFFFF">
                        <a:alpha val="0"/>
                      </a:srgbClr>
                    </a:clrTo>
                  </a:clrChange>
                </a:blip>
                <a:stretch>
                  <a:fillRect/>
                </a:stretch>
              </p:blipFill>
              <p:spPr>
                <a:xfrm>
                  <a:off x="1523988" y="4684513"/>
                  <a:ext cx="5868000" cy="754716"/>
                </a:xfrm>
                <a:prstGeom prst="rect">
                  <a:avLst/>
                </a:prstGeom>
              </p:spPr>
            </p:pic>
          </p:grpSp>
          <p:sp>
            <p:nvSpPr>
              <p:cNvPr id="26" name="Rectangle 25"/>
              <p:cNvSpPr/>
              <p:nvPr/>
            </p:nvSpPr>
            <p:spPr>
              <a:xfrm>
                <a:off x="66675" y="6267450"/>
                <a:ext cx="1789272" cy="369332"/>
              </a:xfrm>
              <a:prstGeom prst="rect">
                <a:avLst/>
              </a:prstGeom>
            </p:spPr>
            <p:txBody>
              <a:bodyPr wrap="none">
                <a:spAutoFit/>
              </a:bodyPr>
              <a:lstStyle/>
              <a:p>
                <a:r>
                  <a:rPr lang="en-US" dirty="0" smtClean="0">
                    <a:solidFill>
                      <a:srgbClr val="000000"/>
                    </a:solidFill>
                    <a:latin typeface="Arial Narrow" pitchFamily="34" charset="0"/>
                  </a:rPr>
                  <a:t> w/o K</a:t>
                </a:r>
                <a:r>
                  <a:rPr lang="en-US" baseline="-25000" dirty="0" smtClean="0">
                    <a:solidFill>
                      <a:srgbClr val="000000"/>
                    </a:solidFill>
                    <a:latin typeface="Arial Narrow" pitchFamily="34" charset="0"/>
                  </a:rPr>
                  <a:t>ahp</a:t>
                </a:r>
                <a:r>
                  <a:rPr lang="en-US" dirty="0" smtClean="0">
                    <a:solidFill>
                      <a:srgbClr val="000000"/>
                    </a:solidFill>
                    <a:latin typeface="Arial Narrow" pitchFamily="34" charset="0"/>
                  </a:rPr>
                  <a:t> channels </a:t>
                </a:r>
                <a:endParaRPr lang="en-US" dirty="0">
                  <a:solidFill>
                    <a:srgbClr val="000000"/>
                  </a:solidFill>
                  <a:latin typeface="Arial Narrow" pitchFamily="34" charset="0"/>
                </a:endParaRPr>
              </a:p>
            </p:txBody>
          </p:sp>
        </p:grpSp>
        <p:sp>
          <p:nvSpPr>
            <p:cNvPr id="12" name="Rectangle 11"/>
            <p:cNvSpPr/>
            <p:nvPr/>
          </p:nvSpPr>
          <p:spPr>
            <a:xfrm>
              <a:off x="5859126" y="2064603"/>
              <a:ext cx="2937022" cy="830997"/>
            </a:xfrm>
            <a:prstGeom prst="rect">
              <a:avLst/>
            </a:prstGeom>
          </p:spPr>
          <p:txBody>
            <a:bodyPr wrap="none">
              <a:spAutoFit/>
            </a:bodyPr>
            <a:lstStyle/>
            <a:p>
              <a:pPr indent="114300">
                <a:buFont typeface="Arial" pitchFamily="34" charset="0"/>
                <a:buChar char="•"/>
              </a:pPr>
              <a:r>
                <a:rPr lang="en-US" sz="1600" dirty="0" smtClean="0">
                  <a:solidFill>
                    <a:srgbClr val="0000FF"/>
                  </a:solidFill>
                  <a:latin typeface="Arial Narrow" pitchFamily="34" charset="0"/>
                </a:rPr>
                <a:t>NO </a:t>
              </a:r>
              <a:r>
                <a:rPr lang="en-US" sz="1600" u="sng" dirty="0" smtClean="0">
                  <a:solidFill>
                    <a:srgbClr val="0000FF"/>
                  </a:solidFill>
                  <a:latin typeface="Arial Narrow" pitchFamily="34" charset="0"/>
                </a:rPr>
                <a:t>intra</a:t>
              </a:r>
              <a:r>
                <a:rPr lang="en-US" sz="1600" dirty="0" smtClean="0">
                  <a:solidFill>
                    <a:srgbClr val="0000FF"/>
                  </a:solidFill>
                  <a:latin typeface="Arial Narrow" pitchFamily="34" charset="0"/>
                </a:rPr>
                <a:t>cellular theta precession</a:t>
              </a:r>
            </a:p>
            <a:p>
              <a:pPr indent="114300">
                <a:buFont typeface="Arial" pitchFamily="34" charset="0"/>
                <a:buChar char="•"/>
              </a:pPr>
              <a:r>
                <a:rPr lang="en-US" sz="1600" dirty="0" smtClean="0">
                  <a:solidFill>
                    <a:srgbClr val="0000FF"/>
                  </a:solidFill>
                  <a:latin typeface="Arial Narrow" pitchFamily="34" charset="0"/>
                </a:rPr>
                <a:t>Asymm ramp-like depolarization</a:t>
              </a:r>
            </a:p>
            <a:p>
              <a:pPr indent="114300">
                <a:buFont typeface="Arial" pitchFamily="34" charset="0"/>
                <a:buChar char="•"/>
              </a:pPr>
              <a:r>
                <a:rPr lang="en-US" sz="1600" dirty="0" smtClean="0">
                  <a:solidFill>
                    <a:srgbClr val="0000FF"/>
                  </a:solidFill>
                  <a:latin typeface="Arial Narrow" pitchFamily="34" charset="0"/>
                </a:rPr>
                <a:t>Theta power &amp; frequ increase in PF</a:t>
              </a:r>
            </a:p>
          </p:txBody>
        </p:sp>
        <p:sp>
          <p:nvSpPr>
            <p:cNvPr id="13" name="Rectangle 12"/>
            <p:cNvSpPr/>
            <p:nvPr/>
          </p:nvSpPr>
          <p:spPr>
            <a:xfrm>
              <a:off x="5943600" y="1455003"/>
              <a:ext cx="2765501" cy="584775"/>
            </a:xfrm>
            <a:prstGeom prst="rect">
              <a:avLst/>
            </a:prstGeom>
            <a:solidFill>
              <a:schemeClr val="bg1">
                <a:lumMod val="95000"/>
              </a:schemeClr>
            </a:solidFill>
          </p:spPr>
          <p:txBody>
            <a:bodyPr wrap="none">
              <a:spAutoFit/>
            </a:bodyPr>
            <a:lstStyle/>
            <a:p>
              <a:pPr algn="ctr"/>
              <a:r>
                <a:rPr lang="en-US" sz="1600" i="1" dirty="0" smtClean="0">
                  <a:solidFill>
                    <a:srgbClr val="000000"/>
                  </a:solidFill>
                  <a:latin typeface="Arial Narrow" pitchFamily="34" charset="0"/>
                </a:rPr>
                <a:t>Explained findings of Harvey et al. </a:t>
              </a:r>
            </a:p>
            <a:p>
              <a:pPr algn="ctr"/>
              <a:r>
                <a:rPr lang="en-US" sz="1600" i="1" dirty="0" smtClean="0">
                  <a:solidFill>
                    <a:srgbClr val="000000"/>
                  </a:solidFill>
                  <a:latin typeface="Arial Narrow" pitchFamily="34" charset="0"/>
                </a:rPr>
                <a:t>(2009) Nature 461:941</a:t>
              </a:r>
              <a:endParaRPr lang="en-US" sz="1600" i="1" dirty="0">
                <a:solidFill>
                  <a:srgbClr val="000000"/>
                </a:solidFill>
                <a:latin typeface="Arial Narrow" pitchFamily="34" charset="0"/>
              </a:endParaRPr>
            </a:p>
          </p:txBody>
        </p:sp>
        <p:cxnSp>
          <p:nvCxnSpPr>
            <p:cNvPr id="14" name="Straight Arrow Connector 13"/>
            <p:cNvCxnSpPr/>
            <p:nvPr/>
          </p:nvCxnSpPr>
          <p:spPr bwMode="auto">
            <a:xfrm rot="10800000" flipH="1" flipV="1">
              <a:off x="4648200" y="5181600"/>
              <a:ext cx="1447799" cy="380997"/>
            </a:xfrm>
            <a:prstGeom prst="straightConnector1">
              <a:avLst/>
            </a:prstGeom>
            <a:noFill/>
            <a:ln w="9525" cap="flat" cmpd="sng" algn="ctr">
              <a:solidFill>
                <a:schemeClr val="tx1"/>
              </a:solidFill>
              <a:prstDash val="solid"/>
              <a:round/>
              <a:headEnd type="none" w="med" len="med"/>
              <a:tailEnd type="arrow"/>
            </a:ln>
            <a:effectLst/>
          </p:spPr>
        </p:cxnSp>
        <p:grpSp>
          <p:nvGrpSpPr>
            <p:cNvPr id="15" name="Group 39"/>
            <p:cNvGrpSpPr/>
            <p:nvPr/>
          </p:nvGrpSpPr>
          <p:grpSpPr>
            <a:xfrm>
              <a:off x="6534177" y="5175250"/>
              <a:ext cx="2381223" cy="1682750"/>
              <a:chOff x="6553200" y="5175250"/>
              <a:chExt cx="2381223" cy="1682750"/>
            </a:xfrm>
          </p:grpSpPr>
          <p:pic>
            <p:nvPicPr>
              <p:cNvPr id="22" name="Picture 6"/>
              <p:cNvPicPr>
                <a:picLocks noChangeAspect="1" noChangeArrowheads="1"/>
              </p:cNvPicPr>
              <p:nvPr/>
            </p:nvPicPr>
            <p:blipFill>
              <a:blip r:embed="rId9" cstate="print"/>
              <a:srcRect/>
              <a:stretch>
                <a:fillRect/>
              </a:stretch>
            </p:blipFill>
            <p:spPr bwMode="auto">
              <a:xfrm>
                <a:off x="7543800" y="5175250"/>
                <a:ext cx="1390623" cy="1682750"/>
              </a:xfrm>
              <a:prstGeom prst="rect">
                <a:avLst/>
              </a:prstGeom>
              <a:solidFill>
                <a:srgbClr val="FFFFFF"/>
              </a:solidFill>
              <a:ln w="9525">
                <a:noFill/>
                <a:miter lim="800000"/>
                <a:headEnd/>
                <a:tailEnd/>
              </a:ln>
            </p:spPr>
          </p:pic>
          <p:sp>
            <p:nvSpPr>
              <p:cNvPr id="24" name="Rectangle 23"/>
              <p:cNvSpPr/>
              <p:nvPr/>
            </p:nvSpPr>
            <p:spPr>
              <a:xfrm>
                <a:off x="6553200" y="6248400"/>
                <a:ext cx="995785" cy="369332"/>
              </a:xfrm>
              <a:prstGeom prst="rect">
                <a:avLst/>
              </a:prstGeom>
            </p:spPr>
            <p:txBody>
              <a:bodyPr wrap="none">
                <a:spAutoFit/>
              </a:bodyPr>
              <a:lstStyle/>
              <a:p>
                <a:r>
                  <a:rPr lang="en-US" dirty="0" smtClean="0">
                    <a:solidFill>
                      <a:srgbClr val="000000"/>
                    </a:solidFill>
                    <a:latin typeface="Arial Narrow" pitchFamily="34" charset="0"/>
                  </a:rPr>
                  <a:t>EC lesion</a:t>
                </a:r>
                <a:endParaRPr lang="en-US" dirty="0">
                  <a:solidFill>
                    <a:srgbClr val="000000"/>
                  </a:solidFill>
                  <a:latin typeface="Arial Narrow" pitchFamily="34" charset="0"/>
                </a:endParaRPr>
              </a:p>
            </p:txBody>
          </p:sp>
        </p:grpSp>
        <p:grpSp>
          <p:nvGrpSpPr>
            <p:cNvPr id="17" name="Group 49"/>
            <p:cNvGrpSpPr/>
            <p:nvPr/>
          </p:nvGrpSpPr>
          <p:grpSpPr>
            <a:xfrm>
              <a:off x="5943600" y="3758625"/>
              <a:ext cx="3064430" cy="1194375"/>
              <a:chOff x="5943600" y="3758625"/>
              <a:chExt cx="3064430" cy="1194375"/>
            </a:xfrm>
          </p:grpSpPr>
          <p:sp>
            <p:nvSpPr>
              <p:cNvPr id="20" name="Rectangle 19"/>
              <p:cNvSpPr/>
              <p:nvPr/>
            </p:nvSpPr>
            <p:spPr>
              <a:xfrm>
                <a:off x="5943600" y="4368225"/>
                <a:ext cx="2448106" cy="584775"/>
              </a:xfrm>
              <a:prstGeom prst="rect">
                <a:avLst/>
              </a:prstGeom>
            </p:spPr>
            <p:txBody>
              <a:bodyPr wrap="none">
                <a:spAutoFit/>
              </a:bodyPr>
              <a:lstStyle/>
              <a:p>
                <a:pPr indent="114300">
                  <a:buFont typeface="Arial" pitchFamily="34" charset="0"/>
                  <a:buChar char="•"/>
                </a:pPr>
                <a:r>
                  <a:rPr lang="en-US" sz="1600" dirty="0" smtClean="0">
                    <a:solidFill>
                      <a:srgbClr val="0000FF"/>
                    </a:solidFill>
                    <a:latin typeface="Arial Narrow" pitchFamily="34" charset="0"/>
                  </a:rPr>
                  <a:t>EC grid cells ignite PF</a:t>
                </a:r>
              </a:p>
              <a:p>
                <a:pPr indent="114300">
                  <a:buFont typeface="Arial" pitchFamily="34" charset="0"/>
                  <a:buChar char="•"/>
                </a:pPr>
                <a:r>
                  <a:rPr lang="en-US" sz="1600" dirty="0" smtClean="0">
                    <a:solidFill>
                      <a:srgbClr val="0000FF"/>
                    </a:solidFill>
                    <a:latin typeface="Arial Narrow" pitchFamily="34" charset="0"/>
                  </a:rPr>
                  <a:t>EC suppressor cells stabilize</a:t>
                </a:r>
              </a:p>
            </p:txBody>
          </p:sp>
          <p:sp>
            <p:nvSpPr>
              <p:cNvPr id="21" name="Rectangle 20"/>
              <p:cNvSpPr/>
              <p:nvPr/>
            </p:nvSpPr>
            <p:spPr>
              <a:xfrm>
                <a:off x="5943600" y="3758625"/>
                <a:ext cx="3064430" cy="584775"/>
              </a:xfrm>
              <a:prstGeom prst="rect">
                <a:avLst/>
              </a:prstGeom>
              <a:solidFill>
                <a:schemeClr val="bg1">
                  <a:lumMod val="95000"/>
                </a:schemeClr>
              </a:solidFill>
            </p:spPr>
            <p:txBody>
              <a:bodyPr wrap="none">
                <a:spAutoFit/>
              </a:bodyPr>
              <a:lstStyle/>
              <a:p>
                <a:pPr algn="ctr"/>
                <a:r>
                  <a:rPr lang="en-US" sz="1600" i="1" dirty="0" smtClean="0">
                    <a:solidFill>
                      <a:srgbClr val="000000"/>
                    </a:solidFill>
                    <a:latin typeface="Arial Narrow" pitchFamily="34" charset="0"/>
                  </a:rPr>
                  <a:t>Explained findings of Van Cauter et al. </a:t>
                </a:r>
              </a:p>
              <a:p>
                <a:pPr algn="ctr"/>
                <a:r>
                  <a:rPr lang="en-US" sz="1600" i="1" dirty="0" smtClean="0">
                    <a:solidFill>
                      <a:srgbClr val="000000"/>
                    </a:solidFill>
                    <a:latin typeface="Arial Narrow" pitchFamily="34" charset="0"/>
                  </a:rPr>
                  <a:t>(2008) EJNeurosci 17:1933</a:t>
                </a:r>
                <a:endParaRPr lang="en-US" sz="1600" i="1" dirty="0">
                  <a:solidFill>
                    <a:srgbClr val="000000"/>
                  </a:solidFill>
                  <a:latin typeface="Arial Narrow" pitchFamily="34" charset="0"/>
                </a:endParaRPr>
              </a:p>
            </p:txBody>
          </p:sp>
        </p:grpSp>
        <p:pic>
          <p:nvPicPr>
            <p:cNvPr id="18" name="Picture 2"/>
            <p:cNvPicPr>
              <a:picLocks noChangeAspect="1" noChangeArrowheads="1"/>
            </p:cNvPicPr>
            <p:nvPr/>
          </p:nvPicPr>
          <p:blipFill>
            <a:blip r:embed="rId10" cstate="print"/>
            <a:srcRect/>
            <a:stretch>
              <a:fillRect/>
            </a:stretch>
          </p:blipFill>
          <p:spPr bwMode="auto">
            <a:xfrm>
              <a:off x="228600" y="609600"/>
              <a:ext cx="1676400" cy="2197786"/>
            </a:xfrm>
            <a:prstGeom prst="rect">
              <a:avLst/>
            </a:prstGeom>
            <a:noFill/>
            <a:ln w="9525">
              <a:noFill/>
              <a:miter lim="800000"/>
              <a:headEnd/>
              <a:tailEnd/>
            </a:ln>
            <a:effectLst/>
          </p:spPr>
        </p:pic>
        <p:sp>
          <p:nvSpPr>
            <p:cNvPr id="19" name="Rectangle 18"/>
            <p:cNvSpPr/>
            <p:nvPr/>
          </p:nvSpPr>
          <p:spPr>
            <a:xfrm>
              <a:off x="1905000" y="2362200"/>
              <a:ext cx="1345240" cy="430887"/>
            </a:xfrm>
            <a:prstGeom prst="rect">
              <a:avLst/>
            </a:prstGeom>
            <a:solidFill>
              <a:schemeClr val="bg1">
                <a:lumMod val="95000"/>
              </a:schemeClr>
            </a:solidFill>
          </p:spPr>
          <p:txBody>
            <a:bodyPr wrap="none">
              <a:spAutoFit/>
            </a:bodyPr>
            <a:lstStyle/>
            <a:p>
              <a:pPr algn="ctr"/>
              <a:r>
                <a:rPr lang="en-US" sz="1100" i="1" dirty="0" smtClean="0">
                  <a:solidFill>
                    <a:srgbClr val="000000"/>
                  </a:solidFill>
                  <a:latin typeface="Arial Narrow" pitchFamily="34" charset="0"/>
                </a:rPr>
                <a:t>Harvey et al. </a:t>
              </a:r>
            </a:p>
            <a:p>
              <a:pPr algn="ctr"/>
              <a:r>
                <a:rPr lang="en-US" sz="1100" i="1" dirty="0" smtClean="0">
                  <a:solidFill>
                    <a:srgbClr val="000000"/>
                  </a:solidFill>
                  <a:latin typeface="Arial Narrow" pitchFamily="34" charset="0"/>
                </a:rPr>
                <a:t>(2009) Nature 461:941</a:t>
              </a:r>
              <a:endParaRPr lang="en-US" sz="1100" i="1" dirty="0">
                <a:solidFill>
                  <a:srgbClr val="000000"/>
                </a:solidFill>
                <a:latin typeface="Arial Narrow" pitchFamily="34" charset="0"/>
              </a:endParaRPr>
            </a:p>
          </p:txBody>
        </p:sp>
      </p:grpSp>
      <p:pic>
        <p:nvPicPr>
          <p:cNvPr id="31" name="Picture 3"/>
          <p:cNvPicPr>
            <a:picLocks noChangeAspect="1" noChangeArrowheads="1"/>
          </p:cNvPicPr>
          <p:nvPr/>
        </p:nvPicPr>
        <p:blipFill>
          <a:blip r:embed="rId11" cstate="print"/>
          <a:srcRect l="6622" b="63994"/>
          <a:stretch>
            <a:fillRect/>
          </a:stretch>
        </p:blipFill>
        <p:spPr bwMode="auto">
          <a:xfrm>
            <a:off x="5901690" y="2895600"/>
            <a:ext cx="2632710" cy="784860"/>
          </a:xfrm>
          <a:prstGeom prst="rect">
            <a:avLst/>
          </a:prstGeom>
          <a:solidFill>
            <a:srgbClr val="FFFFFF"/>
          </a:solidFill>
        </p:spPr>
      </p:pic>
      <p:pic>
        <p:nvPicPr>
          <p:cNvPr id="32" name="Picture 6" descr="C:\DOCUME~1\PHILLG~1\LOCALS~1\Temp\SNAGHTML18a8bd66.PNG"/>
          <p:cNvPicPr>
            <a:picLocks noChangeAspect="1" noChangeArrowheads="1"/>
          </p:cNvPicPr>
          <p:nvPr/>
        </p:nvPicPr>
        <p:blipFill>
          <a:blip r:embed="rId12"/>
          <a:srcRect/>
          <a:stretch>
            <a:fillRect/>
          </a:stretch>
        </p:blipFill>
        <p:spPr bwMode="auto">
          <a:xfrm>
            <a:off x="72942" y="451685"/>
            <a:ext cx="8994858" cy="81715"/>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1752600" y="381000"/>
            <a:ext cx="5638800" cy="533400"/>
          </a:xfrm>
          <a:prstGeom prst="rect">
            <a:avLst/>
          </a:prstGeom>
          <a:noFill/>
        </p:spPr>
        <p:txBody>
          <a:bodyPr/>
          <a:lstStyle/>
          <a:p>
            <a:pPr algn="ctr">
              <a:defRPr/>
            </a:pPr>
            <a:r>
              <a:rPr lang="en-US" sz="2200" dirty="0" smtClean="0"/>
              <a:t>Role of STDP in Stabilizing Place Fields</a:t>
            </a:r>
            <a:endParaRPr lang="en-US" sz="2200" dirty="0"/>
          </a:p>
          <a:p>
            <a:pPr algn="ctr">
              <a:defRPr/>
            </a:pPr>
            <a:endParaRPr lang="en-US" sz="2800" b="1" dirty="0">
              <a:solidFill>
                <a:schemeClr val="accent2"/>
              </a:solidFill>
            </a:endParaRPr>
          </a:p>
        </p:txBody>
      </p:sp>
      <p:pic>
        <p:nvPicPr>
          <p:cNvPr id="4" name="Content Placeholder 6" descr="Jayet_Figure_4.TIF"/>
          <p:cNvPicPr>
            <a:picLocks noChangeAspect="1"/>
          </p:cNvPicPr>
          <p:nvPr/>
        </p:nvPicPr>
        <p:blipFill>
          <a:blip r:embed="rId3" cstate="print"/>
          <a:stretch>
            <a:fillRect/>
          </a:stretch>
        </p:blipFill>
        <p:spPr>
          <a:xfrm>
            <a:off x="1553646" y="2057400"/>
            <a:ext cx="6036707" cy="4525963"/>
          </a:xfrm>
          <a:prstGeom prst="rect">
            <a:avLst/>
          </a:prstGeom>
        </p:spPr>
      </p:pic>
      <p:pic>
        <p:nvPicPr>
          <p:cNvPr id="5" name="Picture 2"/>
          <p:cNvPicPr>
            <a:picLocks noChangeAspect="1" noChangeArrowheads="1"/>
          </p:cNvPicPr>
          <p:nvPr/>
        </p:nvPicPr>
        <p:blipFill>
          <a:blip r:embed="rId4"/>
          <a:srcRect/>
          <a:stretch>
            <a:fillRect/>
          </a:stretch>
        </p:blipFill>
        <p:spPr bwMode="auto">
          <a:xfrm>
            <a:off x="5486400" y="1524000"/>
            <a:ext cx="1371600" cy="1028539"/>
          </a:xfrm>
          <a:prstGeom prst="rect">
            <a:avLst/>
          </a:prstGeom>
          <a:noFill/>
          <a:ln w="9525">
            <a:noFill/>
            <a:miter lim="800000"/>
            <a:headEnd/>
            <a:tailEnd/>
          </a:ln>
          <a:effectLst/>
        </p:spPr>
      </p:pic>
      <p:sp>
        <p:nvSpPr>
          <p:cNvPr id="6" name="Rectangle 5"/>
          <p:cNvSpPr/>
          <p:nvPr/>
        </p:nvSpPr>
        <p:spPr>
          <a:xfrm>
            <a:off x="2057400" y="1447800"/>
            <a:ext cx="554960" cy="584775"/>
          </a:xfrm>
          <a:prstGeom prst="rect">
            <a:avLst/>
          </a:prstGeom>
        </p:spPr>
        <p:txBody>
          <a:bodyPr wrap="none">
            <a:spAutoFit/>
          </a:bodyPr>
          <a:lstStyle/>
          <a:p>
            <a:pPr indent="114300">
              <a:buFont typeface="Arial" pitchFamily="34" charset="0"/>
              <a:buChar char="•"/>
            </a:pPr>
            <a:r>
              <a:rPr lang="en-US" sz="1600" dirty="0" smtClean="0">
                <a:solidFill>
                  <a:srgbClr val="0000FF"/>
                </a:solidFill>
                <a:latin typeface="Arial Narrow" pitchFamily="34" charset="0"/>
              </a:rPr>
              <a:t>xxx</a:t>
            </a:r>
          </a:p>
          <a:p>
            <a:pPr indent="114300">
              <a:buFont typeface="Arial" pitchFamily="34" charset="0"/>
              <a:buChar char="•"/>
            </a:pPr>
            <a:r>
              <a:rPr lang="en-US" sz="1600" dirty="0" smtClean="0">
                <a:solidFill>
                  <a:srgbClr val="0000FF"/>
                </a:solidFill>
                <a:latin typeface="Arial Narrow" pitchFamily="34" charset="0"/>
              </a:rPr>
              <a:t>xxx</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19200" y="304800"/>
            <a:ext cx="7010400" cy="533400"/>
          </a:xfrm>
          <a:prstGeom prst="rect">
            <a:avLst/>
          </a:prstGeom>
          <a:noFill/>
        </p:spPr>
        <p:txBody>
          <a:bodyPr/>
          <a:lstStyle/>
          <a:p>
            <a:pPr algn="ctr">
              <a:defRPr/>
            </a:pPr>
            <a:r>
              <a:rPr lang="en-US" sz="2200" dirty="0" smtClean="0"/>
              <a:t>New Brain Slice Experiments Motivated by the Model</a:t>
            </a:r>
            <a:endParaRPr lang="en-US" sz="2200" dirty="0"/>
          </a:p>
          <a:p>
            <a:pPr algn="ctr">
              <a:defRPr/>
            </a:pPr>
            <a:endParaRPr lang="en-US" sz="2800" b="1" dirty="0">
              <a:solidFill>
                <a:schemeClr val="accent2"/>
              </a:solidFill>
            </a:endParaRPr>
          </a:p>
        </p:txBody>
      </p:sp>
      <p:sp>
        <p:nvSpPr>
          <p:cNvPr id="5" name="Rectangle 5"/>
          <p:cNvSpPr txBox="1">
            <a:spLocks noChangeArrowheads="1"/>
          </p:cNvSpPr>
          <p:nvPr/>
        </p:nvSpPr>
        <p:spPr>
          <a:xfrm>
            <a:off x="228600" y="3200400"/>
            <a:ext cx="3200400" cy="381000"/>
          </a:xfrm>
          <a:prstGeom prst="rect">
            <a:avLst/>
          </a:prstGeom>
        </p:spPr>
        <p:txBody>
          <a:bodyPr/>
          <a:lstStyle/>
          <a:p>
            <a:pPr marL="228600" marR="0" lvl="0" indent="-228600" algn="l" defTabSz="914400" rtl="0" eaLnBrk="1" fontAlgn="base" latinLnBrk="0" hangingPunct="1">
              <a:lnSpc>
                <a:spcPct val="100000"/>
              </a:lnSpc>
              <a:spcBef>
                <a:spcPct val="20000"/>
              </a:spcBef>
              <a:spcAft>
                <a:spcPct val="0"/>
              </a:spcAft>
              <a:buClrTx/>
              <a:buSzTx/>
              <a:buFontTx/>
              <a:buAutoNum type="arabicPeriod"/>
              <a:tabLst/>
              <a:defRPr/>
            </a:pPr>
            <a:r>
              <a:rPr kumimoji="0" lang="en-US" sz="1400" b="0" i="0" u="none" strike="noStrike" kern="0" cap="none" spc="0" normalizeH="0" baseline="0" noProof="0" dirty="0" smtClean="0">
                <a:ln>
                  <a:noFill/>
                </a:ln>
                <a:solidFill>
                  <a:srgbClr val="0000FF"/>
                </a:solidFill>
                <a:effectLst/>
                <a:uLnTx/>
                <a:uFillTx/>
                <a:latin typeface="+mn-lt"/>
                <a:ea typeface="+mn-ea"/>
                <a:cs typeface="+mn-cs"/>
              </a:rPr>
              <a:t>Mouse brain</a:t>
            </a:r>
            <a:r>
              <a:rPr kumimoji="0" lang="en-US" sz="1400" b="0" i="0" u="none" strike="noStrike" kern="0" cap="none" spc="0" normalizeH="0" noProof="0" dirty="0" smtClean="0">
                <a:ln>
                  <a:noFill/>
                </a:ln>
                <a:solidFill>
                  <a:srgbClr val="0000FF"/>
                </a:solidFill>
                <a:effectLst/>
                <a:uLnTx/>
                <a:uFillTx/>
                <a:latin typeface="+mn-lt"/>
                <a:ea typeface="+mn-ea"/>
                <a:cs typeface="+mn-cs"/>
              </a:rPr>
              <a:t> removal</a:t>
            </a:r>
            <a:endParaRPr lang="en-US" sz="1400" kern="0" dirty="0" smtClean="0">
              <a:solidFill>
                <a:srgbClr val="0000FF"/>
              </a:solidFill>
            </a:endParaRPr>
          </a:p>
          <a:p>
            <a:pPr marL="457200" lvl="0" indent="-457200">
              <a:spcBef>
                <a:spcPct val="20000"/>
              </a:spcBef>
              <a:buFontTx/>
              <a:buAutoNum type="arabicPeriod"/>
              <a:defRPr/>
            </a:pPr>
            <a:endParaRPr lang="en-US" sz="1400" kern="0" dirty="0" smtClean="0">
              <a:solidFill>
                <a:srgbClr val="0000FF"/>
              </a:solidFill>
            </a:endParaRPr>
          </a:p>
        </p:txBody>
      </p:sp>
      <p:pic>
        <p:nvPicPr>
          <p:cNvPr id="6" name="Picture 63"/>
          <p:cNvPicPr>
            <a:picLocks noChangeAspect="1" noChangeArrowheads="1"/>
          </p:cNvPicPr>
          <p:nvPr/>
        </p:nvPicPr>
        <p:blipFill>
          <a:blip r:embed="rId3" cstate="print"/>
          <a:srcRect/>
          <a:stretch>
            <a:fillRect/>
          </a:stretch>
        </p:blipFill>
        <p:spPr bwMode="auto">
          <a:xfrm>
            <a:off x="6629400" y="4114800"/>
            <a:ext cx="2133600" cy="1775831"/>
          </a:xfrm>
          <a:prstGeom prst="rect">
            <a:avLst/>
          </a:prstGeom>
          <a:ln>
            <a:noFill/>
          </a:ln>
          <a:effectLst>
            <a:outerShdw blurRad="292100" dist="139700" dir="2700000" algn="tl" rotWithShape="0">
              <a:srgbClr val="333333">
                <a:alpha val="65000"/>
              </a:srgbClr>
            </a:outerShdw>
          </a:effectLst>
        </p:spPr>
      </p:pic>
      <p:pic>
        <p:nvPicPr>
          <p:cNvPr id="7" name="Picture 2"/>
          <p:cNvPicPr>
            <a:picLocks noChangeAspect="1" noChangeArrowheads="1"/>
          </p:cNvPicPr>
          <p:nvPr/>
        </p:nvPicPr>
        <p:blipFill>
          <a:blip r:embed="rId4"/>
          <a:srcRect l="5128" t="13623" r="7692" b="4639"/>
          <a:stretch>
            <a:fillRect/>
          </a:stretch>
        </p:blipFill>
        <p:spPr bwMode="auto">
          <a:xfrm>
            <a:off x="381000" y="1295400"/>
            <a:ext cx="2590800" cy="1828800"/>
          </a:xfrm>
          <a:prstGeom prst="rect">
            <a:avLst/>
          </a:prstGeom>
          <a:ln>
            <a:noFill/>
          </a:ln>
          <a:effectLst>
            <a:outerShdw blurRad="292100" dist="139700" dir="2700000" algn="tl" rotWithShape="0">
              <a:srgbClr val="333333">
                <a:alpha val="65000"/>
              </a:srgbClr>
            </a:outerShdw>
          </a:effectLst>
        </p:spPr>
      </p:pic>
      <p:pic>
        <p:nvPicPr>
          <p:cNvPr id="8" name="Picture 3"/>
          <p:cNvPicPr>
            <a:picLocks noChangeAspect="1" noChangeArrowheads="1"/>
          </p:cNvPicPr>
          <p:nvPr/>
        </p:nvPicPr>
        <p:blipFill>
          <a:blip r:embed="rId5" cstate="print"/>
          <a:srcRect/>
          <a:stretch>
            <a:fillRect/>
          </a:stretch>
        </p:blipFill>
        <p:spPr bwMode="auto">
          <a:xfrm flipH="1">
            <a:off x="3581400" y="1295400"/>
            <a:ext cx="2247014" cy="1554227"/>
          </a:xfrm>
          <a:prstGeom prst="rect">
            <a:avLst/>
          </a:prstGeom>
          <a:noFill/>
          <a:ln w="9525">
            <a:noFill/>
            <a:miter lim="800000"/>
            <a:headEnd/>
            <a:tailEnd/>
          </a:ln>
        </p:spPr>
      </p:pic>
      <p:pic>
        <p:nvPicPr>
          <p:cNvPr id="9" name="Content Placeholder 9" descr="lowpower_ec_hp.bmp"/>
          <p:cNvPicPr>
            <a:picLocks noChangeAspect="1"/>
          </p:cNvPicPr>
          <p:nvPr/>
        </p:nvPicPr>
        <p:blipFill>
          <a:blip r:embed="rId6" cstate="print"/>
          <a:stretch>
            <a:fillRect/>
          </a:stretch>
        </p:blipFill>
        <p:spPr>
          <a:xfrm>
            <a:off x="3581400" y="4114800"/>
            <a:ext cx="2339049" cy="1752600"/>
          </a:xfrm>
          <a:prstGeom prst="rect">
            <a:avLst/>
          </a:prstGeom>
          <a:ln>
            <a:noFill/>
          </a:ln>
          <a:effectLst>
            <a:outerShdw blurRad="292100" dist="139700" dir="2700000" algn="tl" rotWithShape="0">
              <a:srgbClr val="333333">
                <a:alpha val="65000"/>
              </a:srgbClr>
            </a:outerShdw>
          </a:effectLst>
        </p:spPr>
      </p:pic>
      <p:pic>
        <p:nvPicPr>
          <p:cNvPr id="10" name="Picture 3"/>
          <p:cNvPicPr>
            <a:picLocks noChangeAspect="1" noChangeArrowheads="1"/>
          </p:cNvPicPr>
          <p:nvPr/>
        </p:nvPicPr>
        <p:blipFill>
          <a:blip r:embed="rId7"/>
          <a:srcRect l="9211" r="4821"/>
          <a:stretch>
            <a:fillRect/>
          </a:stretch>
        </p:blipFill>
        <p:spPr bwMode="auto">
          <a:xfrm>
            <a:off x="6629400" y="1295400"/>
            <a:ext cx="2133600" cy="1600200"/>
          </a:xfrm>
          <a:prstGeom prst="rect">
            <a:avLst/>
          </a:prstGeom>
          <a:ln>
            <a:noFill/>
          </a:ln>
          <a:effectLst>
            <a:outerShdw blurRad="292100" dist="139700" dir="2700000" algn="tl" rotWithShape="0">
              <a:srgbClr val="333333">
                <a:alpha val="65000"/>
              </a:srgbClr>
            </a:outerShdw>
          </a:effectLst>
        </p:spPr>
      </p:pic>
      <p:sp>
        <p:nvSpPr>
          <p:cNvPr id="11" name="Rectangle 5"/>
          <p:cNvSpPr txBox="1">
            <a:spLocks noChangeArrowheads="1"/>
          </p:cNvSpPr>
          <p:nvPr/>
        </p:nvSpPr>
        <p:spPr>
          <a:xfrm>
            <a:off x="3505200" y="3200400"/>
            <a:ext cx="2971800" cy="381000"/>
          </a:xfrm>
          <a:prstGeom prst="rect">
            <a:avLst/>
          </a:prstGeom>
        </p:spPr>
        <p:txBody>
          <a:bodyPr/>
          <a:lstStyle/>
          <a:p>
            <a:pPr marL="228600" marR="0" lvl="0" indent="-228600" algn="l" defTabSz="914400" rtl="0" eaLnBrk="1" fontAlgn="base" latinLnBrk="0" hangingPunct="1">
              <a:lnSpc>
                <a:spcPct val="100000"/>
              </a:lnSpc>
              <a:spcBef>
                <a:spcPct val="20000"/>
              </a:spcBef>
              <a:spcAft>
                <a:spcPct val="0"/>
              </a:spcAft>
              <a:buClrTx/>
              <a:buSzTx/>
              <a:buFont typeface="+mj-lt"/>
              <a:buAutoNum type="arabicPeriod" startAt="2"/>
              <a:tabLst/>
              <a:defRPr/>
            </a:pPr>
            <a:r>
              <a:rPr lang="en-US" sz="1400" kern="0" dirty="0" smtClean="0">
                <a:solidFill>
                  <a:srgbClr val="0000FF"/>
                </a:solidFill>
                <a:latin typeface="+mn-lt"/>
              </a:rPr>
              <a:t>Orientation to get EC-HP loop</a:t>
            </a:r>
            <a:endParaRPr lang="en-US" sz="1400" kern="0" dirty="0" smtClean="0">
              <a:solidFill>
                <a:srgbClr val="0000FF"/>
              </a:solidFill>
            </a:endParaRPr>
          </a:p>
          <a:p>
            <a:pPr marL="457200" lvl="0" indent="-457200">
              <a:spcBef>
                <a:spcPct val="20000"/>
              </a:spcBef>
              <a:buFontTx/>
              <a:buAutoNum type="arabicPeriod" startAt="2"/>
              <a:defRPr/>
            </a:pPr>
            <a:endParaRPr lang="en-US" sz="1400" kern="0" dirty="0" smtClean="0">
              <a:solidFill>
                <a:srgbClr val="0000FF"/>
              </a:solidFill>
            </a:endParaRPr>
          </a:p>
        </p:txBody>
      </p:sp>
      <p:sp>
        <p:nvSpPr>
          <p:cNvPr id="12" name="Rectangle 5"/>
          <p:cNvSpPr txBox="1">
            <a:spLocks noChangeArrowheads="1"/>
          </p:cNvSpPr>
          <p:nvPr/>
        </p:nvSpPr>
        <p:spPr>
          <a:xfrm>
            <a:off x="6858000" y="3200400"/>
            <a:ext cx="1828800" cy="381000"/>
          </a:xfrm>
          <a:prstGeom prst="rect">
            <a:avLst/>
          </a:prstGeom>
        </p:spPr>
        <p:txBody>
          <a:bodyPr/>
          <a:lstStyle/>
          <a:p>
            <a:pPr marL="342900" marR="0" lvl="0" indent="-342900" algn="l" defTabSz="914400" rtl="0" eaLnBrk="1" fontAlgn="base" latinLnBrk="0" hangingPunct="1">
              <a:lnSpc>
                <a:spcPct val="100000"/>
              </a:lnSpc>
              <a:spcBef>
                <a:spcPct val="20000"/>
              </a:spcBef>
              <a:spcAft>
                <a:spcPct val="0"/>
              </a:spcAft>
              <a:buClrTx/>
              <a:buSzTx/>
              <a:buFont typeface="+mj-lt"/>
              <a:buAutoNum type="arabicPeriod" startAt="3"/>
              <a:tabLst/>
              <a:defRPr/>
            </a:pPr>
            <a:r>
              <a:rPr kumimoji="0" lang="en-US" sz="1400" b="0" i="0" u="none" strike="noStrike" kern="0" cap="none" spc="0" normalizeH="0" baseline="0" noProof="0" dirty="0" smtClean="0">
                <a:ln>
                  <a:noFill/>
                </a:ln>
                <a:solidFill>
                  <a:srgbClr val="0000FF"/>
                </a:solidFill>
                <a:effectLst/>
                <a:uLnTx/>
                <a:uFillTx/>
                <a:latin typeface="+mn-lt"/>
                <a:ea typeface="+mn-ea"/>
                <a:cs typeface="+mn-cs"/>
              </a:rPr>
              <a:t>400 µ Slicing</a:t>
            </a:r>
            <a:endParaRPr lang="en-US" sz="1400" kern="0" dirty="0" smtClean="0">
              <a:solidFill>
                <a:srgbClr val="0000FF"/>
              </a:solidFill>
            </a:endParaRPr>
          </a:p>
          <a:p>
            <a:pPr marL="457200" lvl="0" indent="-457200">
              <a:spcBef>
                <a:spcPct val="20000"/>
              </a:spcBef>
              <a:buFontTx/>
              <a:buAutoNum type="arabicPeriod" startAt="3"/>
              <a:defRPr/>
            </a:pPr>
            <a:endParaRPr lang="en-US" sz="1400" kern="0" dirty="0" smtClean="0">
              <a:solidFill>
                <a:srgbClr val="0000FF"/>
              </a:solidFill>
            </a:endParaRPr>
          </a:p>
        </p:txBody>
      </p:sp>
      <p:sp>
        <p:nvSpPr>
          <p:cNvPr id="13" name="Rectangle 5"/>
          <p:cNvSpPr txBox="1">
            <a:spLocks noChangeArrowheads="1"/>
          </p:cNvSpPr>
          <p:nvPr/>
        </p:nvSpPr>
        <p:spPr>
          <a:xfrm>
            <a:off x="4191000" y="6019800"/>
            <a:ext cx="1447800" cy="381000"/>
          </a:xfrm>
          <a:prstGeom prst="rect">
            <a:avLst/>
          </a:prstGeom>
        </p:spPr>
        <p:txBody>
          <a:bodyPr/>
          <a:lstStyle/>
          <a:p>
            <a:pPr marL="342900" marR="0" lvl="0" indent="-342900" algn="l" defTabSz="914400" rtl="0" eaLnBrk="1" fontAlgn="base" latinLnBrk="0" hangingPunct="1">
              <a:lnSpc>
                <a:spcPct val="100000"/>
              </a:lnSpc>
              <a:spcBef>
                <a:spcPct val="20000"/>
              </a:spcBef>
              <a:spcAft>
                <a:spcPct val="0"/>
              </a:spcAft>
              <a:buClrTx/>
              <a:buSzTx/>
              <a:buFont typeface="+mj-lt"/>
              <a:buAutoNum type="arabicPeriod" startAt="5"/>
              <a:tabLst/>
              <a:defRPr/>
            </a:pPr>
            <a:r>
              <a:rPr kumimoji="0" lang="en-US" sz="1400" b="0" i="0" u="none" strike="noStrike" kern="0" cap="none" spc="0" normalizeH="0" baseline="0" noProof="0" dirty="0" smtClean="0">
                <a:ln>
                  <a:noFill/>
                </a:ln>
                <a:solidFill>
                  <a:srgbClr val="0000FF"/>
                </a:solidFill>
                <a:effectLst/>
                <a:uLnTx/>
                <a:uFillTx/>
                <a:latin typeface="+mn-lt"/>
                <a:ea typeface="+mn-ea"/>
                <a:cs typeface="+mn-cs"/>
              </a:rPr>
              <a:t>10x</a:t>
            </a:r>
            <a:endParaRPr lang="en-US" sz="1400" kern="0" dirty="0" smtClean="0">
              <a:solidFill>
                <a:srgbClr val="0000FF"/>
              </a:solidFill>
            </a:endParaRPr>
          </a:p>
          <a:p>
            <a:pPr marL="457200" lvl="0" indent="-457200">
              <a:spcBef>
                <a:spcPct val="20000"/>
              </a:spcBef>
              <a:buFontTx/>
              <a:buAutoNum type="arabicPeriod" startAt="5"/>
              <a:defRPr/>
            </a:pPr>
            <a:endParaRPr lang="en-US" sz="1400" kern="0" dirty="0" smtClean="0">
              <a:solidFill>
                <a:srgbClr val="0000FF"/>
              </a:solidFill>
            </a:endParaRPr>
          </a:p>
        </p:txBody>
      </p:sp>
      <p:sp>
        <p:nvSpPr>
          <p:cNvPr id="14" name="Rectangle 5"/>
          <p:cNvSpPr txBox="1">
            <a:spLocks noChangeArrowheads="1"/>
          </p:cNvSpPr>
          <p:nvPr/>
        </p:nvSpPr>
        <p:spPr>
          <a:xfrm>
            <a:off x="7010400" y="6019800"/>
            <a:ext cx="1752600" cy="381000"/>
          </a:xfrm>
          <a:prstGeom prst="rect">
            <a:avLst/>
          </a:prstGeom>
        </p:spPr>
        <p:txBody>
          <a:bodyPr/>
          <a:lstStyle/>
          <a:p>
            <a:pPr marL="342900" marR="0" lvl="0" indent="-342900" algn="l" defTabSz="914400" rtl="0" eaLnBrk="1" fontAlgn="base" latinLnBrk="0" hangingPunct="1">
              <a:lnSpc>
                <a:spcPct val="100000"/>
              </a:lnSpc>
              <a:spcBef>
                <a:spcPct val="20000"/>
              </a:spcBef>
              <a:spcAft>
                <a:spcPct val="0"/>
              </a:spcAft>
              <a:buClrTx/>
              <a:buSzTx/>
              <a:buFont typeface="+mj-lt"/>
              <a:buAutoNum type="arabicPeriod" startAt="6"/>
              <a:tabLst/>
              <a:defRPr/>
            </a:pPr>
            <a:r>
              <a:rPr kumimoji="0" lang="en-US" sz="1400" b="0" i="0" u="none" strike="noStrike" kern="0" cap="none" spc="0" normalizeH="0" baseline="0" noProof="0" dirty="0" smtClean="0">
                <a:ln>
                  <a:noFill/>
                </a:ln>
                <a:solidFill>
                  <a:srgbClr val="0000FF"/>
                </a:solidFill>
                <a:effectLst/>
                <a:uLnTx/>
                <a:uFillTx/>
                <a:latin typeface="+mn-lt"/>
                <a:ea typeface="+mn-ea"/>
                <a:cs typeface="+mn-cs"/>
              </a:rPr>
              <a:t>80x Patching</a:t>
            </a:r>
          </a:p>
          <a:p>
            <a:pPr marL="342900" marR="0" lvl="0" indent="-228600" algn="l" defTabSz="914400" rtl="0" eaLnBrk="1" fontAlgn="base" latinLnBrk="0" hangingPunct="1">
              <a:lnSpc>
                <a:spcPct val="100000"/>
              </a:lnSpc>
              <a:spcBef>
                <a:spcPct val="20000"/>
              </a:spcBef>
              <a:spcAft>
                <a:spcPct val="0"/>
              </a:spcAft>
              <a:buClrTx/>
              <a:buSzTx/>
              <a:tabLst/>
              <a:defRPr/>
            </a:pPr>
            <a:r>
              <a:rPr lang="en-US" sz="1400" i="1" kern="0" dirty="0" smtClean="0">
                <a:solidFill>
                  <a:srgbClr val="0000FF"/>
                </a:solidFill>
                <a:latin typeface="+mn-lt"/>
              </a:rPr>
              <a:t>(slide from EPFL)</a:t>
            </a:r>
            <a:endParaRPr lang="en-US" sz="1400" i="1" kern="0" dirty="0" smtClean="0">
              <a:solidFill>
                <a:srgbClr val="0000FF"/>
              </a:solidFill>
            </a:endParaRPr>
          </a:p>
          <a:p>
            <a:pPr marL="457200" lvl="0" indent="-457200">
              <a:spcBef>
                <a:spcPct val="20000"/>
              </a:spcBef>
              <a:buFontTx/>
              <a:buAutoNum type="arabicPeriod"/>
              <a:defRPr/>
            </a:pPr>
            <a:endParaRPr lang="en-US" sz="1400" kern="0" dirty="0" smtClean="0">
              <a:solidFill>
                <a:srgbClr val="0000FF"/>
              </a:solidFill>
            </a:endParaRPr>
          </a:p>
        </p:txBody>
      </p:sp>
      <p:sp>
        <p:nvSpPr>
          <p:cNvPr id="15" name="Rectangle 5"/>
          <p:cNvSpPr txBox="1">
            <a:spLocks noChangeArrowheads="1"/>
          </p:cNvSpPr>
          <p:nvPr/>
        </p:nvSpPr>
        <p:spPr>
          <a:xfrm>
            <a:off x="3886200" y="5105400"/>
            <a:ext cx="457200" cy="381000"/>
          </a:xfrm>
          <a:prstGeom prst="rect">
            <a:avLst/>
          </a:prstGeom>
        </p:spPr>
        <p:txBody>
          <a:bodyPr/>
          <a:lstStyle/>
          <a:p>
            <a:pPr marL="342900" marR="0" lvl="0" indent="-342900" algn="l" defTabSz="914400" rtl="0" eaLnBrk="1" fontAlgn="base" latinLnBrk="0" hangingPunct="1">
              <a:lnSpc>
                <a:spcPct val="100000"/>
              </a:lnSpc>
              <a:spcBef>
                <a:spcPct val="20000"/>
              </a:spcBef>
              <a:spcAft>
                <a:spcPct val="0"/>
              </a:spcAft>
              <a:buClrTx/>
              <a:buSzTx/>
              <a:tabLst/>
              <a:defRPr/>
            </a:pPr>
            <a:r>
              <a:rPr kumimoji="0" lang="en-US" sz="1400" b="0" i="0" u="none" strike="noStrike" kern="0" cap="none" spc="0" normalizeH="0" baseline="0" noProof="0" dirty="0" smtClean="0">
                <a:ln>
                  <a:noFill/>
                </a:ln>
                <a:solidFill>
                  <a:srgbClr val="FFFF00"/>
                </a:solidFill>
                <a:effectLst/>
                <a:uLnTx/>
                <a:uFillTx/>
                <a:latin typeface="+mn-lt"/>
                <a:ea typeface="+mn-ea"/>
                <a:cs typeface="+mn-cs"/>
              </a:rPr>
              <a:t>EC</a:t>
            </a:r>
            <a:endParaRPr lang="en-US" sz="1400" kern="0" dirty="0" smtClean="0">
              <a:solidFill>
                <a:srgbClr val="FFFF00"/>
              </a:solidFill>
            </a:endParaRPr>
          </a:p>
          <a:p>
            <a:pPr marL="457200" lvl="0" indent="-457200">
              <a:spcBef>
                <a:spcPct val="20000"/>
              </a:spcBef>
              <a:buFontTx/>
              <a:buAutoNum type="arabicPeriod" startAt="4"/>
              <a:defRPr/>
            </a:pPr>
            <a:endParaRPr lang="en-US" sz="1400" kern="0" dirty="0" smtClean="0">
              <a:solidFill>
                <a:srgbClr val="FFFF00"/>
              </a:solidFill>
            </a:endParaRPr>
          </a:p>
        </p:txBody>
      </p:sp>
      <p:sp>
        <p:nvSpPr>
          <p:cNvPr id="17" name="Rectangle 5"/>
          <p:cNvSpPr txBox="1">
            <a:spLocks noChangeArrowheads="1"/>
          </p:cNvSpPr>
          <p:nvPr/>
        </p:nvSpPr>
        <p:spPr>
          <a:xfrm>
            <a:off x="5334000" y="4876800"/>
            <a:ext cx="457200" cy="381000"/>
          </a:xfrm>
          <a:prstGeom prst="rect">
            <a:avLst/>
          </a:prstGeom>
        </p:spPr>
        <p:txBody>
          <a:bodyPr/>
          <a:lstStyle/>
          <a:p>
            <a:pPr marL="342900" marR="0" lvl="0" indent="-342900" algn="l" defTabSz="914400" rtl="0" eaLnBrk="1" fontAlgn="base" latinLnBrk="0" hangingPunct="1">
              <a:lnSpc>
                <a:spcPct val="100000"/>
              </a:lnSpc>
              <a:spcBef>
                <a:spcPct val="20000"/>
              </a:spcBef>
              <a:spcAft>
                <a:spcPct val="0"/>
              </a:spcAft>
              <a:buClrTx/>
              <a:buSzTx/>
              <a:tabLst/>
              <a:defRPr/>
            </a:pPr>
            <a:r>
              <a:rPr kumimoji="0" lang="en-US" sz="1400" b="0" i="0" u="none" strike="noStrike" kern="0" cap="none" spc="0" normalizeH="0" baseline="0" noProof="0" dirty="0" smtClean="0">
                <a:ln>
                  <a:noFill/>
                </a:ln>
                <a:solidFill>
                  <a:srgbClr val="FFFF00"/>
                </a:solidFill>
                <a:effectLst/>
                <a:uLnTx/>
                <a:uFillTx/>
                <a:latin typeface="+mn-lt"/>
                <a:ea typeface="+mn-ea"/>
                <a:cs typeface="+mn-cs"/>
              </a:rPr>
              <a:t>HF</a:t>
            </a:r>
            <a:endParaRPr lang="en-US" sz="1400" kern="0" dirty="0" smtClean="0">
              <a:solidFill>
                <a:srgbClr val="FFFF00"/>
              </a:solidFill>
            </a:endParaRPr>
          </a:p>
          <a:p>
            <a:pPr marL="457200" lvl="0" indent="-457200">
              <a:spcBef>
                <a:spcPct val="20000"/>
              </a:spcBef>
              <a:buFontTx/>
              <a:buAutoNum type="arabicPeriod" startAt="4"/>
              <a:defRPr/>
            </a:pPr>
            <a:endParaRPr lang="en-US" sz="1400" kern="0" dirty="0" smtClean="0">
              <a:solidFill>
                <a:srgbClr val="FFFF00"/>
              </a:solidFill>
            </a:endParaRPr>
          </a:p>
        </p:txBody>
      </p:sp>
      <p:sp>
        <p:nvSpPr>
          <p:cNvPr id="18" name="Rectangle 5"/>
          <p:cNvSpPr txBox="1">
            <a:spLocks noChangeArrowheads="1"/>
          </p:cNvSpPr>
          <p:nvPr/>
        </p:nvSpPr>
        <p:spPr>
          <a:xfrm>
            <a:off x="6553200" y="2209800"/>
            <a:ext cx="457200" cy="381000"/>
          </a:xfrm>
          <a:prstGeom prst="rect">
            <a:avLst/>
          </a:prstGeom>
        </p:spPr>
        <p:txBody>
          <a:bodyPr/>
          <a:lstStyle/>
          <a:p>
            <a:pPr marL="342900" marR="0" lvl="0" indent="-342900" algn="l" defTabSz="914400" rtl="0" eaLnBrk="1" fontAlgn="base" latinLnBrk="0" hangingPunct="1">
              <a:lnSpc>
                <a:spcPct val="100000"/>
              </a:lnSpc>
              <a:spcBef>
                <a:spcPct val="20000"/>
              </a:spcBef>
              <a:spcAft>
                <a:spcPct val="0"/>
              </a:spcAft>
              <a:buClrTx/>
              <a:buSzTx/>
              <a:tabLst/>
              <a:defRPr/>
            </a:pPr>
            <a:r>
              <a:rPr kumimoji="0" lang="en-US" sz="1400" i="0" u="none" strike="noStrike" kern="0" cap="none" spc="0" normalizeH="0" baseline="0" noProof="0" dirty="0" smtClean="0">
                <a:ln>
                  <a:noFill/>
                </a:ln>
                <a:solidFill>
                  <a:srgbClr val="FFFF00"/>
                </a:solidFill>
                <a:effectLst/>
                <a:uLnTx/>
                <a:uFillTx/>
                <a:latin typeface="+mn-lt"/>
                <a:ea typeface="+mn-ea"/>
                <a:cs typeface="+mn-cs"/>
              </a:rPr>
              <a:t>EC</a:t>
            </a:r>
            <a:endParaRPr lang="en-US" sz="1400" kern="0" dirty="0" smtClean="0">
              <a:solidFill>
                <a:srgbClr val="FFFF00"/>
              </a:solidFill>
            </a:endParaRPr>
          </a:p>
          <a:p>
            <a:pPr marL="457200" lvl="0" indent="-457200">
              <a:spcBef>
                <a:spcPct val="20000"/>
              </a:spcBef>
              <a:buFontTx/>
              <a:buAutoNum type="arabicPeriod" startAt="4"/>
              <a:defRPr/>
            </a:pPr>
            <a:endParaRPr lang="en-US" sz="1400" kern="0" dirty="0" smtClean="0">
              <a:solidFill>
                <a:srgbClr val="FFFF00"/>
              </a:solidFill>
            </a:endParaRPr>
          </a:p>
        </p:txBody>
      </p:sp>
      <p:sp>
        <p:nvSpPr>
          <p:cNvPr id="19" name="Rectangle 5"/>
          <p:cNvSpPr txBox="1">
            <a:spLocks noChangeArrowheads="1"/>
          </p:cNvSpPr>
          <p:nvPr/>
        </p:nvSpPr>
        <p:spPr>
          <a:xfrm>
            <a:off x="8077200" y="1981200"/>
            <a:ext cx="457200" cy="381000"/>
          </a:xfrm>
          <a:prstGeom prst="rect">
            <a:avLst/>
          </a:prstGeom>
        </p:spPr>
        <p:txBody>
          <a:bodyPr/>
          <a:lstStyle/>
          <a:p>
            <a:pPr marL="342900" marR="0" lvl="0" indent="-342900" algn="l" defTabSz="914400" rtl="0" eaLnBrk="1" fontAlgn="base" latinLnBrk="0" hangingPunct="1">
              <a:lnSpc>
                <a:spcPct val="100000"/>
              </a:lnSpc>
              <a:spcBef>
                <a:spcPct val="20000"/>
              </a:spcBef>
              <a:spcAft>
                <a:spcPct val="0"/>
              </a:spcAft>
              <a:buClrTx/>
              <a:buSzTx/>
              <a:tabLst/>
              <a:defRPr/>
            </a:pPr>
            <a:r>
              <a:rPr kumimoji="0" lang="en-US" sz="1400" i="0" u="none" strike="noStrike" kern="0" cap="none" spc="0" normalizeH="0" baseline="0" noProof="0" dirty="0" smtClean="0">
                <a:ln>
                  <a:noFill/>
                </a:ln>
                <a:solidFill>
                  <a:srgbClr val="FFFF00"/>
                </a:solidFill>
                <a:effectLst/>
                <a:uLnTx/>
                <a:uFillTx/>
                <a:latin typeface="+mn-lt"/>
                <a:ea typeface="+mn-ea"/>
                <a:cs typeface="+mn-cs"/>
              </a:rPr>
              <a:t>HF</a:t>
            </a:r>
            <a:endParaRPr lang="en-US" sz="1400" kern="0" dirty="0" smtClean="0">
              <a:solidFill>
                <a:srgbClr val="FFFF00"/>
              </a:solidFill>
            </a:endParaRPr>
          </a:p>
          <a:p>
            <a:pPr marL="457200" lvl="0" indent="-457200">
              <a:spcBef>
                <a:spcPct val="20000"/>
              </a:spcBef>
              <a:buFontTx/>
              <a:buAutoNum type="arabicPeriod" startAt="4"/>
              <a:defRPr/>
            </a:pPr>
            <a:endParaRPr lang="en-US" sz="1400" kern="0" dirty="0" smtClean="0">
              <a:solidFill>
                <a:srgbClr val="FFFF00"/>
              </a:solidFill>
            </a:endParaRPr>
          </a:p>
        </p:txBody>
      </p:sp>
      <p:cxnSp>
        <p:nvCxnSpPr>
          <p:cNvPr id="21" name="Straight Arrow Connector 20"/>
          <p:cNvCxnSpPr/>
          <p:nvPr/>
        </p:nvCxnSpPr>
        <p:spPr>
          <a:xfrm flipV="1">
            <a:off x="6934200" y="2362200"/>
            <a:ext cx="461554" cy="2177"/>
          </a:xfrm>
          <a:prstGeom prst="straightConnector1">
            <a:avLst/>
          </a:prstGeom>
          <a:ln w="127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10800000" flipV="1">
            <a:off x="7495904" y="2133599"/>
            <a:ext cx="657497" cy="204652"/>
          </a:xfrm>
          <a:prstGeom prst="straightConnector1">
            <a:avLst/>
          </a:prstGeom>
          <a:ln w="12700">
            <a:solidFill>
              <a:srgbClr val="FFFF00"/>
            </a:solidFill>
            <a:tailEnd type="arrow"/>
          </a:ln>
        </p:spPr>
        <p:style>
          <a:lnRef idx="1">
            <a:schemeClr val="accent1"/>
          </a:lnRef>
          <a:fillRef idx="0">
            <a:schemeClr val="accent1"/>
          </a:fillRef>
          <a:effectRef idx="0">
            <a:schemeClr val="accent1"/>
          </a:effectRef>
          <a:fontRef idx="minor">
            <a:schemeClr val="tx1"/>
          </a:fontRef>
        </p:style>
      </p:cxnSp>
      <p:pic>
        <p:nvPicPr>
          <p:cNvPr id="1026" name="Picture 2" descr="F:\Users\goodman\Desktop\RESEARCH\__ONR\Student-JayetL\Dissertaion_JayetL\2010-08-13.pg(brain slicing photos)\SANY0471.JPG"/>
          <p:cNvPicPr>
            <a:picLocks noChangeAspect="1" noChangeArrowheads="1"/>
          </p:cNvPicPr>
          <p:nvPr/>
        </p:nvPicPr>
        <p:blipFill>
          <a:blip r:embed="rId8" cstate="print"/>
          <a:srcRect/>
          <a:stretch>
            <a:fillRect/>
          </a:stretch>
        </p:blipFill>
        <p:spPr bwMode="auto">
          <a:xfrm rot="10800000" flipH="1" flipV="1">
            <a:off x="533399" y="4095750"/>
            <a:ext cx="2362200" cy="1771650"/>
          </a:xfrm>
          <a:prstGeom prst="rect">
            <a:avLst/>
          </a:prstGeom>
          <a:ln>
            <a:noFill/>
          </a:ln>
          <a:effectLst>
            <a:outerShdw blurRad="292100" dist="139700" dir="2700000" algn="tl" rotWithShape="0">
              <a:srgbClr val="333333">
                <a:alpha val="65000"/>
              </a:srgbClr>
            </a:outerShdw>
          </a:effectLst>
        </p:spPr>
      </p:pic>
      <p:sp>
        <p:nvSpPr>
          <p:cNvPr id="22" name="Rectangle 5"/>
          <p:cNvSpPr txBox="1">
            <a:spLocks noChangeArrowheads="1"/>
          </p:cNvSpPr>
          <p:nvPr/>
        </p:nvSpPr>
        <p:spPr>
          <a:xfrm>
            <a:off x="381000" y="6019800"/>
            <a:ext cx="2667000" cy="381000"/>
          </a:xfrm>
          <a:prstGeom prst="rect">
            <a:avLst/>
          </a:prstGeom>
        </p:spPr>
        <p:txBody>
          <a:bodyPr/>
          <a:lstStyle/>
          <a:p>
            <a:pPr marL="342900" marR="0" lvl="0" indent="-342900" algn="l" defTabSz="914400" rtl="0" eaLnBrk="1" fontAlgn="base" latinLnBrk="0" hangingPunct="1">
              <a:lnSpc>
                <a:spcPct val="100000"/>
              </a:lnSpc>
              <a:spcBef>
                <a:spcPct val="20000"/>
              </a:spcBef>
              <a:spcAft>
                <a:spcPct val="0"/>
              </a:spcAft>
              <a:buClrTx/>
              <a:buSzTx/>
              <a:buFont typeface="+mj-lt"/>
              <a:buAutoNum type="arabicPeriod" startAt="4"/>
              <a:tabLst/>
              <a:defRPr/>
            </a:pPr>
            <a:r>
              <a:rPr lang="en-US" sz="1400" kern="0" dirty="0" smtClean="0">
                <a:solidFill>
                  <a:srgbClr val="0000FF"/>
                </a:solidFill>
                <a:latin typeface="+mn-lt"/>
              </a:rPr>
              <a:t>DIC Video Microscope</a:t>
            </a:r>
            <a:endParaRPr lang="en-US" sz="1400" kern="0" dirty="0" smtClean="0">
              <a:solidFill>
                <a:srgbClr val="0000FF"/>
              </a:solidFill>
            </a:endParaRPr>
          </a:p>
          <a:p>
            <a:pPr marL="457200" lvl="0" indent="-457200">
              <a:spcBef>
                <a:spcPct val="20000"/>
              </a:spcBef>
              <a:buFontTx/>
              <a:buAutoNum type="arabicPeriod" startAt="4"/>
              <a:defRPr/>
            </a:pPr>
            <a:endParaRPr lang="en-US" sz="1400" kern="0" dirty="0" smtClean="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1295400" y="381000"/>
            <a:ext cx="6553200" cy="533400"/>
          </a:xfrm>
          <a:prstGeom prst="rect">
            <a:avLst/>
          </a:prstGeom>
          <a:noFill/>
        </p:spPr>
        <p:txBody>
          <a:bodyPr/>
          <a:lstStyle/>
          <a:p>
            <a:pPr algn="ctr">
              <a:defRPr/>
            </a:pPr>
            <a:r>
              <a:rPr lang="en-US" sz="2200" dirty="0" smtClean="0"/>
              <a:t>Phase I DARPA Simulation Components</a:t>
            </a:r>
          </a:p>
          <a:p>
            <a:pPr algn="ctr">
              <a:defRPr/>
            </a:pPr>
            <a:endParaRPr lang="en-US" sz="2800" b="1" dirty="0">
              <a:solidFill>
                <a:schemeClr val="accent2"/>
              </a:solidFill>
            </a:endParaRPr>
          </a:p>
        </p:txBody>
      </p:sp>
      <p:sp>
        <p:nvSpPr>
          <p:cNvPr id="3" name="Text Box 6"/>
          <p:cNvSpPr txBox="1">
            <a:spLocks noChangeArrowheads="1"/>
          </p:cNvSpPr>
          <p:nvPr/>
        </p:nvSpPr>
        <p:spPr bwMode="auto">
          <a:xfrm>
            <a:off x="2057400" y="1775936"/>
            <a:ext cx="5029200" cy="3000821"/>
          </a:xfrm>
          <a:prstGeom prst="rect">
            <a:avLst/>
          </a:prstGeom>
          <a:solidFill>
            <a:srgbClr val="FFFFCC"/>
          </a:solidFill>
          <a:ln w="9525">
            <a:noFill/>
            <a:miter lim="800000"/>
            <a:headEnd/>
            <a:tailEnd/>
          </a:ln>
          <a:effectLst>
            <a:softEdge rad="63500"/>
          </a:effectLst>
        </p:spPr>
        <p:txBody>
          <a:bodyPr wrap="square">
            <a:spAutoFit/>
          </a:bodyPr>
          <a:lstStyle/>
          <a:p>
            <a:pPr algn="ctr">
              <a:lnSpc>
                <a:spcPct val="150000"/>
              </a:lnSpc>
            </a:pPr>
            <a:r>
              <a:rPr lang="en-US" sz="1400" i="1" dirty="0" smtClean="0">
                <a:solidFill>
                  <a:srgbClr val="0000FF"/>
                </a:solidFill>
                <a:latin typeface="Arial" charset="0"/>
              </a:rPr>
              <a:t>To </a:t>
            </a:r>
            <a:r>
              <a:rPr lang="en-US" sz="1400" i="1" dirty="0">
                <a:solidFill>
                  <a:srgbClr val="0000FF"/>
                </a:solidFill>
                <a:latin typeface="Arial" charset="0"/>
              </a:rPr>
              <a:t>simulate a system of up to 10</a:t>
            </a:r>
            <a:r>
              <a:rPr lang="en-US" sz="1400" i="1" baseline="30000" dirty="0">
                <a:solidFill>
                  <a:srgbClr val="0000FF"/>
                </a:solidFill>
                <a:latin typeface="Arial" charset="0"/>
              </a:rPr>
              <a:t>6</a:t>
            </a:r>
            <a:r>
              <a:rPr lang="en-US" sz="1400" i="1" dirty="0">
                <a:solidFill>
                  <a:srgbClr val="0000FF"/>
                </a:solidFill>
                <a:latin typeface="Arial" charset="0"/>
              </a:rPr>
              <a:t> neurons </a:t>
            </a:r>
            <a:endParaRPr lang="en-US" sz="1400" i="1" dirty="0" smtClean="0">
              <a:solidFill>
                <a:srgbClr val="0000FF"/>
              </a:solidFill>
              <a:latin typeface="Arial" charset="0"/>
            </a:endParaRPr>
          </a:p>
          <a:p>
            <a:pPr algn="ctr">
              <a:lnSpc>
                <a:spcPct val="150000"/>
              </a:lnSpc>
            </a:pPr>
            <a:r>
              <a:rPr lang="en-US" sz="1400" i="1" dirty="0" smtClean="0">
                <a:solidFill>
                  <a:srgbClr val="0000FF"/>
                </a:solidFill>
                <a:latin typeface="Arial" charset="0"/>
              </a:rPr>
              <a:t>and </a:t>
            </a:r>
            <a:r>
              <a:rPr lang="en-US" sz="1400" i="1" dirty="0">
                <a:solidFill>
                  <a:srgbClr val="0000FF"/>
                </a:solidFill>
                <a:latin typeface="Arial" charset="0"/>
              </a:rPr>
              <a:t>demonstrate core functions and properties </a:t>
            </a:r>
            <a:r>
              <a:rPr lang="en-US" sz="1400" i="1" dirty="0" smtClean="0">
                <a:solidFill>
                  <a:srgbClr val="0000FF"/>
                </a:solidFill>
                <a:latin typeface="Arial" charset="0"/>
              </a:rPr>
              <a:t>including:</a:t>
            </a:r>
          </a:p>
          <a:p>
            <a:pPr>
              <a:lnSpc>
                <a:spcPct val="150000"/>
              </a:lnSpc>
            </a:pPr>
            <a:r>
              <a:rPr lang="en-US" sz="1400" dirty="0" smtClean="0">
                <a:latin typeface="Arial" charset="0"/>
              </a:rPr>
              <a:t> </a:t>
            </a:r>
          </a:p>
          <a:p>
            <a:pPr marL="346075">
              <a:lnSpc>
                <a:spcPct val="150000"/>
              </a:lnSpc>
            </a:pPr>
            <a:r>
              <a:rPr lang="en-US" sz="1400" dirty="0" smtClean="0">
                <a:latin typeface="Arial" charset="0"/>
              </a:rPr>
              <a:t>(a) </a:t>
            </a:r>
            <a:r>
              <a:rPr lang="en-US" sz="1400" b="1" dirty="0" smtClean="0">
                <a:latin typeface="Arial" charset="0"/>
              </a:rPr>
              <a:t>dynamic </a:t>
            </a:r>
            <a:r>
              <a:rPr lang="en-US" sz="1400" b="1" dirty="0">
                <a:latin typeface="Arial" charset="0"/>
              </a:rPr>
              <a:t>neural activity</a:t>
            </a:r>
            <a:r>
              <a:rPr lang="en-US" sz="1400" dirty="0">
                <a:latin typeface="Arial" charset="0"/>
              </a:rPr>
              <a:t>, </a:t>
            </a:r>
            <a:endParaRPr lang="en-US" sz="1400" dirty="0" smtClean="0">
              <a:latin typeface="Arial" charset="0"/>
            </a:endParaRPr>
          </a:p>
          <a:p>
            <a:pPr marL="346075">
              <a:lnSpc>
                <a:spcPct val="150000"/>
              </a:lnSpc>
            </a:pPr>
            <a:r>
              <a:rPr lang="en-US" sz="1400" dirty="0" smtClean="0"/>
              <a:t>(b) </a:t>
            </a:r>
            <a:r>
              <a:rPr lang="en-US" sz="1400" b="1" dirty="0" smtClean="0">
                <a:latin typeface="Arial" charset="0"/>
              </a:rPr>
              <a:t>network </a:t>
            </a:r>
            <a:r>
              <a:rPr lang="en-US" sz="1400" b="1" dirty="0">
                <a:latin typeface="Arial" charset="0"/>
              </a:rPr>
              <a:t>stability</a:t>
            </a:r>
            <a:r>
              <a:rPr lang="en-US" sz="1400" dirty="0">
                <a:latin typeface="Arial" charset="0"/>
              </a:rPr>
              <a:t>, </a:t>
            </a:r>
            <a:endParaRPr lang="en-US" sz="1400" dirty="0" smtClean="0">
              <a:latin typeface="Arial" charset="0"/>
            </a:endParaRPr>
          </a:p>
          <a:p>
            <a:pPr marL="346075">
              <a:lnSpc>
                <a:spcPct val="150000"/>
              </a:lnSpc>
            </a:pPr>
            <a:r>
              <a:rPr lang="en-US" sz="1400" dirty="0" smtClean="0"/>
              <a:t>(c) </a:t>
            </a:r>
            <a:r>
              <a:rPr lang="en-US" sz="1400" b="1" dirty="0" smtClean="0">
                <a:latin typeface="Arial" charset="0"/>
              </a:rPr>
              <a:t>synaptic </a:t>
            </a:r>
            <a:r>
              <a:rPr lang="en-US" sz="1400" b="1" dirty="0">
                <a:latin typeface="Arial" charset="0"/>
              </a:rPr>
              <a:t>plasticity</a:t>
            </a:r>
            <a:r>
              <a:rPr lang="en-US" sz="1400" dirty="0">
                <a:latin typeface="Arial" charset="0"/>
              </a:rPr>
              <a:t> and </a:t>
            </a:r>
            <a:endParaRPr lang="en-US" sz="1400" dirty="0" smtClean="0">
              <a:latin typeface="Arial" charset="0"/>
            </a:endParaRPr>
          </a:p>
          <a:p>
            <a:pPr marL="346075">
              <a:lnSpc>
                <a:spcPct val="150000"/>
              </a:lnSpc>
            </a:pPr>
            <a:r>
              <a:rPr lang="en-US" sz="1400" dirty="0" smtClean="0"/>
              <a:t>(d) </a:t>
            </a:r>
            <a:r>
              <a:rPr lang="en-US" sz="1400" b="1" dirty="0" smtClean="0">
                <a:latin typeface="Arial" charset="0"/>
              </a:rPr>
              <a:t>self-organization</a:t>
            </a:r>
            <a:r>
              <a:rPr lang="en-US" sz="1400" dirty="0" smtClean="0">
                <a:latin typeface="Arial" charset="0"/>
              </a:rPr>
              <a:t> in </a:t>
            </a:r>
            <a:r>
              <a:rPr lang="en-US" sz="1400" dirty="0">
                <a:latin typeface="Arial" charset="0"/>
              </a:rPr>
              <a:t>response to </a:t>
            </a:r>
            <a:endParaRPr lang="en-US" sz="1400" dirty="0" smtClean="0">
              <a:latin typeface="Arial" charset="0"/>
            </a:endParaRPr>
          </a:p>
          <a:p>
            <a:pPr marL="346075">
              <a:lnSpc>
                <a:spcPct val="150000"/>
              </a:lnSpc>
            </a:pPr>
            <a:r>
              <a:rPr lang="en-US" sz="1400" dirty="0" smtClean="0">
                <a:latin typeface="Arial" charset="0"/>
              </a:rPr>
              <a:t>(e) </a:t>
            </a:r>
            <a:r>
              <a:rPr lang="en-US" sz="1400" b="1" dirty="0" smtClean="0">
                <a:latin typeface="Arial" charset="0"/>
              </a:rPr>
              <a:t>sensory </a:t>
            </a:r>
            <a:r>
              <a:rPr lang="en-US" sz="1400" b="1" dirty="0">
                <a:latin typeface="Arial" charset="0"/>
              </a:rPr>
              <a:t>stimulation</a:t>
            </a:r>
            <a:r>
              <a:rPr lang="en-US" sz="1400" dirty="0">
                <a:latin typeface="Arial" charset="0"/>
              </a:rPr>
              <a:t> and </a:t>
            </a:r>
            <a:endParaRPr lang="en-US" sz="1400" dirty="0" smtClean="0">
              <a:latin typeface="Arial" charset="0"/>
            </a:endParaRPr>
          </a:p>
          <a:p>
            <a:pPr marL="346075">
              <a:lnSpc>
                <a:spcPct val="150000"/>
              </a:lnSpc>
            </a:pPr>
            <a:r>
              <a:rPr lang="en-US" sz="1400" dirty="0" smtClean="0">
                <a:latin typeface="Arial" charset="0"/>
              </a:rPr>
              <a:t>(f)  system-level </a:t>
            </a:r>
            <a:r>
              <a:rPr lang="en-US" sz="1400" b="1" dirty="0" smtClean="0">
                <a:latin typeface="Arial" charset="0"/>
              </a:rPr>
              <a:t>modulation/reinforcement</a:t>
            </a:r>
            <a:endParaRPr lang="en-US" sz="1400" dirty="0">
              <a:latin typeface="Arial"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3"/>
          <p:cNvGrpSpPr/>
          <p:nvPr/>
        </p:nvGrpSpPr>
        <p:grpSpPr>
          <a:xfrm>
            <a:off x="2263775" y="5190288"/>
            <a:ext cx="1089025" cy="1292890"/>
            <a:chOff x="2263775" y="5190288"/>
            <a:chExt cx="1089025" cy="1292890"/>
          </a:xfrm>
        </p:grpSpPr>
        <p:pic>
          <p:nvPicPr>
            <p:cNvPr id="70" name="Picture 3"/>
            <p:cNvPicPr>
              <a:picLocks noChangeAspect="1" noChangeArrowheads="1"/>
            </p:cNvPicPr>
            <p:nvPr/>
          </p:nvPicPr>
          <p:blipFill>
            <a:blip r:embed="rId3" cstate="print"/>
            <a:srcRect/>
            <a:stretch>
              <a:fillRect/>
            </a:stretch>
          </p:blipFill>
          <p:spPr bwMode="auto">
            <a:xfrm>
              <a:off x="2263775" y="5190288"/>
              <a:ext cx="1089025" cy="1292890"/>
            </a:xfrm>
            <a:prstGeom prst="rect">
              <a:avLst/>
            </a:prstGeom>
            <a:noFill/>
            <a:ln w="9525">
              <a:noFill/>
              <a:miter lim="800000"/>
              <a:headEnd/>
              <a:tailEnd/>
            </a:ln>
            <a:effectLst/>
          </p:spPr>
        </p:pic>
        <p:sp>
          <p:nvSpPr>
            <p:cNvPr id="80" name="Rectangle 79"/>
            <p:cNvSpPr/>
            <p:nvPr/>
          </p:nvSpPr>
          <p:spPr bwMode="auto">
            <a:xfrm>
              <a:off x="2362200" y="5715000"/>
              <a:ext cx="152400" cy="76200"/>
            </a:xfrm>
            <a:prstGeom prst="rect">
              <a:avLst/>
            </a:prstGeom>
            <a:solidFill>
              <a:srgbClr val="FFC1C1"/>
            </a:solidFill>
            <a:ln w="9525" cap="flat" cmpd="sng" algn="ctr">
              <a:solidFill>
                <a:srgbClr val="FFC1C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Narrow" pitchFamily="34" charset="0"/>
              </a:endParaRPr>
            </a:p>
          </p:txBody>
        </p:sp>
      </p:grpSp>
      <p:grpSp>
        <p:nvGrpSpPr>
          <p:cNvPr id="3" name="Group 142"/>
          <p:cNvGrpSpPr/>
          <p:nvPr/>
        </p:nvGrpSpPr>
        <p:grpSpPr>
          <a:xfrm>
            <a:off x="4850209" y="5190288"/>
            <a:ext cx="1089025" cy="1292890"/>
            <a:chOff x="4850209" y="5190288"/>
            <a:chExt cx="1089025" cy="1292890"/>
          </a:xfrm>
        </p:grpSpPr>
        <p:pic>
          <p:nvPicPr>
            <p:cNvPr id="72" name="Picture 3"/>
            <p:cNvPicPr>
              <a:picLocks noChangeAspect="1" noChangeArrowheads="1"/>
            </p:cNvPicPr>
            <p:nvPr/>
          </p:nvPicPr>
          <p:blipFill>
            <a:blip r:embed="rId3" cstate="print"/>
            <a:srcRect/>
            <a:stretch>
              <a:fillRect/>
            </a:stretch>
          </p:blipFill>
          <p:spPr bwMode="auto">
            <a:xfrm>
              <a:off x="4850209" y="5190288"/>
              <a:ext cx="1089025" cy="1292890"/>
            </a:xfrm>
            <a:prstGeom prst="rect">
              <a:avLst/>
            </a:prstGeom>
            <a:noFill/>
            <a:ln w="9525">
              <a:noFill/>
              <a:miter lim="800000"/>
              <a:headEnd/>
              <a:tailEnd/>
            </a:ln>
            <a:effectLst/>
          </p:spPr>
        </p:pic>
        <p:sp>
          <p:nvSpPr>
            <p:cNvPr id="81" name="Rectangle 80"/>
            <p:cNvSpPr/>
            <p:nvPr/>
          </p:nvSpPr>
          <p:spPr bwMode="auto">
            <a:xfrm>
              <a:off x="4953000" y="5257800"/>
              <a:ext cx="152400" cy="76200"/>
            </a:xfrm>
            <a:prstGeom prst="rect">
              <a:avLst/>
            </a:prstGeom>
            <a:solidFill>
              <a:srgbClr val="FFC1C1"/>
            </a:solidFill>
            <a:ln w="9525" cap="flat" cmpd="sng" algn="ctr">
              <a:solidFill>
                <a:srgbClr val="FFC1C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Narrow" pitchFamily="34" charset="0"/>
              </a:endParaRPr>
            </a:p>
          </p:txBody>
        </p:sp>
      </p:grpSp>
      <p:grpSp>
        <p:nvGrpSpPr>
          <p:cNvPr id="4" name="Group 141"/>
          <p:cNvGrpSpPr/>
          <p:nvPr/>
        </p:nvGrpSpPr>
        <p:grpSpPr>
          <a:xfrm>
            <a:off x="7292975" y="5190288"/>
            <a:ext cx="1089025" cy="1292890"/>
            <a:chOff x="7292975" y="5190288"/>
            <a:chExt cx="1089025" cy="1292890"/>
          </a:xfrm>
        </p:grpSpPr>
        <p:pic>
          <p:nvPicPr>
            <p:cNvPr id="74" name="Picture 3"/>
            <p:cNvPicPr>
              <a:picLocks noChangeAspect="1" noChangeArrowheads="1"/>
            </p:cNvPicPr>
            <p:nvPr/>
          </p:nvPicPr>
          <p:blipFill>
            <a:blip r:embed="rId3" cstate="print"/>
            <a:srcRect/>
            <a:stretch>
              <a:fillRect/>
            </a:stretch>
          </p:blipFill>
          <p:spPr bwMode="auto">
            <a:xfrm>
              <a:off x="7292975" y="5190288"/>
              <a:ext cx="1089025" cy="1292890"/>
            </a:xfrm>
            <a:prstGeom prst="rect">
              <a:avLst/>
            </a:prstGeom>
            <a:noFill/>
            <a:ln w="9525">
              <a:noFill/>
              <a:miter lim="800000"/>
              <a:headEnd/>
              <a:tailEnd/>
            </a:ln>
            <a:effectLst/>
          </p:spPr>
        </p:pic>
        <p:sp>
          <p:nvSpPr>
            <p:cNvPr id="82" name="Rectangle 81"/>
            <p:cNvSpPr/>
            <p:nvPr/>
          </p:nvSpPr>
          <p:spPr bwMode="auto">
            <a:xfrm>
              <a:off x="7391400" y="5257800"/>
              <a:ext cx="152400" cy="76200"/>
            </a:xfrm>
            <a:prstGeom prst="rect">
              <a:avLst/>
            </a:prstGeom>
            <a:solidFill>
              <a:srgbClr val="FFC1C1"/>
            </a:solidFill>
            <a:ln w="9525" cap="flat" cmpd="sng" algn="ctr">
              <a:solidFill>
                <a:srgbClr val="FFC1C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Narrow" pitchFamily="34" charset="0"/>
              </a:endParaRPr>
            </a:p>
          </p:txBody>
        </p:sp>
      </p:grpSp>
      <p:grpSp>
        <p:nvGrpSpPr>
          <p:cNvPr id="6" name="Group 128"/>
          <p:cNvGrpSpPr/>
          <p:nvPr/>
        </p:nvGrpSpPr>
        <p:grpSpPr>
          <a:xfrm>
            <a:off x="1447800" y="4206389"/>
            <a:ext cx="7620000" cy="556111"/>
            <a:chOff x="1447800" y="4206389"/>
            <a:chExt cx="7620000" cy="556111"/>
          </a:xfrm>
        </p:grpSpPr>
        <p:pic>
          <p:nvPicPr>
            <p:cNvPr id="20" name="Picture 19" descr="SUB_raster.jpg"/>
            <p:cNvPicPr>
              <a:picLocks noChangeAspect="1"/>
            </p:cNvPicPr>
            <p:nvPr/>
          </p:nvPicPr>
          <p:blipFill>
            <a:blip r:embed="rId4" cstate="print"/>
            <a:stretch>
              <a:fillRect/>
            </a:stretch>
          </p:blipFill>
          <p:spPr>
            <a:xfrm flipV="1">
              <a:off x="1496568" y="4206389"/>
              <a:ext cx="7568184" cy="536448"/>
            </a:xfrm>
            <a:prstGeom prst="rect">
              <a:avLst/>
            </a:prstGeom>
            <a:ln w="19050">
              <a:solidFill>
                <a:schemeClr val="tx1"/>
              </a:solidFill>
            </a:ln>
          </p:spPr>
        </p:pic>
        <p:sp>
          <p:nvSpPr>
            <p:cNvPr id="94" name="Rectangle 93"/>
            <p:cNvSpPr/>
            <p:nvPr/>
          </p:nvSpPr>
          <p:spPr>
            <a:xfrm>
              <a:off x="1447800" y="4216568"/>
              <a:ext cx="228600" cy="253916"/>
            </a:xfrm>
            <a:prstGeom prst="rect">
              <a:avLst/>
            </a:prstGeom>
            <a:noFill/>
          </p:spPr>
          <p:txBody>
            <a:bodyPr wrap="square">
              <a:spAutoFit/>
            </a:bodyPr>
            <a:lstStyle/>
            <a:p>
              <a:pPr algn="r"/>
              <a:r>
                <a:rPr lang="en-US" sz="1050" b="1" dirty="0" smtClean="0">
                  <a:latin typeface="Arial Narrow" pitchFamily="34" charset="0"/>
                </a:rPr>
                <a:t>R</a:t>
              </a:r>
              <a:endParaRPr lang="en-US" sz="1050" dirty="0">
                <a:latin typeface="Arial Narrow" pitchFamily="34" charset="0"/>
              </a:endParaRPr>
            </a:p>
          </p:txBody>
        </p:sp>
        <p:sp>
          <p:nvSpPr>
            <p:cNvPr id="125" name="Rectangle 124"/>
            <p:cNvSpPr/>
            <p:nvPr/>
          </p:nvSpPr>
          <p:spPr bwMode="auto">
            <a:xfrm>
              <a:off x="1524000" y="4495800"/>
              <a:ext cx="7543800" cy="266700"/>
            </a:xfrm>
            <a:prstGeom prst="rect">
              <a:avLst/>
            </a:prstGeom>
            <a:solidFill>
              <a:schemeClr val="bg1">
                <a:lumMod val="75000"/>
                <a:alpha val="20000"/>
              </a:schemeClr>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Narrow" pitchFamily="34" charset="0"/>
              </a:endParaRPr>
            </a:p>
          </p:txBody>
        </p:sp>
      </p:grpSp>
      <p:grpSp>
        <p:nvGrpSpPr>
          <p:cNvPr id="9" name="Group 127"/>
          <p:cNvGrpSpPr/>
          <p:nvPr/>
        </p:nvGrpSpPr>
        <p:grpSpPr>
          <a:xfrm>
            <a:off x="1447800" y="2529989"/>
            <a:ext cx="7620000" cy="1616815"/>
            <a:chOff x="1447800" y="2529989"/>
            <a:chExt cx="7620000" cy="1616815"/>
          </a:xfrm>
        </p:grpSpPr>
        <p:pic>
          <p:nvPicPr>
            <p:cNvPr id="19" name="Picture 18" descr="HPC_raster.jpg"/>
            <p:cNvPicPr>
              <a:picLocks noChangeAspect="1"/>
            </p:cNvPicPr>
            <p:nvPr/>
          </p:nvPicPr>
          <p:blipFill>
            <a:blip r:embed="rId5" cstate="print"/>
            <a:stretch>
              <a:fillRect/>
            </a:stretch>
          </p:blipFill>
          <p:spPr>
            <a:xfrm>
              <a:off x="1496568" y="2529989"/>
              <a:ext cx="7571232" cy="1612392"/>
            </a:xfrm>
            <a:prstGeom prst="rect">
              <a:avLst/>
            </a:prstGeom>
            <a:ln w="19050">
              <a:solidFill>
                <a:srgbClr val="7F6135"/>
              </a:solidFill>
            </a:ln>
          </p:spPr>
        </p:pic>
        <p:sp>
          <p:nvSpPr>
            <p:cNvPr id="88" name="Rectangle 87"/>
            <p:cNvSpPr/>
            <p:nvPr/>
          </p:nvSpPr>
          <p:spPr>
            <a:xfrm>
              <a:off x="1447800" y="2539916"/>
              <a:ext cx="228600" cy="253916"/>
            </a:xfrm>
            <a:prstGeom prst="rect">
              <a:avLst/>
            </a:prstGeom>
            <a:noFill/>
          </p:spPr>
          <p:txBody>
            <a:bodyPr wrap="square">
              <a:spAutoFit/>
            </a:bodyPr>
            <a:lstStyle/>
            <a:p>
              <a:pPr algn="r"/>
              <a:r>
                <a:rPr lang="en-US" sz="1050" b="1" dirty="0" smtClean="0">
                  <a:latin typeface="Arial Narrow" pitchFamily="34" charset="0"/>
                </a:rPr>
                <a:t>R</a:t>
              </a:r>
              <a:endParaRPr lang="en-US" sz="1050" dirty="0">
                <a:latin typeface="Arial Narrow" pitchFamily="34" charset="0"/>
              </a:endParaRPr>
            </a:p>
          </p:txBody>
        </p:sp>
        <p:sp>
          <p:nvSpPr>
            <p:cNvPr id="89" name="Rectangle 88"/>
            <p:cNvSpPr/>
            <p:nvPr/>
          </p:nvSpPr>
          <p:spPr>
            <a:xfrm>
              <a:off x="1447800" y="3048000"/>
              <a:ext cx="228600" cy="253916"/>
            </a:xfrm>
            <a:prstGeom prst="rect">
              <a:avLst/>
            </a:prstGeom>
            <a:noFill/>
          </p:spPr>
          <p:txBody>
            <a:bodyPr wrap="square">
              <a:spAutoFit/>
            </a:bodyPr>
            <a:lstStyle/>
            <a:p>
              <a:pPr algn="r"/>
              <a:r>
                <a:rPr lang="en-US" sz="1050" b="1" dirty="0" smtClean="0">
                  <a:latin typeface="Arial Narrow" pitchFamily="34" charset="0"/>
                </a:rPr>
                <a:t>R</a:t>
              </a:r>
              <a:endParaRPr lang="en-US" sz="1050" dirty="0">
                <a:latin typeface="Arial Narrow" pitchFamily="34" charset="0"/>
              </a:endParaRPr>
            </a:p>
          </p:txBody>
        </p:sp>
        <p:sp>
          <p:nvSpPr>
            <p:cNvPr id="92" name="Rectangle 91"/>
            <p:cNvSpPr/>
            <p:nvPr/>
          </p:nvSpPr>
          <p:spPr>
            <a:xfrm>
              <a:off x="1447800" y="3632284"/>
              <a:ext cx="228600" cy="253916"/>
            </a:xfrm>
            <a:prstGeom prst="rect">
              <a:avLst/>
            </a:prstGeom>
            <a:noFill/>
          </p:spPr>
          <p:txBody>
            <a:bodyPr wrap="square">
              <a:spAutoFit/>
            </a:bodyPr>
            <a:lstStyle/>
            <a:p>
              <a:pPr algn="r"/>
              <a:r>
                <a:rPr lang="en-US" sz="1050" b="1" dirty="0" smtClean="0">
                  <a:latin typeface="Arial Narrow" pitchFamily="34" charset="0"/>
                </a:rPr>
                <a:t>R</a:t>
              </a:r>
              <a:endParaRPr lang="en-US" sz="1050" dirty="0">
                <a:latin typeface="Arial Narrow" pitchFamily="34" charset="0"/>
              </a:endParaRPr>
            </a:p>
          </p:txBody>
        </p:sp>
        <p:sp>
          <p:nvSpPr>
            <p:cNvPr id="122" name="Rectangle 121"/>
            <p:cNvSpPr/>
            <p:nvPr/>
          </p:nvSpPr>
          <p:spPr bwMode="auto">
            <a:xfrm>
              <a:off x="1524000" y="2819400"/>
              <a:ext cx="7543800" cy="266700"/>
            </a:xfrm>
            <a:prstGeom prst="rect">
              <a:avLst/>
            </a:prstGeom>
            <a:solidFill>
              <a:schemeClr val="bg1">
                <a:lumMod val="75000"/>
                <a:alpha val="20000"/>
              </a:schemeClr>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Narrow" pitchFamily="34" charset="0"/>
              </a:endParaRPr>
            </a:p>
          </p:txBody>
        </p:sp>
        <p:sp>
          <p:nvSpPr>
            <p:cNvPr id="123" name="Rectangle 122"/>
            <p:cNvSpPr/>
            <p:nvPr/>
          </p:nvSpPr>
          <p:spPr bwMode="auto">
            <a:xfrm>
              <a:off x="1524000" y="3349752"/>
              <a:ext cx="7543800" cy="266700"/>
            </a:xfrm>
            <a:prstGeom prst="rect">
              <a:avLst/>
            </a:prstGeom>
            <a:solidFill>
              <a:schemeClr val="bg1">
                <a:lumMod val="75000"/>
                <a:alpha val="20000"/>
              </a:schemeClr>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Narrow" pitchFamily="34" charset="0"/>
              </a:endParaRPr>
            </a:p>
          </p:txBody>
        </p:sp>
        <p:sp>
          <p:nvSpPr>
            <p:cNvPr id="124" name="Rectangle 123"/>
            <p:cNvSpPr/>
            <p:nvPr/>
          </p:nvSpPr>
          <p:spPr bwMode="auto">
            <a:xfrm>
              <a:off x="1524000" y="3880104"/>
              <a:ext cx="7543800" cy="266700"/>
            </a:xfrm>
            <a:prstGeom prst="rect">
              <a:avLst/>
            </a:prstGeom>
            <a:solidFill>
              <a:schemeClr val="bg1">
                <a:lumMod val="75000"/>
                <a:alpha val="20000"/>
              </a:schemeClr>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Narrow" pitchFamily="34" charset="0"/>
              </a:endParaRPr>
            </a:p>
          </p:txBody>
        </p:sp>
      </p:grpSp>
      <p:grpSp>
        <p:nvGrpSpPr>
          <p:cNvPr id="10" name="Group 126"/>
          <p:cNvGrpSpPr/>
          <p:nvPr/>
        </p:nvGrpSpPr>
        <p:grpSpPr>
          <a:xfrm>
            <a:off x="1447800" y="838200"/>
            <a:ext cx="7620000" cy="1621685"/>
            <a:chOff x="1447800" y="838200"/>
            <a:chExt cx="7620000" cy="1621685"/>
          </a:xfrm>
        </p:grpSpPr>
        <p:grpSp>
          <p:nvGrpSpPr>
            <p:cNvPr id="11" name="Group 125"/>
            <p:cNvGrpSpPr/>
            <p:nvPr/>
          </p:nvGrpSpPr>
          <p:grpSpPr>
            <a:xfrm>
              <a:off x="1447800" y="838200"/>
              <a:ext cx="7620000" cy="1621685"/>
              <a:chOff x="1447800" y="838200"/>
              <a:chExt cx="7620000" cy="1621685"/>
            </a:xfrm>
          </p:grpSpPr>
          <p:pic>
            <p:nvPicPr>
              <p:cNvPr id="18" name="Picture 17" descr="PFC_raster.jpg"/>
              <p:cNvPicPr>
                <a:picLocks noChangeAspect="1"/>
              </p:cNvPicPr>
              <p:nvPr/>
            </p:nvPicPr>
            <p:blipFill>
              <a:blip r:embed="rId6" cstate="print"/>
              <a:stretch>
                <a:fillRect/>
              </a:stretch>
            </p:blipFill>
            <p:spPr>
              <a:xfrm>
                <a:off x="1496568" y="850541"/>
                <a:ext cx="7568184" cy="1609344"/>
              </a:xfrm>
              <a:prstGeom prst="rect">
                <a:avLst/>
              </a:prstGeom>
              <a:ln w="19050">
                <a:solidFill>
                  <a:srgbClr val="0000FF"/>
                </a:solidFill>
              </a:ln>
            </p:spPr>
          </p:pic>
          <p:sp>
            <p:nvSpPr>
              <p:cNvPr id="85" name="Rectangle 84"/>
              <p:cNvSpPr/>
              <p:nvPr/>
            </p:nvSpPr>
            <p:spPr>
              <a:xfrm>
                <a:off x="1447800" y="838200"/>
                <a:ext cx="228600" cy="253916"/>
              </a:xfrm>
              <a:prstGeom prst="rect">
                <a:avLst/>
              </a:prstGeom>
              <a:noFill/>
            </p:spPr>
            <p:txBody>
              <a:bodyPr wrap="square">
                <a:spAutoFit/>
              </a:bodyPr>
              <a:lstStyle/>
              <a:p>
                <a:pPr algn="r"/>
                <a:r>
                  <a:rPr lang="en-US" sz="1050" b="1" dirty="0" smtClean="0">
                    <a:latin typeface="Arial Narrow" pitchFamily="34" charset="0"/>
                  </a:rPr>
                  <a:t>R</a:t>
                </a:r>
                <a:endParaRPr lang="en-US" sz="1050" dirty="0">
                  <a:latin typeface="Arial Narrow" pitchFamily="34" charset="0"/>
                </a:endParaRPr>
              </a:p>
            </p:txBody>
          </p:sp>
          <p:sp>
            <p:nvSpPr>
              <p:cNvPr id="118" name="Rectangle 117"/>
              <p:cNvSpPr/>
              <p:nvPr/>
            </p:nvSpPr>
            <p:spPr bwMode="auto">
              <a:xfrm>
                <a:off x="1524000" y="1124712"/>
                <a:ext cx="7543800" cy="266700"/>
              </a:xfrm>
              <a:prstGeom prst="rect">
                <a:avLst/>
              </a:prstGeom>
              <a:solidFill>
                <a:schemeClr val="bg1">
                  <a:lumMod val="75000"/>
                  <a:alpha val="20000"/>
                </a:schemeClr>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Narrow" pitchFamily="34" charset="0"/>
                </a:endParaRPr>
              </a:p>
            </p:txBody>
          </p:sp>
          <p:sp>
            <p:nvSpPr>
              <p:cNvPr id="119" name="Rectangle 118"/>
              <p:cNvSpPr/>
              <p:nvPr/>
            </p:nvSpPr>
            <p:spPr bwMode="auto">
              <a:xfrm>
                <a:off x="1524000" y="1655064"/>
                <a:ext cx="7543800" cy="266700"/>
              </a:xfrm>
              <a:prstGeom prst="rect">
                <a:avLst/>
              </a:prstGeom>
              <a:solidFill>
                <a:schemeClr val="bg1">
                  <a:lumMod val="75000"/>
                  <a:alpha val="20000"/>
                </a:schemeClr>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Narrow" pitchFamily="34" charset="0"/>
                </a:endParaRPr>
              </a:p>
            </p:txBody>
          </p:sp>
          <p:sp>
            <p:nvSpPr>
              <p:cNvPr id="120" name="Rectangle 119"/>
              <p:cNvSpPr/>
              <p:nvPr/>
            </p:nvSpPr>
            <p:spPr bwMode="auto">
              <a:xfrm>
                <a:off x="1524000" y="2185416"/>
                <a:ext cx="7543800" cy="266700"/>
              </a:xfrm>
              <a:prstGeom prst="rect">
                <a:avLst/>
              </a:prstGeom>
              <a:solidFill>
                <a:schemeClr val="bg1">
                  <a:lumMod val="75000"/>
                  <a:alpha val="20000"/>
                </a:schemeClr>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Narrow" pitchFamily="34" charset="0"/>
                </a:endParaRPr>
              </a:p>
            </p:txBody>
          </p:sp>
        </p:grpSp>
        <p:sp>
          <p:nvSpPr>
            <p:cNvPr id="86" name="Rectangle 85"/>
            <p:cNvSpPr/>
            <p:nvPr/>
          </p:nvSpPr>
          <p:spPr>
            <a:xfrm>
              <a:off x="1447800" y="1422484"/>
              <a:ext cx="228600" cy="253916"/>
            </a:xfrm>
            <a:prstGeom prst="rect">
              <a:avLst/>
            </a:prstGeom>
            <a:noFill/>
          </p:spPr>
          <p:txBody>
            <a:bodyPr wrap="square">
              <a:spAutoFit/>
            </a:bodyPr>
            <a:lstStyle/>
            <a:p>
              <a:pPr algn="r"/>
              <a:r>
                <a:rPr lang="en-US" sz="1050" b="1" dirty="0" smtClean="0">
                  <a:latin typeface="Arial Narrow" pitchFamily="34" charset="0"/>
                </a:rPr>
                <a:t>R</a:t>
              </a:r>
              <a:endParaRPr lang="en-US" sz="1050" dirty="0">
                <a:latin typeface="Arial Narrow" pitchFamily="34" charset="0"/>
              </a:endParaRPr>
            </a:p>
          </p:txBody>
        </p:sp>
        <p:sp>
          <p:nvSpPr>
            <p:cNvPr id="87" name="Rectangle 86"/>
            <p:cNvSpPr/>
            <p:nvPr/>
          </p:nvSpPr>
          <p:spPr>
            <a:xfrm>
              <a:off x="1447800" y="1981200"/>
              <a:ext cx="228600" cy="253916"/>
            </a:xfrm>
            <a:prstGeom prst="rect">
              <a:avLst/>
            </a:prstGeom>
            <a:noFill/>
          </p:spPr>
          <p:txBody>
            <a:bodyPr wrap="square">
              <a:spAutoFit/>
            </a:bodyPr>
            <a:lstStyle/>
            <a:p>
              <a:pPr algn="r"/>
              <a:r>
                <a:rPr lang="en-US" sz="1050" b="1" dirty="0" smtClean="0">
                  <a:latin typeface="Arial Narrow" pitchFamily="34" charset="0"/>
                </a:rPr>
                <a:t>R</a:t>
              </a:r>
              <a:endParaRPr lang="en-US" sz="1050" dirty="0">
                <a:latin typeface="Arial Narrow" pitchFamily="34" charset="0"/>
              </a:endParaRPr>
            </a:p>
          </p:txBody>
        </p:sp>
      </p:grpSp>
      <p:pic>
        <p:nvPicPr>
          <p:cNvPr id="4103" name="Picture 7" descr="C:\Documents and Settings\Goodman\Desktop\HP_EC.png"/>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58910" y="2483898"/>
            <a:ext cx="1124546" cy="944225"/>
          </a:xfrm>
          <a:prstGeom prst="rect">
            <a:avLst/>
          </a:prstGeom>
          <a:noFill/>
        </p:spPr>
      </p:pic>
      <p:cxnSp>
        <p:nvCxnSpPr>
          <p:cNvPr id="7" name="Straight Arrow Connector 6"/>
          <p:cNvCxnSpPr/>
          <p:nvPr/>
        </p:nvCxnSpPr>
        <p:spPr bwMode="auto">
          <a:xfrm rot="5400000" flipH="1" flipV="1">
            <a:off x="762000" y="2225188"/>
            <a:ext cx="533400" cy="381000"/>
          </a:xfrm>
          <a:prstGeom prst="straightConnector1">
            <a:avLst/>
          </a:prstGeom>
          <a:noFill/>
          <a:ln w="9525" cap="flat" cmpd="sng" algn="ctr">
            <a:solidFill>
              <a:srgbClr val="0000FF"/>
            </a:solidFill>
            <a:prstDash val="solid"/>
            <a:round/>
            <a:headEnd type="none" w="med" len="med"/>
            <a:tailEnd type="arrow"/>
          </a:ln>
          <a:effectLst/>
        </p:spPr>
      </p:cxnSp>
      <p:cxnSp>
        <p:nvCxnSpPr>
          <p:cNvPr id="8" name="Straight Arrow Connector 7"/>
          <p:cNvCxnSpPr/>
          <p:nvPr/>
        </p:nvCxnSpPr>
        <p:spPr bwMode="auto">
          <a:xfrm>
            <a:off x="533400" y="2910989"/>
            <a:ext cx="838200" cy="1588"/>
          </a:xfrm>
          <a:prstGeom prst="straightConnector1">
            <a:avLst/>
          </a:prstGeom>
          <a:noFill/>
          <a:ln w="9525" cap="flat" cmpd="sng" algn="ctr">
            <a:solidFill>
              <a:srgbClr val="7F6135"/>
            </a:solidFill>
            <a:prstDash val="solid"/>
            <a:round/>
            <a:headEnd type="none" w="med" len="med"/>
            <a:tailEnd type="arrow"/>
          </a:ln>
          <a:effectLst/>
        </p:spPr>
      </p:cxnSp>
      <p:cxnSp>
        <p:nvCxnSpPr>
          <p:cNvPr id="13" name="Straight Arrow Connector 12"/>
          <p:cNvCxnSpPr/>
          <p:nvPr/>
        </p:nvCxnSpPr>
        <p:spPr bwMode="auto">
          <a:xfrm rot="16200000" flipH="1">
            <a:off x="304801" y="3291989"/>
            <a:ext cx="1219199" cy="609600"/>
          </a:xfrm>
          <a:prstGeom prst="straightConnector1">
            <a:avLst/>
          </a:prstGeom>
          <a:noFill/>
          <a:ln w="9525" cap="flat" cmpd="sng" algn="ctr">
            <a:solidFill>
              <a:schemeClr val="tx1"/>
            </a:solidFill>
            <a:prstDash val="solid"/>
            <a:round/>
            <a:headEnd type="none" w="med" len="med"/>
            <a:tailEnd type="arrow"/>
          </a:ln>
          <a:effectLst/>
        </p:spPr>
      </p:cxnSp>
      <p:sp>
        <p:nvSpPr>
          <p:cNvPr id="25" name="Rectangle 24"/>
          <p:cNvSpPr/>
          <p:nvPr/>
        </p:nvSpPr>
        <p:spPr>
          <a:xfrm>
            <a:off x="1071632" y="1615589"/>
            <a:ext cx="452368" cy="461665"/>
          </a:xfrm>
          <a:prstGeom prst="rect">
            <a:avLst/>
          </a:prstGeom>
        </p:spPr>
        <p:txBody>
          <a:bodyPr wrap="none">
            <a:spAutoFit/>
          </a:bodyPr>
          <a:lstStyle/>
          <a:p>
            <a:pPr algn="r"/>
            <a:r>
              <a:rPr lang="en-US" sz="1200" b="1" dirty="0" smtClean="0">
                <a:solidFill>
                  <a:srgbClr val="3333CC"/>
                </a:solidFill>
                <a:latin typeface="Arial Narrow" pitchFamily="34" charset="0"/>
              </a:rPr>
              <a:t>PFC</a:t>
            </a:r>
          </a:p>
          <a:p>
            <a:pPr algn="r"/>
            <a:r>
              <a:rPr lang="en-US" sz="1200" b="1" dirty="0" smtClean="0">
                <a:solidFill>
                  <a:srgbClr val="3333CC"/>
                </a:solidFill>
              </a:rPr>
              <a:t>STM</a:t>
            </a:r>
            <a:endParaRPr lang="en-US" sz="1200" dirty="0">
              <a:solidFill>
                <a:srgbClr val="000000"/>
              </a:solidFill>
              <a:latin typeface="Arial Narrow" pitchFamily="34" charset="0"/>
            </a:endParaRPr>
          </a:p>
        </p:txBody>
      </p:sp>
      <p:sp>
        <p:nvSpPr>
          <p:cNvPr id="26" name="Rectangle 25"/>
          <p:cNvSpPr/>
          <p:nvPr/>
        </p:nvSpPr>
        <p:spPr>
          <a:xfrm>
            <a:off x="909729" y="2950458"/>
            <a:ext cx="614271" cy="646331"/>
          </a:xfrm>
          <a:prstGeom prst="rect">
            <a:avLst/>
          </a:prstGeom>
        </p:spPr>
        <p:txBody>
          <a:bodyPr wrap="none">
            <a:spAutoFit/>
          </a:bodyPr>
          <a:lstStyle/>
          <a:p>
            <a:pPr algn="r"/>
            <a:r>
              <a:rPr lang="en-US" sz="1200" b="1" dirty="0" smtClean="0">
                <a:solidFill>
                  <a:srgbClr val="7F6135"/>
                </a:solidFill>
                <a:latin typeface="Arial Narrow" pitchFamily="34" charset="0"/>
              </a:rPr>
              <a:t>HIP</a:t>
            </a:r>
          </a:p>
          <a:p>
            <a:pPr algn="r"/>
            <a:r>
              <a:rPr lang="en-US" sz="1200" b="1" dirty="0" smtClean="0">
                <a:solidFill>
                  <a:srgbClr val="7F6135"/>
                </a:solidFill>
              </a:rPr>
              <a:t>PLACE</a:t>
            </a:r>
          </a:p>
          <a:p>
            <a:pPr algn="r"/>
            <a:r>
              <a:rPr lang="en-US" sz="1200" b="1" dirty="0" smtClean="0">
                <a:solidFill>
                  <a:srgbClr val="7F6135"/>
                </a:solidFill>
                <a:latin typeface="Arial Narrow" pitchFamily="34" charset="0"/>
              </a:rPr>
              <a:t>CELLS</a:t>
            </a:r>
            <a:endParaRPr lang="en-US" sz="1200" dirty="0">
              <a:solidFill>
                <a:srgbClr val="7F6135"/>
              </a:solidFill>
              <a:latin typeface="Arial Narrow" pitchFamily="34" charset="0"/>
            </a:endParaRPr>
          </a:p>
        </p:txBody>
      </p:sp>
      <p:sp>
        <p:nvSpPr>
          <p:cNvPr id="27" name="Rectangle 26"/>
          <p:cNvSpPr/>
          <p:nvPr/>
        </p:nvSpPr>
        <p:spPr>
          <a:xfrm>
            <a:off x="579511" y="4310390"/>
            <a:ext cx="944489" cy="276999"/>
          </a:xfrm>
          <a:prstGeom prst="rect">
            <a:avLst/>
          </a:prstGeom>
        </p:spPr>
        <p:txBody>
          <a:bodyPr wrap="none">
            <a:spAutoFit/>
          </a:bodyPr>
          <a:lstStyle/>
          <a:p>
            <a:pPr algn="r"/>
            <a:r>
              <a:rPr lang="en-US" sz="1200" b="1" dirty="0" smtClean="0">
                <a:latin typeface="Arial Narrow" pitchFamily="34" charset="0"/>
              </a:rPr>
              <a:t>SUBICULUM</a:t>
            </a:r>
            <a:endParaRPr lang="en-US" sz="1200" dirty="0">
              <a:latin typeface="Arial Narrow" pitchFamily="34" charset="0"/>
            </a:endParaRPr>
          </a:p>
        </p:txBody>
      </p:sp>
      <p:cxnSp>
        <p:nvCxnSpPr>
          <p:cNvPr id="38" name="Straight Connector 37"/>
          <p:cNvCxnSpPr/>
          <p:nvPr/>
        </p:nvCxnSpPr>
        <p:spPr bwMode="auto">
          <a:xfrm rot="5400000" flipH="1" flipV="1">
            <a:off x="2031797" y="2834789"/>
            <a:ext cx="3962400" cy="0"/>
          </a:xfrm>
          <a:prstGeom prst="line">
            <a:avLst/>
          </a:prstGeom>
          <a:noFill/>
          <a:ln w="9525" cap="flat" cmpd="sng" algn="ctr">
            <a:solidFill>
              <a:srgbClr val="FFFF00"/>
            </a:solidFill>
            <a:prstDash val="solid"/>
            <a:round/>
            <a:headEnd type="none" w="med" len="med"/>
            <a:tailEnd type="none" w="med" len="med"/>
          </a:ln>
          <a:effectLst/>
        </p:spPr>
      </p:cxnSp>
      <p:cxnSp>
        <p:nvCxnSpPr>
          <p:cNvPr id="42" name="Straight Connector 41"/>
          <p:cNvCxnSpPr/>
          <p:nvPr/>
        </p:nvCxnSpPr>
        <p:spPr bwMode="auto">
          <a:xfrm rot="5400000" flipH="1" flipV="1">
            <a:off x="-474788" y="2834789"/>
            <a:ext cx="3962400" cy="0"/>
          </a:xfrm>
          <a:prstGeom prst="line">
            <a:avLst/>
          </a:prstGeom>
          <a:noFill/>
          <a:ln w="9525" cap="flat" cmpd="sng" algn="ctr">
            <a:solidFill>
              <a:srgbClr val="FFFF00"/>
            </a:solidFill>
            <a:prstDash val="solid"/>
            <a:round/>
            <a:headEnd type="none" w="med" len="med"/>
            <a:tailEnd type="none" w="med" len="med"/>
          </a:ln>
          <a:effectLst/>
        </p:spPr>
      </p:cxnSp>
      <p:cxnSp>
        <p:nvCxnSpPr>
          <p:cNvPr id="45" name="Straight Connector 44"/>
          <p:cNvCxnSpPr/>
          <p:nvPr/>
        </p:nvCxnSpPr>
        <p:spPr bwMode="auto">
          <a:xfrm rot="5400000" flipH="1" flipV="1">
            <a:off x="4546397" y="2834789"/>
            <a:ext cx="3962400" cy="0"/>
          </a:xfrm>
          <a:prstGeom prst="line">
            <a:avLst/>
          </a:prstGeom>
          <a:noFill/>
          <a:ln w="9525" cap="flat" cmpd="sng" algn="ctr">
            <a:solidFill>
              <a:srgbClr val="FFFF00"/>
            </a:solidFill>
            <a:prstDash val="solid"/>
            <a:round/>
            <a:headEnd type="none" w="med" len="med"/>
            <a:tailEnd type="none" w="med" len="med"/>
          </a:ln>
          <a:effectLst/>
        </p:spPr>
      </p:cxnSp>
      <p:pic>
        <p:nvPicPr>
          <p:cNvPr id="52" name="Picture 6" descr="C:\DOCUME~1\Goodman\LOCALS~1\Temp\SNAGHTML1e047502.PNG"/>
          <p:cNvPicPr>
            <a:picLocks noChangeAspect="1" noChangeArrowheads="1"/>
          </p:cNvPicPr>
          <p:nvPr/>
        </p:nvPicPr>
        <p:blipFill>
          <a:blip r:embed="rId8" cstate="print"/>
          <a:srcRect/>
          <a:stretch>
            <a:fillRect/>
          </a:stretch>
        </p:blipFill>
        <p:spPr bwMode="auto">
          <a:xfrm>
            <a:off x="2209800" y="4953000"/>
            <a:ext cx="275463" cy="299416"/>
          </a:xfrm>
          <a:prstGeom prst="rect">
            <a:avLst/>
          </a:prstGeom>
          <a:noFill/>
        </p:spPr>
      </p:pic>
      <p:cxnSp>
        <p:nvCxnSpPr>
          <p:cNvPr id="65" name="Straight Connector 64"/>
          <p:cNvCxnSpPr/>
          <p:nvPr/>
        </p:nvCxnSpPr>
        <p:spPr bwMode="auto">
          <a:xfrm rot="5400000" flipH="1" flipV="1">
            <a:off x="1236787" y="2834789"/>
            <a:ext cx="3962400" cy="0"/>
          </a:xfrm>
          <a:prstGeom prst="line">
            <a:avLst/>
          </a:prstGeom>
          <a:noFill/>
          <a:ln w="9525" cap="flat" cmpd="sng" algn="ctr">
            <a:solidFill>
              <a:srgbClr val="FFC1C1"/>
            </a:solidFill>
            <a:prstDash val="solid"/>
            <a:round/>
            <a:headEnd type="none" w="med" len="med"/>
            <a:tailEnd type="none" w="med" len="med"/>
          </a:ln>
          <a:effectLst/>
        </p:spPr>
      </p:cxnSp>
      <p:cxnSp>
        <p:nvCxnSpPr>
          <p:cNvPr id="69" name="Straight Connector 68"/>
          <p:cNvCxnSpPr/>
          <p:nvPr/>
        </p:nvCxnSpPr>
        <p:spPr bwMode="auto">
          <a:xfrm rot="5400000" flipH="1" flipV="1">
            <a:off x="3733800" y="2834789"/>
            <a:ext cx="3962400" cy="0"/>
          </a:xfrm>
          <a:prstGeom prst="line">
            <a:avLst/>
          </a:prstGeom>
          <a:noFill/>
          <a:ln w="9525" cap="flat" cmpd="sng" algn="ctr">
            <a:solidFill>
              <a:srgbClr val="FFC1C1"/>
            </a:solidFill>
            <a:prstDash val="solid"/>
            <a:round/>
            <a:headEnd type="none" w="med" len="med"/>
            <a:tailEnd type="none" w="med" len="med"/>
          </a:ln>
          <a:effectLst/>
        </p:spPr>
      </p:cxnSp>
      <p:cxnSp>
        <p:nvCxnSpPr>
          <p:cNvPr id="79" name="Straight Connector 78"/>
          <p:cNvCxnSpPr/>
          <p:nvPr/>
        </p:nvCxnSpPr>
        <p:spPr bwMode="auto">
          <a:xfrm rot="5400000" flipH="1" flipV="1">
            <a:off x="6265987" y="2834789"/>
            <a:ext cx="3962400" cy="0"/>
          </a:xfrm>
          <a:prstGeom prst="line">
            <a:avLst/>
          </a:prstGeom>
          <a:noFill/>
          <a:ln w="9525" cap="flat" cmpd="sng" algn="ctr">
            <a:solidFill>
              <a:srgbClr val="FFC1C1"/>
            </a:solidFill>
            <a:prstDash val="solid"/>
            <a:round/>
            <a:headEnd type="none" w="med" len="med"/>
            <a:tailEnd type="none" w="med" len="med"/>
          </a:ln>
          <a:effectLst/>
        </p:spPr>
      </p:cxnSp>
      <p:grpSp>
        <p:nvGrpSpPr>
          <p:cNvPr id="23" name="Group 106"/>
          <p:cNvGrpSpPr/>
          <p:nvPr/>
        </p:nvGrpSpPr>
        <p:grpSpPr>
          <a:xfrm>
            <a:off x="8250936" y="838200"/>
            <a:ext cx="804672" cy="3904488"/>
            <a:chOff x="8250936" y="762000"/>
            <a:chExt cx="804672" cy="3904488"/>
          </a:xfrm>
        </p:grpSpPr>
        <p:sp>
          <p:nvSpPr>
            <p:cNvPr id="90" name="Rectangle 89"/>
            <p:cNvSpPr/>
            <p:nvPr/>
          </p:nvSpPr>
          <p:spPr bwMode="auto">
            <a:xfrm>
              <a:off x="8250936" y="762000"/>
              <a:ext cx="512064" cy="3904488"/>
            </a:xfrm>
            <a:prstGeom prst="rect">
              <a:avLst/>
            </a:prstGeom>
            <a:solidFill>
              <a:srgbClr val="92D050">
                <a:alpha val="24000"/>
              </a:srgbClr>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Narrow" pitchFamily="34" charset="0"/>
              </a:endParaRPr>
            </a:p>
          </p:txBody>
        </p:sp>
        <p:sp>
          <p:nvSpPr>
            <p:cNvPr id="101" name="Rectangle 100"/>
            <p:cNvSpPr/>
            <p:nvPr/>
          </p:nvSpPr>
          <p:spPr bwMode="auto">
            <a:xfrm>
              <a:off x="8763000" y="762000"/>
              <a:ext cx="292608" cy="3904488"/>
            </a:xfrm>
            <a:prstGeom prst="rect">
              <a:avLst/>
            </a:prstGeom>
            <a:solidFill>
              <a:schemeClr val="accent6">
                <a:lumMod val="20000"/>
                <a:lumOff val="80000"/>
                <a:alpha val="24000"/>
              </a:schemeClr>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Narrow" pitchFamily="34" charset="0"/>
              </a:endParaRPr>
            </a:p>
          </p:txBody>
        </p:sp>
      </p:grpSp>
      <p:sp>
        <p:nvSpPr>
          <p:cNvPr id="105" name="Rectangle 104"/>
          <p:cNvSpPr/>
          <p:nvPr/>
        </p:nvSpPr>
        <p:spPr bwMode="auto">
          <a:xfrm>
            <a:off x="3733800" y="838200"/>
            <a:ext cx="292608" cy="3904488"/>
          </a:xfrm>
          <a:prstGeom prst="rect">
            <a:avLst/>
          </a:prstGeom>
          <a:solidFill>
            <a:schemeClr val="accent6">
              <a:lumMod val="20000"/>
              <a:lumOff val="80000"/>
              <a:alpha val="24000"/>
            </a:schemeClr>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Narrow" pitchFamily="34" charset="0"/>
            </a:endParaRPr>
          </a:p>
        </p:txBody>
      </p:sp>
      <p:grpSp>
        <p:nvGrpSpPr>
          <p:cNvPr id="30" name="Group 107"/>
          <p:cNvGrpSpPr/>
          <p:nvPr/>
        </p:nvGrpSpPr>
        <p:grpSpPr>
          <a:xfrm>
            <a:off x="5715000" y="838200"/>
            <a:ext cx="804672" cy="3904488"/>
            <a:chOff x="8250936" y="762000"/>
            <a:chExt cx="804672" cy="3904488"/>
          </a:xfrm>
        </p:grpSpPr>
        <p:sp>
          <p:nvSpPr>
            <p:cNvPr id="113" name="Rectangle 112"/>
            <p:cNvSpPr/>
            <p:nvPr/>
          </p:nvSpPr>
          <p:spPr bwMode="auto">
            <a:xfrm>
              <a:off x="8250936" y="762000"/>
              <a:ext cx="512064" cy="3904488"/>
            </a:xfrm>
            <a:prstGeom prst="rect">
              <a:avLst/>
            </a:prstGeom>
            <a:solidFill>
              <a:srgbClr val="92D050">
                <a:alpha val="24000"/>
              </a:srgbClr>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Narrow" pitchFamily="34" charset="0"/>
              </a:endParaRPr>
            </a:p>
          </p:txBody>
        </p:sp>
        <p:sp>
          <p:nvSpPr>
            <p:cNvPr id="112" name="Rectangle 111"/>
            <p:cNvSpPr/>
            <p:nvPr/>
          </p:nvSpPr>
          <p:spPr bwMode="auto">
            <a:xfrm>
              <a:off x="8763000" y="762000"/>
              <a:ext cx="292608" cy="3904488"/>
            </a:xfrm>
            <a:prstGeom prst="rect">
              <a:avLst/>
            </a:prstGeom>
            <a:solidFill>
              <a:schemeClr val="accent6">
                <a:lumMod val="20000"/>
                <a:lumOff val="80000"/>
                <a:alpha val="24000"/>
              </a:schemeClr>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Narrow" pitchFamily="34" charset="0"/>
              </a:endParaRPr>
            </a:p>
          </p:txBody>
        </p:sp>
      </p:grpSp>
      <p:sp>
        <p:nvSpPr>
          <p:cNvPr id="115" name="Rectangle 114"/>
          <p:cNvSpPr/>
          <p:nvPr/>
        </p:nvSpPr>
        <p:spPr>
          <a:xfrm>
            <a:off x="470483" y="533400"/>
            <a:ext cx="1048685" cy="276999"/>
          </a:xfrm>
          <a:prstGeom prst="rect">
            <a:avLst/>
          </a:prstGeom>
        </p:spPr>
        <p:txBody>
          <a:bodyPr wrap="none">
            <a:spAutoFit/>
          </a:bodyPr>
          <a:lstStyle/>
          <a:p>
            <a:pPr algn="r"/>
            <a:r>
              <a:rPr lang="en-US" sz="1200" b="1" dirty="0" smtClean="0">
                <a:solidFill>
                  <a:srgbClr val="3333CC"/>
                </a:solidFill>
              </a:rPr>
              <a:t>Field Potential</a:t>
            </a:r>
            <a:endParaRPr lang="en-US" sz="1200" b="1" dirty="0" smtClean="0">
              <a:solidFill>
                <a:srgbClr val="3333CC"/>
              </a:solidFill>
              <a:latin typeface="Arial Narrow" pitchFamily="34" charset="0"/>
            </a:endParaRPr>
          </a:p>
        </p:txBody>
      </p:sp>
      <p:grpSp>
        <p:nvGrpSpPr>
          <p:cNvPr id="37" name="Group 137"/>
          <p:cNvGrpSpPr/>
          <p:nvPr/>
        </p:nvGrpSpPr>
        <p:grpSpPr>
          <a:xfrm>
            <a:off x="1371600" y="584200"/>
            <a:ext cx="7772400" cy="306419"/>
            <a:chOff x="1371600" y="584200"/>
            <a:chExt cx="7772400" cy="306419"/>
          </a:xfrm>
        </p:grpSpPr>
        <p:pic>
          <p:nvPicPr>
            <p:cNvPr id="1026" name="Picture 2"/>
            <p:cNvPicPr>
              <a:picLocks noChangeAspect="1" noChangeArrowheads="1"/>
            </p:cNvPicPr>
            <p:nvPr/>
          </p:nvPicPr>
          <p:blipFill>
            <a:blip r:embed="rId9" cstate="print"/>
            <a:srcRect t="21287" b="23267"/>
            <a:stretch>
              <a:fillRect/>
            </a:stretch>
          </p:blipFill>
          <p:spPr bwMode="auto">
            <a:xfrm>
              <a:off x="1439863" y="584200"/>
              <a:ext cx="7704137" cy="177800"/>
            </a:xfrm>
            <a:prstGeom prst="rect">
              <a:avLst/>
            </a:prstGeom>
            <a:noFill/>
            <a:ln w="9525">
              <a:noFill/>
              <a:miter lim="800000"/>
              <a:headEnd/>
              <a:tailEnd/>
            </a:ln>
            <a:effectLst/>
          </p:spPr>
        </p:pic>
        <p:grpSp>
          <p:nvGrpSpPr>
            <p:cNvPr id="39" name="Group 136"/>
            <p:cNvGrpSpPr/>
            <p:nvPr/>
          </p:nvGrpSpPr>
          <p:grpSpPr>
            <a:xfrm>
              <a:off x="1371600" y="681038"/>
              <a:ext cx="7319960" cy="209581"/>
              <a:chOff x="1371600" y="681038"/>
              <a:chExt cx="7319960" cy="209581"/>
            </a:xfrm>
          </p:grpSpPr>
          <p:sp>
            <p:nvSpPr>
              <p:cNvPr id="131" name="Rectangle 130"/>
              <p:cNvSpPr/>
              <p:nvPr/>
            </p:nvSpPr>
            <p:spPr>
              <a:xfrm>
                <a:off x="2776538" y="685800"/>
                <a:ext cx="228600" cy="200055"/>
              </a:xfrm>
              <a:prstGeom prst="rect">
                <a:avLst/>
              </a:prstGeom>
              <a:noFill/>
            </p:spPr>
            <p:txBody>
              <a:bodyPr wrap="square">
                <a:spAutoFit/>
              </a:bodyPr>
              <a:lstStyle/>
              <a:p>
                <a:pPr algn="r"/>
                <a:r>
                  <a:rPr lang="en-US" sz="700" dirty="0" smtClean="0">
                    <a:latin typeface="Arial Narrow" pitchFamily="34" charset="0"/>
                  </a:rPr>
                  <a:t>5</a:t>
                </a:r>
                <a:endParaRPr lang="en-US" sz="700" dirty="0">
                  <a:latin typeface="Arial Narrow" pitchFamily="34" charset="0"/>
                </a:endParaRPr>
              </a:p>
            </p:txBody>
          </p:sp>
          <p:sp>
            <p:nvSpPr>
              <p:cNvPr id="132" name="Rectangle 131"/>
              <p:cNvSpPr/>
              <p:nvPr/>
            </p:nvSpPr>
            <p:spPr>
              <a:xfrm>
                <a:off x="1371600" y="685800"/>
                <a:ext cx="228600" cy="200055"/>
              </a:xfrm>
              <a:prstGeom prst="rect">
                <a:avLst/>
              </a:prstGeom>
              <a:noFill/>
            </p:spPr>
            <p:txBody>
              <a:bodyPr wrap="square">
                <a:spAutoFit/>
              </a:bodyPr>
              <a:lstStyle/>
              <a:p>
                <a:pPr algn="r"/>
                <a:r>
                  <a:rPr lang="en-US" sz="700" dirty="0" smtClean="0">
                    <a:latin typeface="Arial Narrow" pitchFamily="34" charset="0"/>
                  </a:rPr>
                  <a:t>0</a:t>
                </a:r>
                <a:endParaRPr lang="en-US" sz="700" dirty="0">
                  <a:latin typeface="Arial Narrow" pitchFamily="34" charset="0"/>
                </a:endParaRPr>
              </a:p>
            </p:txBody>
          </p:sp>
          <p:sp>
            <p:nvSpPr>
              <p:cNvPr id="133" name="Rectangle 132"/>
              <p:cNvSpPr/>
              <p:nvPr/>
            </p:nvSpPr>
            <p:spPr>
              <a:xfrm>
                <a:off x="4114800" y="685800"/>
                <a:ext cx="381000" cy="200055"/>
              </a:xfrm>
              <a:prstGeom prst="rect">
                <a:avLst/>
              </a:prstGeom>
              <a:noFill/>
            </p:spPr>
            <p:txBody>
              <a:bodyPr wrap="square">
                <a:spAutoFit/>
              </a:bodyPr>
              <a:lstStyle/>
              <a:p>
                <a:pPr algn="ctr"/>
                <a:r>
                  <a:rPr lang="en-US" sz="700" dirty="0" smtClean="0">
                    <a:latin typeface="Arial Narrow" pitchFamily="34" charset="0"/>
                  </a:rPr>
                  <a:t>10</a:t>
                </a:r>
                <a:endParaRPr lang="en-US" sz="700" dirty="0">
                  <a:latin typeface="Arial Narrow" pitchFamily="34" charset="0"/>
                </a:endParaRPr>
              </a:p>
            </p:txBody>
          </p:sp>
          <p:sp>
            <p:nvSpPr>
              <p:cNvPr id="134" name="Rectangle 133"/>
              <p:cNvSpPr/>
              <p:nvPr/>
            </p:nvSpPr>
            <p:spPr>
              <a:xfrm>
                <a:off x="5500688" y="681038"/>
                <a:ext cx="381000" cy="200055"/>
              </a:xfrm>
              <a:prstGeom prst="rect">
                <a:avLst/>
              </a:prstGeom>
              <a:noFill/>
            </p:spPr>
            <p:txBody>
              <a:bodyPr wrap="square">
                <a:spAutoFit/>
              </a:bodyPr>
              <a:lstStyle/>
              <a:p>
                <a:pPr algn="ctr"/>
                <a:r>
                  <a:rPr lang="en-US" sz="700" dirty="0" smtClean="0">
                    <a:latin typeface="Arial Narrow" pitchFamily="34" charset="0"/>
                  </a:rPr>
                  <a:t>15</a:t>
                </a:r>
                <a:endParaRPr lang="en-US" sz="700" dirty="0">
                  <a:latin typeface="Arial Narrow" pitchFamily="34" charset="0"/>
                </a:endParaRPr>
              </a:p>
            </p:txBody>
          </p:sp>
          <p:sp>
            <p:nvSpPr>
              <p:cNvPr id="135" name="Rectangle 134"/>
              <p:cNvSpPr/>
              <p:nvPr/>
            </p:nvSpPr>
            <p:spPr>
              <a:xfrm>
                <a:off x="6905624" y="685801"/>
                <a:ext cx="381000" cy="200055"/>
              </a:xfrm>
              <a:prstGeom prst="rect">
                <a:avLst/>
              </a:prstGeom>
              <a:noFill/>
            </p:spPr>
            <p:txBody>
              <a:bodyPr wrap="square">
                <a:spAutoFit/>
              </a:bodyPr>
              <a:lstStyle/>
              <a:p>
                <a:pPr algn="ctr"/>
                <a:r>
                  <a:rPr lang="en-US" sz="700" dirty="0" smtClean="0">
                    <a:latin typeface="Arial Narrow" pitchFamily="34" charset="0"/>
                  </a:rPr>
                  <a:t>20</a:t>
                </a:r>
                <a:endParaRPr lang="en-US" sz="700" dirty="0">
                  <a:latin typeface="Arial Narrow" pitchFamily="34" charset="0"/>
                </a:endParaRPr>
              </a:p>
            </p:txBody>
          </p:sp>
          <p:sp>
            <p:nvSpPr>
              <p:cNvPr id="136" name="Rectangle 135"/>
              <p:cNvSpPr/>
              <p:nvPr/>
            </p:nvSpPr>
            <p:spPr>
              <a:xfrm>
                <a:off x="8310560" y="690564"/>
                <a:ext cx="381000" cy="200055"/>
              </a:xfrm>
              <a:prstGeom prst="rect">
                <a:avLst/>
              </a:prstGeom>
              <a:noFill/>
            </p:spPr>
            <p:txBody>
              <a:bodyPr wrap="square">
                <a:spAutoFit/>
              </a:bodyPr>
              <a:lstStyle/>
              <a:p>
                <a:pPr algn="ctr"/>
                <a:r>
                  <a:rPr lang="en-US" sz="700" dirty="0" smtClean="0">
                    <a:latin typeface="Arial Narrow" pitchFamily="34" charset="0"/>
                  </a:rPr>
                  <a:t>25</a:t>
                </a:r>
                <a:endParaRPr lang="en-US" sz="700" dirty="0">
                  <a:latin typeface="Arial Narrow" pitchFamily="34" charset="0"/>
                </a:endParaRPr>
              </a:p>
            </p:txBody>
          </p:sp>
        </p:grpSp>
      </p:grpSp>
      <p:sp>
        <p:nvSpPr>
          <p:cNvPr id="17" name="TextBox 16"/>
          <p:cNvSpPr txBox="1"/>
          <p:nvPr/>
        </p:nvSpPr>
        <p:spPr>
          <a:xfrm>
            <a:off x="0" y="76200"/>
            <a:ext cx="9144000" cy="533400"/>
          </a:xfrm>
          <a:prstGeom prst="rect">
            <a:avLst/>
          </a:prstGeom>
          <a:solidFill>
            <a:schemeClr val="bg1"/>
          </a:solidFill>
        </p:spPr>
        <p:txBody>
          <a:bodyPr/>
          <a:lstStyle/>
          <a:p>
            <a:pPr algn="ctr">
              <a:defRPr/>
            </a:pPr>
            <a:r>
              <a:rPr lang="en-US" i="1" dirty="0" smtClean="0"/>
              <a:t>Late Summer Results: </a:t>
            </a:r>
            <a:r>
              <a:rPr lang="en-US" dirty="0" smtClean="0"/>
              <a:t>Sequence Learning using HP-PF Loop &amp; STDP Reward</a:t>
            </a:r>
            <a:endParaRPr lang="en-US" dirty="0"/>
          </a:p>
          <a:p>
            <a:pPr algn="ctr">
              <a:defRPr/>
            </a:pPr>
            <a:endParaRPr lang="en-US" b="1" dirty="0">
              <a:solidFill>
                <a:schemeClr val="accent2"/>
              </a:solidFill>
            </a:endParaRPr>
          </a:p>
        </p:txBody>
      </p:sp>
      <p:sp>
        <p:nvSpPr>
          <p:cNvPr id="73" name="Freeform 72"/>
          <p:cNvSpPr/>
          <p:nvPr/>
        </p:nvSpPr>
        <p:spPr bwMode="auto">
          <a:xfrm>
            <a:off x="5027480" y="5326813"/>
            <a:ext cx="406929" cy="523875"/>
          </a:xfrm>
          <a:custGeom>
            <a:avLst/>
            <a:gdLst>
              <a:gd name="connsiteX0" fmla="*/ 406929 w 406929"/>
              <a:gd name="connsiteY0" fmla="*/ 523875 h 523875"/>
              <a:gd name="connsiteX1" fmla="*/ 359304 w 406929"/>
              <a:gd name="connsiteY1" fmla="*/ 482600 h 523875"/>
              <a:gd name="connsiteX2" fmla="*/ 356129 w 406929"/>
              <a:gd name="connsiteY2" fmla="*/ 346075 h 523875"/>
              <a:gd name="connsiteX3" fmla="*/ 356129 w 406929"/>
              <a:gd name="connsiteY3" fmla="*/ 231775 h 523875"/>
              <a:gd name="connsiteX4" fmla="*/ 251354 w 406929"/>
              <a:gd name="connsiteY4" fmla="*/ 206375 h 523875"/>
              <a:gd name="connsiteX5" fmla="*/ 64029 w 406929"/>
              <a:gd name="connsiteY5" fmla="*/ 203200 h 523875"/>
              <a:gd name="connsiteX6" fmla="*/ 10054 w 406929"/>
              <a:gd name="connsiteY6" fmla="*/ 187325 h 523875"/>
              <a:gd name="connsiteX7" fmla="*/ 3704 w 406929"/>
              <a:gd name="connsiteY7" fmla="*/ 0 h 52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6929" h="523875">
                <a:moveTo>
                  <a:pt x="406929" y="523875"/>
                </a:moveTo>
                <a:cubicBezTo>
                  <a:pt x="387350" y="518054"/>
                  <a:pt x="367771" y="512233"/>
                  <a:pt x="359304" y="482600"/>
                </a:cubicBezTo>
                <a:cubicBezTo>
                  <a:pt x="350837" y="452967"/>
                  <a:pt x="356658" y="387879"/>
                  <a:pt x="356129" y="346075"/>
                </a:cubicBezTo>
                <a:cubicBezTo>
                  <a:pt x="355600" y="304271"/>
                  <a:pt x="373592" y="255058"/>
                  <a:pt x="356129" y="231775"/>
                </a:cubicBezTo>
                <a:cubicBezTo>
                  <a:pt x="338667" y="208492"/>
                  <a:pt x="300037" y="211138"/>
                  <a:pt x="251354" y="206375"/>
                </a:cubicBezTo>
                <a:cubicBezTo>
                  <a:pt x="202671" y="201613"/>
                  <a:pt x="104246" y="206375"/>
                  <a:pt x="64029" y="203200"/>
                </a:cubicBezTo>
                <a:cubicBezTo>
                  <a:pt x="23812" y="200025"/>
                  <a:pt x="20108" y="221192"/>
                  <a:pt x="10054" y="187325"/>
                </a:cubicBezTo>
                <a:cubicBezTo>
                  <a:pt x="0" y="153458"/>
                  <a:pt x="1852" y="76729"/>
                  <a:pt x="3704" y="0"/>
                </a:cubicBezTo>
              </a:path>
            </a:pathLst>
          </a:custGeom>
          <a:noFill/>
          <a:ln w="28575" cap="flat" cmpd="sng" algn="ctr">
            <a:solidFill>
              <a:srgbClr val="00B050"/>
            </a:solidFill>
            <a:prstDash val="sysDash"/>
            <a:round/>
            <a:headEnd type="none" w="med" len="med"/>
            <a:tailEnd type="triangle" w="med" len="med"/>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Narrow" pitchFamily="34" charset="0"/>
            </a:endParaRPr>
          </a:p>
        </p:txBody>
      </p:sp>
      <p:sp>
        <p:nvSpPr>
          <p:cNvPr id="75" name="Freeform 74"/>
          <p:cNvSpPr/>
          <p:nvPr/>
        </p:nvSpPr>
        <p:spPr bwMode="auto">
          <a:xfrm>
            <a:off x="7470246" y="5326813"/>
            <a:ext cx="406929" cy="523875"/>
          </a:xfrm>
          <a:custGeom>
            <a:avLst/>
            <a:gdLst>
              <a:gd name="connsiteX0" fmla="*/ 406929 w 406929"/>
              <a:gd name="connsiteY0" fmla="*/ 523875 h 523875"/>
              <a:gd name="connsiteX1" fmla="*/ 359304 w 406929"/>
              <a:gd name="connsiteY1" fmla="*/ 482600 h 523875"/>
              <a:gd name="connsiteX2" fmla="*/ 356129 w 406929"/>
              <a:gd name="connsiteY2" fmla="*/ 346075 h 523875"/>
              <a:gd name="connsiteX3" fmla="*/ 356129 w 406929"/>
              <a:gd name="connsiteY3" fmla="*/ 231775 h 523875"/>
              <a:gd name="connsiteX4" fmla="*/ 251354 w 406929"/>
              <a:gd name="connsiteY4" fmla="*/ 206375 h 523875"/>
              <a:gd name="connsiteX5" fmla="*/ 64029 w 406929"/>
              <a:gd name="connsiteY5" fmla="*/ 203200 h 523875"/>
              <a:gd name="connsiteX6" fmla="*/ 10054 w 406929"/>
              <a:gd name="connsiteY6" fmla="*/ 187325 h 523875"/>
              <a:gd name="connsiteX7" fmla="*/ 3704 w 406929"/>
              <a:gd name="connsiteY7" fmla="*/ 0 h 52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6929" h="523875">
                <a:moveTo>
                  <a:pt x="406929" y="523875"/>
                </a:moveTo>
                <a:cubicBezTo>
                  <a:pt x="387350" y="518054"/>
                  <a:pt x="367771" y="512233"/>
                  <a:pt x="359304" y="482600"/>
                </a:cubicBezTo>
                <a:cubicBezTo>
                  <a:pt x="350837" y="452967"/>
                  <a:pt x="356658" y="387879"/>
                  <a:pt x="356129" y="346075"/>
                </a:cubicBezTo>
                <a:cubicBezTo>
                  <a:pt x="355600" y="304271"/>
                  <a:pt x="373592" y="255058"/>
                  <a:pt x="356129" y="231775"/>
                </a:cubicBezTo>
                <a:cubicBezTo>
                  <a:pt x="338667" y="208492"/>
                  <a:pt x="300037" y="211138"/>
                  <a:pt x="251354" y="206375"/>
                </a:cubicBezTo>
                <a:cubicBezTo>
                  <a:pt x="202671" y="201613"/>
                  <a:pt x="104246" y="206375"/>
                  <a:pt x="64029" y="203200"/>
                </a:cubicBezTo>
                <a:cubicBezTo>
                  <a:pt x="23812" y="200025"/>
                  <a:pt x="20108" y="221192"/>
                  <a:pt x="10054" y="187325"/>
                </a:cubicBezTo>
                <a:cubicBezTo>
                  <a:pt x="0" y="153458"/>
                  <a:pt x="1852" y="76729"/>
                  <a:pt x="3704" y="0"/>
                </a:cubicBezTo>
              </a:path>
            </a:pathLst>
          </a:custGeom>
          <a:noFill/>
          <a:ln w="28575" cap="flat" cmpd="sng" algn="ctr">
            <a:solidFill>
              <a:srgbClr val="00B050"/>
            </a:solidFill>
            <a:prstDash val="sysDash"/>
            <a:round/>
            <a:headEnd type="none" w="med" len="med"/>
            <a:tailEnd type="triangle" w="med" len="med"/>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Narrow" pitchFamily="34" charset="0"/>
            </a:endParaRPr>
          </a:p>
        </p:txBody>
      </p:sp>
      <p:sp>
        <p:nvSpPr>
          <p:cNvPr id="76" name="Freeform 75"/>
          <p:cNvSpPr/>
          <p:nvPr/>
        </p:nvSpPr>
        <p:spPr bwMode="auto">
          <a:xfrm>
            <a:off x="2445008" y="5503905"/>
            <a:ext cx="407772" cy="344959"/>
          </a:xfrm>
          <a:custGeom>
            <a:avLst/>
            <a:gdLst>
              <a:gd name="connsiteX0" fmla="*/ 407772 w 407772"/>
              <a:gd name="connsiteY0" fmla="*/ 344959 h 344959"/>
              <a:gd name="connsiteX1" fmla="*/ 352167 w 407772"/>
              <a:gd name="connsiteY1" fmla="*/ 320246 h 344959"/>
              <a:gd name="connsiteX2" fmla="*/ 352167 w 407772"/>
              <a:gd name="connsiteY2" fmla="*/ 73111 h 344959"/>
              <a:gd name="connsiteX3" fmla="*/ 339810 w 407772"/>
              <a:gd name="connsiteY3" fmla="*/ 23684 h 344959"/>
              <a:gd name="connsiteX4" fmla="*/ 129745 w 407772"/>
              <a:gd name="connsiteY4" fmla="*/ 17505 h 344959"/>
              <a:gd name="connsiteX5" fmla="*/ 18535 w 407772"/>
              <a:gd name="connsiteY5" fmla="*/ 17505 h 344959"/>
              <a:gd name="connsiteX6" fmla="*/ 18535 w 407772"/>
              <a:gd name="connsiteY6" fmla="*/ 122538 h 344959"/>
              <a:gd name="connsiteX7" fmla="*/ 18535 w 407772"/>
              <a:gd name="connsiteY7" fmla="*/ 215214 h 344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7772" h="344959">
                <a:moveTo>
                  <a:pt x="407772" y="344959"/>
                </a:moveTo>
                <a:lnTo>
                  <a:pt x="352167" y="320246"/>
                </a:lnTo>
                <a:cubicBezTo>
                  <a:pt x="342900" y="274938"/>
                  <a:pt x="354226" y="122538"/>
                  <a:pt x="352167" y="73111"/>
                </a:cubicBezTo>
                <a:cubicBezTo>
                  <a:pt x="350108" y="23684"/>
                  <a:pt x="376880" y="32952"/>
                  <a:pt x="339810" y="23684"/>
                </a:cubicBezTo>
                <a:cubicBezTo>
                  <a:pt x="302740" y="14416"/>
                  <a:pt x="183291" y="18535"/>
                  <a:pt x="129745" y="17505"/>
                </a:cubicBezTo>
                <a:cubicBezTo>
                  <a:pt x="76199" y="16475"/>
                  <a:pt x="37070" y="0"/>
                  <a:pt x="18535" y="17505"/>
                </a:cubicBezTo>
                <a:cubicBezTo>
                  <a:pt x="0" y="35010"/>
                  <a:pt x="18535" y="122538"/>
                  <a:pt x="18535" y="122538"/>
                </a:cubicBezTo>
                <a:lnTo>
                  <a:pt x="18535" y="215214"/>
                </a:lnTo>
              </a:path>
            </a:pathLst>
          </a:custGeom>
          <a:noFill/>
          <a:ln w="28575" cap="flat" cmpd="sng" algn="ctr">
            <a:solidFill>
              <a:srgbClr val="FF0000"/>
            </a:solidFill>
            <a:prstDash val="sysDash"/>
            <a:round/>
            <a:headEnd type="none" w="med" len="med"/>
            <a:tailEnd type="triangle" w="med" len="med"/>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Narrow" pitchFamily="34" charset="0"/>
            </a:endParaRPr>
          </a:p>
        </p:txBody>
      </p:sp>
      <p:sp>
        <p:nvSpPr>
          <p:cNvPr id="34" name="Rectangle 33"/>
          <p:cNvSpPr/>
          <p:nvPr/>
        </p:nvSpPr>
        <p:spPr>
          <a:xfrm>
            <a:off x="2840365" y="5715000"/>
            <a:ext cx="185410" cy="253916"/>
          </a:xfrm>
          <a:prstGeom prst="rect">
            <a:avLst/>
          </a:prstGeom>
          <a:solidFill>
            <a:srgbClr val="FFFF00"/>
          </a:solidFill>
        </p:spPr>
        <p:txBody>
          <a:bodyPr wrap="square">
            <a:spAutoFit/>
          </a:bodyPr>
          <a:lstStyle/>
          <a:p>
            <a:pPr algn="ctr"/>
            <a:r>
              <a:rPr lang="en-US" sz="1050" b="1" dirty="0" smtClean="0">
                <a:latin typeface="Arial Narrow" pitchFamily="34" charset="0"/>
              </a:rPr>
              <a:t>S</a:t>
            </a:r>
            <a:endParaRPr lang="en-US" sz="1050" dirty="0">
              <a:latin typeface="Arial Narrow" pitchFamily="34" charset="0"/>
            </a:endParaRPr>
          </a:p>
        </p:txBody>
      </p:sp>
      <p:sp>
        <p:nvSpPr>
          <p:cNvPr id="35" name="Rectangle 34"/>
          <p:cNvSpPr/>
          <p:nvPr/>
        </p:nvSpPr>
        <p:spPr>
          <a:xfrm>
            <a:off x="5449024" y="5715000"/>
            <a:ext cx="185410" cy="253916"/>
          </a:xfrm>
          <a:prstGeom prst="rect">
            <a:avLst/>
          </a:prstGeom>
          <a:solidFill>
            <a:srgbClr val="FFFF00"/>
          </a:solidFill>
        </p:spPr>
        <p:txBody>
          <a:bodyPr wrap="square">
            <a:spAutoFit/>
          </a:bodyPr>
          <a:lstStyle/>
          <a:p>
            <a:pPr algn="ctr"/>
            <a:r>
              <a:rPr lang="en-US" sz="1050" b="1" dirty="0" smtClean="0">
                <a:latin typeface="Arial Narrow" pitchFamily="34" charset="0"/>
              </a:rPr>
              <a:t>S</a:t>
            </a:r>
            <a:endParaRPr lang="en-US" sz="1050" dirty="0">
              <a:latin typeface="Arial Narrow" pitchFamily="34" charset="0"/>
            </a:endParaRPr>
          </a:p>
        </p:txBody>
      </p:sp>
      <p:sp>
        <p:nvSpPr>
          <p:cNvPr id="36" name="Rectangle 35"/>
          <p:cNvSpPr/>
          <p:nvPr/>
        </p:nvSpPr>
        <p:spPr>
          <a:xfrm>
            <a:off x="7914015" y="5715000"/>
            <a:ext cx="185410" cy="253916"/>
          </a:xfrm>
          <a:prstGeom prst="rect">
            <a:avLst/>
          </a:prstGeom>
          <a:solidFill>
            <a:srgbClr val="FFFF00"/>
          </a:solidFill>
        </p:spPr>
        <p:txBody>
          <a:bodyPr wrap="square">
            <a:spAutoFit/>
          </a:bodyPr>
          <a:lstStyle/>
          <a:p>
            <a:pPr algn="ctr"/>
            <a:r>
              <a:rPr lang="en-US" sz="1050" b="1" dirty="0" smtClean="0">
                <a:latin typeface="Arial Narrow" pitchFamily="34" charset="0"/>
              </a:rPr>
              <a:t>S</a:t>
            </a:r>
            <a:endParaRPr lang="en-US" sz="1050" dirty="0">
              <a:latin typeface="Arial Narrow" pitchFamily="34" charset="0"/>
            </a:endParaRPr>
          </a:p>
        </p:txBody>
      </p:sp>
      <p:sp>
        <p:nvSpPr>
          <p:cNvPr id="46" name="Rectangle 45"/>
          <p:cNvSpPr/>
          <p:nvPr/>
        </p:nvSpPr>
        <p:spPr>
          <a:xfrm>
            <a:off x="2133600" y="6553200"/>
            <a:ext cx="1232517" cy="276999"/>
          </a:xfrm>
          <a:prstGeom prst="rect">
            <a:avLst/>
          </a:prstGeom>
        </p:spPr>
        <p:txBody>
          <a:bodyPr wrap="none">
            <a:spAutoFit/>
          </a:bodyPr>
          <a:lstStyle/>
          <a:p>
            <a:pPr algn="r"/>
            <a:r>
              <a:rPr lang="en-US" sz="1200" b="1" dirty="0" smtClean="0">
                <a:latin typeface="Arial Narrow" pitchFamily="34" charset="0"/>
              </a:rPr>
              <a:t>Trial 1: no reward</a:t>
            </a:r>
            <a:endParaRPr lang="en-US" sz="1200" dirty="0">
              <a:latin typeface="Arial Narrow" pitchFamily="34" charset="0"/>
            </a:endParaRPr>
          </a:p>
        </p:txBody>
      </p:sp>
      <p:sp>
        <p:nvSpPr>
          <p:cNvPr id="47" name="Rectangle 46"/>
          <p:cNvSpPr/>
          <p:nvPr/>
        </p:nvSpPr>
        <p:spPr>
          <a:xfrm>
            <a:off x="4824037" y="6553200"/>
            <a:ext cx="1043363" cy="276999"/>
          </a:xfrm>
          <a:prstGeom prst="rect">
            <a:avLst/>
          </a:prstGeom>
        </p:spPr>
        <p:txBody>
          <a:bodyPr wrap="none">
            <a:spAutoFit/>
          </a:bodyPr>
          <a:lstStyle/>
          <a:p>
            <a:pPr algn="r"/>
            <a:r>
              <a:rPr lang="en-US" sz="1200" b="1" dirty="0" smtClean="0">
                <a:latin typeface="Arial Narrow" pitchFamily="34" charset="0"/>
              </a:rPr>
              <a:t>Trial 2: reward</a:t>
            </a:r>
            <a:endParaRPr lang="en-US" sz="1200" dirty="0">
              <a:latin typeface="Arial Narrow" pitchFamily="34" charset="0"/>
            </a:endParaRPr>
          </a:p>
        </p:txBody>
      </p:sp>
      <p:sp>
        <p:nvSpPr>
          <p:cNvPr id="50" name="Rectangle 49"/>
          <p:cNvSpPr/>
          <p:nvPr/>
        </p:nvSpPr>
        <p:spPr>
          <a:xfrm>
            <a:off x="7543800" y="6553200"/>
            <a:ext cx="551240" cy="276999"/>
          </a:xfrm>
          <a:prstGeom prst="rect">
            <a:avLst/>
          </a:prstGeom>
        </p:spPr>
        <p:txBody>
          <a:bodyPr wrap="none">
            <a:spAutoFit/>
          </a:bodyPr>
          <a:lstStyle/>
          <a:p>
            <a:pPr algn="r"/>
            <a:r>
              <a:rPr lang="en-US" sz="1200" b="1" dirty="0" smtClean="0">
                <a:latin typeface="Arial Narrow" pitchFamily="34" charset="0"/>
              </a:rPr>
              <a:t>Trial 3</a:t>
            </a:r>
            <a:endParaRPr lang="en-US" sz="1200" dirty="0">
              <a:latin typeface="Arial Narrow" pitchFamily="34" charset="0"/>
            </a:endParaRPr>
          </a:p>
        </p:txBody>
      </p:sp>
      <p:pic>
        <p:nvPicPr>
          <p:cNvPr id="145" name="Picture 6" descr="C:\DOCUME~1\Goodman\LOCALS~1\Temp\SNAGHTML1e047502.PNG"/>
          <p:cNvPicPr>
            <a:picLocks noChangeAspect="1" noChangeArrowheads="1"/>
          </p:cNvPicPr>
          <p:nvPr/>
        </p:nvPicPr>
        <p:blipFill>
          <a:blip r:embed="rId8" cstate="print"/>
          <a:srcRect/>
          <a:stretch>
            <a:fillRect/>
          </a:stretch>
        </p:blipFill>
        <p:spPr bwMode="auto">
          <a:xfrm>
            <a:off x="7239000" y="4953000"/>
            <a:ext cx="275463" cy="299416"/>
          </a:xfrm>
          <a:prstGeom prst="rect">
            <a:avLst/>
          </a:prstGeom>
          <a:noFill/>
        </p:spPr>
      </p:pic>
      <p:pic>
        <p:nvPicPr>
          <p:cNvPr id="146" name="Picture 6" descr="C:\DOCUME~1\Goodman\LOCALS~1\Temp\SNAGHTML1e047502.PNG"/>
          <p:cNvPicPr>
            <a:picLocks noChangeAspect="1" noChangeArrowheads="1"/>
          </p:cNvPicPr>
          <p:nvPr/>
        </p:nvPicPr>
        <p:blipFill>
          <a:blip r:embed="rId8" cstate="print"/>
          <a:srcRect/>
          <a:stretch>
            <a:fillRect/>
          </a:stretch>
        </p:blipFill>
        <p:spPr bwMode="auto">
          <a:xfrm>
            <a:off x="4800600" y="4958384"/>
            <a:ext cx="275463" cy="299416"/>
          </a:xfrm>
          <a:prstGeom prst="rect">
            <a:avLst/>
          </a:prstGeom>
          <a:noFill/>
        </p:spPr>
      </p:pic>
      <p:pic>
        <p:nvPicPr>
          <p:cNvPr id="12292" name="Picture 4" descr="C:\DOCUME~1\PHILLG~1\LOCALS~1\Temp\SNAGHTML189f3cf7.PNG"/>
          <p:cNvPicPr>
            <a:picLocks noChangeAspect="1" noChangeArrowheads="1"/>
          </p:cNvPicPr>
          <p:nvPr/>
        </p:nvPicPr>
        <p:blipFill>
          <a:blip r:embed="rId10"/>
          <a:srcRect/>
          <a:stretch>
            <a:fillRect/>
          </a:stretch>
        </p:blipFill>
        <p:spPr bwMode="auto">
          <a:xfrm>
            <a:off x="1447800" y="4768292"/>
            <a:ext cx="130454" cy="260908"/>
          </a:xfrm>
          <a:prstGeom prst="rect">
            <a:avLst/>
          </a:prstGeom>
          <a:noFill/>
        </p:spPr>
      </p:pic>
      <p:grpSp>
        <p:nvGrpSpPr>
          <p:cNvPr id="137" name="Group 136"/>
          <p:cNvGrpSpPr/>
          <p:nvPr/>
        </p:nvGrpSpPr>
        <p:grpSpPr>
          <a:xfrm>
            <a:off x="3164435" y="4764024"/>
            <a:ext cx="928419" cy="265176"/>
            <a:chOff x="3164435" y="4764024"/>
            <a:chExt cx="928419" cy="265176"/>
          </a:xfrm>
        </p:grpSpPr>
        <p:sp>
          <p:nvSpPr>
            <p:cNvPr id="104" name="Rectangle 103"/>
            <p:cNvSpPr/>
            <p:nvPr/>
          </p:nvSpPr>
          <p:spPr>
            <a:xfrm>
              <a:off x="3716167" y="4767590"/>
              <a:ext cx="258404" cy="253916"/>
            </a:xfrm>
            <a:prstGeom prst="rect">
              <a:avLst/>
            </a:prstGeom>
            <a:solidFill>
              <a:srgbClr val="CCCCFF"/>
            </a:solidFill>
            <a:ln>
              <a:noFill/>
            </a:ln>
          </p:spPr>
          <p:txBody>
            <a:bodyPr wrap="none">
              <a:spAutoFit/>
            </a:bodyPr>
            <a:lstStyle/>
            <a:p>
              <a:pPr algn="r"/>
              <a:r>
                <a:rPr lang="en-US" sz="1050" dirty="0" smtClean="0">
                  <a:latin typeface="Symbol" pitchFamily="18" charset="2"/>
                  <a:sym typeface="Symbol"/>
                </a:rPr>
                <a:t>b</a:t>
              </a:r>
              <a:endParaRPr lang="en-US" sz="1050" dirty="0">
                <a:latin typeface="Symbol" pitchFamily="18" charset="2"/>
              </a:endParaRPr>
            </a:p>
          </p:txBody>
        </p:sp>
        <p:grpSp>
          <p:nvGrpSpPr>
            <p:cNvPr id="108" name="Group 107"/>
            <p:cNvGrpSpPr/>
            <p:nvPr/>
          </p:nvGrpSpPr>
          <p:grpSpPr>
            <a:xfrm>
              <a:off x="3164435" y="4764024"/>
              <a:ext cx="928419" cy="265176"/>
              <a:chOff x="3164435" y="4764024"/>
              <a:chExt cx="928419" cy="265176"/>
            </a:xfrm>
          </p:grpSpPr>
          <p:sp>
            <p:nvSpPr>
              <p:cNvPr id="91" name="Rectangle 90"/>
              <p:cNvSpPr/>
              <p:nvPr/>
            </p:nvSpPr>
            <p:spPr>
              <a:xfrm>
                <a:off x="3243264" y="4767590"/>
                <a:ext cx="472858" cy="253916"/>
              </a:xfrm>
              <a:prstGeom prst="rect">
                <a:avLst/>
              </a:prstGeom>
              <a:solidFill>
                <a:srgbClr val="D6EDBD"/>
              </a:solidFill>
              <a:ln>
                <a:noFill/>
              </a:ln>
            </p:spPr>
            <p:txBody>
              <a:bodyPr wrap="square">
                <a:spAutoFit/>
              </a:bodyPr>
              <a:lstStyle/>
              <a:p>
                <a:pPr algn="ctr"/>
                <a:r>
                  <a:rPr lang="en-US" sz="1050" b="1" dirty="0" smtClean="0">
                    <a:latin typeface="Arial Narrow" pitchFamily="34" charset="0"/>
                  </a:rPr>
                  <a:t>R</a:t>
                </a:r>
                <a:endParaRPr lang="en-US" sz="1050" dirty="0">
                  <a:latin typeface="Arial Narrow" pitchFamily="34" charset="0"/>
                </a:endParaRPr>
              </a:p>
            </p:txBody>
          </p:sp>
          <p:pic>
            <p:nvPicPr>
              <p:cNvPr id="12290" name="Picture 2" descr="C:\DOCUME~1\PHILLG~1\LOCALS~1\Temp\SNAGHTML189d433a.PNG"/>
              <p:cNvPicPr>
                <a:picLocks noChangeAspect="1" noChangeArrowheads="1"/>
              </p:cNvPicPr>
              <p:nvPr/>
            </p:nvPicPr>
            <p:blipFill>
              <a:blip r:embed="rId11"/>
              <a:srcRect/>
              <a:stretch>
                <a:fillRect/>
              </a:stretch>
            </p:blipFill>
            <p:spPr bwMode="auto">
              <a:xfrm>
                <a:off x="3164435" y="4764024"/>
                <a:ext cx="100584" cy="265176"/>
              </a:xfrm>
              <a:prstGeom prst="rect">
                <a:avLst/>
              </a:prstGeom>
              <a:noFill/>
            </p:spPr>
          </p:pic>
          <p:pic>
            <p:nvPicPr>
              <p:cNvPr id="106" name="Picture 4" descr="C:\DOCUME~1\PHILLG~1\LOCALS~1\Temp\SNAGHTML189f3cf7.PNG"/>
              <p:cNvPicPr>
                <a:picLocks noChangeAspect="1" noChangeArrowheads="1"/>
              </p:cNvPicPr>
              <p:nvPr/>
            </p:nvPicPr>
            <p:blipFill>
              <a:blip r:embed="rId10"/>
              <a:srcRect/>
              <a:stretch>
                <a:fillRect/>
              </a:stretch>
            </p:blipFill>
            <p:spPr bwMode="auto">
              <a:xfrm>
                <a:off x="3962400" y="4768291"/>
                <a:ext cx="130454" cy="251384"/>
              </a:xfrm>
              <a:prstGeom prst="rect">
                <a:avLst/>
              </a:prstGeom>
              <a:noFill/>
            </p:spPr>
          </p:pic>
        </p:grpSp>
      </p:grpSp>
      <p:grpSp>
        <p:nvGrpSpPr>
          <p:cNvPr id="138" name="Group 137"/>
          <p:cNvGrpSpPr/>
          <p:nvPr/>
        </p:nvGrpSpPr>
        <p:grpSpPr>
          <a:xfrm>
            <a:off x="5657850" y="4764024"/>
            <a:ext cx="928419" cy="265176"/>
            <a:chOff x="3164435" y="4764024"/>
            <a:chExt cx="928419" cy="265176"/>
          </a:xfrm>
        </p:grpSpPr>
        <p:sp>
          <p:nvSpPr>
            <p:cNvPr id="139" name="Rectangle 138"/>
            <p:cNvSpPr/>
            <p:nvPr/>
          </p:nvSpPr>
          <p:spPr>
            <a:xfrm>
              <a:off x="3716167" y="4767590"/>
              <a:ext cx="258404" cy="253916"/>
            </a:xfrm>
            <a:prstGeom prst="rect">
              <a:avLst/>
            </a:prstGeom>
            <a:solidFill>
              <a:srgbClr val="CCCCFF"/>
            </a:solidFill>
            <a:ln>
              <a:noFill/>
            </a:ln>
          </p:spPr>
          <p:txBody>
            <a:bodyPr wrap="none">
              <a:spAutoFit/>
            </a:bodyPr>
            <a:lstStyle/>
            <a:p>
              <a:pPr algn="r"/>
              <a:r>
                <a:rPr lang="en-US" sz="1050" dirty="0" smtClean="0">
                  <a:latin typeface="Symbol" pitchFamily="18" charset="2"/>
                  <a:sym typeface="Symbol"/>
                </a:rPr>
                <a:t>b</a:t>
              </a:r>
              <a:endParaRPr lang="en-US" sz="1050" dirty="0">
                <a:latin typeface="Symbol" pitchFamily="18" charset="2"/>
              </a:endParaRPr>
            </a:p>
          </p:txBody>
        </p:sp>
        <p:grpSp>
          <p:nvGrpSpPr>
            <p:cNvPr id="142" name="Group 141"/>
            <p:cNvGrpSpPr/>
            <p:nvPr/>
          </p:nvGrpSpPr>
          <p:grpSpPr>
            <a:xfrm>
              <a:off x="3164435" y="4764024"/>
              <a:ext cx="928419" cy="265176"/>
              <a:chOff x="3164435" y="4764024"/>
              <a:chExt cx="928419" cy="265176"/>
            </a:xfrm>
          </p:grpSpPr>
          <p:sp>
            <p:nvSpPr>
              <p:cNvPr id="143" name="Rectangle 142"/>
              <p:cNvSpPr/>
              <p:nvPr/>
            </p:nvSpPr>
            <p:spPr>
              <a:xfrm>
                <a:off x="3243264" y="4767590"/>
                <a:ext cx="472858" cy="253916"/>
              </a:xfrm>
              <a:prstGeom prst="rect">
                <a:avLst/>
              </a:prstGeom>
              <a:solidFill>
                <a:srgbClr val="D6EDBD"/>
              </a:solidFill>
              <a:ln>
                <a:noFill/>
              </a:ln>
            </p:spPr>
            <p:txBody>
              <a:bodyPr wrap="square">
                <a:spAutoFit/>
              </a:bodyPr>
              <a:lstStyle/>
              <a:p>
                <a:pPr algn="ctr"/>
                <a:r>
                  <a:rPr lang="en-US" sz="1050" b="1" dirty="0" smtClean="0">
                    <a:latin typeface="Arial Narrow" pitchFamily="34" charset="0"/>
                  </a:rPr>
                  <a:t>R</a:t>
                </a:r>
                <a:endParaRPr lang="en-US" sz="1050" dirty="0">
                  <a:latin typeface="Arial Narrow" pitchFamily="34" charset="0"/>
                </a:endParaRPr>
              </a:p>
            </p:txBody>
          </p:sp>
          <p:pic>
            <p:nvPicPr>
              <p:cNvPr id="144" name="Picture 2" descr="C:\DOCUME~1\PHILLG~1\LOCALS~1\Temp\SNAGHTML189d433a.PNG"/>
              <p:cNvPicPr>
                <a:picLocks noChangeAspect="1" noChangeArrowheads="1"/>
              </p:cNvPicPr>
              <p:nvPr/>
            </p:nvPicPr>
            <p:blipFill>
              <a:blip r:embed="rId11"/>
              <a:srcRect/>
              <a:stretch>
                <a:fillRect/>
              </a:stretch>
            </p:blipFill>
            <p:spPr bwMode="auto">
              <a:xfrm>
                <a:off x="3164435" y="4764024"/>
                <a:ext cx="100584" cy="265176"/>
              </a:xfrm>
              <a:prstGeom prst="rect">
                <a:avLst/>
              </a:prstGeom>
              <a:noFill/>
            </p:spPr>
          </p:pic>
          <p:pic>
            <p:nvPicPr>
              <p:cNvPr id="147" name="Picture 4" descr="C:\DOCUME~1\PHILLG~1\LOCALS~1\Temp\SNAGHTML189f3cf7.PNG"/>
              <p:cNvPicPr>
                <a:picLocks noChangeAspect="1" noChangeArrowheads="1"/>
              </p:cNvPicPr>
              <p:nvPr/>
            </p:nvPicPr>
            <p:blipFill>
              <a:blip r:embed="rId10"/>
              <a:srcRect/>
              <a:stretch>
                <a:fillRect/>
              </a:stretch>
            </p:blipFill>
            <p:spPr bwMode="auto">
              <a:xfrm>
                <a:off x="3962400" y="4768291"/>
                <a:ext cx="130454" cy="251384"/>
              </a:xfrm>
              <a:prstGeom prst="rect">
                <a:avLst/>
              </a:prstGeom>
              <a:noFill/>
            </p:spPr>
          </p:pic>
        </p:grpSp>
      </p:grpSp>
      <p:grpSp>
        <p:nvGrpSpPr>
          <p:cNvPr id="148" name="Group 147"/>
          <p:cNvGrpSpPr/>
          <p:nvPr/>
        </p:nvGrpSpPr>
        <p:grpSpPr>
          <a:xfrm>
            <a:off x="8215581" y="4764024"/>
            <a:ext cx="810136" cy="265176"/>
            <a:chOff x="3164435" y="4764024"/>
            <a:chExt cx="810136" cy="265176"/>
          </a:xfrm>
        </p:grpSpPr>
        <p:sp>
          <p:nvSpPr>
            <p:cNvPr id="149" name="Rectangle 148"/>
            <p:cNvSpPr/>
            <p:nvPr/>
          </p:nvSpPr>
          <p:spPr>
            <a:xfrm>
              <a:off x="3716167" y="4767590"/>
              <a:ext cx="258404" cy="253916"/>
            </a:xfrm>
            <a:prstGeom prst="rect">
              <a:avLst/>
            </a:prstGeom>
            <a:solidFill>
              <a:srgbClr val="CCCCFF"/>
            </a:solidFill>
            <a:ln>
              <a:noFill/>
            </a:ln>
          </p:spPr>
          <p:txBody>
            <a:bodyPr wrap="none">
              <a:spAutoFit/>
            </a:bodyPr>
            <a:lstStyle/>
            <a:p>
              <a:pPr algn="r"/>
              <a:r>
                <a:rPr lang="en-US" sz="1050" dirty="0" smtClean="0">
                  <a:latin typeface="Symbol" pitchFamily="18" charset="2"/>
                  <a:sym typeface="Symbol"/>
                </a:rPr>
                <a:t>b</a:t>
              </a:r>
              <a:endParaRPr lang="en-US" sz="1050" dirty="0">
                <a:latin typeface="Symbol" pitchFamily="18" charset="2"/>
              </a:endParaRPr>
            </a:p>
          </p:txBody>
        </p:sp>
        <p:grpSp>
          <p:nvGrpSpPr>
            <p:cNvPr id="150" name="Group 149"/>
            <p:cNvGrpSpPr/>
            <p:nvPr/>
          </p:nvGrpSpPr>
          <p:grpSpPr>
            <a:xfrm>
              <a:off x="3164435" y="4764024"/>
              <a:ext cx="551687" cy="265176"/>
              <a:chOff x="3164435" y="4764024"/>
              <a:chExt cx="551687" cy="265176"/>
            </a:xfrm>
          </p:grpSpPr>
          <p:sp>
            <p:nvSpPr>
              <p:cNvPr id="151" name="Rectangle 150"/>
              <p:cNvSpPr/>
              <p:nvPr/>
            </p:nvSpPr>
            <p:spPr>
              <a:xfrm>
                <a:off x="3243264" y="4767590"/>
                <a:ext cx="472858" cy="253916"/>
              </a:xfrm>
              <a:prstGeom prst="rect">
                <a:avLst/>
              </a:prstGeom>
              <a:solidFill>
                <a:srgbClr val="D6EDBD"/>
              </a:solidFill>
              <a:ln>
                <a:noFill/>
              </a:ln>
            </p:spPr>
            <p:txBody>
              <a:bodyPr wrap="square">
                <a:spAutoFit/>
              </a:bodyPr>
              <a:lstStyle/>
              <a:p>
                <a:pPr algn="ctr"/>
                <a:r>
                  <a:rPr lang="en-US" sz="1050" b="1" dirty="0" smtClean="0">
                    <a:latin typeface="Arial Narrow" pitchFamily="34" charset="0"/>
                  </a:rPr>
                  <a:t>R</a:t>
                </a:r>
                <a:endParaRPr lang="en-US" sz="1050" dirty="0">
                  <a:latin typeface="Arial Narrow" pitchFamily="34" charset="0"/>
                </a:endParaRPr>
              </a:p>
            </p:txBody>
          </p:sp>
          <p:pic>
            <p:nvPicPr>
              <p:cNvPr id="152" name="Picture 2" descr="C:\DOCUME~1\PHILLG~1\LOCALS~1\Temp\SNAGHTML189d433a.PNG"/>
              <p:cNvPicPr>
                <a:picLocks noChangeAspect="1" noChangeArrowheads="1"/>
              </p:cNvPicPr>
              <p:nvPr/>
            </p:nvPicPr>
            <p:blipFill>
              <a:blip r:embed="rId11"/>
              <a:srcRect/>
              <a:stretch>
                <a:fillRect/>
              </a:stretch>
            </p:blipFill>
            <p:spPr bwMode="auto">
              <a:xfrm>
                <a:off x="3164435" y="4764024"/>
                <a:ext cx="100584" cy="265176"/>
              </a:xfrm>
              <a:prstGeom prst="rect">
                <a:avLst/>
              </a:prstGeom>
              <a:noFill/>
            </p:spPr>
          </p:pic>
        </p:grpSp>
      </p:grpSp>
      <p:sp>
        <p:nvSpPr>
          <p:cNvPr id="140" name="Rectangle 139"/>
          <p:cNvSpPr/>
          <p:nvPr/>
        </p:nvSpPr>
        <p:spPr bwMode="auto">
          <a:xfrm>
            <a:off x="4055890" y="533400"/>
            <a:ext cx="2560320" cy="4495800"/>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Narrow" pitchFamily="34" charset="0"/>
            </a:endParaRPr>
          </a:p>
        </p:txBody>
      </p:sp>
      <p:sp>
        <p:nvSpPr>
          <p:cNvPr id="141" name="Rectangle 140"/>
          <p:cNvSpPr/>
          <p:nvPr/>
        </p:nvSpPr>
        <p:spPr bwMode="auto">
          <a:xfrm>
            <a:off x="6570490" y="533400"/>
            <a:ext cx="2560320" cy="4495800"/>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Narrow" pitchFamily="34" charset="0"/>
            </a:endParaRPr>
          </a:p>
        </p:txBody>
      </p:sp>
      <p:pic>
        <p:nvPicPr>
          <p:cNvPr id="12294" name="Picture 6" descr="C:\DOCUME~1\PHILLG~1\LOCALS~1\Temp\SNAGHTML18a8bd66.PNG"/>
          <p:cNvPicPr>
            <a:picLocks noChangeAspect="1" noChangeArrowheads="1"/>
          </p:cNvPicPr>
          <p:nvPr/>
        </p:nvPicPr>
        <p:blipFill>
          <a:blip r:embed="rId12"/>
          <a:srcRect/>
          <a:stretch>
            <a:fillRect/>
          </a:stretch>
        </p:blipFill>
        <p:spPr bwMode="auto">
          <a:xfrm>
            <a:off x="72942" y="451685"/>
            <a:ext cx="8994858" cy="81715"/>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right)">
                                      <p:cBhvr>
                                        <p:cTn id="7" dur="5000"/>
                                        <p:tgtEl>
                                          <p:spTgt spid="7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8" fill="hold" grpId="0" nodeType="clickEffect">
                                  <p:stCondLst>
                                    <p:cond delay="0"/>
                                  </p:stCondLst>
                                  <p:childTnLst>
                                    <p:animEffect transition="out" filter="wipe(left)">
                                      <p:cBhvr>
                                        <p:cTn id="11" dur="5000"/>
                                        <p:tgtEl>
                                          <p:spTgt spid="140"/>
                                        </p:tgtEl>
                                      </p:cBhvr>
                                    </p:animEffect>
                                    <p:set>
                                      <p:cBhvr>
                                        <p:cTn id="12" dur="1" fill="hold">
                                          <p:stCondLst>
                                            <p:cond delay="4999"/>
                                          </p:stCondLst>
                                        </p:cTn>
                                        <p:tgtEl>
                                          <p:spTgt spid="140"/>
                                        </p:tgtEl>
                                        <p:attrNameLst>
                                          <p:attrName>style.visibility</p:attrName>
                                        </p:attrNameLst>
                                      </p:cBhvr>
                                      <p:to>
                                        <p:strVal val="hidden"/>
                                      </p:to>
                                    </p:set>
                                  </p:childTnLst>
                                </p:cTn>
                              </p:par>
                              <p:par>
                                <p:cTn id="13" presetID="22" presetClass="entr" presetSubtype="4" fill="hold" grpId="0" nodeType="withEffect">
                                  <p:stCondLst>
                                    <p:cond delay="0"/>
                                  </p:stCondLst>
                                  <p:childTnLst>
                                    <p:set>
                                      <p:cBhvr>
                                        <p:cTn id="14" dur="1" fill="hold">
                                          <p:stCondLst>
                                            <p:cond delay="0"/>
                                          </p:stCondLst>
                                        </p:cTn>
                                        <p:tgtEl>
                                          <p:spTgt spid="73"/>
                                        </p:tgtEl>
                                        <p:attrNameLst>
                                          <p:attrName>style.visibility</p:attrName>
                                        </p:attrNameLst>
                                      </p:cBhvr>
                                      <p:to>
                                        <p:strVal val="visible"/>
                                      </p:to>
                                    </p:set>
                                    <p:animEffect transition="in" filter="wipe(down)">
                                      <p:cBhvr>
                                        <p:cTn id="15" dur="5000"/>
                                        <p:tgtEl>
                                          <p:spTgt spid="73"/>
                                        </p:tgtEl>
                                      </p:cBhvr>
                                    </p:animEffect>
                                  </p:childTnLst>
                                </p:cTn>
                              </p:par>
                            </p:childTnLst>
                          </p:cTn>
                        </p:par>
                        <p:par>
                          <p:cTn id="16" fill="hold">
                            <p:stCondLst>
                              <p:cond delay="5000"/>
                            </p:stCondLst>
                            <p:childTnLst>
                              <p:par>
                                <p:cTn id="17" presetID="32" presetClass="emph" presetSubtype="0" fill="hold" nodeType="afterEffect">
                                  <p:stCondLst>
                                    <p:cond delay="0"/>
                                  </p:stCondLst>
                                  <p:childTnLst>
                                    <p:animClr clrSpc="rgb" dir="cw">
                                      <p:cBhvr override="childStyle">
                                        <p:cTn id="18" dur="100" fill="hold"/>
                                        <p:tgtEl>
                                          <p:spTgt spid="146"/>
                                        </p:tgtEl>
                                        <p:attrNameLst>
                                          <p:attrName>style.color</p:attrName>
                                        </p:attrNameLst>
                                      </p:cBhvr>
                                      <p:to>
                                        <a:schemeClr val="accent2"/>
                                      </p:to>
                                    </p:animClr>
                                    <p:animClr clrSpc="rgb" dir="cw">
                                      <p:cBhvr>
                                        <p:cTn id="19" dur="100" fill="hold"/>
                                        <p:tgtEl>
                                          <p:spTgt spid="146"/>
                                        </p:tgtEl>
                                        <p:attrNameLst>
                                          <p:attrName>fillcolor</p:attrName>
                                        </p:attrNameLst>
                                      </p:cBhvr>
                                      <p:to>
                                        <a:schemeClr val="accent2"/>
                                      </p:to>
                                    </p:animClr>
                                    <p:set>
                                      <p:cBhvr>
                                        <p:cTn id="20" dur="100" fill="hold"/>
                                        <p:tgtEl>
                                          <p:spTgt spid="146"/>
                                        </p:tgtEl>
                                        <p:attrNameLst>
                                          <p:attrName>fill.type</p:attrName>
                                        </p:attrNameLst>
                                      </p:cBhvr>
                                      <p:to>
                                        <p:strVal val="solid"/>
                                      </p:to>
                                    </p:set>
                                    <p:set>
                                      <p:cBhvr>
                                        <p:cTn id="21" dur="100" fill="hold"/>
                                        <p:tgtEl>
                                          <p:spTgt spid="146"/>
                                        </p:tgtEl>
                                        <p:attrNameLst>
                                          <p:attrName>fill.on</p:attrName>
                                        </p:attrNameLst>
                                      </p:cBhvr>
                                      <p:to>
                                        <p:strVal val="true"/>
                                      </p:to>
                                    </p:set>
                                    <p:animRot by="120000">
                                      <p:cBhvr>
                                        <p:cTn id="22" dur="100" fill="hold">
                                          <p:stCondLst>
                                            <p:cond delay="0"/>
                                          </p:stCondLst>
                                        </p:cTn>
                                        <p:tgtEl>
                                          <p:spTgt spid="146"/>
                                        </p:tgtEl>
                                        <p:attrNameLst>
                                          <p:attrName>r</p:attrName>
                                        </p:attrNameLst>
                                      </p:cBhvr>
                                    </p:animRot>
                                    <p:animRot by="-240000">
                                      <p:cBhvr>
                                        <p:cTn id="23" dur="200" fill="hold">
                                          <p:stCondLst>
                                            <p:cond delay="200"/>
                                          </p:stCondLst>
                                        </p:cTn>
                                        <p:tgtEl>
                                          <p:spTgt spid="146"/>
                                        </p:tgtEl>
                                        <p:attrNameLst>
                                          <p:attrName>r</p:attrName>
                                        </p:attrNameLst>
                                      </p:cBhvr>
                                    </p:animRot>
                                    <p:animRot by="240000">
                                      <p:cBhvr>
                                        <p:cTn id="24" dur="200" fill="hold">
                                          <p:stCondLst>
                                            <p:cond delay="400"/>
                                          </p:stCondLst>
                                        </p:cTn>
                                        <p:tgtEl>
                                          <p:spTgt spid="146"/>
                                        </p:tgtEl>
                                        <p:attrNameLst>
                                          <p:attrName>r</p:attrName>
                                        </p:attrNameLst>
                                      </p:cBhvr>
                                    </p:animRot>
                                    <p:animRot by="-240000">
                                      <p:cBhvr>
                                        <p:cTn id="25" dur="200" fill="hold">
                                          <p:stCondLst>
                                            <p:cond delay="600"/>
                                          </p:stCondLst>
                                        </p:cTn>
                                        <p:tgtEl>
                                          <p:spTgt spid="146"/>
                                        </p:tgtEl>
                                        <p:attrNameLst>
                                          <p:attrName>r</p:attrName>
                                        </p:attrNameLst>
                                      </p:cBhvr>
                                    </p:animRot>
                                    <p:animRot by="120000">
                                      <p:cBhvr>
                                        <p:cTn id="26" dur="200" fill="hold">
                                          <p:stCondLst>
                                            <p:cond delay="800"/>
                                          </p:stCondLst>
                                        </p:cTn>
                                        <p:tgtEl>
                                          <p:spTgt spid="146"/>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22" presetClass="exit" presetSubtype="8" fill="hold" grpId="0" nodeType="clickEffect">
                                  <p:stCondLst>
                                    <p:cond delay="0"/>
                                  </p:stCondLst>
                                  <p:childTnLst>
                                    <p:animEffect transition="out" filter="wipe(left)">
                                      <p:cBhvr>
                                        <p:cTn id="30" dur="5000"/>
                                        <p:tgtEl>
                                          <p:spTgt spid="141"/>
                                        </p:tgtEl>
                                      </p:cBhvr>
                                    </p:animEffect>
                                    <p:set>
                                      <p:cBhvr>
                                        <p:cTn id="31" dur="1" fill="hold">
                                          <p:stCondLst>
                                            <p:cond delay="4999"/>
                                          </p:stCondLst>
                                        </p:cTn>
                                        <p:tgtEl>
                                          <p:spTgt spid="141"/>
                                        </p:tgtEl>
                                        <p:attrNameLst>
                                          <p:attrName>style.visibility</p:attrName>
                                        </p:attrNameLst>
                                      </p:cBhvr>
                                      <p:to>
                                        <p:strVal val="hidden"/>
                                      </p:to>
                                    </p:set>
                                  </p:childTnLst>
                                </p:cTn>
                              </p:par>
                              <p:par>
                                <p:cTn id="32" presetID="22" presetClass="entr" presetSubtype="4" fill="hold" grpId="0" nodeType="withEffect">
                                  <p:stCondLst>
                                    <p:cond delay="0"/>
                                  </p:stCondLst>
                                  <p:childTnLst>
                                    <p:set>
                                      <p:cBhvr>
                                        <p:cTn id="33" dur="1" fill="hold">
                                          <p:stCondLst>
                                            <p:cond delay="0"/>
                                          </p:stCondLst>
                                        </p:cTn>
                                        <p:tgtEl>
                                          <p:spTgt spid="75"/>
                                        </p:tgtEl>
                                        <p:attrNameLst>
                                          <p:attrName>style.visibility</p:attrName>
                                        </p:attrNameLst>
                                      </p:cBhvr>
                                      <p:to>
                                        <p:strVal val="visible"/>
                                      </p:to>
                                    </p:set>
                                    <p:animEffect transition="in" filter="wipe(down)">
                                      <p:cBhvr>
                                        <p:cTn id="34" dur="3000"/>
                                        <p:tgtEl>
                                          <p:spTgt spid="75"/>
                                        </p:tgtEl>
                                      </p:cBhvr>
                                    </p:animEffect>
                                  </p:childTnLst>
                                </p:cTn>
                              </p:par>
                            </p:childTnLst>
                          </p:cTn>
                        </p:par>
                        <p:par>
                          <p:cTn id="35" fill="hold">
                            <p:stCondLst>
                              <p:cond delay="5000"/>
                            </p:stCondLst>
                            <p:childTnLst>
                              <p:par>
                                <p:cTn id="36" presetID="32" presetClass="emph" presetSubtype="0" fill="hold" nodeType="afterEffect">
                                  <p:stCondLst>
                                    <p:cond delay="0"/>
                                  </p:stCondLst>
                                  <p:childTnLst>
                                    <p:animClr clrSpc="rgb" dir="cw">
                                      <p:cBhvr override="childStyle">
                                        <p:cTn id="37" dur="100" fill="hold"/>
                                        <p:tgtEl>
                                          <p:spTgt spid="145"/>
                                        </p:tgtEl>
                                        <p:attrNameLst>
                                          <p:attrName>style.color</p:attrName>
                                        </p:attrNameLst>
                                      </p:cBhvr>
                                      <p:to>
                                        <a:schemeClr val="accent2"/>
                                      </p:to>
                                    </p:animClr>
                                    <p:animClr clrSpc="rgb" dir="cw">
                                      <p:cBhvr>
                                        <p:cTn id="38" dur="100" fill="hold"/>
                                        <p:tgtEl>
                                          <p:spTgt spid="145"/>
                                        </p:tgtEl>
                                        <p:attrNameLst>
                                          <p:attrName>fillcolor</p:attrName>
                                        </p:attrNameLst>
                                      </p:cBhvr>
                                      <p:to>
                                        <a:schemeClr val="accent2"/>
                                      </p:to>
                                    </p:animClr>
                                    <p:set>
                                      <p:cBhvr>
                                        <p:cTn id="39" dur="100" fill="hold"/>
                                        <p:tgtEl>
                                          <p:spTgt spid="145"/>
                                        </p:tgtEl>
                                        <p:attrNameLst>
                                          <p:attrName>fill.type</p:attrName>
                                        </p:attrNameLst>
                                      </p:cBhvr>
                                      <p:to>
                                        <p:strVal val="solid"/>
                                      </p:to>
                                    </p:set>
                                    <p:set>
                                      <p:cBhvr>
                                        <p:cTn id="40" dur="100" fill="hold"/>
                                        <p:tgtEl>
                                          <p:spTgt spid="145"/>
                                        </p:tgtEl>
                                        <p:attrNameLst>
                                          <p:attrName>fill.on</p:attrName>
                                        </p:attrNameLst>
                                      </p:cBhvr>
                                      <p:to>
                                        <p:strVal val="true"/>
                                      </p:to>
                                    </p:set>
                                    <p:animRot by="120000">
                                      <p:cBhvr>
                                        <p:cTn id="41" dur="100" fill="hold">
                                          <p:stCondLst>
                                            <p:cond delay="0"/>
                                          </p:stCondLst>
                                        </p:cTn>
                                        <p:tgtEl>
                                          <p:spTgt spid="145"/>
                                        </p:tgtEl>
                                        <p:attrNameLst>
                                          <p:attrName>r</p:attrName>
                                        </p:attrNameLst>
                                      </p:cBhvr>
                                    </p:animRot>
                                    <p:animRot by="-240000">
                                      <p:cBhvr>
                                        <p:cTn id="42" dur="200" fill="hold">
                                          <p:stCondLst>
                                            <p:cond delay="200"/>
                                          </p:stCondLst>
                                        </p:cTn>
                                        <p:tgtEl>
                                          <p:spTgt spid="145"/>
                                        </p:tgtEl>
                                        <p:attrNameLst>
                                          <p:attrName>r</p:attrName>
                                        </p:attrNameLst>
                                      </p:cBhvr>
                                    </p:animRot>
                                    <p:animRot by="240000">
                                      <p:cBhvr>
                                        <p:cTn id="43" dur="200" fill="hold">
                                          <p:stCondLst>
                                            <p:cond delay="400"/>
                                          </p:stCondLst>
                                        </p:cTn>
                                        <p:tgtEl>
                                          <p:spTgt spid="145"/>
                                        </p:tgtEl>
                                        <p:attrNameLst>
                                          <p:attrName>r</p:attrName>
                                        </p:attrNameLst>
                                      </p:cBhvr>
                                    </p:animRot>
                                    <p:animRot by="-240000">
                                      <p:cBhvr>
                                        <p:cTn id="44" dur="200" fill="hold">
                                          <p:stCondLst>
                                            <p:cond delay="600"/>
                                          </p:stCondLst>
                                        </p:cTn>
                                        <p:tgtEl>
                                          <p:spTgt spid="145"/>
                                        </p:tgtEl>
                                        <p:attrNameLst>
                                          <p:attrName>r</p:attrName>
                                        </p:attrNameLst>
                                      </p:cBhvr>
                                    </p:animRot>
                                    <p:animRot by="120000">
                                      <p:cBhvr>
                                        <p:cTn id="45" dur="200" fill="hold">
                                          <p:stCondLst>
                                            <p:cond delay="800"/>
                                          </p:stCondLst>
                                        </p:cTn>
                                        <p:tgtEl>
                                          <p:spTgt spid="14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5" grpId="0" animBg="1"/>
      <p:bldP spid="76" grpId="0" animBg="1"/>
      <p:bldP spid="140" grpId="0" animBg="1"/>
      <p:bldP spid="14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1295400" y="381000"/>
            <a:ext cx="6553200" cy="533400"/>
          </a:xfrm>
          <a:prstGeom prst="rect">
            <a:avLst/>
          </a:prstGeom>
          <a:noFill/>
        </p:spPr>
        <p:txBody>
          <a:bodyPr/>
          <a:lstStyle/>
          <a:p>
            <a:pPr algn="ctr">
              <a:defRPr/>
            </a:pPr>
            <a:r>
              <a:rPr lang="en-US" sz="2400" i="1" dirty="0" smtClean="0"/>
              <a:t>Virtual environment interface: </a:t>
            </a:r>
            <a:r>
              <a:rPr lang="en-US" sz="2400" dirty="0" smtClean="0"/>
              <a:t>NCS-CASTLE</a:t>
            </a:r>
          </a:p>
          <a:p>
            <a:pPr algn="ctr">
              <a:defRPr/>
            </a:pPr>
            <a:endParaRPr lang="en-US" sz="2800" b="1" dirty="0">
              <a:solidFill>
                <a:schemeClr val="accent2"/>
              </a:solidFill>
            </a:endParaRPr>
          </a:p>
        </p:txBody>
      </p:sp>
      <p:pic>
        <p:nvPicPr>
          <p:cNvPr id="8" name="Picture 7" descr="C:\DOCUME~1\PHILLG~1\LOCALS~1\Temp\SNAGHTML50cca97.PNG"/>
          <p:cNvPicPr/>
          <p:nvPr/>
        </p:nvPicPr>
        <p:blipFill>
          <a:blip r:embed="rId3"/>
          <a:srcRect/>
          <a:stretch>
            <a:fillRect/>
          </a:stretch>
        </p:blipFill>
        <p:spPr bwMode="auto">
          <a:xfrm>
            <a:off x="138267" y="1295400"/>
            <a:ext cx="2604933" cy="2133600"/>
          </a:xfrm>
          <a:prstGeom prst="rect">
            <a:avLst/>
          </a:prstGeom>
          <a:noFill/>
          <a:ln w="9525">
            <a:noFill/>
            <a:miter lim="800000"/>
            <a:headEnd/>
            <a:tailEnd/>
          </a:ln>
        </p:spPr>
      </p:pic>
      <p:grpSp>
        <p:nvGrpSpPr>
          <p:cNvPr id="20" name="Group 19"/>
          <p:cNvGrpSpPr/>
          <p:nvPr/>
        </p:nvGrpSpPr>
        <p:grpSpPr>
          <a:xfrm>
            <a:off x="6629400" y="5486400"/>
            <a:ext cx="2332038" cy="1371600"/>
            <a:chOff x="6629400" y="5486400"/>
            <a:chExt cx="2332038" cy="1371600"/>
          </a:xfrm>
        </p:grpSpPr>
        <p:pic>
          <p:nvPicPr>
            <p:cNvPr id="10247" name="Picture 7"/>
            <p:cNvPicPr>
              <a:picLocks noChangeAspect="1" noChangeArrowheads="1"/>
            </p:cNvPicPr>
            <p:nvPr/>
          </p:nvPicPr>
          <p:blipFill>
            <a:blip r:embed="rId4" cstate="print"/>
            <a:srcRect/>
            <a:stretch>
              <a:fillRect/>
            </a:stretch>
          </p:blipFill>
          <p:spPr bwMode="auto">
            <a:xfrm>
              <a:off x="8001000" y="5486400"/>
              <a:ext cx="960438" cy="1307613"/>
            </a:xfrm>
            <a:prstGeom prst="rect">
              <a:avLst/>
            </a:prstGeom>
            <a:noFill/>
            <a:ln w="9525">
              <a:noFill/>
              <a:miter lim="800000"/>
              <a:headEnd/>
              <a:tailEnd/>
            </a:ln>
            <a:effectLst/>
          </p:spPr>
        </p:pic>
        <p:sp>
          <p:nvSpPr>
            <p:cNvPr id="11" name="Rectangle 10"/>
            <p:cNvSpPr/>
            <p:nvPr/>
          </p:nvSpPr>
          <p:spPr>
            <a:xfrm>
              <a:off x="6629400" y="6334780"/>
              <a:ext cx="1372492" cy="523220"/>
            </a:xfrm>
            <a:prstGeom prst="rect">
              <a:avLst/>
            </a:prstGeom>
          </p:spPr>
          <p:txBody>
            <a:bodyPr wrap="none">
              <a:spAutoFit/>
            </a:bodyPr>
            <a:lstStyle/>
            <a:p>
              <a:pPr algn="ctr"/>
              <a:r>
                <a:rPr lang="en-US" sz="1400" dirty="0" smtClean="0"/>
                <a:t>NCS-CASTLE </a:t>
              </a:r>
            </a:p>
            <a:p>
              <a:pPr algn="ctr"/>
              <a:r>
                <a:rPr lang="en-US" sz="1400" dirty="0" smtClean="0"/>
                <a:t>DEMO</a:t>
              </a:r>
              <a:endParaRPr lang="en-US" sz="1400" dirty="0"/>
            </a:p>
          </p:txBody>
        </p:sp>
      </p:grpSp>
      <p:sp>
        <p:nvSpPr>
          <p:cNvPr id="12" name="Rectangle 11"/>
          <p:cNvSpPr/>
          <p:nvPr/>
        </p:nvSpPr>
        <p:spPr>
          <a:xfrm>
            <a:off x="3276600" y="1371600"/>
            <a:ext cx="2911374" cy="307777"/>
          </a:xfrm>
          <a:prstGeom prst="rect">
            <a:avLst/>
          </a:prstGeom>
        </p:spPr>
        <p:txBody>
          <a:bodyPr wrap="none">
            <a:spAutoFit/>
          </a:bodyPr>
          <a:lstStyle/>
          <a:p>
            <a:pPr algn="ctr"/>
            <a:r>
              <a:rPr lang="en-US" sz="1400" u="sng" dirty="0" smtClean="0">
                <a:solidFill>
                  <a:srgbClr val="0000FF"/>
                </a:solidFill>
              </a:rPr>
              <a:t>Interface Command Specification</a:t>
            </a:r>
            <a:endParaRPr lang="en-US" sz="1400" u="sng" dirty="0">
              <a:solidFill>
                <a:srgbClr val="0000FF"/>
              </a:solidFill>
            </a:endParaRPr>
          </a:p>
        </p:txBody>
      </p:sp>
      <p:pic>
        <p:nvPicPr>
          <p:cNvPr id="10249" name="Picture 9" descr="C:\DOCUME~1\PHILLG~1\LOCALS~1\Temp\SNAGHTML19ad9f2b.PNG"/>
          <p:cNvPicPr>
            <a:picLocks noChangeAspect="1" noChangeArrowheads="1"/>
          </p:cNvPicPr>
          <p:nvPr/>
        </p:nvPicPr>
        <p:blipFill>
          <a:blip r:embed="rId5"/>
          <a:srcRect/>
          <a:stretch>
            <a:fillRect/>
          </a:stretch>
        </p:blipFill>
        <p:spPr bwMode="auto">
          <a:xfrm>
            <a:off x="3352799" y="1752600"/>
            <a:ext cx="4510549" cy="2286000"/>
          </a:xfrm>
          <a:prstGeom prst="rect">
            <a:avLst/>
          </a:prstGeom>
          <a:noFill/>
        </p:spPr>
      </p:pic>
      <p:sp>
        <p:nvSpPr>
          <p:cNvPr id="14" name="Rectangle 13"/>
          <p:cNvSpPr/>
          <p:nvPr/>
        </p:nvSpPr>
        <p:spPr>
          <a:xfrm>
            <a:off x="2539507" y="4191000"/>
            <a:ext cx="1946046" cy="307777"/>
          </a:xfrm>
          <a:prstGeom prst="rect">
            <a:avLst/>
          </a:prstGeom>
        </p:spPr>
        <p:txBody>
          <a:bodyPr wrap="none">
            <a:spAutoFit/>
          </a:bodyPr>
          <a:lstStyle/>
          <a:p>
            <a:pPr algn="ctr"/>
            <a:r>
              <a:rPr lang="en-US" sz="1400" u="sng" dirty="0" smtClean="0">
                <a:solidFill>
                  <a:srgbClr val="0000FF"/>
                </a:solidFill>
              </a:rPr>
              <a:t>Example  Maze Trials</a:t>
            </a:r>
            <a:endParaRPr lang="en-US" sz="1400" u="sng" dirty="0">
              <a:solidFill>
                <a:srgbClr val="0000FF"/>
              </a:solidFill>
            </a:endParaRPr>
          </a:p>
        </p:txBody>
      </p:sp>
      <p:pic>
        <p:nvPicPr>
          <p:cNvPr id="10251" name="Picture 11" descr="C:\DOCUME~1\PHILLG~1\LOCALS~1\Temp\SNAGHTML19af1d8d.PNG"/>
          <p:cNvPicPr>
            <a:picLocks noChangeAspect="1" noChangeArrowheads="1"/>
          </p:cNvPicPr>
          <p:nvPr/>
        </p:nvPicPr>
        <p:blipFill>
          <a:blip r:embed="rId6"/>
          <a:srcRect/>
          <a:stretch>
            <a:fillRect/>
          </a:stretch>
        </p:blipFill>
        <p:spPr bwMode="auto">
          <a:xfrm>
            <a:off x="533400" y="4947466"/>
            <a:ext cx="3080000" cy="1453334"/>
          </a:xfrm>
          <a:prstGeom prst="rect">
            <a:avLst/>
          </a:prstGeom>
          <a:noFill/>
        </p:spPr>
      </p:pic>
      <p:sp>
        <p:nvSpPr>
          <p:cNvPr id="17" name="Rectangle 16"/>
          <p:cNvSpPr/>
          <p:nvPr/>
        </p:nvSpPr>
        <p:spPr>
          <a:xfrm>
            <a:off x="914400" y="4642666"/>
            <a:ext cx="1846979" cy="307777"/>
          </a:xfrm>
          <a:prstGeom prst="rect">
            <a:avLst/>
          </a:prstGeom>
        </p:spPr>
        <p:txBody>
          <a:bodyPr wrap="none">
            <a:spAutoFit/>
          </a:bodyPr>
          <a:lstStyle/>
          <a:p>
            <a:pPr algn="ctr"/>
            <a:r>
              <a:rPr lang="en-US" sz="1400" i="1" dirty="0" smtClean="0">
                <a:solidFill>
                  <a:srgbClr val="0000FF"/>
                </a:solidFill>
              </a:rPr>
              <a:t>successful sequence</a:t>
            </a:r>
            <a:endParaRPr lang="en-US" sz="1400" i="1" dirty="0">
              <a:solidFill>
                <a:srgbClr val="0000FF"/>
              </a:solidFill>
            </a:endParaRPr>
          </a:p>
        </p:txBody>
      </p:sp>
      <p:grpSp>
        <p:nvGrpSpPr>
          <p:cNvPr id="21" name="Group 20"/>
          <p:cNvGrpSpPr/>
          <p:nvPr/>
        </p:nvGrpSpPr>
        <p:grpSpPr>
          <a:xfrm>
            <a:off x="3702050" y="4628383"/>
            <a:ext cx="3073333" cy="1772417"/>
            <a:chOff x="3702050" y="4399783"/>
            <a:chExt cx="3073333" cy="1772417"/>
          </a:xfrm>
        </p:grpSpPr>
        <p:sp>
          <p:nvSpPr>
            <p:cNvPr id="18" name="Rectangle 17"/>
            <p:cNvSpPr/>
            <p:nvPr/>
          </p:nvSpPr>
          <p:spPr>
            <a:xfrm>
              <a:off x="4572000" y="4399783"/>
              <a:ext cx="2045753" cy="307777"/>
            </a:xfrm>
            <a:prstGeom prst="rect">
              <a:avLst/>
            </a:prstGeom>
          </p:spPr>
          <p:txBody>
            <a:bodyPr wrap="none">
              <a:spAutoFit/>
            </a:bodyPr>
            <a:lstStyle/>
            <a:p>
              <a:pPr algn="ctr"/>
              <a:r>
                <a:rPr lang="en-US" sz="1400" i="1" dirty="0" smtClean="0">
                  <a:solidFill>
                    <a:srgbClr val="0000FF"/>
                  </a:solidFill>
                </a:rPr>
                <a:t>unsuccessful sequence</a:t>
              </a:r>
              <a:endParaRPr lang="en-US" sz="1400" i="1" dirty="0">
                <a:solidFill>
                  <a:srgbClr val="0000FF"/>
                </a:solidFill>
              </a:endParaRPr>
            </a:p>
          </p:txBody>
        </p:sp>
        <p:pic>
          <p:nvPicPr>
            <p:cNvPr id="10255" name="Picture 15" descr="C:\DOCUME~1\PHILLG~1\LOCALS~1\Temp\SNAGHTML19b0f73f.PNG"/>
            <p:cNvPicPr>
              <a:picLocks noChangeAspect="1" noChangeArrowheads="1"/>
            </p:cNvPicPr>
            <p:nvPr/>
          </p:nvPicPr>
          <p:blipFill>
            <a:blip r:embed="rId7"/>
            <a:srcRect/>
            <a:stretch>
              <a:fillRect/>
            </a:stretch>
          </p:blipFill>
          <p:spPr bwMode="auto">
            <a:xfrm>
              <a:off x="3702050" y="4685533"/>
              <a:ext cx="3073333" cy="1486667"/>
            </a:xfrm>
            <a:prstGeom prst="rect">
              <a:avLst/>
            </a:prstGeom>
            <a:noFill/>
          </p:spPr>
        </p:pic>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3"/>
          <p:cNvPicPr>
            <a:picLocks noChangeAspect="1" noChangeArrowheads="1"/>
          </p:cNvPicPr>
          <p:nvPr/>
        </p:nvPicPr>
        <p:blipFill>
          <a:blip r:embed="rId3" cstate="print"/>
          <a:srcRect t="5304"/>
          <a:stretch>
            <a:fillRect/>
          </a:stretch>
        </p:blipFill>
        <p:spPr bwMode="auto">
          <a:xfrm>
            <a:off x="6172200" y="3497580"/>
            <a:ext cx="1089025" cy="1224310"/>
          </a:xfrm>
          <a:prstGeom prst="rect">
            <a:avLst/>
          </a:prstGeom>
          <a:noFill/>
          <a:ln w="9525">
            <a:noFill/>
            <a:miter lim="800000"/>
            <a:headEnd/>
            <a:tailEnd/>
          </a:ln>
          <a:effectLst/>
        </p:spPr>
      </p:pic>
      <p:sp>
        <p:nvSpPr>
          <p:cNvPr id="148485" name="Text Box 5"/>
          <p:cNvSpPr txBox="1">
            <a:spLocks noChangeArrowheads="1"/>
          </p:cNvSpPr>
          <p:nvPr/>
        </p:nvSpPr>
        <p:spPr bwMode="auto">
          <a:xfrm>
            <a:off x="152400" y="1371601"/>
            <a:ext cx="5029200" cy="2554545"/>
          </a:xfrm>
          <a:prstGeom prst="rect">
            <a:avLst/>
          </a:prstGeom>
          <a:noFill/>
          <a:ln w="9525">
            <a:noFill/>
            <a:miter lim="800000"/>
            <a:headEnd/>
            <a:tailEnd/>
          </a:ln>
          <a:effectLst/>
        </p:spPr>
        <p:txBody>
          <a:bodyPr wrap="square">
            <a:spAutoFit/>
          </a:bodyPr>
          <a:lstStyle/>
          <a:p>
            <a:pPr eaLnBrk="0" hangingPunct="0">
              <a:tabLst>
                <a:tab pos="4632325" algn="l"/>
              </a:tabLst>
            </a:pPr>
            <a:r>
              <a:rPr lang="en-US" sz="1100" b="1" u="sng" dirty="0" smtClean="0">
                <a:solidFill>
                  <a:srgbClr val="0000FF"/>
                </a:solidFill>
              </a:rPr>
              <a:t>Pres:</a:t>
            </a:r>
            <a:r>
              <a:rPr lang="en-US" sz="1200" b="1" dirty="0" smtClean="0"/>
              <a:t>  </a:t>
            </a:r>
            <a:endParaRPr lang="en-US" sz="1100" b="1" u="sng" dirty="0" smtClean="0">
              <a:solidFill>
                <a:srgbClr val="0000FF"/>
              </a:solidFill>
            </a:endParaRPr>
          </a:p>
          <a:p>
            <a:pPr eaLnBrk="0" hangingPunct="0">
              <a:spcBef>
                <a:spcPts val="600"/>
              </a:spcBef>
              <a:tabLst>
                <a:tab pos="4632325" algn="l"/>
              </a:tabLst>
            </a:pPr>
            <a:r>
              <a:rPr lang="en-US" sz="1100" dirty="0" smtClean="0"/>
              <a:t>1. RAIN networks server as Place Cell clusters</a:t>
            </a:r>
          </a:p>
          <a:p>
            <a:pPr marL="228600" lvl="1" eaLnBrk="0" hangingPunct="0">
              <a:tabLst>
                <a:tab pos="4632325" algn="l"/>
              </a:tabLst>
            </a:pPr>
            <a:r>
              <a:rPr lang="en-US" sz="1100" dirty="0" smtClean="0"/>
              <a:t>A. 3,000 cells/place field x 5 fields in current model	</a:t>
            </a:r>
          </a:p>
          <a:p>
            <a:pPr marL="228600" lvl="1" eaLnBrk="0" hangingPunct="0">
              <a:tabLst>
                <a:tab pos="4632325" algn="l"/>
              </a:tabLst>
            </a:pPr>
            <a:r>
              <a:rPr lang="en-US" sz="1100" dirty="0" smtClean="0"/>
              <a:t>B. Interneurons: Basket cells &amp; O-LM cells (300/field)	</a:t>
            </a:r>
          </a:p>
          <a:p>
            <a:pPr marL="228600" lvl="1" eaLnBrk="0" hangingPunct="0">
              <a:tabLst>
                <a:tab pos="4632325" algn="l"/>
              </a:tabLst>
            </a:pPr>
            <a:r>
              <a:rPr lang="en-US" sz="1100" dirty="0" smtClean="0"/>
              <a:t>C. Two-compartments: apical tuft and soma, 180</a:t>
            </a:r>
            <a:r>
              <a:rPr lang="en-US" sz="1100" baseline="30000" dirty="0" smtClean="0"/>
              <a:t>o</a:t>
            </a:r>
            <a:r>
              <a:rPr lang="en-US" sz="1100" dirty="0" smtClean="0"/>
              <a:t> theta phase offset	</a:t>
            </a:r>
          </a:p>
          <a:p>
            <a:pPr marL="228600" lvl="1" eaLnBrk="0" hangingPunct="0">
              <a:tabLst>
                <a:tab pos="4632325" algn="l"/>
              </a:tabLst>
            </a:pPr>
            <a:r>
              <a:rPr lang="en-US" sz="1100" dirty="0" smtClean="0"/>
              <a:t>      (for SyNAPSE, modeled as cell-types connected synaptically)	</a:t>
            </a:r>
          </a:p>
          <a:p>
            <a:pPr lvl="1" eaLnBrk="0" hangingPunct="0">
              <a:tabLst>
                <a:tab pos="4632325" algn="l"/>
              </a:tabLst>
            </a:pPr>
            <a:endParaRPr lang="en-US" sz="1100" dirty="0" smtClean="0"/>
          </a:p>
          <a:p>
            <a:pPr lvl="1" eaLnBrk="0" hangingPunct="0">
              <a:tabLst>
                <a:tab pos="4632325" algn="l"/>
              </a:tabLst>
            </a:pPr>
            <a:endParaRPr lang="en-US" sz="1100" dirty="0" smtClean="0"/>
          </a:p>
          <a:p>
            <a:pPr eaLnBrk="0" hangingPunct="0">
              <a:tabLst>
                <a:tab pos="4632325" algn="l"/>
              </a:tabLst>
            </a:pPr>
            <a:r>
              <a:rPr lang="en-US" sz="1100" dirty="0" smtClean="0"/>
              <a:t>2. EC-GC serve to “ignite” and stabilize place fields</a:t>
            </a:r>
          </a:p>
          <a:p>
            <a:pPr marL="228600" lvl="2" eaLnBrk="0" hangingPunct="0">
              <a:tabLst>
                <a:tab pos="4632325" algn="l"/>
              </a:tabLst>
            </a:pPr>
            <a:r>
              <a:rPr lang="en-US" sz="1100" dirty="0" smtClean="0"/>
              <a:t>A. Ignite place fields at boundaries between them</a:t>
            </a:r>
          </a:p>
          <a:p>
            <a:pPr marL="228600" lvl="2" eaLnBrk="0" hangingPunct="0">
              <a:tabLst>
                <a:tab pos="4632325" algn="l"/>
              </a:tabLst>
            </a:pPr>
            <a:r>
              <a:rPr lang="en-US" sz="1100" dirty="0" smtClean="0"/>
              <a:t>B. Tonically suppress place fields from spontaneous firing</a:t>
            </a:r>
          </a:p>
          <a:p>
            <a:pPr marL="228600" lvl="2" eaLnBrk="0" hangingPunct="0">
              <a:tabLst>
                <a:tab pos="4632325" algn="l"/>
              </a:tabLst>
            </a:pPr>
            <a:r>
              <a:rPr lang="en-US" sz="1100" dirty="0" smtClean="0"/>
              <a:t>C. Reduces number of place cells by about half</a:t>
            </a:r>
          </a:p>
          <a:p>
            <a:pPr marL="228600" lvl="2" eaLnBrk="0" hangingPunct="0">
              <a:tabLst>
                <a:tab pos="4632325" algn="l"/>
              </a:tabLst>
            </a:pPr>
            <a:r>
              <a:rPr lang="en-US" sz="1100" dirty="0" smtClean="0"/>
              <a:t>D. Increase mean firing rate of remaining cells by 30%</a:t>
            </a:r>
          </a:p>
          <a:p>
            <a:pPr marL="228600" lvl="2" eaLnBrk="0" hangingPunct="0">
              <a:tabLst>
                <a:tab pos="4632325" algn="l"/>
              </a:tabLst>
            </a:pPr>
            <a:endParaRPr lang="en-US" sz="1100" dirty="0" smtClean="0"/>
          </a:p>
        </p:txBody>
      </p:sp>
      <p:sp>
        <p:nvSpPr>
          <p:cNvPr id="148488" name="Text Box 8"/>
          <p:cNvSpPr txBox="1">
            <a:spLocks noChangeArrowheads="1"/>
          </p:cNvSpPr>
          <p:nvPr/>
        </p:nvSpPr>
        <p:spPr bwMode="auto">
          <a:xfrm>
            <a:off x="1443580" y="381000"/>
            <a:ext cx="6032421" cy="400110"/>
          </a:xfrm>
          <a:prstGeom prst="rect">
            <a:avLst/>
          </a:prstGeom>
          <a:noFill/>
          <a:ln w="9525">
            <a:noFill/>
            <a:miter lim="800000"/>
            <a:headEnd/>
            <a:tailEnd/>
          </a:ln>
          <a:effectLst/>
        </p:spPr>
        <p:txBody>
          <a:bodyPr wrap="none">
            <a:spAutoFit/>
          </a:bodyPr>
          <a:lstStyle/>
          <a:p>
            <a:pPr algn="ctr" eaLnBrk="0" hangingPunct="0"/>
            <a:r>
              <a:rPr lang="en-US" sz="2000" i="1" dirty="0" smtClean="0"/>
              <a:t>Scalability:</a:t>
            </a:r>
            <a:r>
              <a:rPr lang="en-US" sz="2000" dirty="0" smtClean="0"/>
              <a:t> 1 million neuron STM Navigational Loop</a:t>
            </a:r>
          </a:p>
        </p:txBody>
      </p:sp>
      <p:grpSp>
        <p:nvGrpSpPr>
          <p:cNvPr id="32" name="Group 141"/>
          <p:cNvGrpSpPr/>
          <p:nvPr/>
        </p:nvGrpSpPr>
        <p:grpSpPr>
          <a:xfrm>
            <a:off x="2438400" y="4724400"/>
            <a:ext cx="1089025" cy="1292890"/>
            <a:chOff x="7292975" y="5190288"/>
            <a:chExt cx="1089025" cy="1292890"/>
          </a:xfrm>
        </p:grpSpPr>
        <p:pic>
          <p:nvPicPr>
            <p:cNvPr id="33" name="Picture 3"/>
            <p:cNvPicPr>
              <a:picLocks noChangeAspect="1" noChangeArrowheads="1"/>
            </p:cNvPicPr>
            <p:nvPr/>
          </p:nvPicPr>
          <p:blipFill>
            <a:blip r:embed="rId3" cstate="print"/>
            <a:srcRect/>
            <a:stretch>
              <a:fillRect/>
            </a:stretch>
          </p:blipFill>
          <p:spPr bwMode="auto">
            <a:xfrm>
              <a:off x="7292975" y="5190288"/>
              <a:ext cx="1089025" cy="1292890"/>
            </a:xfrm>
            <a:prstGeom prst="rect">
              <a:avLst/>
            </a:prstGeom>
            <a:noFill/>
            <a:ln w="9525">
              <a:noFill/>
              <a:miter lim="800000"/>
              <a:headEnd/>
              <a:tailEnd/>
            </a:ln>
            <a:effectLst/>
          </p:spPr>
        </p:pic>
        <p:sp>
          <p:nvSpPr>
            <p:cNvPr id="34" name="Rectangle 33"/>
            <p:cNvSpPr/>
            <p:nvPr/>
          </p:nvSpPr>
          <p:spPr bwMode="auto">
            <a:xfrm>
              <a:off x="7391400" y="5257800"/>
              <a:ext cx="152400" cy="76200"/>
            </a:xfrm>
            <a:prstGeom prst="rect">
              <a:avLst/>
            </a:prstGeom>
            <a:solidFill>
              <a:srgbClr val="FFC1C1"/>
            </a:solidFill>
            <a:ln w="9525" cap="flat" cmpd="sng" algn="ctr">
              <a:solidFill>
                <a:srgbClr val="FFC1C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Narrow" pitchFamily="34" charset="0"/>
              </a:endParaRPr>
            </a:p>
          </p:txBody>
        </p:sp>
      </p:grpSp>
      <p:pic>
        <p:nvPicPr>
          <p:cNvPr id="36" name="Picture 3"/>
          <p:cNvPicPr>
            <a:picLocks noChangeAspect="1" noChangeArrowheads="1"/>
          </p:cNvPicPr>
          <p:nvPr/>
        </p:nvPicPr>
        <p:blipFill>
          <a:blip r:embed="rId3" cstate="print"/>
          <a:srcRect b="49313"/>
          <a:stretch>
            <a:fillRect/>
          </a:stretch>
        </p:blipFill>
        <p:spPr bwMode="auto">
          <a:xfrm>
            <a:off x="5829300" y="2926080"/>
            <a:ext cx="1089025" cy="65532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8" name="Text Box 8"/>
          <p:cNvSpPr txBox="1">
            <a:spLocks noChangeArrowheads="1"/>
          </p:cNvSpPr>
          <p:nvPr/>
        </p:nvSpPr>
        <p:spPr bwMode="auto">
          <a:xfrm>
            <a:off x="1649518" y="381000"/>
            <a:ext cx="5816016" cy="400110"/>
          </a:xfrm>
          <a:prstGeom prst="rect">
            <a:avLst/>
          </a:prstGeom>
          <a:noFill/>
          <a:ln w="9525">
            <a:noFill/>
            <a:miter lim="800000"/>
            <a:headEnd/>
            <a:tailEnd/>
          </a:ln>
          <a:effectLst/>
        </p:spPr>
        <p:txBody>
          <a:bodyPr wrap="none">
            <a:spAutoFit/>
          </a:bodyPr>
          <a:lstStyle/>
          <a:p>
            <a:pPr algn="ctr" eaLnBrk="0" hangingPunct="0"/>
            <a:r>
              <a:rPr lang="en-US" sz="2000" dirty="0" smtClean="0"/>
              <a:t>Phase 2</a:t>
            </a:r>
            <a:r>
              <a:rPr lang="en-US" sz="2000" i="1" dirty="0" smtClean="0"/>
              <a:t>:</a:t>
            </a:r>
            <a:r>
              <a:rPr lang="en-US" sz="2000" dirty="0" smtClean="0"/>
              <a:t> </a:t>
            </a:r>
            <a:r>
              <a:rPr lang="en-US" sz="2000" dirty="0" smtClean="0"/>
              <a:t>1 million neuron STM Navigational Loop</a:t>
            </a:r>
          </a:p>
        </p:txBody>
      </p:sp>
      <p:graphicFrame>
        <p:nvGraphicFramePr>
          <p:cNvPr id="5" name="Table 4"/>
          <p:cNvGraphicFramePr>
            <a:graphicFrameLocks noGrp="1"/>
          </p:cNvGraphicFramePr>
          <p:nvPr>
            <p:extLst>
              <p:ext uri="{D42A27DB-BD31-4B8C-83A1-F6EECF244321}">
                <p14:modId xmlns:p14="http://schemas.microsoft.com/office/powerpoint/2010/main" val="3195534549"/>
              </p:ext>
            </p:extLst>
          </p:nvPr>
        </p:nvGraphicFramePr>
        <p:xfrm>
          <a:off x="1295400" y="2186542"/>
          <a:ext cx="6753225" cy="4202073"/>
        </p:xfrm>
        <a:graphic>
          <a:graphicData uri="http://schemas.openxmlformats.org/drawingml/2006/table">
            <a:tbl>
              <a:tblPr firstRow="1" bandRow="1">
                <a:tableStyleId>{5C22544A-7EE6-4342-B048-85BDC9FD1C3A}</a:tableStyleId>
              </a:tblPr>
              <a:tblGrid>
                <a:gridCol w="2251075"/>
                <a:gridCol w="2251075"/>
                <a:gridCol w="2251075"/>
              </a:tblGrid>
              <a:tr h="1010841">
                <a:tc>
                  <a:txBody>
                    <a:bodyPr/>
                    <a:lstStyle/>
                    <a:p>
                      <a:pPr algn="ctr"/>
                      <a:r>
                        <a:rPr lang="en-US" dirty="0" smtClean="0">
                          <a:solidFill>
                            <a:srgbClr val="FFFF00"/>
                          </a:solidFill>
                        </a:rPr>
                        <a:t>Region</a:t>
                      </a:r>
                      <a:endParaRPr lang="en-US" dirty="0">
                        <a:solidFill>
                          <a:srgbClr val="FFFF00"/>
                        </a:solidFill>
                      </a:endParaRPr>
                    </a:p>
                  </a:txBody>
                  <a:tcPr/>
                </a:tc>
                <a:tc>
                  <a:txBody>
                    <a:bodyPr/>
                    <a:lstStyle/>
                    <a:p>
                      <a:pPr algn="ctr"/>
                      <a:r>
                        <a:rPr lang="en-US" dirty="0" smtClean="0">
                          <a:solidFill>
                            <a:srgbClr val="FFFF00"/>
                          </a:solidFill>
                        </a:rPr>
                        <a:t>Phase 1</a:t>
                      </a:r>
                    </a:p>
                    <a:p>
                      <a:pPr algn="ctr"/>
                      <a:endParaRPr lang="en-US" sz="1200" b="1" kern="1200" dirty="0" smtClean="0">
                        <a:solidFill>
                          <a:schemeClr val="tx1"/>
                        </a:solidFill>
                        <a:latin typeface="+mn-lt"/>
                        <a:ea typeface="+mn-ea"/>
                        <a:cs typeface="+mn-cs"/>
                      </a:endParaRPr>
                    </a:p>
                    <a:p>
                      <a:pPr algn="ctr"/>
                      <a:r>
                        <a:rPr lang="en-US" sz="1200" b="1" kern="1200" dirty="0" smtClean="0">
                          <a:solidFill>
                            <a:schemeClr val="tx1"/>
                          </a:solidFill>
                          <a:latin typeface="+mn-lt"/>
                          <a:ea typeface="+mn-ea"/>
                          <a:cs typeface="+mn-cs"/>
                        </a:rPr>
                        <a:t>(14 PFs, RAIN 2k </a:t>
                      </a:r>
                      <a:r>
                        <a:rPr lang="en-US" sz="1200" b="1" kern="1200" dirty="0" smtClean="0">
                          <a:solidFill>
                            <a:schemeClr val="tx1"/>
                          </a:solidFill>
                          <a:latin typeface="+mn-lt"/>
                          <a:ea typeface="+mn-ea"/>
                          <a:cs typeface="+mn-cs"/>
                        </a:rPr>
                        <a:t>cell)</a:t>
                      </a:r>
                      <a:endParaRPr lang="en-US" sz="1200" b="1" kern="1200" dirty="0" smtClean="0">
                        <a:solidFill>
                          <a:schemeClr val="tx1"/>
                        </a:solidFill>
                        <a:latin typeface="+mn-lt"/>
                        <a:ea typeface="+mn-ea"/>
                        <a:cs typeface="+mn-cs"/>
                      </a:endParaRPr>
                    </a:p>
                  </a:txBody>
                  <a:tcPr/>
                </a:tc>
                <a:tc>
                  <a:txBody>
                    <a:bodyPr/>
                    <a:lstStyle/>
                    <a:p>
                      <a:pPr algn="ctr"/>
                      <a:r>
                        <a:rPr lang="en-US" dirty="0" smtClean="0">
                          <a:solidFill>
                            <a:srgbClr val="FFFF00"/>
                          </a:solidFill>
                        </a:rPr>
                        <a:t>Phase 2</a:t>
                      </a:r>
                    </a:p>
                    <a:p>
                      <a:pPr algn="ctr"/>
                      <a:endParaRPr lang="en-US" sz="1200" b="1" kern="1200" dirty="0" smtClean="0">
                        <a:solidFill>
                          <a:schemeClr val="tx1"/>
                        </a:solidFill>
                        <a:latin typeface="+mn-lt"/>
                        <a:ea typeface="+mn-ea"/>
                        <a:cs typeface="+mn-cs"/>
                      </a:endParaRPr>
                    </a:p>
                    <a:p>
                      <a:pPr algn="ctr"/>
                      <a:r>
                        <a:rPr lang="en-US" sz="1200" b="1" kern="1200" dirty="0" smtClean="0">
                          <a:solidFill>
                            <a:schemeClr val="tx1"/>
                          </a:solidFill>
                          <a:latin typeface="+mn-lt"/>
                          <a:ea typeface="+mn-ea"/>
                          <a:cs typeface="+mn-cs"/>
                        </a:rPr>
                        <a:t>(28 </a:t>
                      </a:r>
                      <a:r>
                        <a:rPr lang="en-US" sz="1200" b="1" kern="1200" dirty="0" smtClean="0">
                          <a:solidFill>
                            <a:schemeClr val="tx1"/>
                          </a:solidFill>
                          <a:latin typeface="+mn-lt"/>
                          <a:ea typeface="+mn-ea"/>
                          <a:cs typeface="+mn-cs"/>
                        </a:rPr>
                        <a:t>PFs, RAIN 10k </a:t>
                      </a:r>
                      <a:r>
                        <a:rPr lang="en-US" sz="1200" b="1" kern="1200" dirty="0" smtClean="0">
                          <a:solidFill>
                            <a:schemeClr val="tx1"/>
                          </a:solidFill>
                          <a:latin typeface="+mn-lt"/>
                          <a:ea typeface="+mn-ea"/>
                          <a:cs typeface="+mn-cs"/>
                        </a:rPr>
                        <a:t>cell)</a:t>
                      </a:r>
                      <a:endParaRPr lang="en-US" sz="1200" b="1" kern="1200" dirty="0" smtClean="0">
                        <a:solidFill>
                          <a:schemeClr val="tx1"/>
                        </a:solidFill>
                        <a:latin typeface="+mn-lt"/>
                        <a:ea typeface="+mn-ea"/>
                        <a:cs typeface="+mn-cs"/>
                      </a:endParaRPr>
                    </a:p>
                  </a:txBody>
                  <a:tcPr/>
                </a:tc>
              </a:tr>
              <a:tr h="409952">
                <a:tc>
                  <a:txBody>
                    <a:bodyPr/>
                    <a:lstStyle/>
                    <a:p>
                      <a:r>
                        <a:rPr lang="en-US" sz="1400" dirty="0" smtClean="0"/>
                        <a:t>Visual cortex</a:t>
                      </a:r>
                      <a:r>
                        <a:rPr lang="en-US" sz="1400" baseline="0" dirty="0" smtClean="0"/>
                        <a:t> pathway</a:t>
                      </a:r>
                      <a:endParaRPr lang="en-US" sz="1400" dirty="0"/>
                    </a:p>
                  </a:txBody>
                  <a:tcPr/>
                </a:tc>
                <a:tc>
                  <a:txBody>
                    <a:bodyPr/>
                    <a:lstStyle/>
                    <a:p>
                      <a:pPr algn="ctr" rtl="0" fontAlgn="t"/>
                      <a:r>
                        <a:rPr lang="en-US" sz="1400" kern="1200" dirty="0" smtClean="0">
                          <a:solidFill>
                            <a:schemeClr val="dk1"/>
                          </a:solidFill>
                          <a:latin typeface="+mn-lt"/>
                          <a:ea typeface="+mn-ea"/>
                          <a:cs typeface="+mn-cs"/>
                        </a:rPr>
                        <a:t>2,800</a:t>
                      </a:r>
                    </a:p>
                  </a:txBody>
                  <a:tcPr marL="9525" marR="9525" marT="9525" marB="0" anchor="ctr"/>
                </a:tc>
                <a:tc>
                  <a:txBody>
                    <a:bodyPr/>
                    <a:lstStyle/>
                    <a:p>
                      <a:pPr algn="ctr"/>
                      <a:r>
                        <a:rPr lang="en-US" sz="1400" dirty="0" smtClean="0"/>
                        <a:t>39,200</a:t>
                      </a:r>
                      <a:endParaRPr lang="en-US" sz="1400" dirty="0" smtClean="0"/>
                    </a:p>
                  </a:txBody>
                  <a:tcPr anchor="ctr"/>
                </a:tc>
              </a:tr>
              <a:tr h="409952">
                <a:tc>
                  <a:txBody>
                    <a:bodyPr/>
                    <a:lstStyle/>
                    <a:p>
                      <a:r>
                        <a:rPr lang="en-US" sz="1400" dirty="0" smtClean="0"/>
                        <a:t>Entorhinal</a:t>
                      </a:r>
                      <a:r>
                        <a:rPr lang="en-US" sz="1400" baseline="0" dirty="0" smtClean="0"/>
                        <a:t> Cortex</a:t>
                      </a:r>
                      <a:endParaRPr lang="en-US" sz="1400" dirty="0"/>
                    </a:p>
                  </a:txBody>
                  <a:tcPr/>
                </a:tc>
                <a:tc>
                  <a:txBody>
                    <a:bodyPr/>
                    <a:lstStyle/>
                    <a:p>
                      <a:pPr algn="ctr" rtl="0" fontAlgn="t"/>
                      <a:r>
                        <a:rPr lang="en-US" sz="1400" kern="1200" dirty="0" smtClean="0">
                          <a:solidFill>
                            <a:schemeClr val="dk1"/>
                          </a:solidFill>
                          <a:latin typeface="+mn-lt"/>
                          <a:ea typeface="+mn-ea"/>
                          <a:cs typeface="+mn-cs"/>
                        </a:rPr>
                        <a:t>2,000</a:t>
                      </a:r>
                      <a:endParaRPr lang="en-US" sz="1400" kern="1200" dirty="0" smtClean="0">
                        <a:solidFill>
                          <a:schemeClr val="dk1"/>
                        </a:solidFill>
                        <a:latin typeface="+mn-lt"/>
                        <a:ea typeface="+mn-ea"/>
                        <a:cs typeface="+mn-cs"/>
                      </a:endParaRPr>
                    </a:p>
                  </a:txBody>
                  <a:tcPr marL="9525" marR="9525" marT="9525" marB="0" anchor="ctr"/>
                </a:tc>
                <a:tc>
                  <a:txBody>
                    <a:bodyPr/>
                    <a:lstStyle/>
                    <a:p>
                      <a:pPr algn="ctr"/>
                      <a:r>
                        <a:rPr lang="en-US" sz="1400" dirty="0" smtClean="0"/>
                        <a:t>14,000</a:t>
                      </a:r>
                      <a:endParaRPr lang="en-US" sz="1400" dirty="0"/>
                    </a:p>
                  </a:txBody>
                  <a:tcPr anchor="ctr"/>
                </a:tc>
              </a:tr>
              <a:tr h="40995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CA1</a:t>
                      </a:r>
                    </a:p>
                  </a:txBody>
                  <a:tcPr/>
                </a:tc>
                <a:tc>
                  <a:txBody>
                    <a:bodyPr/>
                    <a:lstStyle/>
                    <a:p>
                      <a:pPr algn="ctr" rtl="0" fontAlgn="t"/>
                      <a:r>
                        <a:rPr lang="en-US" sz="1400" kern="1200" dirty="0" smtClean="0">
                          <a:solidFill>
                            <a:schemeClr val="dk1"/>
                          </a:solidFill>
                          <a:latin typeface="+mn-lt"/>
                          <a:ea typeface="+mn-ea"/>
                          <a:cs typeface="+mn-cs"/>
                        </a:rPr>
                        <a:t>46,700</a:t>
                      </a:r>
                    </a:p>
                  </a:txBody>
                  <a:tcPr marL="9525" marR="9525" marT="9525" marB="0" anchor="ctr"/>
                </a:tc>
                <a:tc>
                  <a:txBody>
                    <a:bodyPr/>
                    <a:lstStyle/>
                    <a:p>
                      <a:pPr algn="ctr"/>
                      <a:r>
                        <a:rPr lang="en-US" sz="1400" dirty="0" smtClean="0"/>
                        <a:t>627,200</a:t>
                      </a:r>
                      <a:endParaRPr lang="en-US" sz="1400" dirty="0">
                        <a:solidFill>
                          <a:srgbClr val="0000FF"/>
                        </a:solidFill>
                      </a:endParaRPr>
                    </a:p>
                  </a:txBody>
                  <a:tcPr anchor="ctr"/>
                </a:tc>
              </a:tr>
              <a:tr h="40995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Subiculum</a:t>
                      </a:r>
                    </a:p>
                  </a:txBody>
                  <a:tcPr/>
                </a:tc>
                <a:tc>
                  <a:txBody>
                    <a:bodyPr/>
                    <a:lstStyle/>
                    <a:p>
                      <a:pPr algn="ctr" rtl="0" fontAlgn="t"/>
                      <a:r>
                        <a:rPr lang="en-US" sz="1400" kern="1200" dirty="0" smtClean="0">
                          <a:solidFill>
                            <a:schemeClr val="dk1"/>
                          </a:solidFill>
                          <a:latin typeface="+mn-lt"/>
                          <a:ea typeface="+mn-ea"/>
                          <a:cs typeface="+mn-cs"/>
                        </a:rPr>
                        <a:t>360</a:t>
                      </a:r>
                      <a:endParaRPr lang="en-US" sz="1400" kern="1200" dirty="0" smtClean="0">
                        <a:solidFill>
                          <a:schemeClr val="dk1"/>
                        </a:solidFill>
                        <a:latin typeface="+mn-lt"/>
                        <a:ea typeface="+mn-ea"/>
                        <a:cs typeface="+mn-cs"/>
                      </a:endParaRPr>
                    </a:p>
                  </a:txBody>
                  <a:tcPr marL="9525" marR="9525" marT="9525"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dk1"/>
                          </a:solidFill>
                          <a:latin typeface="+mn-lt"/>
                          <a:ea typeface="+mn-ea"/>
                          <a:cs typeface="+mn-cs"/>
                        </a:rPr>
                        <a:t>2,520</a:t>
                      </a:r>
                      <a:endParaRPr lang="en-US" sz="1400" kern="1200" dirty="0" smtClean="0">
                        <a:solidFill>
                          <a:schemeClr val="dk1"/>
                        </a:solidFill>
                        <a:latin typeface="+mn-lt"/>
                        <a:ea typeface="+mn-ea"/>
                        <a:cs typeface="+mn-cs"/>
                      </a:endParaRPr>
                    </a:p>
                  </a:txBody>
                  <a:tcPr anchor="ctr"/>
                </a:tc>
              </a:tr>
              <a:tr h="409952">
                <a:tc>
                  <a:txBody>
                    <a:bodyPr/>
                    <a:lstStyle/>
                    <a:p>
                      <a:r>
                        <a:rPr lang="en-US" sz="1400" dirty="0" smtClean="0"/>
                        <a:t>Prefrontal Cortex</a:t>
                      </a:r>
                      <a:endParaRPr lang="en-US" sz="1400" dirty="0"/>
                    </a:p>
                  </a:txBody>
                  <a:tcPr/>
                </a:tc>
                <a:tc>
                  <a:txBody>
                    <a:bodyPr/>
                    <a:lstStyle/>
                    <a:p>
                      <a:pPr algn="ctr" rtl="0" fontAlgn="t"/>
                      <a:r>
                        <a:rPr lang="en-US" sz="1400" kern="1200" dirty="0" smtClean="0">
                          <a:solidFill>
                            <a:schemeClr val="dk1"/>
                          </a:solidFill>
                          <a:latin typeface="+mn-lt"/>
                          <a:ea typeface="+mn-ea"/>
                          <a:cs typeface="+mn-cs"/>
                        </a:rPr>
                        <a:t>22,400</a:t>
                      </a:r>
                    </a:p>
                  </a:txBody>
                  <a:tcPr marL="9525" marR="9525" marT="9525" marB="0" anchor="ctr"/>
                </a:tc>
                <a:tc>
                  <a:txBody>
                    <a:bodyPr/>
                    <a:lstStyle/>
                    <a:p>
                      <a:pPr algn="ctr"/>
                      <a:r>
                        <a:rPr lang="en-US" sz="1400" dirty="0" smtClean="0"/>
                        <a:t>254,800</a:t>
                      </a:r>
                      <a:endParaRPr lang="en-US" sz="1400" dirty="0">
                        <a:solidFill>
                          <a:srgbClr val="0000FF"/>
                        </a:solidFill>
                      </a:endParaRPr>
                    </a:p>
                  </a:txBody>
                  <a:tcPr anchor="ctr"/>
                </a:tc>
              </a:tr>
              <a:tr h="409952">
                <a:tc>
                  <a:txBody>
                    <a:bodyPr/>
                    <a:lstStyle/>
                    <a:p>
                      <a:r>
                        <a:rPr lang="en-US" sz="1400" dirty="0" smtClean="0"/>
                        <a:t>Premotor Cortex</a:t>
                      </a:r>
                      <a:endParaRPr lang="en-US" sz="1400" dirty="0"/>
                    </a:p>
                  </a:txBody>
                  <a:tcPr/>
                </a:tc>
                <a:tc>
                  <a:txBody>
                    <a:bodyPr/>
                    <a:lstStyle/>
                    <a:p>
                      <a:pPr algn="ctr" rtl="0" fontAlgn="t"/>
                      <a:r>
                        <a:rPr lang="en-US" sz="1400" kern="1200" dirty="0" smtClean="0">
                          <a:solidFill>
                            <a:schemeClr val="dk1"/>
                          </a:solidFill>
                          <a:latin typeface="+mn-lt"/>
                          <a:ea typeface="+mn-ea"/>
                          <a:cs typeface="+mn-cs"/>
                        </a:rPr>
                        <a:t>200</a:t>
                      </a:r>
                      <a:endParaRPr lang="en-US" sz="1400" kern="1200" dirty="0" smtClean="0">
                        <a:solidFill>
                          <a:schemeClr val="dk1"/>
                        </a:solidFill>
                        <a:latin typeface="+mn-lt"/>
                        <a:ea typeface="+mn-ea"/>
                        <a:cs typeface="+mn-cs"/>
                      </a:endParaRPr>
                    </a:p>
                  </a:txBody>
                  <a:tcPr marL="9525" marR="9525" marT="9525" marB="0" anchor="ctr"/>
                </a:tc>
                <a:tc>
                  <a:txBody>
                    <a:bodyPr/>
                    <a:lstStyle/>
                    <a:p>
                      <a:pPr algn="ctr"/>
                      <a:r>
                        <a:rPr lang="en-US" sz="1400" dirty="0" smtClean="0"/>
                        <a:t>2,800</a:t>
                      </a:r>
                      <a:endParaRPr lang="en-US" sz="1400" dirty="0"/>
                    </a:p>
                  </a:txBody>
                  <a:tcPr anchor="ctr"/>
                </a:tc>
              </a:tr>
              <a:tr h="409952">
                <a:tc>
                  <a:txBody>
                    <a:bodyPr/>
                    <a:lstStyle/>
                    <a:p>
                      <a:pPr algn="r"/>
                      <a:r>
                        <a:rPr lang="en-US" sz="1400" i="1" dirty="0" smtClean="0"/>
                        <a:t>Total # neurons</a:t>
                      </a:r>
                      <a:r>
                        <a:rPr lang="en-US" sz="1400" i="1" dirty="0" smtClean="0"/>
                        <a:t>:</a:t>
                      </a:r>
                    </a:p>
                    <a:p>
                      <a:pPr algn="r"/>
                      <a:r>
                        <a:rPr lang="en-US" sz="1400" i="1" dirty="0" smtClean="0"/>
                        <a:t>(including RAIN and interneurons)</a:t>
                      </a:r>
                      <a:endParaRPr lang="en-US" sz="1400" i="1" dirty="0"/>
                    </a:p>
                  </a:txBody>
                  <a:tcPr/>
                </a:tc>
                <a:tc>
                  <a:txBody>
                    <a:bodyPr/>
                    <a:lstStyle/>
                    <a:p>
                      <a:pPr algn="ctr" fontAlgn="b"/>
                      <a:r>
                        <a:rPr lang="en-US" sz="1400" b="1" i="1" kern="1200" dirty="0" smtClean="0">
                          <a:solidFill>
                            <a:schemeClr val="dk1"/>
                          </a:solidFill>
                          <a:latin typeface="+mn-lt"/>
                          <a:ea typeface="+mn-ea"/>
                          <a:cs typeface="+mn-cs"/>
                        </a:rPr>
                        <a:t>87,460</a:t>
                      </a:r>
                      <a:endParaRPr lang="en-US" sz="1400" b="1" i="1" kern="1200" dirty="0" smtClean="0">
                        <a:solidFill>
                          <a:schemeClr val="dk1"/>
                        </a:solidFill>
                        <a:latin typeface="+mn-lt"/>
                        <a:ea typeface="+mn-ea"/>
                        <a:cs typeface="+mn-cs"/>
                      </a:endParaRPr>
                    </a:p>
                  </a:txBody>
                  <a:tcPr marL="9525" marR="9525" marT="9525"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i="1" kern="1200" dirty="0" smtClean="0">
                          <a:solidFill>
                            <a:schemeClr val="dk1"/>
                          </a:solidFill>
                          <a:latin typeface="+mn-lt"/>
                          <a:ea typeface="+mn-ea"/>
                          <a:cs typeface="+mn-cs"/>
                        </a:rPr>
                        <a:t>1,031,520</a:t>
                      </a:r>
                      <a:endParaRPr lang="en-US" sz="1400" b="1" i="1" kern="1200" dirty="0" smtClean="0">
                        <a:solidFill>
                          <a:schemeClr val="dk1"/>
                        </a:solidFill>
                        <a:latin typeface="+mn-lt"/>
                        <a:ea typeface="+mn-ea"/>
                        <a:cs typeface="+mn-cs"/>
                      </a:endParaRPr>
                    </a:p>
                  </a:txBody>
                  <a:tcPr anchor="ctr"/>
                </a:tc>
              </a:tr>
            </a:tbl>
          </a:graphicData>
        </a:graphic>
      </p:graphicFrame>
      <p:grpSp>
        <p:nvGrpSpPr>
          <p:cNvPr id="31" name="Group 30"/>
          <p:cNvGrpSpPr/>
          <p:nvPr/>
        </p:nvGrpSpPr>
        <p:grpSpPr>
          <a:xfrm>
            <a:off x="4483258" y="1386840"/>
            <a:ext cx="393542" cy="670560"/>
            <a:chOff x="3276600" y="1767840"/>
            <a:chExt cx="393542" cy="670560"/>
          </a:xfrm>
        </p:grpSpPr>
        <p:cxnSp>
          <p:nvCxnSpPr>
            <p:cNvPr id="23" name="Straight Connector 22"/>
            <p:cNvCxnSpPr/>
            <p:nvPr/>
          </p:nvCxnSpPr>
          <p:spPr>
            <a:xfrm rot="5400000">
              <a:off x="3273108" y="2110740"/>
              <a:ext cx="381794" cy="7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280728" y="1935480"/>
              <a:ext cx="381794" cy="7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288348" y="2300446"/>
              <a:ext cx="381794" cy="7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3508931" y="1927939"/>
              <a:ext cx="305594" cy="63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a:off x="3124121" y="1920319"/>
              <a:ext cx="305594" cy="63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3508931" y="2285285"/>
              <a:ext cx="305594" cy="63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a:off x="3124121" y="2277665"/>
              <a:ext cx="305594" cy="63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3419158" y="2069465"/>
              <a:ext cx="8255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 name="Group 1"/>
          <p:cNvGrpSpPr/>
          <p:nvPr/>
        </p:nvGrpSpPr>
        <p:grpSpPr>
          <a:xfrm>
            <a:off x="6636934" y="1371600"/>
            <a:ext cx="602066" cy="671591"/>
            <a:chOff x="7417984" y="1766888"/>
            <a:chExt cx="602066" cy="671591"/>
          </a:xfrm>
        </p:grpSpPr>
        <p:grpSp>
          <p:nvGrpSpPr>
            <p:cNvPr id="41" name="Group 40"/>
            <p:cNvGrpSpPr/>
            <p:nvPr/>
          </p:nvGrpSpPr>
          <p:grpSpPr>
            <a:xfrm>
              <a:off x="7531258" y="1767840"/>
              <a:ext cx="393542" cy="670560"/>
              <a:chOff x="3276600" y="1767840"/>
              <a:chExt cx="393542" cy="670560"/>
            </a:xfrm>
          </p:grpSpPr>
          <p:cxnSp>
            <p:nvCxnSpPr>
              <p:cNvPr id="42" name="Straight Connector 41"/>
              <p:cNvCxnSpPr/>
              <p:nvPr/>
            </p:nvCxnSpPr>
            <p:spPr>
              <a:xfrm rot="5400000">
                <a:off x="3273108" y="2110740"/>
                <a:ext cx="381794" cy="7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3280728" y="1935480"/>
                <a:ext cx="381794" cy="7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3288348" y="2300446"/>
                <a:ext cx="381794" cy="7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3508931" y="1927939"/>
                <a:ext cx="305594" cy="63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0">
                <a:off x="3124121" y="1920319"/>
                <a:ext cx="305594" cy="63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0">
                <a:off x="3508931" y="2285285"/>
                <a:ext cx="305594" cy="63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5400000">
                <a:off x="3124121" y="2277665"/>
                <a:ext cx="305594" cy="63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Oval 48"/>
              <p:cNvSpPr/>
              <p:nvPr/>
            </p:nvSpPr>
            <p:spPr>
              <a:xfrm>
                <a:off x="3419158" y="2069465"/>
                <a:ext cx="8255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50" name="Straight Connector 49"/>
            <p:cNvCxnSpPr/>
            <p:nvPr/>
          </p:nvCxnSpPr>
          <p:spPr>
            <a:xfrm flipV="1">
              <a:off x="7422746" y="1766967"/>
              <a:ext cx="215300" cy="79"/>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V="1">
              <a:off x="7417984" y="2081213"/>
              <a:ext cx="215300" cy="79"/>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7417984" y="2133600"/>
              <a:ext cx="215300" cy="79"/>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V="1">
              <a:off x="7417984" y="2438400"/>
              <a:ext cx="215300" cy="79"/>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7790462" y="1766888"/>
              <a:ext cx="215300" cy="79"/>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V="1">
              <a:off x="7804750" y="2081134"/>
              <a:ext cx="215300" cy="79"/>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V="1">
              <a:off x="7804750" y="2133521"/>
              <a:ext cx="215300" cy="79"/>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804750" y="2438321"/>
              <a:ext cx="215300" cy="79"/>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1295400" y="381000"/>
            <a:ext cx="6553200" cy="533400"/>
          </a:xfrm>
          <a:prstGeom prst="rect">
            <a:avLst/>
          </a:prstGeom>
          <a:noFill/>
        </p:spPr>
        <p:txBody>
          <a:bodyPr/>
          <a:lstStyle/>
          <a:p>
            <a:pPr algn="ctr">
              <a:defRPr/>
            </a:pPr>
            <a:r>
              <a:rPr lang="en-US" sz="2200" dirty="0" smtClean="0"/>
              <a:t>Phase I DARPA Simulation Components</a:t>
            </a:r>
            <a:endParaRPr lang="en-US" sz="2200" dirty="0"/>
          </a:p>
          <a:p>
            <a:pPr algn="ctr">
              <a:defRPr/>
            </a:pPr>
            <a:endParaRPr lang="en-US" sz="2800" b="1" dirty="0">
              <a:solidFill>
                <a:schemeClr val="accent2"/>
              </a:solidFill>
            </a:endParaRPr>
          </a:p>
        </p:txBody>
      </p:sp>
      <p:sp>
        <p:nvSpPr>
          <p:cNvPr id="3" name="Text Box 6"/>
          <p:cNvSpPr txBox="1">
            <a:spLocks noChangeArrowheads="1"/>
          </p:cNvSpPr>
          <p:nvPr/>
        </p:nvSpPr>
        <p:spPr bwMode="auto">
          <a:xfrm>
            <a:off x="304800" y="1295400"/>
            <a:ext cx="8534400" cy="738664"/>
          </a:xfrm>
          <a:prstGeom prst="rect">
            <a:avLst/>
          </a:prstGeom>
          <a:solidFill>
            <a:srgbClr val="FFFFCC"/>
          </a:solidFill>
          <a:ln w="9525">
            <a:noFill/>
            <a:miter lim="800000"/>
            <a:headEnd/>
            <a:tailEnd/>
          </a:ln>
          <a:effectLst/>
        </p:spPr>
        <p:txBody>
          <a:bodyPr wrap="square">
            <a:spAutoFit/>
          </a:bodyPr>
          <a:lstStyle/>
          <a:p>
            <a:pPr algn="ctr"/>
            <a:r>
              <a:rPr lang="en-US" sz="1400" dirty="0">
                <a:latin typeface="Arial" charset="0"/>
              </a:rPr>
              <a:t>“To simulate a system of up to 10</a:t>
            </a:r>
            <a:r>
              <a:rPr lang="en-US" sz="1400" baseline="30000" dirty="0">
                <a:latin typeface="Arial" charset="0"/>
              </a:rPr>
              <a:t>6</a:t>
            </a:r>
            <a:r>
              <a:rPr lang="en-US" sz="1400" dirty="0">
                <a:latin typeface="Arial" charset="0"/>
              </a:rPr>
              <a:t> neurons and demonstrate core functions and properties </a:t>
            </a:r>
            <a:r>
              <a:rPr lang="en-US" sz="1400" dirty="0" smtClean="0">
                <a:latin typeface="Arial" charset="0"/>
              </a:rPr>
              <a:t>including: </a:t>
            </a:r>
          </a:p>
          <a:p>
            <a:pPr algn="ctr"/>
            <a:r>
              <a:rPr lang="en-US" sz="1400" dirty="0" smtClean="0">
                <a:latin typeface="Arial" charset="0"/>
              </a:rPr>
              <a:t>(a) </a:t>
            </a:r>
            <a:r>
              <a:rPr lang="en-US" sz="1400" b="1" dirty="0" smtClean="0">
                <a:latin typeface="Arial" charset="0"/>
              </a:rPr>
              <a:t>dynamic </a:t>
            </a:r>
            <a:r>
              <a:rPr lang="en-US" sz="1400" b="1" dirty="0">
                <a:latin typeface="Arial" charset="0"/>
              </a:rPr>
              <a:t>neural activity</a:t>
            </a:r>
            <a:r>
              <a:rPr lang="en-US" sz="1400" dirty="0">
                <a:latin typeface="Arial" charset="0"/>
              </a:rPr>
              <a:t>, </a:t>
            </a:r>
            <a:r>
              <a:rPr lang="en-US" sz="1400" dirty="0" smtClean="0"/>
              <a:t>(b) </a:t>
            </a:r>
            <a:r>
              <a:rPr lang="en-US" sz="1400" b="1" dirty="0" smtClean="0">
                <a:latin typeface="Arial" charset="0"/>
              </a:rPr>
              <a:t>network </a:t>
            </a:r>
            <a:r>
              <a:rPr lang="en-US" sz="1400" b="1" dirty="0">
                <a:latin typeface="Arial" charset="0"/>
              </a:rPr>
              <a:t>stability</a:t>
            </a:r>
            <a:r>
              <a:rPr lang="en-US" sz="1400" dirty="0">
                <a:latin typeface="Arial" charset="0"/>
              </a:rPr>
              <a:t>, </a:t>
            </a:r>
            <a:r>
              <a:rPr lang="en-US" sz="1400" dirty="0" smtClean="0"/>
              <a:t>(c) </a:t>
            </a:r>
            <a:r>
              <a:rPr lang="en-US" sz="1400" b="1" dirty="0" smtClean="0">
                <a:latin typeface="Arial" charset="0"/>
              </a:rPr>
              <a:t>synaptic </a:t>
            </a:r>
            <a:r>
              <a:rPr lang="en-US" sz="1400" b="1" dirty="0">
                <a:latin typeface="Arial" charset="0"/>
              </a:rPr>
              <a:t>plasticity</a:t>
            </a:r>
            <a:r>
              <a:rPr lang="en-US" sz="1400" dirty="0">
                <a:latin typeface="Arial" charset="0"/>
              </a:rPr>
              <a:t> and </a:t>
            </a:r>
            <a:r>
              <a:rPr lang="en-US" sz="1400" dirty="0" smtClean="0"/>
              <a:t>(d) </a:t>
            </a:r>
            <a:r>
              <a:rPr lang="en-US" sz="1400" b="1" dirty="0" smtClean="0">
                <a:latin typeface="Arial" charset="0"/>
              </a:rPr>
              <a:t>self-organization</a:t>
            </a:r>
            <a:r>
              <a:rPr lang="en-US" sz="1400" dirty="0" smtClean="0">
                <a:latin typeface="Arial" charset="0"/>
              </a:rPr>
              <a:t> </a:t>
            </a:r>
          </a:p>
          <a:p>
            <a:pPr algn="ctr"/>
            <a:r>
              <a:rPr lang="en-US" sz="1400" dirty="0" smtClean="0">
                <a:latin typeface="Arial" charset="0"/>
              </a:rPr>
              <a:t>in </a:t>
            </a:r>
            <a:r>
              <a:rPr lang="en-US" sz="1400" dirty="0">
                <a:latin typeface="Arial" charset="0"/>
              </a:rPr>
              <a:t>response to </a:t>
            </a:r>
            <a:r>
              <a:rPr lang="en-US" sz="1400" dirty="0" smtClean="0">
                <a:latin typeface="Arial" charset="0"/>
              </a:rPr>
              <a:t>(e) </a:t>
            </a:r>
            <a:r>
              <a:rPr lang="en-US" sz="1400" b="1" dirty="0" smtClean="0">
                <a:latin typeface="Arial" charset="0"/>
              </a:rPr>
              <a:t>sensory </a:t>
            </a:r>
            <a:r>
              <a:rPr lang="en-US" sz="1400" b="1" dirty="0">
                <a:latin typeface="Arial" charset="0"/>
              </a:rPr>
              <a:t>stimulation</a:t>
            </a:r>
            <a:r>
              <a:rPr lang="en-US" sz="1400" dirty="0">
                <a:latin typeface="Arial" charset="0"/>
              </a:rPr>
              <a:t> and </a:t>
            </a:r>
            <a:r>
              <a:rPr lang="en-US" sz="1400" dirty="0" smtClean="0">
                <a:latin typeface="Arial" charset="0"/>
              </a:rPr>
              <a:t>(f) system-level </a:t>
            </a:r>
            <a:r>
              <a:rPr lang="en-US" sz="1400" b="1" dirty="0">
                <a:latin typeface="Arial" charset="0"/>
              </a:rPr>
              <a:t>modulation/reinforcement</a:t>
            </a:r>
            <a:r>
              <a:rPr lang="en-US" sz="1400" dirty="0">
                <a:latin typeface="Arial" charset="0"/>
              </a:rPr>
              <a:t>”</a:t>
            </a:r>
          </a:p>
        </p:txBody>
      </p:sp>
      <p:sp>
        <p:nvSpPr>
          <p:cNvPr id="5" name="Text Box 5"/>
          <p:cNvSpPr txBox="1">
            <a:spLocks noChangeArrowheads="1"/>
          </p:cNvSpPr>
          <p:nvPr/>
        </p:nvSpPr>
        <p:spPr bwMode="auto">
          <a:xfrm>
            <a:off x="1295400" y="2209800"/>
            <a:ext cx="7010400" cy="4401205"/>
          </a:xfrm>
          <a:prstGeom prst="rect">
            <a:avLst/>
          </a:prstGeom>
          <a:noFill/>
          <a:ln w="9525">
            <a:noFill/>
            <a:miter lim="800000"/>
            <a:headEnd/>
            <a:tailEnd/>
          </a:ln>
          <a:effectLst/>
        </p:spPr>
        <p:txBody>
          <a:bodyPr wrap="square">
            <a:spAutoFit/>
          </a:bodyPr>
          <a:lstStyle/>
          <a:p>
            <a:pPr eaLnBrk="0" hangingPunct="0"/>
            <a:r>
              <a:rPr lang="en-US" sz="1200" dirty="0" smtClean="0"/>
              <a:t>The proposed Hippocampal-Frontal Cortex Model includes aspects of all 6 target components above:</a:t>
            </a:r>
          </a:p>
          <a:p>
            <a:pPr eaLnBrk="0" hangingPunct="0"/>
            <a:endParaRPr lang="en-US" sz="1200" dirty="0" smtClean="0"/>
          </a:p>
          <a:p>
            <a:pPr lvl="1" indent="-228600" eaLnBrk="0" hangingPunct="0">
              <a:spcBef>
                <a:spcPts val="1000"/>
              </a:spcBef>
              <a:buFont typeface="+mj-lt"/>
              <a:buAutoNum type="alphaLcParenR"/>
            </a:pPr>
            <a:r>
              <a:rPr lang="en-US" sz="1200" b="1" dirty="0" smtClean="0"/>
              <a:t>dynamic neural activity</a:t>
            </a:r>
            <a:r>
              <a:rPr lang="en-US" sz="1200" dirty="0" smtClean="0"/>
              <a:t>: </a:t>
            </a:r>
          </a:p>
          <a:p>
            <a:pPr marL="685800" lvl="2" eaLnBrk="0" hangingPunct="0">
              <a:spcBef>
                <a:spcPts val="1000"/>
              </a:spcBef>
            </a:pPr>
            <a:r>
              <a:rPr lang="en-US" sz="1200" u="sng" dirty="0" smtClean="0">
                <a:solidFill>
                  <a:srgbClr val="0000FF"/>
                </a:solidFill>
                <a:sym typeface="Symbol"/>
              </a:rPr>
              <a:t></a:t>
            </a:r>
            <a:r>
              <a:rPr lang="en-US" sz="1200" u="sng" dirty="0" smtClean="0">
                <a:solidFill>
                  <a:srgbClr val="0000FF"/>
                </a:solidFill>
              </a:rPr>
              <a:t> </a:t>
            </a:r>
            <a:r>
              <a:rPr lang="en-US" sz="1200" dirty="0" smtClean="0">
                <a:solidFill>
                  <a:srgbClr val="0000FF"/>
                </a:solidFill>
              </a:rPr>
              <a:t>RAIN, Place Fields, Short Term Memory, Sequential Decision Making</a:t>
            </a:r>
          </a:p>
          <a:p>
            <a:pPr lvl="1" indent="-228600" eaLnBrk="0" hangingPunct="0">
              <a:spcBef>
                <a:spcPts val="1000"/>
              </a:spcBef>
              <a:buFont typeface="+mj-lt"/>
              <a:buAutoNum type="alphaLcParenR"/>
            </a:pPr>
            <a:r>
              <a:rPr lang="en-US" sz="1200" b="1" dirty="0" smtClean="0"/>
              <a:t>network stability</a:t>
            </a:r>
            <a:r>
              <a:rPr lang="en-US" sz="1200" dirty="0" smtClean="0"/>
              <a:t> : </a:t>
            </a:r>
          </a:p>
          <a:p>
            <a:pPr marL="685800" lvl="1" eaLnBrk="0" hangingPunct="0">
              <a:spcBef>
                <a:spcPts val="1000"/>
              </a:spcBef>
            </a:pPr>
            <a:r>
              <a:rPr lang="en-US" sz="1200" u="sng" dirty="0" smtClean="0">
                <a:solidFill>
                  <a:srgbClr val="0000FF"/>
                </a:solidFill>
                <a:sym typeface="Symbol"/>
              </a:rPr>
              <a:t></a:t>
            </a:r>
            <a:r>
              <a:rPr lang="en-US" sz="1200" u="sng" dirty="0" smtClean="0">
                <a:solidFill>
                  <a:srgbClr val="0000FF"/>
                </a:solidFill>
              </a:rPr>
              <a:t> </a:t>
            </a:r>
            <a:r>
              <a:rPr lang="en-US" sz="1200" dirty="0" smtClean="0">
                <a:solidFill>
                  <a:srgbClr val="0000FF"/>
                </a:solidFill>
              </a:rPr>
              <a:t>effects of lesions and perturbations</a:t>
            </a:r>
          </a:p>
          <a:p>
            <a:pPr lvl="1" indent="-228600" eaLnBrk="0" hangingPunct="0">
              <a:spcBef>
                <a:spcPts val="1000"/>
              </a:spcBef>
              <a:buFont typeface="+mj-lt"/>
              <a:buAutoNum type="alphaLcParenR" startAt="3"/>
            </a:pPr>
            <a:r>
              <a:rPr lang="en-US" sz="1200" b="1" dirty="0" smtClean="0"/>
              <a:t>synaptic plasticity</a:t>
            </a:r>
            <a:r>
              <a:rPr lang="en-US" sz="1200" dirty="0" smtClean="0"/>
              <a:t>: </a:t>
            </a:r>
          </a:p>
          <a:p>
            <a:pPr marL="685800" lvl="1" eaLnBrk="0" hangingPunct="0">
              <a:spcBef>
                <a:spcPts val="1000"/>
              </a:spcBef>
            </a:pPr>
            <a:r>
              <a:rPr lang="en-US" sz="1200" u="sng" dirty="0" smtClean="0">
                <a:solidFill>
                  <a:srgbClr val="0000FF"/>
                </a:solidFill>
                <a:sym typeface="Symbol"/>
              </a:rPr>
              <a:t></a:t>
            </a:r>
            <a:r>
              <a:rPr lang="en-US" sz="1200" u="sng" dirty="0" smtClean="0">
                <a:solidFill>
                  <a:srgbClr val="0000FF"/>
                </a:solidFill>
              </a:rPr>
              <a:t> </a:t>
            </a:r>
            <a:r>
              <a:rPr lang="en-US" sz="1200" dirty="0" smtClean="0">
                <a:solidFill>
                  <a:srgbClr val="0000FF"/>
                </a:solidFill>
              </a:rPr>
              <a:t>STDP </a:t>
            </a:r>
            <a:r>
              <a:rPr lang="en-US" sz="1200" i="1" dirty="0" smtClean="0"/>
              <a:t>(excitatory only in this phase)</a:t>
            </a:r>
          </a:p>
          <a:p>
            <a:pPr lvl="1" indent="-228600" eaLnBrk="0" hangingPunct="0">
              <a:spcBef>
                <a:spcPts val="1000"/>
              </a:spcBef>
              <a:buFont typeface="+mj-lt"/>
              <a:buAutoNum type="alphaLcParenR" startAt="4"/>
            </a:pPr>
            <a:r>
              <a:rPr lang="en-US" sz="1200" b="1" dirty="0" smtClean="0"/>
              <a:t>self-organization</a:t>
            </a:r>
            <a:r>
              <a:rPr lang="en-US" sz="1200" dirty="0" smtClean="0"/>
              <a:t>:</a:t>
            </a:r>
          </a:p>
          <a:p>
            <a:pPr marL="685800" lvl="1" eaLnBrk="0" hangingPunct="0">
              <a:spcBef>
                <a:spcPts val="1000"/>
              </a:spcBef>
            </a:pPr>
            <a:r>
              <a:rPr lang="en-US" sz="1200" u="sng" dirty="0" smtClean="0">
                <a:solidFill>
                  <a:srgbClr val="0000FF"/>
                </a:solidFill>
                <a:sym typeface="Symbol"/>
              </a:rPr>
              <a:t></a:t>
            </a:r>
            <a:r>
              <a:rPr lang="en-US" sz="1200" u="sng" dirty="0" smtClean="0">
                <a:solidFill>
                  <a:srgbClr val="0000FF"/>
                </a:solidFill>
              </a:rPr>
              <a:t> </a:t>
            </a:r>
            <a:r>
              <a:rPr lang="en-US" sz="1200" dirty="0" smtClean="0">
                <a:solidFill>
                  <a:srgbClr val="0000FF"/>
                </a:solidFill>
              </a:rPr>
              <a:t>Place Field formation &amp; stabilization</a:t>
            </a:r>
          </a:p>
          <a:p>
            <a:pPr lvl="1" indent="-228600" eaLnBrk="0" hangingPunct="0">
              <a:spcBef>
                <a:spcPts val="1000"/>
              </a:spcBef>
              <a:buFont typeface="+mj-lt"/>
              <a:buAutoNum type="alphaLcParenR" startAt="5"/>
            </a:pPr>
            <a:r>
              <a:rPr lang="en-US" sz="1200" b="1" dirty="0" smtClean="0"/>
              <a:t>sensory stimulation</a:t>
            </a:r>
            <a:r>
              <a:rPr lang="en-US" sz="1200" dirty="0" smtClean="0"/>
              <a:t>: </a:t>
            </a:r>
          </a:p>
          <a:p>
            <a:pPr marL="685800" lvl="1" eaLnBrk="0" hangingPunct="0">
              <a:spcBef>
                <a:spcPts val="1000"/>
              </a:spcBef>
            </a:pPr>
            <a:r>
              <a:rPr lang="en-US" sz="1200" u="sng" dirty="0" smtClean="0">
                <a:solidFill>
                  <a:srgbClr val="0000FF"/>
                </a:solidFill>
                <a:sym typeface="Symbol"/>
              </a:rPr>
              <a:t></a:t>
            </a:r>
            <a:r>
              <a:rPr lang="en-US" sz="1200" u="sng" dirty="0" smtClean="0">
                <a:solidFill>
                  <a:srgbClr val="0000FF"/>
                </a:solidFill>
              </a:rPr>
              <a:t> </a:t>
            </a:r>
            <a:r>
              <a:rPr lang="en-US" sz="1200" dirty="0" smtClean="0">
                <a:solidFill>
                  <a:srgbClr val="0000FF"/>
                </a:solidFill>
              </a:rPr>
              <a:t>visual landmark representation</a:t>
            </a:r>
            <a:r>
              <a:rPr lang="en-US" sz="1200" dirty="0" smtClean="0"/>
              <a:t> </a:t>
            </a:r>
            <a:r>
              <a:rPr lang="en-US" sz="1200" i="1" dirty="0" smtClean="0"/>
              <a:t>(no structural visual cortex per se)</a:t>
            </a:r>
          </a:p>
          <a:p>
            <a:pPr lvl="1" indent="-228600" eaLnBrk="0" hangingPunct="0">
              <a:spcBef>
                <a:spcPts val="1000"/>
              </a:spcBef>
              <a:buFont typeface="+mj-lt"/>
              <a:buAutoNum type="alphaLcParenR" startAt="6"/>
            </a:pPr>
            <a:r>
              <a:rPr lang="en-US" sz="1200" b="1" dirty="0" smtClean="0"/>
              <a:t>modulation/reinforcement</a:t>
            </a:r>
            <a:r>
              <a:rPr lang="en-US" sz="1200" dirty="0" smtClean="0"/>
              <a:t> : </a:t>
            </a:r>
          </a:p>
          <a:p>
            <a:pPr marL="685800" lvl="1" eaLnBrk="0" hangingPunct="0">
              <a:spcBef>
                <a:spcPts val="1000"/>
              </a:spcBef>
            </a:pPr>
            <a:r>
              <a:rPr lang="en-US" sz="1200" u="sng" dirty="0" smtClean="0">
                <a:solidFill>
                  <a:srgbClr val="0000FF"/>
                </a:solidFill>
                <a:sym typeface="Symbol"/>
              </a:rPr>
              <a:t></a:t>
            </a:r>
            <a:r>
              <a:rPr lang="en-US" sz="1200" u="sng" dirty="0" smtClean="0">
                <a:solidFill>
                  <a:srgbClr val="0000FF"/>
                </a:solidFill>
              </a:rPr>
              <a:t> </a:t>
            </a:r>
            <a:r>
              <a:rPr lang="en-US" sz="1200" dirty="0" smtClean="0">
                <a:solidFill>
                  <a:srgbClr val="0000FF"/>
                </a:solidFill>
              </a:rPr>
              <a:t>reinforcement learning of correct sequence of decisions</a:t>
            </a:r>
          </a:p>
          <a:p>
            <a:pPr lvl="1" eaLnBrk="0" hangingPunct="0"/>
            <a:endParaRPr lang="en-US" sz="1200"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pic>
        <p:nvPicPr>
          <p:cNvPr id="4" name="Picture 3" descr="mackaymines2"/>
          <p:cNvPicPr>
            <a:picLocks noChangeAspect="1" noChangeArrowheads="1"/>
          </p:cNvPicPr>
          <p:nvPr/>
        </p:nvPicPr>
        <p:blipFill>
          <a:blip r:embed="rId3" cstate="print"/>
          <a:srcRect/>
          <a:stretch>
            <a:fillRect/>
          </a:stretch>
        </p:blipFill>
        <p:spPr bwMode="auto">
          <a:xfrm>
            <a:off x="2628900" y="1981200"/>
            <a:ext cx="4343400" cy="2844800"/>
          </a:xfrm>
          <a:prstGeom prst="rect">
            <a:avLst/>
          </a:prstGeom>
          <a:noFill/>
        </p:spPr>
      </p:pic>
      <p:sp>
        <p:nvSpPr>
          <p:cNvPr id="5" name="Text Box 4"/>
          <p:cNvSpPr txBox="1">
            <a:spLocks noChangeArrowheads="1"/>
          </p:cNvSpPr>
          <p:nvPr/>
        </p:nvSpPr>
        <p:spPr bwMode="auto">
          <a:xfrm>
            <a:off x="2057400" y="4953000"/>
            <a:ext cx="5486400" cy="396875"/>
          </a:xfrm>
          <a:prstGeom prst="rect">
            <a:avLst/>
          </a:prstGeom>
          <a:noFill/>
          <a:ln w="9525">
            <a:noFill/>
            <a:miter lim="800000"/>
            <a:headEnd/>
            <a:tailEnd/>
          </a:ln>
          <a:effectLst/>
        </p:spPr>
        <p:txBody>
          <a:bodyPr>
            <a:spAutoFit/>
          </a:bodyPr>
          <a:lstStyle/>
          <a:p>
            <a:pPr algn="ctr">
              <a:spcBef>
                <a:spcPct val="50000"/>
              </a:spcBef>
            </a:pPr>
            <a:r>
              <a:rPr lang="en-US" sz="2000" b="1" dirty="0">
                <a:solidFill>
                  <a:srgbClr val="FFFFFF"/>
                </a:solidFill>
                <a:latin typeface="Arial Narrow" pitchFamily="34" charset="0"/>
              </a:rPr>
              <a:t>The Quad </a:t>
            </a:r>
            <a:r>
              <a:rPr lang="en-US" sz="2000" b="1" dirty="0" smtClean="0">
                <a:solidFill>
                  <a:srgbClr val="FFFFFF"/>
                </a:solidFill>
                <a:latin typeface="Arial Narrow" pitchFamily="34" charset="0"/>
              </a:rPr>
              <a:t>at UNR</a:t>
            </a:r>
            <a:endParaRPr lang="en-US" sz="2000" b="1" dirty="0">
              <a:solidFill>
                <a:srgbClr val="FFFFFF"/>
              </a:solidFill>
              <a:latin typeface="Arial Narrow" pitchFamily="34" charset="0"/>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2895600" y="381000"/>
            <a:ext cx="3352800" cy="533400"/>
          </a:xfrm>
          <a:prstGeom prst="rect">
            <a:avLst/>
          </a:prstGeom>
          <a:noFill/>
        </p:spPr>
        <p:txBody>
          <a:bodyPr/>
          <a:lstStyle/>
          <a:p>
            <a:pPr algn="ctr">
              <a:defRPr/>
            </a:pPr>
            <a:r>
              <a:rPr lang="en-US" sz="2200" dirty="0" smtClean="0"/>
              <a:t>Outline</a:t>
            </a:r>
            <a:endParaRPr lang="en-US" sz="2200" dirty="0"/>
          </a:p>
          <a:p>
            <a:pPr algn="ctr">
              <a:defRPr/>
            </a:pPr>
            <a:endParaRPr lang="en-US" sz="2800" b="1" dirty="0">
              <a:solidFill>
                <a:schemeClr val="accent2"/>
              </a:solidFill>
            </a:endParaRPr>
          </a:p>
        </p:txBody>
      </p:sp>
      <p:sp>
        <p:nvSpPr>
          <p:cNvPr id="16" name="Rectangle 5"/>
          <p:cNvSpPr txBox="1">
            <a:spLocks noChangeArrowheads="1"/>
          </p:cNvSpPr>
          <p:nvPr/>
        </p:nvSpPr>
        <p:spPr>
          <a:xfrm>
            <a:off x="2133600" y="1600200"/>
            <a:ext cx="6019800" cy="4876800"/>
          </a:xfrm>
          <a:prstGeom prst="rect">
            <a:avLst/>
          </a:prstGeom>
        </p:spPr>
        <p:txBody>
          <a:bodyPr/>
          <a:lstStyle/>
          <a:p>
            <a:pPr marL="457200" marR="0" lvl="0" indent="-457200" algn="l" defTabSz="914400" rtl="0" eaLnBrk="1" fontAlgn="base" latinLnBrk="0" hangingPunct="1">
              <a:lnSpc>
                <a:spcPct val="100000"/>
              </a:lnSpc>
              <a:spcBef>
                <a:spcPct val="20000"/>
              </a:spcBef>
              <a:spcAft>
                <a:spcPct val="0"/>
              </a:spcAft>
              <a:buClrTx/>
              <a:buSzTx/>
              <a:buFontTx/>
              <a:buAutoNum type="arabicPeriod"/>
              <a:tabLst/>
              <a:defRPr/>
            </a:pPr>
            <a:r>
              <a:rPr kumimoji="0" lang="en-US" sz="2000" b="0" i="0" u="none" strike="noStrike" kern="0" cap="none" spc="0" normalizeH="0" baseline="0" noProof="0" dirty="0" smtClean="0">
                <a:ln>
                  <a:noFill/>
                </a:ln>
                <a:solidFill>
                  <a:srgbClr val="0000FF"/>
                </a:solidFill>
                <a:effectLst/>
                <a:uLnTx/>
                <a:uFillTx/>
                <a:latin typeface="+mn-lt"/>
                <a:ea typeface="+mn-ea"/>
                <a:cs typeface="+mn-cs"/>
              </a:rPr>
              <a:t>Relevance of HP-PF Loop</a:t>
            </a:r>
          </a:p>
          <a:p>
            <a:pPr marL="457200" marR="0" lvl="0" indent="-457200" algn="l" defTabSz="914400" rtl="0" eaLnBrk="1" fontAlgn="base" latinLnBrk="0" hangingPunct="1">
              <a:lnSpc>
                <a:spcPct val="100000"/>
              </a:lnSpc>
              <a:spcBef>
                <a:spcPct val="20000"/>
              </a:spcBef>
              <a:spcAft>
                <a:spcPct val="0"/>
              </a:spcAft>
              <a:buClrTx/>
              <a:buSzTx/>
              <a:buFontTx/>
              <a:buAutoNum type="arabicPeriod"/>
              <a:tabLst/>
              <a:defRPr/>
            </a:pPr>
            <a:endParaRPr lang="en-US" sz="2000" kern="0" dirty="0" smtClean="0">
              <a:solidFill>
                <a:srgbClr val="0000FF"/>
              </a:solidFill>
              <a:latin typeface="+mn-lt"/>
            </a:endParaRPr>
          </a:p>
          <a:p>
            <a:pPr marL="457200" marR="0" lvl="0" indent="-457200" algn="l" defTabSz="914400" rtl="0" eaLnBrk="1" fontAlgn="base" latinLnBrk="0" hangingPunct="1">
              <a:lnSpc>
                <a:spcPct val="100000"/>
              </a:lnSpc>
              <a:spcBef>
                <a:spcPct val="20000"/>
              </a:spcBef>
              <a:spcAft>
                <a:spcPct val="0"/>
              </a:spcAft>
              <a:buClrTx/>
              <a:buSzTx/>
              <a:buFontTx/>
              <a:buAutoNum type="arabicPeriod"/>
              <a:tabLst/>
              <a:defRPr/>
            </a:pPr>
            <a:r>
              <a:rPr kumimoji="0" lang="en-US" sz="2000" b="0" i="0" u="none" strike="noStrike" kern="0" cap="none" spc="0" normalizeH="0" baseline="0" noProof="0" dirty="0" smtClean="0">
                <a:ln>
                  <a:noFill/>
                </a:ln>
                <a:solidFill>
                  <a:srgbClr val="0000FF"/>
                </a:solidFill>
                <a:effectLst/>
                <a:uLnTx/>
                <a:uFillTx/>
                <a:latin typeface="+mn-lt"/>
                <a:ea typeface="+mn-ea"/>
                <a:cs typeface="+mn-cs"/>
              </a:rPr>
              <a:t>Biology of Short-Term</a:t>
            </a:r>
            <a:r>
              <a:rPr kumimoji="0" lang="en-US" sz="2000" b="0" i="0" u="none" strike="noStrike" kern="0" cap="none" spc="0" normalizeH="0" noProof="0" dirty="0" smtClean="0">
                <a:ln>
                  <a:noFill/>
                </a:ln>
                <a:solidFill>
                  <a:srgbClr val="0000FF"/>
                </a:solidFill>
                <a:effectLst/>
                <a:uLnTx/>
                <a:uFillTx/>
                <a:latin typeface="+mn-lt"/>
                <a:ea typeface="+mn-ea"/>
                <a:cs typeface="+mn-cs"/>
              </a:rPr>
              <a:t> Memory for Navigation</a:t>
            </a:r>
            <a:r>
              <a:rPr kumimoji="0" lang="en-US" sz="2000" b="0" i="0" u="none" strike="noStrike" kern="0" cap="none" spc="0" normalizeH="0" baseline="0" noProof="0" dirty="0" smtClean="0">
                <a:ln>
                  <a:noFill/>
                </a:ln>
                <a:solidFill>
                  <a:schemeClr val="tx1"/>
                </a:solidFill>
                <a:effectLst/>
                <a:uLnTx/>
                <a:uFillTx/>
                <a:latin typeface="+mn-lt"/>
                <a:ea typeface="+mn-ea"/>
                <a:cs typeface="+mn-cs"/>
              </a:rPr>
              <a:t> </a:t>
            </a:r>
          </a:p>
          <a:p>
            <a:pPr marL="1066800" lvl="1" indent="-609600">
              <a:spcBef>
                <a:spcPct val="20000"/>
              </a:spcBef>
            </a:pPr>
            <a:endParaRPr lang="en-US" sz="2000" kern="0" dirty="0" smtClean="0">
              <a:latin typeface="+mn-lt"/>
            </a:endParaRPr>
          </a:p>
          <a:p>
            <a:pPr marL="457200" lvl="0" indent="-457200">
              <a:spcBef>
                <a:spcPct val="20000"/>
              </a:spcBef>
              <a:buFontTx/>
              <a:buAutoNum type="arabicPeriod"/>
              <a:defRPr/>
            </a:pPr>
            <a:r>
              <a:rPr lang="en-US" sz="2000" kern="0" dirty="0" smtClean="0">
                <a:solidFill>
                  <a:srgbClr val="0000FF"/>
                </a:solidFill>
              </a:rPr>
              <a:t>Model Assumptions &amp; Equations </a:t>
            </a:r>
            <a:endParaRPr lang="en-US" sz="2000" kern="0" dirty="0" smtClean="0"/>
          </a:p>
          <a:p>
            <a:pPr marL="457200" lvl="0" indent="-457200">
              <a:spcBef>
                <a:spcPct val="20000"/>
              </a:spcBef>
              <a:defRPr/>
            </a:pPr>
            <a:endParaRPr lang="en-US" sz="2000" kern="0" dirty="0" smtClean="0">
              <a:solidFill>
                <a:srgbClr val="0000FF"/>
              </a:solidFill>
            </a:endParaRPr>
          </a:p>
          <a:p>
            <a:pPr marL="457200" lvl="0" indent="-457200">
              <a:spcBef>
                <a:spcPct val="20000"/>
              </a:spcBef>
              <a:buFont typeface="+mj-lt"/>
              <a:buAutoNum type="arabicPeriod" startAt="4"/>
              <a:defRPr/>
            </a:pPr>
            <a:r>
              <a:rPr lang="en-US" sz="2000" kern="0" dirty="0" smtClean="0">
                <a:solidFill>
                  <a:srgbClr val="0000FF"/>
                </a:solidFill>
              </a:rPr>
              <a:t>Results, Virtual Environment, Scalability</a:t>
            </a:r>
          </a:p>
          <a:p>
            <a:pPr marL="457200" lvl="0" indent="-457200">
              <a:spcBef>
                <a:spcPct val="20000"/>
              </a:spcBef>
              <a:buFont typeface="+mj-lt"/>
              <a:buAutoNum type="arabicPeriod" startAt="4"/>
              <a:defRPr/>
            </a:pPr>
            <a:endParaRPr lang="en-US" sz="2000" kern="0" dirty="0" smtClean="0">
              <a:solidFill>
                <a:srgbClr val="0000FF"/>
              </a:solidFill>
            </a:endParaRPr>
          </a:p>
          <a:p>
            <a:pPr marL="457200" lvl="0" indent="-457200">
              <a:spcBef>
                <a:spcPct val="20000"/>
              </a:spcBef>
              <a:buFont typeface="+mj-lt"/>
              <a:buAutoNum type="arabicPeriod" startAt="4"/>
              <a:defRPr/>
            </a:pPr>
            <a:r>
              <a:rPr lang="en-US" sz="2000" kern="0" dirty="0" smtClean="0">
                <a:solidFill>
                  <a:srgbClr val="0000FF"/>
                </a:solidFill>
              </a:rPr>
              <a:t>DARPA Targets</a:t>
            </a:r>
          </a:p>
          <a:p>
            <a:pPr marL="457200" lvl="0" indent="-457200">
              <a:spcBef>
                <a:spcPct val="20000"/>
              </a:spcBef>
              <a:defRPr/>
            </a:pPr>
            <a:endParaRPr lang="en-US" sz="2000" kern="0" dirty="0" smtClean="0">
              <a:solidFill>
                <a:srgbClr val="0000FF"/>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2895600" y="381000"/>
            <a:ext cx="3352800" cy="533400"/>
          </a:xfrm>
          <a:prstGeom prst="rect">
            <a:avLst/>
          </a:prstGeom>
          <a:noFill/>
        </p:spPr>
        <p:txBody>
          <a:bodyPr/>
          <a:lstStyle/>
          <a:p>
            <a:pPr algn="ctr">
              <a:defRPr/>
            </a:pPr>
            <a:r>
              <a:rPr lang="en-US" sz="2200" dirty="0" smtClean="0"/>
              <a:t>Relevance</a:t>
            </a:r>
            <a:endParaRPr lang="en-US" sz="2200" dirty="0"/>
          </a:p>
          <a:p>
            <a:pPr algn="ctr">
              <a:defRPr/>
            </a:pPr>
            <a:endParaRPr lang="en-US" sz="2800" b="1" dirty="0">
              <a:solidFill>
                <a:schemeClr val="accent2"/>
              </a:solidFill>
            </a:endParaRPr>
          </a:p>
        </p:txBody>
      </p:sp>
      <p:sp>
        <p:nvSpPr>
          <p:cNvPr id="4" name="Content Placeholder 5"/>
          <p:cNvSpPr txBox="1">
            <a:spLocks/>
          </p:cNvSpPr>
          <p:nvPr/>
        </p:nvSpPr>
        <p:spPr>
          <a:xfrm>
            <a:off x="609600" y="3962400"/>
            <a:ext cx="8229600" cy="1981200"/>
          </a:xfrm>
          <a:prstGeom prst="rect">
            <a:avLst/>
          </a:prstGeom>
        </p:spPr>
        <p:txBody>
          <a:bodyPr>
            <a:normAutofit fontScale="92500" lnSpcReduction="10000"/>
          </a:bodyPr>
          <a:lstStyle/>
          <a:p>
            <a:pPr marL="342900" marR="0" lvl="0" indent="-342900" algn="l" defTabSz="914400" rtl="0" eaLnBrk="1" fontAlgn="base" latinLnBrk="0" hangingPunct="1">
              <a:lnSpc>
                <a:spcPct val="100000"/>
              </a:lnSpc>
              <a:spcBef>
                <a:spcPct val="20000"/>
              </a:spcBef>
              <a:spcAft>
                <a:spcPct val="0"/>
              </a:spcAft>
              <a:buClrTx/>
              <a:buSzTx/>
              <a:tabLst/>
              <a:defRPr/>
            </a:pPr>
            <a:r>
              <a:rPr lang="en-US" sz="2000" u="sng" kern="0" dirty="0" smtClean="0">
                <a:latin typeface="+mn-lt"/>
              </a:rPr>
              <a:t>PATHOPHYSIOLOGY</a:t>
            </a:r>
          </a:p>
          <a:p>
            <a:pPr marL="800100" lvl="1" indent="-342900">
              <a:spcBef>
                <a:spcPct val="20000"/>
              </a:spcBef>
              <a:buFontTx/>
              <a:buChar char="•"/>
            </a:pPr>
            <a:r>
              <a:rPr lang="en-US" sz="2000" kern="0" dirty="0" smtClean="0">
                <a:solidFill>
                  <a:srgbClr val="0000FF"/>
                </a:solidFill>
                <a:latin typeface="+mn-lt"/>
              </a:rPr>
              <a:t>Alzheimer’s, Parkison’s, Mad Cow, other degenerative dementia </a:t>
            </a:r>
          </a:p>
          <a:p>
            <a:pPr marL="800100" lvl="1" indent="-342900">
              <a:spcBef>
                <a:spcPct val="20000"/>
              </a:spcBef>
              <a:buFontTx/>
              <a:buChar char="•"/>
            </a:pPr>
            <a:r>
              <a:rPr lang="en-US" sz="2000" kern="0" dirty="0" smtClean="0">
                <a:solidFill>
                  <a:srgbClr val="0000FF"/>
                </a:solidFill>
                <a:latin typeface="+mn-lt"/>
              </a:rPr>
              <a:t>Stroke &amp; Traumatic brain injury</a:t>
            </a:r>
          </a:p>
          <a:p>
            <a:pPr marL="800100" lvl="1" indent="-342900">
              <a:spcBef>
                <a:spcPct val="20000"/>
              </a:spcBef>
              <a:buFontTx/>
              <a:buChar char="•"/>
            </a:pPr>
            <a:r>
              <a:rPr lang="en-US" sz="2000" kern="0" dirty="0" smtClean="0">
                <a:solidFill>
                  <a:srgbClr val="0000FF"/>
                </a:solidFill>
                <a:latin typeface="+mn-lt"/>
              </a:rPr>
              <a:t>Schizophrenia</a:t>
            </a:r>
          </a:p>
          <a:p>
            <a:pPr marL="800100" lvl="1" indent="-342900">
              <a:spcBef>
                <a:spcPct val="20000"/>
              </a:spcBef>
              <a:buFontTx/>
              <a:buChar char="•"/>
            </a:pPr>
            <a:r>
              <a:rPr lang="en-US" sz="2000" kern="0" dirty="0" smtClean="0">
                <a:solidFill>
                  <a:srgbClr val="0000FF"/>
                </a:solidFill>
                <a:latin typeface="+mn-lt"/>
              </a:rPr>
              <a:t>Drug addiction</a:t>
            </a:r>
          </a:p>
          <a:p>
            <a:pPr marL="800100" lvl="1" indent="-342900">
              <a:spcBef>
                <a:spcPct val="20000"/>
              </a:spcBef>
              <a:buFontTx/>
              <a:buChar char="•"/>
            </a:pPr>
            <a:r>
              <a:rPr lang="en-US" sz="2000" kern="0" dirty="0" smtClean="0">
                <a:solidFill>
                  <a:srgbClr val="0000FF"/>
                </a:solidFill>
                <a:latin typeface="+mn-lt"/>
              </a:rPr>
              <a:t>Epilepsy </a:t>
            </a:r>
          </a:p>
        </p:txBody>
      </p:sp>
      <p:sp>
        <p:nvSpPr>
          <p:cNvPr id="5" name="Content Placeholder 5"/>
          <p:cNvSpPr txBox="1">
            <a:spLocks/>
          </p:cNvSpPr>
          <p:nvPr/>
        </p:nvSpPr>
        <p:spPr>
          <a:xfrm>
            <a:off x="609600" y="1828800"/>
            <a:ext cx="8229600" cy="1905000"/>
          </a:xfrm>
          <a:prstGeom prst="rect">
            <a:avLst/>
          </a:prstGeom>
        </p:spPr>
        <p:txBody>
          <a:bodyPr/>
          <a:lstStyle/>
          <a:p>
            <a:pPr marL="342900" lvl="0" indent="-342900">
              <a:spcBef>
                <a:spcPct val="20000"/>
              </a:spcBef>
              <a:defRPr/>
            </a:pPr>
            <a:r>
              <a:rPr lang="en-US" sz="2000" u="sng" kern="0" dirty="0" smtClean="0"/>
              <a:t>TECHNOLOGY</a:t>
            </a:r>
          </a:p>
          <a:p>
            <a:pPr marL="742950" marR="0" lvl="1" indent="-285750" algn="l" defTabSz="914400" rtl="0" eaLnBrk="1" fontAlgn="base" latinLnBrk="0" hangingPunct="1">
              <a:lnSpc>
                <a:spcPct val="100000"/>
              </a:lnSpc>
              <a:spcBef>
                <a:spcPct val="20000"/>
              </a:spcBef>
              <a:spcAft>
                <a:spcPct val="0"/>
              </a:spcAft>
              <a:buClrTx/>
              <a:buSzTx/>
              <a:buFont typeface="Arial" pitchFamily="34" charset="0"/>
              <a:buChar char="•"/>
              <a:tabLst/>
              <a:defRPr/>
            </a:pPr>
            <a:r>
              <a:rPr lang="en-US" sz="2000" kern="0" dirty="0" smtClean="0">
                <a:solidFill>
                  <a:srgbClr val="0000FF"/>
                </a:solidFill>
                <a:latin typeface="+mn-lt"/>
                <a:sym typeface="Wingdings" pitchFamily="2" charset="2"/>
              </a:rPr>
              <a:t>Mobile robotic navigation &amp; search</a:t>
            </a:r>
          </a:p>
          <a:p>
            <a:pPr marL="742950" marR="0" lvl="1" indent="-285750" algn="l" defTabSz="914400" rtl="0" eaLnBrk="1" fontAlgn="base" latinLnBrk="0" hangingPunct="1">
              <a:lnSpc>
                <a:spcPct val="100000"/>
              </a:lnSpc>
              <a:spcBef>
                <a:spcPct val="20000"/>
              </a:spcBef>
              <a:spcAft>
                <a:spcPct val="0"/>
              </a:spcAft>
              <a:buClrTx/>
              <a:buSzTx/>
              <a:buFont typeface="Arial" pitchFamily="34" charset="0"/>
              <a:buChar char="•"/>
              <a:tabLst/>
              <a:defRPr/>
            </a:pPr>
            <a:r>
              <a:rPr lang="en-US" sz="2000" kern="0" dirty="0" smtClean="0">
                <a:solidFill>
                  <a:srgbClr val="0000FF"/>
                </a:solidFill>
                <a:latin typeface="+mn-lt"/>
                <a:sym typeface="Wingdings" pitchFamily="2" charset="2"/>
              </a:rPr>
              <a:t>Neuromorphic STM for on-line AI in dynamic environments</a:t>
            </a:r>
          </a:p>
          <a:p>
            <a:pPr marL="742950" marR="0" lvl="1" indent="-285750" algn="l" defTabSz="914400" rtl="0" eaLnBrk="1" fontAlgn="base" latinLnBrk="0" hangingPunct="1">
              <a:lnSpc>
                <a:spcPct val="100000"/>
              </a:lnSpc>
              <a:spcBef>
                <a:spcPct val="20000"/>
              </a:spcBef>
              <a:spcAft>
                <a:spcPct val="0"/>
              </a:spcAft>
              <a:buClrTx/>
              <a:buSzTx/>
              <a:buFont typeface="Arial" pitchFamily="34" charset="0"/>
              <a:buChar char="•"/>
              <a:tabLst/>
              <a:defRPr/>
            </a:pPr>
            <a:r>
              <a:rPr lang="en-US" sz="2000" kern="0" dirty="0" smtClean="0">
                <a:solidFill>
                  <a:srgbClr val="0000FF"/>
                </a:solidFill>
                <a:latin typeface="+mn-lt"/>
                <a:sym typeface="Wingdings" pitchFamily="2" charset="2"/>
              </a:rPr>
              <a:t>Human-computer interface for improved STM in the field</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2895600" y="381000"/>
            <a:ext cx="3352800" cy="533400"/>
          </a:xfrm>
          <a:prstGeom prst="rect">
            <a:avLst/>
          </a:prstGeom>
          <a:noFill/>
        </p:spPr>
        <p:txBody>
          <a:bodyPr/>
          <a:lstStyle/>
          <a:p>
            <a:pPr algn="ctr">
              <a:defRPr/>
            </a:pPr>
            <a:r>
              <a:rPr lang="en-US" sz="2200" dirty="0" smtClean="0"/>
              <a:t>MEMORY</a:t>
            </a:r>
            <a:endParaRPr lang="en-US" sz="2200" dirty="0"/>
          </a:p>
          <a:p>
            <a:pPr algn="ctr">
              <a:defRPr/>
            </a:pPr>
            <a:endParaRPr lang="en-US" sz="2800" b="1" dirty="0">
              <a:solidFill>
                <a:schemeClr val="accent2"/>
              </a:solidFill>
            </a:endParaRPr>
          </a:p>
        </p:txBody>
      </p:sp>
      <p:sp>
        <p:nvSpPr>
          <p:cNvPr id="4" name="TextBox 3"/>
          <p:cNvSpPr txBox="1"/>
          <p:nvPr/>
        </p:nvSpPr>
        <p:spPr>
          <a:xfrm>
            <a:off x="6424732" y="3200400"/>
            <a:ext cx="1652468" cy="738664"/>
          </a:xfrm>
          <a:prstGeom prst="rect">
            <a:avLst/>
          </a:prstGeom>
          <a:noFill/>
        </p:spPr>
        <p:txBody>
          <a:bodyPr wrap="square" rtlCol="0">
            <a:spAutoFit/>
          </a:bodyPr>
          <a:lstStyle/>
          <a:p>
            <a:pPr algn="ctr"/>
            <a:r>
              <a:rPr lang="en-US" sz="1400" dirty="0" smtClean="0">
                <a:latin typeface="Times New Roman" pitchFamily="18" charset="0"/>
                <a:cs typeface="Times New Roman" pitchFamily="18" charset="0"/>
              </a:rPr>
              <a:t>Consolidation</a:t>
            </a:r>
          </a:p>
          <a:p>
            <a:pPr algn="ctr"/>
            <a:r>
              <a:rPr lang="en-US" sz="1400" dirty="0" smtClean="0">
                <a:latin typeface="Times New Roman" pitchFamily="18" charset="0"/>
                <a:cs typeface="Times New Roman" pitchFamily="18" charset="0"/>
              </a:rPr>
              <a:t>&amp;</a:t>
            </a:r>
          </a:p>
          <a:p>
            <a:pPr algn="ctr"/>
            <a:r>
              <a:rPr lang="en-US" sz="1400" dirty="0" smtClean="0">
                <a:latin typeface="Times New Roman" pitchFamily="18" charset="0"/>
                <a:cs typeface="Times New Roman" pitchFamily="18" charset="0"/>
              </a:rPr>
              <a:t>Re-consolidation</a:t>
            </a:r>
            <a:endParaRPr lang="en-US" sz="1400" dirty="0">
              <a:latin typeface="Times New Roman" pitchFamily="18" charset="0"/>
              <a:cs typeface="Times New Roman" pitchFamily="18" charset="0"/>
            </a:endParaRPr>
          </a:p>
        </p:txBody>
      </p:sp>
      <p:sp>
        <p:nvSpPr>
          <p:cNvPr id="5" name="TextBox 4"/>
          <p:cNvSpPr txBox="1"/>
          <p:nvPr/>
        </p:nvSpPr>
        <p:spPr>
          <a:xfrm>
            <a:off x="3733801" y="3008293"/>
            <a:ext cx="1671380" cy="954107"/>
          </a:xfrm>
          <a:prstGeom prst="rect">
            <a:avLst/>
          </a:prstGeom>
          <a:noFill/>
        </p:spPr>
        <p:txBody>
          <a:bodyPr wrap="square" rtlCol="0">
            <a:spAutoFit/>
          </a:bodyPr>
          <a:lstStyle/>
          <a:p>
            <a:pPr algn="ctr"/>
            <a:r>
              <a:rPr lang="en-US" sz="1400" dirty="0" smtClean="0">
                <a:latin typeface="Times New Roman" pitchFamily="18" charset="0"/>
                <a:cs typeface="Times New Roman" pitchFamily="18" charset="0"/>
              </a:rPr>
              <a:t>Rehearsal</a:t>
            </a:r>
          </a:p>
          <a:p>
            <a:pPr algn="ctr"/>
            <a:r>
              <a:rPr lang="en-US" sz="1400" dirty="0" smtClean="0">
                <a:latin typeface="Times New Roman" pitchFamily="18" charset="0"/>
                <a:cs typeface="Times New Roman" pitchFamily="18" charset="0"/>
              </a:rPr>
              <a:t>Encoding</a:t>
            </a:r>
          </a:p>
          <a:p>
            <a:pPr algn="ctr"/>
            <a:r>
              <a:rPr lang="en-US" sz="1400" dirty="0" smtClean="0">
                <a:latin typeface="Times New Roman" pitchFamily="18" charset="0"/>
                <a:cs typeface="Times New Roman" pitchFamily="18" charset="0"/>
              </a:rPr>
              <a:t>Decision</a:t>
            </a:r>
          </a:p>
          <a:p>
            <a:pPr algn="ctr"/>
            <a:r>
              <a:rPr lang="en-US" sz="1400" dirty="0" smtClean="0">
                <a:latin typeface="Times New Roman" pitchFamily="18" charset="0"/>
                <a:cs typeface="Times New Roman" pitchFamily="18" charset="0"/>
              </a:rPr>
              <a:t>Retrieval</a:t>
            </a:r>
          </a:p>
        </p:txBody>
      </p:sp>
      <p:sp>
        <p:nvSpPr>
          <p:cNvPr id="6" name="TextBox 5"/>
          <p:cNvSpPr txBox="1"/>
          <p:nvPr/>
        </p:nvSpPr>
        <p:spPr>
          <a:xfrm>
            <a:off x="1215459" y="5675955"/>
            <a:ext cx="1375342" cy="738664"/>
          </a:xfrm>
          <a:prstGeom prst="rect">
            <a:avLst/>
          </a:prstGeom>
          <a:noFill/>
        </p:spPr>
        <p:txBody>
          <a:bodyPr wrap="square" rtlCol="0">
            <a:spAutoFit/>
          </a:bodyPr>
          <a:lstStyle/>
          <a:p>
            <a:pPr algn="ctr"/>
            <a:r>
              <a:rPr lang="en-US" sz="1400" dirty="0" smtClean="0">
                <a:latin typeface="Times New Roman" pitchFamily="18" charset="0"/>
                <a:cs typeface="Times New Roman" pitchFamily="18" charset="0"/>
              </a:rPr>
              <a:t>Environmental </a:t>
            </a:r>
          </a:p>
          <a:p>
            <a:pPr algn="ctr"/>
            <a:r>
              <a:rPr lang="en-US" sz="1400" dirty="0" smtClean="0">
                <a:latin typeface="Times New Roman" pitchFamily="18" charset="0"/>
                <a:cs typeface="Times New Roman" pitchFamily="18" charset="0"/>
              </a:rPr>
              <a:t>Input:</a:t>
            </a:r>
          </a:p>
          <a:p>
            <a:pPr algn="ctr"/>
            <a:r>
              <a:rPr lang="en-US" sz="1400" dirty="0" smtClean="0">
                <a:latin typeface="Times New Roman" pitchFamily="18" charset="0"/>
                <a:cs typeface="Times New Roman" pitchFamily="18" charset="0"/>
              </a:rPr>
              <a:t>Landmarks</a:t>
            </a:r>
          </a:p>
        </p:txBody>
      </p:sp>
      <p:cxnSp>
        <p:nvCxnSpPr>
          <p:cNvPr id="7" name="Straight Arrow Connector 6"/>
          <p:cNvCxnSpPr/>
          <p:nvPr/>
        </p:nvCxnSpPr>
        <p:spPr>
          <a:xfrm>
            <a:off x="2780985" y="4570110"/>
            <a:ext cx="884172"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5457423" y="4450458"/>
            <a:ext cx="884172"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5443569" y="4723770"/>
            <a:ext cx="884172" cy="1588"/>
          </a:xfrm>
          <a:prstGeom prst="straightConnector1">
            <a:avLst/>
          </a:prstGeom>
          <a:ln w="1905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5400000" flipH="1" flipV="1">
            <a:off x="4332695" y="5315737"/>
            <a:ext cx="486168" cy="7558"/>
          </a:xfrm>
          <a:prstGeom prst="straightConnector1">
            <a:avLst/>
          </a:prstGeom>
          <a:ln w="1905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16200000" flipV="1">
            <a:off x="1620983" y="5352261"/>
            <a:ext cx="559220" cy="756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Curved Up Arrow 11"/>
          <p:cNvSpPr/>
          <p:nvPr/>
        </p:nvSpPr>
        <p:spPr>
          <a:xfrm rot="15747161">
            <a:off x="5193700" y="5295937"/>
            <a:ext cx="1770721" cy="753012"/>
          </a:xfrm>
          <a:prstGeom prst="curvedUp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Explosion 1 12"/>
          <p:cNvSpPr/>
          <p:nvPr/>
        </p:nvSpPr>
        <p:spPr>
          <a:xfrm>
            <a:off x="6096000" y="5257800"/>
            <a:ext cx="1979941" cy="1466064"/>
          </a:xfrm>
          <a:prstGeom prst="irregularSeal1">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00"/>
                </a:solidFill>
                <a:latin typeface="Times New Roman" pitchFamily="18" charset="0"/>
                <a:cs typeface="Times New Roman" pitchFamily="18" charset="0"/>
              </a:rPr>
              <a:t>Reward</a:t>
            </a:r>
          </a:p>
          <a:p>
            <a:pPr algn="ctr"/>
            <a:r>
              <a:rPr lang="en-US" dirty="0" smtClean="0">
                <a:solidFill>
                  <a:srgbClr val="FFFF00"/>
                </a:solidFill>
                <a:latin typeface="Times New Roman" pitchFamily="18" charset="0"/>
                <a:cs typeface="Times New Roman" pitchFamily="18" charset="0"/>
              </a:rPr>
              <a:t>Learning</a:t>
            </a:r>
            <a:endParaRPr lang="en-US" dirty="0">
              <a:solidFill>
                <a:srgbClr val="FFFF00"/>
              </a:solidFill>
              <a:latin typeface="Times New Roman" pitchFamily="18" charset="0"/>
              <a:cs typeface="Times New Roman" pitchFamily="18" charset="0"/>
            </a:endParaRPr>
          </a:p>
        </p:txBody>
      </p:sp>
      <p:grpSp>
        <p:nvGrpSpPr>
          <p:cNvPr id="15" name="Group 14"/>
          <p:cNvGrpSpPr/>
          <p:nvPr/>
        </p:nvGrpSpPr>
        <p:grpSpPr>
          <a:xfrm>
            <a:off x="1016238" y="3966130"/>
            <a:ext cx="1783031" cy="1028706"/>
            <a:chOff x="533612" y="1090582"/>
            <a:chExt cx="1783031" cy="1028706"/>
          </a:xfrm>
        </p:grpSpPr>
        <p:sp>
          <p:nvSpPr>
            <p:cNvPr id="17" name="Rectangle 16"/>
            <p:cNvSpPr/>
            <p:nvPr/>
          </p:nvSpPr>
          <p:spPr>
            <a:xfrm>
              <a:off x="533612" y="1090582"/>
              <a:ext cx="1783031" cy="1028706"/>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Rectangle 17"/>
            <p:cNvSpPr/>
            <p:nvPr/>
          </p:nvSpPr>
          <p:spPr>
            <a:xfrm>
              <a:off x="533612" y="1090582"/>
              <a:ext cx="1783031" cy="10287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100000"/>
                </a:lnSpc>
                <a:spcBef>
                  <a:spcPct val="0"/>
                </a:spcBef>
                <a:spcAft>
                  <a:spcPts val="0"/>
                </a:spcAft>
              </a:pPr>
              <a:r>
                <a:rPr lang="en-US" sz="1800" kern="1200" dirty="0" smtClean="0">
                  <a:latin typeface="Times New Roman" pitchFamily="18" charset="0"/>
                  <a:cs typeface="Times New Roman" pitchFamily="18" charset="0"/>
                </a:rPr>
                <a:t>Sensory</a:t>
              </a:r>
            </a:p>
            <a:p>
              <a:pPr lvl="0" algn="ctr" defTabSz="800100">
                <a:lnSpc>
                  <a:spcPct val="100000"/>
                </a:lnSpc>
                <a:spcBef>
                  <a:spcPct val="0"/>
                </a:spcBef>
                <a:spcAft>
                  <a:spcPts val="0"/>
                </a:spcAft>
              </a:pPr>
              <a:r>
                <a:rPr lang="en-US" sz="1800" kern="1200" dirty="0" smtClean="0">
                  <a:solidFill>
                    <a:srgbClr val="FFFF00"/>
                  </a:solidFill>
                  <a:latin typeface="Times New Roman" pitchFamily="18" charset="0"/>
                  <a:cs typeface="Times New Roman" pitchFamily="18" charset="0"/>
                </a:rPr>
                <a:t>Visual</a:t>
              </a:r>
              <a:r>
                <a:rPr lang="en-US" sz="1800" kern="1200" dirty="0" smtClean="0">
                  <a:latin typeface="Times New Roman" pitchFamily="18" charset="0"/>
                  <a:cs typeface="Times New Roman" pitchFamily="18" charset="0"/>
                </a:rPr>
                <a:t> </a:t>
              </a:r>
            </a:p>
          </p:txBody>
        </p:sp>
      </p:grpSp>
      <p:grpSp>
        <p:nvGrpSpPr>
          <p:cNvPr id="19" name="Group 18"/>
          <p:cNvGrpSpPr/>
          <p:nvPr/>
        </p:nvGrpSpPr>
        <p:grpSpPr>
          <a:xfrm>
            <a:off x="3607305" y="5563329"/>
            <a:ext cx="2056932" cy="1294671"/>
            <a:chOff x="3124679" y="2687781"/>
            <a:chExt cx="2056932" cy="1294671"/>
          </a:xfrm>
        </p:grpSpPr>
        <p:sp>
          <p:nvSpPr>
            <p:cNvPr id="20" name="Rectangle 19"/>
            <p:cNvSpPr/>
            <p:nvPr/>
          </p:nvSpPr>
          <p:spPr>
            <a:xfrm>
              <a:off x="3124679" y="2687781"/>
              <a:ext cx="2056932" cy="1294671"/>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Rectangle 20"/>
            <p:cNvSpPr/>
            <p:nvPr/>
          </p:nvSpPr>
          <p:spPr>
            <a:xfrm>
              <a:off x="3124679" y="2687781"/>
              <a:ext cx="2056932" cy="129467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latin typeface="Times New Roman" pitchFamily="18" charset="0"/>
                  <a:cs typeface="Times New Roman" pitchFamily="18" charset="0"/>
                </a:rPr>
                <a:t>Motor</a:t>
              </a:r>
            </a:p>
            <a:p>
              <a:pPr lvl="0" algn="ctr" defTabSz="800100">
                <a:lnSpc>
                  <a:spcPct val="90000"/>
                </a:lnSpc>
                <a:spcBef>
                  <a:spcPct val="0"/>
                </a:spcBef>
                <a:spcAft>
                  <a:spcPct val="35000"/>
                </a:spcAft>
              </a:pPr>
              <a:r>
                <a:rPr lang="en-US" sz="1800" kern="1200" dirty="0" smtClean="0">
                  <a:latin typeface="Times New Roman" pitchFamily="18" charset="0"/>
                  <a:cs typeface="Times New Roman" pitchFamily="18" charset="0"/>
                </a:rPr>
                <a:t>Movement Response:</a:t>
              </a:r>
            </a:p>
            <a:p>
              <a:pPr lvl="0" algn="ctr" defTabSz="800100">
                <a:lnSpc>
                  <a:spcPct val="90000"/>
                </a:lnSpc>
                <a:spcBef>
                  <a:spcPct val="0"/>
                </a:spcBef>
                <a:spcAft>
                  <a:spcPct val="35000"/>
                </a:spcAft>
              </a:pPr>
              <a:r>
                <a:rPr lang="en-US" sz="1800" kern="1200" dirty="0" smtClean="0">
                  <a:solidFill>
                    <a:srgbClr val="FFFF00"/>
                  </a:solidFill>
                  <a:latin typeface="Times New Roman" pitchFamily="18" charset="0"/>
                  <a:cs typeface="Times New Roman" pitchFamily="18" charset="0"/>
                </a:rPr>
                <a:t>Left or Right Turn</a:t>
              </a:r>
              <a:endParaRPr lang="en-US" sz="1800" kern="1200" dirty="0">
                <a:solidFill>
                  <a:srgbClr val="FFFF00"/>
                </a:solidFill>
                <a:latin typeface="Times New Roman" pitchFamily="18" charset="0"/>
                <a:cs typeface="Times New Roman" pitchFamily="18" charset="0"/>
              </a:endParaRPr>
            </a:p>
          </p:txBody>
        </p:sp>
      </p:grpSp>
      <p:grpSp>
        <p:nvGrpSpPr>
          <p:cNvPr id="22" name="Group 21"/>
          <p:cNvGrpSpPr/>
          <p:nvPr/>
        </p:nvGrpSpPr>
        <p:grpSpPr>
          <a:xfrm>
            <a:off x="3688821" y="3973746"/>
            <a:ext cx="1783031" cy="1028706"/>
            <a:chOff x="3206195" y="1098198"/>
            <a:chExt cx="1783031" cy="1028706"/>
          </a:xfrm>
        </p:grpSpPr>
        <p:sp>
          <p:nvSpPr>
            <p:cNvPr id="24" name="Rectangle 23"/>
            <p:cNvSpPr/>
            <p:nvPr/>
          </p:nvSpPr>
          <p:spPr>
            <a:xfrm>
              <a:off x="3206195" y="1098198"/>
              <a:ext cx="1783031" cy="1028706"/>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Rectangle 24"/>
            <p:cNvSpPr/>
            <p:nvPr/>
          </p:nvSpPr>
          <p:spPr>
            <a:xfrm>
              <a:off x="3206195" y="1098198"/>
              <a:ext cx="1783031" cy="10287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100000"/>
                </a:lnSpc>
                <a:spcBef>
                  <a:spcPct val="0"/>
                </a:spcBef>
                <a:spcAft>
                  <a:spcPts val="0"/>
                </a:spcAft>
              </a:pPr>
              <a:r>
                <a:rPr lang="en-US" sz="1800" kern="1200" dirty="0" smtClean="0">
                  <a:latin typeface="Times New Roman" pitchFamily="18" charset="0"/>
                  <a:cs typeface="Times New Roman" pitchFamily="18" charset="0"/>
                </a:rPr>
                <a:t>Short-term Memory</a:t>
              </a:r>
            </a:p>
            <a:p>
              <a:pPr lvl="0" algn="ctr" defTabSz="800100">
                <a:lnSpc>
                  <a:spcPct val="100000"/>
                </a:lnSpc>
                <a:spcBef>
                  <a:spcPct val="0"/>
                </a:spcBef>
                <a:spcAft>
                  <a:spcPts val="0"/>
                </a:spcAft>
              </a:pPr>
              <a:r>
                <a:rPr lang="en-US" sz="1800" kern="1200" dirty="0" smtClean="0">
                  <a:solidFill>
                    <a:srgbClr val="FFFF00"/>
                  </a:solidFill>
                  <a:latin typeface="Times New Roman" pitchFamily="18" charset="0"/>
                  <a:cs typeface="Times New Roman" pitchFamily="18" charset="0"/>
                </a:rPr>
                <a:t>Episodic</a:t>
              </a:r>
              <a:r>
                <a:rPr lang="en-US" sz="1800" kern="1200" dirty="0" smtClean="0">
                  <a:latin typeface="Times New Roman" pitchFamily="18" charset="0"/>
                  <a:cs typeface="Times New Roman" pitchFamily="18" charset="0"/>
                </a:rPr>
                <a:t> </a:t>
              </a:r>
              <a:endParaRPr lang="en-US" sz="1800" kern="1200" dirty="0">
                <a:solidFill>
                  <a:srgbClr val="FFFF00"/>
                </a:solidFill>
                <a:latin typeface="Times New Roman" pitchFamily="18" charset="0"/>
                <a:cs typeface="Times New Roman" pitchFamily="18" charset="0"/>
              </a:endParaRPr>
            </a:p>
          </p:txBody>
        </p:sp>
      </p:grpSp>
      <p:grpSp>
        <p:nvGrpSpPr>
          <p:cNvPr id="26" name="Group 25"/>
          <p:cNvGrpSpPr/>
          <p:nvPr/>
        </p:nvGrpSpPr>
        <p:grpSpPr>
          <a:xfrm>
            <a:off x="6344730" y="3973746"/>
            <a:ext cx="1783031" cy="1028706"/>
            <a:chOff x="5862104" y="1098198"/>
            <a:chExt cx="1783031" cy="1028706"/>
          </a:xfrm>
        </p:grpSpPr>
        <p:sp>
          <p:nvSpPr>
            <p:cNvPr id="27" name="Rectangle 26"/>
            <p:cNvSpPr/>
            <p:nvPr/>
          </p:nvSpPr>
          <p:spPr>
            <a:xfrm>
              <a:off x="5862104" y="1098198"/>
              <a:ext cx="1783031" cy="1028706"/>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8" name="Rectangle 27"/>
            <p:cNvSpPr/>
            <p:nvPr/>
          </p:nvSpPr>
          <p:spPr>
            <a:xfrm>
              <a:off x="5862104" y="1098198"/>
              <a:ext cx="1783031" cy="10287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100000"/>
                </a:lnSpc>
                <a:spcBef>
                  <a:spcPct val="0"/>
                </a:spcBef>
                <a:spcAft>
                  <a:spcPts val="0"/>
                </a:spcAft>
              </a:pPr>
              <a:endParaRPr lang="en-US" sz="1800" kern="1200" dirty="0" smtClean="0">
                <a:latin typeface="Times New Roman" pitchFamily="18" charset="0"/>
                <a:cs typeface="Times New Roman" pitchFamily="18" charset="0"/>
              </a:endParaRPr>
            </a:p>
            <a:p>
              <a:pPr lvl="0" algn="ctr" defTabSz="800100">
                <a:lnSpc>
                  <a:spcPct val="100000"/>
                </a:lnSpc>
                <a:spcBef>
                  <a:spcPct val="0"/>
                </a:spcBef>
                <a:spcAft>
                  <a:spcPts val="0"/>
                </a:spcAft>
              </a:pPr>
              <a:r>
                <a:rPr lang="en-US" sz="1800" kern="1200" dirty="0" smtClean="0">
                  <a:latin typeface="Times New Roman" pitchFamily="18" charset="0"/>
                  <a:cs typeface="Times New Roman" pitchFamily="18" charset="0"/>
                </a:rPr>
                <a:t>Long-term Memory </a:t>
              </a:r>
            </a:p>
            <a:p>
              <a:pPr lvl="0" algn="ctr" defTabSz="800100">
                <a:lnSpc>
                  <a:spcPct val="90000"/>
                </a:lnSpc>
                <a:spcBef>
                  <a:spcPct val="0"/>
                </a:spcBef>
                <a:spcAft>
                  <a:spcPct val="35000"/>
                </a:spcAft>
              </a:pPr>
              <a:endParaRPr lang="en-US" sz="1800" kern="1200" dirty="0">
                <a:solidFill>
                  <a:srgbClr val="FFFF00"/>
                </a:solidFill>
                <a:latin typeface="Times New Roman" pitchFamily="18" charset="0"/>
                <a:cs typeface="Times New Roman" pitchFamily="18" charset="0"/>
              </a:endParaRPr>
            </a:p>
          </p:txBody>
        </p:sp>
      </p:grpSp>
      <p:pic>
        <p:nvPicPr>
          <p:cNvPr id="14" name="Picture 7"/>
          <p:cNvPicPr>
            <a:picLocks noChangeAspect="1" noChangeArrowheads="1"/>
          </p:cNvPicPr>
          <p:nvPr/>
        </p:nvPicPr>
        <p:blipFill>
          <a:blip r:embed="rId3"/>
          <a:srcRect b="59661"/>
          <a:stretch>
            <a:fillRect/>
          </a:stretch>
        </p:blipFill>
        <p:spPr bwMode="auto">
          <a:xfrm>
            <a:off x="1981200" y="1295400"/>
            <a:ext cx="4953000" cy="15969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1524000" y="381000"/>
            <a:ext cx="6096000" cy="533400"/>
          </a:xfrm>
          <a:prstGeom prst="rect">
            <a:avLst/>
          </a:prstGeom>
          <a:noFill/>
        </p:spPr>
        <p:txBody>
          <a:bodyPr/>
          <a:lstStyle/>
          <a:p>
            <a:pPr algn="ctr">
              <a:defRPr/>
            </a:pPr>
            <a:r>
              <a:rPr lang="en-US" sz="2200" dirty="0" smtClean="0"/>
              <a:t>Biology: </a:t>
            </a:r>
            <a:r>
              <a:rPr lang="en-US" sz="2000" dirty="0" smtClean="0"/>
              <a:t>Neocortical-Hippocampal STM</a:t>
            </a:r>
            <a:endParaRPr lang="en-US" sz="2200" dirty="0"/>
          </a:p>
          <a:p>
            <a:pPr algn="ctr">
              <a:defRPr/>
            </a:pPr>
            <a:endParaRPr lang="en-US" sz="2800" b="1" dirty="0">
              <a:solidFill>
                <a:schemeClr val="accent2"/>
              </a:solidFill>
            </a:endParaRPr>
          </a:p>
        </p:txBody>
      </p:sp>
      <p:grpSp>
        <p:nvGrpSpPr>
          <p:cNvPr id="14" name="Group 13"/>
          <p:cNvGrpSpPr/>
          <p:nvPr/>
        </p:nvGrpSpPr>
        <p:grpSpPr>
          <a:xfrm>
            <a:off x="457200" y="1219200"/>
            <a:ext cx="8686800" cy="5513691"/>
            <a:chOff x="457200" y="1143000"/>
            <a:chExt cx="8686800" cy="5791200"/>
          </a:xfrm>
        </p:grpSpPr>
        <p:grpSp>
          <p:nvGrpSpPr>
            <p:cNvPr id="2" name="Group 9"/>
            <p:cNvGrpSpPr/>
            <p:nvPr/>
          </p:nvGrpSpPr>
          <p:grpSpPr>
            <a:xfrm>
              <a:off x="6172200" y="1371600"/>
              <a:ext cx="2971800" cy="5284787"/>
              <a:chOff x="4191000" y="1371600"/>
              <a:chExt cx="2971800" cy="5284787"/>
            </a:xfrm>
          </p:grpSpPr>
          <p:pic>
            <p:nvPicPr>
              <p:cNvPr id="5" name="Picture 3"/>
              <p:cNvPicPr>
                <a:picLocks noChangeAspect="1" noChangeArrowheads="1"/>
              </p:cNvPicPr>
              <p:nvPr/>
            </p:nvPicPr>
            <p:blipFill>
              <a:blip r:embed="rId3" cstate="print">
                <a:clrChange>
                  <a:clrFrom>
                    <a:srgbClr val="FFFFFF"/>
                  </a:clrFrom>
                  <a:clrTo>
                    <a:srgbClr val="FFFFFF">
                      <a:alpha val="0"/>
                    </a:srgbClr>
                  </a:clrTo>
                </a:clrChange>
              </a:blip>
              <a:srcRect r="55831"/>
              <a:stretch>
                <a:fillRect/>
              </a:stretch>
            </p:blipFill>
            <p:spPr bwMode="auto">
              <a:xfrm>
                <a:off x="4191000" y="1371600"/>
                <a:ext cx="2971800" cy="4876800"/>
              </a:xfrm>
              <a:prstGeom prst="rect">
                <a:avLst/>
              </a:prstGeom>
              <a:noFill/>
              <a:ln w="9525">
                <a:noFill/>
                <a:round/>
                <a:headEnd/>
                <a:tailEnd/>
              </a:ln>
              <a:effectLst/>
            </p:spPr>
          </p:pic>
          <p:sp>
            <p:nvSpPr>
              <p:cNvPr id="6" name="Text Box 4"/>
              <p:cNvSpPr txBox="1">
                <a:spLocks noChangeArrowheads="1"/>
              </p:cNvSpPr>
              <p:nvPr/>
            </p:nvSpPr>
            <p:spPr bwMode="auto">
              <a:xfrm>
                <a:off x="4572000" y="6400800"/>
                <a:ext cx="2286000" cy="255587"/>
              </a:xfrm>
              <a:prstGeom prst="rect">
                <a:avLst/>
              </a:prstGeom>
              <a:noFill/>
              <a:ln w="9525">
                <a:noFill/>
                <a:round/>
                <a:headEnd/>
                <a:tailEnd/>
              </a:ln>
              <a:effectLst/>
            </p:spPr>
            <p:txBody>
              <a:bodyPr lIns="0" tIns="0" rIns="0" bIns="0"/>
              <a:lstStyle/>
              <a:p>
                <a:pPr algn="ctr">
                  <a:tabLst>
                    <a:tab pos="723900" algn="l"/>
                    <a:tab pos="1447800" algn="l"/>
                    <a:tab pos="2171700" algn="l"/>
                    <a:tab pos="2895600" algn="l"/>
                    <a:tab pos="3619500" algn="l"/>
                  </a:tabLst>
                </a:pPr>
                <a:r>
                  <a:rPr lang="en-GB" sz="900" b="1" dirty="0">
                    <a:solidFill>
                      <a:srgbClr val="000000"/>
                    </a:solidFill>
                    <a:latin typeface="Arial" charset="0"/>
                    <a:ea typeface="msgothic" charset="0"/>
                    <a:cs typeface="msgothic" charset="0"/>
                  </a:rPr>
                  <a:t>Rolls E T Learn. Mem. </a:t>
                </a:r>
                <a:r>
                  <a:rPr lang="en-GB" sz="900" b="1" dirty="0" smtClean="0">
                    <a:solidFill>
                      <a:srgbClr val="000000"/>
                    </a:solidFill>
                    <a:latin typeface="Arial" charset="0"/>
                    <a:ea typeface="msgothic" charset="0"/>
                    <a:cs typeface="msgothic" charset="0"/>
                  </a:rPr>
                  <a:t>2007</a:t>
                </a:r>
                <a:endParaRPr lang="en-GB" sz="900" b="1" dirty="0">
                  <a:solidFill>
                    <a:srgbClr val="000000"/>
                  </a:solidFill>
                  <a:latin typeface="Arial" charset="0"/>
                  <a:ea typeface="msgothic" charset="0"/>
                  <a:cs typeface="msgothic" charset="0"/>
                </a:endParaRPr>
              </a:p>
            </p:txBody>
          </p:sp>
        </p:grpSp>
        <p:pic>
          <p:nvPicPr>
            <p:cNvPr id="7" name="Picture 6" descr="hippocampus.gif"/>
            <p:cNvPicPr>
              <a:picLocks noChangeAspect="1"/>
            </p:cNvPicPr>
            <p:nvPr/>
          </p:nvPicPr>
          <p:blipFill>
            <a:blip r:embed="rId4" cstate="print"/>
            <a:srcRect l="7943" b="28727"/>
            <a:stretch>
              <a:fillRect/>
            </a:stretch>
          </p:blipFill>
          <p:spPr>
            <a:xfrm>
              <a:off x="3406775" y="2362200"/>
              <a:ext cx="2244724" cy="1234030"/>
            </a:xfrm>
            <a:prstGeom prst="rect">
              <a:avLst/>
            </a:prstGeom>
            <a:solidFill>
              <a:schemeClr val="bg1"/>
            </a:solidFill>
          </p:spPr>
        </p:pic>
        <p:pic>
          <p:nvPicPr>
            <p:cNvPr id="8" name="Picture 7" descr="C:\Documents and Settings\Goodman\Desktop\HP_EC.png"/>
            <p:cNvPicPr>
              <a:picLocks noChangeAspect="1" noChangeArrowheads="1"/>
            </p:cNvPicPr>
            <p:nvPr/>
          </p:nvPicPr>
          <p:blipFill>
            <a:blip r:embed="rId5" cstate="print"/>
            <a:srcRect/>
            <a:stretch>
              <a:fillRect/>
            </a:stretch>
          </p:blipFill>
          <p:spPr bwMode="auto">
            <a:xfrm>
              <a:off x="3966864" y="1219200"/>
              <a:ext cx="1124546" cy="944225"/>
            </a:xfrm>
            <a:prstGeom prst="rect">
              <a:avLst/>
            </a:prstGeom>
            <a:noFill/>
          </p:spPr>
        </p:pic>
        <p:pic>
          <p:nvPicPr>
            <p:cNvPr id="9" name="Picture 8" descr="Maze.color.JPG"/>
            <p:cNvPicPr>
              <a:picLocks noChangeAspect="1"/>
            </p:cNvPicPr>
            <p:nvPr/>
          </p:nvPicPr>
          <p:blipFill>
            <a:blip r:embed="rId6" cstate="print">
              <a:clrChange>
                <a:clrFrom>
                  <a:srgbClr val="FFFFFF"/>
                </a:clrFrom>
                <a:clrTo>
                  <a:srgbClr val="FFFFFF">
                    <a:alpha val="0"/>
                  </a:srgbClr>
                </a:clrTo>
              </a:clrChange>
            </a:blip>
            <a:srcRect r="29268"/>
            <a:stretch>
              <a:fillRect/>
            </a:stretch>
          </p:blipFill>
          <p:spPr>
            <a:xfrm>
              <a:off x="533400" y="1143000"/>
              <a:ext cx="2209800" cy="2805270"/>
            </a:xfrm>
            <a:prstGeom prst="rect">
              <a:avLst/>
            </a:prstGeom>
          </p:spPr>
        </p:pic>
        <p:pic>
          <p:nvPicPr>
            <p:cNvPr id="1026" name="Picture 2"/>
            <p:cNvPicPr>
              <a:picLocks noChangeAspect="1" noChangeArrowheads="1"/>
            </p:cNvPicPr>
            <p:nvPr/>
          </p:nvPicPr>
          <p:blipFill>
            <a:blip r:embed="rId7" cstate="print"/>
            <a:srcRect/>
            <a:stretch>
              <a:fillRect/>
            </a:stretch>
          </p:blipFill>
          <p:spPr bwMode="auto">
            <a:xfrm>
              <a:off x="1538288" y="2350665"/>
              <a:ext cx="290512" cy="316335"/>
            </a:xfrm>
            <a:prstGeom prst="rect">
              <a:avLst/>
            </a:prstGeom>
            <a:noFill/>
            <a:ln w="9525">
              <a:noFill/>
              <a:miter lim="800000"/>
              <a:headEnd/>
              <a:tailEnd/>
            </a:ln>
          </p:spPr>
        </p:pic>
        <p:grpSp>
          <p:nvGrpSpPr>
            <p:cNvPr id="3" name="Group 16"/>
            <p:cNvGrpSpPr/>
            <p:nvPr/>
          </p:nvGrpSpPr>
          <p:grpSpPr>
            <a:xfrm>
              <a:off x="3343275" y="3783013"/>
              <a:ext cx="2371725" cy="3074987"/>
              <a:chOff x="3419475" y="3124200"/>
              <a:chExt cx="2371725" cy="3074987"/>
            </a:xfrm>
          </p:grpSpPr>
          <p:grpSp>
            <p:nvGrpSpPr>
              <p:cNvPr id="4" name="Group 12"/>
              <p:cNvGrpSpPr/>
              <p:nvPr/>
            </p:nvGrpSpPr>
            <p:grpSpPr>
              <a:xfrm>
                <a:off x="3419475" y="3124200"/>
                <a:ext cx="2371725" cy="3074987"/>
                <a:chOff x="3419475" y="3124200"/>
                <a:chExt cx="2371725" cy="3074987"/>
              </a:xfrm>
            </p:grpSpPr>
            <p:pic>
              <p:nvPicPr>
                <p:cNvPr id="1027" name="Picture 3"/>
                <p:cNvPicPr>
                  <a:picLocks noChangeAspect="1" noChangeArrowheads="1"/>
                </p:cNvPicPr>
                <p:nvPr/>
              </p:nvPicPr>
              <p:blipFill>
                <a:blip r:embed="rId8" cstate="print"/>
                <a:srcRect/>
                <a:stretch>
                  <a:fillRect/>
                </a:stretch>
              </p:blipFill>
              <p:spPr bwMode="auto">
                <a:xfrm>
                  <a:off x="3419475" y="3124200"/>
                  <a:ext cx="2305050" cy="2046056"/>
                </a:xfrm>
                <a:prstGeom prst="rect">
                  <a:avLst/>
                </a:prstGeom>
                <a:noFill/>
                <a:ln w="9525">
                  <a:noFill/>
                  <a:miter lim="800000"/>
                  <a:headEnd/>
                  <a:tailEnd/>
                </a:ln>
              </p:spPr>
            </p:pic>
            <p:sp>
              <p:nvSpPr>
                <p:cNvPr id="12" name="Text Box 4"/>
                <p:cNvSpPr txBox="1">
                  <a:spLocks noChangeArrowheads="1"/>
                </p:cNvSpPr>
                <p:nvPr/>
              </p:nvSpPr>
              <p:spPr bwMode="auto">
                <a:xfrm>
                  <a:off x="3505200" y="5943600"/>
                  <a:ext cx="2286000" cy="255587"/>
                </a:xfrm>
                <a:prstGeom prst="rect">
                  <a:avLst/>
                </a:prstGeom>
                <a:noFill/>
                <a:ln w="9525">
                  <a:noFill/>
                  <a:round/>
                  <a:headEnd/>
                  <a:tailEnd/>
                </a:ln>
                <a:effectLst/>
              </p:spPr>
              <p:txBody>
                <a:bodyPr lIns="0" tIns="0" rIns="0" bIns="0"/>
                <a:lstStyle/>
                <a:p>
                  <a:pPr algn="ctr">
                    <a:tabLst>
                      <a:tab pos="723900" algn="l"/>
                      <a:tab pos="1447800" algn="l"/>
                      <a:tab pos="2171700" algn="l"/>
                      <a:tab pos="2895600" algn="l"/>
                      <a:tab pos="3619500" algn="l"/>
                    </a:tabLst>
                  </a:pPr>
                  <a:r>
                    <a:rPr lang="en-GB" sz="900" b="1" dirty="0" smtClean="0">
                      <a:solidFill>
                        <a:srgbClr val="000000"/>
                      </a:solidFill>
                      <a:latin typeface="Arial" charset="0"/>
                      <a:ea typeface="msgothic" charset="0"/>
                      <a:cs typeface="msgothic" charset="0"/>
                    </a:rPr>
                    <a:t>Bartsch et al. 2006, 2010</a:t>
                  </a:r>
                  <a:endParaRPr lang="en-GB" sz="900" b="1" dirty="0">
                    <a:solidFill>
                      <a:srgbClr val="000000"/>
                    </a:solidFill>
                    <a:latin typeface="Arial" charset="0"/>
                    <a:ea typeface="msgothic" charset="0"/>
                    <a:cs typeface="msgothic" charset="0"/>
                  </a:endParaRPr>
                </a:p>
              </p:txBody>
            </p:sp>
          </p:grpSp>
          <p:pic>
            <p:nvPicPr>
              <p:cNvPr id="1028" name="Picture 4"/>
              <p:cNvPicPr>
                <a:picLocks noChangeAspect="1" noChangeArrowheads="1"/>
              </p:cNvPicPr>
              <p:nvPr/>
            </p:nvPicPr>
            <p:blipFill>
              <a:blip r:embed="rId9" cstate="print"/>
              <a:srcRect/>
              <a:stretch>
                <a:fillRect/>
              </a:stretch>
            </p:blipFill>
            <p:spPr bwMode="auto">
              <a:xfrm>
                <a:off x="3599161" y="5181600"/>
                <a:ext cx="2012352" cy="609600"/>
              </a:xfrm>
              <a:prstGeom prst="rect">
                <a:avLst/>
              </a:prstGeom>
              <a:noFill/>
              <a:ln w="9525">
                <a:noFill/>
                <a:miter lim="800000"/>
                <a:headEnd/>
                <a:tailEnd/>
              </a:ln>
            </p:spPr>
          </p:pic>
        </p:grpSp>
        <p:grpSp>
          <p:nvGrpSpPr>
            <p:cNvPr id="10" name="Group 21"/>
            <p:cNvGrpSpPr/>
            <p:nvPr/>
          </p:nvGrpSpPr>
          <p:grpSpPr>
            <a:xfrm>
              <a:off x="457200" y="4038600"/>
              <a:ext cx="2286000" cy="2895600"/>
              <a:chOff x="457200" y="4038600"/>
              <a:chExt cx="2286000" cy="2895600"/>
            </a:xfrm>
          </p:grpSpPr>
          <p:grpSp>
            <p:nvGrpSpPr>
              <p:cNvPr id="11" name="Group 17"/>
              <p:cNvGrpSpPr/>
              <p:nvPr/>
            </p:nvGrpSpPr>
            <p:grpSpPr>
              <a:xfrm>
                <a:off x="533400" y="4038600"/>
                <a:ext cx="2047875" cy="2647950"/>
                <a:chOff x="6934200" y="3429000"/>
                <a:chExt cx="2047875" cy="2647950"/>
              </a:xfrm>
            </p:grpSpPr>
            <p:pic>
              <p:nvPicPr>
                <p:cNvPr id="19" name="Picture 2"/>
                <p:cNvPicPr>
                  <a:picLocks noChangeAspect="1" noChangeArrowheads="1"/>
                </p:cNvPicPr>
                <p:nvPr/>
              </p:nvPicPr>
              <p:blipFill>
                <a:blip r:embed="rId10" cstate="print"/>
                <a:srcRect t="70426" r="62544"/>
                <a:stretch>
                  <a:fillRect/>
                </a:stretch>
              </p:blipFill>
              <p:spPr bwMode="auto">
                <a:xfrm>
                  <a:off x="6934200" y="3429000"/>
                  <a:ext cx="2047875" cy="1323975"/>
                </a:xfrm>
                <a:prstGeom prst="rect">
                  <a:avLst/>
                </a:prstGeom>
                <a:noFill/>
                <a:ln w="9525">
                  <a:noFill/>
                  <a:miter lim="800000"/>
                  <a:headEnd/>
                  <a:tailEnd/>
                </a:ln>
              </p:spPr>
            </p:pic>
            <p:pic>
              <p:nvPicPr>
                <p:cNvPr id="20" name="Picture 2"/>
                <p:cNvPicPr>
                  <a:picLocks noChangeAspect="1" noChangeArrowheads="1"/>
                </p:cNvPicPr>
                <p:nvPr/>
              </p:nvPicPr>
              <p:blipFill>
                <a:blip r:embed="rId10" cstate="print">
                  <a:clrChange>
                    <a:clrFrom>
                      <a:srgbClr val="FFFFFF"/>
                    </a:clrFrom>
                    <a:clrTo>
                      <a:srgbClr val="FFFFFF">
                        <a:alpha val="0"/>
                      </a:srgbClr>
                    </a:clrTo>
                  </a:clrChange>
                </a:blip>
                <a:srcRect l="72474" t="64681"/>
                <a:stretch>
                  <a:fillRect/>
                </a:stretch>
              </p:blipFill>
              <p:spPr bwMode="auto">
                <a:xfrm>
                  <a:off x="7258050" y="4495800"/>
                  <a:ext cx="1504950" cy="1581150"/>
                </a:xfrm>
                <a:prstGeom prst="rect">
                  <a:avLst/>
                </a:prstGeom>
                <a:noFill/>
                <a:ln w="9525">
                  <a:noFill/>
                  <a:miter lim="800000"/>
                  <a:headEnd/>
                  <a:tailEnd/>
                </a:ln>
              </p:spPr>
            </p:pic>
          </p:grpSp>
          <p:sp>
            <p:nvSpPr>
              <p:cNvPr id="21" name="Text Box 4"/>
              <p:cNvSpPr txBox="1">
                <a:spLocks noChangeArrowheads="1"/>
              </p:cNvSpPr>
              <p:nvPr/>
            </p:nvSpPr>
            <p:spPr bwMode="auto">
              <a:xfrm>
                <a:off x="457200" y="6678613"/>
                <a:ext cx="2286000" cy="255587"/>
              </a:xfrm>
              <a:prstGeom prst="rect">
                <a:avLst/>
              </a:prstGeom>
              <a:noFill/>
              <a:ln w="9525">
                <a:noFill/>
                <a:round/>
                <a:headEnd/>
                <a:tailEnd/>
              </a:ln>
              <a:effectLst/>
            </p:spPr>
            <p:txBody>
              <a:bodyPr lIns="0" tIns="0" rIns="0" bIns="0"/>
              <a:lstStyle/>
              <a:p>
                <a:pPr algn="ctr">
                  <a:tabLst>
                    <a:tab pos="723900" algn="l"/>
                    <a:tab pos="1447800" algn="l"/>
                    <a:tab pos="2171700" algn="l"/>
                    <a:tab pos="2895600" algn="l"/>
                    <a:tab pos="3619500" algn="l"/>
                  </a:tabLst>
                </a:pPr>
                <a:r>
                  <a:rPr lang="en-GB" sz="900" b="1" dirty="0" smtClean="0">
                    <a:solidFill>
                      <a:srgbClr val="000000"/>
                    </a:solidFill>
                    <a:latin typeface="Arial" charset="0"/>
                    <a:ea typeface="msgothic" charset="0"/>
                    <a:cs typeface="msgothic" charset="0"/>
                  </a:rPr>
                  <a:t>Frank et al. J NS 2004</a:t>
                </a:r>
                <a:endParaRPr lang="en-GB" sz="900" b="1" dirty="0">
                  <a:solidFill>
                    <a:srgbClr val="000000"/>
                  </a:solidFill>
                  <a:latin typeface="Arial" charset="0"/>
                  <a:ea typeface="msgothic" charset="0"/>
                  <a:cs typeface="msgothic" charset="0"/>
                </a:endParaRPr>
              </a:p>
            </p:txBody>
          </p:sp>
        </p:gr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1524000" y="381000"/>
            <a:ext cx="6096000" cy="533400"/>
          </a:xfrm>
          <a:prstGeom prst="rect">
            <a:avLst/>
          </a:prstGeom>
          <a:noFill/>
        </p:spPr>
        <p:txBody>
          <a:bodyPr/>
          <a:lstStyle/>
          <a:p>
            <a:pPr algn="ctr">
              <a:defRPr/>
            </a:pPr>
            <a:r>
              <a:rPr lang="en-US" sz="2200" dirty="0" smtClean="0"/>
              <a:t>(possible 3 D rendering animation here)</a:t>
            </a:r>
            <a:endParaRPr lang="en-US" sz="2200" dirty="0"/>
          </a:p>
          <a:p>
            <a:pPr algn="ctr">
              <a:defRPr/>
            </a:pPr>
            <a:endParaRPr lang="en-US" sz="2800" b="1" dirty="0">
              <a:solidFill>
                <a:schemeClr val="accent2"/>
              </a:solidFill>
            </a:endParaRPr>
          </a:p>
        </p:txBody>
      </p:sp>
      <p:pic>
        <p:nvPicPr>
          <p:cNvPr id="4" name="hipp and ec video 1.avi">
            <a:hlinkClick r:id="" action="ppaction://media"/>
          </p:cNvPr>
          <p:cNvPicPr>
            <a:picLocks noRot="1" noChangeAspect="1"/>
          </p:cNvPicPr>
          <p:nvPr>
            <a:videoFile r:link="rId1"/>
          </p:nvPr>
        </p:nvPicPr>
        <p:blipFill>
          <a:blip r:embed="rId6" cstate="print"/>
          <a:stretch>
            <a:fillRect/>
          </a:stretch>
        </p:blipFill>
        <p:spPr>
          <a:xfrm>
            <a:off x="619677" y="2057400"/>
            <a:ext cx="2637402" cy="2563109"/>
          </a:xfrm>
          <a:prstGeom prst="rect">
            <a:avLst/>
          </a:prstGeom>
        </p:spPr>
      </p:pic>
      <p:pic>
        <p:nvPicPr>
          <p:cNvPr id="5" name="hipp and ec video 2.avi">
            <a:hlinkClick r:id="" action="ppaction://media"/>
          </p:cNvPr>
          <p:cNvPicPr>
            <a:picLocks noRot="1" noChangeAspect="1"/>
          </p:cNvPicPr>
          <p:nvPr>
            <a:videoFile r:link="rId2"/>
          </p:nvPr>
        </p:nvPicPr>
        <p:blipFill>
          <a:blip r:embed="rId7" cstate="print"/>
          <a:stretch>
            <a:fillRect/>
          </a:stretch>
        </p:blipFill>
        <p:spPr>
          <a:xfrm>
            <a:off x="3279740" y="2069560"/>
            <a:ext cx="2624908" cy="2550967"/>
          </a:xfrm>
          <a:prstGeom prst="rect">
            <a:avLst/>
          </a:prstGeom>
        </p:spPr>
      </p:pic>
      <p:pic>
        <p:nvPicPr>
          <p:cNvPr id="6" name="hipp and ec video 3.avi">
            <a:hlinkClick r:id="" action="ppaction://media"/>
          </p:cNvPr>
          <p:cNvPicPr>
            <a:picLocks noRot="1" noChangeAspect="1"/>
          </p:cNvPicPr>
          <p:nvPr>
            <a:videoFile r:link="rId3"/>
          </p:nvPr>
        </p:nvPicPr>
        <p:blipFill>
          <a:blip r:embed="rId8" cstate="print"/>
          <a:stretch>
            <a:fillRect/>
          </a:stretch>
        </p:blipFill>
        <p:spPr>
          <a:xfrm>
            <a:off x="5925361" y="2069560"/>
            <a:ext cx="2624910" cy="2550968"/>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with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with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seq concurrent="1" nextAc="seek">
              <p:cTn id="12" restart="whenNotActive" fill="hold" evtFilter="cancelBubble" nodeType="interactiveSeq">
                <p:stCondLst>
                  <p:cond evt="onClick" delay="0">
                    <p:tgtEl>
                      <p:spTgt spid="6"/>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withEffect">
                                  <p:stCondLst>
                                    <p:cond delay="0"/>
                                  </p:stCondLst>
                                  <p:childTnLst>
                                    <p:cmd type="call" cmd="togglePause">
                                      <p:cBhvr>
                                        <p:cTn id="16" dur="1" fill="hold"/>
                                        <p:tgtEl>
                                          <p:spTgt spid="6"/>
                                        </p:tgtEl>
                                      </p:cBhvr>
                                    </p:cmd>
                                  </p:childTnLst>
                                </p:cTn>
                              </p:par>
                            </p:childTnLst>
                          </p:cTn>
                        </p:par>
                      </p:childTnLst>
                    </p:cTn>
                  </p:par>
                </p:childTnLst>
              </p:cTn>
              <p:nextCondLst>
                <p:cond evt="onClick" delay="0">
                  <p:tgtEl>
                    <p:spTgt spid="6"/>
                  </p:tgtEl>
                </p:cond>
              </p:nextCondLst>
            </p:seq>
            <p:video>
              <p:cMediaNode>
                <p:cTn id="17" fill="hold" display="0">
                  <p:stCondLst>
                    <p:cond delay="indefinite"/>
                  </p:stCondLst>
                  <p:endCondLst>
                    <p:cond evt="onNext" delay="0">
                      <p:tgtEl>
                        <p:sldTgt/>
                      </p:tgtEl>
                    </p:cond>
                    <p:cond evt="onPrev" delay="0">
                      <p:tgtEl>
                        <p:sldTgt/>
                      </p:tgtEl>
                    </p:cond>
                  </p:endCondLst>
                </p:cTn>
                <p:tgtEl>
                  <p:spTgt spid="4"/>
                </p:tgtEl>
              </p:cMediaNode>
            </p:video>
            <p:video>
              <p:cMediaNode>
                <p:cTn id="18" fill="hold" display="0">
                  <p:stCondLst>
                    <p:cond delay="indefinite"/>
                  </p:stCondLst>
                  <p:endCondLst>
                    <p:cond evt="onNext" delay="0">
                      <p:tgtEl>
                        <p:sldTgt/>
                      </p:tgtEl>
                    </p:cond>
                    <p:cond evt="onPrev" delay="0">
                      <p:tgtEl>
                        <p:sldTgt/>
                      </p:tgtEl>
                    </p:cond>
                  </p:endCondLst>
                </p:cTn>
                <p:tgtEl>
                  <p:spTgt spid="5"/>
                </p:tgtEl>
              </p:cMediaNode>
            </p:video>
            <p:video>
              <p:cMediaNode>
                <p:cTn id="19"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2"/>
          <p:cNvGrpSpPr>
            <a:grpSpLocks/>
          </p:cNvGrpSpPr>
          <p:nvPr/>
        </p:nvGrpSpPr>
        <p:grpSpPr bwMode="auto">
          <a:xfrm>
            <a:off x="152400" y="4572000"/>
            <a:ext cx="6456363" cy="2247900"/>
            <a:chOff x="152400" y="4572000"/>
            <a:chExt cx="6457150" cy="2248276"/>
          </a:xfrm>
        </p:grpSpPr>
        <p:pic>
          <p:nvPicPr>
            <p:cNvPr id="14370" name="Picture 2"/>
            <p:cNvPicPr>
              <a:picLocks noChangeAspect="1" noChangeArrowheads="1"/>
            </p:cNvPicPr>
            <p:nvPr/>
          </p:nvPicPr>
          <p:blipFill>
            <a:blip r:embed="rId3"/>
            <a:srcRect r="28062"/>
            <a:stretch>
              <a:fillRect/>
            </a:stretch>
          </p:blipFill>
          <p:spPr bwMode="auto">
            <a:xfrm>
              <a:off x="3593123" y="4572000"/>
              <a:ext cx="3016427" cy="2248276"/>
            </a:xfrm>
            <a:prstGeom prst="rect">
              <a:avLst/>
            </a:prstGeom>
            <a:noFill/>
            <a:ln w="9525">
              <a:noFill/>
              <a:miter lim="800000"/>
              <a:headEnd/>
              <a:tailEnd/>
            </a:ln>
          </p:spPr>
        </p:pic>
        <p:sp>
          <p:nvSpPr>
            <p:cNvPr id="37" name="Content Placeholder 2"/>
            <p:cNvSpPr txBox="1">
              <a:spLocks/>
            </p:cNvSpPr>
            <p:nvPr/>
          </p:nvSpPr>
          <p:spPr>
            <a:xfrm>
              <a:off x="152400" y="4611695"/>
              <a:ext cx="3658046" cy="1484560"/>
            </a:xfrm>
            <a:prstGeom prst="rect">
              <a:avLst/>
            </a:prstGeom>
          </p:spPr>
          <p:txBody>
            <a:bodyPr/>
            <a:lstStyle/>
            <a:p>
              <a:pPr marL="228600" indent="-228600" eaLnBrk="0" hangingPunct="0">
                <a:spcBef>
                  <a:spcPts val="0"/>
                </a:spcBef>
                <a:buFont typeface="Arial" pitchFamily="34" charset="0"/>
                <a:buChar char="•"/>
                <a:defRPr/>
              </a:pPr>
              <a:r>
                <a:rPr lang="en-US" sz="1400" b="1" kern="0" dirty="0">
                  <a:solidFill>
                    <a:srgbClr val="0B2FE5"/>
                  </a:solidFill>
                  <a:latin typeface="+mn-lt"/>
                </a:rPr>
                <a:t>Executive function/attentional</a:t>
              </a:r>
              <a:r>
                <a:rPr lang="en-US" sz="1400" kern="0" dirty="0">
                  <a:solidFill>
                    <a:srgbClr val="0B2FE5"/>
                  </a:solidFill>
                  <a:latin typeface="+mn-lt"/>
                </a:rPr>
                <a:t>:</a:t>
              </a:r>
            </a:p>
            <a:p>
              <a:pPr marL="568325" lvl="1" indent="-222250" eaLnBrk="0" hangingPunct="0">
                <a:spcBef>
                  <a:spcPts val="0"/>
                </a:spcBef>
                <a:buFont typeface="Courier New" pitchFamily="49" charset="0"/>
                <a:buChar char="o"/>
                <a:tabLst>
                  <a:tab pos="741363" algn="l"/>
                </a:tabLst>
                <a:defRPr/>
              </a:pPr>
              <a:r>
                <a:rPr lang="en-US" sz="1200" kern="0" dirty="0">
                  <a:solidFill>
                    <a:srgbClr val="0B2FE5"/>
                  </a:solidFill>
                  <a:latin typeface="+mn-lt"/>
                </a:rPr>
                <a:t>1.</a:t>
              </a:r>
              <a:r>
                <a:rPr lang="en-US" sz="1400" kern="0" dirty="0">
                  <a:solidFill>
                    <a:srgbClr val="0B2FE5"/>
                  </a:solidFill>
                  <a:latin typeface="+mn-lt"/>
                </a:rPr>
                <a:t> “search/detect” FEF-MT, WM     	</a:t>
              </a:r>
              <a:r>
                <a:rPr lang="en-US" sz="1400" i="1" kern="0" dirty="0">
                  <a:solidFill>
                    <a:srgbClr val="0B2FE5"/>
                  </a:solidFill>
                  <a:latin typeface="+mn-lt"/>
                </a:rPr>
                <a:t>(search &amp; detection)</a:t>
              </a:r>
              <a:r>
                <a:rPr lang="en-US" sz="1200" i="1" kern="0" dirty="0">
                  <a:solidFill>
                    <a:srgbClr val="0B2FE5"/>
                  </a:solidFill>
                  <a:latin typeface="+mn-lt"/>
                </a:rPr>
                <a:t> </a:t>
              </a:r>
              <a:r>
                <a:rPr lang="en-US" sz="1200" i="1" kern="0" dirty="0">
                  <a:solidFill>
                    <a:srgbClr val="1F52E1"/>
                  </a:solidFill>
                  <a:latin typeface="+mn-lt"/>
                </a:rPr>
                <a:t>[DAS]</a:t>
              </a:r>
              <a:endParaRPr lang="en-US" sz="1400" i="1" kern="0" dirty="0">
                <a:solidFill>
                  <a:srgbClr val="1F52E1"/>
                </a:solidFill>
                <a:latin typeface="+mn-lt"/>
              </a:endParaRPr>
            </a:p>
            <a:p>
              <a:pPr marL="568325" lvl="1" indent="-222250" eaLnBrk="0" hangingPunct="0">
                <a:spcBef>
                  <a:spcPts val="0"/>
                </a:spcBef>
                <a:buFont typeface="Courier New" pitchFamily="49" charset="0"/>
                <a:buChar char="o"/>
                <a:defRPr/>
              </a:pPr>
              <a:r>
                <a:rPr lang="en-US" sz="1200" kern="0" dirty="0">
                  <a:solidFill>
                    <a:srgbClr val="0B2FE5"/>
                  </a:solidFill>
                  <a:latin typeface="+mn-lt"/>
                </a:rPr>
                <a:t>2.</a:t>
              </a:r>
              <a:r>
                <a:rPr lang="en-US" sz="1400" kern="0" dirty="0">
                  <a:solidFill>
                    <a:srgbClr val="0B2FE5"/>
                  </a:solidFill>
                  <a:latin typeface="+mn-lt"/>
                </a:rPr>
                <a:t> “frontoparietal control”, WM </a:t>
              </a:r>
              <a:r>
                <a:rPr lang="en-US" sz="1200" i="1" kern="0" dirty="0">
                  <a:solidFill>
                    <a:srgbClr val="92D050"/>
                  </a:solidFill>
                  <a:latin typeface="+mn-lt"/>
                </a:rPr>
                <a:t>[FPCS]</a:t>
              </a:r>
              <a:endParaRPr lang="en-US" sz="1400" kern="0" dirty="0">
                <a:solidFill>
                  <a:srgbClr val="92D050"/>
                </a:solidFill>
                <a:latin typeface="+mn-lt"/>
              </a:endParaRPr>
            </a:p>
            <a:p>
              <a:pPr marL="568325" lvl="1" indent="-222250" eaLnBrk="0" hangingPunct="0">
                <a:spcBef>
                  <a:spcPts val="0"/>
                </a:spcBef>
                <a:buFont typeface="Courier New" pitchFamily="49" charset="0"/>
                <a:buChar char="o"/>
                <a:defRPr/>
              </a:pPr>
              <a:r>
                <a:rPr lang="en-US" sz="1200" kern="0" dirty="0">
                  <a:solidFill>
                    <a:srgbClr val="0B2FE5"/>
                  </a:solidFill>
                  <a:latin typeface="+mn-lt"/>
                </a:rPr>
                <a:t>3.</a:t>
              </a:r>
              <a:r>
                <a:rPr lang="en-US" sz="1400" kern="0" dirty="0">
                  <a:solidFill>
                    <a:srgbClr val="0B2FE5"/>
                  </a:solidFill>
                  <a:latin typeface="+mn-lt"/>
                </a:rPr>
                <a:t> “bottom-up” HF-cortical </a:t>
              </a:r>
              <a:r>
                <a:rPr lang="en-US" sz="1200" i="1" kern="0" dirty="0">
                  <a:solidFill>
                    <a:srgbClr val="FFC000"/>
                  </a:solidFill>
                  <a:latin typeface="+mn-lt"/>
                </a:rPr>
                <a:t>[HCMS]</a:t>
              </a:r>
            </a:p>
            <a:p>
              <a:pPr marL="568325" lvl="1" indent="-222250" eaLnBrk="0" hangingPunct="0">
                <a:spcBef>
                  <a:spcPts val="0"/>
                </a:spcBef>
                <a:buFont typeface="Courier New" pitchFamily="49" charset="0"/>
                <a:buChar char="o"/>
                <a:defRPr/>
              </a:pPr>
              <a:r>
                <a:rPr lang="en-US" sz="1200" kern="0" dirty="0">
                  <a:solidFill>
                    <a:srgbClr val="0B2FE5"/>
                  </a:solidFill>
                  <a:latin typeface="+mn-lt"/>
                </a:rPr>
                <a:t>4. </a:t>
              </a:r>
              <a:r>
                <a:rPr lang="en-US" sz="1400" kern="0" dirty="0">
                  <a:solidFill>
                    <a:srgbClr val="0B2FE5"/>
                  </a:solidFill>
                  <a:latin typeface="+mn-lt"/>
                </a:rPr>
                <a:t>“salience network”</a:t>
              </a:r>
              <a:endParaRPr lang="en-US" sz="1200" i="1" kern="0" dirty="0">
                <a:solidFill>
                  <a:srgbClr val="FFC000"/>
                </a:solidFill>
              </a:endParaRPr>
            </a:p>
            <a:p>
              <a:pPr marL="568325" lvl="1" indent="-222250" eaLnBrk="0" hangingPunct="0">
                <a:spcBef>
                  <a:spcPts val="0"/>
                </a:spcBef>
                <a:buFont typeface="Courier New" pitchFamily="49" charset="0"/>
                <a:buChar char="o"/>
                <a:defRPr/>
              </a:pPr>
              <a:endParaRPr lang="en-US" sz="1400" kern="0" dirty="0">
                <a:solidFill>
                  <a:srgbClr val="0B2FE5"/>
                </a:solidFill>
                <a:latin typeface="+mn-lt"/>
              </a:endParaRPr>
            </a:p>
          </p:txBody>
        </p:sp>
      </p:grpSp>
      <p:sp>
        <p:nvSpPr>
          <p:cNvPr id="14339" name="Title 1"/>
          <p:cNvSpPr>
            <a:spLocks noGrp="1"/>
          </p:cNvSpPr>
          <p:nvPr>
            <p:ph type="title"/>
          </p:nvPr>
        </p:nvSpPr>
        <p:spPr/>
        <p:txBody>
          <a:bodyPr/>
          <a:lstStyle/>
          <a:p>
            <a:r>
              <a:rPr lang="en-US" sz="2400" dirty="0" smtClean="0"/>
              <a:t>Biology: Prefrontal Cortex</a:t>
            </a:r>
          </a:p>
        </p:txBody>
      </p:sp>
      <p:pic>
        <p:nvPicPr>
          <p:cNvPr id="14340" name="Picture 2" descr="C:\Documents and Settings\Goodman\Desktop\ADMIN\LECTURES\Lec.NEUROPHYSIOL\Memory.2007\FUSTER06\fro3_s05.jpg"/>
          <p:cNvPicPr>
            <a:picLocks noChangeAspect="1" noChangeArrowheads="1"/>
          </p:cNvPicPr>
          <p:nvPr/>
        </p:nvPicPr>
        <p:blipFill>
          <a:blip r:embed="rId4"/>
          <a:srcRect/>
          <a:stretch>
            <a:fillRect/>
          </a:stretch>
        </p:blipFill>
        <p:spPr bwMode="auto">
          <a:xfrm>
            <a:off x="3657600" y="1328738"/>
            <a:ext cx="2819400" cy="2786062"/>
          </a:xfrm>
          <a:prstGeom prst="rect">
            <a:avLst/>
          </a:prstGeom>
          <a:noFill/>
          <a:ln w="9525">
            <a:noFill/>
            <a:miter lim="800000"/>
            <a:headEnd/>
            <a:tailEnd/>
          </a:ln>
        </p:spPr>
      </p:pic>
      <p:sp>
        <p:nvSpPr>
          <p:cNvPr id="6" name="Content Placeholder 2"/>
          <p:cNvSpPr txBox="1">
            <a:spLocks/>
          </p:cNvSpPr>
          <p:nvPr/>
        </p:nvSpPr>
        <p:spPr>
          <a:xfrm>
            <a:off x="152400" y="1304925"/>
            <a:ext cx="3429000" cy="762000"/>
          </a:xfrm>
          <a:prstGeom prst="rect">
            <a:avLst/>
          </a:prstGeom>
        </p:spPr>
        <p:txBody>
          <a:bodyPr/>
          <a:lstStyle/>
          <a:p>
            <a:pPr marL="228600" indent="-228600" eaLnBrk="0" hangingPunct="0">
              <a:spcBef>
                <a:spcPts val="0"/>
              </a:spcBef>
              <a:buFont typeface="Arial" pitchFamily="34" charset="0"/>
              <a:buChar char="•"/>
              <a:defRPr/>
            </a:pPr>
            <a:r>
              <a:rPr lang="en-US" sz="1400" kern="0" dirty="0">
                <a:solidFill>
                  <a:srgbClr val="0B2FE5"/>
                </a:solidFill>
                <a:latin typeface="+mn-lt"/>
              </a:rPr>
              <a:t>Anterior to, and distinguished from other frontal areas by having a recognizable </a:t>
            </a:r>
            <a:r>
              <a:rPr lang="en-US" sz="1400" b="1" kern="0" dirty="0">
                <a:solidFill>
                  <a:srgbClr val="0B2FE5"/>
                </a:solidFill>
                <a:latin typeface="+mn-lt"/>
              </a:rPr>
              <a:t>granular layer</a:t>
            </a:r>
            <a:r>
              <a:rPr lang="en-US" sz="1400" kern="0" dirty="0">
                <a:solidFill>
                  <a:srgbClr val="0B2FE5"/>
                </a:solidFill>
                <a:latin typeface="+mn-lt"/>
              </a:rPr>
              <a:t> (IV)</a:t>
            </a:r>
          </a:p>
          <a:p>
            <a:pPr marL="457200" indent="-457200" eaLnBrk="0" hangingPunct="0">
              <a:spcBef>
                <a:spcPts val="0"/>
              </a:spcBef>
              <a:defRPr/>
            </a:pPr>
            <a:endParaRPr lang="en-US" sz="1400" kern="0" dirty="0">
              <a:solidFill>
                <a:srgbClr val="0B2FE5"/>
              </a:solidFill>
              <a:latin typeface="+mn-lt"/>
            </a:endParaRPr>
          </a:p>
        </p:txBody>
      </p:sp>
      <p:sp>
        <p:nvSpPr>
          <p:cNvPr id="8" name="Content Placeholder 2"/>
          <p:cNvSpPr txBox="1">
            <a:spLocks/>
          </p:cNvSpPr>
          <p:nvPr/>
        </p:nvSpPr>
        <p:spPr bwMode="auto">
          <a:xfrm>
            <a:off x="152400" y="2057400"/>
            <a:ext cx="3429000" cy="762000"/>
          </a:xfrm>
          <a:prstGeom prst="rect">
            <a:avLst/>
          </a:prstGeom>
        </p:spPr>
        <p:txBody>
          <a:bodyPr/>
          <a:lstStyle/>
          <a:p>
            <a:pPr marL="228600" indent="-228600" eaLnBrk="0" hangingPunct="0">
              <a:spcBef>
                <a:spcPts val="0"/>
              </a:spcBef>
              <a:buFont typeface="Arial" pitchFamily="34" charset="0"/>
              <a:buChar char="•"/>
              <a:defRPr/>
            </a:pPr>
            <a:r>
              <a:rPr lang="en-US" sz="1400" kern="0" dirty="0">
                <a:solidFill>
                  <a:srgbClr val="0B2FE5"/>
                </a:solidFill>
                <a:latin typeface="+mn-lt"/>
              </a:rPr>
              <a:t>Heavier staining for </a:t>
            </a:r>
            <a:r>
              <a:rPr lang="en-US" sz="1400" b="1" kern="0" dirty="0">
                <a:solidFill>
                  <a:srgbClr val="0B2FE5"/>
                </a:solidFill>
                <a:latin typeface="+mn-lt"/>
              </a:rPr>
              <a:t>PV+</a:t>
            </a:r>
            <a:r>
              <a:rPr lang="en-US" sz="1400" kern="0" dirty="0">
                <a:solidFill>
                  <a:srgbClr val="0B2FE5"/>
                </a:solidFill>
                <a:latin typeface="+mn-lt"/>
              </a:rPr>
              <a:t> inhibitory neurons (vs. limbic cortex enriched in CB+ interneurons)</a:t>
            </a:r>
          </a:p>
          <a:p>
            <a:pPr marL="228600" indent="-228600" eaLnBrk="0" hangingPunct="0">
              <a:spcBef>
                <a:spcPts val="0"/>
              </a:spcBef>
              <a:defRPr/>
            </a:pPr>
            <a:endParaRPr lang="en-US" sz="1400" kern="0" dirty="0">
              <a:solidFill>
                <a:srgbClr val="0B2FE5"/>
              </a:solidFill>
              <a:latin typeface="+mn-lt"/>
            </a:endParaRPr>
          </a:p>
        </p:txBody>
      </p:sp>
      <p:grpSp>
        <p:nvGrpSpPr>
          <p:cNvPr id="11" name="Group 31"/>
          <p:cNvGrpSpPr>
            <a:grpSpLocks/>
          </p:cNvGrpSpPr>
          <p:nvPr/>
        </p:nvGrpSpPr>
        <p:grpSpPr bwMode="auto">
          <a:xfrm>
            <a:off x="6535908" y="1219200"/>
            <a:ext cx="2379492" cy="1143000"/>
            <a:chOff x="6535908" y="1219200"/>
            <a:chExt cx="2379492" cy="1143000"/>
          </a:xfrm>
        </p:grpSpPr>
        <p:pic>
          <p:nvPicPr>
            <p:cNvPr id="14359" name="Picture 2"/>
            <p:cNvPicPr>
              <a:picLocks noChangeAspect="1" noChangeArrowheads="1"/>
            </p:cNvPicPr>
            <p:nvPr/>
          </p:nvPicPr>
          <p:blipFill>
            <a:blip r:embed="rId5"/>
            <a:srcRect b="79338"/>
            <a:stretch>
              <a:fillRect/>
            </a:stretch>
          </p:blipFill>
          <p:spPr bwMode="auto">
            <a:xfrm>
              <a:off x="6535908" y="1219200"/>
              <a:ext cx="2379492" cy="1086394"/>
            </a:xfrm>
            <a:prstGeom prst="rect">
              <a:avLst/>
            </a:prstGeom>
            <a:noFill/>
            <a:ln w="9525">
              <a:noFill/>
              <a:miter lim="800000"/>
              <a:headEnd/>
              <a:tailEnd/>
            </a:ln>
          </p:spPr>
        </p:pic>
        <p:sp>
          <p:nvSpPr>
            <p:cNvPr id="12" name="Rectangle 11"/>
            <p:cNvSpPr/>
            <p:nvPr/>
          </p:nvSpPr>
          <p:spPr>
            <a:xfrm>
              <a:off x="7772400" y="1295400"/>
              <a:ext cx="1130300" cy="1066800"/>
            </a:xfrm>
            <a:prstGeom prst="rect">
              <a:avLst/>
            </a:prstGeom>
            <a:noFill/>
            <a:ln>
              <a:solidFill>
                <a:srgbClr val="00E3D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
        <p:nvSpPr>
          <p:cNvPr id="38" name="Content Placeholder 2"/>
          <p:cNvSpPr txBox="1">
            <a:spLocks/>
          </p:cNvSpPr>
          <p:nvPr/>
        </p:nvSpPr>
        <p:spPr>
          <a:xfrm>
            <a:off x="152400" y="2779713"/>
            <a:ext cx="3429000" cy="914400"/>
          </a:xfrm>
          <a:prstGeom prst="rect">
            <a:avLst/>
          </a:prstGeom>
        </p:spPr>
        <p:txBody>
          <a:bodyPr/>
          <a:lstStyle/>
          <a:p>
            <a:pPr marL="228600" indent="-228600" eaLnBrk="0" hangingPunct="0">
              <a:spcBef>
                <a:spcPct val="20000"/>
              </a:spcBef>
              <a:buFont typeface="Arial" pitchFamily="34" charset="0"/>
              <a:buChar char="•"/>
              <a:defRPr/>
            </a:pPr>
            <a:r>
              <a:rPr lang="en-US" sz="1400" b="1" kern="0" dirty="0">
                <a:solidFill>
                  <a:srgbClr val="0B2FE5"/>
                </a:solidFill>
                <a:latin typeface="+mn-lt"/>
              </a:rPr>
              <a:t>Densely connected</a:t>
            </a:r>
            <a:r>
              <a:rPr lang="en-US" sz="1400" kern="0" dirty="0">
                <a:solidFill>
                  <a:srgbClr val="0B2FE5"/>
                </a:solidFill>
                <a:latin typeface="+mn-lt"/>
              </a:rPr>
              <a:t> : primary sensory, association &amp; premotor cortex, hippocampus (monosynaptic), basal ganglia, brainstem (RAS)</a:t>
            </a:r>
          </a:p>
        </p:txBody>
      </p:sp>
      <p:sp>
        <p:nvSpPr>
          <p:cNvPr id="24" name="Content Placeholder 2"/>
          <p:cNvSpPr txBox="1">
            <a:spLocks/>
          </p:cNvSpPr>
          <p:nvPr/>
        </p:nvSpPr>
        <p:spPr>
          <a:xfrm>
            <a:off x="152400" y="3694113"/>
            <a:ext cx="3429000" cy="990600"/>
          </a:xfrm>
          <a:prstGeom prst="rect">
            <a:avLst/>
          </a:prstGeom>
        </p:spPr>
        <p:txBody>
          <a:bodyPr/>
          <a:lstStyle/>
          <a:p>
            <a:pPr marL="228600" indent="-228600" eaLnBrk="0" hangingPunct="0">
              <a:spcBef>
                <a:spcPts val="0"/>
              </a:spcBef>
              <a:buFont typeface="Arial" pitchFamily="34" charset="0"/>
              <a:buChar char="•"/>
              <a:defRPr/>
            </a:pPr>
            <a:r>
              <a:rPr lang="en-US" sz="1400" b="1" kern="0" dirty="0">
                <a:solidFill>
                  <a:srgbClr val="0B2FE5"/>
                </a:solidFill>
                <a:latin typeface="+mn-lt"/>
              </a:rPr>
              <a:t>Functional roles: </a:t>
            </a:r>
            <a:r>
              <a:rPr lang="en-US" sz="1400" kern="0" dirty="0">
                <a:solidFill>
                  <a:srgbClr val="0B2FE5"/>
                </a:solidFill>
                <a:latin typeface="+mn-lt"/>
              </a:rPr>
              <a:t>working memory, planning &amp; decision making, personality expression, control of socially correct behavior</a:t>
            </a:r>
          </a:p>
          <a:p>
            <a:pPr marL="457200" indent="-457200" eaLnBrk="0" hangingPunct="0">
              <a:spcBef>
                <a:spcPts val="0"/>
              </a:spcBef>
              <a:defRPr/>
            </a:pPr>
            <a:endParaRPr lang="en-US" sz="1400" kern="0" dirty="0">
              <a:solidFill>
                <a:srgbClr val="0B2FE5"/>
              </a:solidFill>
              <a:latin typeface="+mn-lt"/>
            </a:endParaRPr>
          </a:p>
        </p:txBody>
      </p:sp>
      <p:sp>
        <p:nvSpPr>
          <p:cNvPr id="31" name="Content Placeholder 2"/>
          <p:cNvSpPr txBox="1">
            <a:spLocks/>
          </p:cNvSpPr>
          <p:nvPr/>
        </p:nvSpPr>
        <p:spPr>
          <a:xfrm>
            <a:off x="152400" y="5867400"/>
            <a:ext cx="3657600" cy="1066800"/>
          </a:xfrm>
          <a:prstGeom prst="rect">
            <a:avLst/>
          </a:prstGeom>
        </p:spPr>
        <p:txBody>
          <a:bodyPr/>
          <a:lstStyle/>
          <a:p>
            <a:pPr marL="568325" lvl="1" indent="-222250" eaLnBrk="0" hangingPunct="0">
              <a:spcBef>
                <a:spcPts val="0"/>
              </a:spcBef>
              <a:buFont typeface="Courier New" pitchFamily="49" charset="0"/>
              <a:buChar char="o"/>
              <a:defRPr/>
            </a:pPr>
            <a:r>
              <a:rPr lang="en-US" sz="1400" i="1" kern="0" dirty="0">
                <a:solidFill>
                  <a:srgbClr val="0B2FE5"/>
                </a:solidFill>
                <a:latin typeface="+mn-lt"/>
              </a:rPr>
              <a:t>Selection</a:t>
            </a:r>
            <a:r>
              <a:rPr lang="en-US" sz="1400" kern="0" dirty="0">
                <a:solidFill>
                  <a:srgbClr val="0B2FE5"/>
                </a:solidFill>
                <a:latin typeface="+mn-lt"/>
              </a:rPr>
              <a:t> rather than storage</a:t>
            </a:r>
          </a:p>
          <a:p>
            <a:pPr marL="568325" lvl="1" indent="-222250" eaLnBrk="0" hangingPunct="0">
              <a:spcBef>
                <a:spcPts val="0"/>
              </a:spcBef>
              <a:buFont typeface="Courier New" pitchFamily="49" charset="0"/>
              <a:buChar char="o"/>
              <a:defRPr/>
            </a:pPr>
            <a:r>
              <a:rPr lang="en-US" sz="1400" i="1" kern="0" dirty="0">
                <a:solidFill>
                  <a:srgbClr val="0B2FE5"/>
                </a:solidFill>
                <a:latin typeface="+mn-lt"/>
              </a:rPr>
              <a:t>Relevance</a:t>
            </a:r>
            <a:r>
              <a:rPr lang="en-US" sz="1400" kern="0" dirty="0">
                <a:solidFill>
                  <a:srgbClr val="0B2FE5"/>
                </a:solidFill>
                <a:latin typeface="+mn-lt"/>
              </a:rPr>
              <a:t> of input within an </a:t>
            </a:r>
            <a:r>
              <a:rPr lang="en-US" sz="1400" i="1" kern="0" dirty="0">
                <a:solidFill>
                  <a:srgbClr val="0B2FE5"/>
                </a:solidFill>
                <a:latin typeface="+mn-lt"/>
              </a:rPr>
              <a:t>emotional</a:t>
            </a:r>
            <a:r>
              <a:rPr lang="en-US" sz="1400" kern="0" dirty="0">
                <a:solidFill>
                  <a:srgbClr val="0B2FE5"/>
                </a:solidFill>
                <a:latin typeface="+mn-lt"/>
              </a:rPr>
              <a:t> context</a:t>
            </a:r>
          </a:p>
          <a:p>
            <a:pPr marL="568325" lvl="1" indent="-222250" eaLnBrk="0" hangingPunct="0">
              <a:spcBef>
                <a:spcPts val="0"/>
              </a:spcBef>
              <a:buFont typeface="Courier New" pitchFamily="49" charset="0"/>
              <a:buChar char="o"/>
              <a:defRPr/>
            </a:pPr>
            <a:r>
              <a:rPr lang="en-US" sz="1400" kern="0" dirty="0">
                <a:solidFill>
                  <a:srgbClr val="0B2FE5"/>
                </a:solidFill>
                <a:latin typeface="+mn-lt"/>
              </a:rPr>
              <a:t>Incr. persistent activity (up states)</a:t>
            </a:r>
          </a:p>
          <a:p>
            <a:pPr marL="228600" indent="-228600" eaLnBrk="0" hangingPunct="0">
              <a:spcBef>
                <a:spcPts val="0"/>
              </a:spcBef>
              <a:defRPr/>
            </a:pPr>
            <a:endParaRPr lang="en-US" sz="1400" kern="0" dirty="0">
              <a:solidFill>
                <a:srgbClr val="0B2FE5"/>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dissolve">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dissolv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ssolv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dissolve">
                                      <p:cBhvr>
                                        <p:cTn id="2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24" grpId="0"/>
      <p:bldP spid="3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1600200" y="381000"/>
            <a:ext cx="5943600" cy="533400"/>
          </a:xfrm>
          <a:prstGeom prst="rect">
            <a:avLst/>
          </a:prstGeom>
          <a:noFill/>
        </p:spPr>
        <p:txBody>
          <a:bodyPr/>
          <a:lstStyle/>
          <a:p>
            <a:pPr algn="ctr">
              <a:defRPr/>
            </a:pPr>
            <a:r>
              <a:rPr lang="en-US" sz="2200" dirty="0" smtClean="0"/>
              <a:t>Biology: HP &amp; EC </a:t>
            </a:r>
            <a:r>
              <a:rPr lang="en-US" sz="2200" i="1" dirty="0" smtClean="0"/>
              <a:t>in vivo</a:t>
            </a:r>
            <a:r>
              <a:rPr lang="en-US" sz="2200" dirty="0" smtClean="0"/>
              <a:t> </a:t>
            </a:r>
            <a:endParaRPr lang="en-US" sz="2200" dirty="0"/>
          </a:p>
          <a:p>
            <a:pPr algn="ctr">
              <a:defRPr/>
            </a:pPr>
            <a:endParaRPr lang="en-US" sz="2800" b="1" dirty="0">
              <a:solidFill>
                <a:schemeClr val="accent2"/>
              </a:solidFill>
            </a:endParaRPr>
          </a:p>
        </p:txBody>
      </p:sp>
      <p:pic>
        <p:nvPicPr>
          <p:cNvPr id="21"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620719" y="5105400"/>
            <a:ext cx="1875081" cy="1331757"/>
          </a:xfrm>
          <a:prstGeom prst="rect">
            <a:avLst/>
          </a:prstGeom>
          <a:noFill/>
          <a:ln w="9525">
            <a:noFill/>
            <a:miter lim="800000"/>
            <a:headEnd/>
            <a:tailEnd/>
          </a:ln>
          <a:effectLst/>
        </p:spPr>
      </p:pic>
      <p:grpSp>
        <p:nvGrpSpPr>
          <p:cNvPr id="2" name="Group 30"/>
          <p:cNvGrpSpPr/>
          <p:nvPr/>
        </p:nvGrpSpPr>
        <p:grpSpPr>
          <a:xfrm>
            <a:off x="0" y="1201816"/>
            <a:ext cx="4689622" cy="5258674"/>
            <a:chOff x="0" y="1201816"/>
            <a:chExt cx="4689622" cy="5258674"/>
          </a:xfrm>
        </p:grpSpPr>
        <p:pic>
          <p:nvPicPr>
            <p:cNvPr id="9223" name="Picture 7"/>
            <p:cNvPicPr>
              <a:picLocks noChangeAspect="1" noChangeArrowheads="1"/>
            </p:cNvPicPr>
            <p:nvPr/>
          </p:nvPicPr>
          <p:blipFill>
            <a:blip r:embed="rId4" cstate="print">
              <a:clrChange>
                <a:clrFrom>
                  <a:srgbClr val="FFFFFF"/>
                </a:clrFrom>
                <a:clrTo>
                  <a:srgbClr val="FFFFFF">
                    <a:alpha val="0"/>
                  </a:srgbClr>
                </a:clrTo>
              </a:clrChange>
            </a:blip>
            <a:srcRect l="55987"/>
            <a:stretch>
              <a:fillRect/>
            </a:stretch>
          </p:blipFill>
          <p:spPr bwMode="auto">
            <a:xfrm>
              <a:off x="2819400" y="3429000"/>
              <a:ext cx="1627941" cy="1405672"/>
            </a:xfrm>
            <a:prstGeom prst="rect">
              <a:avLst/>
            </a:prstGeom>
            <a:noFill/>
            <a:ln w="9525">
              <a:noFill/>
              <a:miter lim="800000"/>
              <a:headEnd/>
              <a:tailEnd/>
            </a:ln>
            <a:effectLst/>
          </p:spPr>
        </p:pic>
        <p:pic>
          <p:nvPicPr>
            <p:cNvPr id="9224" name="Picture 8"/>
            <p:cNvPicPr>
              <a:picLocks noChangeAspect="1" noChangeArrowheads="1"/>
            </p:cNvPicPr>
            <p:nvPr/>
          </p:nvPicPr>
          <p:blipFill>
            <a:blip r:embed="rId5" cstate="print"/>
            <a:srcRect/>
            <a:stretch>
              <a:fillRect/>
            </a:stretch>
          </p:blipFill>
          <p:spPr bwMode="auto">
            <a:xfrm>
              <a:off x="533400" y="5791200"/>
              <a:ext cx="1771650" cy="669290"/>
            </a:xfrm>
            <a:prstGeom prst="rect">
              <a:avLst/>
            </a:prstGeom>
            <a:noFill/>
            <a:ln w="9525">
              <a:noFill/>
              <a:miter lim="800000"/>
              <a:headEnd/>
              <a:tailEnd/>
            </a:ln>
            <a:effectLst/>
          </p:spPr>
        </p:pic>
        <p:pic>
          <p:nvPicPr>
            <p:cNvPr id="9225" name="Picture 9"/>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304800" y="4724400"/>
              <a:ext cx="2244916" cy="1000125"/>
            </a:xfrm>
            <a:prstGeom prst="rect">
              <a:avLst/>
            </a:prstGeom>
            <a:noFill/>
            <a:ln w="9525">
              <a:noFill/>
              <a:miter lim="800000"/>
              <a:headEnd/>
              <a:tailEnd/>
            </a:ln>
            <a:effectLst/>
          </p:spPr>
        </p:pic>
        <p:pic>
          <p:nvPicPr>
            <p:cNvPr id="9226" name="Picture 10"/>
            <p:cNvPicPr>
              <a:picLocks noChangeAspect="1" noChangeArrowheads="1"/>
            </p:cNvPicPr>
            <p:nvPr/>
          </p:nvPicPr>
          <p:blipFill>
            <a:blip r:embed="rId7" cstate="print"/>
            <a:srcRect/>
            <a:stretch>
              <a:fillRect/>
            </a:stretch>
          </p:blipFill>
          <p:spPr bwMode="auto">
            <a:xfrm>
              <a:off x="1828800" y="3556000"/>
              <a:ext cx="890588" cy="885825"/>
            </a:xfrm>
            <a:prstGeom prst="rect">
              <a:avLst/>
            </a:prstGeom>
            <a:noFill/>
            <a:ln w="9525">
              <a:noFill/>
              <a:miter lim="800000"/>
              <a:headEnd/>
              <a:tailEnd/>
            </a:ln>
            <a:effectLst/>
          </p:spPr>
        </p:pic>
        <p:grpSp>
          <p:nvGrpSpPr>
            <p:cNvPr id="3" name="Group 29"/>
            <p:cNvGrpSpPr/>
            <p:nvPr/>
          </p:nvGrpSpPr>
          <p:grpSpPr>
            <a:xfrm>
              <a:off x="0" y="1201816"/>
              <a:ext cx="4114800" cy="3129570"/>
              <a:chOff x="0" y="1201816"/>
              <a:chExt cx="4114800" cy="3129570"/>
            </a:xfrm>
          </p:grpSpPr>
          <p:pic>
            <p:nvPicPr>
              <p:cNvPr id="6" name="Picture 2"/>
              <p:cNvPicPr>
                <a:picLocks noChangeAspect="1" noChangeArrowheads="1"/>
              </p:cNvPicPr>
              <p:nvPr/>
            </p:nvPicPr>
            <p:blipFill>
              <a:blip r:embed="rId8" cstate="print"/>
              <a:srcRect/>
              <a:stretch>
                <a:fillRect/>
              </a:stretch>
            </p:blipFill>
            <p:spPr bwMode="auto">
              <a:xfrm>
                <a:off x="0" y="2133600"/>
                <a:ext cx="1676400" cy="2197786"/>
              </a:xfrm>
              <a:prstGeom prst="rect">
                <a:avLst/>
              </a:prstGeom>
              <a:noFill/>
              <a:ln w="9525">
                <a:noFill/>
                <a:miter lim="800000"/>
                <a:headEnd/>
                <a:tailEnd/>
              </a:ln>
              <a:effectLst/>
            </p:spPr>
          </p:pic>
          <p:pic>
            <p:nvPicPr>
              <p:cNvPr id="9219" name="Picture 3"/>
              <p:cNvPicPr>
                <a:picLocks noChangeAspect="1" noChangeArrowheads="1"/>
              </p:cNvPicPr>
              <p:nvPr/>
            </p:nvPicPr>
            <p:blipFill>
              <a:blip r:embed="rId9" cstate="print"/>
              <a:srcRect/>
              <a:stretch>
                <a:fillRect/>
              </a:stretch>
            </p:blipFill>
            <p:spPr bwMode="auto">
              <a:xfrm>
                <a:off x="0" y="1201816"/>
                <a:ext cx="4114800" cy="866198"/>
              </a:xfrm>
              <a:prstGeom prst="rect">
                <a:avLst/>
              </a:prstGeom>
              <a:noFill/>
              <a:ln w="9525">
                <a:noFill/>
                <a:miter lim="800000"/>
                <a:headEnd/>
                <a:tailEnd/>
              </a:ln>
              <a:effectLst/>
            </p:spPr>
          </p:pic>
          <p:pic>
            <p:nvPicPr>
              <p:cNvPr id="9221" name="Picture 5"/>
              <p:cNvPicPr>
                <a:picLocks noChangeAspect="1" noChangeArrowheads="1"/>
              </p:cNvPicPr>
              <p:nvPr/>
            </p:nvPicPr>
            <p:blipFill>
              <a:blip r:embed="rId10" cstate="print"/>
              <a:srcRect/>
              <a:stretch>
                <a:fillRect/>
              </a:stretch>
            </p:blipFill>
            <p:spPr bwMode="auto">
              <a:xfrm>
                <a:off x="1981202" y="2286000"/>
                <a:ext cx="1752598" cy="201948"/>
              </a:xfrm>
              <a:prstGeom prst="rect">
                <a:avLst/>
              </a:prstGeom>
              <a:noFill/>
              <a:ln w="9525">
                <a:noFill/>
                <a:miter lim="800000"/>
                <a:headEnd/>
                <a:tailEnd/>
              </a:ln>
              <a:effectLst/>
            </p:spPr>
          </p:pic>
          <p:pic>
            <p:nvPicPr>
              <p:cNvPr id="9229" name="Picture 13"/>
              <p:cNvPicPr>
                <a:picLocks noChangeAspect="1" noChangeArrowheads="1"/>
              </p:cNvPicPr>
              <p:nvPr/>
            </p:nvPicPr>
            <p:blipFill>
              <a:blip r:embed="rId11" cstate="print"/>
              <a:srcRect/>
              <a:stretch>
                <a:fillRect/>
              </a:stretch>
            </p:blipFill>
            <p:spPr bwMode="auto">
              <a:xfrm>
                <a:off x="1828800" y="2057400"/>
                <a:ext cx="1876431" cy="147638"/>
              </a:xfrm>
              <a:prstGeom prst="rect">
                <a:avLst/>
              </a:prstGeom>
              <a:noFill/>
              <a:ln w="9525">
                <a:noFill/>
                <a:miter lim="800000"/>
                <a:headEnd/>
                <a:tailEnd/>
              </a:ln>
              <a:effectLst/>
            </p:spPr>
          </p:pic>
        </p:grpSp>
        <p:sp>
          <p:nvSpPr>
            <p:cNvPr id="22" name="Rectangle 21"/>
            <p:cNvSpPr/>
            <p:nvPr/>
          </p:nvSpPr>
          <p:spPr>
            <a:xfrm>
              <a:off x="1752600" y="2667000"/>
              <a:ext cx="2937022" cy="830997"/>
            </a:xfrm>
            <a:prstGeom prst="rect">
              <a:avLst/>
            </a:prstGeom>
          </p:spPr>
          <p:txBody>
            <a:bodyPr wrap="none">
              <a:spAutoFit/>
            </a:bodyPr>
            <a:lstStyle/>
            <a:p>
              <a:pPr indent="114300">
                <a:buFont typeface="Arial" pitchFamily="34" charset="0"/>
                <a:buChar char="•"/>
              </a:pPr>
              <a:r>
                <a:rPr lang="en-US" sz="1600" dirty="0" smtClean="0">
                  <a:solidFill>
                    <a:srgbClr val="0000FF"/>
                  </a:solidFill>
                  <a:latin typeface="Arial Narrow" pitchFamily="34" charset="0"/>
                </a:rPr>
                <a:t>NO </a:t>
              </a:r>
              <a:r>
                <a:rPr lang="en-US" sz="1600" u="sng" dirty="0" smtClean="0">
                  <a:solidFill>
                    <a:srgbClr val="0000FF"/>
                  </a:solidFill>
                  <a:latin typeface="Arial Narrow" pitchFamily="34" charset="0"/>
                </a:rPr>
                <a:t>intra</a:t>
              </a:r>
              <a:r>
                <a:rPr lang="en-US" sz="1600" dirty="0" smtClean="0">
                  <a:solidFill>
                    <a:srgbClr val="0000FF"/>
                  </a:solidFill>
                  <a:latin typeface="Arial Narrow" pitchFamily="34" charset="0"/>
                </a:rPr>
                <a:t>cellular theta precession</a:t>
              </a:r>
            </a:p>
            <a:p>
              <a:pPr indent="114300">
                <a:buFont typeface="Arial" pitchFamily="34" charset="0"/>
                <a:buChar char="•"/>
              </a:pPr>
              <a:r>
                <a:rPr lang="en-US" sz="1600" dirty="0" smtClean="0">
                  <a:solidFill>
                    <a:srgbClr val="0000FF"/>
                  </a:solidFill>
                  <a:latin typeface="Arial Narrow" pitchFamily="34" charset="0"/>
                </a:rPr>
                <a:t>Asymm ramp-like depolarization</a:t>
              </a:r>
            </a:p>
            <a:p>
              <a:pPr indent="114300">
                <a:buFont typeface="Arial" pitchFamily="34" charset="0"/>
                <a:buChar char="•"/>
              </a:pPr>
              <a:r>
                <a:rPr lang="en-US" sz="1600" dirty="0" smtClean="0">
                  <a:solidFill>
                    <a:srgbClr val="0000FF"/>
                  </a:solidFill>
                  <a:latin typeface="Arial Narrow" pitchFamily="34" charset="0"/>
                </a:rPr>
                <a:t>Theta power &amp; frequ increase in PF</a:t>
              </a:r>
            </a:p>
          </p:txBody>
        </p:sp>
      </p:grpSp>
      <p:grpSp>
        <p:nvGrpSpPr>
          <p:cNvPr id="4" name="Group 32"/>
          <p:cNvGrpSpPr/>
          <p:nvPr/>
        </p:nvGrpSpPr>
        <p:grpSpPr>
          <a:xfrm>
            <a:off x="4953000" y="1600200"/>
            <a:ext cx="4115593" cy="5257800"/>
            <a:chOff x="4647406" y="1219200"/>
            <a:chExt cx="4115593" cy="5257800"/>
          </a:xfrm>
        </p:grpSpPr>
        <p:cxnSp>
          <p:nvCxnSpPr>
            <p:cNvPr id="15" name="Straight Connector 14"/>
            <p:cNvCxnSpPr/>
            <p:nvPr/>
          </p:nvCxnSpPr>
          <p:spPr>
            <a:xfrm rot="5400000">
              <a:off x="2095103" y="3923903"/>
              <a:ext cx="5105400" cy="794"/>
            </a:xfrm>
            <a:prstGeom prst="line">
              <a:avLst/>
            </a:prstGeom>
          </p:spPr>
          <p:style>
            <a:lnRef idx="1">
              <a:schemeClr val="accent1"/>
            </a:lnRef>
            <a:fillRef idx="0">
              <a:schemeClr val="accent1"/>
            </a:fillRef>
            <a:effectRef idx="0">
              <a:schemeClr val="accent1"/>
            </a:effectRef>
            <a:fontRef idx="minor">
              <a:schemeClr val="tx1"/>
            </a:fontRef>
          </p:style>
        </p:cxnSp>
        <p:pic>
          <p:nvPicPr>
            <p:cNvPr id="9227" name="Picture 11"/>
            <p:cNvPicPr>
              <a:picLocks noChangeAspect="1" noChangeArrowheads="1"/>
            </p:cNvPicPr>
            <p:nvPr/>
          </p:nvPicPr>
          <p:blipFill>
            <a:blip r:embed="rId12" cstate="print"/>
            <a:srcRect/>
            <a:stretch>
              <a:fillRect/>
            </a:stretch>
          </p:blipFill>
          <p:spPr bwMode="auto">
            <a:xfrm>
              <a:off x="4800600" y="1219200"/>
              <a:ext cx="3870325" cy="791713"/>
            </a:xfrm>
            <a:prstGeom prst="rect">
              <a:avLst/>
            </a:prstGeom>
            <a:noFill/>
            <a:ln w="9525">
              <a:noFill/>
              <a:miter lim="800000"/>
              <a:headEnd/>
              <a:tailEnd/>
            </a:ln>
            <a:effectLst/>
          </p:spPr>
        </p:pic>
        <p:pic>
          <p:nvPicPr>
            <p:cNvPr id="9228" name="Picture 12"/>
            <p:cNvPicPr>
              <a:picLocks noChangeAspect="1" noChangeArrowheads="1"/>
            </p:cNvPicPr>
            <p:nvPr/>
          </p:nvPicPr>
          <p:blipFill>
            <a:blip r:embed="rId13" cstate="print"/>
            <a:srcRect/>
            <a:stretch>
              <a:fillRect/>
            </a:stretch>
          </p:blipFill>
          <p:spPr bwMode="auto">
            <a:xfrm>
              <a:off x="5364162" y="1981200"/>
              <a:ext cx="2743200" cy="417322"/>
            </a:xfrm>
            <a:prstGeom prst="rect">
              <a:avLst/>
            </a:prstGeom>
            <a:noFill/>
            <a:ln w="9525">
              <a:noFill/>
              <a:miter lim="800000"/>
              <a:headEnd/>
              <a:tailEnd/>
            </a:ln>
            <a:effectLst/>
          </p:spPr>
        </p:pic>
        <p:grpSp>
          <p:nvGrpSpPr>
            <p:cNvPr id="5" name="Group 25"/>
            <p:cNvGrpSpPr/>
            <p:nvPr/>
          </p:nvGrpSpPr>
          <p:grpSpPr>
            <a:xfrm>
              <a:off x="5791200" y="5562600"/>
              <a:ext cx="1887491" cy="762000"/>
              <a:chOff x="4876800" y="2895600"/>
              <a:chExt cx="1887491" cy="762000"/>
            </a:xfrm>
          </p:grpSpPr>
          <p:pic>
            <p:nvPicPr>
              <p:cNvPr id="9230" name="Picture 14"/>
              <p:cNvPicPr>
                <a:picLocks noChangeAspect="1" noChangeArrowheads="1"/>
              </p:cNvPicPr>
              <p:nvPr/>
            </p:nvPicPr>
            <p:blipFill>
              <a:blip r:embed="rId14" cstate="print"/>
              <a:srcRect t="16667" r="82383"/>
              <a:stretch>
                <a:fillRect/>
              </a:stretch>
            </p:blipFill>
            <p:spPr bwMode="auto">
              <a:xfrm>
                <a:off x="4876800" y="2895600"/>
                <a:ext cx="1066800" cy="762000"/>
              </a:xfrm>
              <a:prstGeom prst="rect">
                <a:avLst/>
              </a:prstGeom>
              <a:noFill/>
              <a:ln w="9525">
                <a:noFill/>
                <a:miter lim="800000"/>
                <a:headEnd/>
                <a:tailEnd/>
              </a:ln>
              <a:effectLst/>
            </p:spPr>
          </p:pic>
          <p:pic>
            <p:nvPicPr>
              <p:cNvPr id="25" name="Picture 14"/>
              <p:cNvPicPr>
                <a:picLocks noChangeAspect="1" noChangeArrowheads="1"/>
              </p:cNvPicPr>
              <p:nvPr/>
            </p:nvPicPr>
            <p:blipFill>
              <a:blip r:embed="rId14" cstate="print"/>
              <a:srcRect l="32717" t="16667" r="53605"/>
              <a:stretch>
                <a:fillRect/>
              </a:stretch>
            </p:blipFill>
            <p:spPr bwMode="auto">
              <a:xfrm>
                <a:off x="5935980" y="2895600"/>
                <a:ext cx="828311" cy="762000"/>
              </a:xfrm>
              <a:prstGeom prst="rect">
                <a:avLst/>
              </a:prstGeom>
              <a:noFill/>
              <a:ln w="9525">
                <a:noFill/>
                <a:miter lim="800000"/>
                <a:headEnd/>
                <a:tailEnd/>
              </a:ln>
              <a:effectLst/>
            </p:spPr>
          </p:pic>
        </p:grpSp>
        <p:pic>
          <p:nvPicPr>
            <p:cNvPr id="9231" name="Picture 15"/>
            <p:cNvPicPr>
              <a:picLocks noChangeAspect="1" noChangeArrowheads="1"/>
            </p:cNvPicPr>
            <p:nvPr/>
          </p:nvPicPr>
          <p:blipFill>
            <a:blip r:embed="rId15" cstate="print"/>
            <a:srcRect/>
            <a:stretch>
              <a:fillRect/>
            </a:stretch>
          </p:blipFill>
          <p:spPr bwMode="auto">
            <a:xfrm>
              <a:off x="4800600" y="2743200"/>
              <a:ext cx="1046264" cy="2447925"/>
            </a:xfrm>
            <a:prstGeom prst="rect">
              <a:avLst/>
            </a:prstGeom>
            <a:noFill/>
            <a:ln w="9525">
              <a:noFill/>
              <a:miter lim="800000"/>
              <a:headEnd/>
              <a:tailEnd/>
            </a:ln>
            <a:effectLst/>
          </p:spPr>
        </p:pic>
        <p:pic>
          <p:nvPicPr>
            <p:cNvPr id="9232" name="Picture 16"/>
            <p:cNvPicPr>
              <a:picLocks noChangeAspect="1" noChangeArrowheads="1"/>
            </p:cNvPicPr>
            <p:nvPr/>
          </p:nvPicPr>
          <p:blipFill>
            <a:blip r:embed="rId16" cstate="print"/>
            <a:srcRect/>
            <a:stretch>
              <a:fillRect/>
            </a:stretch>
          </p:blipFill>
          <p:spPr bwMode="auto">
            <a:xfrm>
              <a:off x="6096000" y="3721603"/>
              <a:ext cx="2252663" cy="1459997"/>
            </a:xfrm>
            <a:prstGeom prst="rect">
              <a:avLst/>
            </a:prstGeom>
            <a:noFill/>
            <a:ln w="9525">
              <a:noFill/>
              <a:miter lim="800000"/>
              <a:headEnd/>
              <a:tailEnd/>
            </a:ln>
            <a:effectLst/>
          </p:spPr>
        </p:pic>
        <p:sp>
          <p:nvSpPr>
            <p:cNvPr id="28" name="Rectangle 27"/>
            <p:cNvSpPr/>
            <p:nvPr/>
          </p:nvSpPr>
          <p:spPr>
            <a:xfrm>
              <a:off x="6096000" y="2514600"/>
              <a:ext cx="2666999" cy="830997"/>
            </a:xfrm>
            <a:prstGeom prst="rect">
              <a:avLst/>
            </a:prstGeom>
          </p:spPr>
          <p:txBody>
            <a:bodyPr wrap="square">
              <a:spAutoFit/>
            </a:bodyPr>
            <a:lstStyle/>
            <a:p>
              <a:pPr indent="114300">
                <a:buFont typeface="Arial" pitchFamily="34" charset="0"/>
                <a:buChar char="•"/>
              </a:pPr>
              <a:r>
                <a:rPr lang="en-US" sz="1600" dirty="0" smtClean="0">
                  <a:solidFill>
                    <a:srgbClr val="0000FF"/>
                  </a:solidFill>
                  <a:latin typeface="Arial Narrow" pitchFamily="34" charset="0"/>
                </a:rPr>
                <a:t>EC cells stabilize PF ignition</a:t>
              </a:r>
            </a:p>
            <a:p>
              <a:pPr marL="114300" indent="-114300">
                <a:buFont typeface="Arial" pitchFamily="34" charset="0"/>
                <a:buChar char="•"/>
              </a:pPr>
              <a:r>
                <a:rPr lang="en-US" sz="1600" dirty="0" smtClean="0">
                  <a:solidFill>
                    <a:srgbClr val="0000FF"/>
                  </a:solidFill>
                  <a:latin typeface="Arial Narrow" pitchFamily="34" charset="0"/>
                </a:rPr>
                <a:t>EC suppresses # of PF cells firing while increasing firing rate</a:t>
              </a:r>
            </a:p>
          </p:txBody>
        </p:sp>
      </p:grpSp>
      <p:grpSp>
        <p:nvGrpSpPr>
          <p:cNvPr id="30" name="Group 29"/>
          <p:cNvGrpSpPr/>
          <p:nvPr/>
        </p:nvGrpSpPr>
        <p:grpSpPr>
          <a:xfrm>
            <a:off x="6553200" y="195590"/>
            <a:ext cx="1107251" cy="1404610"/>
            <a:chOff x="4648200" y="5257800"/>
            <a:chExt cx="1107251" cy="1404610"/>
          </a:xfrm>
        </p:grpSpPr>
        <p:pic>
          <p:nvPicPr>
            <p:cNvPr id="26" name="Picture 2"/>
            <p:cNvPicPr>
              <a:picLocks noChangeAspect="1" noChangeArrowheads="1"/>
            </p:cNvPicPr>
            <p:nvPr/>
          </p:nvPicPr>
          <p:blipFill>
            <a:blip r:embed="rId17" cstate="print"/>
            <a:srcRect r="40948"/>
            <a:stretch>
              <a:fillRect/>
            </a:stretch>
          </p:blipFill>
          <p:spPr bwMode="auto">
            <a:xfrm>
              <a:off x="4648200" y="5257800"/>
              <a:ext cx="1046486" cy="125651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29" name="Rectangle 28"/>
            <p:cNvSpPr/>
            <p:nvPr/>
          </p:nvSpPr>
          <p:spPr>
            <a:xfrm>
              <a:off x="4724400" y="6400800"/>
              <a:ext cx="1031051" cy="261610"/>
            </a:xfrm>
            <a:prstGeom prst="rect">
              <a:avLst/>
            </a:prstGeom>
          </p:spPr>
          <p:txBody>
            <a:bodyPr wrap="none">
              <a:spAutoFit/>
            </a:bodyPr>
            <a:lstStyle/>
            <a:p>
              <a:pPr indent="114300"/>
              <a:r>
                <a:rPr lang="en-US" sz="1050" dirty="0" smtClean="0">
                  <a:solidFill>
                    <a:srgbClr val="0000FF"/>
                  </a:solidFill>
                  <a:latin typeface="Arial Narrow" pitchFamily="34" charset="0"/>
                </a:rPr>
                <a:t>(Hafting 2005)</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dissolv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dissolv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5996</TotalTime>
  <Words>1271</Words>
  <Application>Microsoft Office PowerPoint</Application>
  <PresentationFormat>On-screen Show (4:3)</PresentationFormat>
  <Paragraphs>303</Paragraphs>
  <Slides>25</Slides>
  <Notes>25</Notes>
  <HiddenSlides>0</HiddenSlides>
  <MMClips>4</MMClips>
  <ScaleCrop>false</ScaleCrop>
  <HeadingPairs>
    <vt:vector size="4" baseType="variant">
      <vt:variant>
        <vt:lpstr>Theme</vt:lpstr>
      </vt:variant>
      <vt:variant>
        <vt:i4>2</vt:i4>
      </vt:variant>
      <vt:variant>
        <vt:lpstr>Slide Titles</vt:lpstr>
      </vt:variant>
      <vt:variant>
        <vt:i4>25</vt:i4>
      </vt:variant>
    </vt:vector>
  </HeadingPairs>
  <TitlesOfParts>
    <vt:vector size="27" baseType="lpstr">
      <vt:lpstr>Default Design</vt:lpstr>
      <vt:lpstr>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Biology: Prefrontal Cortex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HRL Laboratories LLC - Information Sciences Lab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ISSL Staff Scientist</dc:creator>
  <cp:lastModifiedBy>Laurence Jayet</cp:lastModifiedBy>
  <cp:revision>1054</cp:revision>
  <dcterms:created xsi:type="dcterms:W3CDTF">2009-01-26T19:38:56Z</dcterms:created>
  <dcterms:modified xsi:type="dcterms:W3CDTF">2011-02-17T01:13:32Z</dcterms:modified>
</cp:coreProperties>
</file>