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36608E"/>
    <a:srgbClr val="0000FF"/>
    <a:srgbClr val="E5EDFF"/>
    <a:srgbClr val="B8CEFE"/>
    <a:srgbClr val="90B2FE"/>
    <a:srgbClr val="C5C5FF"/>
    <a:srgbClr val="FFCCFF"/>
    <a:srgbClr val="FFFFCC"/>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7362" autoAdjust="0"/>
    <p:restoredTop sz="82256" autoAdjust="0"/>
  </p:normalViewPr>
  <p:slideViewPr>
    <p:cSldViewPr>
      <p:cViewPr>
        <p:scale>
          <a:sx n="125" d="100"/>
          <a:sy n="125" d="100"/>
        </p:scale>
        <p:origin x="-1002" y="-3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C3A42B3-E321-4629-88F9-C08A086E06EE}"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5A29B8-7584-445D-B9EB-78C4212F8C18}" type="slidenum">
              <a:rPr lang="en-US"/>
              <a:pPr/>
              <a:t>1</a:t>
            </a:fld>
            <a:endParaRPr lang="en-US" dirty="0"/>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r>
              <a:rPr lang="en-US" b="1" dirty="0" smtClean="0"/>
              <a:t>NOTES</a:t>
            </a:r>
            <a:r>
              <a:rPr lang="en-US" dirty="0" smtClean="0"/>
              <a:t>  2010-02-14</a:t>
            </a:r>
            <a:endParaRPr lang="en-US" baseline="0" dirty="0" smtClean="0"/>
          </a:p>
          <a:p>
            <a:endParaRPr lang="en-US" baseline="0" dirty="0" smtClean="0"/>
          </a:p>
          <a:p>
            <a:r>
              <a:rPr lang="en-US" baseline="0" dirty="0" smtClean="0"/>
              <a:t>We are modeling visual navigation by a physiologically realistic hippocampal formation that demonstrates the latest neuroscience discoveries of place field firing, include theta phase precession, and EC grid cell biology. The hippocampal formation includes the hippocampus proper (CA1, CA3) + dentate gyrus + subiculum with the associate entorhinal cortex of the medial temporal lobe. </a:t>
            </a:r>
          </a:p>
          <a:p>
            <a:endParaRPr lang="en-US" baseline="0" dirty="0" smtClean="0"/>
          </a:p>
          <a:p>
            <a:r>
              <a:rPr lang="en-US" baseline="0" dirty="0" smtClean="0"/>
              <a:t>Later in Phase I we plan to include prefrontal cortical control, as time permits (due to budget reductions). The overall number of cell-equivalents will be about half a million (to allow the other half million for those working on visual procession and motor control).</a:t>
            </a:r>
          </a:p>
          <a:p>
            <a:endParaRPr lang="en-US" baseline="0" dirty="0" smtClean="0"/>
          </a:p>
          <a:p>
            <a:r>
              <a:rPr lang="en-US" baseline="0" dirty="0" smtClean="0"/>
              <a:t>Please note that the model can function with as little as 20,000 cells, and later be scaled up (with increasing number of place fields). </a:t>
            </a:r>
          </a:p>
          <a:p>
            <a:endParaRPr lang="en-US" baseline="0" dirty="0" smtClean="0"/>
          </a:p>
          <a:p>
            <a:r>
              <a:rPr lang="en-US" baseline="0" dirty="0" smtClean="0"/>
              <a:t>We have also overcome a potential obstacle: 2 compartments needed for pre-mixing of CA1 tuft dendritic excitation and inhibition and the soma; the “compartments” are 180 degrees out of phase wrt theta. We are successfully using simple synaptic connections from tuft to soma to achieve the effects, which should be compatible with HRL approaches in Phase I and II. Note that this uses 2 “cells” per actual CA1 cell. </a:t>
            </a:r>
          </a:p>
          <a:p>
            <a:endParaRPr lang="en-US" baseline="0" dirty="0" smtClean="0"/>
          </a:p>
          <a:p>
            <a:r>
              <a:rPr lang="en-US" b="1" baseline="0" dirty="0" smtClean="0"/>
              <a:t>PS </a:t>
            </a:r>
            <a:r>
              <a:rPr lang="en-US" b="0" baseline="0" dirty="0" smtClean="0"/>
              <a:t> Not reported here: </a:t>
            </a:r>
            <a:r>
              <a:rPr lang="en-US" baseline="0" dirty="0" smtClean="0"/>
              <a:t>we are also continuing to analyze the dynamics of RAIN networks: just this week we were able to prove that the RAIN networks indeed satisfy complexity theory requirements as chaotic attractors. This will enable us to run the same chaos analyses of spiking cells from the HRL hardware/emulation models. You might also mention that we found that RAIN dynamics were not affected by forcing synaptic strength values into 10 discrete levels.</a:t>
            </a:r>
          </a:p>
          <a:p>
            <a:endParaRPr lang="en-US" baseline="0" dirty="0" smtClean="0"/>
          </a:p>
          <a:p>
            <a:r>
              <a:rPr lang="en-US" baseline="0" dirty="0" smtClean="0"/>
              <a:t>-Phil Goodman</a:t>
            </a:r>
            <a:endParaRPr lang="en-US" baseline="0" dirty="0" smtClean="0"/>
          </a:p>
          <a:p>
            <a:endParaRPr lang="en-US" baseline="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a:t>Work performed by HRL under DARPA contract HRL0011-09-C-001</a:t>
            </a:r>
          </a:p>
        </p:txBody>
      </p:sp>
      <p:sp>
        <p:nvSpPr>
          <p:cNvPr id="6" name="Slide Number Placeholder 5"/>
          <p:cNvSpPr>
            <a:spLocks noGrp="1"/>
          </p:cNvSpPr>
          <p:nvPr>
            <p:ph type="sldNum" sz="quarter" idx="12"/>
          </p:nvPr>
        </p:nvSpPr>
        <p:spPr>
          <a:xfrm>
            <a:off x="6934200" y="6534150"/>
            <a:ext cx="2133600" cy="247650"/>
          </a:xfrm>
          <a:prstGeom prst="rect">
            <a:avLst/>
          </a:prstGeom>
        </p:spPr>
        <p:txBody>
          <a:bodyPr/>
          <a:lstStyle>
            <a:lvl1pPr>
              <a:defRPr/>
            </a:lvl1pPr>
          </a:lstStyle>
          <a:p>
            <a:fld id="{9AFDFBA7-A908-4F43-B43F-47C249FDEE99}"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a:t>Work performed by HRL under DARPA contract HRL0011-09-C-001</a:t>
            </a:r>
          </a:p>
        </p:txBody>
      </p:sp>
      <p:sp>
        <p:nvSpPr>
          <p:cNvPr id="6" name="Slide Number Placeholder 5"/>
          <p:cNvSpPr>
            <a:spLocks noGrp="1"/>
          </p:cNvSpPr>
          <p:nvPr>
            <p:ph type="sldNum" sz="quarter" idx="12"/>
          </p:nvPr>
        </p:nvSpPr>
        <p:spPr>
          <a:xfrm>
            <a:off x="6934200" y="6534150"/>
            <a:ext cx="2133600" cy="247650"/>
          </a:xfrm>
          <a:prstGeom prst="rect">
            <a:avLst/>
          </a:prstGeom>
        </p:spPr>
        <p:txBody>
          <a:bodyPr/>
          <a:lstStyle>
            <a:lvl1pPr>
              <a:defRPr/>
            </a:lvl1pPr>
          </a:lstStyle>
          <a:p>
            <a:fld id="{052CEE13-9220-4F22-BCEA-99CF4E68082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a:t>Work performed by HRL under DARPA contract HRL0011-09-C-001</a:t>
            </a:r>
          </a:p>
        </p:txBody>
      </p:sp>
      <p:sp>
        <p:nvSpPr>
          <p:cNvPr id="6" name="Slide Number Placeholder 5"/>
          <p:cNvSpPr>
            <a:spLocks noGrp="1"/>
          </p:cNvSpPr>
          <p:nvPr>
            <p:ph type="sldNum" sz="quarter" idx="12"/>
          </p:nvPr>
        </p:nvSpPr>
        <p:spPr>
          <a:xfrm>
            <a:off x="6934200" y="6534150"/>
            <a:ext cx="2133600" cy="247650"/>
          </a:xfrm>
          <a:prstGeom prst="rect">
            <a:avLst/>
          </a:prstGeom>
        </p:spPr>
        <p:txBody>
          <a:bodyPr/>
          <a:lstStyle>
            <a:lvl1pPr>
              <a:defRPr/>
            </a:lvl1pPr>
          </a:lstStyle>
          <a:p>
            <a:fld id="{D40D55D1-4476-4E03-B43D-0BEB3B76BFD0}"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a:t>Work performed by HRL under DARPA contract HRL0011-09-C-001</a:t>
            </a:r>
          </a:p>
        </p:txBody>
      </p:sp>
      <p:sp>
        <p:nvSpPr>
          <p:cNvPr id="6" name="Slide Number Placeholder 5"/>
          <p:cNvSpPr>
            <a:spLocks noGrp="1"/>
          </p:cNvSpPr>
          <p:nvPr>
            <p:ph type="sldNum" sz="quarter" idx="12"/>
          </p:nvPr>
        </p:nvSpPr>
        <p:spPr>
          <a:xfrm>
            <a:off x="6934200" y="6534150"/>
            <a:ext cx="2133600" cy="247650"/>
          </a:xfrm>
          <a:prstGeom prst="rect">
            <a:avLst/>
          </a:prstGeom>
        </p:spPr>
        <p:txBody>
          <a:bodyPr/>
          <a:lstStyle>
            <a:lvl1pPr>
              <a:defRPr/>
            </a:lvl1pPr>
          </a:lstStyle>
          <a:p>
            <a:fld id="{F817E0D5-9D29-4AB2-BC2B-EFE879819468}"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a:t>Work performed by HRL under DARPA contract HRL0011-09-C-001</a:t>
            </a:r>
          </a:p>
        </p:txBody>
      </p:sp>
      <p:sp>
        <p:nvSpPr>
          <p:cNvPr id="6" name="Slide Number Placeholder 5"/>
          <p:cNvSpPr>
            <a:spLocks noGrp="1"/>
          </p:cNvSpPr>
          <p:nvPr>
            <p:ph type="sldNum" sz="quarter" idx="12"/>
          </p:nvPr>
        </p:nvSpPr>
        <p:spPr>
          <a:xfrm>
            <a:off x="6934200" y="6534150"/>
            <a:ext cx="2133600" cy="247650"/>
          </a:xfrm>
          <a:prstGeom prst="rect">
            <a:avLst/>
          </a:prstGeom>
        </p:spPr>
        <p:txBody>
          <a:bodyPr/>
          <a:lstStyle>
            <a:lvl1pPr>
              <a:defRPr/>
            </a:lvl1pPr>
          </a:lstStyle>
          <a:p>
            <a:fld id="{61053A4B-ECF1-47B3-8697-3101FD9F4C54}"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r>
              <a:rPr lang="en-US" dirty="0"/>
              <a:t>Work performed by HRL under DARPA contract HRL0011-09-C-001</a:t>
            </a:r>
          </a:p>
        </p:txBody>
      </p:sp>
      <p:sp>
        <p:nvSpPr>
          <p:cNvPr id="7" name="Slide Number Placeholder 6"/>
          <p:cNvSpPr>
            <a:spLocks noGrp="1"/>
          </p:cNvSpPr>
          <p:nvPr>
            <p:ph type="sldNum" sz="quarter" idx="12"/>
          </p:nvPr>
        </p:nvSpPr>
        <p:spPr>
          <a:xfrm>
            <a:off x="6934200" y="6534150"/>
            <a:ext cx="2133600" cy="247650"/>
          </a:xfrm>
          <a:prstGeom prst="rect">
            <a:avLst/>
          </a:prstGeom>
        </p:spPr>
        <p:txBody>
          <a:bodyPr/>
          <a:lstStyle>
            <a:lvl1pPr>
              <a:defRPr/>
            </a:lvl1pPr>
          </a:lstStyle>
          <a:p>
            <a:fld id="{3A927F16-D934-4E56-BD95-3DB5B62F92D1}"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r>
              <a:rPr lang="en-US" dirty="0"/>
              <a:t>Work performed by HRL under DARPA contract HRL0011-09-C-001</a:t>
            </a:r>
          </a:p>
        </p:txBody>
      </p:sp>
      <p:sp>
        <p:nvSpPr>
          <p:cNvPr id="9" name="Slide Number Placeholder 8"/>
          <p:cNvSpPr>
            <a:spLocks noGrp="1"/>
          </p:cNvSpPr>
          <p:nvPr>
            <p:ph type="sldNum" sz="quarter" idx="12"/>
          </p:nvPr>
        </p:nvSpPr>
        <p:spPr>
          <a:xfrm>
            <a:off x="6934200" y="6534150"/>
            <a:ext cx="2133600" cy="247650"/>
          </a:xfrm>
          <a:prstGeom prst="rect">
            <a:avLst/>
          </a:prstGeom>
        </p:spPr>
        <p:txBody>
          <a:bodyPr/>
          <a:lstStyle>
            <a:lvl1pPr>
              <a:defRPr/>
            </a:lvl1pPr>
          </a:lstStyle>
          <a:p>
            <a:fld id="{42BDA32D-CA77-4470-B8C8-A3391AA4C09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r>
              <a:rPr lang="en-US" dirty="0"/>
              <a:t>Work performed by HRL under DARPA contract HRL0011-09-C-001</a:t>
            </a:r>
          </a:p>
        </p:txBody>
      </p:sp>
      <p:sp>
        <p:nvSpPr>
          <p:cNvPr id="5" name="Slide Number Placeholder 4"/>
          <p:cNvSpPr>
            <a:spLocks noGrp="1"/>
          </p:cNvSpPr>
          <p:nvPr>
            <p:ph type="sldNum" sz="quarter" idx="12"/>
          </p:nvPr>
        </p:nvSpPr>
        <p:spPr>
          <a:xfrm>
            <a:off x="6934200" y="6534150"/>
            <a:ext cx="2133600" cy="247650"/>
          </a:xfrm>
          <a:prstGeom prst="rect">
            <a:avLst/>
          </a:prstGeom>
        </p:spPr>
        <p:txBody>
          <a:bodyPr/>
          <a:lstStyle>
            <a:lvl1pPr>
              <a:defRPr/>
            </a:lvl1pPr>
          </a:lstStyle>
          <a:p>
            <a:fld id="{3079E8C9-0477-40E9-AE63-F87A7164511D}"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r>
              <a:rPr lang="en-US" dirty="0"/>
              <a:t>Work performed by HRL under DARPA contract HRL0011-09-C-001</a:t>
            </a:r>
          </a:p>
        </p:txBody>
      </p:sp>
      <p:sp>
        <p:nvSpPr>
          <p:cNvPr id="4" name="Slide Number Placeholder 3"/>
          <p:cNvSpPr>
            <a:spLocks noGrp="1"/>
          </p:cNvSpPr>
          <p:nvPr>
            <p:ph type="sldNum" sz="quarter" idx="12"/>
          </p:nvPr>
        </p:nvSpPr>
        <p:spPr>
          <a:xfrm>
            <a:off x="6934200" y="6534150"/>
            <a:ext cx="2133600" cy="247650"/>
          </a:xfrm>
          <a:prstGeom prst="rect">
            <a:avLst/>
          </a:prstGeom>
        </p:spPr>
        <p:txBody>
          <a:bodyPr/>
          <a:lstStyle>
            <a:lvl1pPr>
              <a:defRPr/>
            </a:lvl1pPr>
          </a:lstStyle>
          <a:p>
            <a:fld id="{CB49AA58-832E-40CE-BA2C-000FE8C961FA}"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r>
              <a:rPr lang="en-US" dirty="0"/>
              <a:t>Work performed by HRL under DARPA contract HRL0011-09-C-001</a:t>
            </a:r>
          </a:p>
        </p:txBody>
      </p:sp>
      <p:sp>
        <p:nvSpPr>
          <p:cNvPr id="7" name="Slide Number Placeholder 6"/>
          <p:cNvSpPr>
            <a:spLocks noGrp="1"/>
          </p:cNvSpPr>
          <p:nvPr>
            <p:ph type="sldNum" sz="quarter" idx="12"/>
          </p:nvPr>
        </p:nvSpPr>
        <p:spPr>
          <a:xfrm>
            <a:off x="6934200" y="6534150"/>
            <a:ext cx="2133600" cy="247650"/>
          </a:xfrm>
          <a:prstGeom prst="rect">
            <a:avLst/>
          </a:prstGeom>
        </p:spPr>
        <p:txBody>
          <a:bodyPr/>
          <a:lstStyle>
            <a:lvl1pPr>
              <a:defRPr/>
            </a:lvl1pPr>
          </a:lstStyle>
          <a:p>
            <a:fld id="{2BBFCB0D-3256-4447-8532-B141393F538C}"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r>
              <a:rPr lang="en-US" dirty="0"/>
              <a:t>Work performed by HRL under DARPA contract HRL0011-09-C-001</a:t>
            </a:r>
          </a:p>
        </p:txBody>
      </p:sp>
      <p:sp>
        <p:nvSpPr>
          <p:cNvPr id="7" name="Slide Number Placeholder 6"/>
          <p:cNvSpPr>
            <a:spLocks noGrp="1"/>
          </p:cNvSpPr>
          <p:nvPr>
            <p:ph type="sldNum" sz="quarter" idx="12"/>
          </p:nvPr>
        </p:nvSpPr>
        <p:spPr>
          <a:xfrm>
            <a:off x="6934200" y="6534150"/>
            <a:ext cx="2133600" cy="247650"/>
          </a:xfrm>
          <a:prstGeom prst="rect">
            <a:avLst/>
          </a:prstGeom>
        </p:spPr>
        <p:txBody>
          <a:bodyPr/>
          <a:lstStyle>
            <a:lvl1pPr>
              <a:defRPr/>
            </a:lvl1pPr>
          </a:lstStyle>
          <a:p>
            <a:fld id="{C10A3DAD-DAD5-4542-88A1-A8BFFDB7B7D1}"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Thalamo-cortical microcircuitry</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914400" y="6400800"/>
            <a:ext cx="73152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Work performed by HRL under DARPA contract HRL0011-09-C-001</a:t>
            </a:r>
          </a:p>
        </p:txBody>
      </p:sp>
      <p:pic>
        <p:nvPicPr>
          <p:cNvPr id="1031" name="Picture 7"/>
          <p:cNvPicPr>
            <a:picLocks noChangeAspect="1" noChangeArrowheads="1"/>
          </p:cNvPicPr>
          <p:nvPr userDrawn="1"/>
        </p:nvPicPr>
        <p:blipFill>
          <a:blip r:embed="rId13"/>
          <a:srcRect/>
          <a:stretch>
            <a:fillRect/>
          </a:stretch>
        </p:blipFill>
        <p:spPr bwMode="auto">
          <a:xfrm>
            <a:off x="38100" y="28575"/>
            <a:ext cx="1295400" cy="1049338"/>
          </a:xfrm>
          <a:prstGeom prst="rect">
            <a:avLst/>
          </a:prstGeom>
          <a:noFill/>
          <a:ln w="9525">
            <a:noFill/>
            <a:miter lim="800000"/>
            <a:headEnd/>
            <a:tailEnd/>
          </a:ln>
          <a:effectLst/>
        </p:spPr>
      </p:pic>
      <p:sp>
        <p:nvSpPr>
          <p:cNvPr id="1032" name="Line 8"/>
          <p:cNvSpPr>
            <a:spLocks noChangeShapeType="1"/>
          </p:cNvSpPr>
          <p:nvPr userDrawn="1"/>
        </p:nvSpPr>
        <p:spPr bwMode="auto">
          <a:xfrm>
            <a:off x="28575" y="1143000"/>
            <a:ext cx="9067800" cy="0"/>
          </a:xfrm>
          <a:prstGeom prst="line">
            <a:avLst/>
          </a:prstGeom>
          <a:noFill/>
          <a:ln w="57150">
            <a:solidFill>
              <a:srgbClr val="CC9900"/>
            </a:solidFill>
            <a:round/>
            <a:headEnd/>
            <a:tailEnd/>
          </a:ln>
          <a:effectLst/>
        </p:spPr>
        <p:txBody>
          <a:bodyPr/>
          <a:lstStyle/>
          <a:p>
            <a:endParaRPr lang="en-US" dirty="0"/>
          </a:p>
        </p:txBody>
      </p:sp>
      <p:pic>
        <p:nvPicPr>
          <p:cNvPr id="10" name="Picture 11" descr="C:\Documents and Settings\Goodman\Desktop\UNR%20Logo.jpg"/>
          <p:cNvPicPr>
            <a:picLocks noChangeAspect="1" noChangeArrowheads="1"/>
          </p:cNvPicPr>
          <p:nvPr userDrawn="1"/>
        </p:nvPicPr>
        <p:blipFill>
          <a:blip r:embed="rId14" cstate="print"/>
          <a:srcRect/>
          <a:stretch>
            <a:fillRect/>
          </a:stretch>
        </p:blipFill>
        <p:spPr bwMode="auto">
          <a:xfrm>
            <a:off x="8229599" y="228600"/>
            <a:ext cx="838201" cy="838200"/>
          </a:xfrm>
          <a:prstGeom prst="rect">
            <a:avLst/>
          </a:prstGeom>
          <a:ln>
            <a:noFill/>
          </a:ln>
          <a:effectLst>
            <a:softEdge rad="112500"/>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fontAlgn="base">
        <a:spcBef>
          <a:spcPct val="0"/>
        </a:spcBef>
        <a:spcAft>
          <a:spcPct val="0"/>
        </a:spcAft>
        <a:defRPr sz="2800">
          <a:solidFill>
            <a:schemeClr val="tx2"/>
          </a:solidFill>
          <a:latin typeface="+mj-lt"/>
          <a:ea typeface="+mj-ea"/>
          <a:cs typeface="+mj-cs"/>
        </a:defRPr>
      </a:lvl1pPr>
      <a:lvl2pPr algn="ctr" rtl="0" fontAlgn="base">
        <a:spcBef>
          <a:spcPct val="0"/>
        </a:spcBef>
        <a:spcAft>
          <a:spcPct val="0"/>
        </a:spcAft>
        <a:defRPr sz="2800">
          <a:solidFill>
            <a:schemeClr val="tx2"/>
          </a:solidFill>
          <a:latin typeface="Arial" charset="0"/>
        </a:defRPr>
      </a:lvl2pPr>
      <a:lvl3pPr algn="ctr" rtl="0" fontAlgn="base">
        <a:spcBef>
          <a:spcPct val="0"/>
        </a:spcBef>
        <a:spcAft>
          <a:spcPct val="0"/>
        </a:spcAft>
        <a:defRPr sz="2800">
          <a:solidFill>
            <a:schemeClr val="tx2"/>
          </a:solidFill>
          <a:latin typeface="Arial" charset="0"/>
        </a:defRPr>
      </a:lvl3pPr>
      <a:lvl4pPr algn="ctr" rtl="0" fontAlgn="base">
        <a:spcBef>
          <a:spcPct val="0"/>
        </a:spcBef>
        <a:spcAft>
          <a:spcPct val="0"/>
        </a:spcAft>
        <a:defRPr sz="2800">
          <a:solidFill>
            <a:schemeClr val="tx2"/>
          </a:solidFill>
          <a:latin typeface="Arial" charset="0"/>
        </a:defRPr>
      </a:lvl4pPr>
      <a:lvl5pPr algn="ctr" rtl="0" fontAlgn="base">
        <a:spcBef>
          <a:spcPct val="0"/>
        </a:spcBef>
        <a:spcAft>
          <a:spcPct val="0"/>
        </a:spcAft>
        <a:defRPr sz="2800">
          <a:solidFill>
            <a:schemeClr val="tx2"/>
          </a:solidFill>
          <a:latin typeface="Arial" charset="0"/>
        </a:defRPr>
      </a:lvl5pPr>
      <a:lvl6pPr marL="457200" algn="ctr" rtl="0" fontAlgn="base">
        <a:spcBef>
          <a:spcPct val="0"/>
        </a:spcBef>
        <a:spcAft>
          <a:spcPct val="0"/>
        </a:spcAft>
        <a:defRPr sz="2800">
          <a:solidFill>
            <a:schemeClr val="tx2"/>
          </a:solidFill>
          <a:latin typeface="Arial" charset="0"/>
        </a:defRPr>
      </a:lvl6pPr>
      <a:lvl7pPr marL="914400" algn="ctr" rtl="0" fontAlgn="base">
        <a:spcBef>
          <a:spcPct val="0"/>
        </a:spcBef>
        <a:spcAft>
          <a:spcPct val="0"/>
        </a:spcAft>
        <a:defRPr sz="2800">
          <a:solidFill>
            <a:schemeClr val="tx2"/>
          </a:solidFill>
          <a:latin typeface="Arial" charset="0"/>
        </a:defRPr>
      </a:lvl7pPr>
      <a:lvl8pPr marL="1371600" algn="ctr" rtl="0" fontAlgn="base">
        <a:spcBef>
          <a:spcPct val="0"/>
        </a:spcBef>
        <a:spcAft>
          <a:spcPct val="0"/>
        </a:spcAft>
        <a:defRPr sz="2800">
          <a:solidFill>
            <a:schemeClr val="tx2"/>
          </a:solidFill>
          <a:latin typeface="Arial" charset="0"/>
        </a:defRPr>
      </a:lvl8pPr>
      <a:lvl9pPr marL="1828800" algn="ctr" rtl="0" fontAlgn="base">
        <a:spcBef>
          <a:spcPct val="0"/>
        </a:spcBef>
        <a:spcAft>
          <a:spcPct val="0"/>
        </a:spcAft>
        <a:defRPr sz="28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rot="10800000">
            <a:off x="4572000" y="2514600"/>
            <a:ext cx="846137" cy="541337"/>
          </a:xfrm>
          <a:prstGeom prst="rect">
            <a:avLst/>
          </a:prstGeom>
          <a:noFill/>
          <a:ln w="9525">
            <a:noFill/>
            <a:miter lim="800000"/>
            <a:headEnd/>
            <a:tailEnd/>
          </a:ln>
          <a:effectLst/>
        </p:spPr>
      </p:pic>
      <p:sp>
        <p:nvSpPr>
          <p:cNvPr id="148483" name="Line 3"/>
          <p:cNvSpPr>
            <a:spLocks noChangeShapeType="1"/>
          </p:cNvSpPr>
          <p:nvPr/>
        </p:nvSpPr>
        <p:spPr bwMode="auto">
          <a:xfrm flipV="1">
            <a:off x="304800" y="3124200"/>
            <a:ext cx="8385175" cy="22225"/>
          </a:xfrm>
          <a:prstGeom prst="line">
            <a:avLst/>
          </a:prstGeom>
          <a:noFill/>
          <a:ln w="38100">
            <a:solidFill>
              <a:schemeClr val="tx1"/>
            </a:solidFill>
            <a:round/>
            <a:headEnd/>
            <a:tailEnd/>
          </a:ln>
          <a:effectLst/>
        </p:spPr>
        <p:txBody>
          <a:bodyPr/>
          <a:lstStyle/>
          <a:p>
            <a:endParaRPr lang="en-US" dirty="0"/>
          </a:p>
        </p:txBody>
      </p:sp>
      <p:sp>
        <p:nvSpPr>
          <p:cNvPr id="148484" name="Text Box 4"/>
          <p:cNvSpPr txBox="1">
            <a:spLocks noChangeArrowheads="1"/>
          </p:cNvSpPr>
          <p:nvPr/>
        </p:nvSpPr>
        <p:spPr bwMode="auto">
          <a:xfrm>
            <a:off x="228600" y="1219200"/>
            <a:ext cx="4114800" cy="1785104"/>
          </a:xfrm>
          <a:prstGeom prst="rect">
            <a:avLst/>
          </a:prstGeom>
          <a:noFill/>
          <a:ln w="9525">
            <a:noFill/>
            <a:miter lim="800000"/>
            <a:headEnd/>
            <a:tailEnd/>
          </a:ln>
          <a:effectLst/>
        </p:spPr>
        <p:txBody>
          <a:bodyPr wrap="square">
            <a:spAutoFit/>
          </a:bodyPr>
          <a:lstStyle/>
          <a:p>
            <a:pPr eaLnBrk="0" hangingPunct="0"/>
            <a:r>
              <a:rPr lang="en-US" sz="1100" b="1" u="sng" dirty="0">
                <a:solidFill>
                  <a:srgbClr val="0000FF"/>
                </a:solidFill>
              </a:rPr>
              <a:t>Microcircuit</a:t>
            </a:r>
            <a:r>
              <a:rPr lang="en-US" sz="1100" b="1" dirty="0" smtClean="0"/>
              <a:t>:</a:t>
            </a:r>
          </a:p>
          <a:p>
            <a:pPr eaLnBrk="0" hangingPunct="0"/>
            <a:r>
              <a:rPr lang="en-US" sz="1100" b="1" dirty="0" smtClean="0"/>
              <a:t>Axial distribution of Hippocampal CA1 Place Field Networks controlled by Temporal Lobe Entorhinal Cortex Grid Cell (EC-GC) Populations</a:t>
            </a:r>
            <a:endParaRPr lang="en-US" sz="1100" b="1" dirty="0"/>
          </a:p>
          <a:p>
            <a:pPr eaLnBrk="0" hangingPunct="0"/>
            <a:endParaRPr lang="en-US" sz="1100" b="1" dirty="0"/>
          </a:p>
          <a:p>
            <a:pPr eaLnBrk="0" hangingPunct="0"/>
            <a:r>
              <a:rPr lang="en-US" sz="1100" b="1" u="sng" dirty="0" smtClean="0">
                <a:solidFill>
                  <a:srgbClr val="0000FF"/>
                </a:solidFill>
              </a:rPr>
              <a:t>Task</a:t>
            </a:r>
            <a:r>
              <a:rPr lang="en-US" sz="1100" b="1" dirty="0" smtClean="0">
                <a:solidFill>
                  <a:srgbClr val="0000FF"/>
                </a:solidFill>
              </a:rPr>
              <a:t>:</a:t>
            </a:r>
            <a:r>
              <a:rPr lang="en-US" sz="1100" b="1" dirty="0" smtClean="0"/>
              <a:t> Can recent discoveries about EC-GC control</a:t>
            </a:r>
            <a:r>
              <a:rPr lang="en-US" sz="1100" b="1" baseline="30000" dirty="0" smtClean="0"/>
              <a:t>1,2 </a:t>
            </a:r>
            <a:r>
              <a:rPr lang="en-US" sz="1100" b="1" dirty="0" smtClean="0"/>
              <a:t>control of CA1 Place Fields</a:t>
            </a:r>
            <a:r>
              <a:rPr lang="en-US" sz="1100" b="1" baseline="30000" dirty="0" smtClean="0"/>
              <a:t>3</a:t>
            </a:r>
            <a:r>
              <a:rPr lang="en-US" sz="1100" b="1" dirty="0" smtClean="0"/>
              <a:t>,including </a:t>
            </a:r>
            <a:r>
              <a:rPr lang="en-US" sz="1100" b="1" i="1" dirty="0" smtClean="0"/>
              <a:t>in vitro</a:t>
            </a:r>
            <a:r>
              <a:rPr lang="en-US" sz="1100" b="1" dirty="0" smtClean="0"/>
              <a:t> recordings</a:t>
            </a:r>
            <a:r>
              <a:rPr lang="en-US" sz="1100" b="1" baseline="30000" dirty="0" smtClean="0"/>
              <a:t>4</a:t>
            </a:r>
            <a:r>
              <a:rPr lang="en-US" sz="1100" b="1" dirty="0" smtClean="0"/>
              <a:t> during awake behavior, </a:t>
            </a:r>
            <a:r>
              <a:rPr lang="en-US" sz="1100" b="1" dirty="0" smtClean="0"/>
              <a:t>be </a:t>
            </a:r>
            <a:r>
              <a:rPr lang="en-US" sz="1100" b="1" dirty="0" smtClean="0"/>
              <a:t>modeled in large-scale compartmental neuronal networks compatible </a:t>
            </a:r>
            <a:r>
              <a:rPr lang="en-US" sz="1100" b="1" dirty="0" smtClean="0"/>
              <a:t>with </a:t>
            </a:r>
            <a:r>
              <a:rPr lang="en-US" sz="1100" b="1" dirty="0" smtClean="0"/>
              <a:t>the HRL SyNAPSE phase I hardware?</a:t>
            </a:r>
            <a:endParaRPr lang="en-US" sz="1100" b="1" dirty="0"/>
          </a:p>
        </p:txBody>
      </p:sp>
      <p:sp>
        <p:nvSpPr>
          <p:cNvPr id="148485" name="Text Box 5"/>
          <p:cNvSpPr txBox="1">
            <a:spLocks noChangeArrowheads="1"/>
          </p:cNvSpPr>
          <p:nvPr/>
        </p:nvSpPr>
        <p:spPr bwMode="auto">
          <a:xfrm>
            <a:off x="228600" y="3146425"/>
            <a:ext cx="8763000" cy="2554545"/>
          </a:xfrm>
          <a:prstGeom prst="rect">
            <a:avLst/>
          </a:prstGeom>
          <a:noFill/>
          <a:ln w="9525">
            <a:noFill/>
            <a:miter lim="800000"/>
            <a:headEnd/>
            <a:tailEnd/>
          </a:ln>
          <a:effectLst/>
        </p:spPr>
        <p:txBody>
          <a:bodyPr wrap="square">
            <a:spAutoFit/>
          </a:bodyPr>
          <a:lstStyle/>
          <a:p>
            <a:pPr eaLnBrk="0" hangingPunct="0">
              <a:tabLst>
                <a:tab pos="4632325" algn="l"/>
              </a:tabLst>
            </a:pPr>
            <a:r>
              <a:rPr lang="en-US" sz="1100" b="1" u="sng" dirty="0" smtClean="0">
                <a:solidFill>
                  <a:srgbClr val="0000FF"/>
                </a:solidFill>
              </a:rPr>
              <a:t>Methods:</a:t>
            </a:r>
            <a:r>
              <a:rPr lang="en-US" sz="1200" b="1" dirty="0" smtClean="0"/>
              <a:t>  	</a:t>
            </a:r>
            <a:r>
              <a:rPr lang="en-US" sz="1100" b="1" u="sng" dirty="0" smtClean="0">
                <a:solidFill>
                  <a:srgbClr val="0000FF"/>
                </a:solidFill>
              </a:rPr>
              <a:t>Results</a:t>
            </a:r>
            <a:r>
              <a:rPr lang="en-US" sz="1100" b="1" dirty="0" smtClean="0">
                <a:solidFill>
                  <a:srgbClr val="0000FF"/>
                </a:solidFill>
              </a:rPr>
              <a:t> (as of February, 2010): </a:t>
            </a:r>
            <a:r>
              <a:rPr lang="en-US" sz="1100" b="1" u="sng" dirty="0" smtClean="0">
                <a:solidFill>
                  <a:srgbClr val="0000FF"/>
                </a:solidFill>
              </a:rPr>
              <a:t> </a:t>
            </a:r>
          </a:p>
          <a:p>
            <a:pPr eaLnBrk="0" hangingPunct="0">
              <a:spcBef>
                <a:spcPts val="600"/>
              </a:spcBef>
              <a:tabLst>
                <a:tab pos="4632325" algn="l"/>
              </a:tabLst>
            </a:pPr>
            <a:r>
              <a:rPr lang="en-US" sz="1100" dirty="0" smtClean="0"/>
              <a:t>1</a:t>
            </a:r>
            <a:r>
              <a:rPr lang="en-US" sz="1100" dirty="0" smtClean="0"/>
              <a:t>. RAIN networks server as Place Cell clusters	1. Successful RAIN theta phase precession</a:t>
            </a:r>
          </a:p>
          <a:p>
            <a:pPr marL="228600" lvl="1" eaLnBrk="0" hangingPunct="0">
              <a:tabLst>
                <a:tab pos="4632325" algn="l"/>
              </a:tabLst>
            </a:pPr>
            <a:r>
              <a:rPr lang="en-US" sz="1100" dirty="0" smtClean="0"/>
              <a:t>A. 3,000 cells/place field x 5 fields in current model	</a:t>
            </a:r>
          </a:p>
          <a:p>
            <a:pPr marL="228600" lvl="1" eaLnBrk="0" hangingPunct="0">
              <a:tabLst>
                <a:tab pos="4632325" algn="l"/>
              </a:tabLst>
            </a:pPr>
            <a:r>
              <a:rPr lang="en-US" sz="1100" dirty="0" smtClean="0"/>
              <a:t>B. Interneurons: Basket cells &amp; O-LM cells (300/field)	</a:t>
            </a:r>
          </a:p>
          <a:p>
            <a:pPr marL="228600" lvl="1" eaLnBrk="0" hangingPunct="0">
              <a:tabLst>
                <a:tab pos="4632325" algn="l"/>
              </a:tabLst>
            </a:pPr>
            <a:r>
              <a:rPr lang="en-US" sz="1100" dirty="0" smtClean="0"/>
              <a:t>C. Two-compartments: apical tuft and soma, </a:t>
            </a:r>
            <a:r>
              <a:rPr lang="en-US" sz="1100" dirty="0" smtClean="0"/>
              <a:t>180</a:t>
            </a:r>
            <a:r>
              <a:rPr lang="en-US" sz="1100" baseline="30000" dirty="0" smtClean="0"/>
              <a:t>o</a:t>
            </a:r>
            <a:r>
              <a:rPr lang="en-US" sz="1100" dirty="0" smtClean="0"/>
              <a:t> </a:t>
            </a:r>
            <a:r>
              <a:rPr lang="en-US" sz="1100" dirty="0" smtClean="0"/>
              <a:t>theta phase offset	</a:t>
            </a:r>
          </a:p>
          <a:p>
            <a:pPr marL="228600" lvl="1" eaLnBrk="0" hangingPunct="0">
              <a:tabLst>
                <a:tab pos="4632325" algn="l"/>
              </a:tabLst>
            </a:pPr>
            <a:r>
              <a:rPr lang="en-US" sz="1100" dirty="0" smtClean="0"/>
              <a:t>      (for SyNAPSE, modeled as cell-types connected synaptically)	</a:t>
            </a:r>
          </a:p>
          <a:p>
            <a:pPr lvl="1" eaLnBrk="0" hangingPunct="0">
              <a:tabLst>
                <a:tab pos="4632325" algn="l"/>
              </a:tabLst>
            </a:pPr>
            <a:endParaRPr lang="en-US" sz="1100" dirty="0" smtClean="0"/>
          </a:p>
          <a:p>
            <a:pPr lvl="1" eaLnBrk="0" hangingPunct="0">
              <a:tabLst>
                <a:tab pos="4632325" algn="l"/>
              </a:tabLst>
            </a:pPr>
            <a:endParaRPr lang="en-US" sz="1100" dirty="0" smtClean="0"/>
          </a:p>
          <a:p>
            <a:pPr eaLnBrk="0" hangingPunct="0">
              <a:tabLst>
                <a:tab pos="4632325" algn="l"/>
              </a:tabLst>
            </a:pPr>
            <a:r>
              <a:rPr lang="en-US" sz="1100" dirty="0" smtClean="0"/>
              <a:t>2. EC-GC serve to “ignite” and stabilize place fields	2. Successful ignition, elimination of spontaneous firing</a:t>
            </a:r>
          </a:p>
          <a:p>
            <a:pPr marL="228600" lvl="2" eaLnBrk="0" hangingPunct="0">
              <a:tabLst>
                <a:tab pos="4632325" algn="l"/>
              </a:tabLst>
            </a:pPr>
            <a:r>
              <a:rPr lang="en-US" sz="1100" dirty="0" smtClean="0"/>
              <a:t>A. Ignite place fields at boundaries between them	    reduction of place cell population, and increase in rate</a:t>
            </a:r>
          </a:p>
          <a:p>
            <a:pPr marL="228600" lvl="2" eaLnBrk="0" hangingPunct="0">
              <a:tabLst>
                <a:tab pos="4632325" algn="l"/>
              </a:tabLst>
            </a:pPr>
            <a:r>
              <a:rPr lang="en-US" sz="1100" dirty="0" smtClean="0"/>
              <a:t>B. Tonically suppress place fields from spontaneous firing	</a:t>
            </a:r>
          </a:p>
          <a:p>
            <a:pPr marL="228600" lvl="2" eaLnBrk="0" hangingPunct="0">
              <a:tabLst>
                <a:tab pos="4632325" algn="l"/>
              </a:tabLst>
            </a:pPr>
            <a:r>
              <a:rPr lang="en-US" sz="1100" dirty="0" smtClean="0"/>
              <a:t>C. Reduces number of place cells by about half</a:t>
            </a:r>
          </a:p>
          <a:p>
            <a:pPr marL="228600" lvl="2" eaLnBrk="0" hangingPunct="0">
              <a:tabLst>
                <a:tab pos="4632325" algn="l"/>
              </a:tabLst>
            </a:pPr>
            <a:r>
              <a:rPr lang="en-US" sz="1100" dirty="0" smtClean="0"/>
              <a:t>D. Increase mean firing rate of remaining cells by 30%</a:t>
            </a:r>
          </a:p>
          <a:p>
            <a:pPr marL="228600" lvl="2" eaLnBrk="0" hangingPunct="0">
              <a:tabLst>
                <a:tab pos="4632325" algn="l"/>
              </a:tabLst>
            </a:pPr>
            <a:endParaRPr lang="en-US" sz="1100" dirty="0" smtClean="0"/>
          </a:p>
        </p:txBody>
      </p:sp>
      <p:sp>
        <p:nvSpPr>
          <p:cNvPr id="148488" name="Text Box 8"/>
          <p:cNvSpPr txBox="1">
            <a:spLocks noChangeArrowheads="1"/>
          </p:cNvSpPr>
          <p:nvPr/>
        </p:nvSpPr>
        <p:spPr bwMode="auto">
          <a:xfrm>
            <a:off x="1618240" y="381000"/>
            <a:ext cx="6230360" cy="430887"/>
          </a:xfrm>
          <a:prstGeom prst="rect">
            <a:avLst/>
          </a:prstGeom>
          <a:noFill/>
          <a:ln w="9525">
            <a:noFill/>
            <a:miter lim="800000"/>
            <a:headEnd/>
            <a:tailEnd/>
          </a:ln>
          <a:effectLst/>
        </p:spPr>
        <p:txBody>
          <a:bodyPr wrap="none">
            <a:spAutoFit/>
          </a:bodyPr>
          <a:lstStyle/>
          <a:p>
            <a:pPr algn="ctr" eaLnBrk="0" hangingPunct="0"/>
            <a:r>
              <a:rPr lang="en-US" sz="2200" dirty="0" smtClean="0"/>
              <a:t>Task: one million neuron hippocampal formation</a:t>
            </a:r>
          </a:p>
        </p:txBody>
      </p:sp>
      <p:sp>
        <p:nvSpPr>
          <p:cNvPr id="38" name="TextBox 37"/>
          <p:cNvSpPr txBox="1"/>
          <p:nvPr/>
        </p:nvSpPr>
        <p:spPr>
          <a:xfrm>
            <a:off x="228600" y="5943600"/>
            <a:ext cx="2819400" cy="964367"/>
          </a:xfrm>
          <a:prstGeom prst="rect">
            <a:avLst/>
          </a:prstGeom>
          <a:noFill/>
        </p:spPr>
        <p:txBody>
          <a:bodyPr wrap="square" rtlCol="0">
            <a:spAutoFit/>
          </a:bodyPr>
          <a:lstStyle/>
          <a:p>
            <a:pPr marL="228600" indent="-228600">
              <a:spcBef>
                <a:spcPts val="500"/>
              </a:spcBef>
              <a:buFont typeface="+mj-lt"/>
              <a:buAutoNum type="arabicParenR"/>
            </a:pPr>
            <a:r>
              <a:rPr lang="en-US" sz="800" dirty="0" smtClean="0"/>
              <a:t>O’Keefe J, Dostrovsky J. Brain Res 1971; 34:171. </a:t>
            </a:r>
          </a:p>
          <a:p>
            <a:pPr marL="228600" indent="-228600">
              <a:spcBef>
                <a:spcPts val="500"/>
              </a:spcBef>
              <a:buFont typeface="+mj-lt"/>
              <a:buAutoNum type="arabicParenR"/>
            </a:pPr>
            <a:r>
              <a:rPr lang="en-US" sz="800" dirty="0" smtClean="0"/>
              <a:t>Hafting T et al. Nature 2005; 436:801.</a:t>
            </a:r>
          </a:p>
          <a:p>
            <a:pPr marL="228600" indent="-228600">
              <a:spcBef>
                <a:spcPts val="500"/>
              </a:spcBef>
              <a:buFont typeface="+mj-lt"/>
              <a:buAutoNum type="arabicParenR" startAt="3"/>
            </a:pPr>
            <a:r>
              <a:rPr lang="en-US" sz="800" dirty="0" smtClean="0"/>
              <a:t>Van Cauter </a:t>
            </a:r>
            <a:r>
              <a:rPr lang="en-US" sz="800" dirty="0" smtClean="0"/>
              <a:t>T et al. Eur J Neurosc 2008; 27:1933.</a:t>
            </a:r>
          </a:p>
          <a:p>
            <a:pPr marL="228600" indent="-228600">
              <a:spcBef>
                <a:spcPts val="500"/>
              </a:spcBef>
              <a:buFont typeface="+mj-lt"/>
              <a:buAutoNum type="arabicParenR" startAt="3"/>
            </a:pPr>
            <a:r>
              <a:rPr lang="en-US" sz="800" dirty="0" smtClean="0"/>
              <a:t>Harvey CD et al. Nature 2009; 461:941.</a:t>
            </a:r>
          </a:p>
          <a:p>
            <a:pPr marL="228600" indent="-228600">
              <a:spcBef>
                <a:spcPts val="500"/>
              </a:spcBef>
              <a:buFont typeface="+mj-lt"/>
              <a:buAutoNum type="arabicParenR"/>
            </a:pPr>
            <a:endParaRPr lang="en-US" sz="800" dirty="0" smtClean="0"/>
          </a:p>
        </p:txBody>
      </p:sp>
      <p:pic>
        <p:nvPicPr>
          <p:cNvPr id="1026" name="Picture 2" descr="C:\Documents and Settings\Goodman\Desktop\hippocampus_templob.jpg"/>
          <p:cNvPicPr>
            <a:picLocks noChangeAspect="1" noChangeArrowheads="1"/>
          </p:cNvPicPr>
          <p:nvPr/>
        </p:nvPicPr>
        <p:blipFill>
          <a:blip r:embed="rId4"/>
          <a:srcRect t="2585" r="2324" b="10377"/>
          <a:stretch>
            <a:fillRect/>
          </a:stretch>
        </p:blipFill>
        <p:spPr bwMode="auto">
          <a:xfrm flipH="1">
            <a:off x="4495800" y="1371600"/>
            <a:ext cx="960855" cy="769620"/>
          </a:xfrm>
          <a:prstGeom prst="rect">
            <a:avLst/>
          </a:prstGeom>
          <a:noFill/>
        </p:spPr>
      </p:pic>
      <p:sp>
        <p:nvSpPr>
          <p:cNvPr id="40" name="Text Box 5"/>
          <p:cNvSpPr txBox="1">
            <a:spLocks noChangeArrowheads="1"/>
          </p:cNvSpPr>
          <p:nvPr/>
        </p:nvSpPr>
        <p:spPr bwMode="auto">
          <a:xfrm>
            <a:off x="5715000" y="1143000"/>
            <a:ext cx="2514600" cy="261610"/>
          </a:xfrm>
          <a:prstGeom prst="rect">
            <a:avLst/>
          </a:prstGeom>
          <a:noFill/>
          <a:ln w="9525">
            <a:noFill/>
            <a:miter lim="800000"/>
            <a:headEnd/>
            <a:tailEnd/>
          </a:ln>
          <a:effectLst/>
        </p:spPr>
        <p:txBody>
          <a:bodyPr wrap="square">
            <a:spAutoFit/>
          </a:bodyPr>
          <a:lstStyle/>
          <a:p>
            <a:pPr marL="174625" eaLnBrk="0" hangingPunct="0"/>
            <a:r>
              <a:rPr lang="en-US" sz="1100" b="1" u="sng" dirty="0" smtClean="0">
                <a:solidFill>
                  <a:srgbClr val="0000FF"/>
                </a:solidFill>
              </a:rPr>
              <a:t>Visual Navigation Task</a:t>
            </a:r>
          </a:p>
        </p:txBody>
      </p:sp>
      <p:sp>
        <p:nvSpPr>
          <p:cNvPr id="41" name="Text Box 5"/>
          <p:cNvSpPr txBox="1">
            <a:spLocks noChangeArrowheads="1"/>
          </p:cNvSpPr>
          <p:nvPr/>
        </p:nvSpPr>
        <p:spPr bwMode="auto">
          <a:xfrm>
            <a:off x="5410200" y="1371600"/>
            <a:ext cx="3124200" cy="261610"/>
          </a:xfrm>
          <a:prstGeom prst="rect">
            <a:avLst/>
          </a:prstGeom>
          <a:noFill/>
          <a:ln w="9525">
            <a:noFill/>
            <a:miter lim="800000"/>
            <a:headEnd/>
            <a:tailEnd/>
          </a:ln>
          <a:effectLst/>
        </p:spPr>
        <p:txBody>
          <a:bodyPr wrap="square">
            <a:spAutoFit/>
          </a:bodyPr>
          <a:lstStyle/>
          <a:p>
            <a:pPr eaLnBrk="0" hangingPunct="0"/>
            <a:r>
              <a:rPr lang="en-US" sz="1100" b="1" dirty="0" smtClean="0"/>
              <a:t>Prefrontal Cortex</a:t>
            </a:r>
            <a:r>
              <a:rPr lang="en-US" sz="1100" dirty="0" smtClean="0"/>
              <a:t>: planning, decision making</a:t>
            </a:r>
          </a:p>
        </p:txBody>
      </p:sp>
      <p:sp>
        <p:nvSpPr>
          <p:cNvPr id="42" name="Text Box 5"/>
          <p:cNvSpPr txBox="1">
            <a:spLocks noChangeArrowheads="1"/>
          </p:cNvSpPr>
          <p:nvPr/>
        </p:nvSpPr>
        <p:spPr bwMode="auto">
          <a:xfrm>
            <a:off x="5410200" y="1676400"/>
            <a:ext cx="3352800" cy="769441"/>
          </a:xfrm>
          <a:prstGeom prst="rect">
            <a:avLst/>
          </a:prstGeom>
          <a:noFill/>
          <a:ln w="9525">
            <a:noFill/>
            <a:miter lim="800000"/>
            <a:headEnd/>
            <a:tailEnd/>
          </a:ln>
          <a:effectLst/>
        </p:spPr>
        <p:txBody>
          <a:bodyPr wrap="square">
            <a:spAutoFit/>
          </a:bodyPr>
          <a:lstStyle/>
          <a:p>
            <a:pPr eaLnBrk="0" hangingPunct="0"/>
            <a:r>
              <a:rPr lang="en-US" sz="1100" b="1" dirty="0" smtClean="0"/>
              <a:t>Temporal Cortex</a:t>
            </a:r>
            <a:r>
              <a:rPr lang="en-US" sz="1100" dirty="0" smtClean="0"/>
              <a:t>: </a:t>
            </a:r>
          </a:p>
          <a:p>
            <a:pPr marL="228600" lvl="1" eaLnBrk="0" hangingPunct="0">
              <a:buFont typeface="Arial" pitchFamily="34" charset="0"/>
              <a:buChar char="•"/>
            </a:pPr>
            <a:r>
              <a:rPr lang="en-US" sz="1100" dirty="0" smtClean="0"/>
              <a:t> Visual scene processing</a:t>
            </a:r>
          </a:p>
          <a:p>
            <a:pPr marL="228600" lvl="1" eaLnBrk="0" hangingPunct="0">
              <a:buFont typeface="Arial" pitchFamily="34" charset="0"/>
              <a:buChar char="•"/>
            </a:pPr>
            <a:r>
              <a:rPr lang="en-US" sz="1100" dirty="0" smtClean="0"/>
              <a:t> Entorhinal cortex modulates Hippocampus</a:t>
            </a:r>
          </a:p>
          <a:p>
            <a:pPr lvl="1" eaLnBrk="0" hangingPunct="0"/>
            <a:endParaRPr lang="en-US" sz="1100" dirty="0" smtClean="0"/>
          </a:p>
        </p:txBody>
      </p:sp>
      <p:cxnSp>
        <p:nvCxnSpPr>
          <p:cNvPr id="45" name="Straight Connector 44"/>
          <p:cNvCxnSpPr/>
          <p:nvPr/>
        </p:nvCxnSpPr>
        <p:spPr>
          <a:xfrm flipV="1">
            <a:off x="5113020" y="1830388"/>
            <a:ext cx="373380" cy="105092"/>
          </a:xfrm>
          <a:prstGeom prst="line">
            <a:avLst/>
          </a:prstGeom>
          <a:ln w="127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46" name="Text Box 5"/>
          <p:cNvSpPr txBox="1">
            <a:spLocks noChangeArrowheads="1"/>
          </p:cNvSpPr>
          <p:nvPr/>
        </p:nvSpPr>
        <p:spPr bwMode="auto">
          <a:xfrm>
            <a:off x="5410200" y="2278559"/>
            <a:ext cx="3505200" cy="938719"/>
          </a:xfrm>
          <a:prstGeom prst="rect">
            <a:avLst/>
          </a:prstGeom>
          <a:noFill/>
          <a:ln w="9525">
            <a:noFill/>
            <a:miter lim="800000"/>
            <a:headEnd/>
            <a:tailEnd/>
          </a:ln>
          <a:effectLst/>
        </p:spPr>
        <p:txBody>
          <a:bodyPr wrap="square">
            <a:spAutoFit/>
          </a:bodyPr>
          <a:lstStyle/>
          <a:p>
            <a:pPr eaLnBrk="0" hangingPunct="0"/>
            <a:r>
              <a:rPr lang="en-US" sz="1100" b="1" dirty="0" smtClean="0"/>
              <a:t>Hippocampal Formation</a:t>
            </a:r>
            <a:r>
              <a:rPr lang="en-US" sz="1100" dirty="0" smtClean="0"/>
              <a:t>: </a:t>
            </a:r>
          </a:p>
          <a:p>
            <a:pPr marL="228600" lvl="1" eaLnBrk="0" hangingPunct="0">
              <a:buFont typeface="Arial" pitchFamily="34" charset="0"/>
              <a:buChar char="•"/>
            </a:pPr>
            <a:r>
              <a:rPr lang="en-US" sz="1100" dirty="0" smtClean="0"/>
              <a:t> Short-term memory for navigation</a:t>
            </a:r>
          </a:p>
          <a:p>
            <a:pPr marL="228600" lvl="1" eaLnBrk="0" hangingPunct="0">
              <a:buFont typeface="Arial" pitchFamily="34" charset="0"/>
              <a:buChar char="•"/>
            </a:pPr>
            <a:r>
              <a:rPr lang="en-US" sz="1100" dirty="0" smtClean="0"/>
              <a:t> Short-term episodic memory in primates</a:t>
            </a:r>
          </a:p>
          <a:p>
            <a:pPr marL="228600" lvl="1" eaLnBrk="0" hangingPunct="0">
              <a:buFont typeface="Arial" pitchFamily="34" charset="0"/>
              <a:buChar char="•"/>
            </a:pPr>
            <a:r>
              <a:rPr lang="en-US" sz="1100" dirty="0" smtClean="0"/>
              <a:t> Transfer to neocortex for long-term memory</a:t>
            </a:r>
          </a:p>
          <a:p>
            <a:pPr lvl="1" eaLnBrk="0" hangingPunct="0"/>
            <a:endParaRPr lang="en-US" sz="1100" dirty="0" smtClean="0"/>
          </a:p>
        </p:txBody>
      </p:sp>
      <p:cxnSp>
        <p:nvCxnSpPr>
          <p:cNvPr id="47" name="Straight Connector 46"/>
          <p:cNvCxnSpPr/>
          <p:nvPr/>
        </p:nvCxnSpPr>
        <p:spPr>
          <a:xfrm>
            <a:off x="4800600" y="1828800"/>
            <a:ext cx="640080" cy="624840"/>
          </a:xfrm>
          <a:prstGeom prst="line">
            <a:avLst/>
          </a:prstGeom>
          <a:ln w="12700">
            <a:solidFill>
              <a:srgbClr val="36608E"/>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flipH="1" flipV="1">
            <a:off x="4724400" y="1981200"/>
            <a:ext cx="914400" cy="609600"/>
          </a:xfrm>
          <a:prstGeom prst="line">
            <a:avLst/>
          </a:prstGeom>
          <a:ln w="127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flipH="1" flipV="1">
            <a:off x="5090160" y="2545080"/>
            <a:ext cx="441960" cy="259080"/>
          </a:xfrm>
          <a:prstGeom prst="line">
            <a:avLst/>
          </a:prstGeom>
          <a:ln w="12700">
            <a:solidFill>
              <a:srgbClr val="36608E"/>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76200" y="5867400"/>
            <a:ext cx="4343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2" name="Picture 2"/>
          <p:cNvPicPr>
            <a:picLocks noChangeAspect="1" noChangeArrowheads="1"/>
          </p:cNvPicPr>
          <p:nvPr/>
        </p:nvPicPr>
        <p:blipFill>
          <a:blip r:embed="rId5"/>
          <a:srcRect/>
          <a:stretch>
            <a:fillRect/>
          </a:stretch>
        </p:blipFill>
        <p:spPr bwMode="auto">
          <a:xfrm>
            <a:off x="5105400" y="3657600"/>
            <a:ext cx="2209800" cy="849120"/>
          </a:xfrm>
          <a:prstGeom prst="rect">
            <a:avLst/>
          </a:prstGeom>
          <a:noFill/>
          <a:ln w="9525">
            <a:noFill/>
            <a:miter lim="800000"/>
            <a:headEnd/>
            <a:tailEnd/>
          </a:ln>
          <a:effectLst/>
        </p:spPr>
      </p:pic>
      <p:pic>
        <p:nvPicPr>
          <p:cNvPr id="3" name="Picture 3"/>
          <p:cNvPicPr>
            <a:picLocks noChangeAspect="1" noChangeArrowheads="1"/>
          </p:cNvPicPr>
          <p:nvPr/>
        </p:nvPicPr>
        <p:blipFill>
          <a:blip r:embed="rId6"/>
          <a:srcRect r="22581" b="71171"/>
          <a:stretch>
            <a:fillRect/>
          </a:stretch>
        </p:blipFill>
        <p:spPr bwMode="auto">
          <a:xfrm>
            <a:off x="5257800" y="5334000"/>
            <a:ext cx="3200400" cy="3048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7"/>
          <a:srcRect r="22581" b="5882"/>
          <a:stretch>
            <a:fillRect/>
          </a:stretch>
        </p:blipFill>
        <p:spPr bwMode="auto">
          <a:xfrm>
            <a:off x="5257800" y="4953000"/>
            <a:ext cx="3200400" cy="304800"/>
          </a:xfrm>
          <a:prstGeom prst="rect">
            <a:avLst/>
          </a:prstGeom>
          <a:noFill/>
          <a:ln w="9525">
            <a:noFill/>
            <a:miter lim="800000"/>
            <a:headEnd/>
            <a:tailEnd/>
          </a:ln>
          <a:effectLst/>
        </p:spPr>
      </p:pic>
      <p:sp>
        <p:nvSpPr>
          <p:cNvPr id="22" name="Rectangle 21"/>
          <p:cNvSpPr/>
          <p:nvPr/>
        </p:nvSpPr>
        <p:spPr>
          <a:xfrm>
            <a:off x="4401113" y="4962436"/>
            <a:ext cx="843500" cy="600164"/>
          </a:xfrm>
          <a:prstGeom prst="rect">
            <a:avLst/>
          </a:prstGeom>
        </p:spPr>
        <p:txBody>
          <a:bodyPr wrap="none">
            <a:spAutoFit/>
          </a:bodyPr>
          <a:lstStyle/>
          <a:p>
            <a:pPr algn="r">
              <a:lnSpc>
                <a:spcPct val="200000"/>
              </a:lnSpc>
            </a:pPr>
            <a:r>
              <a:rPr lang="en-US" sz="1100" i="1" dirty="0" smtClean="0">
                <a:solidFill>
                  <a:srgbClr val="800000"/>
                </a:solidFill>
              </a:rPr>
              <a:t>GC intact:</a:t>
            </a:r>
          </a:p>
          <a:p>
            <a:pPr algn="r"/>
            <a:r>
              <a:rPr lang="en-US" sz="1100" i="1" dirty="0" smtClean="0">
                <a:solidFill>
                  <a:srgbClr val="800000"/>
                </a:solidFill>
              </a:rPr>
              <a:t>GC lesion:</a:t>
            </a:r>
            <a:endParaRPr lang="en-US" sz="1100" i="1" dirty="0">
              <a:solidFill>
                <a:srgbClr val="800000"/>
              </a:solidFill>
            </a:endParaRPr>
          </a:p>
        </p:txBody>
      </p:sp>
      <p:pic>
        <p:nvPicPr>
          <p:cNvPr id="1030" name="Picture 6"/>
          <p:cNvPicPr>
            <a:picLocks noChangeAspect="1" noChangeArrowheads="1"/>
          </p:cNvPicPr>
          <p:nvPr/>
        </p:nvPicPr>
        <p:blipFill>
          <a:blip r:embed="rId8"/>
          <a:srcRect/>
          <a:stretch>
            <a:fillRect/>
          </a:stretch>
        </p:blipFill>
        <p:spPr bwMode="auto">
          <a:xfrm>
            <a:off x="7391400" y="3852177"/>
            <a:ext cx="1560513" cy="491223"/>
          </a:xfrm>
          <a:prstGeom prst="rect">
            <a:avLst/>
          </a:prstGeom>
          <a:noFill/>
          <a:ln w="9525">
            <a:noFill/>
            <a:miter lim="800000"/>
            <a:headEnd/>
            <a:tailEnd/>
          </a:ln>
          <a:effectLst/>
        </p:spPr>
      </p:pic>
      <p:sp>
        <p:nvSpPr>
          <p:cNvPr id="24" name="Rectangle 23"/>
          <p:cNvSpPr/>
          <p:nvPr/>
        </p:nvSpPr>
        <p:spPr>
          <a:xfrm>
            <a:off x="7643040" y="3571306"/>
            <a:ext cx="1196160" cy="314894"/>
          </a:xfrm>
          <a:prstGeom prst="rect">
            <a:avLst/>
          </a:prstGeom>
        </p:spPr>
        <p:txBody>
          <a:bodyPr wrap="none">
            <a:spAutoFit/>
          </a:bodyPr>
          <a:lstStyle/>
          <a:p>
            <a:pPr algn="r">
              <a:lnSpc>
                <a:spcPct val="150000"/>
              </a:lnSpc>
            </a:pPr>
            <a:r>
              <a:rPr lang="en-US" sz="1100" i="1" dirty="0" smtClean="0">
                <a:solidFill>
                  <a:srgbClr val="800000"/>
                </a:solidFill>
              </a:rPr>
              <a:t>Firing </a:t>
            </a:r>
            <a:r>
              <a:rPr lang="en-US" sz="1100" i="1" dirty="0" err="1" smtClean="0">
                <a:solidFill>
                  <a:srgbClr val="800000"/>
                </a:solidFill>
              </a:rPr>
              <a:t>vs</a:t>
            </a:r>
            <a:r>
              <a:rPr lang="en-US" sz="1100" i="1" dirty="0" smtClean="0">
                <a:solidFill>
                  <a:srgbClr val="800000"/>
                </a:solidFill>
              </a:rPr>
              <a:t> Phase:</a:t>
            </a:r>
          </a:p>
        </p:txBody>
      </p:sp>
      <p:sp>
        <p:nvSpPr>
          <p:cNvPr id="25" name="Rectangle 24"/>
          <p:cNvSpPr/>
          <p:nvPr/>
        </p:nvSpPr>
        <p:spPr>
          <a:xfrm>
            <a:off x="4724400" y="4168140"/>
            <a:ext cx="922047" cy="261610"/>
          </a:xfrm>
          <a:prstGeom prst="rect">
            <a:avLst/>
          </a:prstGeom>
          <a:solidFill>
            <a:schemeClr val="bg1"/>
          </a:solidFill>
        </p:spPr>
        <p:txBody>
          <a:bodyPr wrap="none">
            <a:spAutoFit/>
          </a:bodyPr>
          <a:lstStyle/>
          <a:p>
            <a:pPr algn="r"/>
            <a:r>
              <a:rPr lang="en-US" sz="1100" i="1" dirty="0" smtClean="0">
                <a:solidFill>
                  <a:srgbClr val="800000"/>
                </a:solidFill>
              </a:rPr>
              <a:t>Precession:</a:t>
            </a:r>
          </a:p>
        </p:txBody>
      </p:sp>
      <p:sp>
        <p:nvSpPr>
          <p:cNvPr id="27" name="Text Box 5"/>
          <p:cNvSpPr txBox="1">
            <a:spLocks noChangeArrowheads="1"/>
          </p:cNvSpPr>
          <p:nvPr/>
        </p:nvSpPr>
        <p:spPr bwMode="auto">
          <a:xfrm>
            <a:off x="228600" y="5684520"/>
            <a:ext cx="8763000" cy="1107996"/>
          </a:xfrm>
          <a:prstGeom prst="rect">
            <a:avLst/>
          </a:prstGeom>
          <a:noFill/>
          <a:ln w="9525">
            <a:noFill/>
            <a:miter lim="800000"/>
            <a:headEnd/>
            <a:tailEnd/>
          </a:ln>
          <a:effectLst/>
        </p:spPr>
        <p:txBody>
          <a:bodyPr wrap="square">
            <a:spAutoFit/>
          </a:bodyPr>
          <a:lstStyle/>
          <a:p>
            <a:pPr marL="228600" lvl="2" eaLnBrk="0" hangingPunct="0">
              <a:tabLst>
                <a:tab pos="4632325" algn="l"/>
              </a:tabLst>
            </a:pPr>
            <a:endParaRPr lang="en-US" sz="1100" dirty="0" smtClean="0"/>
          </a:p>
          <a:p>
            <a:pPr marL="228600" lvl="2" eaLnBrk="0" hangingPunct="0">
              <a:tabLst>
                <a:tab pos="4632325" algn="l"/>
              </a:tabLst>
            </a:pPr>
            <a:r>
              <a:rPr lang="en-US" sz="1100" dirty="0" smtClean="0"/>
              <a:t>	</a:t>
            </a:r>
            <a:r>
              <a:rPr lang="en-US" sz="1100" b="1" u="sng" dirty="0" smtClean="0">
                <a:solidFill>
                  <a:srgbClr val="0000FF"/>
                </a:solidFill>
              </a:rPr>
              <a:t>Work plan</a:t>
            </a:r>
            <a:r>
              <a:rPr lang="en-US" sz="1100" dirty="0" smtClean="0"/>
              <a:t>: expand to 500,000 cell-equivalent (allow other 500k 	    cells for visual processing and motor control networks)</a:t>
            </a:r>
          </a:p>
          <a:p>
            <a:pPr marL="228600" lvl="2" eaLnBrk="0" hangingPunct="0">
              <a:tabLst>
                <a:tab pos="4632325" algn="l"/>
              </a:tabLst>
            </a:pPr>
            <a:r>
              <a:rPr lang="en-US" sz="1100" dirty="0" smtClean="0"/>
              <a:t>	    a. expand Hippocampus &amp; Grid Cell regions</a:t>
            </a:r>
          </a:p>
          <a:p>
            <a:pPr marL="228600" lvl="2" eaLnBrk="0" hangingPunct="0">
              <a:tabLst>
                <a:tab pos="4632325" algn="l"/>
              </a:tabLst>
            </a:pPr>
            <a:r>
              <a:rPr lang="en-US" sz="1100" dirty="0" smtClean="0"/>
              <a:t>	        (300,000 cell-equivalents)</a:t>
            </a:r>
          </a:p>
          <a:p>
            <a:pPr marL="228600" lvl="2" eaLnBrk="0" hangingPunct="0">
              <a:tabLst>
                <a:tab pos="4632325" algn="l"/>
              </a:tabLst>
            </a:pPr>
            <a:r>
              <a:rPr lang="en-US" sz="1100" dirty="0" smtClean="0"/>
              <a:t>	    b. add prefrontal interaction circuit (200,000 cell-equivalents)</a:t>
            </a:r>
            <a:endParaRPr lang="en-US" sz="1100" dirty="0" smtClean="0"/>
          </a:p>
        </p:txBody>
      </p:sp>
      <p:cxnSp>
        <p:nvCxnSpPr>
          <p:cNvPr id="29" name="Straight Connector 28"/>
          <p:cNvCxnSpPr/>
          <p:nvPr/>
        </p:nvCxnSpPr>
        <p:spPr>
          <a:xfrm>
            <a:off x="4648200" y="5867400"/>
            <a:ext cx="4343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4903</TotalTime>
  <Words>469</Words>
  <Application>Microsoft Office PowerPoint</Application>
  <PresentationFormat>On-screen Show (4:3)</PresentationFormat>
  <Paragraphs>54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Company>HRL Laboratories LLC - Information Sciences 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ISSL Staff Scientist</dc:creator>
  <cp:lastModifiedBy> </cp:lastModifiedBy>
  <cp:revision>734</cp:revision>
  <dcterms:created xsi:type="dcterms:W3CDTF">2009-01-26T19:38:56Z</dcterms:created>
  <dcterms:modified xsi:type="dcterms:W3CDTF">2010-02-15T05:04:11Z</dcterms:modified>
</cp:coreProperties>
</file>