
<file path=[Content_Types].xml><?xml version="1.0" encoding="utf-8"?>
<Types xmlns="http://schemas.openxmlformats.org/package/2006/content-types">
  <Default Extension="png" ContentType="image/png"/>
  <Default Extension="mpeg" ContentType="video/mpe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 id="2147483676" r:id="rId3"/>
    <p:sldMasterId id="2147483760" r:id="rId4"/>
  </p:sldMasterIdLst>
  <p:notesMasterIdLst>
    <p:notesMasterId r:id="rId65"/>
  </p:notesMasterIdLst>
  <p:handoutMasterIdLst>
    <p:handoutMasterId r:id="rId66"/>
  </p:handoutMasterIdLst>
  <p:sldIdLst>
    <p:sldId id="256" r:id="rId5"/>
    <p:sldId id="279" r:id="rId6"/>
    <p:sldId id="284" r:id="rId7"/>
    <p:sldId id="273" r:id="rId8"/>
    <p:sldId id="280" r:id="rId9"/>
    <p:sldId id="288" r:id="rId10"/>
    <p:sldId id="289" r:id="rId11"/>
    <p:sldId id="281" r:id="rId12"/>
    <p:sldId id="326" r:id="rId13"/>
    <p:sldId id="325" r:id="rId14"/>
    <p:sldId id="313" r:id="rId15"/>
    <p:sldId id="314" r:id="rId16"/>
    <p:sldId id="322" r:id="rId17"/>
    <p:sldId id="303" r:id="rId18"/>
    <p:sldId id="334" r:id="rId19"/>
    <p:sldId id="335" r:id="rId20"/>
    <p:sldId id="336" r:id="rId21"/>
    <p:sldId id="337" r:id="rId22"/>
    <p:sldId id="338" r:id="rId23"/>
    <p:sldId id="339" r:id="rId24"/>
    <p:sldId id="318" r:id="rId25"/>
    <p:sldId id="330" r:id="rId26"/>
    <p:sldId id="316" r:id="rId27"/>
    <p:sldId id="332" r:id="rId28"/>
    <p:sldId id="317" r:id="rId29"/>
    <p:sldId id="283" r:id="rId30"/>
    <p:sldId id="301" r:id="rId31"/>
    <p:sldId id="304" r:id="rId32"/>
    <p:sldId id="333" r:id="rId33"/>
    <p:sldId id="305" r:id="rId34"/>
    <p:sldId id="321" r:id="rId35"/>
    <p:sldId id="307" r:id="rId36"/>
    <p:sldId id="306" r:id="rId37"/>
    <p:sldId id="323" r:id="rId38"/>
    <p:sldId id="311" r:id="rId39"/>
    <p:sldId id="302" r:id="rId40"/>
    <p:sldId id="310" r:id="rId41"/>
    <p:sldId id="340" r:id="rId42"/>
    <p:sldId id="331" r:id="rId43"/>
    <p:sldId id="341" r:id="rId44"/>
    <p:sldId id="308" r:id="rId45"/>
    <p:sldId id="309" r:id="rId46"/>
    <p:sldId id="312" r:id="rId47"/>
    <p:sldId id="282" r:id="rId48"/>
    <p:sldId id="296" r:id="rId49"/>
    <p:sldId id="297" r:id="rId50"/>
    <p:sldId id="329" r:id="rId51"/>
    <p:sldId id="278" r:id="rId52"/>
    <p:sldId id="261" r:id="rId53"/>
    <p:sldId id="274" r:id="rId54"/>
    <p:sldId id="299" r:id="rId55"/>
    <p:sldId id="263" r:id="rId56"/>
    <p:sldId id="266" r:id="rId57"/>
    <p:sldId id="290" r:id="rId58"/>
    <p:sldId id="291" r:id="rId59"/>
    <p:sldId id="292" r:id="rId60"/>
    <p:sldId id="293" r:id="rId61"/>
    <p:sldId id="294" r:id="rId62"/>
    <p:sldId id="295" r:id="rId63"/>
    <p:sldId id="328" r:id="rId64"/>
  </p:sldIdLst>
  <p:sldSz cx="9144000" cy="6858000" type="screen4x3"/>
  <p:notesSz cx="6934200" cy="9220200"/>
  <p:defaultTextStyle>
    <a:defPPr>
      <a:defRPr lang="en-US"/>
    </a:defPPr>
    <a:lvl1pPr algn="l" rtl="0" fontAlgn="base">
      <a:spcBef>
        <a:spcPct val="0"/>
      </a:spcBef>
      <a:spcAft>
        <a:spcPct val="0"/>
      </a:spcAft>
      <a:defRPr b="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b="1" kern="1200">
        <a:solidFill>
          <a:schemeClr val="tx1"/>
        </a:solidFill>
        <a:latin typeface="Times New Roman" pitchFamily="18" charset="0"/>
        <a:ea typeface="+mn-ea"/>
        <a:cs typeface="Arial" pitchFamily="34" charset="0"/>
      </a:defRPr>
    </a:lvl5pPr>
    <a:lvl6pPr marL="2286000" algn="l" defTabSz="914400" rtl="0" eaLnBrk="1" latinLnBrk="0" hangingPunct="1">
      <a:defRPr b="1" kern="1200">
        <a:solidFill>
          <a:schemeClr val="tx1"/>
        </a:solidFill>
        <a:latin typeface="Times New Roman" pitchFamily="18" charset="0"/>
        <a:ea typeface="+mn-ea"/>
        <a:cs typeface="Arial" pitchFamily="34" charset="0"/>
      </a:defRPr>
    </a:lvl6pPr>
    <a:lvl7pPr marL="2743200" algn="l" defTabSz="914400" rtl="0" eaLnBrk="1" latinLnBrk="0" hangingPunct="1">
      <a:defRPr b="1" kern="1200">
        <a:solidFill>
          <a:schemeClr val="tx1"/>
        </a:solidFill>
        <a:latin typeface="Times New Roman" pitchFamily="18" charset="0"/>
        <a:ea typeface="+mn-ea"/>
        <a:cs typeface="Arial" pitchFamily="34" charset="0"/>
      </a:defRPr>
    </a:lvl7pPr>
    <a:lvl8pPr marL="3200400" algn="l" defTabSz="914400" rtl="0" eaLnBrk="1" latinLnBrk="0" hangingPunct="1">
      <a:defRPr b="1" kern="1200">
        <a:solidFill>
          <a:schemeClr val="tx1"/>
        </a:solidFill>
        <a:latin typeface="Times New Roman" pitchFamily="18" charset="0"/>
        <a:ea typeface="+mn-ea"/>
        <a:cs typeface="Arial" pitchFamily="34" charset="0"/>
      </a:defRPr>
    </a:lvl8pPr>
    <a:lvl9pPr marL="3657600" algn="l" defTabSz="914400" rtl="0" eaLnBrk="1" latinLnBrk="0" hangingPunct="1">
      <a:defRPr b="1"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58" autoAdjust="0"/>
  </p:normalViewPr>
  <p:slideViewPr>
    <p:cSldViewPr>
      <p:cViewPr>
        <p:scale>
          <a:sx n="118" d="100"/>
          <a:sy n="118" d="100"/>
        </p:scale>
        <p:origin x="-84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05138" cy="458788"/>
          </a:xfrm>
          <a:prstGeom prst="rect">
            <a:avLst/>
          </a:prstGeom>
          <a:noFill/>
          <a:ln w="9525">
            <a:noFill/>
            <a:miter lim="800000"/>
            <a:headEnd/>
            <a:tailEnd/>
          </a:ln>
          <a:effectLst/>
        </p:spPr>
        <p:txBody>
          <a:bodyPr vert="horz" wrap="square" lIns="92604" tIns="46302" rIns="92604" bIns="46302" numCol="1" anchor="t" anchorCtr="0" compatLnSpc="1">
            <a:prstTxWarp prst="textNoShape">
              <a:avLst/>
            </a:prstTxWarp>
          </a:bodyPr>
          <a:lstStyle>
            <a:lvl1pPr defTabSz="919163" eaLnBrk="0" hangingPunct="0">
              <a:defRPr sz="1200">
                <a:cs typeface="+mn-cs"/>
              </a:defRPr>
            </a:lvl1pPr>
          </a:lstStyle>
          <a:p>
            <a:pPr>
              <a:defRPr/>
            </a:pPr>
            <a:endParaRPr lang="en-US"/>
          </a:p>
        </p:txBody>
      </p:sp>
      <p:sp>
        <p:nvSpPr>
          <p:cNvPr id="3075" name="Rectangle 3"/>
          <p:cNvSpPr>
            <a:spLocks noGrp="1" noChangeArrowheads="1"/>
          </p:cNvSpPr>
          <p:nvPr>
            <p:ph type="dt" sz="quarter" idx="1"/>
          </p:nvPr>
        </p:nvSpPr>
        <p:spPr bwMode="auto">
          <a:xfrm>
            <a:off x="3929063" y="0"/>
            <a:ext cx="3005137" cy="458788"/>
          </a:xfrm>
          <a:prstGeom prst="rect">
            <a:avLst/>
          </a:prstGeom>
          <a:noFill/>
          <a:ln w="9525">
            <a:noFill/>
            <a:miter lim="800000"/>
            <a:headEnd/>
            <a:tailEnd/>
          </a:ln>
          <a:effectLst/>
        </p:spPr>
        <p:txBody>
          <a:bodyPr vert="horz" wrap="square" lIns="92604" tIns="46302" rIns="92604" bIns="46302" numCol="1" anchor="t" anchorCtr="0" compatLnSpc="1">
            <a:prstTxWarp prst="textNoShape">
              <a:avLst/>
            </a:prstTxWarp>
          </a:bodyPr>
          <a:lstStyle>
            <a:lvl1pPr algn="r" defTabSz="919163" eaLnBrk="0" hangingPunct="0">
              <a:defRPr sz="1200">
                <a:cs typeface="+mn-cs"/>
              </a:defRPr>
            </a:lvl1pPr>
          </a:lstStyle>
          <a:p>
            <a:pPr>
              <a:defRPr/>
            </a:pPr>
            <a:endParaRPr lang="en-US"/>
          </a:p>
        </p:txBody>
      </p:sp>
      <p:sp>
        <p:nvSpPr>
          <p:cNvPr id="3076" name="Rectangle 4"/>
          <p:cNvSpPr>
            <a:spLocks noGrp="1" noChangeArrowheads="1"/>
          </p:cNvSpPr>
          <p:nvPr>
            <p:ph type="ftr" sz="quarter" idx="2"/>
          </p:nvPr>
        </p:nvSpPr>
        <p:spPr bwMode="auto">
          <a:xfrm>
            <a:off x="0" y="8791575"/>
            <a:ext cx="3005138" cy="458788"/>
          </a:xfrm>
          <a:prstGeom prst="rect">
            <a:avLst/>
          </a:prstGeom>
          <a:noFill/>
          <a:ln w="9525">
            <a:noFill/>
            <a:miter lim="800000"/>
            <a:headEnd/>
            <a:tailEnd/>
          </a:ln>
          <a:effectLst/>
        </p:spPr>
        <p:txBody>
          <a:bodyPr vert="horz" wrap="square" lIns="92604" tIns="46302" rIns="92604" bIns="46302" numCol="1" anchor="b" anchorCtr="0" compatLnSpc="1">
            <a:prstTxWarp prst="textNoShape">
              <a:avLst/>
            </a:prstTxWarp>
          </a:bodyPr>
          <a:lstStyle>
            <a:lvl1pPr defTabSz="919163" eaLnBrk="0" hangingPunct="0">
              <a:defRPr sz="1200">
                <a:cs typeface="+mn-cs"/>
              </a:defRPr>
            </a:lvl1pPr>
          </a:lstStyle>
          <a:p>
            <a:pPr>
              <a:defRPr/>
            </a:pPr>
            <a:endParaRPr lang="en-US"/>
          </a:p>
        </p:txBody>
      </p:sp>
      <p:sp>
        <p:nvSpPr>
          <p:cNvPr id="3077" name="Rectangle 5"/>
          <p:cNvSpPr>
            <a:spLocks noGrp="1" noChangeArrowheads="1"/>
          </p:cNvSpPr>
          <p:nvPr>
            <p:ph type="sldNum" sz="quarter" idx="3"/>
          </p:nvPr>
        </p:nvSpPr>
        <p:spPr bwMode="auto">
          <a:xfrm>
            <a:off x="3929063" y="8791575"/>
            <a:ext cx="3005137" cy="458788"/>
          </a:xfrm>
          <a:prstGeom prst="rect">
            <a:avLst/>
          </a:prstGeom>
          <a:noFill/>
          <a:ln w="9525">
            <a:noFill/>
            <a:miter lim="800000"/>
            <a:headEnd/>
            <a:tailEnd/>
          </a:ln>
          <a:effectLst/>
        </p:spPr>
        <p:txBody>
          <a:bodyPr vert="horz" wrap="square" lIns="92604" tIns="46302" rIns="92604" bIns="46302" numCol="1" anchor="b" anchorCtr="0" compatLnSpc="1">
            <a:prstTxWarp prst="textNoShape">
              <a:avLst/>
            </a:prstTxWarp>
          </a:bodyPr>
          <a:lstStyle>
            <a:lvl1pPr algn="r" defTabSz="919163" eaLnBrk="0" hangingPunct="0">
              <a:defRPr sz="1200">
                <a:cs typeface="+mn-cs"/>
              </a:defRPr>
            </a:lvl1pPr>
          </a:lstStyle>
          <a:p>
            <a:pPr>
              <a:defRPr/>
            </a:pPr>
            <a:fld id="{CB643E51-2592-49B2-83FF-B2F8BD1F9E18}" type="slidenum">
              <a:rPr lang="en-US"/>
              <a:pPr>
                <a:defRPr/>
              </a:pPr>
              <a:t>‹#›</a:t>
            </a:fld>
            <a:endParaRPr lang="en-US"/>
          </a:p>
        </p:txBody>
      </p:sp>
    </p:spTree>
    <p:extLst>
      <p:ext uri="{BB962C8B-B14F-4D97-AF65-F5344CB8AC3E}">
        <p14:creationId xmlns:p14="http://schemas.microsoft.com/office/powerpoint/2010/main" val="3607429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19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bwMode="auto">
          <a:xfrm>
            <a:off x="1162050" y="690563"/>
            <a:ext cx="4610100" cy="3457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0115"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608B57E3-CD40-46B2-9ED3-E26DB6BC50FC}" type="slidenum">
              <a:rPr lang="en-US">
                <a:solidFill>
                  <a:srgbClr val="000000"/>
                </a:solidFill>
              </a:rPr>
              <a:pPr eaLnBrk="1" hangingPunct="1"/>
              <a:t>21</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bwMode="auto">
          <a:xfrm>
            <a:off x="1162050" y="690563"/>
            <a:ext cx="4610100" cy="3457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1139"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1140"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0890636C-BB44-44B3-83C8-D8CFA963E65B}" type="slidenum">
              <a:rPr lang="en-US">
                <a:solidFill>
                  <a:srgbClr val="000000"/>
                </a:solidFill>
              </a:rPr>
              <a:pPr eaLnBrk="1" hangingPunct="1"/>
              <a:t>22</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1- Gabor input (seeing red card)</a:t>
            </a:r>
          </a:p>
          <a:p>
            <a:r>
              <a:rPr lang="en-US" smtClean="0"/>
              <a:t>2- “saw red” sent to NCSTools</a:t>
            </a:r>
          </a:p>
          <a:p>
            <a:r>
              <a:rPr lang="en-US" smtClean="0"/>
              <a:t>3- Data sent into visual (red column) cortex</a:t>
            </a:r>
          </a:p>
          <a:p>
            <a:r>
              <a:rPr lang="en-US" smtClean="0"/>
              <a:t>4- Red PMC column wins over blue PMC column</a:t>
            </a:r>
          </a:p>
          <a:p>
            <a:r>
              <a:rPr lang="en-US" smtClean="0"/>
              <a:t>PMC data sent back to NCSTools</a:t>
            </a:r>
          </a:p>
          <a:p>
            <a:r>
              <a:rPr lang="en-US" smtClean="0"/>
              <a:t>5- NCSTools “point left” </a:t>
            </a:r>
          </a:p>
          <a:p>
            <a:r>
              <a:rPr lang="en-US" smtClean="0"/>
              <a:t>6- If correct, reward given</a:t>
            </a: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1- Gabor input (seeing red card)</a:t>
            </a:r>
          </a:p>
          <a:p>
            <a:r>
              <a:rPr lang="en-US" smtClean="0"/>
              <a:t>2- “saw red” sent to NCSTools</a:t>
            </a:r>
          </a:p>
          <a:p>
            <a:r>
              <a:rPr lang="en-US" smtClean="0"/>
              <a:t>3- Data sent into visual (red column) cortex</a:t>
            </a:r>
          </a:p>
          <a:p>
            <a:r>
              <a:rPr lang="en-US" smtClean="0"/>
              <a:t>4- Red PMC column wins over blue PMC column</a:t>
            </a:r>
          </a:p>
          <a:p>
            <a:r>
              <a:rPr lang="en-US" smtClean="0"/>
              <a:t>PMC data sent back to NCSTools</a:t>
            </a:r>
          </a:p>
          <a:p>
            <a:r>
              <a:rPr lang="en-US" smtClean="0"/>
              <a:t>5- NCSTools “point left” </a:t>
            </a:r>
          </a:p>
          <a:p>
            <a:r>
              <a:rPr lang="en-US" smtClean="0"/>
              <a:t>6- If correct, reward given</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current version (</a:t>
            </a:r>
            <a:r>
              <a:rPr lang="en-US" dirty="0" err="1" smtClean="0"/>
              <a:t>Matlab</a:t>
            </a:r>
            <a:r>
              <a:rPr lang="en-US" dirty="0" smtClean="0"/>
              <a:t>) could potentially be integrated into the</a:t>
            </a:r>
          </a:p>
          <a:p>
            <a:r>
              <a:rPr lang="en-US" dirty="0" smtClean="0"/>
              <a:t>reward learning scenario (red/blue ball) but it may make more sense to</a:t>
            </a:r>
          </a:p>
          <a:p>
            <a:r>
              <a:rPr lang="en-US" dirty="0" smtClean="0"/>
              <a:t>rewrite it and integrate it with the new brainstem.</a:t>
            </a:r>
          </a:p>
          <a:p>
            <a:r>
              <a:rPr lang="en-US" dirty="0" smtClean="0"/>
              <a:t>Collaborators: Page Lab at </a:t>
            </a:r>
            <a:r>
              <a:rPr lang="en-US" dirty="0" err="1" smtClean="0"/>
              <a:t>Dickinsonn</a:t>
            </a:r>
            <a:r>
              <a:rPr lang="en-US" dirty="0" smtClean="0"/>
              <a:t> College to develop an</a:t>
            </a:r>
            <a:r>
              <a:rPr lang="en-US" baseline="0" dirty="0" smtClean="0"/>
              <a:t> </a:t>
            </a:r>
            <a:r>
              <a:rPr lang="en-US" dirty="0" smtClean="0"/>
              <a:t>emotional speech database</a:t>
            </a:r>
          </a:p>
          <a:p>
            <a:r>
              <a:rPr lang="en-US" dirty="0" smtClean="0"/>
              <a:t>Will expand the current </a:t>
            </a:r>
            <a:r>
              <a:rPr lang="en-US" dirty="0" err="1" smtClean="0"/>
              <a:t>Matlab</a:t>
            </a:r>
            <a:r>
              <a:rPr lang="en-US" dirty="0" smtClean="0"/>
              <a:t> model by re-writing the extraction and classification of audio features in C++</a:t>
            </a:r>
          </a:p>
          <a:p>
            <a:r>
              <a:rPr lang="en-US" dirty="0" smtClean="0"/>
              <a:t>Will use support vector machines for classification</a:t>
            </a:r>
          </a:p>
          <a:p>
            <a:r>
              <a:rPr lang="en-US" dirty="0" smtClean="0"/>
              <a:t>Rewards will be given via emotional speech queues instead of the keyboard. </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6EA68757-CB98-4475-87C1-57EC04D7D9DF}" type="slidenum">
              <a:rPr lang="en-US"/>
              <a:pPr eaLnBrk="1" hangingPunct="1"/>
              <a:t>45</a:t>
            </a:fld>
            <a:endParaRPr lang="en-US"/>
          </a:p>
        </p:txBody>
      </p:sp>
      <p:sp>
        <p:nvSpPr>
          <p:cNvPr id="111619" name="Rectangle 2"/>
          <p:cNvSpPr>
            <a:spLocks noGrp="1" noRot="1" noChangeAspect="1" noChangeArrowheads="1" noTextEdit="1"/>
          </p:cNvSpPr>
          <p:nvPr>
            <p:ph type="sldImg"/>
          </p:nvPr>
        </p:nvSpPr>
        <p:spPr bwMode="auto">
          <a:xfrm>
            <a:off x="1162050" y="690563"/>
            <a:ext cx="4610100" cy="3459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1620" name="Rectangle 3"/>
          <p:cNvSpPr>
            <a:spLocks noGrp="1" noChangeArrowheads="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endParaRPr lang="en-US" sz="9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A84C81A3-A374-4CD6-9598-8738ECB42C46}" type="slidenum">
              <a:rPr lang="en-US"/>
              <a:pPr eaLnBrk="1" hangingPunct="1"/>
              <a:t>46</a:t>
            </a:fld>
            <a:endParaRPr lang="en-US"/>
          </a:p>
        </p:txBody>
      </p:sp>
      <p:sp>
        <p:nvSpPr>
          <p:cNvPr id="112643" name="Rectangle 2"/>
          <p:cNvSpPr>
            <a:spLocks noGrp="1" noRot="1" noChangeAspect="1" noChangeArrowheads="1" noTextEdit="1"/>
          </p:cNvSpPr>
          <p:nvPr>
            <p:ph type="sldImg"/>
          </p:nvPr>
        </p:nvSpPr>
        <p:spPr bwMode="auto">
          <a:xfrm>
            <a:off x="1162050" y="690563"/>
            <a:ext cx="4610100" cy="3459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2644" name="Rectangle 3"/>
          <p:cNvSpPr>
            <a:spLocks noGrp="1" noChangeArrowheads="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endParaRPr lang="en-US" sz="9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276B8849-4D2D-40EB-9D47-58D4F1BBB9C8}" type="slidenum">
              <a:rPr lang="en-US"/>
              <a:pPr eaLnBrk="1" hangingPunct="1"/>
              <a:t>47</a:t>
            </a:fld>
            <a:endParaRPr lang="en-US"/>
          </a:p>
        </p:txBody>
      </p:sp>
      <p:sp>
        <p:nvSpPr>
          <p:cNvPr id="114691" name="Rectangle 2"/>
          <p:cNvSpPr>
            <a:spLocks noGrp="1" noRot="1" noChangeAspect="1" noChangeArrowheads="1" noTextEdit="1"/>
          </p:cNvSpPr>
          <p:nvPr>
            <p:ph type="sldImg"/>
          </p:nvPr>
        </p:nvSpPr>
        <p:spPr bwMode="auto">
          <a:xfrm>
            <a:off x="1162050" y="690563"/>
            <a:ext cx="4610100" cy="3459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4692" name="Rectangle 3"/>
          <p:cNvSpPr>
            <a:spLocks noGrp="1" noChangeArrowheads="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endParaRPr lang="en-US" sz="9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xfrm>
            <a:off x="923925" y="4357688"/>
            <a:ext cx="5086350" cy="4205287"/>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pPr marL="457200" indent="-457200">
              <a:buFontTx/>
              <a:buChar char="•"/>
              <a:defRPr/>
            </a:pPr>
            <a:r>
              <a:rPr lang="en-US" sz="1600" dirty="0" smtClean="0">
                <a:latin typeface="Arial" charset="0"/>
                <a:cs typeface="Arial" charset="0"/>
              </a:rPr>
              <a:t>Describe any technical issue that you encountered during the past year. </a:t>
            </a:r>
          </a:p>
          <a:p>
            <a:pPr marL="457200" indent="-457200">
              <a:buFontTx/>
              <a:buChar char="•"/>
              <a:defRPr/>
            </a:pPr>
            <a:r>
              <a:rPr lang="en-US" sz="1600" dirty="0" smtClean="0">
                <a:latin typeface="Arial" charset="0"/>
                <a:cs typeface="Arial" charset="0"/>
              </a:rPr>
              <a:t>Describe any specific non-technical or resource issues that are affecting the project. </a:t>
            </a:r>
          </a:p>
          <a:p>
            <a:pPr marL="457200" indent="-457200">
              <a:defRPr/>
            </a:pPr>
            <a:endParaRPr lang="en-US" sz="1600" dirty="0" smtClean="0">
              <a:latin typeface="Arial" charset="0"/>
              <a:cs typeface="Arial" charset="0"/>
            </a:endParaRPr>
          </a:p>
          <a:p>
            <a:pPr marL="457200" indent="-457200">
              <a:defRPr/>
            </a:pPr>
            <a:r>
              <a:rPr lang="en-US" i="1" dirty="0" smtClean="0">
                <a:latin typeface="Arial" charset="0"/>
                <a:cs typeface="Arial" charset="0"/>
              </a:rPr>
              <a:t>NOTE:</a:t>
            </a:r>
          </a:p>
          <a:p>
            <a:pPr marL="457200" indent="-457200">
              <a:buFontTx/>
              <a:buAutoNum type="arabicPeriod"/>
              <a:defRPr/>
            </a:pPr>
            <a:r>
              <a:rPr lang="en-US" i="1" dirty="0" smtClean="0">
                <a:latin typeface="Arial" charset="0"/>
                <a:cs typeface="Arial" charset="0"/>
              </a:rPr>
              <a:t>Try to limit to 1 slide</a:t>
            </a:r>
          </a:p>
          <a:p>
            <a:pPr marL="457200" indent="-457200">
              <a:buFontTx/>
              <a:buAutoNum type="arabicPeriod"/>
              <a:defRPr/>
            </a:pPr>
            <a:r>
              <a:rPr lang="en-US" i="1" dirty="0" smtClean="0">
                <a:latin typeface="Arial" charset="0"/>
                <a:cs typeface="Arial" charset="0"/>
              </a:rPr>
              <a:t>Include information such as difficulty in recruiting staff, foreign student visa issues, experiments that didn’t go as planned, delays due to equipment issues, other factors that might affect the planned direction of the work.</a:t>
            </a:r>
          </a:p>
          <a:p>
            <a:pPr marL="457200" indent="-457200">
              <a:defRPr/>
            </a:pPr>
            <a:endParaRPr lang="en-US" i="1" dirty="0" smtClean="0">
              <a:latin typeface="Arial" charset="0"/>
              <a:cs typeface="Arial" charset="0"/>
            </a:endParaRPr>
          </a:p>
          <a:p>
            <a:pPr>
              <a:defRPr/>
            </a:pP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1027"/>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8EAFCCA1-F25D-4456-8ACB-0862F923141B}" type="slidenum">
              <a:rPr lang="en-US">
                <a:solidFill>
                  <a:srgbClr val="000000"/>
                </a:solidFill>
              </a:rPr>
              <a:pPr eaLnBrk="1" hangingPunct="1"/>
              <a:t>56</a:t>
            </a:fld>
            <a:endParaRPr lang="en-US">
              <a:solidFill>
                <a:srgbClr val="000000"/>
              </a:solidFill>
            </a:endParaRPr>
          </a:p>
        </p:txBody>
      </p:sp>
      <p:sp>
        <p:nvSpPr>
          <p:cNvPr id="121859" name="Rectangle 2"/>
          <p:cNvSpPr>
            <a:spLocks noGrp="1" noRot="1" noChangeAspect="1" noChangeArrowheads="1" noTextEdit="1"/>
          </p:cNvSpPr>
          <p:nvPr>
            <p:ph type="sldImg"/>
          </p:nvPr>
        </p:nvSpPr>
        <p:spPr bwMode="auto">
          <a:xfrm>
            <a:off x="1162050" y="690563"/>
            <a:ext cx="4610100" cy="3459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1860" name="Rectangle 3"/>
          <p:cNvSpPr>
            <a:spLocks noGrp="1" noChangeArrowheads="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62050" y="690563"/>
            <a:ext cx="4610100" cy="3459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2883"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
        <p:nvSpPr>
          <p:cNvPr id="122884"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0721B82A-9CE0-40DD-A781-93671FFB823A}" type="slidenum">
              <a:rPr lang="en-US">
                <a:solidFill>
                  <a:srgbClr val="000000"/>
                </a:solidFill>
              </a:rPr>
              <a:pPr eaLnBrk="1" hangingPunct="1"/>
              <a:t>57</a:t>
            </a:fld>
            <a:endParaRPr 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62050" y="690563"/>
            <a:ext cx="4610100" cy="3459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3907"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
        <p:nvSpPr>
          <p:cNvPr id="123908"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0EB265E4-1B5D-442A-9CFA-A398BFF44B53}" type="slidenum">
              <a:rPr lang="en-US">
                <a:solidFill>
                  <a:srgbClr val="000000"/>
                </a:solidFill>
              </a:rPr>
              <a:pPr eaLnBrk="1" hangingPunct="1"/>
              <a:t>58</a:t>
            </a:fld>
            <a:endParaRPr 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1162050" y="690563"/>
            <a:ext cx="4610100" cy="3459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4931"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
        <p:nvSpPr>
          <p:cNvPr id="124932"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27FE1865-24CB-4DB1-B319-5149930A60DB}" type="slidenum">
              <a:rPr lang="en-US">
                <a:solidFill>
                  <a:srgbClr val="000000"/>
                </a:solidFill>
              </a:rPr>
              <a:pPr eaLnBrk="1" hangingPunct="1"/>
              <a:t>59</a:t>
            </a:fld>
            <a:endParaRPr 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xfrm>
            <a:off x="1162050" y="690563"/>
            <a:ext cx="4610100" cy="3457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8067"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8068"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4ABA6853-3133-4836-840C-5350C31C1398}" type="slidenum">
              <a:rPr lang="en-US"/>
              <a:pPr eaLnBrk="1" hangingPunct="1"/>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F6AC61-1413-4B2E-9053-D3C088A27C0C}" type="datetimeFigureOut">
              <a:rPr lang="en-US"/>
              <a:pPr>
                <a:defRPr/>
              </a:pPr>
              <a:t>6/22/2011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947934-C1E8-4AF0-B065-4032FB40BD77}" type="slidenum">
              <a:rPr lang="en-US"/>
              <a:pPr>
                <a:defRPr/>
              </a:pPr>
              <a:t>‹#›</a:t>
            </a:fld>
            <a:endParaRPr lang="en-US"/>
          </a:p>
        </p:txBody>
      </p:sp>
    </p:spTree>
    <p:extLst>
      <p:ext uri="{BB962C8B-B14F-4D97-AF65-F5344CB8AC3E}">
        <p14:creationId xmlns:p14="http://schemas.microsoft.com/office/powerpoint/2010/main" val="2875934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3888BD-5A54-4AD2-8C7E-BA00B22A9071}" type="datetimeFigureOut">
              <a:rPr lang="en-US"/>
              <a:pPr>
                <a:defRPr/>
              </a:pPr>
              <a:t>6/22/2011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21244-9F6D-4D1B-A1B6-06EF98A7F308}" type="slidenum">
              <a:rPr lang="en-US"/>
              <a:pPr>
                <a:defRPr/>
              </a:pPr>
              <a:t>‹#›</a:t>
            </a:fld>
            <a:endParaRPr lang="en-US"/>
          </a:p>
        </p:txBody>
      </p:sp>
    </p:spTree>
    <p:extLst>
      <p:ext uri="{BB962C8B-B14F-4D97-AF65-F5344CB8AC3E}">
        <p14:creationId xmlns:p14="http://schemas.microsoft.com/office/powerpoint/2010/main" val="17854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46641C-E41A-404F-BF90-A5F022CC6B59}" type="datetimeFigureOut">
              <a:rPr lang="en-US"/>
              <a:pPr>
                <a:defRPr/>
              </a:pPr>
              <a:t>6/22/2011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F5429C-2DC3-4AFB-846D-D958C3602291}" type="slidenum">
              <a:rPr lang="en-US"/>
              <a:pPr>
                <a:defRPr/>
              </a:pPr>
              <a:t>‹#›</a:t>
            </a:fld>
            <a:endParaRPr lang="en-US"/>
          </a:p>
        </p:txBody>
      </p:sp>
    </p:spTree>
    <p:extLst>
      <p:ext uri="{BB962C8B-B14F-4D97-AF65-F5344CB8AC3E}">
        <p14:creationId xmlns:p14="http://schemas.microsoft.com/office/powerpoint/2010/main" val="3419466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97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857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01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0B6519C-5F80-4073-8060-12D1B53DD8E2}"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EDB4E0A3-D6BE-47D1-A196-F89812595C7C}" type="slidenum">
              <a:rPr lang="en-US"/>
              <a:pPr>
                <a:defRPr/>
              </a:pPr>
              <a:t>‹#›</a:t>
            </a:fld>
            <a:endParaRPr lang="en-US"/>
          </a:p>
        </p:txBody>
      </p:sp>
    </p:spTree>
    <p:extLst>
      <p:ext uri="{BB962C8B-B14F-4D97-AF65-F5344CB8AC3E}">
        <p14:creationId xmlns:p14="http://schemas.microsoft.com/office/powerpoint/2010/main" val="170961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F10753F-E535-48AE-BEB9-C8DCBE684B43}"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CA5B18BB-C713-42CD-9668-8A41BED31A58}" type="slidenum">
              <a:rPr lang="en-US"/>
              <a:pPr>
                <a:defRPr/>
              </a:pPr>
              <a:t>‹#›</a:t>
            </a:fld>
            <a:endParaRPr lang="en-US"/>
          </a:p>
        </p:txBody>
      </p:sp>
    </p:spTree>
    <p:extLst>
      <p:ext uri="{BB962C8B-B14F-4D97-AF65-F5344CB8AC3E}">
        <p14:creationId xmlns:p14="http://schemas.microsoft.com/office/powerpoint/2010/main" val="4034140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B6CE4D63-8EE6-4C5E-8693-4296DBAF1CDA}"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80DE300F-45D5-4FB7-8C6B-A729ACE20AE7}" type="slidenum">
              <a:rPr lang="en-US"/>
              <a:pPr>
                <a:defRPr/>
              </a:pPr>
              <a:t>‹#›</a:t>
            </a:fld>
            <a:endParaRPr lang="en-US"/>
          </a:p>
        </p:txBody>
      </p:sp>
    </p:spTree>
    <p:extLst>
      <p:ext uri="{BB962C8B-B14F-4D97-AF65-F5344CB8AC3E}">
        <p14:creationId xmlns:p14="http://schemas.microsoft.com/office/powerpoint/2010/main" val="222431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03D3025-5430-462B-B742-9F41FDFB2847}" type="datetimeFigureOut">
              <a:rPr lang="en-US"/>
              <a:pPr>
                <a:defRPr/>
              </a:pPr>
              <a:t>6/22/2011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D5FCB9CA-1B2C-42B7-8117-FACB21CB018D}" type="slidenum">
              <a:rPr lang="en-US"/>
              <a:pPr>
                <a:defRPr/>
              </a:pPr>
              <a:t>‹#›</a:t>
            </a:fld>
            <a:endParaRPr lang="en-US"/>
          </a:p>
        </p:txBody>
      </p:sp>
    </p:spTree>
    <p:extLst>
      <p:ext uri="{BB962C8B-B14F-4D97-AF65-F5344CB8AC3E}">
        <p14:creationId xmlns:p14="http://schemas.microsoft.com/office/powerpoint/2010/main" val="1329901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A6B55BCB-B323-4503-9421-FB1EF88FC471}" type="datetimeFigureOut">
              <a:rPr lang="en-US"/>
              <a:pPr>
                <a:defRPr/>
              </a:pPr>
              <a:t>6/22/2011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CDFEB029-DF3D-4783-9F01-D120BF5A25D0}" type="slidenum">
              <a:rPr lang="en-US"/>
              <a:pPr>
                <a:defRPr/>
              </a:pPr>
              <a:t>‹#›</a:t>
            </a:fld>
            <a:endParaRPr lang="en-US"/>
          </a:p>
        </p:txBody>
      </p:sp>
    </p:spTree>
    <p:extLst>
      <p:ext uri="{BB962C8B-B14F-4D97-AF65-F5344CB8AC3E}">
        <p14:creationId xmlns:p14="http://schemas.microsoft.com/office/powerpoint/2010/main" val="406539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B13753-CE70-441B-83FF-43D9C693E01B}" type="datetimeFigureOut">
              <a:rPr lang="en-US"/>
              <a:pPr>
                <a:defRPr/>
              </a:pPr>
              <a:t>6/22/2011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DACF9E-5C29-4F30-9166-2625D0381EFA}" type="slidenum">
              <a:rPr lang="en-US"/>
              <a:pPr>
                <a:defRPr/>
              </a:pPr>
              <a:t>‹#›</a:t>
            </a:fld>
            <a:endParaRPr lang="en-US"/>
          </a:p>
        </p:txBody>
      </p:sp>
    </p:spTree>
    <p:extLst>
      <p:ext uri="{BB962C8B-B14F-4D97-AF65-F5344CB8AC3E}">
        <p14:creationId xmlns:p14="http://schemas.microsoft.com/office/powerpoint/2010/main" val="1094159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42ED7ADB-6CEF-4C34-B0B1-25ECB384EF61}" type="datetimeFigureOut">
              <a:rPr lang="en-US"/>
              <a:pPr>
                <a:defRPr/>
              </a:pPr>
              <a:t>6/22/2011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3ECECA78-9461-439B-ABF9-4BE72CC07B33}" type="slidenum">
              <a:rPr lang="en-US"/>
              <a:pPr>
                <a:defRPr/>
              </a:pPr>
              <a:t>‹#›</a:t>
            </a:fld>
            <a:endParaRPr lang="en-US"/>
          </a:p>
        </p:txBody>
      </p:sp>
    </p:spTree>
    <p:extLst>
      <p:ext uri="{BB962C8B-B14F-4D97-AF65-F5344CB8AC3E}">
        <p14:creationId xmlns:p14="http://schemas.microsoft.com/office/powerpoint/2010/main" val="3902576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F54F733-3CB6-44D7-A74E-6763A54C17B3}" type="datetimeFigureOut">
              <a:rPr lang="en-US"/>
              <a:pPr>
                <a:defRPr/>
              </a:pPr>
              <a:t>6/22/2011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9CA3DF90-B962-481A-BA7A-4425592E0BC0}" type="slidenum">
              <a:rPr lang="en-US"/>
              <a:pPr>
                <a:defRPr/>
              </a:pPr>
              <a:t>‹#›</a:t>
            </a:fld>
            <a:endParaRPr lang="en-US"/>
          </a:p>
        </p:txBody>
      </p:sp>
    </p:spTree>
    <p:extLst>
      <p:ext uri="{BB962C8B-B14F-4D97-AF65-F5344CB8AC3E}">
        <p14:creationId xmlns:p14="http://schemas.microsoft.com/office/powerpoint/2010/main" val="4225923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B5BCDD60-088F-47F2-ADC8-747313BFFAF2}" type="datetimeFigureOut">
              <a:rPr lang="en-US"/>
              <a:pPr>
                <a:defRPr/>
              </a:pPr>
              <a:t>6/22/2011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4AE369BB-8C06-4D42-A9F5-DFB09FD13116}" type="slidenum">
              <a:rPr lang="en-US"/>
              <a:pPr>
                <a:defRPr/>
              </a:pPr>
              <a:t>‹#›</a:t>
            </a:fld>
            <a:endParaRPr lang="en-US"/>
          </a:p>
        </p:txBody>
      </p:sp>
    </p:spTree>
    <p:extLst>
      <p:ext uri="{BB962C8B-B14F-4D97-AF65-F5344CB8AC3E}">
        <p14:creationId xmlns:p14="http://schemas.microsoft.com/office/powerpoint/2010/main" val="47843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33168864-2039-4B12-A8E4-0B2BB66E5E22}" type="datetimeFigureOut">
              <a:rPr lang="en-US"/>
              <a:pPr>
                <a:defRPr/>
              </a:pPr>
              <a:t>6/22/2011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8132E1D0-8C51-49F1-A9DA-44231B11C4DE}" type="slidenum">
              <a:rPr lang="en-US"/>
              <a:pPr>
                <a:defRPr/>
              </a:pPr>
              <a:t>‹#›</a:t>
            </a:fld>
            <a:endParaRPr lang="en-US"/>
          </a:p>
        </p:txBody>
      </p:sp>
    </p:spTree>
    <p:extLst>
      <p:ext uri="{BB962C8B-B14F-4D97-AF65-F5344CB8AC3E}">
        <p14:creationId xmlns:p14="http://schemas.microsoft.com/office/powerpoint/2010/main" val="2732633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7D395B7C-7BF4-4C82-8262-B2CBEFDB86C9}"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6C665AF9-92CA-4CF7-B83A-01A1B5F72104}" type="slidenum">
              <a:rPr lang="en-US"/>
              <a:pPr>
                <a:defRPr/>
              </a:pPr>
              <a:t>‹#›</a:t>
            </a:fld>
            <a:endParaRPr lang="en-US"/>
          </a:p>
        </p:txBody>
      </p:sp>
    </p:spTree>
    <p:extLst>
      <p:ext uri="{BB962C8B-B14F-4D97-AF65-F5344CB8AC3E}">
        <p14:creationId xmlns:p14="http://schemas.microsoft.com/office/powerpoint/2010/main" val="2134435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FD06701-730E-4215-88CC-155DCDE4EC13}"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6F64A37E-77C4-4783-97BC-D719DD9B159B}" type="slidenum">
              <a:rPr lang="en-US"/>
              <a:pPr>
                <a:defRPr/>
              </a:pPr>
              <a:t>‹#›</a:t>
            </a:fld>
            <a:endParaRPr lang="en-US"/>
          </a:p>
        </p:txBody>
      </p:sp>
    </p:spTree>
    <p:extLst>
      <p:ext uri="{BB962C8B-B14F-4D97-AF65-F5344CB8AC3E}">
        <p14:creationId xmlns:p14="http://schemas.microsoft.com/office/powerpoint/2010/main" val="211092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66B1BB3B-9992-460B-989E-D02F3FD6324D}"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4E74BCFB-7EB3-4974-B919-BD94F80BDEDB}" type="slidenum">
              <a:rPr lang="en-US"/>
              <a:pPr>
                <a:defRPr/>
              </a:pPr>
              <a:t>‹#›</a:t>
            </a:fld>
            <a:endParaRPr lang="en-US"/>
          </a:p>
        </p:txBody>
      </p:sp>
    </p:spTree>
    <p:extLst>
      <p:ext uri="{BB962C8B-B14F-4D97-AF65-F5344CB8AC3E}">
        <p14:creationId xmlns:p14="http://schemas.microsoft.com/office/powerpoint/2010/main" val="32743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99DED85B-5CA3-4C60-970A-5DD45E52C08E}"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4C739784-C319-4197-A3C9-7A3B9B1787FF}" type="slidenum">
              <a:rPr lang="en-US"/>
              <a:pPr>
                <a:defRPr/>
              </a:pPr>
              <a:t>‹#›</a:t>
            </a:fld>
            <a:endParaRPr lang="en-US"/>
          </a:p>
        </p:txBody>
      </p:sp>
    </p:spTree>
    <p:extLst>
      <p:ext uri="{BB962C8B-B14F-4D97-AF65-F5344CB8AC3E}">
        <p14:creationId xmlns:p14="http://schemas.microsoft.com/office/powerpoint/2010/main" val="1086935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13BBA08A-15F5-442C-BB02-FBDA5F2FD5CF}"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AEE42373-F714-48A2-B66D-139954EF3C63}" type="slidenum">
              <a:rPr lang="en-US"/>
              <a:pPr>
                <a:defRPr/>
              </a:pPr>
              <a:t>‹#›</a:t>
            </a:fld>
            <a:endParaRPr lang="en-US"/>
          </a:p>
        </p:txBody>
      </p:sp>
    </p:spTree>
    <p:extLst>
      <p:ext uri="{BB962C8B-B14F-4D97-AF65-F5344CB8AC3E}">
        <p14:creationId xmlns:p14="http://schemas.microsoft.com/office/powerpoint/2010/main" val="2568055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A5275BE3-BA24-40AF-AA44-685498E4D2F0}" type="datetimeFigureOut">
              <a:rPr lang="en-US"/>
              <a:pPr>
                <a:defRPr/>
              </a:pPr>
              <a:t>6/22/2011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CFE18C0B-DFDB-473A-9663-16F43F9E9225}" type="slidenum">
              <a:rPr lang="en-US"/>
              <a:pPr>
                <a:defRPr/>
              </a:pPr>
              <a:t>‹#›</a:t>
            </a:fld>
            <a:endParaRPr lang="en-US"/>
          </a:p>
        </p:txBody>
      </p:sp>
    </p:spTree>
    <p:extLst>
      <p:ext uri="{BB962C8B-B14F-4D97-AF65-F5344CB8AC3E}">
        <p14:creationId xmlns:p14="http://schemas.microsoft.com/office/powerpoint/2010/main" val="259995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7B08EE-EFE8-4D01-8572-D1080505F2EC}" type="datetimeFigureOut">
              <a:rPr lang="en-US"/>
              <a:pPr>
                <a:defRPr/>
              </a:pPr>
              <a:t>6/22/2011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CBEFE6-8016-4D25-B351-FC0E2917065A}" type="slidenum">
              <a:rPr lang="en-US"/>
              <a:pPr>
                <a:defRPr/>
              </a:pPr>
              <a:t>‹#›</a:t>
            </a:fld>
            <a:endParaRPr lang="en-US"/>
          </a:p>
        </p:txBody>
      </p:sp>
    </p:spTree>
    <p:extLst>
      <p:ext uri="{BB962C8B-B14F-4D97-AF65-F5344CB8AC3E}">
        <p14:creationId xmlns:p14="http://schemas.microsoft.com/office/powerpoint/2010/main" val="623585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C19F5E4B-2016-4B65-A105-48A800CB0793}" type="datetimeFigureOut">
              <a:rPr lang="en-US"/>
              <a:pPr>
                <a:defRPr/>
              </a:pPr>
              <a:t>6/22/2011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F35E8BF1-2EF0-4C90-88D9-2D9DF23EC608}" type="slidenum">
              <a:rPr lang="en-US"/>
              <a:pPr>
                <a:defRPr/>
              </a:pPr>
              <a:t>‹#›</a:t>
            </a:fld>
            <a:endParaRPr lang="en-US"/>
          </a:p>
        </p:txBody>
      </p:sp>
    </p:spTree>
    <p:extLst>
      <p:ext uri="{BB962C8B-B14F-4D97-AF65-F5344CB8AC3E}">
        <p14:creationId xmlns:p14="http://schemas.microsoft.com/office/powerpoint/2010/main" val="183761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8561D589-D95C-4401-B084-54392CFFF71D}" type="datetimeFigureOut">
              <a:rPr lang="en-US"/>
              <a:pPr>
                <a:defRPr/>
              </a:pPr>
              <a:t>6/22/2011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88C61D49-C152-4B11-A5AD-24CFFA63A056}" type="slidenum">
              <a:rPr lang="en-US"/>
              <a:pPr>
                <a:defRPr/>
              </a:pPr>
              <a:t>‹#›</a:t>
            </a:fld>
            <a:endParaRPr lang="en-US"/>
          </a:p>
        </p:txBody>
      </p:sp>
    </p:spTree>
    <p:extLst>
      <p:ext uri="{BB962C8B-B14F-4D97-AF65-F5344CB8AC3E}">
        <p14:creationId xmlns:p14="http://schemas.microsoft.com/office/powerpoint/2010/main" val="436066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B5A49CB9-49D8-427E-B888-4EC9E0095C8D}" type="datetimeFigureOut">
              <a:rPr lang="en-US"/>
              <a:pPr>
                <a:defRPr/>
              </a:pPr>
              <a:t>6/22/2011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F30E7129-6C64-4ABD-9236-045D91C78A4A}" type="slidenum">
              <a:rPr lang="en-US"/>
              <a:pPr>
                <a:defRPr/>
              </a:pPr>
              <a:t>‹#›</a:t>
            </a:fld>
            <a:endParaRPr lang="en-US"/>
          </a:p>
        </p:txBody>
      </p:sp>
    </p:spTree>
    <p:extLst>
      <p:ext uri="{BB962C8B-B14F-4D97-AF65-F5344CB8AC3E}">
        <p14:creationId xmlns:p14="http://schemas.microsoft.com/office/powerpoint/2010/main" val="2405742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30863E5D-D197-4B7A-AECF-DE0BBE159700}" type="datetimeFigureOut">
              <a:rPr lang="en-US"/>
              <a:pPr>
                <a:defRPr/>
              </a:pPr>
              <a:t>6/22/2011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54D094BC-890B-4C4D-8C87-B4A0DDFB7D2A}" type="slidenum">
              <a:rPr lang="en-US"/>
              <a:pPr>
                <a:defRPr/>
              </a:pPr>
              <a:t>‹#›</a:t>
            </a:fld>
            <a:endParaRPr lang="en-US"/>
          </a:p>
        </p:txBody>
      </p:sp>
    </p:spTree>
    <p:extLst>
      <p:ext uri="{BB962C8B-B14F-4D97-AF65-F5344CB8AC3E}">
        <p14:creationId xmlns:p14="http://schemas.microsoft.com/office/powerpoint/2010/main" val="2778224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D6A43D35-F773-4DFC-B370-F92F8B4B7CB1}" type="datetimeFigureOut">
              <a:rPr lang="en-US"/>
              <a:pPr>
                <a:defRPr/>
              </a:pPr>
              <a:t>6/22/2011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0DE1E4BE-E24E-4A13-9A77-2EFBD17CA506}" type="slidenum">
              <a:rPr lang="en-US"/>
              <a:pPr>
                <a:defRPr/>
              </a:pPr>
              <a:t>‹#›</a:t>
            </a:fld>
            <a:endParaRPr lang="en-US"/>
          </a:p>
        </p:txBody>
      </p:sp>
    </p:spTree>
    <p:extLst>
      <p:ext uri="{BB962C8B-B14F-4D97-AF65-F5344CB8AC3E}">
        <p14:creationId xmlns:p14="http://schemas.microsoft.com/office/powerpoint/2010/main" val="3983193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C3C80506-0B8A-4998-9488-5613839979E4}"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55F00FFD-172D-4D89-9FC6-56536FE1E9BE}" type="slidenum">
              <a:rPr lang="en-US"/>
              <a:pPr>
                <a:defRPr/>
              </a:pPr>
              <a:t>‹#›</a:t>
            </a:fld>
            <a:endParaRPr lang="en-US"/>
          </a:p>
        </p:txBody>
      </p:sp>
    </p:spTree>
    <p:extLst>
      <p:ext uri="{BB962C8B-B14F-4D97-AF65-F5344CB8AC3E}">
        <p14:creationId xmlns:p14="http://schemas.microsoft.com/office/powerpoint/2010/main" val="64147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11136F0A-DC14-4545-A9EC-C4A260685453}" type="datetimeFigureOut">
              <a:rPr lang="en-US"/>
              <a:pPr>
                <a:defRPr/>
              </a:pPr>
              <a:t>6/22/2011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B8B4C59E-6539-4187-8D13-30F86A50208F}" type="slidenum">
              <a:rPr lang="en-US"/>
              <a:pPr>
                <a:defRPr/>
              </a:pPr>
              <a:t>‹#›</a:t>
            </a:fld>
            <a:endParaRPr lang="en-US"/>
          </a:p>
        </p:txBody>
      </p:sp>
    </p:spTree>
    <p:extLst>
      <p:ext uri="{BB962C8B-B14F-4D97-AF65-F5344CB8AC3E}">
        <p14:creationId xmlns:p14="http://schemas.microsoft.com/office/powerpoint/2010/main" val="231293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44CDC3-B4BF-4974-A4D6-A7C3CE1240DF}" type="datetimeFigureOut">
              <a:rPr lang="en-US"/>
              <a:pPr>
                <a:defRPr/>
              </a:pPr>
              <a:t>6/22/2011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E0C68-5855-463A-8937-5018FE35683A}" type="slidenum">
              <a:rPr lang="en-US"/>
              <a:pPr>
                <a:defRPr/>
              </a:pPr>
              <a:t>‹#›</a:t>
            </a:fld>
            <a:endParaRPr lang="en-US"/>
          </a:p>
        </p:txBody>
      </p:sp>
    </p:spTree>
    <p:extLst>
      <p:ext uri="{BB962C8B-B14F-4D97-AF65-F5344CB8AC3E}">
        <p14:creationId xmlns:p14="http://schemas.microsoft.com/office/powerpoint/2010/main" val="387235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2FC244-FE2E-4414-9FB5-AC2CF6D26217}" type="datetimeFigureOut">
              <a:rPr lang="en-US"/>
              <a:pPr>
                <a:defRPr/>
              </a:pPr>
              <a:t>6/22/2011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C599D1B-620E-4732-8A99-8A773F2CE4B0}" type="slidenum">
              <a:rPr lang="en-US"/>
              <a:pPr>
                <a:defRPr/>
              </a:pPr>
              <a:t>‹#›</a:t>
            </a:fld>
            <a:endParaRPr lang="en-US"/>
          </a:p>
        </p:txBody>
      </p:sp>
    </p:spTree>
    <p:extLst>
      <p:ext uri="{BB962C8B-B14F-4D97-AF65-F5344CB8AC3E}">
        <p14:creationId xmlns:p14="http://schemas.microsoft.com/office/powerpoint/2010/main" val="2633459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A3AB81-6614-45EF-839A-9858B929B61F}" type="datetimeFigureOut">
              <a:rPr lang="en-US"/>
              <a:pPr>
                <a:defRPr/>
              </a:pPr>
              <a:t>6/22/2011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21AE32-3142-4951-BF2B-40C3B06087F0}" type="slidenum">
              <a:rPr lang="en-US"/>
              <a:pPr>
                <a:defRPr/>
              </a:pPr>
              <a:t>‹#›</a:t>
            </a:fld>
            <a:endParaRPr lang="en-US"/>
          </a:p>
        </p:txBody>
      </p:sp>
    </p:spTree>
    <p:extLst>
      <p:ext uri="{BB962C8B-B14F-4D97-AF65-F5344CB8AC3E}">
        <p14:creationId xmlns:p14="http://schemas.microsoft.com/office/powerpoint/2010/main" val="196469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35CD01-EB52-4913-8D19-25AB463A7DD7}" type="datetimeFigureOut">
              <a:rPr lang="en-US"/>
              <a:pPr>
                <a:defRPr/>
              </a:pPr>
              <a:t>6/22/2011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10D79E-E426-4117-8A9F-86221FA7AEBD}" type="slidenum">
              <a:rPr lang="en-US"/>
              <a:pPr>
                <a:defRPr/>
              </a:pPr>
              <a:t>‹#›</a:t>
            </a:fld>
            <a:endParaRPr lang="en-US"/>
          </a:p>
        </p:txBody>
      </p:sp>
    </p:spTree>
    <p:extLst>
      <p:ext uri="{BB962C8B-B14F-4D97-AF65-F5344CB8AC3E}">
        <p14:creationId xmlns:p14="http://schemas.microsoft.com/office/powerpoint/2010/main" val="209070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3CD746-0EAB-4A8E-9A5B-EB47E333E1F4}" type="datetimeFigureOut">
              <a:rPr lang="en-US"/>
              <a:pPr>
                <a:defRPr/>
              </a:pPr>
              <a:t>6/22/2011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9E41EE-B7E5-4957-80CF-281331FEE709}" type="slidenum">
              <a:rPr lang="en-US"/>
              <a:pPr>
                <a:defRPr/>
              </a:pPr>
              <a:t>‹#›</a:t>
            </a:fld>
            <a:endParaRPr lang="en-US"/>
          </a:p>
        </p:txBody>
      </p:sp>
    </p:spTree>
    <p:extLst>
      <p:ext uri="{BB962C8B-B14F-4D97-AF65-F5344CB8AC3E}">
        <p14:creationId xmlns:p14="http://schemas.microsoft.com/office/powerpoint/2010/main" val="1510831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710218-9E07-4F3E-A1E5-F405F3D05158}" type="datetimeFigureOut">
              <a:rPr lang="en-US"/>
              <a:pPr>
                <a:defRPr/>
              </a:pPr>
              <a:t>6/22/2011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7A1538-528A-4186-A9C6-11376DB0F17C}" type="slidenum">
              <a:rPr lang="en-US"/>
              <a:pPr>
                <a:defRPr/>
              </a:pPr>
              <a:t>‹#›</a:t>
            </a:fld>
            <a:endParaRPr lang="en-US"/>
          </a:p>
        </p:txBody>
      </p:sp>
    </p:spTree>
    <p:extLst>
      <p:ext uri="{BB962C8B-B14F-4D97-AF65-F5344CB8AC3E}">
        <p14:creationId xmlns:p14="http://schemas.microsoft.com/office/powerpoint/2010/main" val="3067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FFA72DB7-7A3E-467A-885C-C82BE53F7C91}" type="datetimeFigureOut">
              <a:rPr lang="en-US"/>
              <a:pPr>
                <a:defRPr/>
              </a:pPr>
              <a:t>6/22/2011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1AD3DA98-4DFB-4AF4-9233-AE4A7B745E49}" type="slidenum">
              <a:rPr lang="en-US"/>
              <a:pPr>
                <a:defRPr/>
              </a:pPr>
              <a:t>‹#›</a:t>
            </a:fld>
            <a:endParaRPr lang="en-US"/>
          </a:p>
        </p:txBody>
      </p:sp>
      <p:sp>
        <p:nvSpPr>
          <p:cNvPr id="1031" name="Line 9"/>
          <p:cNvSpPr>
            <a:spLocks noChangeShapeType="1"/>
          </p:cNvSpPr>
          <p:nvPr userDrawn="1"/>
        </p:nvSpPr>
        <p:spPr bwMode="auto">
          <a:xfrm>
            <a:off x="0" y="1524000"/>
            <a:ext cx="9144000" cy="0"/>
          </a:xfrm>
          <a:prstGeom prst="line">
            <a:avLst/>
          </a:prstGeom>
          <a:noFill/>
          <a:ln w="28575">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white">
                    <a:tint val="75000"/>
                  </a:prstClr>
                </a:solidFill>
                <a:latin typeface="Calibri"/>
                <a:cs typeface="+mn-cs"/>
              </a:defRPr>
            </a:lvl1pPr>
          </a:lstStyle>
          <a:p>
            <a:pPr>
              <a:defRPr/>
            </a:pPr>
            <a:fld id="{C42D56F5-B7E8-4CFA-923A-2CF1BFD5FDD4}" type="datetimeFigureOut">
              <a:rPr lang="en-US"/>
              <a:pPr>
                <a:defRPr/>
              </a:pPr>
              <a:t>6/22/2011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white">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white">
                    <a:tint val="75000"/>
                  </a:prstClr>
                </a:solidFill>
                <a:latin typeface="Calibri"/>
                <a:cs typeface="+mn-cs"/>
              </a:defRPr>
            </a:lvl1pPr>
          </a:lstStyle>
          <a:p>
            <a:pPr>
              <a:defRPr/>
            </a:pPr>
            <a:fld id="{BD6FDBE5-24E5-471D-ACB9-6082F529029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white">
                    <a:tint val="75000"/>
                  </a:prstClr>
                </a:solidFill>
                <a:latin typeface="Calibri"/>
                <a:cs typeface="+mn-cs"/>
              </a:defRPr>
            </a:lvl1pPr>
          </a:lstStyle>
          <a:p>
            <a:pPr>
              <a:defRPr/>
            </a:pPr>
            <a:fld id="{F1CBD858-23FC-41FA-896E-2E03C629D8F7}" type="datetimeFigureOut">
              <a:rPr lang="en-US"/>
              <a:pPr>
                <a:defRPr/>
              </a:pPr>
              <a:t>6/22/2011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white">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white">
                    <a:tint val="75000"/>
                  </a:prstClr>
                </a:solidFill>
                <a:latin typeface="Calibri"/>
                <a:cs typeface="+mn-cs"/>
              </a:defRPr>
            </a:lvl1pPr>
          </a:lstStyle>
          <a:p>
            <a:pPr>
              <a:defRPr/>
            </a:pPr>
            <a:fld id="{9BD973C3-ADCB-4D51-AA8D-E5833F3091F8}"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8.png"/><Relationship Id="rId7"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file:///E:\work\Grant\ONR\2011\nav.mpeg" TargetMode="Externa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73.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E:\work\Grant\ONR\2011\reward_based_learning.mpeg" TargetMode="Externa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file:///E:\work\Grant\ONR\2011\discordant.mpeg" TargetMode="Externa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eg"/><Relationship Id="rId1" Type="http://schemas.microsoft.com/office/2007/relationships/media" Target="../media/media2.mpeg"/><Relationship Id="rId5" Type="http://schemas.openxmlformats.org/officeDocument/2006/relationships/image" Target="../media/image106.png"/><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file:///E:\work\Grant\ONR\2011\conc.mpeg" TargetMode="Externa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eg"/><Relationship Id="rId1" Type="http://schemas.microsoft.com/office/2007/relationships/media" Target="../media/media3.mpeg"/><Relationship Id="rId5" Type="http://schemas.openxmlformats.org/officeDocument/2006/relationships/image" Target="../media/image106.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4.png"/><Relationship Id="rId3" Type="http://schemas.openxmlformats.org/officeDocument/2006/relationships/slideLayout" Target="../slideLayouts/slideLayout7.xml"/><Relationship Id="rId7" Type="http://schemas.openxmlformats.org/officeDocument/2006/relationships/image" Target="../media/image110.jpeg"/><Relationship Id="rId12" Type="http://schemas.openxmlformats.org/officeDocument/2006/relationships/hyperlink" Target="Concordant%20trust%202010.06.03.MOV" TargetMode="External"/><Relationship Id="rId2" Type="http://schemas.openxmlformats.org/officeDocument/2006/relationships/video" Target="file:///C:\Users\goodman\Desktop\2010-06-09%20ONR%20PPTX\horiz2.avi" TargetMode="External"/><Relationship Id="rId1" Type="http://schemas.openxmlformats.org/officeDocument/2006/relationships/audio" Target="../media/audio1.wav"/><Relationship Id="rId6" Type="http://schemas.openxmlformats.org/officeDocument/2006/relationships/image" Target="../media/image109.png"/><Relationship Id="rId11" Type="http://schemas.openxmlformats.org/officeDocument/2006/relationships/image" Target="../media/image113.jpeg"/><Relationship Id="rId5" Type="http://schemas.openxmlformats.org/officeDocument/2006/relationships/image" Target="../media/image108.png"/><Relationship Id="rId15" Type="http://schemas.openxmlformats.org/officeDocument/2006/relationships/image" Target="../media/image116.png"/><Relationship Id="rId10" Type="http://schemas.openxmlformats.org/officeDocument/2006/relationships/hyperlink" Target="Discordant%20distrust%202010.06.03.MOV" TargetMode="External"/><Relationship Id="rId4" Type="http://schemas.openxmlformats.org/officeDocument/2006/relationships/notesSlide" Target="../notesSlides/notesSlide31.xml"/><Relationship Id="rId9" Type="http://schemas.openxmlformats.org/officeDocument/2006/relationships/image" Target="../media/image112.jpeg"/><Relationship Id="rId1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1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eg"/><Relationship Id="rId12"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gif"/><Relationship Id="rId4" Type="http://schemas.openxmlformats.org/officeDocument/2006/relationships/image" Target="../media/image133.jpeg"/><Relationship Id="rId9" Type="http://schemas.openxmlformats.org/officeDocument/2006/relationships/image" Target="../media/image13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146.png"/><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audio" Target="../media/audio2.wav"/><Relationship Id="rId5" Type="http://schemas.openxmlformats.org/officeDocument/2006/relationships/image" Target="../media/image148.png"/><Relationship Id="rId4" Type="http://schemas.openxmlformats.org/officeDocument/2006/relationships/image" Target="../media/image147.jpeg"/></Relationships>
</file>

<file path=ppt/slides/_rels/slide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151.jpeg"/><Relationship Id="rId4" Type="http://schemas.openxmlformats.org/officeDocument/2006/relationships/image" Target="../media/image150.jpeg"/></Relationships>
</file>

<file path=ppt/slides/_rels/slide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54.png"/><Relationship Id="rId4" Type="http://schemas.openxmlformats.org/officeDocument/2006/relationships/image" Target="../media/image153.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wmf"/><Relationship Id="rId3" Type="http://schemas.openxmlformats.org/officeDocument/2006/relationships/image" Target="../media/image19.wmf"/><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wmf"/><Relationship Id="rId9" Type="http://schemas.openxmlformats.org/officeDocument/2006/relationships/image" Target="../media/image25.png"/><Relationship Id="rId1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9.wmf"/><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ChangeArrowheads="1"/>
          </p:cNvSpPr>
          <p:nvPr/>
        </p:nvSpPr>
        <p:spPr bwMode="auto">
          <a:xfrm>
            <a:off x="381000" y="1600200"/>
            <a:ext cx="8382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r>
              <a:rPr lang="en-US" sz="2400">
                <a:latin typeface="Arial" pitchFamily="34" charset="0"/>
              </a:rPr>
              <a:t>Large-Scale Biologically Realistic Models of Cortical </a:t>
            </a:r>
          </a:p>
          <a:p>
            <a:pPr algn="ctr"/>
            <a:r>
              <a:rPr lang="en-US" sz="2400">
                <a:latin typeface="Arial" pitchFamily="34" charset="0"/>
              </a:rPr>
              <a:t>Microcircuit Dynamics for Human Robot Interaction</a:t>
            </a:r>
          </a:p>
          <a:p>
            <a:pPr algn="ctr" eaLnBrk="0" hangingPunct="0"/>
            <a:endParaRPr lang="en-US" sz="2000">
              <a:latin typeface="Arial" pitchFamily="34" charset="0"/>
            </a:endParaRPr>
          </a:p>
          <a:p>
            <a:pPr algn="ctr" eaLnBrk="0" hangingPunct="0"/>
            <a:r>
              <a:rPr lang="en-US" sz="2400">
                <a:latin typeface="Arial" pitchFamily="34" charset="0"/>
              </a:rPr>
              <a:t>Dr. Frederick C. Harris, Jr.</a:t>
            </a:r>
            <a:r>
              <a:rPr lang="en-US" sz="2400" baseline="30000">
                <a:latin typeface="Arial" pitchFamily="34" charset="0"/>
              </a:rPr>
              <a:t>1,2</a:t>
            </a:r>
            <a:r>
              <a:rPr lang="en-US" sz="2400">
                <a:latin typeface="Arial" pitchFamily="34" charset="0"/>
              </a:rPr>
              <a:t> </a:t>
            </a:r>
          </a:p>
          <a:p>
            <a:pPr algn="ctr" eaLnBrk="0" hangingPunct="0"/>
            <a:r>
              <a:rPr lang="en-US" sz="2400">
                <a:latin typeface="Arial" pitchFamily="34" charset="0"/>
              </a:rPr>
              <a:t>Sergiu Dascalu</a:t>
            </a:r>
            <a:r>
              <a:rPr lang="en-US" sz="2400" baseline="30000">
                <a:latin typeface="Arial" pitchFamily="34" charset="0"/>
              </a:rPr>
              <a:t>1,2</a:t>
            </a:r>
            <a:r>
              <a:rPr lang="en-US" sz="2400">
                <a:latin typeface="Arial" pitchFamily="34" charset="0"/>
              </a:rPr>
              <a:t>, Florian Mormann</a:t>
            </a:r>
            <a:r>
              <a:rPr lang="en-US" sz="2400" baseline="30000">
                <a:latin typeface="Arial" pitchFamily="34" charset="0"/>
              </a:rPr>
              <a:t>3</a:t>
            </a:r>
            <a:r>
              <a:rPr lang="en-US" sz="2400">
                <a:latin typeface="Arial" pitchFamily="34" charset="0"/>
              </a:rPr>
              <a:t> &amp; Henry Markram</a:t>
            </a:r>
            <a:r>
              <a:rPr lang="en-US" sz="2400" baseline="30000">
                <a:latin typeface="Arial" pitchFamily="34" charset="0"/>
              </a:rPr>
              <a:t>4</a:t>
            </a:r>
            <a:endParaRPr lang="en-US" sz="2400">
              <a:latin typeface="Arial" pitchFamily="34" charset="0"/>
            </a:endParaRPr>
          </a:p>
          <a:p>
            <a:pPr algn="ctr">
              <a:lnSpc>
                <a:spcPct val="125000"/>
              </a:lnSpc>
            </a:pPr>
            <a:r>
              <a:rPr lang="en-US" sz="1400" b="0" baseline="30000">
                <a:solidFill>
                  <a:srgbClr val="000000"/>
                </a:solidFill>
                <a:latin typeface="Arial" pitchFamily="34" charset="0"/>
              </a:rPr>
              <a:t>1</a:t>
            </a:r>
            <a:r>
              <a:rPr lang="en-US" sz="1400" b="0" i="1">
                <a:solidFill>
                  <a:srgbClr val="000000"/>
                </a:solidFill>
                <a:latin typeface="Arial" pitchFamily="34" charset="0"/>
              </a:rPr>
              <a:t>Brain Computation Laboratory, School of Medicine, UNR</a:t>
            </a:r>
          </a:p>
          <a:p>
            <a:pPr algn="ctr">
              <a:lnSpc>
                <a:spcPct val="125000"/>
              </a:lnSpc>
            </a:pPr>
            <a:r>
              <a:rPr lang="en-US" sz="1400" b="0" baseline="30000">
                <a:solidFill>
                  <a:srgbClr val="000000"/>
                </a:solidFill>
                <a:latin typeface="Arial" pitchFamily="34" charset="0"/>
              </a:rPr>
              <a:t>2</a:t>
            </a:r>
            <a:r>
              <a:rPr lang="en-US" sz="1400" b="0" i="1">
                <a:solidFill>
                  <a:srgbClr val="000000"/>
                </a:solidFill>
                <a:latin typeface="Arial" pitchFamily="34" charset="0"/>
              </a:rPr>
              <a:t>Dept. of Computer Science &amp; Engineering, UNR</a:t>
            </a:r>
          </a:p>
          <a:p>
            <a:pPr algn="ctr">
              <a:lnSpc>
                <a:spcPct val="125000"/>
              </a:lnSpc>
            </a:pPr>
            <a:r>
              <a:rPr lang="en-US" sz="1400" b="0" baseline="30000">
                <a:solidFill>
                  <a:srgbClr val="000000"/>
                </a:solidFill>
                <a:latin typeface="Arial" pitchFamily="34" charset="0"/>
              </a:rPr>
              <a:t>3</a:t>
            </a:r>
            <a:r>
              <a:rPr lang="en-US" sz="1400" b="0" i="1">
                <a:solidFill>
                  <a:srgbClr val="000000"/>
                </a:solidFill>
                <a:latin typeface="Arial" pitchFamily="34" charset="0"/>
              </a:rPr>
              <a:t>Dept. of Epileptology, University of Bonn, Germany</a:t>
            </a:r>
          </a:p>
          <a:p>
            <a:pPr algn="ctr">
              <a:lnSpc>
                <a:spcPct val="125000"/>
              </a:lnSpc>
            </a:pPr>
            <a:r>
              <a:rPr lang="en-US" sz="1400" b="0" baseline="30000">
                <a:solidFill>
                  <a:srgbClr val="000000"/>
                </a:solidFill>
                <a:latin typeface="Arial" pitchFamily="34" charset="0"/>
              </a:rPr>
              <a:t>4</a:t>
            </a:r>
            <a:r>
              <a:rPr lang="en-US" sz="1400" b="0" i="1">
                <a:solidFill>
                  <a:srgbClr val="000000"/>
                </a:solidFill>
                <a:latin typeface="Arial" pitchFamily="34" charset="0"/>
              </a:rPr>
              <a:t>Brain Mind Institute, EPFL, Lausanne, Switzerland</a:t>
            </a:r>
          </a:p>
          <a:p>
            <a:pPr algn="ctr">
              <a:lnSpc>
                <a:spcPct val="125000"/>
              </a:lnSpc>
            </a:pPr>
            <a:endParaRPr lang="en-US" b="0" i="1">
              <a:solidFill>
                <a:srgbClr val="000000"/>
              </a:solidFill>
              <a:latin typeface="Arial" pitchFamily="34" charset="0"/>
            </a:endParaRPr>
          </a:p>
          <a:p>
            <a:pPr algn="ctr" eaLnBrk="0" hangingPunct="0"/>
            <a:r>
              <a:rPr lang="en-US" sz="2000">
                <a:latin typeface="Arial" pitchFamily="34" charset="0"/>
              </a:rPr>
              <a:t>ONR </a:t>
            </a:r>
            <a:r>
              <a:rPr lang="en-US" sz="2000"/>
              <a:t>N00014-10-1-0014</a:t>
            </a:r>
            <a:endParaRPr lang="en-US" sz="2000">
              <a:latin typeface="Arial" pitchFamily="34" charset="0"/>
            </a:endParaRPr>
          </a:p>
          <a:p>
            <a:pPr algn="ctr" eaLnBrk="0" hangingPunct="0"/>
            <a:r>
              <a:rPr lang="en-US" sz="2000">
                <a:latin typeface="Arial" pitchFamily="34" charset="0"/>
              </a:rPr>
              <a:t>October 2009 – September 2012</a:t>
            </a:r>
          </a:p>
          <a:p>
            <a:pPr algn="ctr" eaLnBrk="0" hangingPunct="0"/>
            <a:endParaRPr lang="en-US">
              <a:latin typeface="Arial" pitchFamily="34" charset="0"/>
            </a:endParaRPr>
          </a:p>
          <a:p>
            <a:pPr algn="ctr" eaLnBrk="0" hangingPunct="0"/>
            <a:r>
              <a:rPr lang="en-US" sz="2400">
                <a:latin typeface="Arial" pitchFamily="34" charset="0"/>
              </a:rPr>
              <a:t>ONR  Computation Neuroscience, Vision &amp; Audition</a:t>
            </a:r>
          </a:p>
          <a:p>
            <a:pPr algn="ctr" eaLnBrk="0" hangingPunct="0"/>
            <a:endParaRPr lang="en-US" sz="2000">
              <a:latin typeface="Arial" pitchFamily="34" charset="0"/>
            </a:endParaRPr>
          </a:p>
          <a:p>
            <a:pPr algn="ctr" eaLnBrk="0" hangingPunct="0"/>
            <a:r>
              <a:rPr lang="en-US" sz="2400">
                <a:latin typeface="Arial" pitchFamily="34" charset="0"/>
              </a:rPr>
              <a:t>June 27, 2011</a:t>
            </a:r>
          </a:p>
        </p:txBody>
      </p:sp>
      <p:pic>
        <p:nvPicPr>
          <p:cNvPr id="26627" name="Picture 19" descr="S&amp;TonrLogoBlueBack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381000"/>
            <a:ext cx="15621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76200"/>
            <a:ext cx="1904233" cy="1371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7"/>
          <p:cNvSpPr>
            <a:spLocks noGrp="1"/>
          </p:cNvSpPr>
          <p:nvPr>
            <p:ph type="title"/>
          </p:nvPr>
        </p:nvSpPr>
        <p:spPr>
          <a:xfrm>
            <a:off x="457200" y="26988"/>
            <a:ext cx="8229600" cy="1143000"/>
          </a:xfrm>
        </p:spPr>
        <p:txBody>
          <a:bodyPr/>
          <a:lstStyle/>
          <a:p>
            <a:r>
              <a:rPr lang="en-US" sz="3200" b="1" smtClean="0">
                <a:latin typeface="Arial" pitchFamily="34" charset="0"/>
                <a:cs typeface="Arial" pitchFamily="34" charset="0"/>
              </a:rPr>
              <a:t>Sequential/Navigational Learning</a:t>
            </a:r>
          </a:p>
        </p:txBody>
      </p:sp>
      <p:pic>
        <p:nvPicPr>
          <p:cNvPr id="35843" name="Picture 2" descr="C:\Documents and Settings\Goodman\Desktop\RESEARCH\__DARPA_HRL\2010-06-30.teleconf(CASTLE plans)\multiTmaze_ver0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8775" r="13800"/>
          <a:stretch>
            <a:fillRect/>
          </a:stretch>
        </p:blipFill>
        <p:spPr bwMode="auto">
          <a:xfrm>
            <a:off x="3028950" y="1665288"/>
            <a:ext cx="3282950" cy="3897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4" descr="C:\DOCUME~1\Goodman\LOCALS~1\Temp\SNAGHTML1daf6c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3509963"/>
            <a:ext cx="3429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550" y="5678488"/>
            <a:ext cx="19526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21"/>
          <p:cNvSpPr>
            <a:spLocks noChangeArrowheads="1"/>
          </p:cNvSpPr>
          <p:nvPr/>
        </p:nvSpPr>
        <p:spPr bwMode="auto">
          <a:xfrm>
            <a:off x="3371850" y="5375275"/>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47" name="Rectangle 22"/>
          <p:cNvSpPr>
            <a:spLocks noChangeArrowheads="1"/>
          </p:cNvSpPr>
          <p:nvPr/>
        </p:nvSpPr>
        <p:spPr bwMode="auto">
          <a:xfrm>
            <a:off x="5467350" y="5375275"/>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48" name="Rectangle 23"/>
          <p:cNvSpPr>
            <a:spLocks noChangeArrowheads="1"/>
          </p:cNvSpPr>
          <p:nvPr/>
        </p:nvSpPr>
        <p:spPr bwMode="auto">
          <a:xfrm>
            <a:off x="5448300" y="3470275"/>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49" name="Rectangle 24"/>
          <p:cNvSpPr>
            <a:spLocks noChangeArrowheads="1"/>
          </p:cNvSpPr>
          <p:nvPr/>
        </p:nvSpPr>
        <p:spPr bwMode="auto">
          <a:xfrm>
            <a:off x="5448300" y="3630613"/>
            <a:ext cx="419100" cy="182562"/>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50" name="Rectangle 25"/>
          <p:cNvSpPr>
            <a:spLocks noChangeArrowheads="1"/>
          </p:cNvSpPr>
          <p:nvPr/>
        </p:nvSpPr>
        <p:spPr bwMode="auto">
          <a:xfrm>
            <a:off x="3394075" y="3630613"/>
            <a:ext cx="419100" cy="182562"/>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grpSp>
        <p:nvGrpSpPr>
          <p:cNvPr id="27" name="Group 26"/>
          <p:cNvGrpSpPr/>
          <p:nvPr/>
        </p:nvGrpSpPr>
        <p:grpSpPr>
          <a:xfrm>
            <a:off x="3378729" y="1694358"/>
            <a:ext cx="434340" cy="1943100"/>
            <a:chOff x="426720" y="1158240"/>
            <a:chExt cx="434340" cy="1943100"/>
          </a:xfrm>
          <a:solidFill>
            <a:schemeClr val="tx1"/>
          </a:solidFill>
        </p:grpSpPr>
        <p:sp>
          <p:nvSpPr>
            <p:cNvPr id="28" name="Rectangle 27"/>
            <p:cNvSpPr/>
            <p:nvPr/>
          </p:nvSpPr>
          <p:spPr bwMode="auto">
            <a:xfrm>
              <a:off x="441960" y="29184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sp>
          <p:nvSpPr>
            <p:cNvPr id="29" name="Rectangle 28"/>
            <p:cNvSpPr/>
            <p:nvPr/>
          </p:nvSpPr>
          <p:spPr bwMode="auto">
            <a:xfrm>
              <a:off x="426720" y="115824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grpSp>
      <p:sp>
        <p:nvSpPr>
          <p:cNvPr id="35852" name="Rectangle 29"/>
          <p:cNvSpPr>
            <a:spLocks noChangeArrowheads="1"/>
          </p:cNvSpPr>
          <p:nvPr/>
        </p:nvSpPr>
        <p:spPr bwMode="auto">
          <a:xfrm>
            <a:off x="5459413" y="1709738"/>
            <a:ext cx="419100" cy="182562"/>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grpSp>
        <p:nvGrpSpPr>
          <p:cNvPr id="31" name="Group 30"/>
          <p:cNvGrpSpPr/>
          <p:nvPr/>
        </p:nvGrpSpPr>
        <p:grpSpPr>
          <a:xfrm>
            <a:off x="3230139" y="2453080"/>
            <a:ext cx="2788920" cy="419100"/>
            <a:chOff x="354330" y="1924050"/>
            <a:chExt cx="2788920" cy="419100"/>
          </a:xfrm>
          <a:solidFill>
            <a:schemeClr val="tx1"/>
          </a:solidFill>
        </p:grpSpPr>
        <p:sp>
          <p:nvSpPr>
            <p:cNvPr id="32" name="Rectangle 31"/>
            <p:cNvSpPr/>
            <p:nvPr/>
          </p:nvSpPr>
          <p:spPr bwMode="auto">
            <a:xfrm rot="5400000">
              <a:off x="2842260" y="20421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sp>
          <p:nvSpPr>
            <p:cNvPr id="33" name="Rectangle 32"/>
            <p:cNvSpPr/>
            <p:nvPr/>
          </p:nvSpPr>
          <p:spPr bwMode="auto">
            <a:xfrm rot="5400000">
              <a:off x="236220" y="20421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grpSp>
      <p:sp>
        <p:nvSpPr>
          <p:cNvPr id="35854" name="Rectangle 33"/>
          <p:cNvSpPr>
            <a:spLocks noChangeArrowheads="1"/>
          </p:cNvSpPr>
          <p:nvPr/>
        </p:nvSpPr>
        <p:spPr bwMode="auto">
          <a:xfrm rot="5400000">
            <a:off x="3120232" y="4499768"/>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55" name="Rectangle 34"/>
          <p:cNvSpPr>
            <a:spLocks noChangeArrowheads="1"/>
          </p:cNvSpPr>
          <p:nvPr/>
        </p:nvSpPr>
        <p:spPr bwMode="auto">
          <a:xfrm rot="5400000">
            <a:off x="5718175" y="4505325"/>
            <a:ext cx="419100" cy="184150"/>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grpSp>
        <p:nvGrpSpPr>
          <p:cNvPr id="36" name="Group 35"/>
          <p:cNvGrpSpPr/>
          <p:nvPr/>
        </p:nvGrpSpPr>
        <p:grpSpPr>
          <a:xfrm>
            <a:off x="4399809" y="2342590"/>
            <a:ext cx="419100" cy="2590800"/>
            <a:chOff x="1524000" y="1813560"/>
            <a:chExt cx="419100" cy="2590800"/>
          </a:xfrm>
          <a:solidFill>
            <a:schemeClr val="tx1"/>
          </a:solidFill>
        </p:grpSpPr>
        <p:sp>
          <p:nvSpPr>
            <p:cNvPr id="37" name="Rectangle 36"/>
            <p:cNvSpPr/>
            <p:nvPr/>
          </p:nvSpPr>
          <p:spPr bwMode="auto">
            <a:xfrm>
              <a:off x="1524000" y="422148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sp>
          <p:nvSpPr>
            <p:cNvPr id="38" name="Rectangle 37"/>
            <p:cNvSpPr/>
            <p:nvPr/>
          </p:nvSpPr>
          <p:spPr bwMode="auto">
            <a:xfrm>
              <a:off x="1524000" y="18135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grpSp>
      <p:pic>
        <p:nvPicPr>
          <p:cNvPr id="39" name="Picture 6" descr="C:\DOCUME~1\Goodman\LOCALS~1\Temp\SNAGHTML1e0475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775" y="1144588"/>
            <a:ext cx="4857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0087 -0.00069 L -0.03959 0.0007 " pathEditMode="relative" rAng="0" ptsTypes="AA">
                                      <p:cBhvr>
                                        <p:cTn id="6" dur="2000" fill="hold"/>
                                        <p:tgtEl>
                                          <p:spTgt spid="20"/>
                                        </p:tgtEl>
                                        <p:attrNameLst>
                                          <p:attrName>ppt_x</p:attrName>
                                          <p:attrName>ppt_y</p:attrName>
                                        </p:attrNameLst>
                                      </p:cBhvr>
                                      <p:rCtr x="-19" y="1"/>
                                    </p:animMotion>
                                  </p:childTnLst>
                                </p:cTn>
                              </p:par>
                            </p:childTnLst>
                          </p:cTn>
                        </p:par>
                        <p:par>
                          <p:cTn id="7" fill="hold" nodeType="withGroup">
                            <p:stCondLst>
                              <p:cond delay="2000"/>
                            </p:stCondLst>
                            <p:childTnLst>
                              <p:par>
                                <p:cTn id="8" presetID="8" presetClass="emph" presetSubtype="0" fill="hold" nodeType="afterEffect">
                                  <p:stCondLst>
                                    <p:cond delay="0"/>
                                  </p:stCondLst>
                                  <p:childTnLst>
                                    <p:animRot by="5400000">
                                      <p:cBhvr>
                                        <p:cTn id="9" dur="2000" fill="hold"/>
                                        <p:tgtEl>
                                          <p:spTgt spid="20"/>
                                        </p:tgtEl>
                                        <p:attrNameLst>
                                          <p:attrName>r</p:attrName>
                                        </p:attrNameLst>
                                      </p:cBhvr>
                                    </p:animRot>
                                  </p:childTnLst>
                                </p:cTn>
                              </p:par>
                            </p:childTnLst>
                          </p:cTn>
                        </p:par>
                        <p:par>
                          <p:cTn id="10" fill="hold" nodeType="withGroup">
                            <p:stCondLst>
                              <p:cond delay="4000"/>
                            </p:stCondLst>
                            <p:childTnLst>
                              <p:par>
                                <p:cTn id="11" presetID="64" presetClass="path" presetSubtype="0" accel="50000" decel="50000" fill="hold" nodeType="afterEffect">
                                  <p:stCondLst>
                                    <p:cond delay="0"/>
                                  </p:stCondLst>
                                  <p:childTnLst>
                                    <p:animMotion origin="layout" path="M -0.03959 -0.01042 L -0.03959 -0.1368 " pathEditMode="relative" rAng="0" ptsTypes="AA">
                                      <p:cBhvr>
                                        <p:cTn id="12" dur="2000" fill="hold"/>
                                        <p:tgtEl>
                                          <p:spTgt spid="20"/>
                                        </p:tgtEl>
                                        <p:attrNameLst>
                                          <p:attrName>ppt_x</p:attrName>
                                          <p:attrName>ppt_y</p:attrName>
                                        </p:attrNameLst>
                                      </p:cBhvr>
                                      <p:rCtr x="0" y="-63"/>
                                    </p:animMotion>
                                  </p:childTnLst>
                                </p:cTn>
                              </p:par>
                            </p:childTnLst>
                          </p:cTn>
                        </p:par>
                        <p:par>
                          <p:cTn id="13" fill="hold" nodeType="withGroup">
                            <p:stCondLst>
                              <p:cond delay="6000"/>
                            </p:stCondLst>
                            <p:childTnLst>
                              <p:par>
                                <p:cTn id="14" presetID="1"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1"/>
                                        </p:tgtEl>
                                        <p:attrNameLst>
                                          <p:attrName>style.visibility</p:attrName>
                                        </p:attrNameLst>
                                      </p:cBhvr>
                                      <p:to>
                                        <p:strVal val="hidden"/>
                                      </p:to>
                                    </p:set>
                                  </p:childTnLst>
                                </p:cTn>
                              </p:par>
                            </p:childTnLst>
                          </p:cTn>
                        </p:par>
                        <p:par>
                          <p:cTn id="18" fill="hold" nodeType="withGroup">
                            <p:stCondLst>
                              <p:cond delay="6000"/>
                            </p:stCondLst>
                            <p:childTnLst>
                              <p:par>
                                <p:cTn id="19" presetID="8" presetClass="emph" presetSubtype="0" fill="hold" nodeType="afterEffect">
                                  <p:stCondLst>
                                    <p:cond delay="0"/>
                                  </p:stCondLst>
                                  <p:childTnLst>
                                    <p:animRot by="-5400000">
                                      <p:cBhvr>
                                        <p:cTn id="20" dur="2000" fill="hold"/>
                                        <p:tgtEl>
                                          <p:spTgt spid="20"/>
                                        </p:tgtEl>
                                        <p:attrNameLst>
                                          <p:attrName>r</p:attrName>
                                        </p:attrNameLst>
                                      </p:cBhvr>
                                    </p:animRot>
                                  </p:childTnLst>
                                </p:cTn>
                              </p:par>
                            </p:childTnLst>
                          </p:cTn>
                        </p:par>
                        <p:par>
                          <p:cTn id="21" fill="hold" nodeType="withGroup">
                            <p:stCondLst>
                              <p:cond delay="8000"/>
                            </p:stCondLst>
                            <p:childTnLst>
                              <p:par>
                                <p:cTn id="22" presetID="35" presetClass="path" presetSubtype="0" accel="50000" decel="50000" fill="hold" nodeType="afterEffect">
                                  <p:stCondLst>
                                    <p:cond delay="0"/>
                                  </p:stCondLst>
                                  <p:childTnLst>
                                    <p:animMotion origin="layout" path="M -0.04931 -0.13674 L -0.14792 -0.13674 " pathEditMode="relative" rAng="0" ptsTypes="AA">
                                      <p:cBhvr>
                                        <p:cTn id="23" dur="2000" fill="hold"/>
                                        <p:tgtEl>
                                          <p:spTgt spid="20"/>
                                        </p:tgtEl>
                                        <p:attrNameLst>
                                          <p:attrName>ppt_x</p:attrName>
                                          <p:attrName>ppt_y</p:attrName>
                                        </p:attrNameLst>
                                      </p:cBhvr>
                                      <p:rCtr x="-49" y="0"/>
                                    </p:animMotion>
                                  </p:childTnLst>
                                </p:cTn>
                              </p:par>
                            </p:childTnLst>
                          </p:cTn>
                        </p:par>
                        <p:par>
                          <p:cTn id="24" fill="hold" nodeType="withGroup">
                            <p:stCondLst>
                              <p:cond delay="10000"/>
                            </p:stCondLst>
                            <p:childTnLst>
                              <p:par>
                                <p:cTn id="25" presetID="1"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nodeType="withGroup">
                            <p:stCondLst>
                              <p:cond delay="10000"/>
                            </p:stCondLst>
                            <p:childTnLst>
                              <p:par>
                                <p:cTn id="30" presetID="8" presetClass="emph" presetSubtype="0" fill="hold" nodeType="afterEffect">
                                  <p:stCondLst>
                                    <p:cond delay="0"/>
                                  </p:stCondLst>
                                  <p:childTnLst>
                                    <p:animRot by="5400000">
                                      <p:cBhvr>
                                        <p:cTn id="31" dur="2000" fill="hold"/>
                                        <p:tgtEl>
                                          <p:spTgt spid="20"/>
                                        </p:tgtEl>
                                        <p:attrNameLst>
                                          <p:attrName>r</p:attrName>
                                        </p:attrNameLst>
                                      </p:cBhvr>
                                    </p:animRot>
                                  </p:childTnLst>
                                </p:cTn>
                              </p:par>
                            </p:childTnLst>
                          </p:cTn>
                        </p:par>
                        <p:par>
                          <p:cTn id="32" fill="hold" nodeType="withGroup">
                            <p:stCondLst>
                              <p:cond delay="12000"/>
                            </p:stCondLst>
                            <p:childTnLst>
                              <p:par>
                                <p:cTn id="33" presetID="64" presetClass="path" presetSubtype="0" accel="50000" decel="50000" fill="hold" nodeType="afterEffect">
                                  <p:stCondLst>
                                    <p:cond delay="0"/>
                                  </p:stCondLst>
                                  <p:childTnLst>
                                    <p:animMotion origin="layout" path="M -0.14792 -0.13681 L -0.14792 -0.24444 " pathEditMode="relative" rAng="0" ptsTypes="AA">
                                      <p:cBhvr>
                                        <p:cTn id="34" dur="2000" fill="hold"/>
                                        <p:tgtEl>
                                          <p:spTgt spid="20"/>
                                        </p:tgtEl>
                                        <p:attrNameLst>
                                          <p:attrName>ppt_x</p:attrName>
                                          <p:attrName>ppt_y</p:attrName>
                                        </p:attrNameLst>
                                      </p:cBhvr>
                                      <p:rCtr x="0" y="-54"/>
                                    </p:animMotion>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32" presetClass="emph" presetSubtype="0" repeatCount="2000" fill="hold" nodeType="withEffect">
                                  <p:stCondLst>
                                    <p:cond delay="0"/>
                                  </p:stCondLst>
                                  <p:childTnLst>
                                    <p:animClr clrSpc="rgb" dir="cw">
                                      <p:cBhvr override="childStyle">
                                        <p:cTn id="38" dur="100" fill="hold"/>
                                        <p:tgtEl>
                                          <p:spTgt spid="39"/>
                                        </p:tgtEl>
                                        <p:attrNameLst>
                                          <p:attrName>style.color</p:attrName>
                                        </p:attrNameLst>
                                      </p:cBhvr>
                                      <p:to>
                                        <a:schemeClr val="accent2"/>
                                      </p:to>
                                    </p:animClr>
                                    <p:animClr clrSpc="rgb" dir="cw">
                                      <p:cBhvr>
                                        <p:cTn id="39" dur="100" fill="hold"/>
                                        <p:tgtEl>
                                          <p:spTgt spid="39"/>
                                        </p:tgtEl>
                                        <p:attrNameLst>
                                          <p:attrName>fillcolor</p:attrName>
                                        </p:attrNameLst>
                                      </p:cBhvr>
                                      <p:to>
                                        <a:schemeClr val="accent2"/>
                                      </p:to>
                                    </p:animClr>
                                    <p:set>
                                      <p:cBhvr>
                                        <p:cTn id="40" dur="100" fill="hold"/>
                                        <p:tgtEl>
                                          <p:spTgt spid="39"/>
                                        </p:tgtEl>
                                        <p:attrNameLst>
                                          <p:attrName>fill.type</p:attrName>
                                        </p:attrNameLst>
                                      </p:cBhvr>
                                      <p:to>
                                        <p:strVal val="solid"/>
                                      </p:to>
                                    </p:set>
                                    <p:set>
                                      <p:cBhvr>
                                        <p:cTn id="41" dur="100" fill="hold"/>
                                        <p:tgtEl>
                                          <p:spTgt spid="39"/>
                                        </p:tgtEl>
                                        <p:attrNameLst>
                                          <p:attrName>fill.on</p:attrName>
                                        </p:attrNameLst>
                                      </p:cBhvr>
                                      <p:to>
                                        <p:strVal val="true"/>
                                      </p:to>
                                    </p:set>
                                    <p:animRot by="120000">
                                      <p:cBhvr>
                                        <p:cTn id="42" dur="100" fill="hold">
                                          <p:stCondLst>
                                            <p:cond delay="0"/>
                                          </p:stCondLst>
                                        </p:cTn>
                                        <p:tgtEl>
                                          <p:spTgt spid="39"/>
                                        </p:tgtEl>
                                        <p:attrNameLst>
                                          <p:attrName>r</p:attrName>
                                        </p:attrNameLst>
                                      </p:cBhvr>
                                    </p:animRot>
                                    <p:animRot by="-240000">
                                      <p:cBhvr>
                                        <p:cTn id="43" dur="200" fill="hold">
                                          <p:stCondLst>
                                            <p:cond delay="200"/>
                                          </p:stCondLst>
                                        </p:cTn>
                                        <p:tgtEl>
                                          <p:spTgt spid="39"/>
                                        </p:tgtEl>
                                        <p:attrNameLst>
                                          <p:attrName>r</p:attrName>
                                        </p:attrNameLst>
                                      </p:cBhvr>
                                    </p:animRot>
                                    <p:animRot by="240000">
                                      <p:cBhvr>
                                        <p:cTn id="44" dur="200" fill="hold">
                                          <p:stCondLst>
                                            <p:cond delay="400"/>
                                          </p:stCondLst>
                                        </p:cTn>
                                        <p:tgtEl>
                                          <p:spTgt spid="39"/>
                                        </p:tgtEl>
                                        <p:attrNameLst>
                                          <p:attrName>r</p:attrName>
                                        </p:attrNameLst>
                                      </p:cBhvr>
                                    </p:animRot>
                                    <p:animRot by="-240000">
                                      <p:cBhvr>
                                        <p:cTn id="45" dur="200" fill="hold">
                                          <p:stCondLst>
                                            <p:cond delay="600"/>
                                          </p:stCondLst>
                                        </p:cTn>
                                        <p:tgtEl>
                                          <p:spTgt spid="39"/>
                                        </p:tgtEl>
                                        <p:attrNameLst>
                                          <p:attrName>r</p:attrName>
                                        </p:attrNameLst>
                                      </p:cBhvr>
                                    </p:animRot>
                                    <p:animRot by="120000">
                                      <p:cBhvr>
                                        <p:cTn id="46"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a:xfrm>
            <a:off x="457200" y="100013"/>
            <a:ext cx="8229600" cy="1143000"/>
          </a:xfrm>
        </p:spPr>
        <p:txBody>
          <a:bodyPr/>
          <a:lstStyle/>
          <a:p>
            <a:r>
              <a:rPr lang="en-US" sz="3200" b="1" dirty="0" smtClean="0">
                <a:latin typeface="Arial" pitchFamily="34" charset="0"/>
                <a:cs typeface="Arial" pitchFamily="34" charset="0"/>
              </a:rPr>
              <a:t>HP </a:t>
            </a:r>
            <a:r>
              <a:rPr lang="en-US" sz="3200" b="1" dirty="0" smtClean="0">
                <a:latin typeface="Arial" pitchFamily="34" charset="0"/>
                <a:cs typeface="Arial" pitchFamily="34" charset="0"/>
              </a:rPr>
              <a:t>Biological Studies</a:t>
            </a:r>
          </a:p>
        </p:txBody>
      </p:sp>
      <p:sp>
        <p:nvSpPr>
          <p:cNvPr id="3" name="Rectangle 2"/>
          <p:cNvSpPr/>
          <p:nvPr/>
        </p:nvSpPr>
        <p:spPr>
          <a:xfrm>
            <a:off x="77788" y="1600200"/>
            <a:ext cx="8966200" cy="512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150" y="4422775"/>
            <a:ext cx="31369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988"/>
          <a:stretch>
            <a:fillRect/>
          </a:stretch>
        </p:blipFill>
        <p:spPr bwMode="auto">
          <a:xfrm>
            <a:off x="2217738" y="1627188"/>
            <a:ext cx="2122487"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813" y="3402013"/>
            <a:ext cx="246221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779588"/>
            <a:ext cx="16764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819150" y="5256213"/>
            <a:ext cx="34750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indent="114300">
              <a:buFont typeface="Arial" pitchFamily="34" charset="0"/>
              <a:buChar char="•"/>
            </a:pPr>
            <a:r>
              <a:rPr lang="en-US" sz="1600">
                <a:latin typeface="Arial Narrow" pitchFamily="34" charset="0"/>
              </a:rPr>
              <a:t>Asymmetric ramp-like depolarization</a:t>
            </a:r>
          </a:p>
          <a:p>
            <a:pPr indent="114300">
              <a:buFont typeface="Arial" pitchFamily="34" charset="0"/>
              <a:buChar char="•"/>
            </a:pPr>
            <a:r>
              <a:rPr lang="en-US" sz="1600">
                <a:latin typeface="Arial Narrow" pitchFamily="34" charset="0"/>
              </a:rPr>
              <a:t>Theta frequency increase in place fields</a:t>
            </a:r>
          </a:p>
        </p:txBody>
      </p:sp>
      <p:sp>
        <p:nvSpPr>
          <p:cNvPr id="36873" name="TextBox 26"/>
          <p:cNvSpPr txBox="1">
            <a:spLocks noChangeArrowheads="1"/>
          </p:cNvSpPr>
          <p:nvPr/>
        </p:nvSpPr>
        <p:spPr bwMode="auto">
          <a:xfrm>
            <a:off x="5510213" y="2362200"/>
            <a:ext cx="3135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000"/>
              <a:t>Harvey, C. D., Collman, F., Dombeck, D. A., and Tank, D. W., "Intracellular dynamics of hippocampal place cells during virtual navigation," </a:t>
            </a:r>
            <a:r>
              <a:rPr lang="en-US" sz="1000" i="1"/>
              <a:t>Nature, </a:t>
            </a:r>
            <a:r>
              <a:rPr lang="en-US" sz="1000"/>
              <a:t>vol. 461, pp. 941-946, 2009.</a:t>
            </a:r>
          </a:p>
        </p:txBody>
      </p:sp>
      <p:sp>
        <p:nvSpPr>
          <p:cNvPr id="36874" name="TextBox 27"/>
          <p:cNvSpPr txBox="1">
            <a:spLocks noChangeArrowheads="1"/>
          </p:cNvSpPr>
          <p:nvPr/>
        </p:nvSpPr>
        <p:spPr bwMode="auto">
          <a:xfrm>
            <a:off x="5510213" y="5010150"/>
            <a:ext cx="3135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000"/>
              <a:t>Gasparini, S. and Magee, J. C., "State-dependent dendritic computation in hippocampal ca1 pyramidal neurons," </a:t>
            </a:r>
            <a:r>
              <a:rPr lang="en-US" sz="1000" i="1"/>
              <a:t>Journal of Neuroscience, </a:t>
            </a:r>
            <a:r>
              <a:rPr lang="en-US" sz="1000"/>
              <a:t>vol. 26, pp. 2088-2100, 2006.</a:t>
            </a:r>
          </a:p>
        </p:txBody>
      </p:sp>
      <p:sp>
        <p:nvSpPr>
          <p:cNvPr id="29" name="Rectangle 28"/>
          <p:cNvSpPr>
            <a:spLocks noChangeArrowheads="1"/>
          </p:cNvSpPr>
          <p:nvPr/>
        </p:nvSpPr>
        <p:spPr bwMode="auto">
          <a:xfrm>
            <a:off x="1978025" y="2562225"/>
            <a:ext cx="3273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indent="114300">
              <a:buFont typeface="Arial" pitchFamily="34" charset="0"/>
              <a:buChar char="•"/>
            </a:pPr>
            <a:r>
              <a:rPr lang="en-US" sz="1600">
                <a:latin typeface="Arial Narrow" pitchFamily="34" charset="0"/>
              </a:rPr>
              <a:t>Theta precession with respect to LFP</a:t>
            </a:r>
          </a:p>
        </p:txBody>
      </p:sp>
      <p:sp>
        <p:nvSpPr>
          <p:cNvPr id="30" name="Rectangle 29"/>
          <p:cNvSpPr>
            <a:spLocks noChangeArrowheads="1"/>
          </p:cNvSpPr>
          <p:nvPr/>
        </p:nvSpPr>
        <p:spPr bwMode="auto">
          <a:xfrm>
            <a:off x="3692525" y="3629025"/>
            <a:ext cx="3235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indent="114300">
              <a:buFont typeface="Arial" pitchFamily="34" charset="0"/>
              <a:buChar char="•"/>
            </a:pPr>
            <a:r>
              <a:rPr lang="en-US" sz="1600">
                <a:latin typeface="Arial Narrow" pitchFamily="34" charset="0"/>
              </a:rPr>
              <a:t>Theta power increase in </a:t>
            </a:r>
            <a:r>
              <a:rPr lang="en-US" sz="1600"/>
              <a:t>place fields</a:t>
            </a:r>
            <a:endParaRPr lang="en-US" sz="160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4"/>
          <p:cNvSpPr>
            <a:spLocks noGrp="1"/>
          </p:cNvSpPr>
          <p:nvPr>
            <p:ph type="title"/>
          </p:nvPr>
        </p:nvSpPr>
        <p:spPr>
          <a:xfrm>
            <a:off x="457200" y="100013"/>
            <a:ext cx="8229600" cy="1143000"/>
          </a:xfrm>
        </p:spPr>
        <p:txBody>
          <a:bodyPr/>
          <a:lstStyle/>
          <a:p>
            <a:r>
              <a:rPr lang="en-US" sz="3200" b="1" dirty="0" smtClean="0">
                <a:latin typeface="Arial" pitchFamily="34" charset="0"/>
                <a:cs typeface="Arial" pitchFamily="34" charset="0"/>
              </a:rPr>
              <a:t>HP-EC Biological </a:t>
            </a:r>
            <a:r>
              <a:rPr lang="en-US" sz="3200" b="1" dirty="0" smtClean="0">
                <a:latin typeface="Arial" pitchFamily="34" charset="0"/>
                <a:cs typeface="Arial" pitchFamily="34" charset="0"/>
              </a:rPr>
              <a:t>Studies</a:t>
            </a:r>
          </a:p>
        </p:txBody>
      </p:sp>
      <p:sp>
        <p:nvSpPr>
          <p:cNvPr id="3" name="Rectangle 2"/>
          <p:cNvSpPr/>
          <p:nvPr/>
        </p:nvSpPr>
        <p:spPr>
          <a:xfrm>
            <a:off x="496888" y="1676400"/>
            <a:ext cx="810895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37892" name="Group 12"/>
          <p:cNvGrpSpPr>
            <a:grpSpLocks/>
          </p:cNvGrpSpPr>
          <p:nvPr/>
        </p:nvGrpSpPr>
        <p:grpSpPr bwMode="auto">
          <a:xfrm>
            <a:off x="777875" y="2198688"/>
            <a:ext cx="4170363" cy="3438525"/>
            <a:chOff x="4999075" y="1208947"/>
            <a:chExt cx="3434314" cy="2536150"/>
          </a:xfrm>
        </p:grpSpPr>
        <p:grpSp>
          <p:nvGrpSpPr>
            <p:cNvPr id="37895" name="Group 25"/>
            <p:cNvGrpSpPr>
              <a:grpSpLocks/>
            </p:cNvGrpSpPr>
            <p:nvPr/>
          </p:nvGrpSpPr>
          <p:grpSpPr bwMode="auto">
            <a:xfrm>
              <a:off x="6210299" y="2977119"/>
              <a:ext cx="1895111" cy="762000"/>
              <a:chOff x="5295899" y="310119"/>
              <a:chExt cx="1895111" cy="762000"/>
            </a:xfrm>
          </p:grpSpPr>
          <p:pic>
            <p:nvPicPr>
              <p:cNvPr id="37898" name="Picture 14"/>
              <p:cNvPicPr>
                <a:picLocks noChangeAspect="1" noChangeArrowheads="1"/>
              </p:cNvPicPr>
              <p:nvPr/>
            </p:nvPicPr>
            <p:blipFill>
              <a:blip r:embed="rId2">
                <a:extLst>
                  <a:ext uri="{28A0092B-C50C-407E-A947-70E740481C1C}">
                    <a14:useLocalDpi xmlns:a14="http://schemas.microsoft.com/office/drawing/2010/main" val="0"/>
                  </a:ext>
                </a:extLst>
              </a:blip>
              <a:srcRect t="16667" r="82384"/>
              <a:stretch>
                <a:fillRect/>
              </a:stretch>
            </p:blipFill>
            <p:spPr bwMode="auto">
              <a:xfrm>
                <a:off x="5295899" y="310119"/>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4"/>
              <p:cNvPicPr>
                <a:picLocks noChangeAspect="1" noChangeArrowheads="1"/>
              </p:cNvPicPr>
              <p:nvPr/>
            </p:nvPicPr>
            <p:blipFill>
              <a:blip r:embed="rId2">
                <a:extLst>
                  <a:ext uri="{28A0092B-C50C-407E-A947-70E740481C1C}">
                    <a14:useLocalDpi xmlns:a14="http://schemas.microsoft.com/office/drawing/2010/main" val="0"/>
                  </a:ext>
                </a:extLst>
              </a:blip>
              <a:srcRect l="32716" t="16667" r="53606"/>
              <a:stretch>
                <a:fillRect/>
              </a:stretch>
            </p:blipFill>
            <p:spPr bwMode="auto">
              <a:xfrm>
                <a:off x="6362699" y="310119"/>
                <a:ext cx="82831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75" y="1297172"/>
              <a:ext cx="1046264"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726" y="1208947"/>
              <a:ext cx="2252663" cy="145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p:cNvSpPr/>
          <p:nvPr/>
        </p:nvSpPr>
        <p:spPr>
          <a:xfrm>
            <a:off x="5410200" y="3776663"/>
            <a:ext cx="3124200" cy="1568450"/>
          </a:xfrm>
          <a:prstGeom prst="rect">
            <a:avLst/>
          </a:prstGeom>
        </p:spPr>
        <p:txBody>
          <a:bodyPr>
            <a:spAutoFit/>
          </a:bodyPr>
          <a:lstStyle/>
          <a:p>
            <a:pPr indent="114300">
              <a:buFont typeface="Arial" pitchFamily="34" charset="0"/>
              <a:buChar char="•"/>
              <a:defRPr/>
            </a:pPr>
            <a:r>
              <a:rPr lang="en-US" sz="1600" dirty="0">
                <a:latin typeface="Arial Narrow" pitchFamily="34" charset="0"/>
                <a:cs typeface="+mn-cs"/>
              </a:rPr>
              <a:t>EC cells stabilize </a:t>
            </a:r>
            <a:r>
              <a:rPr lang="en-US" sz="1600" dirty="0">
                <a:cs typeface="+mn-cs"/>
              </a:rPr>
              <a:t>place field</a:t>
            </a:r>
            <a:r>
              <a:rPr lang="en-US" sz="1600" dirty="0">
                <a:latin typeface="Arial Narrow" pitchFamily="34" charset="0"/>
                <a:cs typeface="+mn-cs"/>
              </a:rPr>
              <a:t> ignition</a:t>
            </a:r>
          </a:p>
          <a:p>
            <a:pPr>
              <a:defRPr/>
            </a:pPr>
            <a:endParaRPr lang="en-US" sz="1600" dirty="0">
              <a:latin typeface="Arial Narrow" pitchFamily="34" charset="0"/>
              <a:cs typeface="+mn-cs"/>
            </a:endParaRPr>
          </a:p>
          <a:p>
            <a:pPr marL="114300" indent="-114300">
              <a:buFont typeface="Arial" pitchFamily="34" charset="0"/>
              <a:buChar char="•"/>
              <a:defRPr/>
            </a:pPr>
            <a:r>
              <a:rPr lang="en-US" sz="1600" dirty="0">
                <a:latin typeface="Arial Narrow" pitchFamily="34" charset="0"/>
                <a:cs typeface="+mn-cs"/>
              </a:rPr>
              <a:t>EC suppresses the number of </a:t>
            </a:r>
            <a:r>
              <a:rPr lang="en-US" sz="1600" dirty="0">
                <a:cs typeface="+mn-cs"/>
              </a:rPr>
              <a:t>place field</a:t>
            </a:r>
            <a:r>
              <a:rPr lang="en-US" sz="1600" dirty="0">
                <a:latin typeface="Arial Narrow" pitchFamily="34" charset="0"/>
                <a:cs typeface="+mn-cs"/>
              </a:rPr>
              <a:t> cells firing while increasing their firing rate</a:t>
            </a:r>
          </a:p>
        </p:txBody>
      </p:sp>
      <p:sp>
        <p:nvSpPr>
          <p:cNvPr id="37894" name="TextBox 23"/>
          <p:cNvSpPr txBox="1">
            <a:spLocks noChangeArrowheads="1"/>
          </p:cNvSpPr>
          <p:nvPr/>
        </p:nvSpPr>
        <p:spPr bwMode="auto">
          <a:xfrm>
            <a:off x="777875" y="5956300"/>
            <a:ext cx="4083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000"/>
              <a:t>Van Cauter, T., Poucet, B., and Save, E., "Unstable ca1 place cell representation in rats with entorhinal cortex lesions," </a:t>
            </a:r>
            <a:r>
              <a:rPr lang="en-US" sz="1000" i="1"/>
              <a:t>European Journal of Neuroscience, </a:t>
            </a:r>
            <a:r>
              <a:rPr lang="en-US" sz="1000"/>
              <a:t>vol. 27, pp. 1933-1946,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a:xfrm>
            <a:off x="457200" y="100013"/>
            <a:ext cx="8229600" cy="1143000"/>
          </a:xfrm>
        </p:spPr>
        <p:txBody>
          <a:bodyPr/>
          <a:lstStyle/>
          <a:p>
            <a:r>
              <a:rPr lang="en-US" sz="3200" b="1" dirty="0" smtClean="0">
                <a:latin typeface="Arial" pitchFamily="34" charset="0"/>
                <a:cs typeface="Arial" pitchFamily="34" charset="0"/>
              </a:rPr>
              <a:t>HP-PF Biological </a:t>
            </a:r>
            <a:r>
              <a:rPr lang="en-US" sz="3200" b="1" dirty="0" smtClean="0">
                <a:latin typeface="Arial" pitchFamily="34" charset="0"/>
                <a:cs typeface="Arial" pitchFamily="34" charset="0"/>
              </a:rPr>
              <a:t>Studies</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684338"/>
            <a:ext cx="5548313"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65288" y="6075363"/>
            <a:ext cx="5635625" cy="554037"/>
          </a:xfrm>
          <a:prstGeom prst="rect">
            <a:avLst/>
          </a:prstGeom>
          <a:noFill/>
        </p:spPr>
        <p:txBody>
          <a:bodyPr>
            <a:spAutoFit/>
          </a:bodyPr>
          <a:lstStyle/>
          <a:p>
            <a:pPr algn="ctr" fontAlgn="auto">
              <a:spcBef>
                <a:spcPts val="0"/>
              </a:spcBef>
              <a:spcAft>
                <a:spcPts val="0"/>
              </a:spcAft>
              <a:defRPr/>
            </a:pPr>
            <a:r>
              <a:rPr lang="en-US" sz="1000" b="0" kern="0" dirty="0" err="1">
                <a:solidFill>
                  <a:sysClr val="windowText" lastClr="000000"/>
                </a:solidFill>
              </a:rPr>
              <a:t>Benchenane</a:t>
            </a:r>
            <a:r>
              <a:rPr lang="en-US" sz="1000" b="0" kern="0" dirty="0">
                <a:solidFill>
                  <a:sysClr val="windowText" lastClr="000000"/>
                </a:solidFill>
              </a:rPr>
              <a:t>, K., </a:t>
            </a:r>
            <a:r>
              <a:rPr lang="en-US" sz="1000" b="0" kern="0" dirty="0" err="1">
                <a:solidFill>
                  <a:sysClr val="windowText" lastClr="000000"/>
                </a:solidFill>
              </a:rPr>
              <a:t>Peyrache</a:t>
            </a:r>
            <a:r>
              <a:rPr lang="en-US" sz="1000" b="0" kern="0" dirty="0">
                <a:solidFill>
                  <a:sysClr val="windowText" lastClr="000000"/>
                </a:solidFill>
              </a:rPr>
              <a:t>, A., </a:t>
            </a:r>
            <a:r>
              <a:rPr lang="en-US" sz="1000" b="0" kern="0" dirty="0" err="1">
                <a:solidFill>
                  <a:sysClr val="windowText" lastClr="000000"/>
                </a:solidFill>
              </a:rPr>
              <a:t>Khamassi</a:t>
            </a:r>
            <a:r>
              <a:rPr lang="en-US" sz="1000" b="0" kern="0" dirty="0">
                <a:solidFill>
                  <a:sysClr val="windowText" lastClr="000000"/>
                </a:solidFill>
              </a:rPr>
              <a:t>, M., Tierney, P. L., </a:t>
            </a:r>
            <a:r>
              <a:rPr lang="en-US" sz="1000" b="0" kern="0" dirty="0" err="1">
                <a:solidFill>
                  <a:sysClr val="windowText" lastClr="000000"/>
                </a:solidFill>
              </a:rPr>
              <a:t>Gioanni</a:t>
            </a:r>
            <a:r>
              <a:rPr lang="en-US" sz="1000" b="0" kern="0" dirty="0">
                <a:solidFill>
                  <a:sysClr val="windowText" lastClr="000000"/>
                </a:solidFill>
              </a:rPr>
              <a:t>, Y., </a:t>
            </a:r>
            <a:r>
              <a:rPr lang="en-US" sz="1000" b="0" kern="0" dirty="0" err="1">
                <a:solidFill>
                  <a:sysClr val="windowText" lastClr="000000"/>
                </a:solidFill>
              </a:rPr>
              <a:t>Battaglia</a:t>
            </a:r>
            <a:r>
              <a:rPr lang="en-US" sz="1000" b="0" kern="0" dirty="0">
                <a:solidFill>
                  <a:sysClr val="windowText" lastClr="000000"/>
                </a:solidFill>
              </a:rPr>
              <a:t>, F. P., and Wiener, S. I., "Coherent theta oscillations and reorganization of spike timing in the hippocampal-prefrontal network upon learning," </a:t>
            </a:r>
            <a:r>
              <a:rPr lang="en-US" sz="1000" b="0" i="1" kern="0" dirty="0">
                <a:solidFill>
                  <a:sysClr val="windowText" lastClr="000000"/>
                </a:solidFill>
              </a:rPr>
              <a:t>Neuron, </a:t>
            </a:r>
            <a:r>
              <a:rPr lang="en-US" sz="1000" b="0" kern="0" dirty="0">
                <a:solidFill>
                  <a:sysClr val="windowText" lastClr="000000"/>
                </a:solidFill>
              </a:rPr>
              <a:t>vol. 66, pp. 921-936, 2010.</a:t>
            </a:r>
          </a:p>
        </p:txBody>
      </p:sp>
      <p:pic>
        <p:nvPicPr>
          <p:cNvPr id="389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1684338"/>
            <a:ext cx="31273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8" y="4508500"/>
            <a:ext cx="29146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4508500"/>
            <a:ext cx="24098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5875" y="4508500"/>
            <a:ext cx="1884363"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52525" y="4849813"/>
            <a:ext cx="3965575" cy="706437"/>
          </a:xfrm>
          <a:prstGeom prst="rect">
            <a:avLst/>
          </a:prstGeom>
          <a:solidFill>
            <a:sysClr val="window" lastClr="FFFFFF"/>
          </a:solidFill>
          <a:ln>
            <a:solidFill>
              <a:sysClr val="window" lastClr="FFFFFF"/>
            </a:solidFill>
          </a:ln>
        </p:spPr>
        <p:txBody>
          <a:bodyPr>
            <a:spAutoFit/>
          </a:bodyPr>
          <a:lstStyle/>
          <a:p>
            <a:pPr algn="ctr" fontAlgn="auto">
              <a:spcBef>
                <a:spcPts val="0"/>
              </a:spcBef>
              <a:spcAft>
                <a:spcPts val="0"/>
              </a:spcAft>
              <a:defRPr/>
            </a:pPr>
            <a:r>
              <a:rPr lang="en-US" sz="2000" kern="0" dirty="0">
                <a:solidFill>
                  <a:srgbClr val="4F81BD"/>
                </a:solidFill>
              </a:rPr>
              <a:t>Coherence increase at decision point</a:t>
            </a:r>
          </a:p>
        </p:txBody>
      </p:sp>
      <p:sp>
        <p:nvSpPr>
          <p:cNvPr id="10" name="TextBox 9"/>
          <p:cNvSpPr txBox="1"/>
          <p:nvPr/>
        </p:nvSpPr>
        <p:spPr>
          <a:xfrm>
            <a:off x="5722938" y="4859338"/>
            <a:ext cx="3221037" cy="708025"/>
          </a:xfrm>
          <a:prstGeom prst="rect">
            <a:avLst/>
          </a:prstGeom>
          <a:solidFill>
            <a:sysClr val="window" lastClr="FFFFFF"/>
          </a:solidFill>
          <a:ln>
            <a:solidFill>
              <a:sysClr val="window" lastClr="FFFFFF"/>
            </a:solidFill>
          </a:ln>
        </p:spPr>
        <p:txBody>
          <a:bodyPr>
            <a:spAutoFit/>
          </a:bodyPr>
          <a:lstStyle/>
          <a:p>
            <a:pPr algn="ctr" fontAlgn="auto">
              <a:spcBef>
                <a:spcPts val="0"/>
              </a:spcBef>
              <a:spcAft>
                <a:spcPts val="0"/>
              </a:spcAft>
              <a:defRPr/>
            </a:pPr>
            <a:r>
              <a:rPr lang="en-US" sz="2000" kern="0" dirty="0">
                <a:solidFill>
                  <a:srgbClr val="4F81BD"/>
                </a:solidFill>
              </a:rPr>
              <a:t>Coherence increase </a:t>
            </a:r>
          </a:p>
          <a:p>
            <a:pPr algn="ctr" fontAlgn="auto">
              <a:spcBef>
                <a:spcPts val="0"/>
              </a:spcBef>
              <a:spcAft>
                <a:spcPts val="0"/>
              </a:spcAft>
              <a:defRPr/>
            </a:pPr>
            <a:r>
              <a:rPr lang="en-US" sz="2000" kern="0" dirty="0">
                <a:solidFill>
                  <a:srgbClr val="4F81BD"/>
                </a:solidFill>
              </a:rPr>
              <a:t>with learning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3"/>
          <p:cNvSpPr>
            <a:spLocks noChangeArrowheads="1"/>
          </p:cNvSpPr>
          <p:nvPr/>
        </p:nvSpPr>
        <p:spPr bwMode="auto">
          <a:xfrm>
            <a:off x="596900" y="457200"/>
            <a:ext cx="7950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Neocortical-Hippocampal Microcircuitry</a:t>
            </a:r>
          </a:p>
        </p:txBody>
      </p:sp>
      <p:pic>
        <p:nvPicPr>
          <p:cNvPr id="39939" name="Content Placeholder 3"/>
          <p:cNvPicPr>
            <a:picLocks noChangeAspect="1"/>
          </p:cNvPicPr>
          <p:nvPr/>
        </p:nvPicPr>
        <p:blipFill>
          <a:blip r:embed="rId3">
            <a:extLst>
              <a:ext uri="{28A0092B-C50C-407E-A947-70E740481C1C}">
                <a14:useLocalDpi xmlns:a14="http://schemas.microsoft.com/office/drawing/2010/main" val="0"/>
              </a:ext>
            </a:extLst>
          </a:blip>
          <a:srcRect l="841" t="2898" r="935" b="3455"/>
          <a:stretch>
            <a:fillRect/>
          </a:stretch>
        </p:blipFill>
        <p:spPr bwMode="auto">
          <a:xfrm>
            <a:off x="274638" y="1571625"/>
            <a:ext cx="8594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VC Microcircuitry</a:t>
            </a:r>
            <a:endParaRPr lang="en-US" sz="5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203" y="1600200"/>
            <a:ext cx="8105595" cy="5212080"/>
          </a:xfrm>
          <a:ln>
            <a:solidFill>
              <a:schemeClr val="tx1"/>
            </a:solidFill>
          </a:ln>
        </p:spPr>
      </p:pic>
    </p:spTree>
    <p:extLst>
      <p:ext uri="{BB962C8B-B14F-4D97-AF65-F5344CB8AC3E}">
        <p14:creationId xmlns:p14="http://schemas.microsoft.com/office/powerpoint/2010/main" val="3980779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CA Microcircuitry</a:t>
            </a:r>
            <a:endParaRPr lang="en-US" sz="5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25" y="1645920"/>
            <a:ext cx="8928950" cy="5212080"/>
          </a:xfrm>
          <a:ln>
            <a:solidFill>
              <a:schemeClr val="tx1"/>
            </a:solidFill>
          </a:ln>
        </p:spPr>
      </p:pic>
    </p:spTree>
    <p:extLst>
      <p:ext uri="{BB962C8B-B14F-4D97-AF65-F5344CB8AC3E}">
        <p14:creationId xmlns:p14="http://schemas.microsoft.com/office/powerpoint/2010/main" val="260484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SUB Microcircuitry</a:t>
            </a:r>
            <a:endParaRPr lang="en-US" sz="5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673" y="1569720"/>
            <a:ext cx="8339327" cy="5212080"/>
          </a:xfrm>
          <a:ln>
            <a:solidFill>
              <a:schemeClr val="tx1"/>
            </a:solidFill>
          </a:ln>
        </p:spPr>
      </p:pic>
    </p:spTree>
    <p:extLst>
      <p:ext uri="{BB962C8B-B14F-4D97-AF65-F5344CB8AC3E}">
        <p14:creationId xmlns:p14="http://schemas.microsoft.com/office/powerpoint/2010/main" val="197364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PF Microcircuitry</a:t>
            </a:r>
            <a:endParaRPr lang="en-US" sz="5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813" y="1600200"/>
            <a:ext cx="8250375" cy="5212080"/>
          </a:xfrm>
          <a:ln>
            <a:solidFill>
              <a:schemeClr val="tx1"/>
            </a:solidFill>
          </a:ln>
        </p:spPr>
      </p:pic>
    </p:spTree>
    <p:extLst>
      <p:ext uri="{BB962C8B-B14F-4D97-AF65-F5344CB8AC3E}">
        <p14:creationId xmlns:p14="http://schemas.microsoft.com/office/powerpoint/2010/main" val="430902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PM Microcircuitry</a:t>
            </a:r>
            <a:endParaRPr lang="en-US" sz="5400"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216" y="1569720"/>
            <a:ext cx="8315569" cy="5212080"/>
          </a:xfrm>
          <a:ln>
            <a:solidFill>
              <a:schemeClr val="tx1"/>
            </a:solidFill>
          </a:ln>
        </p:spPr>
      </p:pic>
    </p:spTree>
    <p:extLst>
      <p:ext uri="{BB962C8B-B14F-4D97-AF65-F5344CB8AC3E}">
        <p14:creationId xmlns:p14="http://schemas.microsoft.com/office/powerpoint/2010/main" val="2947664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3"/>
          <p:cNvSpPr>
            <a:spLocks noChangeArrowheads="1"/>
          </p:cNvSpPr>
          <p:nvPr/>
        </p:nvSpPr>
        <p:spPr bwMode="auto">
          <a:xfrm>
            <a:off x="2830513" y="457200"/>
            <a:ext cx="3482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CONTRIBUTORS</a:t>
            </a:r>
          </a:p>
        </p:txBody>
      </p:sp>
      <p:sp>
        <p:nvSpPr>
          <p:cNvPr id="7" name="Rectangle 4"/>
          <p:cNvSpPr>
            <a:spLocks noChangeArrowheads="1"/>
          </p:cNvSpPr>
          <p:nvPr/>
        </p:nvSpPr>
        <p:spPr bwMode="auto">
          <a:xfrm>
            <a:off x="76200" y="1600200"/>
            <a:ext cx="8991600" cy="5181600"/>
          </a:xfrm>
          <a:prstGeom prst="rect">
            <a:avLst/>
          </a:prstGeom>
          <a:noFill/>
          <a:ln w="9525">
            <a:noFill/>
            <a:miter lim="800000"/>
            <a:headEnd/>
            <a:tailEnd/>
          </a:ln>
        </p:spPr>
        <p:txBody>
          <a:bodyPr numCol="2" spcCol="457200"/>
          <a:lstStyle/>
          <a:p>
            <a:pPr marL="0" lvl="1">
              <a:lnSpc>
                <a:spcPct val="80000"/>
              </a:lnSpc>
              <a:spcBef>
                <a:spcPct val="20000"/>
              </a:spcBef>
              <a:defRPr/>
            </a:pPr>
            <a:r>
              <a:rPr lang="en-US" sz="2000" dirty="0">
                <a:solidFill>
                  <a:schemeClr val="accent2"/>
                </a:solidFill>
                <a:latin typeface="Arial" pitchFamily="34" charset="0"/>
              </a:rPr>
              <a:t>Postdoctoral and Graduate</a:t>
            </a:r>
          </a:p>
          <a:p>
            <a:pPr marL="0" lvl="1">
              <a:lnSpc>
                <a:spcPct val="80000"/>
              </a:lnSpc>
              <a:spcBef>
                <a:spcPct val="20000"/>
              </a:spcBef>
              <a:defRPr/>
            </a:pPr>
            <a:r>
              <a:rPr lang="en-US" sz="2000" dirty="0">
                <a:solidFill>
                  <a:schemeClr val="accent2"/>
                </a:solidFill>
                <a:latin typeface="Arial" pitchFamily="34" charset="0"/>
              </a:rPr>
              <a:t>Students</a:t>
            </a:r>
          </a:p>
          <a:p>
            <a:pPr lvl="1">
              <a:lnSpc>
                <a:spcPct val="80000"/>
              </a:lnSpc>
              <a:spcBef>
                <a:spcPct val="20000"/>
              </a:spcBef>
              <a:defRPr/>
            </a:pPr>
            <a:r>
              <a:rPr lang="en-US" sz="2000" u="sng" dirty="0">
                <a:latin typeface="Arial" pitchFamily="34" charset="0"/>
              </a:rPr>
              <a:t>Neural Computation</a:t>
            </a:r>
          </a:p>
          <a:p>
            <a:pPr lvl="1">
              <a:lnSpc>
                <a:spcPct val="80000"/>
              </a:lnSpc>
              <a:spcBef>
                <a:spcPct val="20000"/>
              </a:spcBef>
              <a:defRPr/>
            </a:pPr>
            <a:r>
              <a:rPr lang="en-US" sz="2000" u="sng" dirty="0">
                <a:latin typeface="Arial" pitchFamily="34" charset="0"/>
              </a:rPr>
              <a:t>And Robotics</a:t>
            </a:r>
            <a:r>
              <a:rPr lang="en-US" sz="2000" dirty="0">
                <a:latin typeface="Arial" pitchFamily="34" charset="0"/>
              </a:rPr>
              <a:t>	</a:t>
            </a:r>
            <a:endParaRPr lang="en-US" sz="2000" u="sng" dirty="0">
              <a:latin typeface="Arial" pitchFamily="34" charset="0"/>
            </a:endParaRPr>
          </a:p>
          <a:p>
            <a:pPr lvl="1">
              <a:lnSpc>
                <a:spcPct val="80000"/>
              </a:lnSpc>
              <a:spcBef>
                <a:spcPct val="20000"/>
              </a:spcBef>
              <a:defRPr/>
            </a:pPr>
            <a:r>
              <a:rPr lang="en-US" sz="2000" dirty="0">
                <a:latin typeface="Arial" pitchFamily="34" charset="0"/>
              </a:rPr>
              <a:t>Laurence Jayet Bray</a:t>
            </a:r>
          </a:p>
          <a:p>
            <a:pPr lvl="1">
              <a:lnSpc>
                <a:spcPct val="80000"/>
              </a:lnSpc>
              <a:spcBef>
                <a:spcPct val="20000"/>
              </a:spcBef>
              <a:defRPr/>
            </a:pPr>
            <a:r>
              <a:rPr lang="en-US" sz="2000" dirty="0">
                <a:latin typeface="Arial" pitchFamily="34" charset="0"/>
              </a:rPr>
              <a:t>Nick </a:t>
            </a:r>
            <a:r>
              <a:rPr lang="en-US" sz="2000" dirty="0" err="1">
                <a:latin typeface="Arial" pitchFamily="34" charset="0"/>
              </a:rPr>
              <a:t>Ceglia</a:t>
            </a:r>
            <a:endParaRPr lang="en-US" sz="2000" dirty="0">
              <a:latin typeface="Arial" pitchFamily="34" charset="0"/>
            </a:endParaRPr>
          </a:p>
          <a:p>
            <a:pPr lvl="1">
              <a:lnSpc>
                <a:spcPct val="80000"/>
              </a:lnSpc>
              <a:spcBef>
                <a:spcPct val="20000"/>
              </a:spcBef>
              <a:defRPr/>
            </a:pPr>
            <a:r>
              <a:rPr lang="en-US" sz="2000" dirty="0">
                <a:latin typeface="Arial" pitchFamily="34" charset="0"/>
              </a:rPr>
              <a:t>Gareth </a:t>
            </a:r>
            <a:r>
              <a:rPr lang="en-US" sz="2000" dirty="0" err="1">
                <a:latin typeface="Arial" pitchFamily="34" charset="0"/>
              </a:rPr>
              <a:t>Ferneyhough</a:t>
            </a:r>
            <a:endParaRPr lang="en-US" sz="2000" dirty="0">
              <a:latin typeface="Arial" pitchFamily="34" charset="0"/>
            </a:endParaRPr>
          </a:p>
          <a:p>
            <a:pPr lvl="1">
              <a:lnSpc>
                <a:spcPct val="80000"/>
              </a:lnSpc>
              <a:spcBef>
                <a:spcPct val="20000"/>
              </a:spcBef>
              <a:defRPr/>
            </a:pPr>
            <a:r>
              <a:rPr lang="en-US" sz="2000" dirty="0">
                <a:latin typeface="Arial" pitchFamily="34" charset="0"/>
              </a:rPr>
              <a:t>Kevin </a:t>
            </a:r>
            <a:r>
              <a:rPr lang="en-US" sz="2000" dirty="0" err="1">
                <a:latin typeface="Arial" pitchFamily="34" charset="0"/>
              </a:rPr>
              <a:t>Cassiday</a:t>
            </a:r>
            <a:endParaRPr lang="en-US" sz="2000" dirty="0">
              <a:latin typeface="Arial" pitchFamily="34" charset="0"/>
            </a:endParaRP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u="sng" dirty="0">
                <a:latin typeface="Arial" pitchFamily="34" charset="0"/>
              </a:rPr>
              <a:t>Computer Science </a:t>
            </a:r>
          </a:p>
          <a:p>
            <a:pPr lvl="1">
              <a:lnSpc>
                <a:spcPct val="80000"/>
              </a:lnSpc>
              <a:spcBef>
                <a:spcPct val="20000"/>
              </a:spcBef>
              <a:defRPr/>
            </a:pPr>
            <a:r>
              <a:rPr lang="en-US" sz="2000" u="sng" dirty="0">
                <a:latin typeface="Arial" pitchFamily="34" charset="0"/>
              </a:rPr>
              <a:t>Infrastructure</a:t>
            </a:r>
          </a:p>
          <a:p>
            <a:pPr lvl="1">
              <a:lnSpc>
                <a:spcPct val="80000"/>
              </a:lnSpc>
              <a:spcBef>
                <a:spcPct val="20000"/>
              </a:spcBef>
              <a:defRPr/>
            </a:pPr>
            <a:r>
              <a:rPr lang="en-US" sz="2000" dirty="0">
                <a:latin typeface="Arial" pitchFamily="34" charset="0"/>
              </a:rPr>
              <a:t>Corey Thibeault</a:t>
            </a:r>
          </a:p>
          <a:p>
            <a:pPr lvl="1">
              <a:lnSpc>
                <a:spcPct val="80000"/>
              </a:lnSpc>
              <a:spcBef>
                <a:spcPct val="20000"/>
              </a:spcBef>
              <a:defRPr/>
            </a:pPr>
            <a:r>
              <a:rPr lang="en-US" sz="2000" dirty="0">
                <a:latin typeface="Arial" pitchFamily="34" charset="0"/>
              </a:rPr>
              <a:t>Roger Hoang</a:t>
            </a:r>
          </a:p>
          <a:p>
            <a:pPr lvl="1">
              <a:lnSpc>
                <a:spcPct val="80000"/>
              </a:lnSpc>
              <a:spcBef>
                <a:spcPct val="20000"/>
              </a:spcBef>
              <a:defRPr/>
            </a:pPr>
            <a:r>
              <a:rPr lang="en-US" sz="2000" dirty="0">
                <a:latin typeface="Arial" pitchFamily="34" charset="0"/>
              </a:rPr>
              <a:t>Josh </a:t>
            </a:r>
            <a:r>
              <a:rPr lang="en-US" sz="2000" dirty="0" err="1">
                <a:latin typeface="Arial" pitchFamily="34" charset="0"/>
              </a:rPr>
              <a:t>Hegie</a:t>
            </a:r>
            <a:endParaRPr lang="en-US" sz="2000" dirty="0">
              <a:latin typeface="Arial" pitchFamily="34" charset="0"/>
            </a:endParaRP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dirty="0">
                <a:latin typeface="Arial" pitchFamily="34" charset="0"/>
              </a:rPr>
              <a:t>Childbot</a:t>
            </a:r>
          </a:p>
          <a:p>
            <a:pPr lvl="1">
              <a:lnSpc>
                <a:spcPct val="80000"/>
              </a:lnSpc>
              <a:spcBef>
                <a:spcPct val="20000"/>
              </a:spcBef>
              <a:defRPr/>
            </a:pPr>
            <a:endParaRPr lang="en-US" sz="2000" dirty="0">
              <a:latin typeface="Arial" pitchFamily="34" charset="0"/>
            </a:endParaRPr>
          </a:p>
          <a:p>
            <a:pPr>
              <a:lnSpc>
                <a:spcPct val="80000"/>
              </a:lnSpc>
              <a:spcBef>
                <a:spcPct val="20000"/>
              </a:spcBef>
              <a:defRPr/>
            </a:pPr>
            <a:r>
              <a:rPr lang="en-US" sz="2000" dirty="0">
                <a:solidFill>
                  <a:schemeClr val="accent2"/>
                </a:solidFill>
                <a:latin typeface="Arial" pitchFamily="34" charset="0"/>
              </a:rPr>
              <a:t>Investigators</a:t>
            </a:r>
          </a:p>
          <a:p>
            <a:pPr lvl="1">
              <a:lnSpc>
                <a:spcPct val="80000"/>
              </a:lnSpc>
              <a:spcBef>
                <a:spcPct val="20000"/>
              </a:spcBef>
              <a:defRPr/>
            </a:pPr>
            <a:r>
              <a:rPr lang="en-US" sz="2000" dirty="0">
                <a:latin typeface="Arial" pitchFamily="34" charset="0"/>
              </a:rPr>
              <a:t>Fred Harris, Jr.</a:t>
            </a:r>
          </a:p>
          <a:p>
            <a:pPr lvl="1">
              <a:lnSpc>
                <a:spcPct val="80000"/>
              </a:lnSpc>
              <a:spcBef>
                <a:spcPct val="20000"/>
              </a:spcBef>
              <a:defRPr/>
            </a:pPr>
            <a:r>
              <a:rPr lang="en-US" sz="2000" dirty="0">
                <a:latin typeface="Arial" pitchFamily="34" charset="0"/>
              </a:rPr>
              <a:t>		University of Reno</a:t>
            </a:r>
          </a:p>
          <a:p>
            <a:pPr lvl="1">
              <a:lnSpc>
                <a:spcPct val="80000"/>
              </a:lnSpc>
              <a:spcBef>
                <a:spcPct val="20000"/>
              </a:spcBef>
              <a:defRPr/>
            </a:pPr>
            <a:r>
              <a:rPr lang="en-US" sz="2000" dirty="0">
                <a:latin typeface="Arial" pitchFamily="34" charset="0"/>
              </a:rPr>
              <a:t>		Nevada</a:t>
            </a:r>
          </a:p>
          <a:p>
            <a:pPr lvl="1">
              <a:lnSpc>
                <a:spcPct val="80000"/>
              </a:lnSpc>
              <a:spcBef>
                <a:spcPct val="20000"/>
              </a:spcBef>
              <a:defRPr/>
            </a:pPr>
            <a:r>
              <a:rPr lang="en-US" sz="2000" dirty="0">
                <a:latin typeface="Arial" pitchFamily="34" charset="0"/>
              </a:rPr>
              <a:t>  </a:t>
            </a:r>
          </a:p>
          <a:p>
            <a:pPr lvl="1">
              <a:lnSpc>
                <a:spcPct val="80000"/>
              </a:lnSpc>
              <a:spcBef>
                <a:spcPct val="20000"/>
              </a:spcBef>
              <a:defRPr/>
            </a:pPr>
            <a:r>
              <a:rPr lang="en-US" sz="2000" dirty="0">
                <a:latin typeface="Arial" pitchFamily="34" charset="0"/>
              </a:rPr>
              <a:t>Sergiu Dascalu</a:t>
            </a:r>
          </a:p>
          <a:p>
            <a:pPr lvl="1">
              <a:lnSpc>
                <a:spcPct val="80000"/>
              </a:lnSpc>
              <a:spcBef>
                <a:spcPct val="20000"/>
              </a:spcBef>
              <a:defRPr/>
            </a:pPr>
            <a:r>
              <a:rPr lang="en-US" sz="2000" dirty="0">
                <a:latin typeface="Arial" pitchFamily="34" charset="0"/>
              </a:rPr>
              <a:t>		University of Reno 		Nevada</a:t>
            </a: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dirty="0">
                <a:latin typeface="Arial" pitchFamily="34" charset="0"/>
              </a:rPr>
              <a:t>Florian </a:t>
            </a:r>
            <a:r>
              <a:rPr lang="en-US" sz="2000" dirty="0" err="1">
                <a:latin typeface="Arial" pitchFamily="34" charset="0"/>
              </a:rPr>
              <a:t>Mormann</a:t>
            </a:r>
            <a:endParaRPr lang="en-US" sz="2000" dirty="0">
              <a:latin typeface="Arial" pitchFamily="34" charset="0"/>
            </a:endParaRPr>
          </a:p>
          <a:p>
            <a:pPr lvl="1">
              <a:lnSpc>
                <a:spcPct val="80000"/>
              </a:lnSpc>
              <a:spcBef>
                <a:spcPct val="20000"/>
              </a:spcBef>
              <a:defRPr/>
            </a:pPr>
            <a:r>
              <a:rPr lang="en-US" sz="2000" dirty="0">
                <a:latin typeface="Arial" pitchFamily="34" charset="0"/>
              </a:rPr>
              <a:t>		University of Bonn		Germany	</a:t>
            </a: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dirty="0">
                <a:latin typeface="Arial" pitchFamily="34" charset="0"/>
              </a:rPr>
              <a:t>Henry </a:t>
            </a:r>
            <a:r>
              <a:rPr lang="en-US" sz="2000" dirty="0" err="1">
                <a:latin typeface="Arial" pitchFamily="34" charset="0"/>
              </a:rPr>
              <a:t>Markram</a:t>
            </a:r>
            <a:endParaRPr lang="en-US" sz="2000" dirty="0">
              <a:latin typeface="Arial" pitchFamily="34" charset="0"/>
            </a:endParaRPr>
          </a:p>
          <a:p>
            <a:pPr lvl="1">
              <a:lnSpc>
                <a:spcPct val="80000"/>
              </a:lnSpc>
              <a:spcBef>
                <a:spcPct val="20000"/>
              </a:spcBef>
              <a:defRPr/>
            </a:pPr>
            <a:r>
              <a:rPr lang="en-US" sz="2000" dirty="0">
                <a:latin typeface="Arial" pitchFamily="34" charset="0"/>
              </a:rPr>
              <a:t>		EPFL</a:t>
            </a:r>
          </a:p>
          <a:p>
            <a:pPr lvl="1">
              <a:lnSpc>
                <a:spcPct val="80000"/>
              </a:lnSpc>
              <a:spcBef>
                <a:spcPct val="20000"/>
              </a:spcBef>
              <a:defRPr/>
            </a:pPr>
            <a:r>
              <a:rPr lang="en-US" sz="2000" dirty="0">
                <a:latin typeface="Arial" pitchFamily="34" charset="0"/>
              </a:rPr>
              <a:t>		Switzerland</a:t>
            </a:r>
          </a:p>
          <a:p>
            <a:pPr lvl="1">
              <a:lnSpc>
                <a:spcPct val="80000"/>
              </a:lnSpc>
              <a:spcBef>
                <a:spcPct val="20000"/>
              </a:spcBef>
              <a:defRPr/>
            </a:pPr>
            <a:r>
              <a:rPr lang="en-US" sz="2000" dirty="0">
                <a:latin typeface="Arial" pitchFamily="34" charset="0"/>
              </a:rPr>
              <a:t>  </a:t>
            </a:r>
          </a:p>
        </p:txBody>
      </p:sp>
      <p:pic>
        <p:nvPicPr>
          <p:cNvPr id="27652" name="Picture 26"/>
          <p:cNvPicPr>
            <a:picLocks noChangeArrowheads="1"/>
          </p:cNvPicPr>
          <p:nvPr/>
        </p:nvPicPr>
        <p:blipFill>
          <a:blip r:embed="rId2">
            <a:extLst>
              <a:ext uri="{28A0092B-C50C-407E-A947-70E740481C1C}">
                <a14:useLocalDpi xmlns:a14="http://schemas.microsoft.com/office/drawing/2010/main" val="0"/>
              </a:ext>
            </a:extLst>
          </a:blip>
          <a:srcRect r="76929"/>
          <a:stretch>
            <a:fillRect/>
          </a:stretch>
        </p:blipFill>
        <p:spPr bwMode="auto">
          <a:xfrm>
            <a:off x="5562600" y="2303463"/>
            <a:ext cx="6223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5961063"/>
            <a:ext cx="587375" cy="6683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2" descr="C:\Documents and Settings\Goodman\Desktop\dascalu.png"/>
          <p:cNvPicPr>
            <a:picLocks noChangeArrowheads="1"/>
          </p:cNvPicPr>
          <p:nvPr/>
        </p:nvPicPr>
        <p:blipFill>
          <a:blip r:embed="rId4">
            <a:extLst>
              <a:ext uri="{28A0092B-C50C-407E-A947-70E740481C1C}">
                <a14:useLocalDpi xmlns:a14="http://schemas.microsoft.com/office/drawing/2010/main" val="0"/>
              </a:ext>
            </a:extLst>
          </a:blip>
          <a:srcRect l="13037" t="5333" r="13087" b="3999"/>
          <a:stretch>
            <a:fillRect/>
          </a:stretch>
        </p:blipFill>
        <p:spPr bwMode="auto">
          <a:xfrm>
            <a:off x="5578475" y="3529013"/>
            <a:ext cx="590550" cy="661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3" descr="C:\Documents and Settings\Goodman\Desktop\markr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725" y="5827713"/>
            <a:ext cx="654050" cy="747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17" descr="C:\Documents and Settings\Goodman\Desktop\Head shot.jpg"/>
          <p:cNvPicPr preferRelativeResize="0">
            <a:picLocks noChangeArrowheads="1"/>
          </p:cNvPicPr>
          <p:nvPr/>
        </p:nvPicPr>
        <p:blipFill>
          <a:blip r:embed="rId6">
            <a:extLst>
              <a:ext uri="{28A0092B-C50C-407E-A947-70E740481C1C}">
                <a14:useLocalDpi xmlns:a14="http://schemas.microsoft.com/office/drawing/2010/main" val="0"/>
              </a:ext>
            </a:extLst>
          </a:blip>
          <a:srcRect l="4167" r="9721"/>
          <a:stretch>
            <a:fillRect/>
          </a:stretch>
        </p:blipFill>
        <p:spPr bwMode="auto">
          <a:xfrm>
            <a:off x="3505200" y="2438400"/>
            <a:ext cx="603250" cy="71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7657" name="Picture 2" descr="C:\Documents and Settings\Goodman\Desktop\florian.jpg"/>
          <p:cNvPicPr>
            <a:picLocks noChangeAspect="1" noChangeArrowheads="1"/>
          </p:cNvPicPr>
          <p:nvPr/>
        </p:nvPicPr>
        <p:blipFill>
          <a:blip r:embed="rId7">
            <a:extLst>
              <a:ext uri="{28A0092B-C50C-407E-A947-70E740481C1C}">
                <a14:useLocalDpi xmlns:a14="http://schemas.microsoft.com/office/drawing/2010/main" val="0"/>
              </a:ext>
            </a:extLst>
          </a:blip>
          <a:srcRect l="7901" t="7143" r="8344" b="10715"/>
          <a:stretch>
            <a:fillRect/>
          </a:stretch>
        </p:blipFill>
        <p:spPr bwMode="auto">
          <a:xfrm>
            <a:off x="5562600" y="4678363"/>
            <a:ext cx="614363" cy="731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4650" y="2757488"/>
            <a:ext cx="6159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3230563"/>
            <a:ext cx="6032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605338"/>
            <a:ext cx="60325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34"/>
          <p:cNvPicPr>
            <a:picLocks noChangeAspect="1"/>
          </p:cNvPicPr>
          <p:nvPr/>
        </p:nvPicPr>
        <p:blipFill>
          <a:blip r:embed="rId11">
            <a:extLst>
              <a:ext uri="{28A0092B-C50C-407E-A947-70E740481C1C}">
                <a14:useLocalDpi xmlns:a14="http://schemas.microsoft.com/office/drawing/2010/main" val="0"/>
              </a:ext>
            </a:extLst>
          </a:blip>
          <a:srcRect b="13969"/>
          <a:stretch>
            <a:fillRect/>
          </a:stretch>
        </p:blipFill>
        <p:spPr bwMode="auto">
          <a:xfrm>
            <a:off x="3505200" y="5468938"/>
            <a:ext cx="60325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3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5030788"/>
            <a:ext cx="6032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3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84650" y="3657600"/>
            <a:ext cx="6159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HP-PF Loop Microcircuitry</a:t>
            </a:r>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611" y="1600200"/>
            <a:ext cx="8198778" cy="5212080"/>
          </a:xfrm>
          <a:ln>
            <a:solidFill>
              <a:schemeClr val="tx1"/>
            </a:solidFill>
          </a:ln>
        </p:spPr>
      </p:pic>
    </p:spTree>
    <p:extLst>
      <p:ext uri="{BB962C8B-B14F-4D97-AF65-F5344CB8AC3E}">
        <p14:creationId xmlns:p14="http://schemas.microsoft.com/office/powerpoint/2010/main" val="509128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875" y="1042988"/>
            <a:ext cx="7378700" cy="1279525"/>
          </a:xfrm>
          <a:prstGeom prst="rect">
            <a:avLst/>
          </a:prstGeom>
          <a:noFill/>
          <a:ln w="9525">
            <a:solidFill>
              <a:srgbClr val="0065B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8288" y="3657600"/>
            <a:ext cx="7378700" cy="1006475"/>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2"/>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8288" y="373063"/>
            <a:ext cx="7380287" cy="6413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8288" y="2354263"/>
            <a:ext cx="7380287" cy="1279525"/>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2"/>
          <p:cNvPicPr>
            <a:picLocks noChangeAspect="1" noChangeArrowheads="1"/>
          </p:cNvPicPr>
          <p:nvPr/>
        </p:nvPicPr>
        <p:blipFill>
          <a:blip r:embed="rId7">
            <a:extLst>
              <a:ext uri="{28A0092B-C50C-407E-A947-70E740481C1C}">
                <a14:useLocalDpi xmlns:a14="http://schemas.microsoft.com/office/drawing/2010/main" val="0"/>
              </a:ext>
            </a:extLst>
          </a:blip>
          <a:srcRect t="21288" b="23267"/>
          <a:stretch>
            <a:fillRect/>
          </a:stretch>
        </p:blipFill>
        <p:spPr bwMode="auto">
          <a:xfrm>
            <a:off x="1427163" y="50800"/>
            <a:ext cx="7588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3775" y="5189538"/>
            <a:ext cx="108902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9"/>
          <p:cNvSpPr>
            <a:spLocks noChangeArrowheads="1"/>
          </p:cNvSpPr>
          <p:nvPr/>
        </p:nvSpPr>
        <p:spPr bwMode="auto">
          <a:xfrm>
            <a:off x="2362200" y="5715000"/>
            <a:ext cx="152400" cy="76200"/>
          </a:xfrm>
          <a:prstGeom prst="rect">
            <a:avLst/>
          </a:prstGeom>
          <a:solidFill>
            <a:srgbClr val="FFC1C1"/>
          </a:solidFill>
          <a:ln w="9525" algn="ctr">
            <a:solidFill>
              <a:srgbClr val="FFC1C1"/>
            </a:solidFill>
            <a:round/>
            <a:headEnd/>
            <a:tailEnd/>
          </a:ln>
        </p:spPr>
        <p:txBody>
          <a:bodyPr wrap="none">
            <a:spAutoFit/>
          </a:bodyPr>
          <a:lstStyle/>
          <a:p>
            <a:pPr algn="ctr"/>
            <a:endParaRPr lang="en-US" b="0">
              <a:solidFill>
                <a:srgbClr val="FFFFFF"/>
              </a:solidFill>
              <a:latin typeface="Arial Narrow" pitchFamily="34" charset="0"/>
            </a:endParaRPr>
          </a:p>
        </p:txBody>
      </p:sp>
      <p:pic>
        <p:nvPicPr>
          <p:cNvPr id="40969" name="Picture 7" descr="C:\Documents and Settings\Goodman\Desktop\HP_EC.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38" y="2484438"/>
            <a:ext cx="1123951"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70" name="Straight Arrow Connector 11"/>
          <p:cNvCxnSpPr>
            <a:cxnSpLocks noChangeShapeType="1"/>
          </p:cNvCxnSpPr>
          <p:nvPr/>
        </p:nvCxnSpPr>
        <p:spPr bwMode="auto">
          <a:xfrm flipV="1">
            <a:off x="838200" y="1819275"/>
            <a:ext cx="381000" cy="863600"/>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40971" name="Straight Arrow Connector 12"/>
          <p:cNvCxnSpPr>
            <a:cxnSpLocks noChangeShapeType="1"/>
          </p:cNvCxnSpPr>
          <p:nvPr/>
        </p:nvCxnSpPr>
        <p:spPr bwMode="auto">
          <a:xfrm>
            <a:off x="533400" y="2911475"/>
            <a:ext cx="838200" cy="1588"/>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0972" name="Straight Arrow Connector 13"/>
          <p:cNvCxnSpPr>
            <a:cxnSpLocks noChangeShapeType="1"/>
          </p:cNvCxnSpPr>
          <p:nvPr/>
        </p:nvCxnSpPr>
        <p:spPr bwMode="auto">
          <a:xfrm>
            <a:off x="609600" y="2987675"/>
            <a:ext cx="495300" cy="1003300"/>
          </a:xfrm>
          <a:prstGeom prst="straightConnector1">
            <a:avLst/>
          </a:prstGeom>
          <a:noFill/>
          <a:ln w="9525" algn="ctr">
            <a:solidFill>
              <a:srgbClr val="7030A0"/>
            </a:solidFill>
            <a:round/>
            <a:headEnd/>
            <a:tailEnd type="arrow" w="med" len="med"/>
          </a:ln>
          <a:extLst>
            <a:ext uri="{909E8E84-426E-40DD-AFC4-6F175D3DCCD1}">
              <a14:hiddenFill xmlns:a14="http://schemas.microsoft.com/office/drawing/2010/main">
                <a:noFill/>
              </a14:hiddenFill>
            </a:ext>
          </a:extLst>
        </p:spPr>
      </p:cxnSp>
      <p:sp>
        <p:nvSpPr>
          <p:cNvPr id="40973" name="Rectangle 14"/>
          <p:cNvSpPr>
            <a:spLocks noChangeArrowheads="1"/>
          </p:cNvSpPr>
          <p:nvPr/>
        </p:nvSpPr>
        <p:spPr bwMode="auto">
          <a:xfrm>
            <a:off x="1123950" y="1481138"/>
            <a:ext cx="400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3333CC"/>
                </a:solidFill>
                <a:latin typeface="Arial Narrow" pitchFamily="34" charset="0"/>
              </a:rPr>
              <a:t>PF</a:t>
            </a:r>
          </a:p>
        </p:txBody>
      </p:sp>
      <p:sp>
        <p:nvSpPr>
          <p:cNvPr id="40974" name="Rectangle 15"/>
          <p:cNvSpPr>
            <a:spLocks noChangeArrowheads="1"/>
          </p:cNvSpPr>
          <p:nvPr/>
        </p:nvSpPr>
        <p:spPr bwMode="auto">
          <a:xfrm>
            <a:off x="1104900" y="2951163"/>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00B050"/>
                </a:solidFill>
                <a:latin typeface="Arial Narrow" pitchFamily="34" charset="0"/>
              </a:rPr>
              <a:t>HP</a:t>
            </a:r>
          </a:p>
        </p:txBody>
      </p:sp>
      <p:sp>
        <p:nvSpPr>
          <p:cNvPr id="40975" name="Rectangle 16"/>
          <p:cNvSpPr>
            <a:spLocks noChangeArrowheads="1"/>
          </p:cNvSpPr>
          <p:nvPr/>
        </p:nvSpPr>
        <p:spPr bwMode="auto">
          <a:xfrm>
            <a:off x="984250" y="3976688"/>
            <a:ext cx="539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7030A0"/>
                </a:solidFill>
                <a:latin typeface="Arial Narrow" pitchFamily="34" charset="0"/>
              </a:rPr>
              <a:t>SUB</a:t>
            </a:r>
            <a:endParaRPr lang="en-US" sz="1600" b="0" u="sng">
              <a:solidFill>
                <a:srgbClr val="7030A0"/>
              </a:solidFill>
              <a:latin typeface="Arial Narrow" pitchFamily="34" charset="0"/>
            </a:endParaRPr>
          </a:p>
        </p:txBody>
      </p:sp>
      <p:grpSp>
        <p:nvGrpSpPr>
          <p:cNvPr id="40976" name="Group 39"/>
          <p:cNvGrpSpPr>
            <a:grpSpLocks/>
          </p:cNvGrpSpPr>
          <p:nvPr/>
        </p:nvGrpSpPr>
        <p:grpSpPr bwMode="auto">
          <a:xfrm>
            <a:off x="1379538" y="0"/>
            <a:ext cx="261937" cy="5029200"/>
            <a:chOff x="3929390" y="-243991"/>
            <a:chExt cx="261610" cy="5029202"/>
          </a:xfrm>
        </p:grpSpPr>
        <p:sp>
          <p:nvSpPr>
            <p:cNvPr id="19" name="Rectangle 18"/>
            <p:cNvSpPr/>
            <p:nvPr/>
          </p:nvSpPr>
          <p:spPr>
            <a:xfrm>
              <a:off x="3929390" y="4523274"/>
              <a:ext cx="261610" cy="261937"/>
            </a:xfrm>
            <a:prstGeom prst="rect">
              <a:avLst/>
            </a:prstGeom>
            <a:solidFill>
              <a:srgbClr val="FFFF00"/>
            </a:solidFill>
          </p:spPr>
          <p:txBody>
            <a:bodyPr wrap="none">
              <a:spAutoFit/>
            </a:bodyPr>
            <a:lstStyle/>
            <a:p>
              <a:pPr algn="r" fontAlgn="auto">
                <a:spcBef>
                  <a:spcPts val="0"/>
                </a:spcBef>
                <a:spcAft>
                  <a:spcPts val="0"/>
                </a:spcAft>
                <a:defRPr/>
              </a:pPr>
              <a:r>
                <a:rPr lang="en-US" sz="1050" u="sng" dirty="0">
                  <a:solidFill>
                    <a:prstClr val="black"/>
                  </a:solidFill>
                  <a:latin typeface="Arial Narrow" pitchFamily="34" charset="0"/>
                  <a:cs typeface="+mn-cs"/>
                </a:rPr>
                <a:t>S</a:t>
              </a:r>
              <a:endParaRPr lang="en-US" sz="1050" b="0" u="sng" dirty="0">
                <a:solidFill>
                  <a:prstClr val="black"/>
                </a:solidFill>
                <a:latin typeface="Arial Narrow" pitchFamily="34" charset="0"/>
                <a:cs typeface="+mn-cs"/>
              </a:endParaRPr>
            </a:p>
          </p:txBody>
        </p:sp>
        <p:cxnSp>
          <p:nvCxnSpPr>
            <p:cNvPr id="41033" name="Straight Connector 19"/>
            <p:cNvCxnSpPr>
              <a:cxnSpLocks noChangeShapeType="1"/>
            </p:cNvCxnSpPr>
            <p:nvPr/>
          </p:nvCxnSpPr>
          <p:spPr bwMode="auto">
            <a:xfrm rot="5400000" flipH="1" flipV="1">
              <a:off x="1656986" y="2155211"/>
              <a:ext cx="4815993" cy="1759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grpSp>
      <p:sp>
        <p:nvSpPr>
          <p:cNvPr id="21" name="Freeform 20"/>
          <p:cNvSpPr>
            <a:spLocks/>
          </p:cNvSpPr>
          <p:nvPr/>
        </p:nvSpPr>
        <p:spPr bwMode="auto">
          <a:xfrm>
            <a:off x="2444750" y="5503863"/>
            <a:ext cx="407988" cy="344487"/>
          </a:xfrm>
          <a:custGeom>
            <a:avLst/>
            <a:gdLst>
              <a:gd name="T0" fmla="*/ 408636 w 407772"/>
              <a:gd name="T1" fmla="*/ 343075 h 344959"/>
              <a:gd name="T2" fmla="*/ 352915 w 407772"/>
              <a:gd name="T3" fmla="*/ 318497 h 344959"/>
              <a:gd name="T4" fmla="*/ 352915 w 407772"/>
              <a:gd name="T5" fmla="*/ 72711 h 344959"/>
              <a:gd name="T6" fmla="*/ 340530 w 407772"/>
              <a:gd name="T7" fmla="*/ 23556 h 344959"/>
              <a:gd name="T8" fmla="*/ 130021 w 407772"/>
              <a:gd name="T9" fmla="*/ 17409 h 344959"/>
              <a:gd name="T10" fmla="*/ 18575 w 407772"/>
              <a:gd name="T11" fmla="*/ 17409 h 344959"/>
              <a:gd name="T12" fmla="*/ 18575 w 407772"/>
              <a:gd name="T13" fmla="*/ 121869 h 344959"/>
              <a:gd name="T14" fmla="*/ 18575 w 407772"/>
              <a:gd name="T15" fmla="*/ 214039 h 3449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7772" h="344959">
                <a:moveTo>
                  <a:pt x="407772" y="344959"/>
                </a:moveTo>
                <a:lnTo>
                  <a:pt x="352167" y="320246"/>
                </a:lnTo>
                <a:cubicBezTo>
                  <a:pt x="342900" y="274938"/>
                  <a:pt x="354226" y="122538"/>
                  <a:pt x="352167" y="73111"/>
                </a:cubicBezTo>
                <a:cubicBezTo>
                  <a:pt x="350108" y="23684"/>
                  <a:pt x="376880" y="32952"/>
                  <a:pt x="339810" y="23684"/>
                </a:cubicBezTo>
                <a:cubicBezTo>
                  <a:pt x="302740" y="14416"/>
                  <a:pt x="183291" y="18535"/>
                  <a:pt x="129745" y="17505"/>
                </a:cubicBezTo>
                <a:cubicBezTo>
                  <a:pt x="76199" y="16475"/>
                  <a:pt x="37070" y="0"/>
                  <a:pt x="18535" y="17505"/>
                </a:cubicBezTo>
                <a:cubicBezTo>
                  <a:pt x="0" y="35010"/>
                  <a:pt x="18535" y="122538"/>
                  <a:pt x="18535" y="122538"/>
                </a:cubicBezTo>
                <a:lnTo>
                  <a:pt x="18535" y="215214"/>
                </a:lnTo>
              </a:path>
            </a:pathLst>
          </a:custGeom>
          <a:noFill/>
          <a:ln w="28575" cap="flat" cmpd="sng" algn="ctr">
            <a:solidFill>
              <a:srgbClr val="FF0000"/>
            </a:solidFill>
            <a:prstDash val="sys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22" name="Rectangle 21"/>
          <p:cNvSpPr/>
          <p:nvPr/>
        </p:nvSpPr>
        <p:spPr>
          <a:xfrm>
            <a:off x="2840038" y="57150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40979" name="Rectangle 22"/>
          <p:cNvSpPr>
            <a:spLocks noChangeArrowheads="1"/>
          </p:cNvSpPr>
          <p:nvPr/>
        </p:nvSpPr>
        <p:spPr bwMode="auto">
          <a:xfrm>
            <a:off x="2133600" y="6553200"/>
            <a:ext cx="1231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latin typeface="Arial Narrow" pitchFamily="34" charset="0"/>
              </a:rPr>
              <a:t>Trial 1: no reward</a:t>
            </a:r>
            <a:endParaRPr lang="en-US" sz="1200" b="0">
              <a:solidFill>
                <a:srgbClr val="000000"/>
              </a:solidFill>
              <a:latin typeface="Arial Narrow" pitchFamily="34" charset="0"/>
            </a:endParaRPr>
          </a:p>
        </p:txBody>
      </p:sp>
      <p:sp>
        <p:nvSpPr>
          <p:cNvPr id="40980" name="Rectangle 23"/>
          <p:cNvSpPr>
            <a:spLocks noChangeArrowheads="1"/>
          </p:cNvSpPr>
          <p:nvPr/>
        </p:nvSpPr>
        <p:spPr bwMode="auto">
          <a:xfrm>
            <a:off x="4824413" y="6553200"/>
            <a:ext cx="1042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latin typeface="Arial Narrow" pitchFamily="34" charset="0"/>
              </a:rPr>
              <a:t>Trial 2: reward</a:t>
            </a:r>
            <a:endParaRPr lang="en-US" sz="1200" b="0">
              <a:solidFill>
                <a:srgbClr val="000000"/>
              </a:solidFill>
              <a:latin typeface="Arial Narrow" pitchFamily="34" charset="0"/>
            </a:endParaRPr>
          </a:p>
        </p:txBody>
      </p:sp>
      <p:sp>
        <p:nvSpPr>
          <p:cNvPr id="40981" name="Rectangle 24"/>
          <p:cNvSpPr>
            <a:spLocks noChangeArrowheads="1"/>
          </p:cNvSpPr>
          <p:nvPr/>
        </p:nvSpPr>
        <p:spPr bwMode="auto">
          <a:xfrm>
            <a:off x="7185025" y="6553200"/>
            <a:ext cx="1196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latin typeface="Arial Narrow" pitchFamily="34" charset="0"/>
              </a:rPr>
              <a:t>Trial 3:no reward</a:t>
            </a:r>
            <a:endParaRPr lang="en-US" sz="1200" b="0">
              <a:solidFill>
                <a:srgbClr val="000000"/>
              </a:solidFill>
              <a:latin typeface="Arial Narrow" pitchFamily="34" charset="0"/>
            </a:endParaRPr>
          </a:p>
        </p:txBody>
      </p:sp>
      <p:grpSp>
        <p:nvGrpSpPr>
          <p:cNvPr id="40982" name="Group 142"/>
          <p:cNvGrpSpPr>
            <a:grpSpLocks/>
          </p:cNvGrpSpPr>
          <p:nvPr/>
        </p:nvGrpSpPr>
        <p:grpSpPr bwMode="auto">
          <a:xfrm>
            <a:off x="4849813" y="5189538"/>
            <a:ext cx="1089025" cy="1293812"/>
            <a:chOff x="4850209" y="5190288"/>
            <a:chExt cx="1089025" cy="1292890"/>
          </a:xfrm>
        </p:grpSpPr>
        <p:pic>
          <p:nvPicPr>
            <p:cNvPr id="4103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0209" y="5190288"/>
              <a:ext cx="1089025" cy="129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1" name="Rectangle 27"/>
            <p:cNvSpPr>
              <a:spLocks noChangeArrowheads="1"/>
            </p:cNvSpPr>
            <p:nvPr/>
          </p:nvSpPr>
          <p:spPr bwMode="auto">
            <a:xfrm>
              <a:off x="4953000" y="5257800"/>
              <a:ext cx="152400" cy="76200"/>
            </a:xfrm>
            <a:prstGeom prst="rect">
              <a:avLst/>
            </a:prstGeom>
            <a:solidFill>
              <a:srgbClr val="FFC1C1"/>
            </a:solidFill>
            <a:ln w="9525" algn="ctr">
              <a:solidFill>
                <a:srgbClr val="FFC1C1"/>
              </a:solidFill>
              <a:round/>
              <a:headEnd/>
              <a:tailEnd/>
            </a:ln>
          </p:spPr>
          <p:txBody>
            <a:bodyPr wrap="none">
              <a:spAutoFit/>
            </a:bodyPr>
            <a:lstStyle/>
            <a:p>
              <a:pPr algn="ctr"/>
              <a:endParaRPr lang="en-US" b="0">
                <a:solidFill>
                  <a:srgbClr val="FFFFFF"/>
                </a:solidFill>
                <a:latin typeface="Arial Narrow" pitchFamily="34" charset="0"/>
              </a:endParaRPr>
            </a:p>
          </p:txBody>
        </p:sp>
      </p:grpSp>
      <p:sp>
        <p:nvSpPr>
          <p:cNvPr id="29" name="Freeform 28"/>
          <p:cNvSpPr>
            <a:spLocks/>
          </p:cNvSpPr>
          <p:nvPr/>
        </p:nvSpPr>
        <p:spPr bwMode="auto">
          <a:xfrm>
            <a:off x="5027613" y="5326063"/>
            <a:ext cx="406400" cy="523875"/>
          </a:xfrm>
          <a:custGeom>
            <a:avLst/>
            <a:gdLst>
              <a:gd name="T0" fmla="*/ 404817 w 406929"/>
              <a:gd name="T1" fmla="*/ 523875 h 523875"/>
              <a:gd name="T2" fmla="*/ 357440 w 406929"/>
              <a:gd name="T3" fmla="*/ 482600 h 523875"/>
              <a:gd name="T4" fmla="*/ 354281 w 406929"/>
              <a:gd name="T5" fmla="*/ 346075 h 523875"/>
              <a:gd name="T6" fmla="*/ 354281 w 406929"/>
              <a:gd name="T7" fmla="*/ 231775 h 523875"/>
              <a:gd name="T8" fmla="*/ 250050 w 406929"/>
              <a:gd name="T9" fmla="*/ 206375 h 523875"/>
              <a:gd name="T10" fmla="*/ 63697 w 406929"/>
              <a:gd name="T11" fmla="*/ 203200 h 523875"/>
              <a:gd name="T12" fmla="*/ 10002 w 406929"/>
              <a:gd name="T13" fmla="*/ 187325 h 523875"/>
              <a:gd name="T14" fmla="*/ 3684 w 406929"/>
              <a:gd name="T15" fmla="*/ 0 h 5238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30" name="Rectangle 29"/>
          <p:cNvSpPr/>
          <p:nvPr/>
        </p:nvSpPr>
        <p:spPr>
          <a:xfrm>
            <a:off x="5448300" y="5715000"/>
            <a:ext cx="185738"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pic>
        <p:nvPicPr>
          <p:cNvPr id="31" name="Picture 6" descr="C:\DOCUME~1\Goodman\LOCALS~1\Temp\SNAGHTML1e0475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4957763"/>
            <a:ext cx="2762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
          <p:cNvSpPr>
            <a:spLocks noChangeArrowheads="1"/>
          </p:cNvSpPr>
          <p:nvPr/>
        </p:nvSpPr>
        <p:spPr bwMode="auto">
          <a:xfrm>
            <a:off x="76200" y="5287963"/>
            <a:ext cx="2103438" cy="1323975"/>
          </a:xfrm>
          <a:prstGeom prst="rect">
            <a:avLst/>
          </a:prstGeom>
          <a:noFill/>
          <a:ln w="9525">
            <a:solidFill>
              <a:schemeClr val="bg1"/>
            </a:solidFill>
            <a:miter lim="800000"/>
            <a:headEnd/>
            <a:tailEnd/>
          </a:ln>
          <a:effectLst/>
        </p:spPr>
        <p:txBody>
          <a:bodyPr wrap="none" anchor="ctr">
            <a:spAutoFit/>
          </a:bodyPr>
          <a:lstStyle/>
          <a:p>
            <a:pPr>
              <a:defRPr/>
            </a:pPr>
            <a:r>
              <a:rPr lang="en-US" sz="1000" u="sng" dirty="0">
                <a:solidFill>
                  <a:srgbClr val="0070C0"/>
                </a:solidFill>
                <a:latin typeface="Calibri"/>
                <a:ea typeface="Calibri" pitchFamily="34" charset="0"/>
                <a:cs typeface="Times New Roman" pitchFamily="18" charset="0"/>
              </a:rPr>
              <a:t>KEY</a:t>
            </a:r>
          </a:p>
          <a:p>
            <a:pPr>
              <a:defRPr/>
            </a:pPr>
            <a:endParaRPr lang="en-US" sz="1000" dirty="0">
              <a:solidFill>
                <a:srgbClr val="0070C0"/>
              </a:solidFill>
              <a:latin typeface="Calibri"/>
              <a:ea typeface="Calibri" pitchFamily="34" charset="0"/>
              <a:cs typeface="Times New Roman" pitchFamily="18" charset="0"/>
            </a:endParaRPr>
          </a:p>
          <a:p>
            <a:pPr>
              <a:defRPr/>
            </a:pPr>
            <a:r>
              <a:rPr lang="en-US" sz="1000" dirty="0">
                <a:solidFill>
                  <a:srgbClr val="0070C0"/>
                </a:solidFill>
                <a:latin typeface="Calibri"/>
                <a:ea typeface="Calibri" pitchFamily="34" charset="0"/>
                <a:cs typeface="Times New Roman" pitchFamily="18" charset="0"/>
              </a:rPr>
              <a:t>S=START POSITION </a:t>
            </a:r>
          </a:p>
          <a:p>
            <a:pPr>
              <a:defRPr/>
            </a:pPr>
            <a:r>
              <a:rPr lang="en-US" sz="1000" dirty="0">
                <a:solidFill>
                  <a:srgbClr val="0070C0"/>
                </a:solidFill>
                <a:latin typeface="Calibri"/>
                <a:ea typeface="Calibri" pitchFamily="34" charset="0"/>
                <a:cs typeface="Times New Roman" pitchFamily="18" charset="0"/>
              </a:rPr>
              <a:t>E=END POSITION</a:t>
            </a:r>
          </a:p>
          <a:p>
            <a:pPr>
              <a:defRPr/>
            </a:pPr>
            <a:r>
              <a:rPr lang="en-US" sz="1000" dirty="0">
                <a:solidFill>
                  <a:srgbClr val="0070C0"/>
                </a:solidFill>
                <a:latin typeface="Calibri"/>
                <a:ea typeface="Calibri" pitchFamily="34" charset="0"/>
                <a:cs typeface="Times New Roman" pitchFamily="18" charset="0"/>
              </a:rPr>
              <a:t>R=REWARD (green if earned)</a:t>
            </a:r>
          </a:p>
          <a:p>
            <a:pPr fontAlgn="auto">
              <a:spcBef>
                <a:spcPts val="0"/>
              </a:spcBef>
              <a:spcAft>
                <a:spcPts val="0"/>
              </a:spcAft>
              <a:defRPr/>
            </a:pPr>
            <a:r>
              <a:rPr lang="en-US" sz="1000" dirty="0">
                <a:solidFill>
                  <a:srgbClr val="0070C0"/>
                </a:solidFill>
                <a:latin typeface="Calibri"/>
                <a:cs typeface="+mn-cs"/>
                <a:sym typeface="Symbol"/>
              </a:rPr>
              <a:t> </a:t>
            </a:r>
            <a:r>
              <a:rPr lang="en-US" sz="1000" dirty="0">
                <a:solidFill>
                  <a:srgbClr val="0070C0"/>
                </a:solidFill>
                <a:latin typeface="Calibri"/>
                <a:ea typeface="Calibri" pitchFamily="34" charset="0"/>
                <a:cs typeface="Times New Roman" pitchFamily="18" charset="0"/>
              </a:rPr>
              <a:t>=enhanced inhibitory oscillation</a:t>
            </a:r>
          </a:p>
          <a:p>
            <a:pPr marL="117475">
              <a:defRPr/>
            </a:pPr>
            <a:r>
              <a:rPr lang="en-US" sz="1000" dirty="0">
                <a:solidFill>
                  <a:srgbClr val="0070C0"/>
                </a:solidFill>
                <a:latin typeface="Calibri"/>
                <a:ea typeface="Calibri" pitchFamily="34" charset="0"/>
                <a:cs typeface="Times New Roman" pitchFamily="18" charset="0"/>
              </a:rPr>
              <a:t>(resets prefrontal activity </a:t>
            </a:r>
          </a:p>
          <a:p>
            <a:pPr marL="117475">
              <a:defRPr/>
            </a:pPr>
            <a:r>
              <a:rPr lang="en-US" sz="1000" dirty="0">
                <a:solidFill>
                  <a:srgbClr val="0070C0"/>
                </a:solidFill>
                <a:latin typeface="Calibri"/>
                <a:ea typeface="Calibri" pitchFamily="34" charset="0"/>
                <a:cs typeface="Times New Roman" pitchFamily="18" charset="0"/>
              </a:rPr>
              <a:t>if not enhanced by prior reward)</a:t>
            </a:r>
            <a:endParaRPr lang="en-US" sz="1000" dirty="0">
              <a:solidFill>
                <a:srgbClr val="0070C0"/>
              </a:solidFill>
              <a:latin typeface="Calibri"/>
              <a:cs typeface="+mn-cs"/>
            </a:endParaRPr>
          </a:p>
        </p:txBody>
      </p:sp>
      <p:grpSp>
        <p:nvGrpSpPr>
          <p:cNvPr id="40987" name="Group 143"/>
          <p:cNvGrpSpPr>
            <a:grpSpLocks/>
          </p:cNvGrpSpPr>
          <p:nvPr/>
        </p:nvGrpSpPr>
        <p:grpSpPr bwMode="auto">
          <a:xfrm>
            <a:off x="7239000" y="5257800"/>
            <a:ext cx="1089025" cy="1292225"/>
            <a:chOff x="2263775" y="5190288"/>
            <a:chExt cx="1089025" cy="1292890"/>
          </a:xfrm>
        </p:grpSpPr>
        <p:pic>
          <p:nvPicPr>
            <p:cNvPr id="4102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3775" y="5190288"/>
              <a:ext cx="1089025" cy="129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9" name="Rectangle 34"/>
            <p:cNvSpPr>
              <a:spLocks noChangeArrowheads="1"/>
            </p:cNvSpPr>
            <p:nvPr/>
          </p:nvSpPr>
          <p:spPr bwMode="auto">
            <a:xfrm>
              <a:off x="2362200" y="5715000"/>
              <a:ext cx="152400" cy="76200"/>
            </a:xfrm>
            <a:prstGeom prst="rect">
              <a:avLst/>
            </a:prstGeom>
            <a:solidFill>
              <a:srgbClr val="FFC1C1"/>
            </a:solidFill>
            <a:ln w="9525" algn="ctr">
              <a:solidFill>
                <a:srgbClr val="FFC1C1"/>
              </a:solidFill>
              <a:round/>
              <a:headEnd/>
              <a:tailEnd/>
            </a:ln>
          </p:spPr>
          <p:txBody>
            <a:bodyPr wrap="none">
              <a:spAutoFit/>
            </a:bodyPr>
            <a:lstStyle/>
            <a:p>
              <a:pPr algn="ctr"/>
              <a:endParaRPr lang="en-US" b="0">
                <a:solidFill>
                  <a:srgbClr val="FFFFFF"/>
                </a:solidFill>
                <a:latin typeface="Arial Narrow" pitchFamily="34" charset="0"/>
              </a:endParaRPr>
            </a:p>
          </p:txBody>
        </p:sp>
      </p:grpSp>
      <p:sp>
        <p:nvSpPr>
          <p:cNvPr id="36" name="Freeform 35"/>
          <p:cNvSpPr>
            <a:spLocks/>
          </p:cNvSpPr>
          <p:nvPr/>
        </p:nvSpPr>
        <p:spPr bwMode="auto">
          <a:xfrm>
            <a:off x="7407275" y="5562600"/>
            <a:ext cx="406400" cy="344488"/>
          </a:xfrm>
          <a:custGeom>
            <a:avLst/>
            <a:gdLst>
              <a:gd name="T0" fmla="*/ 402312 w 407772"/>
              <a:gd name="T1" fmla="*/ 343079 h 344959"/>
              <a:gd name="T2" fmla="*/ 347451 w 407772"/>
              <a:gd name="T3" fmla="*/ 318501 h 344959"/>
              <a:gd name="T4" fmla="*/ 347451 w 407772"/>
              <a:gd name="T5" fmla="*/ 72712 h 344959"/>
              <a:gd name="T6" fmla="*/ 335260 w 407772"/>
              <a:gd name="T7" fmla="*/ 23556 h 344959"/>
              <a:gd name="T8" fmla="*/ 128007 w 407772"/>
              <a:gd name="T9" fmla="*/ 17409 h 344959"/>
              <a:gd name="T10" fmla="*/ 18287 w 407772"/>
              <a:gd name="T11" fmla="*/ 17409 h 344959"/>
              <a:gd name="T12" fmla="*/ 18287 w 407772"/>
              <a:gd name="T13" fmla="*/ 121870 h 344959"/>
              <a:gd name="T14" fmla="*/ 18287 w 407772"/>
              <a:gd name="T15" fmla="*/ 214041 h 3449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7772" h="344959">
                <a:moveTo>
                  <a:pt x="407772" y="344959"/>
                </a:moveTo>
                <a:lnTo>
                  <a:pt x="352167" y="320246"/>
                </a:lnTo>
                <a:cubicBezTo>
                  <a:pt x="342900" y="274938"/>
                  <a:pt x="354226" y="122538"/>
                  <a:pt x="352167" y="73111"/>
                </a:cubicBezTo>
                <a:cubicBezTo>
                  <a:pt x="350108" y="23684"/>
                  <a:pt x="376880" y="32952"/>
                  <a:pt x="339810" y="23684"/>
                </a:cubicBezTo>
                <a:cubicBezTo>
                  <a:pt x="302740" y="14416"/>
                  <a:pt x="183291" y="18535"/>
                  <a:pt x="129745" y="17505"/>
                </a:cubicBezTo>
                <a:cubicBezTo>
                  <a:pt x="76199" y="16475"/>
                  <a:pt x="37070" y="0"/>
                  <a:pt x="18535" y="17505"/>
                </a:cubicBezTo>
                <a:cubicBezTo>
                  <a:pt x="0" y="35010"/>
                  <a:pt x="18535" y="122538"/>
                  <a:pt x="18535" y="122538"/>
                </a:cubicBezTo>
                <a:lnTo>
                  <a:pt x="18535" y="215214"/>
                </a:lnTo>
              </a:path>
            </a:pathLst>
          </a:custGeom>
          <a:noFill/>
          <a:ln w="28575" cap="flat" cmpd="sng" algn="ctr">
            <a:solidFill>
              <a:srgbClr val="FF0000"/>
            </a:solidFill>
            <a:prstDash val="sys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37" name="Rectangle 36"/>
          <p:cNvSpPr/>
          <p:nvPr/>
        </p:nvSpPr>
        <p:spPr>
          <a:xfrm>
            <a:off x="7815263" y="57658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40990" name="Rectangle 37"/>
          <p:cNvSpPr>
            <a:spLocks noChangeArrowheads="1"/>
          </p:cNvSpPr>
          <p:nvPr/>
        </p:nvSpPr>
        <p:spPr bwMode="auto">
          <a:xfrm>
            <a:off x="1082675" y="522288"/>
            <a:ext cx="4365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FF0000"/>
                </a:solidFill>
                <a:latin typeface="Arial Narrow" pitchFamily="34" charset="0"/>
              </a:rPr>
              <a:t>PM</a:t>
            </a:r>
          </a:p>
        </p:txBody>
      </p:sp>
      <p:cxnSp>
        <p:nvCxnSpPr>
          <p:cNvPr id="40991" name="Straight Arrow Connector 38"/>
          <p:cNvCxnSpPr>
            <a:cxnSpLocks noChangeShapeType="1"/>
          </p:cNvCxnSpPr>
          <p:nvPr/>
        </p:nvCxnSpPr>
        <p:spPr bwMode="auto">
          <a:xfrm flipV="1">
            <a:off x="609600" y="862013"/>
            <a:ext cx="519113" cy="180498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0992" name="Rectangle 71"/>
          <p:cNvSpPr>
            <a:spLocks noChangeArrowheads="1"/>
          </p:cNvSpPr>
          <p:nvPr/>
        </p:nvSpPr>
        <p:spPr bwMode="auto">
          <a:xfrm>
            <a:off x="160338" y="0"/>
            <a:ext cx="1319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u="sng">
                <a:solidFill>
                  <a:srgbClr val="000000"/>
                </a:solidFill>
                <a:latin typeface="Calibri" pitchFamily="34" charset="0"/>
              </a:rPr>
              <a:t>FIELD</a:t>
            </a:r>
            <a:r>
              <a:rPr lang="en-US" u="sng">
                <a:solidFill>
                  <a:srgbClr val="000000"/>
                </a:solidFill>
                <a:latin typeface="Calibri" pitchFamily="34" charset="0"/>
              </a:rPr>
              <a:t> </a:t>
            </a:r>
            <a:r>
              <a:rPr lang="en-US" sz="1200" u="sng">
                <a:solidFill>
                  <a:srgbClr val="000000"/>
                </a:solidFill>
                <a:latin typeface="Calibri" pitchFamily="34" charset="0"/>
              </a:rPr>
              <a:t>POTENTIAL</a:t>
            </a:r>
          </a:p>
        </p:txBody>
      </p:sp>
      <p:grpSp>
        <p:nvGrpSpPr>
          <p:cNvPr id="40993" name="Group 85"/>
          <p:cNvGrpSpPr>
            <a:grpSpLocks/>
          </p:cNvGrpSpPr>
          <p:nvPr/>
        </p:nvGrpSpPr>
        <p:grpSpPr bwMode="auto">
          <a:xfrm>
            <a:off x="2994025" y="-4763"/>
            <a:ext cx="1270000" cy="5033963"/>
            <a:chOff x="5492496" y="454309"/>
            <a:chExt cx="1270254" cy="4575878"/>
          </a:xfrm>
        </p:grpSpPr>
        <p:grpSp>
          <p:nvGrpSpPr>
            <p:cNvPr id="41018" name="Group 42"/>
            <p:cNvGrpSpPr>
              <a:grpSpLocks/>
            </p:cNvGrpSpPr>
            <p:nvPr/>
          </p:nvGrpSpPr>
          <p:grpSpPr bwMode="auto">
            <a:xfrm>
              <a:off x="6488430" y="454309"/>
              <a:ext cx="274320" cy="4574891"/>
              <a:chOff x="3973830" y="210320"/>
              <a:chExt cx="274320" cy="4574891"/>
            </a:xfrm>
          </p:grpSpPr>
          <p:sp>
            <p:nvSpPr>
              <p:cNvPr id="95" name="Rectangle 94"/>
              <p:cNvSpPr/>
              <p:nvPr/>
            </p:nvSpPr>
            <p:spPr>
              <a:xfrm>
                <a:off x="3973458" y="4510578"/>
                <a:ext cx="274692"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1027" name="Straight Connector 95"/>
              <p:cNvCxnSpPr>
                <a:cxnSpLocks noChangeShapeType="1"/>
              </p:cNvCxnSpPr>
              <p:nvPr/>
            </p:nvCxnSpPr>
            <p:spPr bwMode="auto">
              <a:xfrm rot="16200000" flipV="1">
                <a:off x="1808020" y="2379942"/>
                <a:ext cx="4339243"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grpSp>
        <p:grpSp>
          <p:nvGrpSpPr>
            <p:cNvPr id="41019" name="Group 66"/>
            <p:cNvGrpSpPr>
              <a:grpSpLocks/>
            </p:cNvGrpSpPr>
            <p:nvPr/>
          </p:nvGrpSpPr>
          <p:grpSpPr bwMode="auto">
            <a:xfrm>
              <a:off x="5492496" y="458197"/>
              <a:ext cx="261610" cy="4571003"/>
              <a:chOff x="3816096" y="214208"/>
              <a:chExt cx="261610" cy="4571003"/>
            </a:xfrm>
          </p:grpSpPr>
          <p:sp>
            <p:nvSpPr>
              <p:cNvPr id="93" name="Rectangle 92"/>
              <p:cNvSpPr/>
              <p:nvPr/>
            </p:nvSpPr>
            <p:spPr>
              <a:xfrm>
                <a:off x="3816096" y="4510578"/>
                <a:ext cx="261990"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1025" name="Straight Connector 93"/>
              <p:cNvCxnSpPr>
                <a:cxnSpLocks noChangeShapeType="1"/>
              </p:cNvCxnSpPr>
              <p:nvPr/>
            </p:nvCxnSpPr>
            <p:spPr bwMode="auto">
              <a:xfrm rot="16200000" flipV="1">
                <a:off x="1888236" y="2379812"/>
                <a:ext cx="4335355" cy="4148"/>
              </a:xfrm>
              <a:prstGeom prst="line">
                <a:avLst/>
              </a:prstGeom>
              <a:noFill/>
              <a:ln w="9525" algn="ctr">
                <a:solidFill>
                  <a:srgbClr val="FFC1C1"/>
                </a:solidFill>
                <a:round/>
                <a:headEnd/>
                <a:tailEnd/>
              </a:ln>
              <a:extLst>
                <a:ext uri="{909E8E84-426E-40DD-AFC4-6F175D3DCCD1}">
                  <a14:hiddenFill xmlns:a14="http://schemas.microsoft.com/office/drawing/2010/main">
                    <a:noFill/>
                  </a14:hiddenFill>
                </a:ext>
              </a:extLst>
            </p:spPr>
          </p:cxnSp>
        </p:grpSp>
        <p:sp>
          <p:nvSpPr>
            <p:cNvPr id="89" name="Rectangle 88"/>
            <p:cNvSpPr/>
            <p:nvPr/>
          </p:nvSpPr>
          <p:spPr>
            <a:xfrm>
              <a:off x="5749722" y="4754567"/>
              <a:ext cx="549385"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nvGrpSpPr>
            <p:cNvPr id="41021" name="Group 96"/>
            <p:cNvGrpSpPr>
              <a:grpSpLocks/>
            </p:cNvGrpSpPr>
            <p:nvPr/>
          </p:nvGrpSpPr>
          <p:grpSpPr bwMode="auto">
            <a:xfrm>
              <a:off x="6217912" y="458196"/>
              <a:ext cx="274322" cy="4571991"/>
              <a:chOff x="8744692" y="383374"/>
              <a:chExt cx="246911" cy="4555435"/>
            </a:xfrm>
          </p:grpSpPr>
          <p:sp>
            <p:nvSpPr>
              <p:cNvPr id="91" name="Rectangle 90"/>
              <p:cNvSpPr/>
              <p:nvPr/>
            </p:nvSpPr>
            <p:spPr>
              <a:xfrm>
                <a:off x="8744887" y="4664187"/>
                <a:ext cx="247244" cy="274622"/>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92" name="Rectangle 91"/>
              <p:cNvSpPr/>
              <p:nvPr/>
            </p:nvSpPr>
            <p:spPr bwMode="auto">
              <a:xfrm>
                <a:off x="8744887" y="383815"/>
                <a:ext cx="247244"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0994" name="Group 96"/>
          <p:cNvGrpSpPr>
            <a:grpSpLocks/>
          </p:cNvGrpSpPr>
          <p:nvPr/>
        </p:nvGrpSpPr>
        <p:grpSpPr bwMode="auto">
          <a:xfrm>
            <a:off x="5464175" y="0"/>
            <a:ext cx="1228725" cy="5030788"/>
            <a:chOff x="5492496" y="457197"/>
            <a:chExt cx="1228344" cy="4572992"/>
          </a:xfrm>
        </p:grpSpPr>
        <p:grpSp>
          <p:nvGrpSpPr>
            <p:cNvPr id="41006" name="Group 42"/>
            <p:cNvGrpSpPr>
              <a:grpSpLocks/>
            </p:cNvGrpSpPr>
            <p:nvPr/>
          </p:nvGrpSpPr>
          <p:grpSpPr bwMode="auto">
            <a:xfrm>
              <a:off x="6446520" y="457198"/>
              <a:ext cx="274320" cy="4572002"/>
              <a:chOff x="3931920" y="213209"/>
              <a:chExt cx="274320" cy="4572002"/>
            </a:xfrm>
          </p:grpSpPr>
          <p:sp>
            <p:nvSpPr>
              <p:cNvPr id="108" name="Rectangle 107"/>
              <p:cNvSpPr/>
              <p:nvPr/>
            </p:nvSpPr>
            <p:spPr>
              <a:xfrm>
                <a:off x="3931688" y="4510579"/>
                <a:ext cx="274552"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1017" name="Straight Connector 108"/>
              <p:cNvCxnSpPr>
                <a:cxnSpLocks noChangeShapeType="1"/>
              </p:cNvCxnSpPr>
              <p:nvPr/>
            </p:nvCxnSpPr>
            <p:spPr bwMode="auto">
              <a:xfrm rot="5400000" flipH="1" flipV="1">
                <a:off x="1793164" y="2392605"/>
                <a:ext cx="4358792"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grpSp>
        <p:grpSp>
          <p:nvGrpSpPr>
            <p:cNvPr id="41007" name="Group 66"/>
            <p:cNvGrpSpPr>
              <a:grpSpLocks/>
            </p:cNvGrpSpPr>
            <p:nvPr/>
          </p:nvGrpSpPr>
          <p:grpSpPr bwMode="auto">
            <a:xfrm>
              <a:off x="5492496" y="457197"/>
              <a:ext cx="261610" cy="4572003"/>
              <a:chOff x="3816096" y="213208"/>
              <a:chExt cx="261610" cy="4572003"/>
            </a:xfrm>
          </p:grpSpPr>
          <p:sp>
            <p:nvSpPr>
              <p:cNvPr id="106" name="Rectangle 105"/>
              <p:cNvSpPr/>
              <p:nvPr/>
            </p:nvSpPr>
            <p:spPr>
              <a:xfrm>
                <a:off x="3816096" y="4510579"/>
                <a:ext cx="261857"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1015" name="Straight Connector 106"/>
              <p:cNvCxnSpPr>
                <a:cxnSpLocks noChangeShapeType="1"/>
              </p:cNvCxnSpPr>
              <p:nvPr/>
            </p:nvCxnSpPr>
            <p:spPr bwMode="auto">
              <a:xfrm rot="16200000" flipV="1">
                <a:off x="1870672" y="2381137"/>
                <a:ext cx="4335857" cy="0"/>
              </a:xfrm>
              <a:prstGeom prst="line">
                <a:avLst/>
              </a:prstGeom>
              <a:noFill/>
              <a:ln w="9525" algn="ctr">
                <a:solidFill>
                  <a:srgbClr val="FFC1C1"/>
                </a:solidFill>
                <a:round/>
                <a:headEnd/>
                <a:tailEnd/>
              </a:ln>
              <a:extLst>
                <a:ext uri="{909E8E84-426E-40DD-AFC4-6F175D3DCCD1}">
                  <a14:hiddenFill xmlns:a14="http://schemas.microsoft.com/office/drawing/2010/main">
                    <a:noFill/>
                  </a14:hiddenFill>
                </a:ext>
              </a:extLst>
            </p:spPr>
          </p:cxnSp>
        </p:grpSp>
        <p:grpSp>
          <p:nvGrpSpPr>
            <p:cNvPr id="41008" name="Group 108"/>
            <p:cNvGrpSpPr>
              <a:grpSpLocks/>
            </p:cNvGrpSpPr>
            <p:nvPr/>
          </p:nvGrpSpPr>
          <p:grpSpPr bwMode="auto">
            <a:xfrm>
              <a:off x="5725296" y="457200"/>
              <a:ext cx="553601" cy="4572000"/>
              <a:chOff x="8315112" y="381000"/>
              <a:chExt cx="306354" cy="4572000"/>
            </a:xfrm>
          </p:grpSpPr>
          <p:sp>
            <p:nvSpPr>
              <p:cNvPr id="104" name="Rectangle 103"/>
              <p:cNvSpPr/>
              <p:nvPr/>
            </p:nvSpPr>
            <p:spPr bwMode="auto">
              <a:xfrm>
                <a:off x="8315384" y="380997"/>
                <a:ext cx="278397" cy="4297371"/>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sp>
            <p:nvSpPr>
              <p:cNvPr id="105" name="Rectangle 104"/>
              <p:cNvSpPr/>
              <p:nvPr/>
            </p:nvSpPr>
            <p:spPr>
              <a:xfrm>
                <a:off x="8318018" y="4678368"/>
                <a:ext cx="303866"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grpSp>
          <p:nvGrpSpPr>
            <p:cNvPr id="41009" name="Group 96"/>
            <p:cNvGrpSpPr>
              <a:grpSpLocks/>
            </p:cNvGrpSpPr>
            <p:nvPr/>
          </p:nvGrpSpPr>
          <p:grpSpPr bwMode="auto">
            <a:xfrm>
              <a:off x="6217920" y="457199"/>
              <a:ext cx="274320" cy="4572990"/>
              <a:chOff x="8744692" y="382379"/>
              <a:chExt cx="246909" cy="4556430"/>
            </a:xfrm>
          </p:grpSpPr>
          <p:sp>
            <p:nvSpPr>
              <p:cNvPr id="102" name="Rectangle 101"/>
              <p:cNvSpPr/>
              <p:nvPr/>
            </p:nvSpPr>
            <p:spPr>
              <a:xfrm>
                <a:off x="8744547" y="4664186"/>
                <a:ext cx="241404" cy="274623"/>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03" name="Rectangle 102"/>
              <p:cNvSpPr/>
              <p:nvPr/>
            </p:nvSpPr>
            <p:spPr bwMode="auto">
              <a:xfrm>
                <a:off x="8744547" y="382377"/>
                <a:ext cx="247118"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0995" name="Group 109"/>
          <p:cNvGrpSpPr>
            <a:grpSpLocks/>
          </p:cNvGrpSpPr>
          <p:nvPr/>
        </p:nvGrpSpPr>
        <p:grpSpPr bwMode="auto">
          <a:xfrm>
            <a:off x="8047038" y="0"/>
            <a:ext cx="877887" cy="5045075"/>
            <a:chOff x="5614416" y="441960"/>
            <a:chExt cx="877824" cy="4588230"/>
          </a:xfrm>
        </p:grpSpPr>
        <p:grpSp>
          <p:nvGrpSpPr>
            <p:cNvPr id="40999" name="Group 66"/>
            <p:cNvGrpSpPr>
              <a:grpSpLocks/>
            </p:cNvGrpSpPr>
            <p:nvPr/>
          </p:nvGrpSpPr>
          <p:grpSpPr bwMode="auto">
            <a:xfrm>
              <a:off x="5614416" y="441961"/>
              <a:ext cx="261610" cy="4587239"/>
              <a:chOff x="3938016" y="197972"/>
              <a:chExt cx="261610" cy="4587239"/>
            </a:xfrm>
          </p:grpSpPr>
          <p:sp>
            <p:nvSpPr>
              <p:cNvPr id="116" name="Rectangle 115"/>
              <p:cNvSpPr/>
              <p:nvPr/>
            </p:nvSpPr>
            <p:spPr>
              <a:xfrm>
                <a:off x="3938016" y="4510446"/>
                <a:ext cx="261918" cy="274312"/>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1005" name="Straight Connector 116"/>
              <p:cNvCxnSpPr>
                <a:cxnSpLocks noChangeShapeType="1"/>
              </p:cNvCxnSpPr>
              <p:nvPr/>
            </p:nvCxnSpPr>
            <p:spPr bwMode="auto">
              <a:xfrm rot="16200000" flipV="1">
                <a:off x="1882104" y="2369708"/>
                <a:ext cx="4343474" cy="1"/>
              </a:xfrm>
              <a:prstGeom prst="line">
                <a:avLst/>
              </a:prstGeom>
              <a:noFill/>
              <a:ln w="9525" algn="ctr">
                <a:solidFill>
                  <a:srgbClr val="FFC1C1"/>
                </a:solidFill>
                <a:round/>
                <a:headEnd/>
                <a:tailEnd/>
              </a:ln>
              <a:extLst>
                <a:ext uri="{909E8E84-426E-40DD-AFC4-6F175D3DCCD1}">
                  <a14:hiddenFill xmlns:a14="http://schemas.microsoft.com/office/drawing/2010/main">
                    <a:noFill/>
                  </a14:hiddenFill>
                </a:ext>
              </a:extLst>
            </p:spPr>
          </p:cxnSp>
        </p:grpSp>
        <p:sp>
          <p:nvSpPr>
            <p:cNvPr id="112" name="Rectangle 111"/>
            <p:cNvSpPr/>
            <p:nvPr/>
          </p:nvSpPr>
          <p:spPr>
            <a:xfrm>
              <a:off x="5852524" y="4754435"/>
              <a:ext cx="365099" cy="274312"/>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nvGrpSpPr>
            <p:cNvPr id="41001" name="Group 96"/>
            <p:cNvGrpSpPr>
              <a:grpSpLocks/>
            </p:cNvGrpSpPr>
            <p:nvPr/>
          </p:nvGrpSpPr>
          <p:grpSpPr bwMode="auto">
            <a:xfrm>
              <a:off x="6217920" y="441960"/>
              <a:ext cx="274320" cy="4588229"/>
              <a:chOff x="8744692" y="367195"/>
              <a:chExt cx="246909" cy="4571614"/>
            </a:xfrm>
          </p:grpSpPr>
          <p:sp>
            <p:nvSpPr>
              <p:cNvPr id="114" name="Rectangle 113"/>
              <p:cNvSpPr/>
              <p:nvPr/>
            </p:nvSpPr>
            <p:spPr>
              <a:xfrm>
                <a:off x="8744425" y="4664053"/>
                <a:ext cx="241461" cy="274757"/>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15" name="Rectangle 114"/>
              <p:cNvSpPr/>
              <p:nvPr/>
            </p:nvSpPr>
            <p:spPr bwMode="auto">
              <a:xfrm>
                <a:off x="8744425" y="367195"/>
                <a:ext cx="247176" cy="4282473"/>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sp>
        <p:nvSpPr>
          <p:cNvPr id="2" name="Rectangle 1"/>
          <p:cNvSpPr/>
          <p:nvPr/>
        </p:nvSpPr>
        <p:spPr>
          <a:xfrm>
            <a:off x="1465263" y="20638"/>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74" name="Rectangle 73"/>
          <p:cNvSpPr/>
          <p:nvPr/>
        </p:nvSpPr>
        <p:spPr>
          <a:xfrm>
            <a:off x="3954463" y="22225"/>
            <a:ext cx="2482850" cy="46688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76" name="Rectangle 75"/>
          <p:cNvSpPr/>
          <p:nvPr/>
        </p:nvSpPr>
        <p:spPr>
          <a:xfrm>
            <a:off x="6435725" y="25400"/>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0"/>
                                        <p:tgtEl>
                                          <p:spTgt spid="21"/>
                                        </p:tgtEl>
                                      </p:cBhvr>
                                    </p:animEffect>
                                  </p:childTnLst>
                                </p:cTn>
                              </p:par>
                              <p:par>
                                <p:cTn id="8" presetID="22" presetClass="exit" presetSubtype="8" fill="hold" grpId="0" nodeType="withEffect">
                                  <p:stCondLst>
                                    <p:cond delay="0"/>
                                  </p:stCondLst>
                                  <p:childTnLst>
                                    <p:animEffect transition="out" filter="wipe(left)">
                                      <p:cBhvr>
                                        <p:cTn id="9" dur="5000"/>
                                        <p:tgtEl>
                                          <p:spTgt spid="2"/>
                                        </p:tgtEl>
                                      </p:cBhvr>
                                    </p:animEffect>
                                    <p:set>
                                      <p:cBhvr>
                                        <p:cTn id="10" dur="1" fill="hold">
                                          <p:stCondLst>
                                            <p:cond delay="4999"/>
                                          </p:stCondLst>
                                        </p:cTn>
                                        <p:tgtEl>
                                          <p:spTgt spid="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0"/>
                                        <p:tgtEl>
                                          <p:spTgt spid="29"/>
                                        </p:tgtEl>
                                      </p:cBhvr>
                                    </p:animEffect>
                                  </p:childTnLst>
                                </p:cTn>
                              </p:par>
                              <p:par>
                                <p:cTn id="16" presetID="22" presetClass="exit" presetSubtype="8" fill="hold" grpId="0" nodeType="withEffect">
                                  <p:stCondLst>
                                    <p:cond delay="0"/>
                                  </p:stCondLst>
                                  <p:childTnLst>
                                    <p:animEffect transition="out" filter="wipe(left)">
                                      <p:cBhvr>
                                        <p:cTn id="17" dur="5000"/>
                                        <p:tgtEl>
                                          <p:spTgt spid="74"/>
                                        </p:tgtEl>
                                      </p:cBhvr>
                                    </p:animEffect>
                                    <p:set>
                                      <p:cBhvr>
                                        <p:cTn id="18" dur="1" fill="hold">
                                          <p:stCondLst>
                                            <p:cond delay="4999"/>
                                          </p:stCondLst>
                                        </p:cTn>
                                        <p:tgtEl>
                                          <p:spTgt spid="74"/>
                                        </p:tgtEl>
                                        <p:attrNameLst>
                                          <p:attrName>style.visibility</p:attrName>
                                        </p:attrNameLst>
                                      </p:cBhvr>
                                      <p:to>
                                        <p:strVal val="hidden"/>
                                      </p:to>
                                    </p:set>
                                  </p:childTnLst>
                                </p:cTn>
                              </p:par>
                            </p:childTnLst>
                          </p:cTn>
                        </p:par>
                        <p:par>
                          <p:cTn id="19" fill="hold" nodeType="afterGroup">
                            <p:stCondLst>
                              <p:cond delay="5000"/>
                            </p:stCondLst>
                            <p:childTnLst>
                              <p:par>
                                <p:cTn id="20" presetID="1"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right)">
                                      <p:cBhvr>
                                        <p:cTn id="26" dur="5000"/>
                                        <p:tgtEl>
                                          <p:spTgt spid="36"/>
                                        </p:tgtEl>
                                      </p:cBhvr>
                                    </p:animEffect>
                                  </p:childTnLst>
                                </p:cTn>
                              </p:par>
                              <p:par>
                                <p:cTn id="27" presetID="22" presetClass="exit" presetSubtype="8" fill="hold" grpId="0" nodeType="withEffect">
                                  <p:stCondLst>
                                    <p:cond delay="0"/>
                                  </p:stCondLst>
                                  <p:childTnLst>
                                    <p:animEffect transition="out" filter="wipe(left)">
                                      <p:cBhvr>
                                        <p:cTn id="28" dur="5000"/>
                                        <p:tgtEl>
                                          <p:spTgt spid="76"/>
                                        </p:tgtEl>
                                      </p:cBhvr>
                                    </p:animEffect>
                                    <p:set>
                                      <p:cBhvr>
                                        <p:cTn id="29" dur="1" fill="hold">
                                          <p:stCondLst>
                                            <p:cond delay="4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6" grpId="0" animBg="1"/>
      <p:bldP spid="2" grpId="0" animBg="1"/>
      <p:bldP spid="74" grpId="0" animBg="1"/>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4638" y="1027113"/>
            <a:ext cx="7380287" cy="1279525"/>
          </a:xfrm>
          <a:prstGeom prst="rect">
            <a:avLst/>
          </a:prstGeom>
          <a:noFill/>
          <a:ln w="9525">
            <a:solidFill>
              <a:srgbClr val="0065B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4638" y="3648075"/>
            <a:ext cx="7380287" cy="1004888"/>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2"/>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3050" y="352425"/>
            <a:ext cx="7380288" cy="6413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4"/>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3050" y="2339975"/>
            <a:ext cx="7378700" cy="1279525"/>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2"/>
          <p:cNvPicPr>
            <a:picLocks noChangeAspect="1" noChangeArrowheads="1"/>
          </p:cNvPicPr>
          <p:nvPr/>
        </p:nvPicPr>
        <p:blipFill>
          <a:blip r:embed="rId7">
            <a:extLst>
              <a:ext uri="{28A0092B-C50C-407E-A947-70E740481C1C}">
                <a14:useLocalDpi xmlns:a14="http://schemas.microsoft.com/office/drawing/2010/main" val="0"/>
              </a:ext>
            </a:extLst>
          </a:blip>
          <a:srcRect t="21288" b="23267"/>
          <a:stretch>
            <a:fillRect/>
          </a:stretch>
        </p:blipFill>
        <p:spPr bwMode="auto">
          <a:xfrm>
            <a:off x="1427163" y="50800"/>
            <a:ext cx="7588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8164513" y="0"/>
            <a:ext cx="503237" cy="4800600"/>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Arial Narrow" pitchFamily="34" charset="0"/>
              <a:cs typeface="+mn-cs"/>
            </a:endParaRPr>
          </a:p>
        </p:txBody>
      </p:sp>
      <p:pic>
        <p:nvPicPr>
          <p:cNvPr id="4199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9813" y="5189538"/>
            <a:ext cx="108902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49530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wrap="none">
            <a:spAutoFit/>
          </a:bodyPr>
          <a:lstStyle/>
          <a:p>
            <a:pPr algn="ctr">
              <a:defRPr/>
            </a:pPr>
            <a:endParaRPr lang="en-US" b="0">
              <a:solidFill>
                <a:prstClr val="white"/>
              </a:solidFill>
              <a:latin typeface="Arial Narrow" pitchFamily="34" charset="0"/>
              <a:cs typeface="+mn-cs"/>
            </a:endParaRPr>
          </a:p>
        </p:txBody>
      </p:sp>
      <p:pic>
        <p:nvPicPr>
          <p:cNvPr id="4199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2975" y="5189538"/>
            <a:ext cx="108902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73914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wrap="none">
            <a:spAutoFit/>
          </a:bodyPr>
          <a:lstStyle/>
          <a:p>
            <a:pPr algn="ctr">
              <a:defRPr/>
            </a:pPr>
            <a:endParaRPr lang="en-US" b="0">
              <a:solidFill>
                <a:prstClr val="white"/>
              </a:solidFill>
              <a:latin typeface="Arial Narrow" pitchFamily="34" charset="0"/>
              <a:cs typeface="+mn-cs"/>
            </a:endParaRPr>
          </a:p>
        </p:txBody>
      </p:sp>
      <p:pic>
        <p:nvPicPr>
          <p:cNvPr id="41996" name="Picture 7" descr="C:\Documents and Settings\Goodman\Desktop\HP_EC.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38" y="2484438"/>
            <a:ext cx="1123951"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97" name="Straight Arrow Connector 14"/>
          <p:cNvCxnSpPr>
            <a:cxnSpLocks noChangeShapeType="1"/>
          </p:cNvCxnSpPr>
          <p:nvPr/>
        </p:nvCxnSpPr>
        <p:spPr bwMode="auto">
          <a:xfrm flipV="1">
            <a:off x="838200" y="1776413"/>
            <a:ext cx="381000" cy="906462"/>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41998" name="Straight Arrow Connector 15"/>
          <p:cNvCxnSpPr>
            <a:cxnSpLocks noChangeShapeType="1"/>
          </p:cNvCxnSpPr>
          <p:nvPr/>
        </p:nvCxnSpPr>
        <p:spPr bwMode="auto">
          <a:xfrm>
            <a:off x="533400" y="2911475"/>
            <a:ext cx="838200" cy="1588"/>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1999" name="Straight Arrow Connector 16"/>
          <p:cNvCxnSpPr>
            <a:cxnSpLocks noChangeShapeType="1"/>
          </p:cNvCxnSpPr>
          <p:nvPr/>
        </p:nvCxnSpPr>
        <p:spPr bwMode="auto">
          <a:xfrm>
            <a:off x="609600" y="2987675"/>
            <a:ext cx="519113" cy="1023938"/>
          </a:xfrm>
          <a:prstGeom prst="straightConnector1">
            <a:avLst/>
          </a:prstGeom>
          <a:noFill/>
          <a:ln w="9525" algn="ctr">
            <a:solidFill>
              <a:srgbClr val="7030A0"/>
            </a:solidFill>
            <a:round/>
            <a:headEn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1123950" y="1438275"/>
            <a:ext cx="400050" cy="338138"/>
          </a:xfrm>
          <a:prstGeom prst="rect">
            <a:avLst/>
          </a:prstGeom>
        </p:spPr>
        <p:txBody>
          <a:bodyPr wrap="none">
            <a:spAutoFit/>
          </a:bodyPr>
          <a:lstStyle/>
          <a:p>
            <a:pPr algn="r" fontAlgn="auto">
              <a:spcBef>
                <a:spcPts val="0"/>
              </a:spcBef>
              <a:spcAft>
                <a:spcPts val="0"/>
              </a:spcAft>
              <a:defRPr/>
            </a:pPr>
            <a:r>
              <a:rPr lang="en-US" sz="1600" u="sng" dirty="0">
                <a:solidFill>
                  <a:srgbClr val="3333CC"/>
                </a:solidFill>
                <a:latin typeface="Arial Narrow" pitchFamily="34" charset="0"/>
                <a:cs typeface="+mn-cs"/>
              </a:rPr>
              <a:t>PF</a:t>
            </a:r>
          </a:p>
        </p:txBody>
      </p:sp>
      <p:sp>
        <p:nvSpPr>
          <p:cNvPr id="19" name="Rectangle 18"/>
          <p:cNvSpPr/>
          <p:nvPr/>
        </p:nvSpPr>
        <p:spPr>
          <a:xfrm>
            <a:off x="1104900" y="2951163"/>
            <a:ext cx="419100" cy="338137"/>
          </a:xfrm>
          <a:prstGeom prst="rect">
            <a:avLst/>
          </a:prstGeom>
        </p:spPr>
        <p:txBody>
          <a:bodyPr wrap="none">
            <a:spAutoFit/>
          </a:bodyPr>
          <a:lstStyle/>
          <a:p>
            <a:pPr algn="r" fontAlgn="auto">
              <a:spcBef>
                <a:spcPts val="0"/>
              </a:spcBef>
              <a:spcAft>
                <a:spcPts val="0"/>
              </a:spcAft>
              <a:defRPr/>
            </a:pPr>
            <a:r>
              <a:rPr lang="en-US" sz="1600" u="sng" dirty="0">
                <a:solidFill>
                  <a:srgbClr val="00B050"/>
                </a:solidFill>
                <a:latin typeface="Arial Narrow" pitchFamily="34" charset="0"/>
                <a:cs typeface="+mn-cs"/>
              </a:rPr>
              <a:t>HP</a:t>
            </a:r>
          </a:p>
        </p:txBody>
      </p:sp>
      <p:sp>
        <p:nvSpPr>
          <p:cNvPr id="20" name="Rectangle 19"/>
          <p:cNvSpPr/>
          <p:nvPr/>
        </p:nvSpPr>
        <p:spPr>
          <a:xfrm>
            <a:off x="984250" y="3998913"/>
            <a:ext cx="539750" cy="338137"/>
          </a:xfrm>
          <a:prstGeom prst="rect">
            <a:avLst/>
          </a:prstGeom>
        </p:spPr>
        <p:txBody>
          <a:bodyPr wrap="none">
            <a:spAutoFit/>
          </a:bodyPr>
          <a:lstStyle/>
          <a:p>
            <a:pPr algn="r" fontAlgn="auto">
              <a:spcBef>
                <a:spcPts val="0"/>
              </a:spcBef>
              <a:spcAft>
                <a:spcPts val="0"/>
              </a:spcAft>
              <a:defRPr/>
            </a:pPr>
            <a:r>
              <a:rPr lang="en-US" sz="1600" u="sng" dirty="0">
                <a:solidFill>
                  <a:srgbClr val="7030A0"/>
                </a:solidFill>
                <a:latin typeface="Arial Narrow" pitchFamily="34" charset="0"/>
                <a:cs typeface="+mn-cs"/>
              </a:rPr>
              <a:t>SUB</a:t>
            </a:r>
            <a:endParaRPr lang="en-US" sz="1600" b="0" u="sng" dirty="0">
              <a:solidFill>
                <a:srgbClr val="7030A0"/>
              </a:solidFill>
              <a:latin typeface="Arial Narrow" pitchFamily="34" charset="0"/>
              <a:cs typeface="+mn-cs"/>
            </a:endParaRPr>
          </a:p>
        </p:txBody>
      </p:sp>
      <p:sp>
        <p:nvSpPr>
          <p:cNvPr id="24" name="Freeform 23"/>
          <p:cNvSpPr/>
          <p:nvPr/>
        </p:nvSpPr>
        <p:spPr bwMode="auto">
          <a:xfrm>
            <a:off x="5027613" y="5326063"/>
            <a:ext cx="406400"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wrap="none">
            <a:spAutoFit/>
          </a:bodyPr>
          <a:lstStyle/>
          <a:p>
            <a:pPr algn="ctr">
              <a:defRPr/>
            </a:pPr>
            <a:endParaRPr lang="en-US" b="0">
              <a:solidFill>
                <a:prstClr val="white"/>
              </a:solidFill>
              <a:latin typeface="Arial Narrow" pitchFamily="34" charset="0"/>
              <a:cs typeface="+mn-cs"/>
            </a:endParaRPr>
          </a:p>
        </p:txBody>
      </p:sp>
      <p:sp>
        <p:nvSpPr>
          <p:cNvPr id="25" name="Freeform 24"/>
          <p:cNvSpPr/>
          <p:nvPr/>
        </p:nvSpPr>
        <p:spPr bwMode="auto">
          <a:xfrm>
            <a:off x="7470775" y="5326063"/>
            <a:ext cx="406400"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wrap="none">
            <a:spAutoFit/>
          </a:bodyPr>
          <a:lstStyle/>
          <a:p>
            <a:pPr algn="ctr">
              <a:defRPr/>
            </a:pPr>
            <a:endParaRPr lang="en-US" b="0">
              <a:solidFill>
                <a:prstClr val="white"/>
              </a:solidFill>
              <a:latin typeface="Arial Narrow" pitchFamily="34" charset="0"/>
              <a:cs typeface="+mn-cs"/>
            </a:endParaRPr>
          </a:p>
        </p:txBody>
      </p:sp>
      <p:sp>
        <p:nvSpPr>
          <p:cNvPr id="26" name="Rectangle 25"/>
          <p:cNvSpPr/>
          <p:nvPr/>
        </p:nvSpPr>
        <p:spPr>
          <a:xfrm>
            <a:off x="5448300" y="5715000"/>
            <a:ext cx="185738"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27" name="Rectangle 26"/>
          <p:cNvSpPr/>
          <p:nvPr/>
        </p:nvSpPr>
        <p:spPr>
          <a:xfrm>
            <a:off x="7913688" y="57150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28" name="Rectangle 27"/>
          <p:cNvSpPr/>
          <p:nvPr/>
        </p:nvSpPr>
        <p:spPr>
          <a:xfrm>
            <a:off x="2322513" y="6553200"/>
            <a:ext cx="1042987" cy="276225"/>
          </a:xfrm>
          <a:prstGeom prst="rect">
            <a:avLst/>
          </a:prstGeom>
        </p:spPr>
        <p:txBody>
          <a:bodyPr wrap="none">
            <a:spAutoFit/>
          </a:bodyPr>
          <a:lstStyle/>
          <a:p>
            <a:pPr algn="r" fontAlgn="auto">
              <a:spcBef>
                <a:spcPts val="0"/>
              </a:spcBef>
              <a:spcAft>
                <a:spcPts val="0"/>
              </a:spcAft>
              <a:defRPr/>
            </a:pPr>
            <a:r>
              <a:rPr lang="en-US" sz="1200" dirty="0">
                <a:solidFill>
                  <a:prstClr val="black"/>
                </a:solidFill>
                <a:latin typeface="Arial Narrow" pitchFamily="34" charset="0"/>
                <a:cs typeface="+mn-cs"/>
              </a:rPr>
              <a:t>Trial 4: </a:t>
            </a:r>
            <a:r>
              <a:rPr lang="en-US" sz="1200" dirty="0">
                <a:solidFill>
                  <a:prstClr val="black"/>
                </a:solidFill>
                <a:latin typeface="Calibri"/>
                <a:cs typeface="+mn-cs"/>
              </a:rPr>
              <a:t>r</a:t>
            </a:r>
            <a:r>
              <a:rPr lang="en-US" sz="1200" dirty="0">
                <a:solidFill>
                  <a:prstClr val="black"/>
                </a:solidFill>
                <a:latin typeface="Arial Narrow" pitchFamily="34" charset="0"/>
                <a:cs typeface="+mn-cs"/>
              </a:rPr>
              <a:t>eward</a:t>
            </a:r>
            <a:endParaRPr lang="en-US" sz="1200" b="0" dirty="0">
              <a:solidFill>
                <a:prstClr val="black"/>
              </a:solidFill>
              <a:latin typeface="Arial Narrow" pitchFamily="34" charset="0"/>
              <a:cs typeface="+mn-cs"/>
            </a:endParaRPr>
          </a:p>
        </p:txBody>
      </p:sp>
      <p:sp>
        <p:nvSpPr>
          <p:cNvPr id="29" name="Rectangle 28"/>
          <p:cNvSpPr/>
          <p:nvPr/>
        </p:nvSpPr>
        <p:spPr>
          <a:xfrm>
            <a:off x="4900613" y="6553200"/>
            <a:ext cx="1042987" cy="276225"/>
          </a:xfrm>
          <a:prstGeom prst="rect">
            <a:avLst/>
          </a:prstGeom>
        </p:spPr>
        <p:txBody>
          <a:bodyPr wrap="none">
            <a:spAutoFit/>
          </a:bodyPr>
          <a:lstStyle/>
          <a:p>
            <a:pPr algn="r" fontAlgn="auto">
              <a:spcBef>
                <a:spcPts val="0"/>
              </a:spcBef>
              <a:spcAft>
                <a:spcPts val="0"/>
              </a:spcAft>
              <a:defRPr/>
            </a:pPr>
            <a:r>
              <a:rPr lang="en-US" sz="1200" dirty="0">
                <a:solidFill>
                  <a:prstClr val="black"/>
                </a:solidFill>
                <a:latin typeface="Arial Narrow" pitchFamily="34" charset="0"/>
                <a:cs typeface="+mn-cs"/>
              </a:rPr>
              <a:t>Trial 5: </a:t>
            </a:r>
            <a:r>
              <a:rPr lang="en-US" sz="1200" dirty="0">
                <a:solidFill>
                  <a:prstClr val="black"/>
                </a:solidFill>
                <a:latin typeface="Calibri"/>
                <a:cs typeface="+mn-cs"/>
              </a:rPr>
              <a:t>re</a:t>
            </a:r>
            <a:r>
              <a:rPr lang="en-US" sz="1200" dirty="0">
                <a:solidFill>
                  <a:prstClr val="black"/>
                </a:solidFill>
                <a:latin typeface="Arial Narrow" pitchFamily="34" charset="0"/>
                <a:cs typeface="+mn-cs"/>
              </a:rPr>
              <a:t>ward</a:t>
            </a:r>
            <a:endParaRPr lang="en-US" sz="1200" b="0" dirty="0">
              <a:solidFill>
                <a:prstClr val="black"/>
              </a:solidFill>
              <a:latin typeface="Arial Narrow" pitchFamily="34" charset="0"/>
              <a:cs typeface="+mn-cs"/>
            </a:endParaRPr>
          </a:p>
        </p:txBody>
      </p:sp>
      <p:sp>
        <p:nvSpPr>
          <p:cNvPr id="30" name="Rectangle 29"/>
          <p:cNvSpPr/>
          <p:nvPr/>
        </p:nvSpPr>
        <p:spPr>
          <a:xfrm>
            <a:off x="7339013" y="6553200"/>
            <a:ext cx="1042987" cy="276225"/>
          </a:xfrm>
          <a:prstGeom prst="rect">
            <a:avLst/>
          </a:prstGeom>
        </p:spPr>
        <p:txBody>
          <a:bodyPr wrap="none">
            <a:spAutoFit/>
          </a:bodyPr>
          <a:lstStyle/>
          <a:p>
            <a:pPr algn="r" fontAlgn="auto">
              <a:spcBef>
                <a:spcPts val="0"/>
              </a:spcBef>
              <a:spcAft>
                <a:spcPts val="0"/>
              </a:spcAft>
              <a:defRPr/>
            </a:pPr>
            <a:r>
              <a:rPr lang="en-US" sz="1200" dirty="0">
                <a:solidFill>
                  <a:prstClr val="black"/>
                </a:solidFill>
                <a:latin typeface="Arial Narrow" pitchFamily="34" charset="0"/>
                <a:cs typeface="+mn-cs"/>
              </a:rPr>
              <a:t>Trial 6: reward</a:t>
            </a:r>
            <a:endParaRPr lang="en-US" sz="1200" b="0" dirty="0">
              <a:solidFill>
                <a:prstClr val="black"/>
              </a:solidFill>
              <a:latin typeface="Arial Narrow" pitchFamily="34" charset="0"/>
              <a:cs typeface="+mn-cs"/>
            </a:endParaRPr>
          </a:p>
        </p:txBody>
      </p:sp>
      <p:pic>
        <p:nvPicPr>
          <p:cNvPr id="31" name="Picture 6" descr="C:\DOCUME~1\Goodman\LOCALS~1\Temp\SNAGHTML1e0475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4953000"/>
            <a:ext cx="276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C:\DOCUME~1\Goodman\LOCALS~1\Temp\SNAGHTML1e0475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4957763"/>
            <a:ext cx="2762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
          <p:cNvSpPr>
            <a:spLocks noChangeArrowheads="1"/>
          </p:cNvSpPr>
          <p:nvPr/>
        </p:nvSpPr>
        <p:spPr bwMode="auto">
          <a:xfrm>
            <a:off x="76200" y="5287963"/>
            <a:ext cx="2103438" cy="1323975"/>
          </a:xfrm>
          <a:prstGeom prst="rect">
            <a:avLst/>
          </a:prstGeom>
          <a:noFill/>
          <a:ln w="9525">
            <a:solidFill>
              <a:schemeClr val="bg1"/>
            </a:solidFill>
            <a:miter lim="800000"/>
            <a:headEnd/>
            <a:tailEnd/>
          </a:ln>
          <a:effectLst/>
        </p:spPr>
        <p:txBody>
          <a:bodyPr wrap="none" anchor="ctr">
            <a:spAutoFit/>
          </a:bodyPr>
          <a:lstStyle/>
          <a:p>
            <a:pPr>
              <a:defRPr/>
            </a:pPr>
            <a:r>
              <a:rPr lang="en-US" sz="1000" u="sng" dirty="0">
                <a:solidFill>
                  <a:srgbClr val="0070C0"/>
                </a:solidFill>
                <a:latin typeface="Calibri"/>
                <a:ea typeface="Calibri" pitchFamily="34" charset="0"/>
                <a:cs typeface="Times New Roman" pitchFamily="18" charset="0"/>
              </a:rPr>
              <a:t>KEY</a:t>
            </a:r>
          </a:p>
          <a:p>
            <a:pPr>
              <a:defRPr/>
            </a:pPr>
            <a:endParaRPr lang="en-US" sz="1000" dirty="0">
              <a:solidFill>
                <a:srgbClr val="0070C0"/>
              </a:solidFill>
              <a:latin typeface="Calibri"/>
              <a:ea typeface="Calibri" pitchFamily="34" charset="0"/>
              <a:cs typeface="Times New Roman" pitchFamily="18" charset="0"/>
            </a:endParaRPr>
          </a:p>
          <a:p>
            <a:pPr>
              <a:defRPr/>
            </a:pPr>
            <a:r>
              <a:rPr lang="en-US" sz="1000" dirty="0">
                <a:solidFill>
                  <a:srgbClr val="0070C0"/>
                </a:solidFill>
                <a:latin typeface="Calibri"/>
                <a:ea typeface="Calibri" pitchFamily="34" charset="0"/>
                <a:cs typeface="Times New Roman" pitchFamily="18" charset="0"/>
              </a:rPr>
              <a:t>S=START POSITION </a:t>
            </a:r>
          </a:p>
          <a:p>
            <a:pPr>
              <a:defRPr/>
            </a:pPr>
            <a:r>
              <a:rPr lang="en-US" sz="1000" dirty="0">
                <a:solidFill>
                  <a:srgbClr val="0070C0"/>
                </a:solidFill>
                <a:latin typeface="Calibri"/>
                <a:ea typeface="Calibri" pitchFamily="34" charset="0"/>
                <a:cs typeface="Times New Roman" pitchFamily="18" charset="0"/>
              </a:rPr>
              <a:t>E=END POSITION</a:t>
            </a:r>
          </a:p>
          <a:p>
            <a:pPr>
              <a:defRPr/>
            </a:pPr>
            <a:r>
              <a:rPr lang="en-US" sz="1000" dirty="0">
                <a:solidFill>
                  <a:srgbClr val="0070C0"/>
                </a:solidFill>
                <a:latin typeface="Calibri"/>
                <a:ea typeface="Calibri" pitchFamily="34" charset="0"/>
                <a:cs typeface="Times New Roman" pitchFamily="18" charset="0"/>
              </a:rPr>
              <a:t>R=REWARD (green if earned)</a:t>
            </a:r>
          </a:p>
          <a:p>
            <a:pPr fontAlgn="auto">
              <a:spcBef>
                <a:spcPts val="0"/>
              </a:spcBef>
              <a:spcAft>
                <a:spcPts val="0"/>
              </a:spcAft>
              <a:defRPr/>
            </a:pPr>
            <a:r>
              <a:rPr lang="en-US" sz="1000" dirty="0">
                <a:solidFill>
                  <a:srgbClr val="0070C0"/>
                </a:solidFill>
                <a:latin typeface="Calibri"/>
                <a:cs typeface="+mn-cs"/>
                <a:sym typeface="Symbol"/>
              </a:rPr>
              <a:t> </a:t>
            </a:r>
            <a:r>
              <a:rPr lang="en-US" sz="1000" dirty="0">
                <a:solidFill>
                  <a:srgbClr val="0070C0"/>
                </a:solidFill>
                <a:latin typeface="Calibri"/>
                <a:ea typeface="Calibri" pitchFamily="34" charset="0"/>
                <a:cs typeface="Times New Roman" pitchFamily="18" charset="0"/>
              </a:rPr>
              <a:t>=enhanced inhibitory oscillation</a:t>
            </a:r>
          </a:p>
          <a:p>
            <a:pPr marL="117475">
              <a:defRPr/>
            </a:pPr>
            <a:r>
              <a:rPr lang="en-US" sz="1000" dirty="0">
                <a:solidFill>
                  <a:srgbClr val="0070C0"/>
                </a:solidFill>
                <a:latin typeface="Calibri"/>
                <a:ea typeface="Calibri" pitchFamily="34" charset="0"/>
                <a:cs typeface="Times New Roman" pitchFamily="18" charset="0"/>
              </a:rPr>
              <a:t>(resets prefrontal activity </a:t>
            </a:r>
          </a:p>
          <a:p>
            <a:pPr marL="117475">
              <a:defRPr/>
            </a:pPr>
            <a:r>
              <a:rPr lang="en-US" sz="1000" dirty="0">
                <a:solidFill>
                  <a:srgbClr val="0070C0"/>
                </a:solidFill>
                <a:latin typeface="Calibri"/>
                <a:ea typeface="Calibri" pitchFamily="34" charset="0"/>
                <a:cs typeface="Times New Roman" pitchFamily="18" charset="0"/>
              </a:rPr>
              <a:t>if not enhanced by prior reward)</a:t>
            </a:r>
            <a:endParaRPr lang="en-US" sz="1000" dirty="0">
              <a:solidFill>
                <a:srgbClr val="0070C0"/>
              </a:solidFill>
              <a:latin typeface="Calibri"/>
              <a:cs typeface="+mn-cs"/>
            </a:endParaRPr>
          </a:p>
        </p:txBody>
      </p:sp>
      <p:grpSp>
        <p:nvGrpSpPr>
          <p:cNvPr id="42013" name="Group 142"/>
          <p:cNvGrpSpPr>
            <a:grpSpLocks/>
          </p:cNvGrpSpPr>
          <p:nvPr/>
        </p:nvGrpSpPr>
        <p:grpSpPr bwMode="auto">
          <a:xfrm>
            <a:off x="2263775" y="5189538"/>
            <a:ext cx="1089025" cy="1293812"/>
            <a:chOff x="4850209" y="5190288"/>
            <a:chExt cx="1089025" cy="1292890"/>
          </a:xfrm>
        </p:grpSpPr>
        <p:pic>
          <p:nvPicPr>
            <p:cNvPr id="4206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0209" y="5190288"/>
              <a:ext cx="1089025" cy="129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bwMode="auto">
            <a:xfrm>
              <a:off x="4953397" y="5258501"/>
              <a:ext cx="152400" cy="76146"/>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wrap="none">
              <a:spAutoFit/>
            </a:bodyPr>
            <a:lstStyle/>
            <a:p>
              <a:pPr algn="ctr">
                <a:defRPr/>
              </a:pPr>
              <a:endParaRPr lang="en-US" b="0">
                <a:solidFill>
                  <a:prstClr val="white"/>
                </a:solidFill>
                <a:latin typeface="Arial Narrow" pitchFamily="34" charset="0"/>
                <a:cs typeface="+mn-cs"/>
              </a:endParaRPr>
            </a:p>
          </p:txBody>
        </p:sp>
      </p:grpSp>
      <p:sp>
        <p:nvSpPr>
          <p:cNvPr id="37" name="Freeform 36"/>
          <p:cNvSpPr/>
          <p:nvPr/>
        </p:nvSpPr>
        <p:spPr bwMode="auto">
          <a:xfrm>
            <a:off x="2441575" y="5326063"/>
            <a:ext cx="406400"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wrap="none">
            <a:spAutoFit/>
          </a:bodyPr>
          <a:lstStyle/>
          <a:p>
            <a:pPr algn="ctr">
              <a:defRPr/>
            </a:pPr>
            <a:endParaRPr lang="en-US" b="0">
              <a:solidFill>
                <a:prstClr val="white"/>
              </a:solidFill>
              <a:latin typeface="Arial Narrow" pitchFamily="34" charset="0"/>
              <a:cs typeface="+mn-cs"/>
            </a:endParaRPr>
          </a:p>
        </p:txBody>
      </p:sp>
      <p:sp>
        <p:nvSpPr>
          <p:cNvPr id="38" name="Rectangle 37"/>
          <p:cNvSpPr/>
          <p:nvPr/>
        </p:nvSpPr>
        <p:spPr>
          <a:xfrm>
            <a:off x="2862263" y="57150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pic>
        <p:nvPicPr>
          <p:cNvPr id="39" name="Picture 6" descr="C:\DOCUME~1\Goodman\LOCALS~1\Temp\SNAGHTML1e0475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4563" y="4957763"/>
            <a:ext cx="2746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017" name="Straight Arrow Connector 39"/>
          <p:cNvCxnSpPr>
            <a:cxnSpLocks noChangeShapeType="1"/>
          </p:cNvCxnSpPr>
          <p:nvPr/>
        </p:nvCxnSpPr>
        <p:spPr bwMode="auto">
          <a:xfrm flipV="1">
            <a:off x="609600" y="847725"/>
            <a:ext cx="495300" cy="1819275"/>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1" name="Rectangle 40"/>
          <p:cNvSpPr/>
          <p:nvPr/>
        </p:nvSpPr>
        <p:spPr>
          <a:xfrm>
            <a:off x="1082675" y="508000"/>
            <a:ext cx="436563" cy="339725"/>
          </a:xfrm>
          <a:prstGeom prst="rect">
            <a:avLst/>
          </a:prstGeom>
        </p:spPr>
        <p:txBody>
          <a:bodyPr wrap="none">
            <a:spAutoFit/>
          </a:bodyPr>
          <a:lstStyle/>
          <a:p>
            <a:pPr algn="r" fontAlgn="auto">
              <a:spcBef>
                <a:spcPts val="0"/>
              </a:spcBef>
              <a:spcAft>
                <a:spcPts val="0"/>
              </a:spcAft>
              <a:defRPr/>
            </a:pPr>
            <a:r>
              <a:rPr lang="en-US" sz="1600" u="sng" dirty="0">
                <a:solidFill>
                  <a:srgbClr val="FF0000"/>
                </a:solidFill>
                <a:latin typeface="Arial Narrow" pitchFamily="34" charset="0"/>
                <a:cs typeface="+mn-cs"/>
              </a:rPr>
              <a:t>PM</a:t>
            </a:r>
          </a:p>
        </p:txBody>
      </p:sp>
      <p:sp>
        <p:nvSpPr>
          <p:cNvPr id="76" name="Rectangle 75"/>
          <p:cNvSpPr/>
          <p:nvPr/>
        </p:nvSpPr>
        <p:spPr>
          <a:xfrm>
            <a:off x="215900" y="76200"/>
            <a:ext cx="1301750" cy="276225"/>
          </a:xfrm>
          <a:prstGeom prst="rect">
            <a:avLst/>
          </a:prstGeom>
        </p:spPr>
        <p:txBody>
          <a:bodyPr wrap="none">
            <a:spAutoFit/>
          </a:bodyPr>
          <a:lstStyle/>
          <a:p>
            <a:pPr algn="r" fontAlgn="auto">
              <a:spcBef>
                <a:spcPts val="0"/>
              </a:spcBef>
              <a:spcAft>
                <a:spcPts val="0"/>
              </a:spcAft>
              <a:defRPr/>
            </a:pPr>
            <a:r>
              <a:rPr lang="en-US" sz="1200" u="sng" dirty="0">
                <a:solidFill>
                  <a:prstClr val="black"/>
                </a:solidFill>
                <a:latin typeface="Calibri"/>
                <a:cs typeface="+mn-cs"/>
              </a:rPr>
              <a:t>FIELD POTENTIAL</a:t>
            </a:r>
            <a:endParaRPr lang="en-US" sz="1200" u="sng" dirty="0">
              <a:solidFill>
                <a:prstClr val="black"/>
              </a:solidFill>
              <a:latin typeface="Arial Narrow" pitchFamily="34" charset="0"/>
              <a:cs typeface="+mn-cs"/>
            </a:endParaRPr>
          </a:p>
        </p:txBody>
      </p:sp>
      <p:grpSp>
        <p:nvGrpSpPr>
          <p:cNvPr id="42020" name="Group 77"/>
          <p:cNvGrpSpPr>
            <a:grpSpLocks/>
          </p:cNvGrpSpPr>
          <p:nvPr/>
        </p:nvGrpSpPr>
        <p:grpSpPr bwMode="auto">
          <a:xfrm>
            <a:off x="1379538" y="0"/>
            <a:ext cx="261937" cy="5029200"/>
            <a:chOff x="3929390" y="-243990"/>
            <a:chExt cx="261610" cy="5029201"/>
          </a:xfrm>
        </p:grpSpPr>
        <p:sp>
          <p:nvSpPr>
            <p:cNvPr id="80" name="Rectangle 79"/>
            <p:cNvSpPr/>
            <p:nvPr/>
          </p:nvSpPr>
          <p:spPr>
            <a:xfrm>
              <a:off x="3929390" y="4523274"/>
              <a:ext cx="261610" cy="261937"/>
            </a:xfrm>
            <a:prstGeom prst="rect">
              <a:avLst/>
            </a:prstGeom>
            <a:solidFill>
              <a:srgbClr val="FFFF00"/>
            </a:solidFill>
          </p:spPr>
          <p:txBody>
            <a:bodyPr wrap="none">
              <a:spAutoFit/>
            </a:bodyPr>
            <a:lstStyle/>
            <a:p>
              <a:pPr algn="r" fontAlgn="auto">
                <a:spcBef>
                  <a:spcPts val="0"/>
                </a:spcBef>
                <a:spcAft>
                  <a:spcPts val="0"/>
                </a:spcAft>
                <a:defRPr/>
              </a:pPr>
              <a:r>
                <a:rPr lang="en-US" sz="1050" u="sng" dirty="0">
                  <a:solidFill>
                    <a:prstClr val="black"/>
                  </a:solidFill>
                  <a:latin typeface="Arial Narrow" pitchFamily="34" charset="0"/>
                  <a:cs typeface="+mn-cs"/>
                </a:rPr>
                <a:t>S</a:t>
              </a:r>
              <a:endParaRPr lang="en-US" sz="1050" b="0" u="sng" dirty="0">
                <a:solidFill>
                  <a:prstClr val="black"/>
                </a:solidFill>
                <a:latin typeface="Arial Narrow" pitchFamily="34" charset="0"/>
                <a:cs typeface="+mn-cs"/>
              </a:endParaRPr>
            </a:p>
          </p:txBody>
        </p:sp>
        <p:cxnSp>
          <p:nvCxnSpPr>
            <p:cNvPr id="42059" name="Straight Connector 80"/>
            <p:cNvCxnSpPr>
              <a:cxnSpLocks noChangeShapeType="1"/>
            </p:cNvCxnSpPr>
            <p:nvPr/>
          </p:nvCxnSpPr>
          <p:spPr bwMode="auto">
            <a:xfrm rot="5400000" flipH="1" flipV="1">
              <a:off x="1665780" y="2164005"/>
              <a:ext cx="4815992" cy="1"/>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grpSp>
      <p:grpSp>
        <p:nvGrpSpPr>
          <p:cNvPr id="42021" name="Group 81"/>
          <p:cNvGrpSpPr>
            <a:grpSpLocks/>
          </p:cNvGrpSpPr>
          <p:nvPr/>
        </p:nvGrpSpPr>
        <p:grpSpPr bwMode="auto">
          <a:xfrm>
            <a:off x="2986088" y="0"/>
            <a:ext cx="1258887" cy="5030788"/>
            <a:chOff x="5462016" y="457197"/>
            <a:chExt cx="1258824" cy="4572992"/>
          </a:xfrm>
        </p:grpSpPr>
        <p:grpSp>
          <p:nvGrpSpPr>
            <p:cNvPr id="42046" name="Group 82"/>
            <p:cNvGrpSpPr>
              <a:grpSpLocks/>
            </p:cNvGrpSpPr>
            <p:nvPr/>
          </p:nvGrpSpPr>
          <p:grpSpPr bwMode="auto">
            <a:xfrm>
              <a:off x="6446520" y="457197"/>
              <a:ext cx="274320" cy="4572003"/>
              <a:chOff x="3931920" y="213208"/>
              <a:chExt cx="274320" cy="4572003"/>
            </a:xfrm>
          </p:grpSpPr>
          <p:sp>
            <p:nvSpPr>
              <p:cNvPr id="93" name="Rectangle 92"/>
              <p:cNvSpPr/>
              <p:nvPr/>
            </p:nvSpPr>
            <p:spPr>
              <a:xfrm>
                <a:off x="3931617" y="4510579"/>
                <a:ext cx="274623"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2057" name="Straight Connector 93"/>
              <p:cNvCxnSpPr>
                <a:cxnSpLocks noChangeShapeType="1"/>
              </p:cNvCxnSpPr>
              <p:nvPr/>
            </p:nvCxnSpPr>
            <p:spPr bwMode="auto">
              <a:xfrm rot="16200000" flipV="1">
                <a:off x="1790371" y="2392604"/>
                <a:ext cx="4358794" cy="1"/>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grpSp>
        <p:grpSp>
          <p:nvGrpSpPr>
            <p:cNvPr id="42047" name="Group 66"/>
            <p:cNvGrpSpPr>
              <a:grpSpLocks/>
            </p:cNvGrpSpPr>
            <p:nvPr/>
          </p:nvGrpSpPr>
          <p:grpSpPr bwMode="auto">
            <a:xfrm>
              <a:off x="5462016" y="457197"/>
              <a:ext cx="261610" cy="4572003"/>
              <a:chOff x="3785616" y="213208"/>
              <a:chExt cx="261610" cy="4572003"/>
            </a:xfrm>
          </p:grpSpPr>
          <p:sp>
            <p:nvSpPr>
              <p:cNvPr id="91" name="Rectangle 90"/>
              <p:cNvSpPr/>
              <p:nvPr/>
            </p:nvSpPr>
            <p:spPr>
              <a:xfrm>
                <a:off x="3785616" y="4510579"/>
                <a:ext cx="261924"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2055" name="Straight Connector 91"/>
              <p:cNvCxnSpPr>
                <a:cxnSpLocks noChangeShapeType="1"/>
              </p:cNvCxnSpPr>
              <p:nvPr/>
            </p:nvCxnSpPr>
            <p:spPr bwMode="auto">
              <a:xfrm rot="16200000" flipV="1">
                <a:off x="1850061" y="2392604"/>
                <a:ext cx="4358793" cy="1"/>
              </a:xfrm>
              <a:prstGeom prst="line">
                <a:avLst/>
              </a:prstGeom>
              <a:noFill/>
              <a:ln w="9525" algn="ctr">
                <a:solidFill>
                  <a:srgbClr val="FFC1C1"/>
                </a:solidFill>
                <a:round/>
                <a:headEnd/>
                <a:tailEnd/>
              </a:ln>
              <a:extLst>
                <a:ext uri="{909E8E84-426E-40DD-AFC4-6F175D3DCCD1}">
                  <a14:hiddenFill xmlns:a14="http://schemas.microsoft.com/office/drawing/2010/main">
                    <a:noFill/>
                  </a14:hiddenFill>
                </a:ext>
              </a:extLst>
            </p:spPr>
          </p:cxnSp>
        </p:grpSp>
        <p:grpSp>
          <p:nvGrpSpPr>
            <p:cNvPr id="42048" name="Group 108"/>
            <p:cNvGrpSpPr>
              <a:grpSpLocks/>
            </p:cNvGrpSpPr>
            <p:nvPr/>
          </p:nvGrpSpPr>
          <p:grpSpPr bwMode="auto">
            <a:xfrm>
              <a:off x="5718741" y="457200"/>
              <a:ext cx="502991" cy="4572000"/>
              <a:chOff x="8311540" y="381000"/>
              <a:chExt cx="278349" cy="4572000"/>
            </a:xfrm>
          </p:grpSpPr>
          <p:sp>
            <p:nvSpPr>
              <p:cNvPr id="89" name="Rectangle 88"/>
              <p:cNvSpPr/>
              <p:nvPr/>
            </p:nvSpPr>
            <p:spPr bwMode="auto">
              <a:xfrm>
                <a:off x="8311782" y="380997"/>
                <a:ext cx="278471" cy="4297371"/>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sp>
            <p:nvSpPr>
              <p:cNvPr id="90" name="Rectangle 89"/>
              <p:cNvSpPr/>
              <p:nvPr/>
            </p:nvSpPr>
            <p:spPr>
              <a:xfrm>
                <a:off x="8311782" y="4678368"/>
                <a:ext cx="278471"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grpSp>
          <p:nvGrpSpPr>
            <p:cNvPr id="42049" name="Group 96"/>
            <p:cNvGrpSpPr>
              <a:grpSpLocks/>
            </p:cNvGrpSpPr>
            <p:nvPr/>
          </p:nvGrpSpPr>
          <p:grpSpPr bwMode="auto">
            <a:xfrm>
              <a:off x="6208407" y="457199"/>
              <a:ext cx="277029" cy="4572990"/>
              <a:chOff x="8736119" y="382379"/>
              <a:chExt cx="249347" cy="4556430"/>
            </a:xfrm>
          </p:grpSpPr>
          <p:sp>
            <p:nvSpPr>
              <p:cNvPr id="87" name="Rectangle 86"/>
              <p:cNvSpPr/>
              <p:nvPr/>
            </p:nvSpPr>
            <p:spPr>
              <a:xfrm>
                <a:off x="8744419" y="4664186"/>
                <a:ext cx="241466" cy="274623"/>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88" name="Rectangle 87"/>
              <p:cNvSpPr/>
              <p:nvPr/>
            </p:nvSpPr>
            <p:spPr bwMode="auto">
              <a:xfrm>
                <a:off x="8735846" y="382377"/>
                <a:ext cx="247182"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2022" name="Group 94"/>
          <p:cNvGrpSpPr>
            <a:grpSpLocks/>
          </p:cNvGrpSpPr>
          <p:nvPr/>
        </p:nvGrpSpPr>
        <p:grpSpPr bwMode="auto">
          <a:xfrm>
            <a:off x="5456238" y="0"/>
            <a:ext cx="1287462" cy="5030788"/>
            <a:chOff x="5614416" y="457197"/>
            <a:chExt cx="1287399" cy="4572992"/>
          </a:xfrm>
        </p:grpSpPr>
        <p:grpSp>
          <p:nvGrpSpPr>
            <p:cNvPr id="42034" name="Group 42"/>
            <p:cNvGrpSpPr>
              <a:grpSpLocks/>
            </p:cNvGrpSpPr>
            <p:nvPr/>
          </p:nvGrpSpPr>
          <p:grpSpPr bwMode="auto">
            <a:xfrm>
              <a:off x="6627495" y="457198"/>
              <a:ext cx="274320" cy="4572002"/>
              <a:chOff x="4112895" y="213209"/>
              <a:chExt cx="274320" cy="4572002"/>
            </a:xfrm>
          </p:grpSpPr>
          <p:sp>
            <p:nvSpPr>
              <p:cNvPr id="106" name="Rectangle 105"/>
              <p:cNvSpPr/>
              <p:nvPr/>
            </p:nvSpPr>
            <p:spPr>
              <a:xfrm>
                <a:off x="4112591" y="4510579"/>
                <a:ext cx="274624"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2045" name="Straight Connector 106"/>
              <p:cNvCxnSpPr>
                <a:cxnSpLocks noChangeShapeType="1"/>
              </p:cNvCxnSpPr>
              <p:nvPr/>
            </p:nvCxnSpPr>
            <p:spPr bwMode="auto">
              <a:xfrm rot="5400000" flipH="1" flipV="1">
                <a:off x="1937310" y="2392605"/>
                <a:ext cx="4358794" cy="1"/>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grpSp>
        <p:grpSp>
          <p:nvGrpSpPr>
            <p:cNvPr id="42035" name="Group 66"/>
            <p:cNvGrpSpPr>
              <a:grpSpLocks/>
            </p:cNvGrpSpPr>
            <p:nvPr/>
          </p:nvGrpSpPr>
          <p:grpSpPr bwMode="auto">
            <a:xfrm>
              <a:off x="5614416" y="457197"/>
              <a:ext cx="261610" cy="4572003"/>
              <a:chOff x="3938016" y="213208"/>
              <a:chExt cx="261610" cy="4572003"/>
            </a:xfrm>
          </p:grpSpPr>
          <p:sp>
            <p:nvSpPr>
              <p:cNvPr id="104" name="Rectangle 103"/>
              <p:cNvSpPr/>
              <p:nvPr/>
            </p:nvSpPr>
            <p:spPr>
              <a:xfrm>
                <a:off x="3938016" y="4510579"/>
                <a:ext cx="261924"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2043" name="Straight Connector 104"/>
              <p:cNvCxnSpPr>
                <a:cxnSpLocks noChangeShapeType="1"/>
              </p:cNvCxnSpPr>
              <p:nvPr/>
            </p:nvCxnSpPr>
            <p:spPr bwMode="auto">
              <a:xfrm rot="16200000" flipV="1">
                <a:off x="1977950" y="2384984"/>
                <a:ext cx="4358793" cy="15241"/>
              </a:xfrm>
              <a:prstGeom prst="line">
                <a:avLst/>
              </a:prstGeom>
              <a:noFill/>
              <a:ln w="9525" algn="ctr">
                <a:solidFill>
                  <a:srgbClr val="FFC1C1"/>
                </a:solidFill>
                <a:round/>
                <a:headEnd/>
                <a:tailEnd/>
              </a:ln>
              <a:extLst>
                <a:ext uri="{909E8E84-426E-40DD-AFC4-6F175D3DCCD1}">
                  <a14:hiddenFill xmlns:a14="http://schemas.microsoft.com/office/drawing/2010/main">
                    <a:noFill/>
                  </a14:hiddenFill>
                </a:ext>
              </a:extLst>
            </p:spPr>
          </p:cxnSp>
        </p:grpSp>
        <p:grpSp>
          <p:nvGrpSpPr>
            <p:cNvPr id="42036" name="Group 108"/>
            <p:cNvGrpSpPr>
              <a:grpSpLocks/>
            </p:cNvGrpSpPr>
            <p:nvPr/>
          </p:nvGrpSpPr>
          <p:grpSpPr bwMode="auto">
            <a:xfrm>
              <a:off x="5852113" y="457200"/>
              <a:ext cx="502972" cy="4572000"/>
              <a:chOff x="8385330" y="381000"/>
              <a:chExt cx="278338" cy="4572000"/>
            </a:xfrm>
          </p:grpSpPr>
          <p:sp>
            <p:nvSpPr>
              <p:cNvPr id="102" name="Rectangle 101"/>
              <p:cNvSpPr/>
              <p:nvPr/>
            </p:nvSpPr>
            <p:spPr bwMode="auto">
              <a:xfrm>
                <a:off x="8385560" y="380997"/>
                <a:ext cx="278471" cy="4297371"/>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sp>
            <p:nvSpPr>
              <p:cNvPr id="103" name="Rectangle 102"/>
              <p:cNvSpPr/>
              <p:nvPr/>
            </p:nvSpPr>
            <p:spPr>
              <a:xfrm>
                <a:off x="8385560" y="4678368"/>
                <a:ext cx="278471"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grpSp>
          <p:nvGrpSpPr>
            <p:cNvPr id="42037" name="Group 96"/>
            <p:cNvGrpSpPr>
              <a:grpSpLocks/>
            </p:cNvGrpSpPr>
            <p:nvPr/>
          </p:nvGrpSpPr>
          <p:grpSpPr bwMode="auto">
            <a:xfrm>
              <a:off x="6351267" y="457199"/>
              <a:ext cx="276963" cy="4572990"/>
              <a:chOff x="8864754" y="382379"/>
              <a:chExt cx="249289" cy="4556430"/>
            </a:xfrm>
          </p:grpSpPr>
          <p:sp>
            <p:nvSpPr>
              <p:cNvPr id="100" name="Rectangle 99"/>
              <p:cNvSpPr/>
              <p:nvPr/>
            </p:nvSpPr>
            <p:spPr>
              <a:xfrm>
                <a:off x="8873069" y="4664186"/>
                <a:ext cx="241468" cy="274623"/>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01" name="Rectangle 100"/>
              <p:cNvSpPr/>
              <p:nvPr/>
            </p:nvSpPr>
            <p:spPr bwMode="auto">
              <a:xfrm>
                <a:off x="8864496" y="382377"/>
                <a:ext cx="247183"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2023" name="Group 107"/>
          <p:cNvGrpSpPr>
            <a:grpSpLocks/>
          </p:cNvGrpSpPr>
          <p:nvPr/>
        </p:nvGrpSpPr>
        <p:grpSpPr bwMode="auto">
          <a:xfrm>
            <a:off x="7935913" y="0"/>
            <a:ext cx="985837" cy="5045075"/>
            <a:chOff x="5614416" y="441959"/>
            <a:chExt cx="985289" cy="4588230"/>
          </a:xfrm>
        </p:grpSpPr>
        <p:grpSp>
          <p:nvGrpSpPr>
            <p:cNvPr id="42027" name="Group 66"/>
            <p:cNvGrpSpPr>
              <a:grpSpLocks/>
            </p:cNvGrpSpPr>
            <p:nvPr/>
          </p:nvGrpSpPr>
          <p:grpSpPr bwMode="auto">
            <a:xfrm>
              <a:off x="5614416" y="441960"/>
              <a:ext cx="261610" cy="4587240"/>
              <a:chOff x="3938016" y="197971"/>
              <a:chExt cx="261610" cy="4587240"/>
            </a:xfrm>
          </p:grpSpPr>
          <p:sp>
            <p:nvSpPr>
              <p:cNvPr id="114" name="Rectangle 113"/>
              <p:cNvSpPr/>
              <p:nvPr/>
            </p:nvSpPr>
            <p:spPr>
              <a:xfrm>
                <a:off x="3938016" y="4510445"/>
                <a:ext cx="261791" cy="274312"/>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2033" name="Straight Connector 114"/>
              <p:cNvCxnSpPr>
                <a:cxnSpLocks noChangeShapeType="1"/>
              </p:cNvCxnSpPr>
              <p:nvPr/>
            </p:nvCxnSpPr>
            <p:spPr bwMode="auto">
              <a:xfrm rot="5400000" flipH="1" flipV="1">
                <a:off x="1968425" y="2384986"/>
                <a:ext cx="4374030" cy="0"/>
              </a:xfrm>
              <a:prstGeom prst="line">
                <a:avLst/>
              </a:prstGeom>
              <a:noFill/>
              <a:ln w="9525" algn="ctr">
                <a:solidFill>
                  <a:srgbClr val="FFC1C1"/>
                </a:solidFill>
                <a:round/>
                <a:headEnd/>
                <a:tailEnd/>
              </a:ln>
              <a:extLst>
                <a:ext uri="{909E8E84-426E-40DD-AFC4-6F175D3DCCD1}">
                  <a14:hiddenFill xmlns:a14="http://schemas.microsoft.com/office/drawing/2010/main">
                    <a:noFill/>
                  </a14:hiddenFill>
                </a:ext>
              </a:extLst>
            </p:spPr>
          </p:cxnSp>
        </p:grpSp>
        <p:sp>
          <p:nvSpPr>
            <p:cNvPr id="110" name="Rectangle 109"/>
            <p:cNvSpPr/>
            <p:nvPr/>
          </p:nvSpPr>
          <p:spPr>
            <a:xfrm>
              <a:off x="5852409" y="4754434"/>
              <a:ext cx="502957" cy="274312"/>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nvGrpSpPr>
            <p:cNvPr id="42029" name="Group 96"/>
            <p:cNvGrpSpPr>
              <a:grpSpLocks/>
            </p:cNvGrpSpPr>
            <p:nvPr/>
          </p:nvGrpSpPr>
          <p:grpSpPr bwMode="auto">
            <a:xfrm>
              <a:off x="6322699" y="441959"/>
              <a:ext cx="277006" cy="4588230"/>
              <a:chOff x="8838980" y="367194"/>
              <a:chExt cx="249326" cy="4571615"/>
            </a:xfrm>
          </p:grpSpPr>
          <p:sp>
            <p:nvSpPr>
              <p:cNvPr id="112" name="Rectangle 111"/>
              <p:cNvSpPr/>
              <p:nvPr/>
            </p:nvSpPr>
            <p:spPr>
              <a:xfrm>
                <a:off x="8846962" y="4664052"/>
                <a:ext cx="241344" cy="274757"/>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13" name="Rectangle 112"/>
              <p:cNvSpPr/>
              <p:nvPr/>
            </p:nvSpPr>
            <p:spPr bwMode="auto">
              <a:xfrm>
                <a:off x="8838393" y="367194"/>
                <a:ext cx="247056" cy="4282473"/>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sp>
        <p:nvSpPr>
          <p:cNvPr id="75" name="Rectangle 74"/>
          <p:cNvSpPr/>
          <p:nvPr/>
        </p:nvSpPr>
        <p:spPr>
          <a:xfrm>
            <a:off x="1465263" y="20638"/>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116" name="Rectangle 115"/>
          <p:cNvSpPr/>
          <p:nvPr/>
        </p:nvSpPr>
        <p:spPr>
          <a:xfrm>
            <a:off x="3954463" y="22225"/>
            <a:ext cx="2482850" cy="46688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117" name="Rectangle 116"/>
          <p:cNvSpPr/>
          <p:nvPr/>
        </p:nvSpPr>
        <p:spPr>
          <a:xfrm>
            <a:off x="6435725" y="25400"/>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0"/>
                                        <p:tgtEl>
                                          <p:spTgt spid="37"/>
                                        </p:tgtEl>
                                      </p:cBhvr>
                                    </p:animEffect>
                                  </p:childTnLst>
                                </p:cTn>
                              </p:par>
                              <p:par>
                                <p:cTn id="8" presetID="22" presetClass="exit" presetSubtype="8" fill="hold" grpId="0" nodeType="withEffect">
                                  <p:stCondLst>
                                    <p:cond delay="0"/>
                                  </p:stCondLst>
                                  <p:childTnLst>
                                    <p:animEffect transition="out" filter="wipe(left)">
                                      <p:cBhvr>
                                        <p:cTn id="9" dur="5000"/>
                                        <p:tgtEl>
                                          <p:spTgt spid="75"/>
                                        </p:tgtEl>
                                      </p:cBhvr>
                                    </p:animEffect>
                                    <p:set>
                                      <p:cBhvr>
                                        <p:cTn id="10" dur="1" fill="hold">
                                          <p:stCondLst>
                                            <p:cond delay="4999"/>
                                          </p:stCondLst>
                                        </p:cTn>
                                        <p:tgtEl>
                                          <p:spTgt spid="75"/>
                                        </p:tgtEl>
                                        <p:attrNameLst>
                                          <p:attrName>style.visibility</p:attrName>
                                        </p:attrNameLst>
                                      </p:cBhvr>
                                      <p:to>
                                        <p:strVal val="hidden"/>
                                      </p:to>
                                    </p:set>
                                  </p:childTnLst>
                                </p:cTn>
                              </p:par>
                            </p:childTnLst>
                          </p:cTn>
                        </p:par>
                        <p:par>
                          <p:cTn id="11" fill="hold" nodeType="afterGroup">
                            <p:stCondLst>
                              <p:cond delay="5000"/>
                            </p:stCondLst>
                            <p:childTnLst>
                              <p:par>
                                <p:cTn id="12" presetID="1"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5000"/>
                                        <p:tgtEl>
                                          <p:spTgt spid="24"/>
                                        </p:tgtEl>
                                      </p:cBhvr>
                                    </p:animEffect>
                                  </p:childTnLst>
                                </p:cTn>
                              </p:par>
                              <p:par>
                                <p:cTn id="19" presetID="22" presetClass="exit" presetSubtype="8" fill="hold" grpId="0" nodeType="withEffect">
                                  <p:stCondLst>
                                    <p:cond delay="0"/>
                                  </p:stCondLst>
                                  <p:childTnLst>
                                    <p:animEffect transition="out" filter="wipe(left)">
                                      <p:cBhvr>
                                        <p:cTn id="20" dur="5000"/>
                                        <p:tgtEl>
                                          <p:spTgt spid="116"/>
                                        </p:tgtEl>
                                      </p:cBhvr>
                                    </p:animEffect>
                                    <p:set>
                                      <p:cBhvr>
                                        <p:cTn id="21" dur="1" fill="hold">
                                          <p:stCondLst>
                                            <p:cond delay="4999"/>
                                          </p:stCondLst>
                                        </p:cTn>
                                        <p:tgtEl>
                                          <p:spTgt spid="116"/>
                                        </p:tgtEl>
                                        <p:attrNameLst>
                                          <p:attrName>style.visibility</p:attrName>
                                        </p:attrNameLst>
                                      </p:cBhvr>
                                      <p:to>
                                        <p:strVal val="hidden"/>
                                      </p:to>
                                    </p:set>
                                  </p:childTnLst>
                                </p:cTn>
                              </p:par>
                            </p:childTnLst>
                          </p:cTn>
                        </p:par>
                        <p:par>
                          <p:cTn id="22" fill="hold" nodeType="afterGroup">
                            <p:stCondLst>
                              <p:cond delay="5000"/>
                            </p:stCondLst>
                            <p:childTnLst>
                              <p:par>
                                <p:cTn id="23" presetID="1"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3000"/>
                                        <p:tgtEl>
                                          <p:spTgt spid="25"/>
                                        </p:tgtEl>
                                      </p:cBhvr>
                                    </p:animEffect>
                                  </p:childTnLst>
                                </p:cTn>
                              </p:par>
                              <p:par>
                                <p:cTn id="30" presetID="22" presetClass="exit" presetSubtype="8" fill="hold" grpId="0" nodeType="withEffect">
                                  <p:stCondLst>
                                    <p:cond delay="0"/>
                                  </p:stCondLst>
                                  <p:childTnLst>
                                    <p:animEffect transition="out" filter="wipe(left)">
                                      <p:cBhvr>
                                        <p:cTn id="31" dur="5000"/>
                                        <p:tgtEl>
                                          <p:spTgt spid="117"/>
                                        </p:tgtEl>
                                      </p:cBhvr>
                                    </p:animEffect>
                                    <p:set>
                                      <p:cBhvr>
                                        <p:cTn id="32" dur="1" fill="hold">
                                          <p:stCondLst>
                                            <p:cond delay="4999"/>
                                          </p:stCondLst>
                                        </p:cTn>
                                        <p:tgtEl>
                                          <p:spTgt spid="117"/>
                                        </p:tgtEl>
                                        <p:attrNameLst>
                                          <p:attrName>style.visibility</p:attrName>
                                        </p:attrNameLst>
                                      </p:cBhvr>
                                      <p:to>
                                        <p:strVal val="hidden"/>
                                      </p:to>
                                    </p:set>
                                  </p:childTnLst>
                                </p:cTn>
                              </p:par>
                            </p:childTnLst>
                          </p:cTn>
                        </p:par>
                        <p:par>
                          <p:cTn id="33" fill="hold" nodeType="afterGroup">
                            <p:stCondLst>
                              <p:cond delay="5000"/>
                            </p:stCondLst>
                            <p:childTnLst>
                              <p:par>
                                <p:cTn id="34" presetID="1"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6" grpId="0" animBg="1"/>
      <p:bldP spid="1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33"/>
          <p:cNvSpPr>
            <a:spLocks noChangeArrowheads="1"/>
          </p:cNvSpPr>
          <p:nvPr/>
        </p:nvSpPr>
        <p:spPr bwMode="auto">
          <a:xfrm>
            <a:off x="2463800" y="457200"/>
            <a:ext cx="4216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HP-PF Memory Loop</a:t>
            </a:r>
          </a:p>
        </p:txBody>
      </p:sp>
      <p:graphicFrame>
        <p:nvGraphicFramePr>
          <p:cNvPr id="32" name="Table 31"/>
          <p:cNvGraphicFramePr>
            <a:graphicFrameLocks noGrp="1"/>
          </p:cNvGraphicFramePr>
          <p:nvPr/>
        </p:nvGraphicFramePr>
        <p:xfrm>
          <a:off x="1989138" y="2503488"/>
          <a:ext cx="4833938" cy="4202113"/>
        </p:xfrm>
        <a:graphic>
          <a:graphicData uri="http://schemas.openxmlformats.org/drawingml/2006/table">
            <a:tbl>
              <a:tblPr firstRow="1" bandRow="1"/>
              <a:tblGrid>
                <a:gridCol w="2416969"/>
                <a:gridCol w="2416969"/>
              </a:tblGrid>
              <a:tr h="101085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Region</a:t>
                      </a:r>
                      <a:endParaRPr lang="en-US" sz="1800" dirty="0">
                        <a:solidFill>
                          <a:srgbClr val="FFFF00"/>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Phase 2</a:t>
                      </a:r>
                    </a:p>
                    <a:p>
                      <a:pPr algn="ctr"/>
                      <a:endParaRPr lang="en-US" sz="1200" b="1" kern="1200" dirty="0" smtClean="0">
                        <a:solidFill>
                          <a:schemeClr val="tx1"/>
                        </a:solidFill>
                        <a:latin typeface="+mn-lt"/>
                        <a:ea typeface="+mn-ea"/>
                        <a:cs typeface="+mn-cs"/>
                      </a:endParaRPr>
                    </a:p>
                    <a:p>
                      <a:pPr algn="ctr"/>
                      <a:r>
                        <a:rPr lang="en-US" sz="1200" b="1" kern="1200" dirty="0" smtClean="0">
                          <a:solidFill>
                            <a:schemeClr val="tx1"/>
                          </a:solidFill>
                          <a:latin typeface="+mn-lt"/>
                          <a:ea typeface="+mn-ea"/>
                          <a:cs typeface="+mn-cs"/>
                        </a:rPr>
                        <a:t>(14 PFs, RAIN 2k cell)</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Visual cortex</a:t>
                      </a:r>
                      <a:r>
                        <a:rPr lang="en-US" sz="1400" baseline="0" dirty="0" smtClean="0"/>
                        <a:t> pathway</a:t>
                      </a:r>
                      <a:endParaRPr lang="en-US" sz="14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2,800</a:t>
                      </a:r>
                    </a:p>
                  </a:txBody>
                  <a:tcPr marL="9525" marR="9525"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Entorhinal</a:t>
                      </a:r>
                      <a:r>
                        <a:rPr lang="en-US" sz="1400" baseline="0" dirty="0" smtClean="0"/>
                        <a:t>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2,000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Hippocampal</a:t>
                      </a:r>
                      <a:r>
                        <a:rPr lang="en-US" sz="1400" baseline="0" dirty="0" smtClean="0"/>
                        <a:t> CA</a:t>
                      </a:r>
                      <a:endParaRPr lang="en-US" sz="1400" dirty="0" smtClean="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46,700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Subiculum</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360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Prefrontal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22,400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Premotor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7315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sz="1400" i="1" dirty="0" smtClean="0"/>
                        <a:t>Total # neurons:</a:t>
                      </a:r>
                    </a:p>
                    <a:p>
                      <a:pPr algn="r"/>
                      <a:r>
                        <a:rPr lang="en-US" sz="1400" i="1" dirty="0" smtClean="0"/>
                        <a:t>(including RAIN and interneurons)</a:t>
                      </a:r>
                      <a:endParaRPr lang="en-US" sz="1400" i="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400" b="1" i="1" u="sng" kern="1200" dirty="0" smtClean="0">
                          <a:solidFill>
                            <a:schemeClr val="dk1"/>
                          </a:solidFill>
                          <a:latin typeface="+mn-lt"/>
                          <a:ea typeface="+mn-ea"/>
                          <a:cs typeface="+mn-cs"/>
                        </a:rPr>
                        <a:t>~</a:t>
                      </a:r>
                      <a:r>
                        <a:rPr lang="en-US" sz="1400" b="1" i="1" u="none" kern="1200" baseline="0" dirty="0" smtClean="0">
                          <a:solidFill>
                            <a:schemeClr val="dk1"/>
                          </a:solidFill>
                          <a:latin typeface="+mn-lt"/>
                          <a:ea typeface="+mn-ea"/>
                          <a:cs typeface="+mn-cs"/>
                        </a:rPr>
                        <a:t> 100,000</a:t>
                      </a:r>
                      <a:endParaRPr lang="en-US" sz="1400" b="1" i="1" u="sng" kern="1200" dirty="0" smtClean="0">
                        <a:solidFill>
                          <a:schemeClr val="dk1"/>
                        </a:solidFill>
                        <a:latin typeface="+mn-lt"/>
                        <a:ea typeface="+mn-ea"/>
                        <a:cs typeface="+mn-cs"/>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bl>
          </a:graphicData>
        </a:graphic>
      </p:graphicFrame>
      <p:grpSp>
        <p:nvGrpSpPr>
          <p:cNvPr id="43040" name="Group 32"/>
          <p:cNvGrpSpPr>
            <a:grpSpLocks/>
          </p:cNvGrpSpPr>
          <p:nvPr/>
        </p:nvGrpSpPr>
        <p:grpSpPr bwMode="auto">
          <a:xfrm>
            <a:off x="5486400" y="1703388"/>
            <a:ext cx="393700" cy="671512"/>
            <a:chOff x="3276600" y="1767840"/>
            <a:chExt cx="393542" cy="670560"/>
          </a:xfrm>
        </p:grpSpPr>
        <p:cxnSp>
          <p:nvCxnSpPr>
            <p:cNvPr id="43041" name="Straight Connector 33"/>
            <p:cNvCxnSpPr>
              <a:cxnSpLocks noChangeShapeType="1"/>
            </p:cNvCxnSpPr>
            <p:nvPr/>
          </p:nvCxnSpPr>
          <p:spPr bwMode="auto">
            <a:xfrm rot="5400000">
              <a:off x="3273108" y="2110740"/>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43042" name="Straight Connector 34"/>
            <p:cNvCxnSpPr>
              <a:cxnSpLocks noChangeShapeType="1"/>
            </p:cNvCxnSpPr>
            <p:nvPr/>
          </p:nvCxnSpPr>
          <p:spPr bwMode="auto">
            <a:xfrm>
              <a:off x="3280728" y="1935480"/>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43043" name="Straight Connector 35"/>
            <p:cNvCxnSpPr>
              <a:cxnSpLocks noChangeShapeType="1"/>
            </p:cNvCxnSpPr>
            <p:nvPr/>
          </p:nvCxnSpPr>
          <p:spPr bwMode="auto">
            <a:xfrm>
              <a:off x="3288348" y="2300446"/>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43044" name="Straight Connector 36"/>
            <p:cNvCxnSpPr>
              <a:cxnSpLocks noChangeShapeType="1"/>
            </p:cNvCxnSpPr>
            <p:nvPr/>
          </p:nvCxnSpPr>
          <p:spPr bwMode="auto">
            <a:xfrm rot="5400000">
              <a:off x="3508931" y="1927939"/>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43045" name="Straight Connector 37"/>
            <p:cNvCxnSpPr>
              <a:cxnSpLocks noChangeShapeType="1"/>
            </p:cNvCxnSpPr>
            <p:nvPr/>
          </p:nvCxnSpPr>
          <p:spPr bwMode="auto">
            <a:xfrm rot="5400000">
              <a:off x="3124121" y="1920319"/>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43046" name="Straight Connector 38"/>
            <p:cNvCxnSpPr>
              <a:cxnSpLocks noChangeShapeType="1"/>
            </p:cNvCxnSpPr>
            <p:nvPr/>
          </p:nvCxnSpPr>
          <p:spPr bwMode="auto">
            <a:xfrm rot="5400000">
              <a:off x="3508931" y="2285285"/>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43047" name="Straight Connector 39"/>
            <p:cNvCxnSpPr>
              <a:cxnSpLocks noChangeShapeType="1"/>
            </p:cNvCxnSpPr>
            <p:nvPr/>
          </p:nvCxnSpPr>
          <p:spPr bwMode="auto">
            <a:xfrm rot="5400000">
              <a:off x="3124121" y="2277665"/>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41" name="Oval 40"/>
            <p:cNvSpPr/>
            <p:nvPr/>
          </p:nvSpPr>
          <p:spPr>
            <a:xfrm>
              <a:off x="3419418" y="2069037"/>
              <a:ext cx="82517" cy="88774"/>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a:defRPr/>
              </a:pPr>
              <a:endParaRPr lang="en-US" b="0" kern="0" dirty="0">
                <a:solidFill>
                  <a:srgbClr val="FFFFFF"/>
                </a:solidFill>
                <a:latin typeface="Arial"/>
                <a:cs typeface="+mn-cs"/>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3"/>
          <p:cNvSpPr>
            <a:spLocks noChangeArrowheads="1"/>
          </p:cNvSpPr>
          <p:nvPr/>
        </p:nvSpPr>
        <p:spPr bwMode="auto">
          <a:xfrm>
            <a:off x="349250" y="457200"/>
            <a:ext cx="8445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Virtual Navigational Environment - Correct</a:t>
            </a:r>
          </a:p>
        </p:txBody>
      </p:sp>
      <p:pic>
        <p:nvPicPr>
          <p:cNvPr id="2" name="nav.mpeg">
            <a:hlinkClick r:id="" action="ppaction://media"/>
          </p:cNvPr>
          <p:cNvPicPr>
            <a:picLocks noRot="1" noChangeAspect="1"/>
          </p:cNvPicPr>
          <p:nvPr>
            <a:videoFile r:link="rId1"/>
          </p:nvPr>
        </p:nvPicPr>
        <p:blipFill>
          <a:blip r:embed="rId4"/>
          <a:stretch>
            <a:fillRect/>
          </a:stretch>
        </p:blipFill>
        <p:spPr>
          <a:xfrm>
            <a:off x="1150321" y="1661160"/>
            <a:ext cx="6843359" cy="51206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3"/>
          <p:cNvSpPr>
            <a:spLocks noChangeArrowheads="1"/>
          </p:cNvSpPr>
          <p:nvPr/>
        </p:nvSpPr>
        <p:spPr bwMode="auto">
          <a:xfrm>
            <a:off x="201613" y="457200"/>
            <a:ext cx="8740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Virtual Navigational Environment - Incorrect</a:t>
            </a:r>
          </a:p>
        </p:txBody>
      </p:sp>
      <p:pic>
        <p:nvPicPr>
          <p:cNvPr id="2" name="neighborhood3.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90700"/>
            <a:ext cx="9144000" cy="45339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46083" name="Group 7"/>
          <p:cNvGrpSpPr>
            <a:grpSpLocks/>
          </p:cNvGrpSpPr>
          <p:nvPr/>
        </p:nvGrpSpPr>
        <p:grpSpPr bwMode="auto">
          <a:xfrm rot="5400000">
            <a:off x="6147594" y="2324894"/>
            <a:ext cx="368300" cy="623888"/>
            <a:chOff x="4198" y="457"/>
            <a:chExt cx="318" cy="281"/>
          </a:xfrm>
        </p:grpSpPr>
        <p:sp>
          <p:nvSpPr>
            <p:cNvPr id="46102"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6103"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46084" name="Group 36"/>
          <p:cNvGrpSpPr>
            <a:grpSpLocks/>
          </p:cNvGrpSpPr>
          <p:nvPr/>
        </p:nvGrpSpPr>
        <p:grpSpPr bwMode="auto">
          <a:xfrm>
            <a:off x="1120775" y="2895600"/>
            <a:ext cx="5203825" cy="1016000"/>
            <a:chOff x="1142928" y="2438400"/>
            <a:chExt cx="5203107" cy="1219200"/>
          </a:xfrm>
        </p:grpSpPr>
        <p:sp>
          <p:nvSpPr>
            <p:cNvPr id="46100"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Mesocircuit Modeling</a:t>
              </a:r>
            </a:p>
          </p:txBody>
        </p:sp>
        <p:pic>
          <p:nvPicPr>
            <p:cNvPr id="46101" name="Picture 4"/>
            <p:cNvPicPr>
              <a:picLocks noChangeAspect="1" noChangeArrowheads="1"/>
            </p:cNvPicPr>
            <p:nvPr/>
          </p:nvPicPr>
          <p:blipFill>
            <a:blip r:embed="rId3">
              <a:clrChange>
                <a:clrFrom>
                  <a:srgbClr val="006600"/>
                </a:clrFrom>
                <a:clrTo>
                  <a:srgbClr val="0066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085" name="Group 2"/>
          <p:cNvGrpSpPr>
            <a:grpSpLocks/>
          </p:cNvGrpSpPr>
          <p:nvPr/>
        </p:nvGrpSpPr>
        <p:grpSpPr bwMode="auto">
          <a:xfrm>
            <a:off x="1120775" y="1600200"/>
            <a:ext cx="6575425" cy="715963"/>
            <a:chOff x="1121493" y="1600200"/>
            <a:chExt cx="6574707" cy="716408"/>
          </a:xfrm>
        </p:grpSpPr>
        <p:sp>
          <p:nvSpPr>
            <p:cNvPr id="46098" name="Rectangle 3"/>
            <p:cNvSpPr>
              <a:spLocks noChangeArrowheads="1"/>
            </p:cNvSpPr>
            <p:nvPr/>
          </p:nvSpPr>
          <p:spPr bwMode="auto">
            <a:xfrm>
              <a:off x="1121493" y="1600200"/>
              <a:ext cx="2362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solidFill>
                    <a:schemeClr val="bg2"/>
                  </a:solidFill>
                  <a:latin typeface="Arial" pitchFamily="34" charset="0"/>
                </a:rPr>
                <a:t>Neuroscience</a:t>
              </a:r>
            </a:p>
          </p:txBody>
        </p:sp>
        <p:pic>
          <p:nvPicPr>
            <p:cNvPr id="46099" name="Picture 68" descr="N13552_plane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400800" y="1633674"/>
              <a:ext cx="1295400" cy="68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086" name="Group 7"/>
          <p:cNvGrpSpPr>
            <a:grpSpLocks/>
          </p:cNvGrpSpPr>
          <p:nvPr/>
        </p:nvGrpSpPr>
        <p:grpSpPr bwMode="auto">
          <a:xfrm rot="5400000">
            <a:off x="5983287" y="3817938"/>
            <a:ext cx="409575" cy="533400"/>
            <a:chOff x="4114" y="576"/>
            <a:chExt cx="354" cy="240"/>
          </a:xfrm>
        </p:grpSpPr>
        <p:sp>
          <p:nvSpPr>
            <p:cNvPr id="46096"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6097"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46087" name="Group 7"/>
          <p:cNvGrpSpPr>
            <a:grpSpLocks/>
          </p:cNvGrpSpPr>
          <p:nvPr/>
        </p:nvGrpSpPr>
        <p:grpSpPr bwMode="auto">
          <a:xfrm rot="5400000">
            <a:off x="6151563" y="4964113"/>
            <a:ext cx="320675" cy="625475"/>
            <a:chOff x="3892" y="500"/>
            <a:chExt cx="276" cy="281"/>
          </a:xfrm>
        </p:grpSpPr>
        <p:sp>
          <p:nvSpPr>
            <p:cNvPr id="46094"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6095"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46088" name="Group 39"/>
          <p:cNvGrpSpPr>
            <a:grpSpLocks/>
          </p:cNvGrpSpPr>
          <p:nvPr/>
        </p:nvGrpSpPr>
        <p:grpSpPr bwMode="auto">
          <a:xfrm>
            <a:off x="1120775" y="5562600"/>
            <a:ext cx="5218113" cy="965200"/>
            <a:chOff x="1142928" y="5593080"/>
            <a:chExt cx="5217394" cy="1158240"/>
          </a:xfrm>
        </p:grpSpPr>
        <p:pic>
          <p:nvPicPr>
            <p:cNvPr id="46092" name="Picture 6" descr="supercompute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822035" y="5593080"/>
              <a:ext cx="153828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Software/Hardware Engineering</a:t>
              </a:r>
            </a:p>
          </p:txBody>
        </p:sp>
      </p:grpSp>
      <p:grpSp>
        <p:nvGrpSpPr>
          <p:cNvPr id="46089" name="Group 3"/>
          <p:cNvGrpSpPr>
            <a:grpSpLocks/>
          </p:cNvGrpSpPr>
          <p:nvPr/>
        </p:nvGrpSpPr>
        <p:grpSpPr bwMode="auto">
          <a:xfrm>
            <a:off x="1120775" y="4119563"/>
            <a:ext cx="7032625" cy="1062037"/>
            <a:chOff x="1121492" y="5562600"/>
            <a:chExt cx="7031908" cy="1062301"/>
          </a:xfrm>
        </p:grpSpPr>
        <p:sp>
          <p:nvSpPr>
            <p:cNvPr id="46090"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latin typeface="Arial" pitchFamily="34" charset="0"/>
                </a:rPr>
                <a:t>Robot/Human Loops</a:t>
              </a:r>
            </a:p>
          </p:txBody>
        </p:sp>
        <p:pic>
          <p:nvPicPr>
            <p:cNvPr id="4609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4358" y="5562600"/>
              <a:ext cx="1299042" cy="106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33"/>
          <p:cNvSpPr>
            <a:spLocks noChangeArrowheads="1"/>
          </p:cNvSpPr>
          <p:nvPr/>
        </p:nvSpPr>
        <p:spPr bwMode="auto">
          <a:xfrm>
            <a:off x="1728788" y="457200"/>
            <a:ext cx="58943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Virtual Neuro-Robotics (VNR)</a:t>
            </a:r>
          </a:p>
        </p:txBody>
      </p:sp>
      <p:grpSp>
        <p:nvGrpSpPr>
          <p:cNvPr id="47107" name="Group 5"/>
          <p:cNvGrpSpPr>
            <a:grpSpLocks/>
          </p:cNvGrpSpPr>
          <p:nvPr/>
        </p:nvGrpSpPr>
        <p:grpSpPr bwMode="auto">
          <a:xfrm>
            <a:off x="1028700" y="1846263"/>
            <a:ext cx="7086600" cy="3030537"/>
            <a:chOff x="1028700" y="1767129"/>
            <a:chExt cx="7086600" cy="3030294"/>
          </a:xfrm>
        </p:grpSpPr>
        <p:grpSp>
          <p:nvGrpSpPr>
            <p:cNvPr id="47109" name="Group 3"/>
            <p:cNvGrpSpPr>
              <a:grpSpLocks/>
            </p:cNvGrpSpPr>
            <p:nvPr/>
          </p:nvGrpSpPr>
          <p:grpSpPr bwMode="auto">
            <a:xfrm>
              <a:off x="1143000" y="3352799"/>
              <a:ext cx="6858000" cy="1444624"/>
              <a:chOff x="1066800" y="3962400"/>
              <a:chExt cx="7218363" cy="1857375"/>
            </a:xfrm>
          </p:grpSpPr>
          <p:grpSp>
            <p:nvGrpSpPr>
              <p:cNvPr id="47117" name="Group 2"/>
              <p:cNvGrpSpPr>
                <a:grpSpLocks/>
              </p:cNvGrpSpPr>
              <p:nvPr/>
            </p:nvGrpSpPr>
            <p:grpSpPr bwMode="auto">
              <a:xfrm>
                <a:off x="1066800" y="3962400"/>
                <a:ext cx="7218363" cy="1857375"/>
                <a:chOff x="1066800" y="4495800"/>
                <a:chExt cx="7218363" cy="1857375"/>
              </a:xfrm>
            </p:grpSpPr>
            <p:pic>
              <p:nvPicPr>
                <p:cNvPr id="471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495800"/>
                  <a:ext cx="7218363" cy="18573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7120" name="Picture 3"/>
                <p:cNvPicPr>
                  <a:picLocks noChangeAspect="1" noChangeArrowheads="1"/>
                </p:cNvPicPr>
                <p:nvPr/>
              </p:nvPicPr>
              <p:blipFill>
                <a:blip r:embed="rId4">
                  <a:extLst>
                    <a:ext uri="{28A0092B-C50C-407E-A947-70E740481C1C}">
                      <a14:useLocalDpi xmlns:a14="http://schemas.microsoft.com/office/drawing/2010/main" val="0"/>
                    </a:ext>
                  </a:extLst>
                </a:blip>
                <a:srcRect l="72818" b="11111"/>
                <a:stretch>
                  <a:fillRect/>
                </a:stretch>
              </p:blipFill>
              <p:spPr bwMode="auto">
                <a:xfrm>
                  <a:off x="2895600" y="5050970"/>
                  <a:ext cx="2417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18" name="Picture 3"/>
              <p:cNvPicPr preferRelativeResize="0">
                <a:picLocks noChangeArrowheads="1"/>
              </p:cNvPicPr>
              <p:nvPr/>
            </p:nvPicPr>
            <p:blipFill>
              <a:blip r:embed="rId4">
                <a:extLst>
                  <a:ext uri="{28A0092B-C50C-407E-A947-70E740481C1C}">
                    <a14:useLocalDpi xmlns:a14="http://schemas.microsoft.com/office/drawing/2010/main" val="0"/>
                  </a:ext>
                </a:extLst>
              </a:blip>
              <a:srcRect r="82866" b="11111"/>
              <a:stretch>
                <a:fillRect/>
              </a:stretch>
            </p:blipFill>
            <p:spPr bwMode="auto">
              <a:xfrm>
                <a:off x="5237410" y="4517573"/>
                <a:ext cx="152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0" name="Group 1"/>
            <p:cNvGrpSpPr>
              <a:grpSpLocks/>
            </p:cNvGrpSpPr>
            <p:nvPr/>
          </p:nvGrpSpPr>
          <p:grpSpPr bwMode="auto">
            <a:xfrm>
              <a:off x="1028700" y="1767129"/>
              <a:ext cx="7086600" cy="1353896"/>
              <a:chOff x="762000" y="1963431"/>
              <a:chExt cx="7827963" cy="1866900"/>
            </a:xfrm>
          </p:grpSpPr>
          <p:pic>
            <p:nvPicPr>
              <p:cNvPr id="471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63431"/>
                <a:ext cx="7827963" cy="18669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71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0688" y="2678907"/>
                <a:ext cx="3429000" cy="21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11" name="TextBox 4"/>
            <p:cNvSpPr txBox="1">
              <a:spLocks noChangeArrowheads="1"/>
            </p:cNvSpPr>
            <p:nvPr/>
          </p:nvSpPr>
          <p:spPr bwMode="auto">
            <a:xfrm>
              <a:off x="1219200" y="3669268"/>
              <a:ext cx="16613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sp>
          <p:nvSpPr>
            <p:cNvPr id="47112" name="TextBox 11"/>
            <p:cNvSpPr txBox="1">
              <a:spLocks noChangeArrowheads="1"/>
            </p:cNvSpPr>
            <p:nvPr/>
          </p:nvSpPr>
          <p:spPr bwMode="auto">
            <a:xfrm>
              <a:off x="6477000" y="3733800"/>
              <a:ext cx="15009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sp>
          <p:nvSpPr>
            <p:cNvPr id="47113" name="TextBox 12"/>
            <p:cNvSpPr txBox="1">
              <a:spLocks noChangeArrowheads="1"/>
            </p:cNvSpPr>
            <p:nvPr/>
          </p:nvSpPr>
          <p:spPr bwMode="auto">
            <a:xfrm>
              <a:off x="6123407" y="2220181"/>
              <a:ext cx="1991893"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sp>
          <p:nvSpPr>
            <p:cNvPr id="47114" name="TextBox 13"/>
            <p:cNvSpPr txBox="1">
              <a:spLocks noChangeArrowheads="1"/>
            </p:cNvSpPr>
            <p:nvPr/>
          </p:nvSpPr>
          <p:spPr bwMode="auto">
            <a:xfrm>
              <a:off x="1056108" y="2224087"/>
              <a:ext cx="196305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grpSp>
      <p:sp>
        <p:nvSpPr>
          <p:cNvPr id="47108" name="TextBox 6"/>
          <p:cNvSpPr txBox="1">
            <a:spLocks noChangeArrowheads="1"/>
          </p:cNvSpPr>
          <p:nvPr/>
        </p:nvSpPr>
        <p:spPr bwMode="auto">
          <a:xfrm>
            <a:off x="1371600" y="5105400"/>
            <a:ext cx="6400800" cy="14160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Modeling Oxytocin Induced Neurorobotic Trust and Intent Recognition in Human Robot  Interaction</a:t>
            </a:r>
          </a:p>
          <a:p>
            <a:pPr eaLnBrk="1" hangingPunct="1">
              <a:spcBef>
                <a:spcPts val="600"/>
              </a:spcBef>
            </a:pPr>
            <a:r>
              <a:rPr lang="en-US" sz="1100" b="0">
                <a:latin typeface="Arial" pitchFamily="34" charset="0"/>
              </a:rPr>
              <a:t>Sridhar R. Anumandla, Laurence C. Jayet Bray, Corey M. Thibeault, Roger V. Hoang, Sergiu M. Dascalu, Frederick C Harris, Jr., and Philip H. Goodman</a:t>
            </a:r>
          </a:p>
          <a:p>
            <a:pPr eaLnBrk="1" hangingPunct="1">
              <a:spcBef>
                <a:spcPts val="600"/>
              </a:spcBef>
            </a:pPr>
            <a:r>
              <a:rPr lang="en-US" sz="1100" b="0">
                <a:latin typeface="Arial" pitchFamily="34" charset="0"/>
              </a:rPr>
              <a:t>In Proceedings of the International Joint Conference on Neural Networks (IJCNN 2011) July 31-Aug 5, 2011, San Jose, CA.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3"/>
          <p:cNvSpPr>
            <a:spLocks noChangeArrowheads="1"/>
          </p:cNvSpPr>
          <p:nvPr/>
        </p:nvSpPr>
        <p:spPr bwMode="auto">
          <a:xfrm>
            <a:off x="2154238" y="457200"/>
            <a:ext cx="48355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Behavioral VNR System</a:t>
            </a:r>
          </a:p>
        </p:txBody>
      </p:sp>
      <p:pic>
        <p:nvPicPr>
          <p:cNvPr id="3" name="Picture 1"/>
          <p:cNvPicPr>
            <a:picLocks noChangeAspect="1" noChangeArrowheads="1"/>
          </p:cNvPicPr>
          <p:nvPr/>
        </p:nvPicPr>
        <p:blipFill>
          <a:blip r:embed="rId3" cstate="print"/>
          <a:srcRect/>
          <a:stretch>
            <a:fillRect/>
          </a:stretch>
        </p:blipFill>
        <p:spPr bwMode="auto">
          <a:xfrm>
            <a:off x="914400" y="1600200"/>
            <a:ext cx="4248576" cy="3200400"/>
          </a:xfrm>
          <a:prstGeom prst="rect">
            <a:avLst/>
          </a:prstGeom>
          <a:noFill/>
          <a:ln w="9525">
            <a:noFill/>
            <a:miter lim="800000"/>
            <a:headEnd/>
            <a:tailEnd/>
          </a:ln>
          <a:effectLst>
            <a:softEdge rad="31750"/>
          </a:effectLst>
        </p:spPr>
      </p:pic>
      <p:pic>
        <p:nvPicPr>
          <p:cNvPr id="48132" name="Picture 2"/>
          <p:cNvPicPr>
            <a:picLocks noChangeAspect="1" noChangeArrowheads="1"/>
          </p:cNvPicPr>
          <p:nvPr/>
        </p:nvPicPr>
        <p:blipFill>
          <a:blip r:embed="rId4">
            <a:extLst>
              <a:ext uri="{28A0092B-C50C-407E-A947-70E740481C1C}">
                <a14:useLocalDpi xmlns:a14="http://schemas.microsoft.com/office/drawing/2010/main" val="0"/>
              </a:ext>
            </a:extLst>
          </a:blip>
          <a:srcRect t="10374" b="4019"/>
          <a:stretch>
            <a:fillRect/>
          </a:stretch>
        </p:blipFill>
        <p:spPr bwMode="auto">
          <a:xfrm>
            <a:off x="360363" y="4824413"/>
            <a:ext cx="84232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673225"/>
            <a:ext cx="2681288"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3"/>
          <p:cNvSpPr>
            <a:spLocks noChangeArrowheads="1"/>
          </p:cNvSpPr>
          <p:nvPr/>
        </p:nvSpPr>
        <p:spPr bwMode="auto">
          <a:xfrm>
            <a:off x="2133600" y="457200"/>
            <a:ext cx="487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Reward-Based Learning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629" y="1661160"/>
            <a:ext cx="6872742" cy="5120640"/>
          </a:xfrm>
          <a:prstGeom prst="rect">
            <a:avLst/>
          </a:prstGeom>
        </p:spPr>
      </p:pic>
    </p:spTree>
    <p:extLst>
      <p:ext uri="{BB962C8B-B14F-4D97-AF65-F5344CB8AC3E}">
        <p14:creationId xmlns:p14="http://schemas.microsoft.com/office/powerpoint/2010/main" val="516809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2"/>
          </p:nvPr>
        </p:nvSpPr>
        <p:spPr/>
        <p:txBody>
          <a:bodyPr/>
          <a:lstStyle/>
          <a:p>
            <a:pPr>
              <a:defRPr/>
            </a:pPr>
            <a:fld id="{7109D31D-2362-4891-8427-F4A0D479DC80}" type="slidenum">
              <a:rPr lang="en-US"/>
              <a:pPr>
                <a:defRPr/>
              </a:pPr>
              <a:t>3</a:t>
            </a:fld>
            <a:endParaRPr lang="en-US"/>
          </a:p>
        </p:txBody>
      </p:sp>
      <p:sp>
        <p:nvSpPr>
          <p:cNvPr id="28675" name="Rectangle 1033"/>
          <p:cNvSpPr>
            <a:spLocks noChangeArrowheads="1"/>
          </p:cNvSpPr>
          <p:nvPr/>
        </p:nvSpPr>
        <p:spPr bwMode="auto">
          <a:xfrm>
            <a:off x="3179763" y="457200"/>
            <a:ext cx="27844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OBJECTIVES</a:t>
            </a:r>
          </a:p>
        </p:txBody>
      </p:sp>
      <p:sp>
        <p:nvSpPr>
          <p:cNvPr id="4100" name="Rectangle 1034"/>
          <p:cNvSpPr>
            <a:spLocks noChangeArrowheads="1"/>
          </p:cNvSpPr>
          <p:nvPr/>
        </p:nvSpPr>
        <p:spPr bwMode="auto">
          <a:xfrm>
            <a:off x="700088" y="2273300"/>
            <a:ext cx="774223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342900" indent="-342900" eaLnBrk="0" hangingPunct="0">
              <a:buFont typeface="Arial" pitchFamily="34" charset="0"/>
              <a:buChar char="•"/>
              <a:defRPr/>
            </a:pPr>
            <a:r>
              <a:rPr lang="en-US" sz="2400" dirty="0">
                <a:latin typeface="Arial" charset="0"/>
                <a:cs typeface="Arial" charset="0"/>
              </a:rPr>
              <a:t>Simulate a system up to 10</a:t>
            </a:r>
            <a:r>
              <a:rPr lang="en-US" sz="2400" baseline="30000" dirty="0">
                <a:latin typeface="Arial" charset="0"/>
                <a:cs typeface="Arial" charset="0"/>
              </a:rPr>
              <a:t>5</a:t>
            </a:r>
            <a:r>
              <a:rPr lang="en-US" sz="2400" dirty="0">
                <a:latin typeface="Arial" charset="0"/>
                <a:cs typeface="Arial" charset="0"/>
              </a:rPr>
              <a:t> and 10</a:t>
            </a:r>
            <a:r>
              <a:rPr lang="en-US" sz="2400" baseline="30000" dirty="0">
                <a:latin typeface="Arial" charset="0"/>
                <a:cs typeface="Arial" charset="0"/>
              </a:rPr>
              <a:t>6</a:t>
            </a:r>
            <a:r>
              <a:rPr lang="en-US" sz="2400" dirty="0">
                <a:latin typeface="Arial" charset="0"/>
                <a:cs typeface="Arial" charset="0"/>
              </a:rPr>
              <a:t> neurons real-time and demonstrate its functionality and robustness</a:t>
            </a:r>
          </a:p>
          <a:p>
            <a:pPr marL="800100" lvl="1" indent="-342900" eaLnBrk="0" hangingPunct="0">
              <a:buFont typeface="Arial" pitchFamily="34" charset="0"/>
              <a:buChar char="•"/>
              <a:defRPr/>
            </a:pPr>
            <a:r>
              <a:rPr lang="en-US" sz="2400" b="0" dirty="0">
                <a:latin typeface="Arial" charset="0"/>
                <a:cs typeface="Arial" charset="0"/>
              </a:rPr>
              <a:t>Neocortical-Hippocampal Navigation</a:t>
            </a:r>
          </a:p>
          <a:p>
            <a:pPr eaLnBrk="0" hangingPunct="0">
              <a:defRPr/>
            </a:pPr>
            <a:endParaRPr lang="en-US" sz="2000" b="0" dirty="0">
              <a:latin typeface="Arial" charset="0"/>
              <a:cs typeface="Arial" charset="0"/>
            </a:endParaRPr>
          </a:p>
          <a:p>
            <a:pPr eaLnBrk="0" hangingPunct="0">
              <a:defRPr/>
            </a:pPr>
            <a:endParaRPr lang="en-US" sz="2000" b="0" dirty="0">
              <a:latin typeface="Arial" charset="0"/>
              <a:cs typeface="Arial" charset="0"/>
            </a:endParaRPr>
          </a:p>
          <a:p>
            <a:pPr marL="342900" indent="-342900" eaLnBrk="0" hangingPunct="0">
              <a:buFont typeface="Arial" pitchFamily="34" charset="0"/>
              <a:buChar char="•"/>
              <a:defRPr/>
            </a:pPr>
            <a:r>
              <a:rPr lang="en-US" sz="2400" dirty="0">
                <a:latin typeface="Arial" charset="0"/>
                <a:cs typeface="Arial" charset="0"/>
              </a:rPr>
              <a:t>Use emotional reward learning during human-robot interaction</a:t>
            </a:r>
          </a:p>
          <a:p>
            <a:pPr marL="800100" lvl="1" indent="-342900" eaLnBrk="0" hangingPunct="0">
              <a:buFont typeface="Arial" pitchFamily="34" charset="0"/>
              <a:buChar char="•"/>
              <a:defRPr/>
            </a:pPr>
            <a:r>
              <a:rPr lang="en-US" sz="2400" b="0" dirty="0">
                <a:latin typeface="Arial" charset="0"/>
                <a:cs typeface="Arial" charset="0"/>
              </a:rPr>
              <a:t>Reward-Based Learning </a:t>
            </a:r>
          </a:p>
          <a:p>
            <a:pPr marL="800100" lvl="1" indent="-342900" eaLnBrk="0" hangingPunct="0">
              <a:buFont typeface="Arial" pitchFamily="34" charset="0"/>
              <a:buChar char="•"/>
              <a:defRPr/>
            </a:pPr>
            <a:r>
              <a:rPr lang="en-US" sz="2400" b="0" dirty="0">
                <a:latin typeface="Arial" charset="0"/>
                <a:cs typeface="Arial" charset="0"/>
              </a:rPr>
              <a:t>Trust the Intent Recognition</a:t>
            </a:r>
            <a:endParaRPr lang="en-US" b="0" i="1" dirty="0">
              <a:latin typeface="Arial" charset="0"/>
              <a:cs typeface="Arial" charset="0"/>
            </a:endParaRPr>
          </a:p>
          <a:p>
            <a:pPr eaLnBrk="0" hangingPunct="0">
              <a:defRPr/>
            </a:pPr>
            <a:r>
              <a:rPr lang="en-US" b="0" i="1" dirty="0">
                <a:latin typeface="Arial" charset="0"/>
                <a:cs typeface="Arial" charset="0"/>
              </a:rPr>
              <a:t>	</a:t>
            </a:r>
          </a:p>
          <a:p>
            <a:pPr eaLnBrk="0" hangingPunct="0">
              <a:defRPr/>
            </a:pPr>
            <a:r>
              <a:rPr lang="en-US" b="0" i="1" dirty="0">
                <a:latin typeface="Arial" charset="0"/>
                <a:cs typeface="Arial" charset="0"/>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3"/>
          <p:cNvSpPr>
            <a:spLocks noChangeArrowheads="1"/>
          </p:cNvSpPr>
          <p:nvPr/>
        </p:nvSpPr>
        <p:spPr bwMode="auto">
          <a:xfrm>
            <a:off x="2133600" y="457200"/>
            <a:ext cx="487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Reward-Based Learning</a:t>
            </a:r>
          </a:p>
        </p:txBody>
      </p:sp>
      <p:pic>
        <p:nvPicPr>
          <p:cNvPr id="491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550" y="1646238"/>
            <a:ext cx="847090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3"/>
          <p:cNvSpPr>
            <a:spLocks noChangeArrowheads="1"/>
          </p:cNvSpPr>
          <p:nvPr/>
        </p:nvSpPr>
        <p:spPr bwMode="auto">
          <a:xfrm>
            <a:off x="2133600" y="457200"/>
            <a:ext cx="487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Reward-Based Learning</a:t>
            </a:r>
          </a:p>
        </p:txBody>
      </p:sp>
      <p:pic>
        <p:nvPicPr>
          <p:cNvPr id="2" name="reward_based_learning.mpeg">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189038" y="1719263"/>
            <a:ext cx="6765925"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3"/>
          <p:cNvSpPr>
            <a:spLocks noChangeArrowheads="1"/>
          </p:cNvSpPr>
          <p:nvPr/>
        </p:nvSpPr>
        <p:spPr bwMode="auto">
          <a:xfrm>
            <a:off x="1366838" y="457200"/>
            <a:ext cx="6410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and Affiliation” Paradigm</a:t>
            </a:r>
          </a:p>
        </p:txBody>
      </p:sp>
      <p:grpSp>
        <p:nvGrpSpPr>
          <p:cNvPr id="51203" name="Group 21"/>
          <p:cNvGrpSpPr>
            <a:grpSpLocks/>
          </p:cNvGrpSpPr>
          <p:nvPr/>
        </p:nvGrpSpPr>
        <p:grpSpPr bwMode="auto">
          <a:xfrm>
            <a:off x="677863" y="1839913"/>
            <a:ext cx="7788275" cy="4713287"/>
            <a:chOff x="228600" y="1371600"/>
            <a:chExt cx="7788574" cy="4712732"/>
          </a:xfrm>
        </p:grpSpPr>
        <p:pic>
          <p:nvPicPr>
            <p:cNvPr id="512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3652838" cy="7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67000"/>
              <a:ext cx="35337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209800"/>
              <a:ext cx="24860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miley Face 25"/>
            <p:cNvSpPr/>
            <p:nvPr/>
          </p:nvSpPr>
          <p:spPr>
            <a:xfrm>
              <a:off x="533412" y="3047803"/>
              <a:ext cx="381015" cy="380955"/>
            </a:xfrm>
            <a:prstGeom prst="smileyFace">
              <a:avLst>
                <a:gd name="adj" fmla="val -4653"/>
              </a:avLst>
            </a:prstGeom>
            <a:solidFill>
              <a:sysClr val="window" lastClr="FFFFFF">
                <a:lumMod val="75000"/>
              </a:sys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27" name="Smiley Face 26"/>
            <p:cNvSpPr/>
            <p:nvPr/>
          </p:nvSpPr>
          <p:spPr>
            <a:xfrm>
              <a:off x="2895702" y="3047803"/>
              <a:ext cx="381015" cy="380955"/>
            </a:xfrm>
            <a:prstGeom prst="smileyFace">
              <a:avLst/>
            </a:prstGeom>
            <a:solidFill>
              <a:sysClr val="window" lastClr="FF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grpSp>
          <p:nvGrpSpPr>
            <p:cNvPr id="51209" name="Group 129"/>
            <p:cNvGrpSpPr>
              <a:grpSpLocks/>
            </p:cNvGrpSpPr>
            <p:nvPr/>
          </p:nvGrpSpPr>
          <p:grpSpPr bwMode="auto">
            <a:xfrm>
              <a:off x="4543425" y="1371600"/>
              <a:ext cx="3473749" cy="4712732"/>
              <a:chOff x="4543425" y="1371600"/>
              <a:chExt cx="3473749" cy="4712732"/>
            </a:xfrm>
          </p:grpSpPr>
          <p:grpSp>
            <p:nvGrpSpPr>
              <p:cNvPr id="51210" name="Group 122"/>
              <p:cNvGrpSpPr>
                <a:grpSpLocks/>
              </p:cNvGrpSpPr>
              <p:nvPr/>
            </p:nvGrpSpPr>
            <p:grpSpPr bwMode="auto">
              <a:xfrm>
                <a:off x="4543425" y="1371600"/>
                <a:ext cx="3314700" cy="4191000"/>
                <a:chOff x="4543425" y="1371600"/>
                <a:chExt cx="3314700" cy="4191000"/>
              </a:xfrm>
            </p:grpSpPr>
            <p:pic>
              <p:nvPicPr>
                <p:cNvPr id="512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248150"/>
                  <a:ext cx="32861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5391150"/>
                  <a:ext cx="25527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5" name="Group 121"/>
                <p:cNvGrpSpPr>
                  <a:grpSpLocks/>
                </p:cNvGrpSpPr>
                <p:nvPr/>
              </p:nvGrpSpPr>
              <p:grpSpPr bwMode="auto">
                <a:xfrm>
                  <a:off x="5029200" y="1371600"/>
                  <a:ext cx="2558143" cy="391886"/>
                  <a:chOff x="5029200" y="1371600"/>
                  <a:chExt cx="2558143" cy="391886"/>
                </a:xfrm>
              </p:grpSpPr>
              <p:sp>
                <p:nvSpPr>
                  <p:cNvPr id="37" name="Smiley Face 36"/>
                  <p:cNvSpPr/>
                  <p:nvPr/>
                </p:nvSpPr>
                <p:spPr>
                  <a:xfrm>
                    <a:off x="7205930" y="1382711"/>
                    <a:ext cx="381015" cy="380955"/>
                  </a:xfrm>
                  <a:prstGeom prst="smileyFace">
                    <a:avLst/>
                  </a:prstGeom>
                  <a:solidFill>
                    <a:sysClr val="window" lastClr="FF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38" name="Smiley Face 37"/>
                  <p:cNvSpPr/>
                  <p:nvPr/>
                </p:nvSpPr>
                <p:spPr>
                  <a:xfrm>
                    <a:off x="6672510" y="1382711"/>
                    <a:ext cx="381015" cy="380955"/>
                  </a:xfrm>
                  <a:prstGeom prst="smileyFace">
                    <a:avLst>
                      <a:gd name="adj" fmla="val -4653"/>
                    </a:avLst>
                  </a:prstGeom>
                  <a:solidFill>
                    <a:sysClr val="window" lastClr="FFFFFF">
                      <a:lumMod val="75000"/>
                    </a:sys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39" name="Smiley Face 38"/>
                  <p:cNvSpPr/>
                  <p:nvPr/>
                </p:nvSpPr>
                <p:spPr>
                  <a:xfrm>
                    <a:off x="5562805" y="1371600"/>
                    <a:ext cx="381015" cy="380955"/>
                  </a:xfrm>
                  <a:prstGeom prst="smileyFace">
                    <a:avLst/>
                  </a:prstGeom>
                  <a:solidFill>
                    <a:sysClr val="window" lastClr="FF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40" name="Smiley Face 39"/>
                  <p:cNvSpPr/>
                  <p:nvPr/>
                </p:nvSpPr>
                <p:spPr>
                  <a:xfrm>
                    <a:off x="5029385" y="1371600"/>
                    <a:ext cx="381015" cy="380955"/>
                  </a:xfrm>
                  <a:prstGeom prst="smileyFace">
                    <a:avLst>
                      <a:gd name="adj" fmla="val -4653"/>
                    </a:avLst>
                  </a:prstGeom>
                  <a:solidFill>
                    <a:sysClr val="window" lastClr="FFFFFF">
                      <a:lumMod val="75000"/>
                    </a:sys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grpSp>
            <p:pic>
              <p:nvPicPr>
                <p:cNvPr id="5121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3425" y="1981200"/>
                  <a:ext cx="33051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181350"/>
                  <a:ext cx="25527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Rectangle 29"/>
              <p:cNvSpPr/>
              <p:nvPr/>
            </p:nvSpPr>
            <p:spPr>
              <a:xfrm>
                <a:off x="4572167" y="5714489"/>
                <a:ext cx="3445007" cy="369843"/>
              </a:xfrm>
              <a:prstGeom prst="rect">
                <a:avLst/>
              </a:prstGeom>
            </p:spPr>
            <p:txBody>
              <a:bodyPr wrap="none">
                <a:spAutoFit/>
              </a:bodyPr>
              <a:lstStyle/>
              <a:p>
                <a:pPr algn="ctr" fontAlgn="auto">
                  <a:spcBef>
                    <a:spcPts val="0"/>
                  </a:spcBef>
                  <a:spcAft>
                    <a:spcPts val="0"/>
                  </a:spcAft>
                  <a:defRPr/>
                </a:pPr>
                <a:r>
                  <a:rPr lang="en-US" b="0" kern="0" dirty="0">
                    <a:solidFill>
                      <a:prstClr val="black"/>
                    </a:solidFill>
                    <a:cs typeface="+mn-cs"/>
                  </a:rPr>
                  <a:t>Willingness to exchange token for food</a:t>
                </a:r>
              </a:p>
            </p:txBody>
          </p:sp>
          <p:sp>
            <p:nvSpPr>
              <p:cNvPr id="31" name="Rectangle 30"/>
              <p:cNvSpPr/>
              <p:nvPr/>
            </p:nvSpPr>
            <p:spPr>
              <a:xfrm>
                <a:off x="5410399" y="3504949"/>
                <a:ext cx="1917773" cy="369843"/>
              </a:xfrm>
              <a:prstGeom prst="rect">
                <a:avLst/>
              </a:prstGeom>
            </p:spPr>
            <p:txBody>
              <a:bodyPr>
                <a:spAutoFit/>
              </a:bodyPr>
              <a:lstStyle/>
              <a:p>
                <a:pPr fontAlgn="auto">
                  <a:spcBef>
                    <a:spcPts val="0"/>
                  </a:spcBef>
                  <a:spcAft>
                    <a:spcPts val="0"/>
                  </a:spcAft>
                  <a:defRPr/>
                </a:pPr>
                <a:r>
                  <a:rPr lang="en-US" b="0" kern="0" dirty="0">
                    <a:solidFill>
                      <a:prstClr val="black"/>
                    </a:solidFill>
                    <a:cs typeface="+mn-cs"/>
                  </a:rPr>
                  <a:t>Time spent facing</a:t>
                </a:r>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3"/>
          <p:cNvSpPr>
            <a:spLocks noChangeArrowheads="1"/>
          </p:cNvSpPr>
          <p:nvPr/>
        </p:nvSpPr>
        <p:spPr bwMode="auto">
          <a:xfrm>
            <a:off x="2454275" y="457200"/>
            <a:ext cx="4235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Oxytocin Physiology</a:t>
            </a:r>
          </a:p>
        </p:txBody>
      </p:sp>
      <p:pic>
        <p:nvPicPr>
          <p:cNvPr id="52227" name="Picture 4" descr="C:\Users\goodman\AppData\Local\Temp\SNAGHTML5b515b.PNG"/>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238500" y="5448300"/>
            <a:ext cx="8001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7"/>
          <p:cNvSpPr>
            <a:spLocks noChangeArrowheads="1"/>
          </p:cNvSpPr>
          <p:nvPr/>
        </p:nvSpPr>
        <p:spPr bwMode="auto">
          <a:xfrm>
            <a:off x="4114800" y="5688013"/>
            <a:ext cx="5029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Willingness to trust, accept social risk (Kosfeld 2005)</a:t>
            </a:r>
          </a:p>
          <a:p>
            <a:pPr indent="114300">
              <a:buFont typeface="Arial" pitchFamily="34" charset="0"/>
              <a:buChar char="•"/>
            </a:pPr>
            <a:r>
              <a:rPr lang="en-US" sz="1400"/>
              <a:t>Trust despite prior betrayal (Baumgartner 2008)</a:t>
            </a:r>
          </a:p>
          <a:p>
            <a:pPr indent="114300">
              <a:buFont typeface="Arial" pitchFamily="34" charset="0"/>
              <a:buChar char="•"/>
            </a:pPr>
            <a:r>
              <a:rPr lang="en-US" sz="1400"/>
              <a:t>Improved memory for familiar faces (Savaskan 2008)</a:t>
            </a:r>
          </a:p>
          <a:p>
            <a:pPr indent="114300">
              <a:buFont typeface="Arial" pitchFamily="34" charset="0"/>
              <a:buChar char="•"/>
            </a:pPr>
            <a:r>
              <a:rPr lang="en-US" sz="1400"/>
              <a:t>Improved memory for faces, not other stimuli (Rummele 2009)</a:t>
            </a:r>
          </a:p>
        </p:txBody>
      </p:sp>
      <p:pic>
        <p:nvPicPr>
          <p:cNvPr id="52229" name="Picture 2" descr="C:\DOCUME~1\Goodman\LOCALS~1\Temp\SNAGHTMLff71ee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381500"/>
            <a:ext cx="20351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95400" y="1719263"/>
            <a:ext cx="1284288" cy="338137"/>
          </a:xfrm>
          <a:prstGeom prst="rect">
            <a:avLst/>
          </a:prstGeom>
          <a:solidFill>
            <a:schemeClr val="bg1">
              <a:lumMod val="85000"/>
            </a:schemeClr>
          </a:solidFill>
        </p:spPr>
        <p:txBody>
          <a:bodyPr wrap="none">
            <a:spAutoFit/>
          </a:bodyPr>
          <a:lstStyle/>
          <a:p>
            <a:pPr algn="ctr">
              <a:defRPr/>
            </a:pPr>
            <a:r>
              <a:rPr lang="en-US" sz="1600" i="1" dirty="0">
                <a:cs typeface="+mn-cs"/>
              </a:rPr>
              <a:t>Neuroanatomy</a:t>
            </a:r>
          </a:p>
        </p:txBody>
      </p:sp>
      <p:sp>
        <p:nvSpPr>
          <p:cNvPr id="52231" name="Rectangle 12"/>
          <p:cNvSpPr>
            <a:spLocks noChangeArrowheads="1"/>
          </p:cNvSpPr>
          <p:nvPr/>
        </p:nvSpPr>
        <p:spPr bwMode="auto">
          <a:xfrm>
            <a:off x="4114800" y="2030413"/>
            <a:ext cx="48006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OT is 9-amino acid cyclic peptide</a:t>
            </a:r>
          </a:p>
          <a:p>
            <a:pPr indent="114300">
              <a:buFont typeface="Arial" pitchFamily="34" charset="0"/>
              <a:buChar char="•"/>
            </a:pPr>
            <a:r>
              <a:rPr lang="en-US" sz="1400"/>
              <a:t>first peptide to be sequenced &amp; synthesized! (ca. 1950)</a:t>
            </a:r>
          </a:p>
          <a:p>
            <a:pPr indent="114300">
              <a:buFont typeface="Arial" pitchFamily="34" charset="0"/>
              <a:buChar char="•"/>
            </a:pPr>
            <a:r>
              <a:rPr lang="en-US" sz="1400"/>
              <a:t>means “rapid birth”: promotes uterine contraction</a:t>
            </a:r>
          </a:p>
          <a:p>
            <a:pPr indent="114300">
              <a:buFont typeface="Arial" pitchFamily="34" charset="0"/>
              <a:buChar char="•"/>
            </a:pPr>
            <a:r>
              <a:rPr lang="en-US" sz="1400"/>
              <a:t>promotes milk ejection for lactation</a:t>
            </a:r>
          </a:p>
          <a:p>
            <a:pPr indent="114300">
              <a:buFont typeface="Arial" pitchFamily="34" charset="0"/>
              <a:buChar char="•"/>
            </a:pPr>
            <a:r>
              <a:rPr lang="en-US" sz="1400"/>
              <a:t>reflects release from pituitary into the blood stream</a:t>
            </a:r>
          </a:p>
        </p:txBody>
      </p:sp>
      <p:sp>
        <p:nvSpPr>
          <p:cNvPr id="14" name="Rectangle 13"/>
          <p:cNvSpPr/>
          <p:nvPr/>
        </p:nvSpPr>
        <p:spPr>
          <a:xfrm>
            <a:off x="4240213" y="1643063"/>
            <a:ext cx="2541587" cy="307975"/>
          </a:xfrm>
          <a:prstGeom prst="rect">
            <a:avLst/>
          </a:prstGeom>
          <a:solidFill>
            <a:schemeClr val="bg1">
              <a:lumMod val="85000"/>
            </a:schemeClr>
          </a:solidFill>
        </p:spPr>
        <p:txBody>
          <a:bodyPr wrap="none">
            <a:spAutoFit/>
          </a:bodyPr>
          <a:lstStyle/>
          <a:p>
            <a:pPr algn="ctr">
              <a:defRPr/>
            </a:pPr>
            <a:r>
              <a:rPr lang="en-US" sz="1400" i="1" u="sng" dirty="0">
                <a:cs typeface="+mn-cs"/>
              </a:rPr>
              <a:t>“neurohypophyseal OT system”</a:t>
            </a:r>
          </a:p>
        </p:txBody>
      </p:sp>
      <p:sp>
        <p:nvSpPr>
          <p:cNvPr id="52233" name="Rectangle 14"/>
          <p:cNvSpPr>
            <a:spLocks noChangeArrowheads="1"/>
          </p:cNvSpPr>
          <p:nvPr/>
        </p:nvSpPr>
        <p:spPr bwMode="auto">
          <a:xfrm>
            <a:off x="4114800" y="4303713"/>
            <a:ext cx="518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rodents: maternal &amp; paternal bonding</a:t>
            </a:r>
          </a:p>
          <a:p>
            <a:pPr indent="114300">
              <a:buFont typeface="Arial" pitchFamily="34" charset="0"/>
              <a:buChar char="•"/>
            </a:pPr>
            <a:r>
              <a:rPr lang="en-US" sz="1400"/>
              <a:t>voles: social recognition of cohabitating partner vs stranger</a:t>
            </a:r>
          </a:p>
          <a:p>
            <a:pPr indent="114300">
              <a:buFont typeface="Arial" pitchFamily="34" charset="0"/>
              <a:buChar char="•"/>
            </a:pPr>
            <a:r>
              <a:rPr lang="en-US" sz="1400"/>
              <a:t>ungulates: selective olfactory bonding (memory) for own lamb</a:t>
            </a:r>
          </a:p>
          <a:p>
            <a:pPr indent="114300">
              <a:buFont typeface="Arial" pitchFamily="34" charset="0"/>
              <a:buChar char="•"/>
            </a:pPr>
            <a:r>
              <a:rPr lang="en-US" sz="1400"/>
              <a:t>seems to modulate the saliency &amp; encoding of sensory signals</a:t>
            </a:r>
          </a:p>
        </p:txBody>
      </p:sp>
      <p:sp>
        <p:nvSpPr>
          <p:cNvPr id="26" name="Rectangle 25"/>
          <p:cNvSpPr/>
          <p:nvPr/>
        </p:nvSpPr>
        <p:spPr>
          <a:xfrm>
            <a:off x="4229100" y="3243263"/>
            <a:ext cx="4686300" cy="307975"/>
          </a:xfrm>
          <a:prstGeom prst="rect">
            <a:avLst/>
          </a:prstGeom>
          <a:solidFill>
            <a:schemeClr val="bg1">
              <a:lumMod val="85000"/>
            </a:schemeClr>
          </a:solidFill>
        </p:spPr>
        <p:txBody>
          <a:bodyPr wrap="none">
            <a:spAutoFit/>
          </a:bodyPr>
          <a:lstStyle/>
          <a:p>
            <a:pPr algn="ctr">
              <a:defRPr/>
            </a:pPr>
            <a:r>
              <a:rPr lang="en-US" sz="1400" i="1" u="sng" dirty="0">
                <a:cs typeface="+mn-cs"/>
              </a:rPr>
              <a:t>“direct CNS OT system”</a:t>
            </a:r>
            <a:r>
              <a:rPr lang="en-US" sz="1400" i="1" dirty="0">
                <a:cs typeface="+mn-cs"/>
              </a:rPr>
              <a:t> (OT &amp; OTR KOs &amp;  pharmacology)</a:t>
            </a:r>
          </a:p>
        </p:txBody>
      </p:sp>
      <p:sp>
        <p:nvSpPr>
          <p:cNvPr id="52235" name="Rectangle 26"/>
          <p:cNvSpPr>
            <a:spLocks noChangeArrowheads="1"/>
          </p:cNvSpPr>
          <p:nvPr/>
        </p:nvSpPr>
        <p:spPr bwMode="auto">
          <a:xfrm>
            <a:off x="4114800" y="3681413"/>
            <a:ext cx="4800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Inputs from neocortex, limbic system, and brainstem</a:t>
            </a:r>
          </a:p>
          <a:p>
            <a:pPr indent="114300">
              <a:buFont typeface="Arial" pitchFamily="34" charset="0"/>
              <a:buChar char="•"/>
            </a:pPr>
            <a:r>
              <a:rPr lang="en-US" sz="1400"/>
              <a:t>Outputs:	Local dendritic release of OT into CNS fluid 	Axonal inhib synapses in amygdala &amp; NAcc</a:t>
            </a:r>
          </a:p>
        </p:txBody>
      </p:sp>
      <p:grpSp>
        <p:nvGrpSpPr>
          <p:cNvPr id="52236" name="Group 36"/>
          <p:cNvGrpSpPr>
            <a:grpSpLocks/>
          </p:cNvGrpSpPr>
          <p:nvPr/>
        </p:nvGrpSpPr>
        <p:grpSpPr bwMode="auto">
          <a:xfrm>
            <a:off x="533400" y="2255838"/>
            <a:ext cx="3581400" cy="2773362"/>
            <a:chOff x="533400" y="1188301"/>
            <a:chExt cx="3581400" cy="2774099"/>
          </a:xfrm>
        </p:grpSpPr>
        <p:pic>
          <p:nvPicPr>
            <p:cNvPr id="52238" name="Picture 4" descr="C:\DOCUME~1\Goodman\LOCALS~1\Temp\SNAGHTMLff7cf8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04911"/>
              <a:ext cx="9144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2" descr="C:\Users\goodman\AppData\Local\Temp\SNAGHTML39dbc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188301"/>
              <a:ext cx="2162175"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Oval 33"/>
            <p:cNvSpPr>
              <a:spLocks noChangeArrowheads="1"/>
            </p:cNvSpPr>
            <p:nvPr/>
          </p:nvSpPr>
          <p:spPr bwMode="auto">
            <a:xfrm>
              <a:off x="1676400" y="1188301"/>
              <a:ext cx="533400" cy="5334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endParaRPr lang="en-US" b="0">
                <a:latin typeface="Arial Narrow" pitchFamily="34" charset="0"/>
              </a:endParaRPr>
            </a:p>
          </p:txBody>
        </p:sp>
        <p:sp>
          <p:nvSpPr>
            <p:cNvPr id="52241" name="Oval 34"/>
            <p:cNvSpPr>
              <a:spLocks noChangeArrowheads="1"/>
            </p:cNvSpPr>
            <p:nvPr/>
          </p:nvSpPr>
          <p:spPr bwMode="auto">
            <a:xfrm>
              <a:off x="2644140" y="1325461"/>
              <a:ext cx="533400" cy="5334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endParaRPr lang="en-US" b="0">
                <a:latin typeface="Arial Narrow" pitchFamily="34" charset="0"/>
              </a:endParaRPr>
            </a:p>
          </p:txBody>
        </p:sp>
        <p:sp>
          <p:nvSpPr>
            <p:cNvPr id="52242" name="Oval 35"/>
            <p:cNvSpPr>
              <a:spLocks noChangeArrowheads="1"/>
            </p:cNvSpPr>
            <p:nvPr/>
          </p:nvSpPr>
          <p:spPr bwMode="auto">
            <a:xfrm>
              <a:off x="2034540" y="1935061"/>
              <a:ext cx="533400" cy="5334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endParaRPr lang="en-US" b="0">
                <a:latin typeface="Arial Narrow" pitchFamily="34" charset="0"/>
              </a:endParaRPr>
            </a:p>
          </p:txBody>
        </p:sp>
        <p:cxnSp>
          <p:nvCxnSpPr>
            <p:cNvPr id="52243" name="Straight Arrow Connector 31"/>
            <p:cNvCxnSpPr>
              <a:cxnSpLocks noChangeShapeType="1"/>
            </p:cNvCxnSpPr>
            <p:nvPr/>
          </p:nvCxnSpPr>
          <p:spPr bwMode="auto">
            <a:xfrm rot="10800000" flipV="1">
              <a:off x="1143000" y="2178901"/>
              <a:ext cx="609600" cy="457200"/>
            </a:xfrm>
            <a:prstGeom prst="straightConnector1">
              <a:avLst/>
            </a:prstGeom>
            <a:noFill/>
            <a:ln w="9525"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52244" name="Rectangle 29"/>
            <p:cNvSpPr>
              <a:spLocks noChangeArrowheads="1"/>
            </p:cNvSpPr>
            <p:nvPr/>
          </p:nvSpPr>
          <p:spPr bwMode="auto">
            <a:xfrm>
              <a:off x="1752600" y="3131403"/>
              <a:ext cx="236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200"/>
                <a:t>SON: magnocellular to pituitary </a:t>
              </a:r>
            </a:p>
            <a:p>
              <a:pPr indent="114300">
                <a:buFont typeface="Arial" pitchFamily="34" charset="0"/>
                <a:buChar char="•"/>
              </a:pPr>
              <a:r>
                <a:rPr lang="en-US" sz="1200"/>
                <a:t>PVN: parvocellular to amygdala 	&amp; brainstem</a:t>
              </a:r>
            </a:p>
            <a:p>
              <a:pPr indent="114300">
                <a:buFont typeface="Arial" pitchFamily="34" charset="0"/>
                <a:buChar char="•"/>
              </a:pPr>
              <a:endParaRPr lang="en-US" sz="1200"/>
            </a:p>
          </p:txBody>
        </p:sp>
      </p:grpSp>
      <p:sp>
        <p:nvSpPr>
          <p:cNvPr id="39" name="Rectangle 38"/>
          <p:cNvSpPr/>
          <p:nvPr/>
        </p:nvSpPr>
        <p:spPr>
          <a:xfrm>
            <a:off x="4114800" y="5330825"/>
            <a:ext cx="2832100" cy="307975"/>
          </a:xfrm>
          <a:prstGeom prst="rect">
            <a:avLst/>
          </a:prstGeom>
          <a:solidFill>
            <a:schemeClr val="bg1">
              <a:lumMod val="85000"/>
            </a:schemeClr>
          </a:solidFill>
        </p:spPr>
        <p:txBody>
          <a:bodyPr wrap="none">
            <a:spAutoFit/>
          </a:bodyPr>
          <a:lstStyle/>
          <a:p>
            <a:pPr indent="114300">
              <a:defRPr/>
            </a:pPr>
            <a:r>
              <a:rPr lang="en-US" sz="1400" i="1" u="sng" dirty="0">
                <a:cs typeface="+mn-cs"/>
              </a:rPr>
              <a:t>Human trials using intranasal OT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3"/>
          <p:cNvSpPr>
            <a:spLocks noChangeArrowheads="1"/>
          </p:cNvSpPr>
          <p:nvPr/>
        </p:nvSpPr>
        <p:spPr bwMode="auto">
          <a:xfrm>
            <a:off x="679450" y="457200"/>
            <a:ext cx="7785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Instinctual Trust the Intent Recognition</a:t>
            </a:r>
          </a:p>
        </p:txBody>
      </p:sp>
      <p:grpSp>
        <p:nvGrpSpPr>
          <p:cNvPr id="53251" name="Group 45"/>
          <p:cNvGrpSpPr>
            <a:grpSpLocks/>
          </p:cNvGrpSpPr>
          <p:nvPr/>
        </p:nvGrpSpPr>
        <p:grpSpPr bwMode="auto">
          <a:xfrm>
            <a:off x="382588" y="1901825"/>
            <a:ext cx="4418012" cy="4549775"/>
            <a:chOff x="152400" y="2133602"/>
            <a:chExt cx="4418014" cy="4550634"/>
          </a:xfrm>
        </p:grpSpPr>
        <p:pic>
          <p:nvPicPr>
            <p:cNvPr id="5" name="Picture 3"/>
            <p:cNvPicPr>
              <a:picLocks noChangeAspect="1" noChangeArrowheads="1"/>
            </p:cNvPicPr>
            <p:nvPr/>
          </p:nvPicPr>
          <p:blipFill>
            <a:blip r:embed="rId3" cstate="print"/>
            <a:stretch>
              <a:fillRect/>
            </a:stretch>
          </p:blipFill>
          <p:spPr bwMode="auto">
            <a:xfrm>
              <a:off x="533400" y="4343400"/>
              <a:ext cx="866505" cy="866505"/>
            </a:xfrm>
            <a:prstGeom prst="rect">
              <a:avLst/>
            </a:prstGeom>
            <a:noFill/>
            <a:ln w="9525">
              <a:noFill/>
              <a:miter lim="800000"/>
              <a:headEnd/>
              <a:tailEnd/>
            </a:ln>
            <a:effectLst>
              <a:softEdge rad="31750"/>
            </a:effectLst>
          </p:spPr>
        </p:pic>
        <p:sp>
          <p:nvSpPr>
            <p:cNvPr id="53267" name="TextBox 9"/>
            <p:cNvSpPr txBox="1">
              <a:spLocks noChangeArrowheads="1"/>
            </p:cNvSpPr>
            <p:nvPr/>
          </p:nvSpPr>
          <p:spPr bwMode="auto">
            <a:xfrm>
              <a:off x="228600" y="3034566"/>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Tx/>
                <a:buAutoNum type="arabicPeriod"/>
              </a:pPr>
              <a:r>
                <a:rPr lang="en-US" sz="1200">
                  <a:solidFill>
                    <a:srgbClr val="000000"/>
                  </a:solidFill>
                </a:rPr>
                <a:t>Robot brain initiates arbitrary sequence of motions</a:t>
              </a:r>
            </a:p>
          </p:txBody>
        </p:sp>
        <p:sp>
          <p:nvSpPr>
            <p:cNvPr id="53268" name="TextBox 10"/>
            <p:cNvSpPr txBox="1">
              <a:spLocks noChangeArrowheads="1"/>
            </p:cNvSpPr>
            <p:nvPr/>
          </p:nvSpPr>
          <p:spPr bwMode="auto">
            <a:xfrm>
              <a:off x="2209800" y="3034566"/>
              <a:ext cx="1905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 typeface="Calibri" pitchFamily="34" charset="0"/>
                <a:buAutoNum type="arabicPeriod" startAt="2"/>
              </a:pPr>
              <a:r>
                <a:rPr lang="en-US" sz="1200">
                  <a:solidFill>
                    <a:srgbClr val="000000"/>
                  </a:solidFill>
                </a:rPr>
                <a:t>Human moves object in either a similar (“match”), or different (“mismatch”) pattern</a:t>
              </a:r>
            </a:p>
          </p:txBody>
        </p:sp>
        <p:pic>
          <p:nvPicPr>
            <p:cNvPr id="8" name="Picture 6" descr="C:\Documents and Settings\Goodman\Desktop\RESEARCH\_ROBOTICS\2009-11-06.sr(new movies+SR photos)\Photo_110509_001.jpg"/>
            <p:cNvPicPr>
              <a:picLocks noChangeAspect="1" noChangeArrowheads="1"/>
            </p:cNvPicPr>
            <p:nvPr/>
          </p:nvPicPr>
          <p:blipFill>
            <a:blip r:embed="rId4" cstate="print"/>
            <a:stretch>
              <a:fillRect/>
            </a:stretch>
          </p:blipFill>
          <p:spPr bwMode="auto">
            <a:xfrm>
              <a:off x="2133600" y="4343400"/>
              <a:ext cx="885825" cy="885825"/>
            </a:xfrm>
            <a:prstGeom prst="rect">
              <a:avLst/>
            </a:prstGeom>
            <a:noFill/>
            <a:ln w="9525">
              <a:noFill/>
              <a:miter lim="800000"/>
              <a:headEnd/>
              <a:tailEnd/>
            </a:ln>
            <a:effectLst>
              <a:softEdge rad="31750"/>
            </a:effectLst>
          </p:spPr>
        </p:pic>
        <p:pic>
          <p:nvPicPr>
            <p:cNvPr id="9" name="Picture 7" descr="C:\Documents and Settings\Goodman\Desktop\RESEARCH\_ROBOTICS\2009-11-06.sr(new movies+SR photos)\Photo_110509_002.jpg"/>
            <p:cNvPicPr>
              <a:picLocks noChangeAspect="1" noChangeArrowheads="1"/>
            </p:cNvPicPr>
            <p:nvPr/>
          </p:nvPicPr>
          <p:blipFill>
            <a:blip r:embed="rId5" cstate="print"/>
            <a:stretch>
              <a:fillRect/>
            </a:stretch>
          </p:blipFill>
          <p:spPr bwMode="auto">
            <a:xfrm>
              <a:off x="2141715" y="5715000"/>
              <a:ext cx="982485" cy="884237"/>
            </a:xfrm>
            <a:prstGeom prst="rect">
              <a:avLst/>
            </a:prstGeom>
            <a:noFill/>
            <a:ln w="9525">
              <a:noFill/>
              <a:miter lim="800000"/>
              <a:headEnd/>
              <a:tailEnd/>
            </a:ln>
            <a:effectLst>
              <a:softEdge rad="31750"/>
            </a:effectLst>
          </p:spPr>
        </p:pic>
        <p:sp>
          <p:nvSpPr>
            <p:cNvPr id="53271" name="TextBox 19"/>
            <p:cNvSpPr txBox="1">
              <a:spLocks noChangeArrowheads="1"/>
            </p:cNvSpPr>
            <p:nvPr/>
          </p:nvSpPr>
          <p:spPr bwMode="auto">
            <a:xfrm>
              <a:off x="152400" y="2637691"/>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Robot Initiates Action</a:t>
              </a:r>
            </a:p>
          </p:txBody>
        </p:sp>
        <p:sp>
          <p:nvSpPr>
            <p:cNvPr id="53272" name="TextBox 21"/>
            <p:cNvSpPr txBox="1">
              <a:spLocks noChangeArrowheads="1"/>
            </p:cNvSpPr>
            <p:nvPr/>
          </p:nvSpPr>
          <p:spPr bwMode="auto">
            <a:xfrm>
              <a:off x="2286000" y="2634516"/>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Human Responds</a:t>
              </a:r>
            </a:p>
          </p:txBody>
        </p:sp>
        <p:cxnSp>
          <p:nvCxnSpPr>
            <p:cNvPr id="12" name="Straight Connector 11"/>
            <p:cNvCxnSpPr/>
            <p:nvPr/>
          </p:nvCxnSpPr>
          <p:spPr>
            <a:xfrm rot="5400000">
              <a:off x="2360197" y="4343819"/>
              <a:ext cx="4420434" cy="0"/>
            </a:xfrm>
            <a:prstGeom prst="line">
              <a:avLst/>
            </a:prstGeom>
          </p:spPr>
          <p:style>
            <a:lnRef idx="1">
              <a:schemeClr val="accent1"/>
            </a:lnRef>
            <a:fillRef idx="0">
              <a:schemeClr val="accent1"/>
            </a:fillRef>
            <a:effectRef idx="0">
              <a:schemeClr val="accent1"/>
            </a:effectRef>
            <a:fontRef idx="minor">
              <a:schemeClr val="tx1"/>
            </a:fontRef>
          </p:style>
        </p:cxnSp>
        <p:sp>
          <p:nvSpPr>
            <p:cNvPr id="53274" name="TextBox 19"/>
            <p:cNvSpPr txBox="1">
              <a:spLocks noChangeArrowheads="1"/>
            </p:cNvSpPr>
            <p:nvPr/>
          </p:nvSpPr>
          <p:spPr bwMode="auto">
            <a:xfrm>
              <a:off x="1143000" y="2173288"/>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a:solidFill>
                    <a:srgbClr val="0000FF"/>
                  </a:solidFill>
                </a:rPr>
                <a:t>LEARNING</a:t>
              </a:r>
            </a:p>
          </p:txBody>
        </p:sp>
        <p:pic>
          <p:nvPicPr>
            <p:cNvPr id="14" name="Picture 2"/>
            <p:cNvPicPr>
              <a:picLocks noChangeAspect="1" noChangeArrowheads="1"/>
            </p:cNvPicPr>
            <p:nvPr/>
          </p:nvPicPr>
          <p:blipFill>
            <a:blip r:embed="rId6" cstate="print"/>
            <a:stretch>
              <a:fillRect/>
            </a:stretch>
          </p:blipFill>
          <p:spPr bwMode="auto">
            <a:xfrm>
              <a:off x="609600" y="5715000"/>
              <a:ext cx="751034" cy="969236"/>
            </a:xfrm>
            <a:prstGeom prst="rect">
              <a:avLst/>
            </a:prstGeom>
            <a:noFill/>
            <a:ln w="9525">
              <a:noFill/>
              <a:miter lim="800000"/>
              <a:headEnd/>
              <a:tailEnd/>
            </a:ln>
            <a:effectLst>
              <a:softEdge rad="31750"/>
            </a:effectLst>
          </p:spPr>
        </p:pic>
        <p:pic>
          <p:nvPicPr>
            <p:cNvPr id="15" name="Picture 6" descr="C:\Documents and Settings\Goodman\Desktop\RESEARCH\_ROBOTICS\2009-11-06.sr(new movies+SR photos)\Photo_110509_001.jpg"/>
            <p:cNvPicPr>
              <a:picLocks noChangeAspect="1" noChangeArrowheads="1"/>
            </p:cNvPicPr>
            <p:nvPr/>
          </p:nvPicPr>
          <p:blipFill>
            <a:blip r:embed="rId4" cstate="print"/>
            <a:stretch>
              <a:fillRect/>
            </a:stretch>
          </p:blipFill>
          <p:spPr bwMode="auto">
            <a:xfrm>
              <a:off x="3505200" y="5715000"/>
              <a:ext cx="885825" cy="885825"/>
            </a:xfrm>
            <a:prstGeom prst="rect">
              <a:avLst/>
            </a:prstGeom>
            <a:noFill/>
            <a:ln w="9525">
              <a:noFill/>
              <a:miter lim="800000"/>
              <a:headEnd/>
              <a:tailEnd/>
            </a:ln>
            <a:effectLst>
              <a:softEdge rad="31750"/>
            </a:effectLst>
          </p:spPr>
        </p:pic>
        <p:pic>
          <p:nvPicPr>
            <p:cNvPr id="16" name="Picture 7" descr="C:\Documents and Settings\Goodman\Desktop\RESEARCH\_ROBOTICS\2009-11-06.sr(new movies+SR photos)\Photo_110509_002.jpg"/>
            <p:cNvPicPr>
              <a:picLocks noChangeAspect="1" noChangeArrowheads="1"/>
            </p:cNvPicPr>
            <p:nvPr/>
          </p:nvPicPr>
          <p:blipFill>
            <a:blip r:embed="rId5" cstate="print"/>
            <a:stretch>
              <a:fillRect/>
            </a:stretch>
          </p:blipFill>
          <p:spPr bwMode="auto">
            <a:xfrm>
              <a:off x="3429000" y="4343400"/>
              <a:ext cx="982485" cy="884237"/>
            </a:xfrm>
            <a:prstGeom prst="rect">
              <a:avLst/>
            </a:prstGeom>
            <a:noFill/>
            <a:ln w="9525">
              <a:noFill/>
              <a:miter lim="800000"/>
              <a:headEnd/>
              <a:tailEnd/>
            </a:ln>
            <a:effectLst>
              <a:softEdge rad="31750"/>
            </a:effectLst>
          </p:spPr>
        </p:pic>
        <p:sp>
          <p:nvSpPr>
            <p:cNvPr id="53278" name="TextBox 16"/>
            <p:cNvSpPr txBox="1">
              <a:spLocks noChangeArrowheads="1"/>
            </p:cNvSpPr>
            <p:nvPr/>
          </p:nvSpPr>
          <p:spPr bwMode="auto">
            <a:xfrm>
              <a:off x="2057400" y="3886200"/>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Match</a:t>
              </a:r>
              <a:r>
                <a:rPr lang="en-US" sz="1200" i="1">
                  <a:solidFill>
                    <a:srgbClr val="000000"/>
                  </a:solidFill>
                  <a:latin typeface="Arial Narrow" pitchFamily="34" charset="0"/>
                </a:rPr>
                <a:t>:</a:t>
              </a:r>
              <a:r>
                <a:rPr lang="en-US" sz="1200">
                  <a:solidFill>
                    <a:srgbClr val="000000"/>
                  </a:solidFill>
                  <a:latin typeface="Arial Narrow" pitchFamily="34" charset="0"/>
                </a:rPr>
                <a:t> robot learns to trust</a:t>
              </a:r>
            </a:p>
          </p:txBody>
        </p:sp>
        <p:sp>
          <p:nvSpPr>
            <p:cNvPr id="53279" name="TextBox 17"/>
            <p:cNvSpPr txBox="1">
              <a:spLocks noChangeArrowheads="1"/>
            </p:cNvSpPr>
            <p:nvPr/>
          </p:nvSpPr>
          <p:spPr bwMode="auto">
            <a:xfrm>
              <a:off x="3429000" y="3886200"/>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Mismatch: don’t trust</a:t>
              </a:r>
            </a:p>
          </p:txBody>
        </p:sp>
        <p:cxnSp>
          <p:nvCxnSpPr>
            <p:cNvPr id="19" name="Straight Connector 18"/>
            <p:cNvCxnSpPr/>
            <p:nvPr/>
          </p:nvCxnSpPr>
          <p:spPr>
            <a:xfrm>
              <a:off x="533400" y="5485448"/>
              <a:ext cx="3962402" cy="158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bwMode="auto">
          <a:xfrm rot="5400000" flipH="1" flipV="1">
            <a:off x="1526381" y="4566444"/>
            <a:ext cx="301625" cy="1588"/>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3253" name="Group 46"/>
          <p:cNvGrpSpPr>
            <a:grpSpLocks/>
          </p:cNvGrpSpPr>
          <p:nvPr/>
        </p:nvGrpSpPr>
        <p:grpSpPr bwMode="auto">
          <a:xfrm>
            <a:off x="5029200" y="1944688"/>
            <a:ext cx="3886200" cy="3690937"/>
            <a:chOff x="4572000" y="2173288"/>
            <a:chExt cx="3886200" cy="3689880"/>
          </a:xfrm>
        </p:grpSpPr>
        <p:sp>
          <p:nvSpPr>
            <p:cNvPr id="53255" name="TextBox 16"/>
            <p:cNvSpPr txBox="1">
              <a:spLocks noChangeArrowheads="1"/>
            </p:cNvSpPr>
            <p:nvPr/>
          </p:nvSpPr>
          <p:spPr bwMode="auto">
            <a:xfrm>
              <a:off x="4648200" y="3018691"/>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 typeface="Calibri" pitchFamily="34" charset="0"/>
                <a:buAutoNum type="arabicPeriod" startAt="3"/>
              </a:pPr>
              <a:r>
                <a:rPr lang="en-US" sz="1200">
                  <a:solidFill>
                    <a:srgbClr val="000000"/>
                  </a:solidFill>
                </a:rPr>
                <a:t>Human slowly reaches for an object on the table</a:t>
              </a:r>
            </a:p>
          </p:txBody>
        </p:sp>
        <p:pic>
          <p:nvPicPr>
            <p:cNvPr id="23" name="Picture 9" descr="C:\Documents and Settings\Goodman\Desktop\RESEARCH\_ROBOTICS\2009-11-06.sr(new movies+SR photos)\Photo_110509_004.jpg"/>
            <p:cNvPicPr>
              <a:picLocks noChangeAspect="1" noChangeArrowheads="1"/>
            </p:cNvPicPr>
            <p:nvPr/>
          </p:nvPicPr>
          <p:blipFill>
            <a:blip r:embed="rId7" cstate="print"/>
            <a:stretch>
              <a:fillRect/>
            </a:stretch>
          </p:blipFill>
          <p:spPr bwMode="auto">
            <a:xfrm>
              <a:off x="5105400" y="4648200"/>
              <a:ext cx="781050" cy="1214968"/>
            </a:xfrm>
            <a:prstGeom prst="rect">
              <a:avLst/>
            </a:prstGeom>
            <a:noFill/>
            <a:ln w="9525">
              <a:noFill/>
              <a:miter lim="800000"/>
              <a:headEnd/>
              <a:tailEnd/>
            </a:ln>
            <a:effectLst>
              <a:softEdge rad="31750"/>
            </a:effectLst>
          </p:spPr>
        </p:pic>
        <p:sp>
          <p:nvSpPr>
            <p:cNvPr id="53257" name="TextBox 23"/>
            <p:cNvSpPr txBox="1">
              <a:spLocks noChangeArrowheads="1"/>
            </p:cNvSpPr>
            <p:nvPr/>
          </p:nvSpPr>
          <p:spPr bwMode="auto">
            <a:xfrm>
              <a:off x="6477000" y="3055203"/>
              <a:ext cx="1905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 typeface="Calibri" pitchFamily="34" charset="0"/>
                <a:buAutoNum type="arabicPeriod" startAt="4"/>
              </a:pPr>
              <a:r>
                <a:rPr lang="en-US" sz="1200">
                  <a:solidFill>
                    <a:srgbClr val="000000"/>
                  </a:solidFill>
                </a:rPr>
                <a:t>Robot either “trusts”, (assists/offers the object), or  “distrusts”, (retract</a:t>
              </a:r>
              <a:r>
                <a:rPr lang="en-US" sz="1200" i="1">
                  <a:solidFill>
                    <a:srgbClr val="000000"/>
                  </a:solidFill>
                </a:rPr>
                <a:t> </a:t>
              </a:r>
              <a:r>
                <a:rPr lang="en-US" sz="1200">
                  <a:solidFill>
                    <a:srgbClr val="000000"/>
                  </a:solidFill>
                </a:rPr>
                <a:t>the object).</a:t>
              </a:r>
            </a:p>
          </p:txBody>
        </p:sp>
        <p:grpSp>
          <p:nvGrpSpPr>
            <p:cNvPr id="53258" name="Group 31"/>
            <p:cNvGrpSpPr>
              <a:grpSpLocks/>
            </p:cNvGrpSpPr>
            <p:nvPr/>
          </p:nvGrpSpPr>
          <p:grpSpPr bwMode="auto">
            <a:xfrm>
              <a:off x="6540555" y="4648200"/>
              <a:ext cx="1841449" cy="1142999"/>
              <a:chOff x="6619421" y="5293556"/>
              <a:chExt cx="1648280" cy="908560"/>
            </a:xfrm>
          </p:grpSpPr>
          <p:pic>
            <p:nvPicPr>
              <p:cNvPr id="31" name="Picture 2"/>
              <p:cNvPicPr>
                <a:picLocks noChangeAspect="1" noChangeArrowheads="1"/>
              </p:cNvPicPr>
              <p:nvPr/>
            </p:nvPicPr>
            <p:blipFill>
              <a:blip r:embed="rId8" cstate="print"/>
              <a:stretch>
                <a:fillRect/>
              </a:stretch>
            </p:blipFill>
            <p:spPr bwMode="auto">
              <a:xfrm>
                <a:off x="6619421" y="5306252"/>
                <a:ext cx="761907" cy="895864"/>
              </a:xfrm>
              <a:prstGeom prst="rect">
                <a:avLst/>
              </a:prstGeom>
              <a:noFill/>
              <a:ln w="9525">
                <a:noFill/>
                <a:miter lim="800000"/>
                <a:headEnd/>
                <a:tailEnd/>
              </a:ln>
              <a:effectLst>
                <a:softEdge rad="31750"/>
              </a:effectLst>
            </p:spPr>
          </p:pic>
          <p:pic>
            <p:nvPicPr>
              <p:cNvPr id="32" name="Picture 5"/>
              <p:cNvPicPr>
                <a:picLocks noChangeAspect="1" noChangeArrowheads="1"/>
              </p:cNvPicPr>
              <p:nvPr/>
            </p:nvPicPr>
            <p:blipFill>
              <a:blip r:embed="rId9" cstate="print"/>
              <a:stretch>
                <a:fillRect/>
              </a:stretch>
            </p:blipFill>
            <p:spPr bwMode="auto">
              <a:xfrm>
                <a:off x="7517429" y="5293556"/>
                <a:ext cx="750272" cy="899733"/>
              </a:xfrm>
              <a:prstGeom prst="rect">
                <a:avLst/>
              </a:prstGeom>
              <a:noFill/>
              <a:ln w="9525">
                <a:noFill/>
                <a:miter lim="800000"/>
                <a:headEnd/>
                <a:tailEnd/>
              </a:ln>
              <a:effectLst>
                <a:softEdge rad="31750"/>
              </a:effectLst>
            </p:spPr>
          </p:pic>
        </p:grpSp>
        <p:sp>
          <p:nvSpPr>
            <p:cNvPr id="53259" name="TextBox 19"/>
            <p:cNvSpPr txBox="1">
              <a:spLocks noChangeArrowheads="1"/>
            </p:cNvSpPr>
            <p:nvPr/>
          </p:nvSpPr>
          <p:spPr bwMode="auto">
            <a:xfrm>
              <a:off x="4572000" y="2637691"/>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Human Acts</a:t>
              </a:r>
            </a:p>
          </p:txBody>
        </p:sp>
        <p:sp>
          <p:nvSpPr>
            <p:cNvPr id="53260" name="TextBox 21"/>
            <p:cNvSpPr txBox="1">
              <a:spLocks noChangeArrowheads="1"/>
            </p:cNvSpPr>
            <p:nvPr/>
          </p:nvSpPr>
          <p:spPr bwMode="auto">
            <a:xfrm>
              <a:off x="6400800" y="2634516"/>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Robot Reacts</a:t>
              </a:r>
            </a:p>
          </p:txBody>
        </p:sp>
        <p:sp>
          <p:nvSpPr>
            <p:cNvPr id="53261" name="TextBox 19"/>
            <p:cNvSpPr txBox="1">
              <a:spLocks noChangeArrowheads="1"/>
            </p:cNvSpPr>
            <p:nvPr/>
          </p:nvSpPr>
          <p:spPr bwMode="auto">
            <a:xfrm>
              <a:off x="5486400" y="2173288"/>
              <a:ext cx="2362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a:solidFill>
                    <a:srgbClr val="0000FF"/>
                  </a:solidFill>
                </a:rPr>
                <a:t>CHALLENGE (at any time)</a:t>
              </a:r>
            </a:p>
          </p:txBody>
        </p:sp>
        <p:sp>
          <p:nvSpPr>
            <p:cNvPr id="53262" name="TextBox 28"/>
            <p:cNvSpPr txBox="1">
              <a:spLocks noChangeArrowheads="1"/>
            </p:cNvSpPr>
            <p:nvPr/>
          </p:nvSpPr>
          <p:spPr bwMode="auto">
            <a:xfrm>
              <a:off x="6705600" y="4343400"/>
              <a:ext cx="76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trusted</a:t>
              </a:r>
            </a:p>
          </p:txBody>
        </p:sp>
        <p:sp>
          <p:nvSpPr>
            <p:cNvPr id="53263" name="TextBox 29"/>
            <p:cNvSpPr txBox="1">
              <a:spLocks noChangeArrowheads="1"/>
            </p:cNvSpPr>
            <p:nvPr/>
          </p:nvSpPr>
          <p:spPr bwMode="auto">
            <a:xfrm>
              <a:off x="7543800" y="4343400"/>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distrusted</a:t>
              </a:r>
            </a:p>
          </p:txBody>
        </p:sp>
      </p:grpSp>
      <p:cxnSp>
        <p:nvCxnSpPr>
          <p:cNvPr id="33" name="Straight Connector 32"/>
          <p:cNvCxnSpPr/>
          <p:nvPr/>
        </p:nvCxnSpPr>
        <p:spPr bwMode="auto">
          <a:xfrm rot="10800000" flipV="1">
            <a:off x="914400" y="6550025"/>
            <a:ext cx="381000" cy="3175"/>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3"/>
          <p:cNvSpPr>
            <a:spLocks noChangeArrowheads="1"/>
          </p:cNvSpPr>
          <p:nvPr/>
        </p:nvSpPr>
        <p:spPr bwMode="auto">
          <a:xfrm>
            <a:off x="1671638" y="457200"/>
            <a:ext cx="58007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Video Input – Gabor Filtering</a:t>
            </a:r>
          </a:p>
        </p:txBody>
      </p:sp>
      <p:pic>
        <p:nvPicPr>
          <p:cNvPr id="54275" name="Picture 2" descr="gabor_diagram_simp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52788"/>
            <a:ext cx="601980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descr="playstationcame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4958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descr="visual_cortex.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84613"/>
            <a:ext cx="18288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5"/>
          <p:cNvSpPr>
            <a:spLocks noChangeArrowheads="1"/>
          </p:cNvSpPr>
          <p:nvPr/>
        </p:nvSpPr>
        <p:spPr bwMode="auto">
          <a:xfrm>
            <a:off x="838200" y="1752600"/>
            <a:ext cx="746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000">
                <a:latin typeface="Arial" pitchFamily="34" charset="0"/>
              </a:rPr>
              <a:t>Images are processed and values are sent to the simulated visual pathways (V1, V2 and V4)</a:t>
            </a:r>
          </a:p>
          <a:p>
            <a:pPr marL="342900" indent="-342900">
              <a:buFont typeface="Arial" pitchFamily="34" charset="0"/>
              <a:buChar char="•"/>
            </a:pPr>
            <a:r>
              <a:rPr lang="en-US" sz="2000">
                <a:latin typeface="Arial" pitchFamily="34" charset="0"/>
              </a:rPr>
              <a:t>Input closely resembles how visual information is processed in a biologically realistic brain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3"/>
          <p:cNvSpPr>
            <a:spLocks noChangeArrowheads="1"/>
          </p:cNvSpPr>
          <p:nvPr/>
        </p:nvSpPr>
        <p:spPr bwMode="auto">
          <a:xfrm>
            <a:off x="1587500" y="457200"/>
            <a:ext cx="5969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the Intent Microcircuitry</a:t>
            </a:r>
          </a:p>
        </p:txBody>
      </p:sp>
      <p:grpSp>
        <p:nvGrpSpPr>
          <p:cNvPr id="3" name="Group 2"/>
          <p:cNvGrpSpPr/>
          <p:nvPr/>
        </p:nvGrpSpPr>
        <p:grpSpPr>
          <a:xfrm>
            <a:off x="923925" y="1600200"/>
            <a:ext cx="7296150" cy="5211763"/>
            <a:chOff x="923925" y="1600200"/>
            <a:chExt cx="7296150" cy="5211763"/>
          </a:xfrm>
        </p:grpSpPr>
        <p:pic>
          <p:nvPicPr>
            <p:cNvPr id="552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600200"/>
              <a:ext cx="729615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15000" y="4343400"/>
              <a:ext cx="381000" cy="230832"/>
            </a:xfrm>
            <a:prstGeom prst="rect">
              <a:avLst/>
            </a:prstGeom>
            <a:solidFill>
              <a:schemeClr val="bg1"/>
            </a:solidFill>
          </p:spPr>
          <p:txBody>
            <a:bodyPr wrap="square" rtlCol="0">
              <a:spAutoFit/>
            </a:bodyPr>
            <a:lstStyle/>
            <a:p>
              <a:endParaRPr lang="en-US" sz="900" dirty="0"/>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3"/>
          <p:cNvSpPr>
            <a:spLocks noChangeArrowheads="1"/>
          </p:cNvSpPr>
          <p:nvPr/>
        </p:nvSpPr>
        <p:spPr bwMode="auto">
          <a:xfrm>
            <a:off x="1760538" y="228600"/>
            <a:ext cx="5622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the Intent Recognition</a:t>
            </a:r>
          </a:p>
          <a:p>
            <a:pPr algn="ctr" eaLnBrk="0" hangingPunct="0"/>
            <a:r>
              <a:rPr lang="en-US" sz="3200">
                <a:latin typeface="Arial" pitchFamily="34" charset="0"/>
              </a:rPr>
              <a:t>Discordant Motions</a:t>
            </a:r>
          </a:p>
        </p:txBody>
      </p:sp>
      <p:pic>
        <p:nvPicPr>
          <p:cNvPr id="2" name="discordant.mpeg">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177574" y="1646729"/>
            <a:ext cx="6765925"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3"/>
          <p:cNvSpPr>
            <a:spLocks noChangeArrowheads="1"/>
          </p:cNvSpPr>
          <p:nvPr/>
        </p:nvSpPr>
        <p:spPr bwMode="auto">
          <a:xfrm>
            <a:off x="1042189" y="228600"/>
            <a:ext cx="7059626"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dirty="0">
                <a:latin typeface="Arial" pitchFamily="34" charset="0"/>
              </a:rPr>
              <a:t>Trust the Intent Recognition</a:t>
            </a:r>
          </a:p>
          <a:p>
            <a:pPr algn="ctr" eaLnBrk="0" hangingPunct="0"/>
            <a:r>
              <a:rPr lang="en-US" sz="3200" dirty="0">
                <a:latin typeface="Arial" pitchFamily="34" charset="0"/>
              </a:rPr>
              <a:t>Discordant </a:t>
            </a:r>
            <a:r>
              <a:rPr lang="en-US" sz="3200" dirty="0" smtClean="0">
                <a:latin typeface="Arial" pitchFamily="34" charset="0"/>
              </a:rPr>
              <a:t>Motions – short version</a:t>
            </a:r>
            <a:endParaRPr lang="en-US" sz="3200" dirty="0">
              <a:latin typeface="Arial" pitchFamily="34" charset="0"/>
            </a:endParaRPr>
          </a:p>
        </p:txBody>
      </p:sp>
      <p:pic>
        <p:nvPicPr>
          <p:cNvPr id="3" name="disc-short.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6369" y="1630680"/>
            <a:ext cx="6771263" cy="5074920"/>
          </a:xfrm>
          <a:prstGeom prst="rect">
            <a:avLst/>
          </a:prstGeom>
        </p:spPr>
      </p:pic>
    </p:spTree>
    <p:extLst>
      <p:ext uri="{BB962C8B-B14F-4D97-AF65-F5344CB8AC3E}">
        <p14:creationId xmlns:p14="http://schemas.microsoft.com/office/powerpoint/2010/main" val="1253683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3"/>
          <p:cNvSpPr>
            <a:spLocks noChangeArrowheads="1"/>
          </p:cNvSpPr>
          <p:nvPr/>
        </p:nvSpPr>
        <p:spPr bwMode="auto">
          <a:xfrm>
            <a:off x="1760538" y="228600"/>
            <a:ext cx="5622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the Intent Recognition</a:t>
            </a:r>
          </a:p>
          <a:p>
            <a:pPr algn="ctr" eaLnBrk="0" hangingPunct="0"/>
            <a:r>
              <a:rPr lang="en-US" sz="3200">
                <a:latin typeface="Arial" pitchFamily="34" charset="0"/>
              </a:rPr>
              <a:t>Concordant Motions</a:t>
            </a:r>
          </a:p>
        </p:txBody>
      </p:sp>
      <p:pic>
        <p:nvPicPr>
          <p:cNvPr id="2" name="conc.mpeg">
            <a:hlinkClick r:id="" action="ppaction://media"/>
          </p:cNvPr>
          <p:cNvPicPr>
            <a:picLocks noRot="1" noChangeAspect="1"/>
          </p:cNvPicPr>
          <p:nvPr>
            <a:videoFile r:link="rId1"/>
          </p:nvPr>
        </p:nvPicPr>
        <p:blipFill>
          <a:blip r:embed="rId4"/>
          <a:stretch>
            <a:fillRect/>
          </a:stretch>
        </p:blipFill>
        <p:spPr>
          <a:xfrm>
            <a:off x="1188720" y="1676400"/>
            <a:ext cx="6766560" cy="50631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29699" name="Group 4"/>
          <p:cNvGrpSpPr>
            <a:grpSpLocks/>
          </p:cNvGrpSpPr>
          <p:nvPr/>
        </p:nvGrpSpPr>
        <p:grpSpPr bwMode="auto">
          <a:xfrm>
            <a:off x="1120775" y="1600200"/>
            <a:ext cx="6575425" cy="4911725"/>
            <a:chOff x="1142927" y="883920"/>
            <a:chExt cx="6574708" cy="5894704"/>
          </a:xfrm>
        </p:grpSpPr>
        <p:sp>
          <p:nvSpPr>
            <p:cNvPr id="29702" name="Rectangle 3"/>
            <p:cNvSpPr>
              <a:spLocks noChangeArrowheads="1"/>
            </p:cNvSpPr>
            <p:nvPr/>
          </p:nvSpPr>
          <p:spPr bwMode="auto">
            <a:xfrm>
              <a:off x="1142928" y="88392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latin typeface="Arial" pitchFamily="34" charset="0"/>
                </a:rPr>
                <a:t>Neuroscience</a:t>
              </a:r>
            </a:p>
          </p:txBody>
        </p:sp>
        <p:grpSp>
          <p:nvGrpSpPr>
            <p:cNvPr id="29703" name="Group 7"/>
            <p:cNvGrpSpPr>
              <a:grpSpLocks/>
            </p:cNvGrpSpPr>
            <p:nvPr/>
          </p:nvGrpSpPr>
          <p:grpSpPr bwMode="auto">
            <a:xfrm rot="5400000">
              <a:off x="6131795" y="1816184"/>
              <a:ext cx="442298" cy="624524"/>
              <a:chOff x="4198" y="457"/>
              <a:chExt cx="318" cy="281"/>
            </a:xfrm>
          </p:grpSpPr>
          <p:sp>
            <p:nvSpPr>
              <p:cNvPr id="29716"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9717"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29704" name="Group 36"/>
            <p:cNvGrpSpPr>
              <a:grpSpLocks/>
            </p:cNvGrpSpPr>
            <p:nvPr/>
          </p:nvGrpSpPr>
          <p:grpSpPr bwMode="auto">
            <a:xfrm>
              <a:off x="1142928" y="2438400"/>
              <a:ext cx="5203107" cy="1219200"/>
              <a:chOff x="1142928" y="2438400"/>
              <a:chExt cx="5203107" cy="1219200"/>
            </a:xfrm>
          </p:grpSpPr>
          <p:sp>
            <p:nvSpPr>
              <p:cNvPr id="29714"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latin typeface="Arial" pitchFamily="34" charset="0"/>
                  </a:rPr>
                  <a:t>Mesocircuit Modeling</a:t>
                </a:r>
              </a:p>
            </p:txBody>
          </p:sp>
          <p:pic>
            <p:nvPicPr>
              <p:cNvPr id="29715" name="Picture 4"/>
              <p:cNvPicPr>
                <a:picLocks noChangeAspect="1" noChangeArrowheads="1"/>
              </p:cNvPicPr>
              <p:nvPr/>
            </p:nvPicPr>
            <p:blipFill>
              <a:blip r:embed="rId3">
                <a:clrChange>
                  <a:clrFrom>
                    <a:srgbClr val="006600"/>
                  </a:clrFrom>
                  <a:clrTo>
                    <a:srgbClr val="006600">
                      <a:alpha val="0"/>
                    </a:srgbClr>
                  </a:clrTo>
                </a:clrChange>
                <a:extLst>
                  <a:ext uri="{28A0092B-C50C-407E-A947-70E740481C1C}">
                    <a14:useLocalDpi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5" name="Rectangle 3"/>
            <p:cNvSpPr>
              <a:spLocks noChangeArrowheads="1"/>
            </p:cNvSpPr>
            <p:nvPr/>
          </p:nvSpPr>
          <p:spPr bwMode="auto">
            <a:xfrm>
              <a:off x="1142927" y="4358639"/>
              <a:ext cx="3629891" cy="62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latin typeface="Arial" pitchFamily="34" charset="0"/>
                </a:rPr>
                <a:t>Robot/Human Loops</a:t>
              </a:r>
            </a:p>
          </p:txBody>
        </p:sp>
        <p:pic>
          <p:nvPicPr>
            <p:cNvPr id="29706" name="Picture 68" descr="N13552_pla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235" y="924089"/>
              <a:ext cx="1295400" cy="81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7" name="Group 7"/>
            <p:cNvGrpSpPr>
              <a:grpSpLocks/>
            </p:cNvGrpSpPr>
            <p:nvPr/>
          </p:nvGrpSpPr>
          <p:grpSpPr bwMode="auto">
            <a:xfrm rot="5400000">
              <a:off x="5964045" y="3598737"/>
              <a:ext cx="492369" cy="533400"/>
              <a:chOff x="4114" y="576"/>
              <a:chExt cx="354" cy="240"/>
            </a:xfrm>
          </p:grpSpPr>
          <p:sp>
            <p:nvSpPr>
              <p:cNvPr id="29712"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9713"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29708" name="Group 7"/>
            <p:cNvGrpSpPr>
              <a:grpSpLocks/>
            </p:cNvGrpSpPr>
            <p:nvPr/>
          </p:nvGrpSpPr>
          <p:grpSpPr bwMode="auto">
            <a:xfrm rot="5400000">
              <a:off x="6141636" y="4983792"/>
              <a:ext cx="383881" cy="624523"/>
              <a:chOff x="3892" y="500"/>
              <a:chExt cx="276" cy="281"/>
            </a:xfrm>
          </p:grpSpPr>
          <p:sp>
            <p:nvSpPr>
              <p:cNvPr id="29710"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9711"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pic>
          <p:nvPicPr>
            <p:cNvPr id="29709" name="Picture 6" descr="super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748" y="5638799"/>
              <a:ext cx="153828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25" y="4119563"/>
            <a:ext cx="12985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3"/>
          <p:cNvSpPr>
            <a:spLocks noChangeArrowheads="1"/>
          </p:cNvSpPr>
          <p:nvPr/>
        </p:nvSpPr>
        <p:spPr bwMode="auto">
          <a:xfrm>
            <a:off x="1120775" y="5715000"/>
            <a:ext cx="342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latin typeface="Arial" pitchFamily="34" charset="0"/>
              </a:rPr>
              <a:t>Software/Hardware Engineering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3"/>
          <p:cNvSpPr>
            <a:spLocks noChangeArrowheads="1"/>
          </p:cNvSpPr>
          <p:nvPr/>
        </p:nvSpPr>
        <p:spPr bwMode="auto">
          <a:xfrm>
            <a:off x="962841" y="228600"/>
            <a:ext cx="7218323"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dirty="0">
                <a:latin typeface="Arial" pitchFamily="34" charset="0"/>
              </a:rPr>
              <a:t>Trust the Intent Recognition</a:t>
            </a:r>
          </a:p>
          <a:p>
            <a:pPr algn="ctr" eaLnBrk="0" hangingPunct="0"/>
            <a:r>
              <a:rPr lang="en-US" sz="3200" dirty="0">
                <a:latin typeface="Arial" pitchFamily="34" charset="0"/>
              </a:rPr>
              <a:t>Concordant </a:t>
            </a:r>
            <a:r>
              <a:rPr lang="en-US" sz="3200" dirty="0" smtClean="0">
                <a:latin typeface="Arial" pitchFamily="34" charset="0"/>
              </a:rPr>
              <a:t>Motions – short version</a:t>
            </a:r>
            <a:endParaRPr lang="en-US" sz="3200" dirty="0">
              <a:latin typeface="Arial" pitchFamily="34" charset="0"/>
            </a:endParaRPr>
          </a:p>
        </p:txBody>
      </p:sp>
      <p:pic>
        <p:nvPicPr>
          <p:cNvPr id="3" name="conc-short.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6369" y="1630680"/>
            <a:ext cx="6771263" cy="5074920"/>
          </a:xfrm>
          <a:prstGeom prst="rect">
            <a:avLst/>
          </a:prstGeom>
        </p:spPr>
      </p:pic>
    </p:spTree>
    <p:extLst>
      <p:ext uri="{BB962C8B-B14F-4D97-AF65-F5344CB8AC3E}">
        <p14:creationId xmlns:p14="http://schemas.microsoft.com/office/powerpoint/2010/main" val="259750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3"/>
          <p:cNvSpPr>
            <a:spLocks noChangeArrowheads="1"/>
          </p:cNvSpPr>
          <p:nvPr/>
        </p:nvSpPr>
        <p:spPr bwMode="auto">
          <a:xfrm>
            <a:off x="3181350" y="457200"/>
            <a:ext cx="2781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Early Results</a:t>
            </a:r>
          </a:p>
        </p:txBody>
      </p:sp>
      <p:pic>
        <p:nvPicPr>
          <p:cNvPr id="3" name="VC_H619.wav">
            <a:hlinkClick r:id="" action="ppaction://media"/>
          </p:cNvPr>
          <p:cNvPicPr>
            <a:picLocks noRot="1" noChangeAspect="1"/>
          </p:cNvPicPr>
          <p:nvPr>
            <a:wavAudioFile r:embed="rId1" name="VC_Horizontal_Excitatory.wav"/>
          </p:nvPr>
        </p:nvPicPr>
        <p:blipFill>
          <a:blip r:embed="rId5">
            <a:extLst>
              <a:ext uri="{28A0092B-C50C-407E-A947-70E740481C1C}">
                <a14:useLocalDpi xmlns:a14="http://schemas.microsoft.com/office/drawing/2010/main" val="0"/>
              </a:ext>
            </a:extLst>
          </a:blip>
          <a:srcRect/>
          <a:stretch>
            <a:fillRect/>
          </a:stretch>
        </p:blipFill>
        <p:spPr bwMode="auto">
          <a:xfrm>
            <a:off x="6324600" y="2819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C:\DOCUME~1\PHILLG~1\LOCALS~1\Temp\SNAGHTML1d370f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905000"/>
            <a:ext cx="3805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2152650"/>
            <a:ext cx="15621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374" name="Straight Connector 5"/>
          <p:cNvCxnSpPr>
            <a:cxnSpLocks noChangeShapeType="1"/>
          </p:cNvCxnSpPr>
          <p:nvPr/>
        </p:nvCxnSpPr>
        <p:spPr bwMode="auto">
          <a:xfrm>
            <a:off x="4343400" y="2686050"/>
            <a:ext cx="2286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375" name="Straight Connector 6"/>
          <p:cNvCxnSpPr>
            <a:cxnSpLocks noChangeShapeType="1"/>
          </p:cNvCxnSpPr>
          <p:nvPr/>
        </p:nvCxnSpPr>
        <p:spPr bwMode="auto">
          <a:xfrm>
            <a:off x="228600" y="4419600"/>
            <a:ext cx="86106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8" name="horiz2.avi">
            <a:hlinkClick r:id="" action="ppaction://media"/>
          </p:cNvPr>
          <p:cNvPicPr>
            <a:picLocks noRot="1" noChangeAspect="1"/>
          </p:cNvPicPr>
          <p:nvPr>
            <a:videoFile r:link="rId2"/>
          </p:nvPr>
        </p:nvPicPr>
        <p:blipFill>
          <a:blip r:embed="rId8">
            <a:extLst>
              <a:ext uri="{28A0092B-C50C-407E-A947-70E740481C1C}">
                <a14:useLocalDpi xmlns:a14="http://schemas.microsoft.com/office/drawing/2010/main" val="0"/>
              </a:ext>
            </a:extLst>
          </a:blip>
          <a:srcRect/>
          <a:stretch>
            <a:fillRect/>
          </a:stretch>
        </p:blipFill>
        <p:spPr bwMode="auto">
          <a:xfrm>
            <a:off x="838200" y="2133600"/>
            <a:ext cx="1619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3276600"/>
            <a:ext cx="12192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8" name="Group 10"/>
          <p:cNvGrpSpPr>
            <a:grpSpLocks/>
          </p:cNvGrpSpPr>
          <p:nvPr/>
        </p:nvGrpSpPr>
        <p:grpSpPr bwMode="auto">
          <a:xfrm>
            <a:off x="1524000" y="4495800"/>
            <a:ext cx="5943600" cy="1905000"/>
            <a:chOff x="1524000" y="3429000"/>
            <a:chExt cx="5943600" cy="1905000"/>
          </a:xfrm>
        </p:grpSpPr>
        <p:pic>
          <p:nvPicPr>
            <p:cNvPr id="58380" name="Picture 5">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0719" y="3810000"/>
              <a:ext cx="1120000" cy="139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6">
              <a:hlinkClick r:id="rId12" action="ppaction://hlinkfil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8233" y="3810000"/>
              <a:ext cx="1120000" cy="139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Rectangle 16"/>
            <p:cNvSpPr>
              <a:spLocks noChangeArrowheads="1"/>
            </p:cNvSpPr>
            <p:nvPr/>
          </p:nvSpPr>
          <p:spPr bwMode="auto">
            <a:xfrm>
              <a:off x="5611514" y="3429000"/>
              <a:ext cx="1856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FF"/>
                  </a:solidFill>
                </a:rPr>
                <a:t>Concordant  &gt; Trust</a:t>
              </a:r>
            </a:p>
          </p:txBody>
        </p:sp>
        <p:sp>
          <p:nvSpPr>
            <p:cNvPr id="58383" name="Rectangle 17"/>
            <p:cNvSpPr>
              <a:spLocks noChangeArrowheads="1"/>
            </p:cNvSpPr>
            <p:nvPr/>
          </p:nvSpPr>
          <p:spPr bwMode="auto">
            <a:xfrm>
              <a:off x="1524000" y="3429000"/>
              <a:ext cx="20008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FF"/>
                  </a:solidFill>
                </a:rPr>
                <a:t>Discordant  &gt; Distrust</a:t>
              </a:r>
            </a:p>
          </p:txBody>
        </p:sp>
        <p:pic>
          <p:nvPicPr>
            <p:cNvPr id="5838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0" y="40386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379" name="Picture 4"/>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3581400"/>
            <a:ext cx="33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video>
              <p:cMediaNode>
                <p:cTn id="2" repeatCount="indefinite" fill="hold" display="0">
                  <p:stCondLst>
                    <p:cond delay="indefinite"/>
                  </p:stCondLst>
                  <p:endCondLst>
                    <p:cond evt="onPrev" delay="0">
                      <p:tgtEl>
                        <p:sldTgt/>
                      </p:tgtEl>
                    </p:cond>
                    <p:cond evt="onNext" delay="0">
                      <p:tgtEl>
                        <p:sldTgt/>
                      </p:tgtEl>
                    </p:cond>
                  </p:endCondLst>
                </p:cTn>
                <p:tgtEl>
                  <p:spTgt spid="8"/>
                </p:tgtEl>
              </p:cMediaNode>
            </p:video>
            <p:audio>
              <p:cMediaNode>
                <p:cTn id="3" repeatCount="3000"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3"/>
          <p:cNvSpPr>
            <a:spLocks noChangeArrowheads="1"/>
          </p:cNvSpPr>
          <p:nvPr/>
        </p:nvSpPr>
        <p:spPr bwMode="auto">
          <a:xfrm>
            <a:off x="2941638" y="457200"/>
            <a:ext cx="32607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Current Results</a:t>
            </a:r>
          </a:p>
        </p:txBody>
      </p:sp>
      <p:pic>
        <p:nvPicPr>
          <p:cNvPr id="593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 y="1600200"/>
            <a:ext cx="3414713"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600200"/>
            <a:ext cx="341312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8438" y="2057400"/>
            <a:ext cx="25955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75" y="4267200"/>
            <a:ext cx="3414713"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267200"/>
            <a:ext cx="341312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48438" y="4675188"/>
            <a:ext cx="2600325"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41275" y="4267200"/>
            <a:ext cx="90265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3"/>
          <p:cNvSpPr>
            <a:spLocks noChangeArrowheads="1"/>
          </p:cNvSpPr>
          <p:nvPr/>
        </p:nvSpPr>
        <p:spPr bwMode="auto">
          <a:xfrm>
            <a:off x="2736850" y="457200"/>
            <a:ext cx="3670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Audio Processing</a:t>
            </a:r>
          </a:p>
        </p:txBody>
      </p:sp>
      <p:sp>
        <p:nvSpPr>
          <p:cNvPr id="60419" name="Rectangle 2"/>
          <p:cNvSpPr>
            <a:spLocks noChangeArrowheads="1"/>
          </p:cNvSpPr>
          <p:nvPr/>
        </p:nvSpPr>
        <p:spPr bwMode="auto">
          <a:xfrm>
            <a:off x="817563" y="2590800"/>
            <a:ext cx="746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000">
                <a:latin typeface="Arial" pitchFamily="34" charset="0"/>
              </a:rPr>
              <a:t>Extraction of the emotional content has been completed</a:t>
            </a:r>
          </a:p>
        </p:txBody>
      </p:sp>
      <p:sp>
        <p:nvSpPr>
          <p:cNvPr id="60420" name="TextBox 3"/>
          <p:cNvSpPr txBox="1">
            <a:spLocks noChangeArrowheads="1"/>
          </p:cNvSpPr>
          <p:nvPr/>
        </p:nvSpPr>
        <p:spPr bwMode="auto">
          <a:xfrm>
            <a:off x="838200" y="1600200"/>
            <a:ext cx="7467600" cy="9239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Real-Time Emotional Speech Processing for Neurorobotics Applications </a:t>
            </a:r>
            <a:r>
              <a:rPr lang="en-US" sz="1100" b="0">
                <a:latin typeface="Arial" pitchFamily="34" charset="0"/>
              </a:rPr>
              <a:t>C. M. Thibeault, O. Sessions, P. H. Goodman, and F. C. Harris Jr.</a:t>
            </a:r>
          </a:p>
          <a:p>
            <a:pPr eaLnBrk="1" hangingPunct="1">
              <a:spcBef>
                <a:spcPts val="600"/>
              </a:spcBef>
            </a:pPr>
            <a:r>
              <a:rPr lang="en-US" sz="1100" b="0">
                <a:latin typeface="Arial" pitchFamily="34" charset="0"/>
              </a:rPr>
              <a:t>In Proceedings of ISCA's 23rd International Conference on Computer Applications in Industry and Engineering, (CAINE '10) November 12-14, 2010, Imperial Palace, Las Vegas, NV. </a:t>
            </a:r>
          </a:p>
        </p:txBody>
      </p:sp>
      <p:pic>
        <p:nvPicPr>
          <p:cNvPr id="604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3001963"/>
            <a:ext cx="70389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61443" name="Group 7"/>
          <p:cNvGrpSpPr>
            <a:grpSpLocks/>
          </p:cNvGrpSpPr>
          <p:nvPr/>
        </p:nvGrpSpPr>
        <p:grpSpPr bwMode="auto">
          <a:xfrm rot="5400000">
            <a:off x="6147594" y="2324894"/>
            <a:ext cx="368300" cy="623888"/>
            <a:chOff x="4198" y="457"/>
            <a:chExt cx="318" cy="281"/>
          </a:xfrm>
        </p:grpSpPr>
        <p:sp>
          <p:nvSpPr>
            <p:cNvPr id="61462"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1463"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61444" name="Group 36"/>
          <p:cNvGrpSpPr>
            <a:grpSpLocks/>
          </p:cNvGrpSpPr>
          <p:nvPr/>
        </p:nvGrpSpPr>
        <p:grpSpPr bwMode="auto">
          <a:xfrm>
            <a:off x="1120775" y="2895600"/>
            <a:ext cx="5203825" cy="1016000"/>
            <a:chOff x="1142928" y="2438400"/>
            <a:chExt cx="5203107" cy="1219200"/>
          </a:xfrm>
        </p:grpSpPr>
        <p:sp>
          <p:nvSpPr>
            <p:cNvPr id="61460"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Mesocircuit Modeling</a:t>
              </a:r>
            </a:p>
          </p:txBody>
        </p:sp>
        <p:pic>
          <p:nvPicPr>
            <p:cNvPr id="61461" name="Picture 4"/>
            <p:cNvPicPr>
              <a:picLocks noChangeAspect="1" noChangeArrowheads="1"/>
            </p:cNvPicPr>
            <p:nvPr/>
          </p:nvPicPr>
          <p:blipFill>
            <a:blip r:embed="rId3">
              <a:clrChange>
                <a:clrFrom>
                  <a:srgbClr val="006600"/>
                </a:clrFrom>
                <a:clrTo>
                  <a:srgbClr val="0066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45" name="Group 2"/>
          <p:cNvGrpSpPr>
            <a:grpSpLocks/>
          </p:cNvGrpSpPr>
          <p:nvPr/>
        </p:nvGrpSpPr>
        <p:grpSpPr bwMode="auto">
          <a:xfrm>
            <a:off x="1120775" y="1600200"/>
            <a:ext cx="6575425" cy="715963"/>
            <a:chOff x="1121493" y="1600200"/>
            <a:chExt cx="6574707" cy="716408"/>
          </a:xfrm>
        </p:grpSpPr>
        <p:sp>
          <p:nvSpPr>
            <p:cNvPr id="61458" name="Rectangle 3"/>
            <p:cNvSpPr>
              <a:spLocks noChangeArrowheads="1"/>
            </p:cNvSpPr>
            <p:nvPr/>
          </p:nvSpPr>
          <p:spPr bwMode="auto">
            <a:xfrm>
              <a:off x="1121493" y="1600200"/>
              <a:ext cx="2362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solidFill>
                    <a:schemeClr val="bg2"/>
                  </a:solidFill>
                  <a:latin typeface="Arial" pitchFamily="34" charset="0"/>
                </a:rPr>
                <a:t>Neuroscience</a:t>
              </a:r>
            </a:p>
          </p:txBody>
        </p:sp>
        <p:pic>
          <p:nvPicPr>
            <p:cNvPr id="61459" name="Picture 68" descr="N13552_plane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400800" y="1633674"/>
              <a:ext cx="1295400" cy="68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46" name="Group 7"/>
          <p:cNvGrpSpPr>
            <a:grpSpLocks/>
          </p:cNvGrpSpPr>
          <p:nvPr/>
        </p:nvGrpSpPr>
        <p:grpSpPr bwMode="auto">
          <a:xfrm rot="5400000">
            <a:off x="5983287" y="3817938"/>
            <a:ext cx="409575" cy="533400"/>
            <a:chOff x="4114" y="576"/>
            <a:chExt cx="354" cy="240"/>
          </a:xfrm>
        </p:grpSpPr>
        <p:sp>
          <p:nvSpPr>
            <p:cNvPr id="61456"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1457"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61447" name="Group 7"/>
          <p:cNvGrpSpPr>
            <a:grpSpLocks/>
          </p:cNvGrpSpPr>
          <p:nvPr/>
        </p:nvGrpSpPr>
        <p:grpSpPr bwMode="auto">
          <a:xfrm rot="5400000">
            <a:off x="6151563" y="4964113"/>
            <a:ext cx="320675" cy="625475"/>
            <a:chOff x="3892" y="500"/>
            <a:chExt cx="276" cy="281"/>
          </a:xfrm>
        </p:grpSpPr>
        <p:sp>
          <p:nvSpPr>
            <p:cNvPr id="61454"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1455"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61448" name="Group 39"/>
          <p:cNvGrpSpPr>
            <a:grpSpLocks/>
          </p:cNvGrpSpPr>
          <p:nvPr/>
        </p:nvGrpSpPr>
        <p:grpSpPr bwMode="auto">
          <a:xfrm>
            <a:off x="1120775" y="5562600"/>
            <a:ext cx="5294313" cy="965200"/>
            <a:chOff x="1142928" y="5593080"/>
            <a:chExt cx="5293594" cy="1158240"/>
          </a:xfrm>
        </p:grpSpPr>
        <p:pic>
          <p:nvPicPr>
            <p:cNvPr id="61452" name="Picture 6" descr="super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235" y="5593080"/>
              <a:ext cx="153828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latin typeface="Arial" pitchFamily="34" charset="0"/>
                </a:rPr>
                <a:t>Software/Hardware Engineering</a:t>
              </a:r>
            </a:p>
          </p:txBody>
        </p:sp>
      </p:grpSp>
      <p:grpSp>
        <p:nvGrpSpPr>
          <p:cNvPr id="61449" name="Group 3"/>
          <p:cNvGrpSpPr>
            <a:grpSpLocks/>
          </p:cNvGrpSpPr>
          <p:nvPr/>
        </p:nvGrpSpPr>
        <p:grpSpPr bwMode="auto">
          <a:xfrm>
            <a:off x="1120775" y="4038600"/>
            <a:ext cx="6956425" cy="1062038"/>
            <a:chOff x="1121492" y="5562600"/>
            <a:chExt cx="6955708" cy="1062301"/>
          </a:xfrm>
        </p:grpSpPr>
        <p:sp>
          <p:nvSpPr>
            <p:cNvPr id="61450"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solidFill>
                    <a:schemeClr val="bg2"/>
                  </a:solidFill>
                  <a:latin typeface="Arial" pitchFamily="34" charset="0"/>
                </a:rPr>
                <a:t>Robot/Human Loops</a:t>
              </a:r>
            </a:p>
          </p:txBody>
        </p:sp>
        <p:pic>
          <p:nvPicPr>
            <p:cNvPr id="61451" name="Picture 1"/>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6778158" y="5562600"/>
              <a:ext cx="1299042" cy="106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2"/>
          <p:cNvGrpSpPr>
            <a:grpSpLocks/>
          </p:cNvGrpSpPr>
          <p:nvPr/>
        </p:nvGrpSpPr>
        <p:grpSpPr bwMode="auto">
          <a:xfrm>
            <a:off x="3657600" y="609600"/>
            <a:ext cx="5334000" cy="6248400"/>
            <a:chOff x="3657600" y="609600"/>
            <a:chExt cx="5333999" cy="6248400"/>
          </a:xfrm>
        </p:grpSpPr>
        <p:pic>
          <p:nvPicPr>
            <p:cNvPr id="62479" name="Picture 6"/>
            <p:cNvPicPr>
              <a:picLocks noChangeAspect="1" noChangeArrowheads="1"/>
            </p:cNvPicPr>
            <p:nvPr/>
          </p:nvPicPr>
          <p:blipFill>
            <a:blip r:embed="rId3">
              <a:extLst>
                <a:ext uri="{28A0092B-C50C-407E-A947-70E740481C1C}">
                  <a14:useLocalDpi xmlns:a14="http://schemas.microsoft.com/office/drawing/2010/main" val="0"/>
                </a:ext>
              </a:extLst>
            </a:blip>
            <a:srcRect b="75676"/>
            <a:stretch>
              <a:fillRect/>
            </a:stretch>
          </p:blipFill>
          <p:spPr bwMode="auto">
            <a:xfrm>
              <a:off x="3962400" y="609600"/>
              <a:ext cx="465956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80" name="Group 6"/>
            <p:cNvGrpSpPr>
              <a:grpSpLocks/>
            </p:cNvGrpSpPr>
            <p:nvPr/>
          </p:nvGrpSpPr>
          <p:grpSpPr bwMode="auto">
            <a:xfrm>
              <a:off x="3657600" y="1600200"/>
              <a:ext cx="5333999" cy="5257800"/>
              <a:chOff x="3501730" y="1371600"/>
              <a:chExt cx="5489869" cy="5353050"/>
            </a:xfrm>
          </p:grpSpPr>
          <p:sp>
            <p:nvSpPr>
              <p:cNvPr id="62481" name="Rectangle 2"/>
              <p:cNvSpPr>
                <a:spLocks noChangeArrowheads="1"/>
              </p:cNvSpPr>
              <p:nvPr/>
            </p:nvSpPr>
            <p:spPr bwMode="auto">
              <a:xfrm>
                <a:off x="6248400" y="1371600"/>
                <a:ext cx="533400" cy="5295900"/>
              </a:xfrm>
              <a:prstGeom prst="rect">
                <a:avLst/>
              </a:prstGeom>
              <a:solidFill>
                <a:srgbClr val="FFFFAB"/>
              </a:solidFill>
              <a:ln w="9525">
                <a:solidFill>
                  <a:schemeClr val="accent2"/>
                </a:solidFill>
                <a:miter lim="800000"/>
                <a:headEnd/>
                <a:tailEnd/>
              </a:ln>
            </p:spPr>
            <p:txBody>
              <a:bodyPr wrap="none" anchor="ctr"/>
              <a:lstStyle/>
              <a:p>
                <a:pPr algn="ctr"/>
                <a:endParaRPr lang="en-US"/>
              </a:p>
            </p:txBody>
          </p:sp>
          <p:pic>
            <p:nvPicPr>
              <p:cNvPr id="6248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1730" y="1371600"/>
                <a:ext cx="5489869"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2467" name="Group 21"/>
          <p:cNvGrpSpPr>
            <a:grpSpLocks/>
          </p:cNvGrpSpPr>
          <p:nvPr/>
        </p:nvGrpSpPr>
        <p:grpSpPr bwMode="auto">
          <a:xfrm>
            <a:off x="76200" y="609600"/>
            <a:ext cx="3581400" cy="6200775"/>
            <a:chOff x="76200" y="609601"/>
            <a:chExt cx="3581400" cy="6201506"/>
          </a:xfrm>
        </p:grpSpPr>
        <p:pic>
          <p:nvPicPr>
            <p:cNvPr id="6246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724400"/>
              <a:ext cx="3581400" cy="208670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247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609601"/>
              <a:ext cx="1706777" cy="1752600"/>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62471" name="Group 8"/>
            <p:cNvGrpSpPr>
              <a:grpSpLocks/>
            </p:cNvGrpSpPr>
            <p:nvPr/>
          </p:nvGrpSpPr>
          <p:grpSpPr bwMode="auto">
            <a:xfrm>
              <a:off x="304800" y="2514600"/>
              <a:ext cx="2971800" cy="2058988"/>
              <a:chOff x="5410200" y="4114800"/>
              <a:chExt cx="3505200" cy="2438547"/>
            </a:xfrm>
          </p:grpSpPr>
          <p:pic>
            <p:nvPicPr>
              <p:cNvPr id="6247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l="26564" t="9355" r="8455" b="3407"/>
              <a:stretch>
                <a:fillRect/>
              </a:stretch>
            </p:blipFill>
            <p:spPr bwMode="auto">
              <a:xfrm>
                <a:off x="5410200" y="4114800"/>
                <a:ext cx="1690810" cy="2438547"/>
              </a:xfrm>
              <a:prstGeom prst="rect">
                <a:avLst/>
              </a:prstGeom>
              <a:noFill/>
              <a:ln w="9525">
                <a:solidFill>
                  <a:srgbClr val="777777"/>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grpSp>
            <p:nvGrpSpPr>
              <p:cNvPr id="62473" name="Group 14"/>
              <p:cNvGrpSpPr>
                <a:grpSpLocks/>
              </p:cNvGrpSpPr>
              <p:nvPr/>
            </p:nvGrpSpPr>
            <p:grpSpPr bwMode="auto">
              <a:xfrm>
                <a:off x="7391400" y="4191000"/>
                <a:ext cx="1524000" cy="2362200"/>
                <a:chOff x="1920" y="1104"/>
                <a:chExt cx="1872" cy="2160"/>
              </a:xfrm>
            </p:grpSpPr>
            <p:grpSp>
              <p:nvGrpSpPr>
                <p:cNvPr id="62474" name="Group 15"/>
                <p:cNvGrpSpPr>
                  <a:grpSpLocks/>
                </p:cNvGrpSpPr>
                <p:nvPr/>
              </p:nvGrpSpPr>
              <p:grpSpPr bwMode="auto">
                <a:xfrm>
                  <a:off x="1920" y="1104"/>
                  <a:ext cx="1872" cy="2160"/>
                  <a:chOff x="528" y="624"/>
                  <a:chExt cx="3744" cy="3552"/>
                </a:xfrm>
              </p:grpSpPr>
              <p:pic>
                <p:nvPicPr>
                  <p:cNvPr id="62477" name="Picture 8"/>
                  <p:cNvPicPr>
                    <a:picLocks noChangeAspect="1" noChangeArrowheads="1"/>
                  </p:cNvPicPr>
                  <p:nvPr/>
                </p:nvPicPr>
                <p:blipFill>
                  <a:blip r:embed="rId8">
                    <a:extLst>
                      <a:ext uri="{28A0092B-C50C-407E-A947-70E740481C1C}">
                        <a14:useLocalDpi xmlns:a14="http://schemas.microsoft.com/office/drawing/2010/main" val="0"/>
                      </a:ext>
                    </a:extLst>
                  </a:blip>
                  <a:srcRect l="6500" t="15030" r="59999" b="21286"/>
                  <a:stretch>
                    <a:fillRect/>
                  </a:stretch>
                </p:blipFill>
                <p:spPr bwMode="auto">
                  <a:xfrm>
                    <a:off x="576" y="1824"/>
                    <a:ext cx="3696" cy="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l="6000" t="21428" r="60001" b="19388"/>
                  <a:stretch>
                    <a:fillRect/>
                  </a:stretch>
                </p:blipFill>
                <p:spPr bwMode="auto">
                  <a:xfrm>
                    <a:off x="528" y="624"/>
                    <a:ext cx="374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10"/>
                <p:cNvSpPr>
                  <a:spLocks noChangeArrowheads="1"/>
                </p:cNvSpPr>
                <p:nvPr/>
              </p:nvSpPr>
              <p:spPr bwMode="auto">
                <a:xfrm>
                  <a:off x="2401" y="1249"/>
                  <a:ext cx="959" cy="335"/>
                </a:xfrm>
                <a:prstGeom prst="rect">
                  <a:avLst/>
                </a:prstGeom>
                <a:noFill/>
                <a:ln w="9525">
                  <a:noFill/>
                  <a:miter lim="800000"/>
                  <a:headEnd/>
                  <a:tailEnd/>
                </a:ln>
                <a:effectLst/>
              </p:spPr>
              <p:txBody>
                <a:bodyPr wrap="none">
                  <a:spAutoFit/>
                </a:bodyPr>
                <a:lstStyle/>
                <a:p>
                  <a:pPr algn="ctr">
                    <a:defRPr/>
                  </a:pPr>
                  <a:r>
                    <a:rPr lang="en-US" dirty="0">
                      <a:solidFill>
                        <a:srgbClr val="0739D9"/>
                      </a:solidFill>
                      <a:effectLst>
                        <a:outerShdw blurRad="38100" dist="38100" dir="2700000" algn="tl">
                          <a:srgbClr val="FFFFFF"/>
                        </a:outerShdw>
                      </a:effectLst>
                      <a:latin typeface="Arial" charset="0"/>
                      <a:cs typeface="+mn-cs"/>
                    </a:rPr>
                    <a:t>(bAC)</a:t>
                  </a:r>
                </a:p>
              </p:txBody>
            </p:sp>
            <p:sp>
              <p:nvSpPr>
                <p:cNvPr id="18" name="Rectangle 11"/>
                <p:cNvSpPr>
                  <a:spLocks noChangeArrowheads="1"/>
                </p:cNvSpPr>
                <p:nvPr/>
              </p:nvSpPr>
              <p:spPr bwMode="auto">
                <a:xfrm>
                  <a:off x="2642" y="2212"/>
                  <a:ext cx="798" cy="334"/>
                </a:xfrm>
                <a:prstGeom prst="rect">
                  <a:avLst/>
                </a:prstGeom>
                <a:noFill/>
                <a:ln w="9525">
                  <a:noFill/>
                  <a:miter lim="800000"/>
                  <a:headEnd/>
                  <a:tailEnd/>
                </a:ln>
                <a:effectLst/>
              </p:spPr>
              <p:txBody>
                <a:bodyPr wrap="none">
                  <a:spAutoFit/>
                </a:bodyPr>
                <a:lstStyle/>
                <a:p>
                  <a:pPr algn="ctr">
                    <a:defRPr/>
                  </a:pPr>
                  <a:r>
                    <a:rPr lang="en-US" dirty="0">
                      <a:solidFill>
                        <a:srgbClr val="0739D9"/>
                      </a:solidFill>
                      <a:effectLst>
                        <a:outerShdw blurRad="38100" dist="38100" dir="2700000" algn="tl">
                          <a:srgbClr val="FFFFFF"/>
                        </a:outerShdw>
                      </a:effectLst>
                      <a:latin typeface="Arial" charset="0"/>
                      <a:cs typeface="+mn-cs"/>
                    </a:rPr>
                    <a:t>K</a:t>
                  </a:r>
                  <a:r>
                    <a:rPr lang="en-US" baseline="-25000" dirty="0">
                      <a:solidFill>
                        <a:srgbClr val="0739D9"/>
                      </a:solidFill>
                      <a:effectLst>
                        <a:outerShdw blurRad="38100" dist="38100" dir="2700000" algn="tl">
                          <a:srgbClr val="FFFFFF"/>
                        </a:outerShdw>
                      </a:effectLst>
                      <a:latin typeface="Arial" charset="0"/>
                      <a:cs typeface="+mn-cs"/>
                    </a:rPr>
                    <a:t>AHP</a:t>
                  </a:r>
                  <a:endParaRPr lang="en-US" dirty="0">
                    <a:solidFill>
                      <a:srgbClr val="0739D9"/>
                    </a:solidFill>
                    <a:effectLst>
                      <a:outerShdw blurRad="38100" dist="38100" dir="2700000" algn="tl">
                        <a:srgbClr val="FFFFFF"/>
                      </a:outerShdw>
                    </a:effectLst>
                    <a:latin typeface="Arial" charset="0"/>
                    <a:cs typeface="+mn-cs"/>
                  </a:endParaRPr>
                </a:p>
              </p:txBody>
            </p:sp>
          </p:grpSp>
        </p:grpSp>
      </p:grpSp>
      <p:sp>
        <p:nvSpPr>
          <p:cNvPr id="62468" name="Rectangle 1033"/>
          <p:cNvSpPr>
            <a:spLocks noChangeArrowheads="1"/>
          </p:cNvSpPr>
          <p:nvPr/>
        </p:nvSpPr>
        <p:spPr bwMode="auto">
          <a:xfrm>
            <a:off x="1757363" y="76200"/>
            <a:ext cx="5629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Software Engineering - NCS</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3"/>
          <p:cNvSpPr>
            <a:spLocks noChangeArrowheads="1"/>
          </p:cNvSpPr>
          <p:nvPr/>
        </p:nvSpPr>
        <p:spPr bwMode="auto">
          <a:xfrm>
            <a:off x="1246188" y="557213"/>
            <a:ext cx="6651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Software Engineering - Brainslug</a:t>
            </a:r>
          </a:p>
        </p:txBody>
      </p:sp>
      <p:sp>
        <p:nvSpPr>
          <p:cNvPr id="63491" name="TextBox 1"/>
          <p:cNvSpPr txBox="1">
            <a:spLocks noChangeArrowheads="1"/>
          </p:cNvSpPr>
          <p:nvPr/>
        </p:nvSpPr>
        <p:spPr bwMode="auto">
          <a:xfrm>
            <a:off x="838200" y="1828800"/>
            <a:ext cx="7467600" cy="10001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A Novel Multi-GPU Neural Simulator</a:t>
            </a:r>
          </a:p>
          <a:p>
            <a:pPr eaLnBrk="1" hangingPunct="1">
              <a:spcBef>
                <a:spcPts val="600"/>
              </a:spcBef>
            </a:pPr>
            <a:r>
              <a:rPr lang="en-US" sz="1100" b="0">
                <a:latin typeface="Arial" pitchFamily="34" charset="0"/>
              </a:rPr>
              <a:t>C.M. Thibeault, R. Hoang, and F.C. Harris, Jr.</a:t>
            </a:r>
          </a:p>
          <a:p>
            <a:pPr eaLnBrk="1" hangingPunct="1">
              <a:spcBef>
                <a:spcPts val="600"/>
              </a:spcBef>
            </a:pPr>
            <a:r>
              <a:rPr lang="en-US" sz="1100" b="0">
                <a:latin typeface="Arial" pitchFamily="34" charset="0"/>
              </a:rPr>
              <a:t>In Proceedings of 3rd International Conference on Bioinformatics and Computational Biology (BICoB 2011) March 23-25, 2011, New Orleans, LA.  </a:t>
            </a:r>
          </a:p>
        </p:txBody>
      </p:sp>
      <p:sp>
        <p:nvSpPr>
          <p:cNvPr id="63492" name="Rectangle 2"/>
          <p:cNvSpPr>
            <a:spLocks noChangeArrowheads="1"/>
          </p:cNvSpPr>
          <p:nvPr/>
        </p:nvSpPr>
        <p:spPr bwMode="auto">
          <a:xfrm>
            <a:off x="838200" y="3048000"/>
            <a:ext cx="7467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400">
                <a:latin typeface="Arial" pitchFamily="34" charset="0"/>
              </a:rPr>
              <a:t>General neural simulator for large-scale modeling</a:t>
            </a:r>
          </a:p>
          <a:p>
            <a:pPr marL="342900" indent="-342900">
              <a:buFont typeface="Arial" pitchFamily="34" charset="0"/>
              <a:buChar char="•"/>
            </a:pPr>
            <a:r>
              <a:rPr lang="en-US" sz="2400">
                <a:latin typeface="Arial" pitchFamily="34" charset="0"/>
              </a:rPr>
              <a:t>Designed for both heterogeneous and homogeneous computing clusters</a:t>
            </a:r>
          </a:p>
          <a:p>
            <a:pPr marL="342900" indent="-342900">
              <a:buFont typeface="Arial" pitchFamily="34" charset="0"/>
              <a:buChar char="•"/>
            </a:pPr>
            <a:r>
              <a:rPr lang="en-US" sz="2400">
                <a:latin typeface="Arial" pitchFamily="34" charset="0"/>
              </a:rPr>
              <a:t>Inherently parallel between computing nodes and multithreaded within</a:t>
            </a:r>
          </a:p>
          <a:p>
            <a:pPr marL="342900" indent="-342900">
              <a:buFont typeface="Arial" pitchFamily="34" charset="0"/>
              <a:buChar char="•"/>
            </a:pPr>
            <a:r>
              <a:rPr lang="en-US" sz="2400">
                <a:latin typeface="Arial" pitchFamily="34" charset="0"/>
              </a:rPr>
              <a:t>Executes on GPUs using NVidia’s CUDA interface</a:t>
            </a:r>
          </a:p>
          <a:p>
            <a:pPr marL="342900" indent="-342900">
              <a:buFont typeface="Arial" pitchFamily="34" charset="0"/>
              <a:buChar char="•"/>
            </a:pPr>
            <a:r>
              <a:rPr lang="en-US" sz="2400">
                <a:latin typeface="Arial" pitchFamily="34" charset="0"/>
              </a:rPr>
              <a:t>Only IAF (NCS) and Izhikevich neurons so far </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3"/>
          <p:cNvSpPr>
            <a:spLocks noChangeArrowheads="1"/>
          </p:cNvSpPr>
          <p:nvPr/>
        </p:nvSpPr>
        <p:spPr bwMode="auto">
          <a:xfrm>
            <a:off x="595313" y="481013"/>
            <a:ext cx="7953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Table of Timings (50 second simulation)</a:t>
            </a:r>
          </a:p>
        </p:txBody>
      </p:sp>
      <p:graphicFrame>
        <p:nvGraphicFramePr>
          <p:cNvPr id="5" name="Table 4"/>
          <p:cNvGraphicFramePr>
            <a:graphicFrameLocks noGrp="1"/>
          </p:cNvGraphicFramePr>
          <p:nvPr/>
        </p:nvGraphicFramePr>
        <p:xfrm>
          <a:off x="381000" y="1752600"/>
          <a:ext cx="8382000" cy="4327527"/>
        </p:xfrm>
        <a:graphic>
          <a:graphicData uri="http://schemas.openxmlformats.org/drawingml/2006/table">
            <a:tbl>
              <a:tblPr firstRow="1" bandRow="1">
                <a:tableStyleId>{93296810-A885-4BE3-A3E7-6D5BEEA58F35}</a:tableStyleId>
              </a:tblPr>
              <a:tblGrid>
                <a:gridCol w="1397000"/>
                <a:gridCol w="1397000"/>
                <a:gridCol w="1397000"/>
                <a:gridCol w="1397000"/>
                <a:gridCol w="1397000"/>
                <a:gridCol w="1397000"/>
              </a:tblGrid>
              <a:tr h="990453">
                <a:tc>
                  <a:txBody>
                    <a:bodyPr/>
                    <a:lstStyle/>
                    <a:p>
                      <a:pPr algn="ctr"/>
                      <a:r>
                        <a:rPr lang="en-US" sz="1800" dirty="0" smtClean="0"/>
                        <a:t>Number of Neurons</a:t>
                      </a:r>
                      <a:endParaRPr lang="en-US" sz="1800" dirty="0"/>
                    </a:p>
                  </a:txBody>
                  <a:tcPr marT="45713" marB="45713" anchor="ctr"/>
                </a:tc>
                <a:tc>
                  <a:txBody>
                    <a:bodyPr/>
                    <a:lstStyle/>
                    <a:p>
                      <a:pPr algn="ctr"/>
                      <a:r>
                        <a:rPr lang="en-US" sz="1800" dirty="0" smtClean="0"/>
                        <a:t>Connections per neuron</a:t>
                      </a:r>
                      <a:endParaRPr lang="en-US" sz="1800" dirty="0"/>
                    </a:p>
                  </a:txBody>
                  <a:tcPr marT="45713" marB="45713" anchor="ctr"/>
                </a:tc>
                <a:tc>
                  <a:txBody>
                    <a:bodyPr/>
                    <a:lstStyle/>
                    <a:p>
                      <a:pPr algn="ctr"/>
                      <a:r>
                        <a:rPr lang="en-US" sz="1800" dirty="0" smtClean="0"/>
                        <a:t>Number of Synapses</a:t>
                      </a:r>
                      <a:endParaRPr lang="en-US" sz="1800" dirty="0"/>
                    </a:p>
                  </a:txBody>
                  <a:tcPr marT="45713" marB="45713" anchor="ctr"/>
                </a:tc>
                <a:tc>
                  <a:txBody>
                    <a:bodyPr/>
                    <a:lstStyle/>
                    <a:p>
                      <a:pPr algn="ctr"/>
                      <a:r>
                        <a:rPr lang="en-US" sz="1800" dirty="0" smtClean="0"/>
                        <a:t>2 GPU Execution Time</a:t>
                      </a:r>
                      <a:endParaRPr lang="en-US" sz="1800" dirty="0"/>
                    </a:p>
                  </a:txBody>
                  <a:tcPr marT="45713" marB="45713" anchor="ctr"/>
                </a:tc>
                <a:tc>
                  <a:txBody>
                    <a:bodyPr/>
                    <a:lstStyle/>
                    <a:p>
                      <a:pPr algn="ctr"/>
                      <a:r>
                        <a:rPr lang="en-US" sz="1800" dirty="0" smtClean="0"/>
                        <a:t>1 GPU Execution</a:t>
                      </a:r>
                      <a:r>
                        <a:rPr lang="en-US" sz="1800" baseline="0" dirty="0" smtClean="0"/>
                        <a:t> Time</a:t>
                      </a:r>
                      <a:endParaRPr lang="en-US" sz="1800" dirty="0"/>
                    </a:p>
                  </a:txBody>
                  <a:tcPr marT="45713" marB="45713" anchor="ctr"/>
                </a:tc>
                <a:tc>
                  <a:txBody>
                    <a:bodyPr/>
                    <a:lstStyle/>
                    <a:p>
                      <a:pPr algn="ctr"/>
                      <a:r>
                        <a:rPr lang="en-US" sz="1800" dirty="0" smtClean="0"/>
                        <a:t>Speed-up</a:t>
                      </a:r>
                      <a:endParaRPr lang="en-US" sz="1800" dirty="0"/>
                    </a:p>
                  </a:txBody>
                  <a:tcPr marT="45713" marB="45713" anchor="ctr"/>
                </a:tc>
              </a:tr>
              <a:tr h="370786">
                <a:tc>
                  <a:txBody>
                    <a:bodyPr/>
                    <a:lstStyle/>
                    <a:p>
                      <a:pPr algn="ctr"/>
                      <a:r>
                        <a:rPr lang="en-US" sz="1800" dirty="0" smtClean="0"/>
                        <a:t>1,000 </a:t>
                      </a:r>
                      <a:endParaRPr lang="en-US" sz="1800" dirty="0"/>
                    </a:p>
                  </a:txBody>
                  <a:tcPr marT="45713" marB="45713" anchor="ctr"/>
                </a:tc>
                <a:tc>
                  <a:txBody>
                    <a:bodyPr/>
                    <a:lstStyle/>
                    <a:p>
                      <a:pPr algn="ctr"/>
                      <a:r>
                        <a:rPr lang="en-US" sz="1800" dirty="0" smtClean="0"/>
                        <a:t>100</a:t>
                      </a:r>
                      <a:endParaRPr lang="en-US" sz="1800" dirty="0"/>
                    </a:p>
                  </a:txBody>
                  <a:tcPr marT="45713" marB="45713" anchor="ctr"/>
                </a:tc>
                <a:tc>
                  <a:txBody>
                    <a:bodyPr/>
                    <a:lstStyle/>
                    <a:p>
                      <a:pPr algn="ctr"/>
                      <a:r>
                        <a:rPr lang="en-US" sz="1800" dirty="0" smtClean="0"/>
                        <a:t>100,000</a:t>
                      </a:r>
                      <a:endParaRPr lang="en-US" sz="1800" dirty="0"/>
                    </a:p>
                  </a:txBody>
                  <a:tcPr marT="45713" marB="45713" anchor="ctr"/>
                </a:tc>
                <a:tc>
                  <a:txBody>
                    <a:bodyPr/>
                    <a:lstStyle/>
                    <a:p>
                      <a:pPr algn="ctr"/>
                      <a:r>
                        <a:rPr lang="en-US" sz="1800" dirty="0" smtClean="0"/>
                        <a:t>8.0</a:t>
                      </a:r>
                    </a:p>
                  </a:txBody>
                  <a:tcPr marT="45713" marB="45713" anchor="ctr"/>
                </a:tc>
                <a:tc>
                  <a:txBody>
                    <a:bodyPr/>
                    <a:lstStyle/>
                    <a:p>
                      <a:pPr algn="ctr"/>
                      <a:r>
                        <a:rPr lang="en-US" sz="1800" dirty="0" smtClean="0"/>
                        <a:t>6.0</a:t>
                      </a:r>
                    </a:p>
                  </a:txBody>
                  <a:tcPr marT="45713" marB="45713" anchor="ctr"/>
                </a:tc>
                <a:tc>
                  <a:txBody>
                    <a:bodyPr/>
                    <a:lstStyle/>
                    <a:p>
                      <a:pPr algn="ctr"/>
                      <a:r>
                        <a:rPr lang="en-US" sz="1800" dirty="0" smtClean="0"/>
                        <a:t>0.7</a:t>
                      </a:r>
                      <a:endParaRPr lang="en-US" sz="1800" dirty="0"/>
                    </a:p>
                  </a:txBody>
                  <a:tcPr marT="45713" marB="45713" anchor="ctr"/>
                </a:tc>
              </a:tr>
              <a:tr h="370786">
                <a:tc>
                  <a:txBody>
                    <a:bodyPr/>
                    <a:lstStyle/>
                    <a:p>
                      <a:pPr algn="ctr"/>
                      <a:r>
                        <a:rPr lang="en-US" sz="1800" dirty="0" smtClean="0"/>
                        <a:t>1,000</a:t>
                      </a:r>
                      <a:endParaRPr lang="en-US" sz="1800" dirty="0"/>
                    </a:p>
                  </a:txBody>
                  <a:tcPr marT="45713" marB="45713" anchor="ctr"/>
                </a:tc>
                <a:tc>
                  <a:txBody>
                    <a:bodyPr/>
                    <a:lstStyle/>
                    <a:p>
                      <a:pPr algn="ctr"/>
                      <a:r>
                        <a:rPr lang="en-US" sz="1800" dirty="0" smtClean="0"/>
                        <a:t>200</a:t>
                      </a:r>
                      <a:endParaRPr lang="en-US" sz="1800" dirty="0"/>
                    </a:p>
                  </a:txBody>
                  <a:tcPr marT="45713" marB="45713" anchor="ctr"/>
                </a:tc>
                <a:tc>
                  <a:txBody>
                    <a:bodyPr/>
                    <a:lstStyle/>
                    <a:p>
                      <a:pPr algn="ctr"/>
                      <a:r>
                        <a:rPr lang="en-US" sz="1800" dirty="0" smtClean="0"/>
                        <a:t>200,000</a:t>
                      </a:r>
                      <a:endParaRPr lang="en-US" sz="1800" dirty="0"/>
                    </a:p>
                  </a:txBody>
                  <a:tcPr marT="45713" marB="457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11.2</a:t>
                      </a:r>
                    </a:p>
                  </a:txBody>
                  <a:tcPr marT="45713" marB="457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10.7</a:t>
                      </a:r>
                    </a:p>
                  </a:txBody>
                  <a:tcPr marT="45713" marB="45713" anchor="ctr"/>
                </a:tc>
                <a:tc>
                  <a:txBody>
                    <a:bodyPr/>
                    <a:lstStyle/>
                    <a:p>
                      <a:pPr algn="ctr"/>
                      <a:r>
                        <a:rPr lang="en-US" sz="1800" dirty="0" smtClean="0"/>
                        <a:t>0.9</a:t>
                      </a:r>
                      <a:endParaRPr lang="en-US" sz="1800" dirty="0"/>
                    </a:p>
                  </a:txBody>
                  <a:tcPr marT="45713" marB="45713" anchor="ctr"/>
                </a:tc>
              </a:tr>
              <a:tr h="370786">
                <a:tc>
                  <a:txBody>
                    <a:bodyPr/>
                    <a:lstStyle/>
                    <a:p>
                      <a:pPr algn="ctr"/>
                      <a:r>
                        <a:rPr lang="en-US" sz="1800" dirty="0" smtClean="0"/>
                        <a:t>1,000</a:t>
                      </a:r>
                      <a:endParaRPr lang="en-US" sz="1800" dirty="0"/>
                    </a:p>
                  </a:txBody>
                  <a:tcPr marT="45713" marB="45713" anchor="ctr"/>
                </a:tc>
                <a:tc>
                  <a:txBody>
                    <a:bodyPr/>
                    <a:lstStyle/>
                    <a:p>
                      <a:pPr algn="ctr"/>
                      <a:r>
                        <a:rPr lang="en-US" sz="1800" dirty="0" smtClean="0"/>
                        <a:t>300</a:t>
                      </a:r>
                      <a:endParaRPr lang="en-US" sz="1800" dirty="0"/>
                    </a:p>
                  </a:txBody>
                  <a:tcPr marT="45713" marB="45713" anchor="ctr"/>
                </a:tc>
                <a:tc>
                  <a:txBody>
                    <a:bodyPr/>
                    <a:lstStyle/>
                    <a:p>
                      <a:pPr algn="ctr"/>
                      <a:r>
                        <a:rPr lang="en-US" sz="1800" dirty="0" smtClean="0"/>
                        <a:t>300,000</a:t>
                      </a:r>
                      <a:endParaRPr lang="en-US" sz="1800" dirty="0"/>
                    </a:p>
                  </a:txBody>
                  <a:tcPr marT="45713" marB="457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15.3</a:t>
                      </a:r>
                    </a:p>
                  </a:txBody>
                  <a:tcPr marT="45713" marB="4571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15.8</a:t>
                      </a:r>
                    </a:p>
                  </a:txBody>
                  <a:tcPr marT="45713" marB="45713" anchor="ctr"/>
                </a:tc>
                <a:tc>
                  <a:txBody>
                    <a:bodyPr/>
                    <a:lstStyle/>
                    <a:p>
                      <a:pPr algn="ctr"/>
                      <a:r>
                        <a:rPr lang="en-US" sz="1800" dirty="0" smtClean="0"/>
                        <a:t>1.0</a:t>
                      </a:r>
                      <a:endParaRPr lang="en-US" sz="1800" dirty="0"/>
                    </a:p>
                  </a:txBody>
                  <a:tcPr marT="45713" marB="45713" anchor="ctr"/>
                </a:tc>
              </a:tr>
              <a:tr h="370786">
                <a:tc>
                  <a:txBody>
                    <a:bodyPr/>
                    <a:lstStyle/>
                    <a:p>
                      <a:pPr algn="ctr"/>
                      <a:r>
                        <a:rPr lang="en-US" sz="1800" dirty="0" smtClean="0"/>
                        <a:t>10,000</a:t>
                      </a:r>
                      <a:endParaRPr lang="en-US" sz="1800" dirty="0"/>
                    </a:p>
                  </a:txBody>
                  <a:tcPr marT="45713" marB="45713" anchor="ctr"/>
                </a:tc>
                <a:tc>
                  <a:txBody>
                    <a:bodyPr/>
                    <a:lstStyle/>
                    <a:p>
                      <a:pPr algn="ctr"/>
                      <a:r>
                        <a:rPr lang="en-US" sz="1800" dirty="0" smtClean="0"/>
                        <a:t>100</a:t>
                      </a:r>
                      <a:endParaRPr lang="en-US" sz="1800" dirty="0"/>
                    </a:p>
                  </a:txBody>
                  <a:tcPr marT="45713" marB="45713" anchor="ctr"/>
                </a:tc>
                <a:tc>
                  <a:txBody>
                    <a:bodyPr/>
                    <a:lstStyle/>
                    <a:p>
                      <a:pPr algn="ctr"/>
                      <a:r>
                        <a:rPr lang="en-US" sz="1800" dirty="0" smtClean="0"/>
                        <a:t>100,000</a:t>
                      </a:r>
                      <a:endParaRPr lang="en-US" sz="1800" dirty="0"/>
                    </a:p>
                  </a:txBody>
                  <a:tcPr marT="45713" marB="45713" anchor="ctr"/>
                </a:tc>
                <a:tc>
                  <a:txBody>
                    <a:bodyPr/>
                    <a:lstStyle/>
                    <a:p>
                      <a:pPr algn="ctr"/>
                      <a:r>
                        <a:rPr lang="en-US" sz="1800" dirty="0" smtClean="0"/>
                        <a:t>13.9</a:t>
                      </a:r>
                      <a:endParaRPr lang="en-US" sz="1800" dirty="0"/>
                    </a:p>
                  </a:txBody>
                  <a:tcPr marT="45713" marB="45713" anchor="ctr"/>
                </a:tc>
                <a:tc>
                  <a:txBody>
                    <a:bodyPr/>
                    <a:lstStyle/>
                    <a:p>
                      <a:pPr algn="ctr"/>
                      <a:r>
                        <a:rPr lang="en-US" sz="1800" dirty="0" smtClean="0"/>
                        <a:t>21.1</a:t>
                      </a:r>
                      <a:endParaRPr lang="en-US" sz="1800" dirty="0"/>
                    </a:p>
                  </a:txBody>
                  <a:tcPr marT="45713" marB="45713" anchor="ctr"/>
                </a:tc>
                <a:tc>
                  <a:txBody>
                    <a:bodyPr/>
                    <a:lstStyle/>
                    <a:p>
                      <a:pPr algn="ctr"/>
                      <a:r>
                        <a:rPr lang="en-US" sz="1800" dirty="0" smtClean="0"/>
                        <a:t>1.5</a:t>
                      </a:r>
                      <a:endParaRPr lang="en-US" sz="1800" dirty="0"/>
                    </a:p>
                  </a:txBody>
                  <a:tcPr marT="45713" marB="45713" anchor="ctr"/>
                </a:tc>
              </a:tr>
              <a:tr h="3707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10,000</a:t>
                      </a:r>
                    </a:p>
                  </a:txBody>
                  <a:tcPr marT="45713" marB="45713" anchor="ctr"/>
                </a:tc>
                <a:tc>
                  <a:txBody>
                    <a:bodyPr/>
                    <a:lstStyle/>
                    <a:p>
                      <a:pPr algn="ctr"/>
                      <a:r>
                        <a:rPr lang="en-US" sz="1800" dirty="0" smtClean="0"/>
                        <a:t>200</a:t>
                      </a:r>
                      <a:endParaRPr lang="en-US" sz="1800" dirty="0"/>
                    </a:p>
                  </a:txBody>
                  <a:tcPr marT="45713" marB="45713" anchor="ctr"/>
                </a:tc>
                <a:tc>
                  <a:txBody>
                    <a:bodyPr/>
                    <a:lstStyle/>
                    <a:p>
                      <a:pPr algn="ctr"/>
                      <a:r>
                        <a:rPr lang="en-US" sz="1800" dirty="0" smtClean="0"/>
                        <a:t>200,000</a:t>
                      </a:r>
                      <a:endParaRPr lang="en-US" sz="1800" dirty="0"/>
                    </a:p>
                  </a:txBody>
                  <a:tcPr marT="45713" marB="45713" anchor="ctr"/>
                </a:tc>
                <a:tc>
                  <a:txBody>
                    <a:bodyPr/>
                    <a:lstStyle/>
                    <a:p>
                      <a:pPr algn="ctr"/>
                      <a:r>
                        <a:rPr lang="en-US" sz="1800" dirty="0" smtClean="0"/>
                        <a:t>24.9</a:t>
                      </a:r>
                      <a:endParaRPr lang="en-US" sz="1800" dirty="0"/>
                    </a:p>
                  </a:txBody>
                  <a:tcPr marT="45713" marB="45713" anchor="ctr"/>
                </a:tc>
                <a:tc>
                  <a:txBody>
                    <a:bodyPr/>
                    <a:lstStyle/>
                    <a:p>
                      <a:pPr algn="ctr"/>
                      <a:r>
                        <a:rPr lang="en-US" sz="1800" dirty="0" smtClean="0"/>
                        <a:t>41.0</a:t>
                      </a:r>
                      <a:endParaRPr lang="en-US" sz="1800" dirty="0"/>
                    </a:p>
                  </a:txBody>
                  <a:tcPr marT="45713" marB="45713" anchor="ctr"/>
                </a:tc>
                <a:tc>
                  <a:txBody>
                    <a:bodyPr/>
                    <a:lstStyle/>
                    <a:p>
                      <a:pPr algn="ctr"/>
                      <a:r>
                        <a:rPr lang="en-US" sz="1800" dirty="0" smtClean="0"/>
                        <a:t>1.6</a:t>
                      </a:r>
                      <a:endParaRPr lang="en-US" sz="1800" dirty="0"/>
                    </a:p>
                  </a:txBody>
                  <a:tcPr marT="45713" marB="45713" anchor="ctr"/>
                </a:tc>
              </a:tr>
              <a:tr h="3707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10,000</a:t>
                      </a:r>
                    </a:p>
                  </a:txBody>
                  <a:tcPr marT="45713" marB="45713" anchor="ctr"/>
                </a:tc>
                <a:tc>
                  <a:txBody>
                    <a:bodyPr/>
                    <a:lstStyle/>
                    <a:p>
                      <a:pPr algn="ctr"/>
                      <a:r>
                        <a:rPr lang="en-US" sz="1800" dirty="0" smtClean="0"/>
                        <a:t>300</a:t>
                      </a:r>
                      <a:endParaRPr lang="en-US" sz="1800" dirty="0"/>
                    </a:p>
                  </a:txBody>
                  <a:tcPr marT="45713" marB="45713" anchor="ctr"/>
                </a:tc>
                <a:tc>
                  <a:txBody>
                    <a:bodyPr/>
                    <a:lstStyle/>
                    <a:p>
                      <a:pPr algn="ctr"/>
                      <a:r>
                        <a:rPr lang="en-US" sz="1800" dirty="0" smtClean="0"/>
                        <a:t>300,000</a:t>
                      </a:r>
                      <a:endParaRPr lang="en-US" sz="1800" dirty="0"/>
                    </a:p>
                  </a:txBody>
                  <a:tcPr marT="45713" marB="45713" anchor="ctr"/>
                </a:tc>
                <a:tc>
                  <a:txBody>
                    <a:bodyPr/>
                    <a:lstStyle/>
                    <a:p>
                      <a:pPr algn="ctr"/>
                      <a:r>
                        <a:rPr lang="en-US" sz="1800" dirty="0" smtClean="0"/>
                        <a:t>38.4</a:t>
                      </a:r>
                      <a:endParaRPr lang="en-US" sz="1800" dirty="0"/>
                    </a:p>
                  </a:txBody>
                  <a:tcPr marT="45713" marB="45713" anchor="ctr"/>
                </a:tc>
                <a:tc>
                  <a:txBody>
                    <a:bodyPr/>
                    <a:lstStyle/>
                    <a:p>
                      <a:pPr algn="ctr"/>
                      <a:r>
                        <a:rPr lang="en-US" sz="1800" dirty="0" smtClean="0"/>
                        <a:t>63.9</a:t>
                      </a:r>
                      <a:endParaRPr lang="en-US" sz="1800" dirty="0"/>
                    </a:p>
                  </a:txBody>
                  <a:tcPr marT="45713" marB="45713" anchor="ctr"/>
                </a:tc>
                <a:tc>
                  <a:txBody>
                    <a:bodyPr/>
                    <a:lstStyle/>
                    <a:p>
                      <a:pPr algn="ctr"/>
                      <a:r>
                        <a:rPr lang="en-US" sz="1800" dirty="0" smtClean="0"/>
                        <a:t>1.7</a:t>
                      </a:r>
                      <a:endParaRPr lang="en-US" sz="1800" dirty="0"/>
                    </a:p>
                  </a:txBody>
                  <a:tcPr marT="45713" marB="45713" anchor="ctr"/>
                </a:tc>
              </a:tr>
              <a:tr h="3707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100,000</a:t>
                      </a:r>
                    </a:p>
                  </a:txBody>
                  <a:tcPr marT="45713" marB="45713" anchor="ctr"/>
                </a:tc>
                <a:tc>
                  <a:txBody>
                    <a:bodyPr/>
                    <a:lstStyle/>
                    <a:p>
                      <a:pPr algn="ctr"/>
                      <a:r>
                        <a:rPr lang="en-US" sz="1800" dirty="0" smtClean="0"/>
                        <a:t>100</a:t>
                      </a:r>
                      <a:endParaRPr lang="en-US" sz="1800" dirty="0"/>
                    </a:p>
                  </a:txBody>
                  <a:tcPr marT="45713" marB="45713" anchor="ctr"/>
                </a:tc>
                <a:tc>
                  <a:txBody>
                    <a:bodyPr/>
                    <a:lstStyle/>
                    <a:p>
                      <a:pPr algn="ctr"/>
                      <a:r>
                        <a:rPr lang="en-US" sz="1800" dirty="0" smtClean="0"/>
                        <a:t>100,000</a:t>
                      </a:r>
                      <a:endParaRPr lang="en-US" sz="1800" dirty="0"/>
                    </a:p>
                  </a:txBody>
                  <a:tcPr marT="45713" marB="45713" anchor="ctr"/>
                </a:tc>
                <a:tc>
                  <a:txBody>
                    <a:bodyPr/>
                    <a:lstStyle/>
                    <a:p>
                      <a:pPr algn="ctr"/>
                      <a:r>
                        <a:rPr lang="en-US" sz="1800" dirty="0" smtClean="0"/>
                        <a:t>115.4</a:t>
                      </a:r>
                      <a:endParaRPr lang="en-US" sz="1800" dirty="0"/>
                    </a:p>
                  </a:txBody>
                  <a:tcPr marT="45713" marB="45713" anchor="ctr"/>
                </a:tc>
                <a:tc>
                  <a:txBody>
                    <a:bodyPr/>
                    <a:lstStyle/>
                    <a:p>
                      <a:pPr algn="ctr"/>
                      <a:r>
                        <a:rPr lang="en-US" sz="1800" dirty="0" smtClean="0"/>
                        <a:t>219.6</a:t>
                      </a:r>
                      <a:endParaRPr lang="en-US" sz="1800" dirty="0"/>
                    </a:p>
                  </a:txBody>
                  <a:tcPr marT="45713" marB="45713" anchor="ctr"/>
                </a:tc>
                <a:tc>
                  <a:txBody>
                    <a:bodyPr/>
                    <a:lstStyle/>
                    <a:p>
                      <a:pPr algn="ctr"/>
                      <a:r>
                        <a:rPr lang="en-US" sz="1800" dirty="0" smtClean="0"/>
                        <a:t>1.9</a:t>
                      </a:r>
                      <a:endParaRPr lang="en-US" sz="1800" dirty="0"/>
                    </a:p>
                  </a:txBody>
                  <a:tcPr marT="45713" marB="45713" anchor="ctr"/>
                </a:tc>
              </a:tr>
              <a:tr h="3707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100,000</a:t>
                      </a:r>
                    </a:p>
                  </a:txBody>
                  <a:tcPr marT="45713" marB="45713" anchor="ctr"/>
                </a:tc>
                <a:tc>
                  <a:txBody>
                    <a:bodyPr/>
                    <a:lstStyle/>
                    <a:p>
                      <a:pPr algn="ctr"/>
                      <a:r>
                        <a:rPr lang="en-US" sz="1800" dirty="0" smtClean="0"/>
                        <a:t>200</a:t>
                      </a:r>
                      <a:endParaRPr lang="en-US" sz="1800" dirty="0"/>
                    </a:p>
                  </a:txBody>
                  <a:tcPr marT="45713" marB="45713" anchor="ctr"/>
                </a:tc>
                <a:tc>
                  <a:txBody>
                    <a:bodyPr/>
                    <a:lstStyle/>
                    <a:p>
                      <a:pPr algn="ctr"/>
                      <a:r>
                        <a:rPr lang="en-US" sz="1800" dirty="0" smtClean="0"/>
                        <a:t>200,000</a:t>
                      </a:r>
                      <a:endParaRPr lang="en-US" sz="1800" dirty="0"/>
                    </a:p>
                  </a:txBody>
                  <a:tcPr marT="45713" marB="45713" anchor="ctr"/>
                </a:tc>
                <a:tc>
                  <a:txBody>
                    <a:bodyPr/>
                    <a:lstStyle/>
                    <a:p>
                      <a:pPr algn="ctr"/>
                      <a:r>
                        <a:rPr lang="en-US" sz="1800" dirty="0" smtClean="0"/>
                        <a:t>232.4</a:t>
                      </a:r>
                      <a:endParaRPr lang="en-US" sz="1800" dirty="0"/>
                    </a:p>
                  </a:txBody>
                  <a:tcPr marT="45713" marB="45713" anchor="ctr"/>
                </a:tc>
                <a:tc>
                  <a:txBody>
                    <a:bodyPr/>
                    <a:lstStyle/>
                    <a:p>
                      <a:pPr algn="ctr"/>
                      <a:r>
                        <a:rPr lang="en-US" sz="1800" dirty="0" smtClean="0"/>
                        <a:t>444.6</a:t>
                      </a:r>
                      <a:endParaRPr lang="en-US" sz="1800" dirty="0"/>
                    </a:p>
                  </a:txBody>
                  <a:tcPr marT="45713" marB="45713" anchor="ctr"/>
                </a:tc>
                <a:tc>
                  <a:txBody>
                    <a:bodyPr/>
                    <a:lstStyle/>
                    <a:p>
                      <a:pPr algn="ctr"/>
                      <a:r>
                        <a:rPr lang="en-US" sz="1800" dirty="0" smtClean="0"/>
                        <a:t>1.9</a:t>
                      </a:r>
                      <a:endParaRPr lang="en-US" sz="1800" dirty="0"/>
                    </a:p>
                  </a:txBody>
                  <a:tcPr marT="45713" marB="45713" anchor="ctr"/>
                </a:tc>
              </a:tr>
              <a:tr h="3707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100,000</a:t>
                      </a:r>
                    </a:p>
                  </a:txBody>
                  <a:tcPr marT="45713" marB="45713" anchor="ctr"/>
                </a:tc>
                <a:tc>
                  <a:txBody>
                    <a:bodyPr/>
                    <a:lstStyle/>
                    <a:p>
                      <a:pPr algn="ctr"/>
                      <a:r>
                        <a:rPr lang="en-US" sz="1800" dirty="0" smtClean="0"/>
                        <a:t>300</a:t>
                      </a:r>
                      <a:endParaRPr lang="en-US" sz="1800" dirty="0"/>
                    </a:p>
                  </a:txBody>
                  <a:tcPr marT="45713" marB="45713" anchor="ctr"/>
                </a:tc>
                <a:tc>
                  <a:txBody>
                    <a:bodyPr/>
                    <a:lstStyle/>
                    <a:p>
                      <a:pPr algn="ctr"/>
                      <a:r>
                        <a:rPr lang="en-US" sz="1800" dirty="0" smtClean="0"/>
                        <a:t>300,000</a:t>
                      </a:r>
                      <a:endParaRPr lang="en-US" sz="1800" dirty="0"/>
                    </a:p>
                  </a:txBody>
                  <a:tcPr marT="45713" marB="45713" anchor="ctr"/>
                </a:tc>
                <a:tc>
                  <a:txBody>
                    <a:bodyPr/>
                    <a:lstStyle/>
                    <a:p>
                      <a:pPr algn="ctr"/>
                      <a:r>
                        <a:rPr lang="en-US" sz="1800" dirty="0" smtClean="0"/>
                        <a:t>370.8</a:t>
                      </a:r>
                      <a:endParaRPr lang="en-US" sz="1800" dirty="0"/>
                    </a:p>
                  </a:txBody>
                  <a:tcPr marT="45713" marB="45713" anchor="ctr"/>
                </a:tc>
                <a:tc>
                  <a:txBody>
                    <a:bodyPr/>
                    <a:lstStyle/>
                    <a:p>
                      <a:pPr algn="ctr"/>
                      <a:r>
                        <a:rPr lang="en-US" sz="1800" dirty="0" smtClean="0"/>
                        <a:t>718.9</a:t>
                      </a:r>
                      <a:endParaRPr lang="en-US" sz="1800" dirty="0"/>
                    </a:p>
                  </a:txBody>
                  <a:tcPr marT="45713" marB="45713" anchor="ctr"/>
                </a:tc>
                <a:tc>
                  <a:txBody>
                    <a:bodyPr/>
                    <a:lstStyle/>
                    <a:p>
                      <a:pPr algn="ctr"/>
                      <a:r>
                        <a:rPr lang="en-US" sz="1800" dirty="0" smtClean="0"/>
                        <a:t>1.9</a:t>
                      </a:r>
                      <a:endParaRPr lang="en-US" sz="1800" dirty="0"/>
                    </a:p>
                  </a:txBody>
                  <a:tcPr marT="45713" marB="45713" anchor="ctr"/>
                </a:tc>
              </a:tr>
            </a:tbl>
          </a:graphicData>
        </a:graphic>
      </p:graphicFrame>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3"/>
          <p:cNvGrpSpPr>
            <a:grpSpLocks/>
          </p:cNvGrpSpPr>
          <p:nvPr/>
        </p:nvGrpSpPr>
        <p:grpSpPr bwMode="auto">
          <a:xfrm>
            <a:off x="433388" y="609600"/>
            <a:ext cx="8277225" cy="6172200"/>
            <a:chOff x="433919" y="609600"/>
            <a:chExt cx="8276162" cy="6172200"/>
          </a:xfrm>
        </p:grpSpPr>
        <p:sp>
          <p:nvSpPr>
            <p:cNvPr id="66563" name="Rectangle 2"/>
            <p:cNvSpPr>
              <a:spLocks noChangeArrowheads="1"/>
            </p:cNvSpPr>
            <p:nvPr/>
          </p:nvSpPr>
          <p:spPr bwMode="auto">
            <a:xfrm>
              <a:off x="898525" y="814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endParaRPr lang="en-US" sz="2400" b="0"/>
            </a:p>
          </p:txBody>
        </p:sp>
        <p:sp>
          <p:nvSpPr>
            <p:cNvPr id="66564" name="Rectangle 3"/>
            <p:cNvSpPr>
              <a:spLocks noChangeArrowheads="1"/>
            </p:cNvSpPr>
            <p:nvPr/>
          </p:nvSpPr>
          <p:spPr bwMode="auto">
            <a:xfrm>
              <a:off x="3192463" y="609600"/>
              <a:ext cx="2759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Dr. Goodman</a:t>
              </a:r>
            </a:p>
          </p:txBody>
        </p:sp>
        <p:pic>
          <p:nvPicPr>
            <p:cNvPr id="665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919" y="1661160"/>
              <a:ext cx="8276162"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2"/>
            <p:cNvSpPr txBox="1">
              <a:spLocks noChangeArrowheads="1"/>
            </p:cNvSpPr>
            <p:nvPr/>
          </p:nvSpPr>
          <p:spPr bwMode="auto">
            <a:xfrm>
              <a:off x="433919" y="1661160"/>
              <a:ext cx="2690281"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9"/>
          <p:cNvSpPr>
            <a:spLocks noChangeArrowheads="1"/>
          </p:cNvSpPr>
          <p:nvPr/>
        </p:nvSpPr>
        <p:spPr bwMode="auto">
          <a:xfrm>
            <a:off x="3140075" y="457200"/>
            <a:ext cx="3219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CONCLUSIONS</a:t>
            </a:r>
          </a:p>
        </p:txBody>
      </p:sp>
      <p:sp>
        <p:nvSpPr>
          <p:cNvPr id="4" name="Rectangle 1034"/>
          <p:cNvSpPr>
            <a:spLocks noChangeArrowheads="1"/>
          </p:cNvSpPr>
          <p:nvPr/>
        </p:nvSpPr>
        <p:spPr bwMode="auto">
          <a:xfrm>
            <a:off x="700088" y="2057400"/>
            <a:ext cx="7742237"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342900" indent="-342900" eaLnBrk="0" hangingPunct="0">
              <a:buFont typeface="Arial" pitchFamily="34" charset="0"/>
              <a:buChar char="•"/>
              <a:defRPr/>
            </a:pPr>
            <a:r>
              <a:rPr lang="en-US" sz="2800" dirty="0">
                <a:latin typeface="Arial" charset="0"/>
                <a:cs typeface="Arial" charset="0"/>
              </a:rPr>
              <a:t>Neocortical-Hippocampal Navigational Learning</a:t>
            </a:r>
          </a:p>
          <a:p>
            <a:pPr eaLnBrk="0" hangingPunct="0">
              <a:defRPr/>
            </a:pPr>
            <a:r>
              <a:rPr lang="en-US" sz="2400" b="0" dirty="0">
                <a:latin typeface="Arial" charset="0"/>
                <a:cs typeface="Arial" charset="0"/>
              </a:rPr>
              <a:t>	100,000 cell model running real-time</a:t>
            </a:r>
          </a:p>
          <a:p>
            <a:pPr eaLnBrk="0" hangingPunct="0">
              <a:defRPr/>
            </a:pPr>
            <a:endParaRPr lang="en-US" sz="2400" b="0" dirty="0">
              <a:latin typeface="Arial" charset="0"/>
              <a:cs typeface="Arial" charset="0"/>
            </a:endParaRPr>
          </a:p>
          <a:p>
            <a:pPr marL="342900" indent="-342900" eaLnBrk="0" hangingPunct="0">
              <a:buFont typeface="Arial" pitchFamily="34" charset="0"/>
              <a:buChar char="•"/>
              <a:defRPr/>
            </a:pPr>
            <a:r>
              <a:rPr lang="en-US" sz="2800" dirty="0">
                <a:latin typeface="Arial" charset="0"/>
                <a:cs typeface="Arial" charset="0"/>
              </a:rPr>
              <a:t>Hypothalamic Trust</a:t>
            </a:r>
          </a:p>
          <a:p>
            <a:pPr lvl="2" eaLnBrk="0" hangingPunct="0">
              <a:defRPr/>
            </a:pPr>
            <a:r>
              <a:rPr lang="en-US" sz="2400" b="0" dirty="0">
                <a:latin typeface="Arial" charset="0"/>
                <a:cs typeface="Arial" charset="0"/>
              </a:rPr>
              <a:t>Robust and functional architecture</a:t>
            </a:r>
          </a:p>
          <a:p>
            <a:pPr marL="800100" lvl="1" indent="-342900" eaLnBrk="0" hangingPunct="0">
              <a:buFont typeface="Arial" pitchFamily="34" charset="0"/>
              <a:buChar char="•"/>
              <a:defRPr/>
            </a:pPr>
            <a:endParaRPr lang="en-US" sz="2800" b="0" dirty="0">
              <a:latin typeface="Arial" charset="0"/>
              <a:cs typeface="Arial" charset="0"/>
            </a:endParaRPr>
          </a:p>
          <a:p>
            <a:pPr marL="342900" indent="-342900" eaLnBrk="0" hangingPunct="0">
              <a:buFont typeface="Arial" pitchFamily="34" charset="0"/>
              <a:buChar char="•"/>
              <a:defRPr/>
            </a:pPr>
            <a:r>
              <a:rPr lang="en-US" sz="2800" dirty="0">
                <a:latin typeface="Arial" charset="0"/>
                <a:cs typeface="Arial" charset="0"/>
              </a:rPr>
              <a:t>Emotional Speech Processing</a:t>
            </a:r>
            <a:r>
              <a:rPr lang="en-US" sz="2800" b="0" dirty="0">
                <a:latin typeface="Arial" charset="0"/>
                <a:cs typeface="Arial" charset="0"/>
              </a:rPr>
              <a:t> </a:t>
            </a:r>
          </a:p>
          <a:p>
            <a:pPr eaLnBrk="0" hangingPunct="0">
              <a:defRPr/>
            </a:pPr>
            <a:r>
              <a:rPr lang="en-US" sz="2000" b="0" i="1" dirty="0">
                <a:latin typeface="Arial" charset="0"/>
                <a:cs typeface="Arial" charset="0"/>
              </a:rPr>
              <a:t>	</a:t>
            </a:r>
            <a:r>
              <a:rPr lang="en-US" sz="2400" b="0" dirty="0">
                <a:latin typeface="Arial" charset="0"/>
                <a:cs typeface="Arial" charset="0"/>
              </a:rPr>
              <a:t>Reward Learning</a:t>
            </a:r>
            <a:r>
              <a:rPr lang="en-US" b="0" i="1" dirty="0">
                <a:latin typeface="Arial" charset="0"/>
                <a:cs typeface="Arial" charset="0"/>
              </a:rPr>
              <a:t>	</a:t>
            </a:r>
          </a:p>
          <a:p>
            <a:pPr eaLnBrk="0" hangingPunct="0">
              <a:defRPr/>
            </a:pPr>
            <a:r>
              <a:rPr lang="en-US" b="0" i="1" dirty="0">
                <a:latin typeface="Arial" charset="0"/>
                <a:cs typeface="Arial"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sp>
        <p:nvSpPr>
          <p:cNvPr id="30723" name="Rectangle 3"/>
          <p:cNvSpPr>
            <a:spLocks noChangeArrowheads="1"/>
          </p:cNvSpPr>
          <p:nvPr/>
        </p:nvSpPr>
        <p:spPr bwMode="auto">
          <a:xfrm>
            <a:off x="1120775" y="1600200"/>
            <a:ext cx="2362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latin typeface="Arial" pitchFamily="34" charset="0"/>
              </a:rPr>
              <a:t>Neuroscience</a:t>
            </a:r>
          </a:p>
        </p:txBody>
      </p:sp>
      <p:grpSp>
        <p:nvGrpSpPr>
          <p:cNvPr id="30724" name="Group 7"/>
          <p:cNvGrpSpPr>
            <a:grpSpLocks/>
          </p:cNvGrpSpPr>
          <p:nvPr/>
        </p:nvGrpSpPr>
        <p:grpSpPr bwMode="auto">
          <a:xfrm rot="5400000">
            <a:off x="6147594" y="2324894"/>
            <a:ext cx="368300" cy="623888"/>
            <a:chOff x="4198" y="457"/>
            <a:chExt cx="318" cy="281"/>
          </a:xfrm>
        </p:grpSpPr>
        <p:sp>
          <p:nvSpPr>
            <p:cNvPr id="30741"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0742"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30725" name="Group 36"/>
          <p:cNvGrpSpPr>
            <a:grpSpLocks/>
          </p:cNvGrpSpPr>
          <p:nvPr/>
        </p:nvGrpSpPr>
        <p:grpSpPr bwMode="auto">
          <a:xfrm>
            <a:off x="1120775" y="2895600"/>
            <a:ext cx="5203825" cy="1016000"/>
            <a:chOff x="1142928" y="2438400"/>
            <a:chExt cx="5203107" cy="1219200"/>
          </a:xfrm>
        </p:grpSpPr>
        <p:sp>
          <p:nvSpPr>
            <p:cNvPr id="30739"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Mesocircuit Modeling</a:t>
              </a:r>
            </a:p>
          </p:txBody>
        </p:sp>
        <p:pic>
          <p:nvPicPr>
            <p:cNvPr id="30740" name="Picture 4"/>
            <p:cNvPicPr>
              <a:picLocks noChangeAspect="1" noChangeArrowheads="1"/>
            </p:cNvPicPr>
            <p:nvPr/>
          </p:nvPicPr>
          <p:blipFill>
            <a:blip r:embed="rId3">
              <a:clrChange>
                <a:clrFrom>
                  <a:srgbClr val="006600"/>
                </a:clrFrom>
                <a:clrTo>
                  <a:srgbClr val="0066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6" name="Picture 68" descr="N13552_pla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33538"/>
            <a:ext cx="1295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7" name="Group 7"/>
          <p:cNvGrpSpPr>
            <a:grpSpLocks/>
          </p:cNvGrpSpPr>
          <p:nvPr/>
        </p:nvGrpSpPr>
        <p:grpSpPr bwMode="auto">
          <a:xfrm rot="5400000">
            <a:off x="5983287" y="3817938"/>
            <a:ext cx="409575" cy="533400"/>
            <a:chOff x="4114" y="576"/>
            <a:chExt cx="354" cy="240"/>
          </a:xfrm>
        </p:grpSpPr>
        <p:sp>
          <p:nvSpPr>
            <p:cNvPr id="30737"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0738"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30728" name="Group 7"/>
          <p:cNvGrpSpPr>
            <a:grpSpLocks/>
          </p:cNvGrpSpPr>
          <p:nvPr/>
        </p:nvGrpSpPr>
        <p:grpSpPr bwMode="auto">
          <a:xfrm rot="5400000">
            <a:off x="6151563" y="4964113"/>
            <a:ext cx="320675" cy="625475"/>
            <a:chOff x="3892" y="500"/>
            <a:chExt cx="276" cy="281"/>
          </a:xfrm>
        </p:grpSpPr>
        <p:sp>
          <p:nvSpPr>
            <p:cNvPr id="30735"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0736"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30729" name="Group 39"/>
          <p:cNvGrpSpPr>
            <a:grpSpLocks/>
          </p:cNvGrpSpPr>
          <p:nvPr/>
        </p:nvGrpSpPr>
        <p:grpSpPr bwMode="auto">
          <a:xfrm>
            <a:off x="1120775" y="5486400"/>
            <a:ext cx="5141913" cy="965200"/>
            <a:chOff x="1142928" y="5593080"/>
            <a:chExt cx="5141194" cy="1158240"/>
          </a:xfrm>
        </p:grpSpPr>
        <p:pic>
          <p:nvPicPr>
            <p:cNvPr id="30733" name="Picture 6" descr="supercompute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745835" y="5593080"/>
              <a:ext cx="153828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Software/Hardware Engineering</a:t>
              </a:r>
            </a:p>
          </p:txBody>
        </p:sp>
      </p:grpSp>
      <p:grpSp>
        <p:nvGrpSpPr>
          <p:cNvPr id="30730" name="Group 3"/>
          <p:cNvGrpSpPr>
            <a:grpSpLocks/>
          </p:cNvGrpSpPr>
          <p:nvPr/>
        </p:nvGrpSpPr>
        <p:grpSpPr bwMode="auto">
          <a:xfrm>
            <a:off x="1120775" y="4114800"/>
            <a:ext cx="7032625" cy="1062038"/>
            <a:chOff x="1121492" y="5562600"/>
            <a:chExt cx="7031908" cy="1062301"/>
          </a:xfrm>
        </p:grpSpPr>
        <p:sp>
          <p:nvSpPr>
            <p:cNvPr id="30731"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solidFill>
                    <a:schemeClr val="bg2"/>
                  </a:solidFill>
                  <a:latin typeface="Arial" pitchFamily="34" charset="0"/>
                </a:rPr>
                <a:t>Robot/Human Loops</a:t>
              </a:r>
            </a:p>
          </p:txBody>
        </p:sp>
        <p:pic>
          <p:nvPicPr>
            <p:cNvPr id="30732" name="Picture 1"/>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6854358" y="5562600"/>
              <a:ext cx="1299042" cy="106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217488"/>
            <a:ext cx="8229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3200">
                <a:latin typeface="Arial" pitchFamily="34" charset="0"/>
              </a:rPr>
              <a:t>COMING YEAR GOALS</a:t>
            </a:r>
          </a:p>
          <a:p>
            <a:pPr algn="ctr" eaLnBrk="0" hangingPunct="0"/>
            <a:r>
              <a:rPr lang="en-US" sz="3200">
                <a:latin typeface="Arial" pitchFamily="34" charset="0"/>
              </a:rPr>
              <a:t>“Trust and Learn” Robotic Project</a:t>
            </a:r>
          </a:p>
        </p:txBody>
      </p:sp>
      <p:sp>
        <p:nvSpPr>
          <p:cNvPr id="3" name="Snip and Round Single Corner Rectangle 2"/>
          <p:cNvSpPr/>
          <p:nvPr/>
        </p:nvSpPr>
        <p:spPr>
          <a:xfrm flipV="1">
            <a:off x="254000" y="1676400"/>
            <a:ext cx="2438400" cy="22098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4" name="Snip and Round Single Corner Rectangle 3"/>
          <p:cNvSpPr/>
          <p:nvPr/>
        </p:nvSpPr>
        <p:spPr>
          <a:xfrm rot="16200000">
            <a:off x="7391400" y="5181600"/>
            <a:ext cx="1295400" cy="19050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5" name="Snip and Round Single Corner Rectangle 4"/>
          <p:cNvSpPr/>
          <p:nvPr/>
        </p:nvSpPr>
        <p:spPr>
          <a:xfrm rot="10800000">
            <a:off x="6858000" y="1600200"/>
            <a:ext cx="2209800" cy="22860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6" name="Snip and Round Single Corner Rectangle 5"/>
          <p:cNvSpPr/>
          <p:nvPr/>
        </p:nvSpPr>
        <p:spPr>
          <a:xfrm>
            <a:off x="254000" y="4495800"/>
            <a:ext cx="2438400" cy="22098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7" name="TextBox 126"/>
          <p:cNvSpPr txBox="1">
            <a:spLocks noChangeArrowheads="1"/>
          </p:cNvSpPr>
          <p:nvPr/>
        </p:nvSpPr>
        <p:spPr bwMode="auto">
          <a:xfrm>
            <a:off x="765175" y="5513388"/>
            <a:ext cx="1709738" cy="430212"/>
          </a:xfrm>
          <a:prstGeom prst="rect">
            <a:avLst/>
          </a:prstGeom>
          <a:noFill/>
          <a:ln w="9525">
            <a:noFill/>
            <a:miter lim="800000"/>
            <a:headEnd/>
            <a:tailEnd/>
          </a:ln>
        </p:spPr>
        <p:txBody>
          <a:bodyPr>
            <a:spAutoFit/>
          </a:bodyPr>
          <a:lstStyle/>
          <a:p>
            <a:pPr>
              <a:defRPr/>
            </a:pPr>
            <a:r>
              <a:rPr lang="en-US" sz="1050" dirty="0">
                <a:latin typeface="Calibri" pitchFamily="34" charset="0"/>
              </a:rPr>
              <a:t>Amygdala [fear response]: inhibited by HYp oxytocin</a:t>
            </a:r>
          </a:p>
        </p:txBody>
      </p:sp>
      <p:sp>
        <p:nvSpPr>
          <p:cNvPr id="8" name="TextBox 127"/>
          <p:cNvSpPr txBox="1">
            <a:spLocks noChangeArrowheads="1"/>
          </p:cNvSpPr>
          <p:nvPr/>
        </p:nvSpPr>
        <p:spPr bwMode="auto">
          <a:xfrm>
            <a:off x="776288" y="6091238"/>
            <a:ext cx="2119312" cy="430212"/>
          </a:xfrm>
          <a:prstGeom prst="rect">
            <a:avLst/>
          </a:prstGeom>
          <a:noFill/>
          <a:ln w="9525">
            <a:noFill/>
            <a:miter lim="800000"/>
            <a:headEnd/>
            <a:tailEnd/>
          </a:ln>
        </p:spPr>
        <p:txBody>
          <a:bodyPr>
            <a:spAutoFit/>
          </a:bodyPr>
          <a:lstStyle/>
          <a:p>
            <a:pPr>
              <a:defRPr/>
            </a:pPr>
            <a:r>
              <a:rPr lang="en-US" sz="1050" dirty="0">
                <a:latin typeface="Calibri" pitchFamily="34" charset="0"/>
              </a:rPr>
              <a:t>HYpothalamus paraventricular nucleus [trust]: oxytocin neurons</a:t>
            </a:r>
          </a:p>
        </p:txBody>
      </p:sp>
      <p:pic>
        <p:nvPicPr>
          <p:cNvPr id="68617" name="Picture 2" descr="F:\Users\goodman\Desktop\RESEARCH\__COLLABORATORS\Collab-Nicolescu\monica-2009\2009-10-20.mn(budget+draft)\brain.png"/>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2286000" y="1981200"/>
            <a:ext cx="54451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gnetic Disk 9"/>
          <p:cNvSpPr/>
          <p:nvPr/>
        </p:nvSpPr>
        <p:spPr bwMode="auto">
          <a:xfrm>
            <a:off x="5334000" y="2438400"/>
            <a:ext cx="387350" cy="457200"/>
          </a:xfrm>
          <a:prstGeom prst="flowChartMagneticDisk">
            <a:avLst/>
          </a:prstGeom>
          <a:solidFill>
            <a:schemeClr val="accent4">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200" dirty="0"/>
              <a:t>PR</a:t>
            </a:r>
            <a:endParaRPr lang="en-US" sz="1200" dirty="0">
              <a:solidFill>
                <a:srgbClr val="FFFF00"/>
              </a:solidFill>
            </a:endParaRPr>
          </a:p>
        </p:txBody>
      </p:sp>
      <p:sp>
        <p:nvSpPr>
          <p:cNvPr id="11" name="Flowchart: Magnetic Disk 10"/>
          <p:cNvSpPr/>
          <p:nvPr/>
        </p:nvSpPr>
        <p:spPr bwMode="auto">
          <a:xfrm>
            <a:off x="7080250" y="4419600"/>
            <a:ext cx="381000" cy="457200"/>
          </a:xfrm>
          <a:prstGeom prst="flowChartMagneticDisk">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200" dirty="0"/>
              <a:t>VC</a:t>
            </a:r>
          </a:p>
        </p:txBody>
      </p:sp>
      <p:sp>
        <p:nvSpPr>
          <p:cNvPr id="12" name="Flowchart: Magnetic Disk 11"/>
          <p:cNvSpPr/>
          <p:nvPr/>
        </p:nvSpPr>
        <p:spPr bwMode="auto">
          <a:xfrm>
            <a:off x="3352800" y="2590800"/>
            <a:ext cx="457200" cy="457200"/>
          </a:xfrm>
          <a:prstGeom prst="flowChartMagneticDisk">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DPM</a:t>
            </a:r>
            <a:endParaRPr lang="en-US" sz="1050" dirty="0">
              <a:solidFill>
                <a:srgbClr val="FFFF00"/>
              </a:solidFill>
            </a:endParaRPr>
          </a:p>
        </p:txBody>
      </p:sp>
      <p:sp>
        <p:nvSpPr>
          <p:cNvPr id="14" name="Flowchart: Magnetic Disk 13"/>
          <p:cNvSpPr/>
          <p:nvPr/>
        </p:nvSpPr>
        <p:spPr bwMode="auto">
          <a:xfrm>
            <a:off x="5795963" y="4572000"/>
            <a:ext cx="381000" cy="457200"/>
          </a:xfrm>
          <a:prstGeom prst="flowChartMagneticDisk">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IT</a:t>
            </a:r>
            <a:endParaRPr lang="en-US" sz="1100" baseline="-25000" dirty="0"/>
          </a:p>
        </p:txBody>
      </p:sp>
      <p:grpSp>
        <p:nvGrpSpPr>
          <p:cNvPr id="68622" name="Group 56"/>
          <p:cNvGrpSpPr>
            <a:grpSpLocks/>
          </p:cNvGrpSpPr>
          <p:nvPr/>
        </p:nvGrpSpPr>
        <p:grpSpPr bwMode="auto">
          <a:xfrm>
            <a:off x="3575050" y="5105400"/>
            <a:ext cx="1009650" cy="663575"/>
            <a:chOff x="666750" y="819150"/>
            <a:chExt cx="1009650" cy="663962"/>
          </a:xfrm>
        </p:grpSpPr>
        <p:pic>
          <p:nvPicPr>
            <p:cNvPr id="68691" name="Picture 54" descr="oxytoc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70156"/>
              <a:ext cx="609600" cy="51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92" name="Rectangle 55"/>
            <p:cNvSpPr>
              <a:spLocks noChangeArrowheads="1"/>
            </p:cNvSpPr>
            <p:nvPr/>
          </p:nvSpPr>
          <p:spPr bwMode="auto">
            <a:xfrm>
              <a:off x="666750" y="819150"/>
              <a:ext cx="83820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100">
                  <a:latin typeface="Calibri" pitchFamily="34" charset="0"/>
                </a:rPr>
                <a:t>oxytocin</a:t>
              </a:r>
              <a:endParaRPr lang="en-US" sz="1100"/>
            </a:p>
          </p:txBody>
        </p:sp>
      </p:grpSp>
      <p:pic>
        <p:nvPicPr>
          <p:cNvPr id="25" name="Picture 57" descr="fear-face.jpg"/>
          <p:cNvPicPr>
            <a:picLocks noChangeAspect="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a:stretch>
            <a:fillRect/>
          </a:stretch>
        </p:blipFill>
        <p:spPr bwMode="auto">
          <a:xfrm>
            <a:off x="3801566" y="3962400"/>
            <a:ext cx="481201" cy="466725"/>
          </a:xfrm>
          <a:prstGeom prst="rect">
            <a:avLst/>
          </a:prstGeom>
          <a:noFill/>
          <a:ln w="9525">
            <a:noFill/>
            <a:miter lim="800000"/>
            <a:headEnd/>
            <a:tailEnd/>
          </a:ln>
        </p:spPr>
      </p:pic>
      <p:grpSp>
        <p:nvGrpSpPr>
          <p:cNvPr id="68624" name="Group 69"/>
          <p:cNvGrpSpPr>
            <a:grpSpLocks/>
          </p:cNvGrpSpPr>
          <p:nvPr/>
        </p:nvGrpSpPr>
        <p:grpSpPr bwMode="auto">
          <a:xfrm>
            <a:off x="7696200" y="5638800"/>
            <a:ext cx="1371600" cy="457200"/>
            <a:chOff x="7772400" y="4010025"/>
            <a:chExt cx="1371600" cy="457200"/>
          </a:xfrm>
        </p:grpSpPr>
        <p:sp>
          <p:nvSpPr>
            <p:cNvPr id="27" name="Flowchart: Magnetic Disk 26"/>
            <p:cNvSpPr/>
            <p:nvPr/>
          </p:nvSpPr>
          <p:spPr>
            <a:xfrm>
              <a:off x="7772400" y="4010025"/>
              <a:ext cx="381000" cy="457200"/>
            </a:xfrm>
            <a:prstGeom prst="flowChartMagneticDisk">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t>VC</a:t>
              </a:r>
            </a:p>
          </p:txBody>
        </p:sp>
        <p:sp>
          <p:nvSpPr>
            <p:cNvPr id="28" name="TextBox 119"/>
            <p:cNvSpPr txBox="1">
              <a:spLocks noChangeArrowheads="1"/>
            </p:cNvSpPr>
            <p:nvPr/>
          </p:nvSpPr>
          <p:spPr bwMode="auto">
            <a:xfrm>
              <a:off x="8153400" y="4089400"/>
              <a:ext cx="990600" cy="254000"/>
            </a:xfrm>
            <a:prstGeom prst="rect">
              <a:avLst/>
            </a:prstGeom>
            <a:noFill/>
            <a:ln w="9525">
              <a:noFill/>
              <a:miter lim="800000"/>
              <a:headEnd/>
              <a:tailEnd/>
            </a:ln>
          </p:spPr>
          <p:txBody>
            <a:bodyPr>
              <a:spAutoFit/>
            </a:bodyPr>
            <a:lstStyle/>
            <a:p>
              <a:pPr>
                <a:defRPr/>
              </a:pPr>
              <a:r>
                <a:rPr lang="en-US" sz="1050" dirty="0">
                  <a:latin typeface="Calibri" pitchFamily="34" charset="0"/>
                </a:rPr>
                <a:t>Visual Cortex</a:t>
              </a:r>
            </a:p>
          </p:txBody>
        </p:sp>
      </p:grpSp>
      <p:sp>
        <p:nvSpPr>
          <p:cNvPr id="30" name="Flowchart: Magnetic Disk 29"/>
          <p:cNvSpPr/>
          <p:nvPr/>
        </p:nvSpPr>
        <p:spPr bwMode="auto">
          <a:xfrm>
            <a:off x="2743200" y="3276600"/>
            <a:ext cx="465083" cy="457200"/>
          </a:xfrm>
          <a:prstGeom prst="flowChartMagneticDisk">
            <a:avLst/>
          </a:prstGeom>
          <a:blipFill>
            <a:blip r:embed="rId6" cstate="print">
              <a:duotone>
                <a:prstClr val="black"/>
                <a:schemeClr val="tx2">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PF</a:t>
            </a:r>
            <a:endParaRPr lang="en-US" sz="1050" dirty="0">
              <a:solidFill>
                <a:srgbClr val="FFFF00"/>
              </a:solidFill>
            </a:endParaRPr>
          </a:p>
        </p:txBody>
      </p:sp>
      <p:sp>
        <p:nvSpPr>
          <p:cNvPr id="31" name="Flowchart: Magnetic Disk 30"/>
          <p:cNvSpPr/>
          <p:nvPr/>
        </p:nvSpPr>
        <p:spPr bwMode="auto">
          <a:xfrm>
            <a:off x="3810000" y="3276600"/>
            <a:ext cx="457200" cy="444500"/>
          </a:xfrm>
          <a:prstGeom prst="flowChartMagneticDisk">
            <a:avLst/>
          </a:prstGeom>
          <a:blipFill>
            <a:blip r:embed="rId7" cstate="print"/>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00" dirty="0"/>
              <a:t>VPM</a:t>
            </a:r>
            <a:endParaRPr lang="en-US" sz="1000" dirty="0">
              <a:solidFill>
                <a:srgbClr val="FFFF00"/>
              </a:solidFill>
            </a:endParaRPr>
          </a:p>
        </p:txBody>
      </p:sp>
      <p:sp>
        <p:nvSpPr>
          <p:cNvPr id="32" name="Flowchart: Magnetic Disk 31"/>
          <p:cNvSpPr/>
          <p:nvPr/>
        </p:nvSpPr>
        <p:spPr bwMode="auto">
          <a:xfrm>
            <a:off x="4876800" y="4038600"/>
            <a:ext cx="388883" cy="381000"/>
          </a:xfrm>
          <a:prstGeom prst="flowChartMagneticDisk">
            <a:avLst/>
          </a:prstGeom>
          <a:blipFill>
            <a:blip r:embed="rId6" cstate="print">
              <a:duotone>
                <a:prstClr val="black"/>
                <a:schemeClr val="accent6">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AC</a:t>
            </a:r>
            <a:endParaRPr lang="en-US" sz="1050" dirty="0">
              <a:solidFill>
                <a:srgbClr val="FFFF00"/>
              </a:solidFill>
            </a:endParaRPr>
          </a:p>
        </p:txBody>
      </p:sp>
      <p:sp>
        <p:nvSpPr>
          <p:cNvPr id="33" name="TextBox 126"/>
          <p:cNvSpPr txBox="1">
            <a:spLocks noChangeArrowheads="1"/>
          </p:cNvSpPr>
          <p:nvPr/>
        </p:nvSpPr>
        <p:spPr bwMode="auto">
          <a:xfrm>
            <a:off x="765175" y="4953000"/>
            <a:ext cx="1241425" cy="254000"/>
          </a:xfrm>
          <a:prstGeom prst="rect">
            <a:avLst/>
          </a:prstGeom>
          <a:noFill/>
          <a:ln w="9525">
            <a:noFill/>
            <a:miter lim="800000"/>
            <a:headEnd/>
            <a:tailEnd/>
          </a:ln>
        </p:spPr>
        <p:txBody>
          <a:bodyPr>
            <a:spAutoFit/>
          </a:bodyPr>
          <a:lstStyle/>
          <a:p>
            <a:pPr>
              <a:defRPr/>
            </a:pPr>
            <a:r>
              <a:rPr lang="en-US" sz="1050" dirty="0">
                <a:latin typeface="Calibri" pitchFamily="34" charset="0"/>
              </a:rPr>
              <a:t>Auditory Cortex</a:t>
            </a:r>
          </a:p>
        </p:txBody>
      </p:sp>
      <p:sp>
        <p:nvSpPr>
          <p:cNvPr id="34" name="Flowchart: Magnetic Disk 33"/>
          <p:cNvSpPr/>
          <p:nvPr/>
        </p:nvSpPr>
        <p:spPr bwMode="auto">
          <a:xfrm>
            <a:off x="385885" y="4922520"/>
            <a:ext cx="388883" cy="411480"/>
          </a:xfrm>
          <a:prstGeom prst="flowChartMagneticDisk">
            <a:avLst/>
          </a:prstGeom>
          <a:blipFill>
            <a:blip r:embed="rId6" cstate="print">
              <a:duotone>
                <a:prstClr val="black"/>
                <a:schemeClr val="accent6">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AC</a:t>
            </a:r>
            <a:endParaRPr lang="en-US" sz="1050" dirty="0">
              <a:solidFill>
                <a:srgbClr val="FFFF00"/>
              </a:solidFill>
            </a:endParaRPr>
          </a:p>
        </p:txBody>
      </p:sp>
      <p:grpSp>
        <p:nvGrpSpPr>
          <p:cNvPr id="68636" name="Group 89"/>
          <p:cNvGrpSpPr>
            <a:grpSpLocks/>
          </p:cNvGrpSpPr>
          <p:nvPr/>
        </p:nvGrpSpPr>
        <p:grpSpPr bwMode="auto">
          <a:xfrm>
            <a:off x="330200" y="1752600"/>
            <a:ext cx="1905000" cy="465138"/>
            <a:chOff x="228600" y="2743200"/>
            <a:chExt cx="1905000" cy="464671"/>
          </a:xfrm>
        </p:grpSpPr>
        <p:sp>
          <p:nvSpPr>
            <p:cNvPr id="36" name="Flowchart: Magnetic Disk 35"/>
            <p:cNvSpPr/>
            <p:nvPr/>
          </p:nvSpPr>
          <p:spPr bwMode="auto">
            <a:xfrm>
              <a:off x="228600" y="2743200"/>
              <a:ext cx="431800" cy="457200"/>
            </a:xfrm>
            <a:prstGeom prst="flowChartMagneticDisk">
              <a:avLst/>
            </a:prstGeom>
            <a:blipFill>
              <a:blip r:embed="rId6" cstate="print">
                <a:duotone>
                  <a:prstClr val="black"/>
                  <a:schemeClr val="tx2">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PF</a:t>
              </a:r>
              <a:endParaRPr lang="en-US" sz="1050" dirty="0">
                <a:solidFill>
                  <a:srgbClr val="FFFF00"/>
                </a:solidFill>
              </a:endParaRPr>
            </a:p>
          </p:txBody>
        </p:sp>
        <p:sp>
          <p:nvSpPr>
            <p:cNvPr id="37" name="TextBox 117"/>
            <p:cNvSpPr txBox="1">
              <a:spLocks noChangeArrowheads="1"/>
            </p:cNvSpPr>
            <p:nvPr/>
          </p:nvSpPr>
          <p:spPr bwMode="auto">
            <a:xfrm>
              <a:off x="609600" y="2792364"/>
              <a:ext cx="1524000" cy="415507"/>
            </a:xfrm>
            <a:prstGeom prst="rect">
              <a:avLst/>
            </a:prstGeom>
            <a:noFill/>
            <a:ln w="9525">
              <a:noFill/>
              <a:miter lim="800000"/>
              <a:headEnd/>
              <a:tailEnd/>
            </a:ln>
          </p:spPr>
          <p:txBody>
            <a:bodyPr>
              <a:spAutoFit/>
            </a:bodyPr>
            <a:lstStyle/>
            <a:p>
              <a:pPr>
                <a:defRPr/>
              </a:pPr>
              <a:r>
                <a:rPr lang="en-US" sz="1050" dirty="0">
                  <a:latin typeface="Calibri" pitchFamily="34" charset="0"/>
                </a:rPr>
                <a:t>Prefrontal:</a:t>
              </a:r>
            </a:p>
            <a:p>
              <a:pPr>
                <a:defRPr/>
              </a:pPr>
              <a:r>
                <a:rPr lang="en-US" sz="1050" dirty="0">
                  <a:latin typeface="Calibri" pitchFamily="34" charset="0"/>
                </a:rPr>
                <a:t>sustained decision</a:t>
              </a:r>
            </a:p>
          </p:txBody>
        </p:sp>
      </p:grpSp>
      <p:grpSp>
        <p:nvGrpSpPr>
          <p:cNvPr id="68637" name="Group 83"/>
          <p:cNvGrpSpPr>
            <a:grpSpLocks/>
          </p:cNvGrpSpPr>
          <p:nvPr/>
        </p:nvGrpSpPr>
        <p:grpSpPr bwMode="auto">
          <a:xfrm>
            <a:off x="7010400" y="1676400"/>
            <a:ext cx="2286000" cy="504825"/>
            <a:chOff x="6705600" y="1704301"/>
            <a:chExt cx="2286000" cy="505499"/>
          </a:xfrm>
        </p:grpSpPr>
        <p:sp>
          <p:nvSpPr>
            <p:cNvPr id="39" name="Flowchart: Magnetic Disk 38"/>
            <p:cNvSpPr/>
            <p:nvPr/>
          </p:nvSpPr>
          <p:spPr>
            <a:xfrm>
              <a:off x="6705600" y="1704301"/>
              <a:ext cx="381000" cy="457810"/>
            </a:xfrm>
            <a:prstGeom prst="flowChartMagneticDisk">
              <a:avLst/>
            </a:prstGeom>
            <a:solidFill>
              <a:schemeClr val="accent4">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PR</a:t>
              </a:r>
              <a:endParaRPr lang="en-US" sz="1000" dirty="0"/>
            </a:p>
          </p:txBody>
        </p:sp>
        <p:sp>
          <p:nvSpPr>
            <p:cNvPr id="40" name="TextBox 117"/>
            <p:cNvSpPr txBox="1">
              <a:spLocks noChangeArrowheads="1"/>
            </p:cNvSpPr>
            <p:nvPr/>
          </p:nvSpPr>
          <p:spPr bwMode="auto">
            <a:xfrm>
              <a:off x="7086600" y="1779014"/>
              <a:ext cx="1905000" cy="430786"/>
            </a:xfrm>
            <a:prstGeom prst="rect">
              <a:avLst/>
            </a:prstGeom>
            <a:noFill/>
            <a:ln w="9525">
              <a:noFill/>
              <a:miter lim="800000"/>
              <a:headEnd/>
              <a:tailEnd/>
            </a:ln>
          </p:spPr>
          <p:txBody>
            <a:bodyPr>
              <a:spAutoFit/>
            </a:bodyPr>
            <a:lstStyle/>
            <a:p>
              <a:pPr>
                <a:defRPr/>
              </a:pPr>
              <a:r>
                <a:rPr lang="en-US" sz="1050" dirty="0">
                  <a:latin typeface="Calibri" pitchFamily="34" charset="0"/>
                </a:rPr>
                <a:t>Parietal Reach (LIP): </a:t>
              </a:r>
            </a:p>
            <a:p>
              <a:pPr>
                <a:defRPr/>
              </a:pPr>
              <a:r>
                <a:rPr lang="en-US" sz="1050" dirty="0">
                  <a:latin typeface="Calibri" pitchFamily="34" charset="0"/>
                </a:rPr>
                <a:t>reach decision making</a:t>
              </a:r>
            </a:p>
          </p:txBody>
        </p:sp>
      </p:grpSp>
      <p:grpSp>
        <p:nvGrpSpPr>
          <p:cNvPr id="68638" name="Group 90"/>
          <p:cNvGrpSpPr>
            <a:grpSpLocks/>
          </p:cNvGrpSpPr>
          <p:nvPr/>
        </p:nvGrpSpPr>
        <p:grpSpPr bwMode="auto">
          <a:xfrm>
            <a:off x="304800" y="2389188"/>
            <a:ext cx="1901825" cy="506412"/>
            <a:chOff x="232540" y="3352800"/>
            <a:chExt cx="1901060" cy="507087"/>
          </a:xfrm>
        </p:grpSpPr>
        <p:sp>
          <p:nvSpPr>
            <p:cNvPr id="42" name="TextBox 117"/>
            <p:cNvSpPr txBox="1">
              <a:spLocks noChangeArrowheads="1"/>
            </p:cNvSpPr>
            <p:nvPr/>
          </p:nvSpPr>
          <p:spPr bwMode="auto">
            <a:xfrm>
              <a:off x="610213" y="3429102"/>
              <a:ext cx="1523387" cy="430785"/>
            </a:xfrm>
            <a:prstGeom prst="rect">
              <a:avLst/>
            </a:prstGeom>
            <a:noFill/>
            <a:ln w="9525">
              <a:noFill/>
              <a:miter lim="800000"/>
              <a:headEnd/>
              <a:tailEnd/>
            </a:ln>
          </p:spPr>
          <p:txBody>
            <a:bodyPr>
              <a:spAutoFit/>
            </a:bodyPr>
            <a:lstStyle/>
            <a:p>
              <a:pPr>
                <a:defRPr/>
              </a:pPr>
              <a:r>
                <a:rPr lang="en-US" sz="1050" dirty="0">
                  <a:latin typeface="Calibri" pitchFamily="34" charset="0"/>
                </a:rPr>
                <a:t>Ventral PreMotor: </a:t>
              </a:r>
            </a:p>
            <a:p>
              <a:pPr>
                <a:defRPr/>
              </a:pPr>
              <a:r>
                <a:rPr lang="en-US" sz="1050" dirty="0">
                  <a:latin typeface="Calibri" pitchFamily="34" charset="0"/>
                </a:rPr>
                <a:t>sustained activity</a:t>
              </a:r>
            </a:p>
          </p:txBody>
        </p:sp>
        <p:sp>
          <p:nvSpPr>
            <p:cNvPr id="43" name="Flowchart: Magnetic Disk 42"/>
            <p:cNvSpPr/>
            <p:nvPr/>
          </p:nvSpPr>
          <p:spPr bwMode="auto">
            <a:xfrm>
              <a:off x="232540" y="3352800"/>
              <a:ext cx="428453" cy="445092"/>
            </a:xfrm>
            <a:prstGeom prst="flowChartMagneticDisk">
              <a:avLst/>
            </a:prstGeom>
            <a:blipFill>
              <a:blip r:embed="rId7" cstate="print"/>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900" dirty="0"/>
                <a:t>VPM</a:t>
              </a:r>
              <a:endParaRPr lang="en-US" sz="900" dirty="0">
                <a:solidFill>
                  <a:srgbClr val="FFFF00"/>
                </a:solidFill>
              </a:endParaRPr>
            </a:p>
          </p:txBody>
        </p:sp>
      </p:grpSp>
      <p:pic>
        <p:nvPicPr>
          <p:cNvPr id="68639" name="Picture 3" descr="C:\Documents and Settings\Goodman\Desktop\yn_anim00.gi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4059" t="16185" r="15193" b="12424"/>
          <a:stretch>
            <a:fillRect/>
          </a:stretch>
        </p:blipFill>
        <p:spPr bwMode="auto">
          <a:xfrm>
            <a:off x="5791200" y="2057400"/>
            <a:ext cx="5334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40" name="Group 64"/>
          <p:cNvGrpSpPr>
            <a:grpSpLocks/>
          </p:cNvGrpSpPr>
          <p:nvPr/>
        </p:nvGrpSpPr>
        <p:grpSpPr bwMode="auto">
          <a:xfrm>
            <a:off x="304800" y="3074988"/>
            <a:ext cx="1778000" cy="506412"/>
            <a:chOff x="304800" y="1524000"/>
            <a:chExt cx="1778000" cy="507087"/>
          </a:xfrm>
        </p:grpSpPr>
        <p:sp>
          <p:nvSpPr>
            <p:cNvPr id="46" name="TextBox 116"/>
            <p:cNvSpPr txBox="1">
              <a:spLocks noChangeArrowheads="1"/>
            </p:cNvSpPr>
            <p:nvPr/>
          </p:nvSpPr>
          <p:spPr bwMode="auto">
            <a:xfrm>
              <a:off x="711200" y="1600302"/>
              <a:ext cx="1371600" cy="430785"/>
            </a:xfrm>
            <a:prstGeom prst="rect">
              <a:avLst/>
            </a:prstGeom>
            <a:noFill/>
            <a:ln w="9525">
              <a:noFill/>
              <a:miter lim="800000"/>
              <a:headEnd/>
              <a:tailEnd/>
            </a:ln>
          </p:spPr>
          <p:txBody>
            <a:bodyPr>
              <a:spAutoFit/>
            </a:bodyPr>
            <a:lstStyle/>
            <a:p>
              <a:pPr>
                <a:defRPr/>
              </a:pPr>
              <a:r>
                <a:rPr lang="en-US" sz="1050" dirty="0">
                  <a:latin typeface="Calibri" pitchFamily="34" charset="0"/>
                </a:rPr>
                <a:t>Dorsal PreMotor: </a:t>
              </a:r>
            </a:p>
            <a:p>
              <a:pPr>
                <a:defRPr/>
              </a:pPr>
              <a:r>
                <a:rPr lang="en-US" sz="1050" dirty="0">
                  <a:latin typeface="Calibri" pitchFamily="34" charset="0"/>
                </a:rPr>
                <a:t>planning &amp; deciding</a:t>
              </a:r>
            </a:p>
          </p:txBody>
        </p:sp>
        <p:sp>
          <p:nvSpPr>
            <p:cNvPr id="47" name="Flowchart: Magnetic Disk 46"/>
            <p:cNvSpPr/>
            <p:nvPr/>
          </p:nvSpPr>
          <p:spPr bwMode="auto">
            <a:xfrm>
              <a:off x="304800" y="1524000"/>
              <a:ext cx="457200" cy="457809"/>
            </a:xfrm>
            <a:prstGeom prst="flowChartMagneticDisk">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DPM</a:t>
              </a:r>
              <a:endParaRPr lang="en-US" sz="1050" dirty="0">
                <a:solidFill>
                  <a:srgbClr val="FFFF00"/>
                </a:solidFill>
              </a:endParaRPr>
            </a:p>
          </p:txBody>
        </p:sp>
      </p:grpSp>
      <p:grpSp>
        <p:nvGrpSpPr>
          <p:cNvPr id="68641" name="Group 58"/>
          <p:cNvGrpSpPr>
            <a:grpSpLocks/>
          </p:cNvGrpSpPr>
          <p:nvPr/>
        </p:nvGrpSpPr>
        <p:grpSpPr bwMode="auto">
          <a:xfrm>
            <a:off x="5105400" y="4953000"/>
            <a:ext cx="533400" cy="533400"/>
            <a:chOff x="5105400" y="4953000"/>
            <a:chExt cx="533400" cy="533400"/>
          </a:xfrm>
        </p:grpSpPr>
        <p:pic>
          <p:nvPicPr>
            <p:cNvPr id="68677" name="Picture 48" descr="sphere.gif"/>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400" y="4953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78" name="Rectangle 49"/>
            <p:cNvSpPr>
              <a:spLocks noChangeArrowheads="1"/>
            </p:cNvSpPr>
            <p:nvPr/>
          </p:nvSpPr>
          <p:spPr bwMode="auto">
            <a:xfrm>
              <a:off x="5157786" y="5057001"/>
              <a:ext cx="481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BG</a:t>
              </a:r>
            </a:p>
          </p:txBody>
        </p:sp>
      </p:grpSp>
      <p:grpSp>
        <p:nvGrpSpPr>
          <p:cNvPr id="68642" name="Group 104"/>
          <p:cNvGrpSpPr>
            <a:grpSpLocks/>
          </p:cNvGrpSpPr>
          <p:nvPr/>
        </p:nvGrpSpPr>
        <p:grpSpPr bwMode="auto">
          <a:xfrm>
            <a:off x="7134225" y="2247900"/>
            <a:ext cx="1600200" cy="485775"/>
            <a:chOff x="7315200" y="2209800"/>
            <a:chExt cx="1600200" cy="485775"/>
          </a:xfrm>
        </p:grpSpPr>
        <p:grpSp>
          <p:nvGrpSpPr>
            <p:cNvPr id="68673" name="Group 59"/>
            <p:cNvGrpSpPr>
              <a:grpSpLocks/>
            </p:cNvGrpSpPr>
            <p:nvPr/>
          </p:nvGrpSpPr>
          <p:grpSpPr bwMode="auto">
            <a:xfrm>
              <a:off x="7315200" y="2209800"/>
              <a:ext cx="485775" cy="485775"/>
              <a:chOff x="5105400" y="4953000"/>
              <a:chExt cx="485775" cy="485775"/>
            </a:xfrm>
          </p:grpSpPr>
          <p:pic>
            <p:nvPicPr>
              <p:cNvPr id="68675" name="Picture 53" descr="sphere.gif"/>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400" y="4953000"/>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76" name="Rectangle 54"/>
              <p:cNvSpPr>
                <a:spLocks noChangeArrowheads="1"/>
              </p:cNvSpPr>
              <p:nvPr/>
            </p:nvSpPr>
            <p:spPr bwMode="auto">
              <a:xfrm>
                <a:off x="5133975" y="5067300"/>
                <a:ext cx="433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BG</a:t>
                </a:r>
              </a:p>
            </p:txBody>
          </p:sp>
        </p:grpSp>
        <p:sp>
          <p:nvSpPr>
            <p:cNvPr id="53" name="TextBox 117"/>
            <p:cNvSpPr txBox="1">
              <a:spLocks noChangeArrowheads="1"/>
            </p:cNvSpPr>
            <p:nvPr/>
          </p:nvSpPr>
          <p:spPr bwMode="auto">
            <a:xfrm>
              <a:off x="7696200" y="2251075"/>
              <a:ext cx="1219200" cy="415925"/>
            </a:xfrm>
            <a:prstGeom prst="rect">
              <a:avLst/>
            </a:prstGeom>
            <a:noFill/>
            <a:ln w="9525">
              <a:noFill/>
              <a:miter lim="800000"/>
              <a:headEnd/>
              <a:tailEnd/>
            </a:ln>
          </p:spPr>
          <p:txBody>
            <a:bodyPr>
              <a:spAutoFit/>
            </a:bodyPr>
            <a:lstStyle/>
            <a:p>
              <a:pPr>
                <a:defRPr/>
              </a:pPr>
              <a:r>
                <a:rPr lang="en-US" sz="1050" dirty="0">
                  <a:latin typeface="Calibri" pitchFamily="34" charset="0"/>
                </a:rPr>
                <a:t>  Basal Ganglia: </a:t>
              </a:r>
            </a:p>
            <a:p>
              <a:pPr>
                <a:defRPr/>
              </a:pPr>
              <a:r>
                <a:rPr lang="en-US" sz="1050" dirty="0">
                  <a:latin typeface="Calibri" pitchFamily="34" charset="0"/>
                </a:rPr>
                <a:t>   decision making</a:t>
              </a:r>
            </a:p>
          </p:txBody>
        </p:sp>
      </p:grpSp>
      <p:grpSp>
        <p:nvGrpSpPr>
          <p:cNvPr id="68643" name="Group 86"/>
          <p:cNvGrpSpPr>
            <a:grpSpLocks/>
          </p:cNvGrpSpPr>
          <p:nvPr/>
        </p:nvGrpSpPr>
        <p:grpSpPr bwMode="auto">
          <a:xfrm>
            <a:off x="352425" y="5457825"/>
            <a:ext cx="485775" cy="485775"/>
            <a:chOff x="1828800" y="3886200"/>
            <a:chExt cx="485775" cy="485775"/>
          </a:xfrm>
        </p:grpSpPr>
        <p:pic>
          <p:nvPicPr>
            <p:cNvPr id="57" name="Picture 56" descr="sphere.gif"/>
            <p:cNvPicPr>
              <a:picLocks noChangeAspect="1"/>
            </p:cNvPicPr>
            <p:nvPr/>
          </p:nvPicPr>
          <p:blipFill>
            <a:blip r:embed="rId10"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8800" y="3886200"/>
              <a:ext cx="485775" cy="485775"/>
            </a:xfrm>
            <a:prstGeom prst="rect">
              <a:avLst/>
            </a:prstGeom>
          </p:spPr>
        </p:pic>
        <p:sp>
          <p:nvSpPr>
            <p:cNvPr id="68672" name="Rectangle 57"/>
            <p:cNvSpPr>
              <a:spLocks noChangeArrowheads="1"/>
            </p:cNvSpPr>
            <p:nvPr/>
          </p:nvSpPr>
          <p:spPr bwMode="auto">
            <a:xfrm>
              <a:off x="1858963" y="3990975"/>
              <a:ext cx="455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AM</a:t>
              </a:r>
            </a:p>
          </p:txBody>
        </p:sp>
      </p:grpSp>
      <p:grpSp>
        <p:nvGrpSpPr>
          <p:cNvPr id="68644" name="Group 81"/>
          <p:cNvGrpSpPr>
            <a:grpSpLocks/>
          </p:cNvGrpSpPr>
          <p:nvPr/>
        </p:nvGrpSpPr>
        <p:grpSpPr bwMode="auto">
          <a:xfrm>
            <a:off x="4062413" y="4114800"/>
            <a:ext cx="661987" cy="533400"/>
            <a:chOff x="1933335" y="4038600"/>
            <a:chExt cx="557213" cy="485775"/>
          </a:xfrm>
        </p:grpSpPr>
        <p:pic>
          <p:nvPicPr>
            <p:cNvPr id="60" name="Picture 59" descr="sphere.gif"/>
            <p:cNvPicPr>
              <a:picLocks noChangeAspect="1"/>
            </p:cNvPicPr>
            <p:nvPr/>
          </p:nvPicPr>
          <p:blipFill>
            <a:blip r:embed="rId10"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981200" y="4038600"/>
              <a:ext cx="485775" cy="485775"/>
            </a:xfrm>
            <a:prstGeom prst="rect">
              <a:avLst/>
            </a:prstGeom>
          </p:spPr>
        </p:pic>
        <p:sp>
          <p:nvSpPr>
            <p:cNvPr id="68670" name="Rectangle 60"/>
            <p:cNvSpPr>
              <a:spLocks noChangeArrowheads="1"/>
            </p:cNvSpPr>
            <p:nvPr/>
          </p:nvSpPr>
          <p:spPr bwMode="auto">
            <a:xfrm>
              <a:off x="1933335" y="4142601"/>
              <a:ext cx="557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AM</a:t>
              </a:r>
            </a:p>
          </p:txBody>
        </p:sp>
      </p:grpSp>
      <p:pic>
        <p:nvPicPr>
          <p:cNvPr id="68645" name="Picture 61" descr="ear.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3352800"/>
            <a:ext cx="59848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46" name="Group 92"/>
          <p:cNvGrpSpPr>
            <a:grpSpLocks/>
          </p:cNvGrpSpPr>
          <p:nvPr/>
        </p:nvGrpSpPr>
        <p:grpSpPr bwMode="auto">
          <a:xfrm>
            <a:off x="4114800" y="4648200"/>
            <a:ext cx="638175" cy="630238"/>
            <a:chOff x="5105400" y="4900448"/>
            <a:chExt cx="485775" cy="531838"/>
          </a:xfrm>
        </p:grpSpPr>
        <p:pic>
          <p:nvPicPr>
            <p:cNvPr id="64" name="Picture 63" descr="sphere.gif"/>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5105400" y="4900448"/>
              <a:ext cx="485775" cy="485775"/>
            </a:xfrm>
            <a:prstGeom prst="rect">
              <a:avLst/>
            </a:prstGeom>
          </p:spPr>
        </p:pic>
        <p:sp>
          <p:nvSpPr>
            <p:cNvPr id="68668" name="Rectangle 64"/>
            <p:cNvSpPr>
              <a:spLocks noChangeArrowheads="1"/>
            </p:cNvSpPr>
            <p:nvPr/>
          </p:nvSpPr>
          <p:spPr bwMode="auto">
            <a:xfrm>
              <a:off x="5105400" y="5001399"/>
              <a:ext cx="45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solidFill>
                    <a:schemeClr val="bg1"/>
                  </a:solidFill>
                </a:rPr>
                <a:t>HYp</a:t>
              </a:r>
            </a:p>
          </p:txBody>
        </p:sp>
      </p:grpSp>
      <p:grpSp>
        <p:nvGrpSpPr>
          <p:cNvPr id="68647" name="Group 95"/>
          <p:cNvGrpSpPr>
            <a:grpSpLocks/>
          </p:cNvGrpSpPr>
          <p:nvPr/>
        </p:nvGrpSpPr>
        <p:grpSpPr bwMode="auto">
          <a:xfrm>
            <a:off x="330200" y="6019800"/>
            <a:ext cx="508000" cy="485775"/>
            <a:chOff x="5083175" y="4953000"/>
            <a:chExt cx="508000" cy="485775"/>
          </a:xfrm>
        </p:grpSpPr>
        <p:pic>
          <p:nvPicPr>
            <p:cNvPr id="67" name="Picture 66" descr="sphere.gif"/>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5105400" y="4953000"/>
              <a:ext cx="485775" cy="485775"/>
            </a:xfrm>
            <a:prstGeom prst="rect">
              <a:avLst/>
            </a:prstGeom>
          </p:spPr>
        </p:pic>
        <p:sp>
          <p:nvSpPr>
            <p:cNvPr id="68666" name="Rectangle 67"/>
            <p:cNvSpPr>
              <a:spLocks noChangeArrowheads="1"/>
            </p:cNvSpPr>
            <p:nvPr/>
          </p:nvSpPr>
          <p:spPr bwMode="auto">
            <a:xfrm>
              <a:off x="5083175" y="5029199"/>
              <a:ext cx="4794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solidFill>
                    <a:schemeClr val="bg1"/>
                  </a:solidFill>
                </a:rPr>
                <a:t>HYp</a:t>
              </a:r>
            </a:p>
          </p:txBody>
        </p:sp>
      </p:grpSp>
      <p:sp>
        <p:nvSpPr>
          <p:cNvPr id="68648" name="Rectangle 68"/>
          <p:cNvSpPr>
            <a:spLocks noChangeArrowheads="1"/>
          </p:cNvSpPr>
          <p:nvPr/>
        </p:nvSpPr>
        <p:spPr bwMode="auto">
          <a:xfrm>
            <a:off x="3532188" y="6248400"/>
            <a:ext cx="481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HPF</a:t>
            </a:r>
          </a:p>
        </p:txBody>
      </p:sp>
      <p:grpSp>
        <p:nvGrpSpPr>
          <p:cNvPr id="68649" name="Group 110"/>
          <p:cNvGrpSpPr>
            <a:grpSpLocks/>
          </p:cNvGrpSpPr>
          <p:nvPr/>
        </p:nvGrpSpPr>
        <p:grpSpPr bwMode="auto">
          <a:xfrm>
            <a:off x="7315200" y="2790825"/>
            <a:ext cx="1752600" cy="485775"/>
            <a:chOff x="7620000" y="2667000"/>
            <a:chExt cx="1752600" cy="485775"/>
          </a:xfrm>
        </p:grpSpPr>
        <p:grpSp>
          <p:nvGrpSpPr>
            <p:cNvPr id="68661" name="Group 103"/>
            <p:cNvGrpSpPr>
              <a:grpSpLocks/>
            </p:cNvGrpSpPr>
            <p:nvPr/>
          </p:nvGrpSpPr>
          <p:grpSpPr bwMode="auto">
            <a:xfrm>
              <a:off x="7620000" y="2667000"/>
              <a:ext cx="838200" cy="485775"/>
              <a:chOff x="7772400" y="3429000"/>
              <a:chExt cx="838200" cy="485775"/>
            </a:xfrm>
          </p:grpSpPr>
          <p:pic>
            <p:nvPicPr>
              <p:cNvPr id="73" name="Picture 72" descr="sphere.gif"/>
              <p:cNvPicPr>
                <a:picLocks noChangeAspect="1"/>
              </p:cNvPicPr>
              <p:nvPr/>
            </p:nvPicPr>
            <p:blipFill>
              <a:blip r:embed="rId10"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7772400" y="3429000"/>
                <a:ext cx="838200" cy="485775"/>
              </a:xfrm>
              <a:prstGeom prst="rect">
                <a:avLst/>
              </a:prstGeom>
            </p:spPr>
          </p:pic>
          <p:sp>
            <p:nvSpPr>
              <p:cNvPr id="68664" name="Rectangle 73"/>
              <p:cNvSpPr>
                <a:spLocks noChangeArrowheads="1"/>
              </p:cNvSpPr>
              <p:nvPr/>
            </p:nvSpPr>
            <p:spPr bwMode="auto">
              <a:xfrm>
                <a:off x="7870092" y="3505200"/>
                <a:ext cx="5619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HPF</a:t>
                </a:r>
              </a:p>
            </p:txBody>
          </p:sp>
        </p:grpSp>
        <p:sp>
          <p:nvSpPr>
            <p:cNvPr id="72" name="TextBox 117"/>
            <p:cNvSpPr txBox="1">
              <a:spLocks noChangeArrowheads="1"/>
            </p:cNvSpPr>
            <p:nvPr/>
          </p:nvSpPr>
          <p:spPr bwMode="auto">
            <a:xfrm>
              <a:off x="8305800" y="2667000"/>
              <a:ext cx="1066800" cy="415925"/>
            </a:xfrm>
            <a:prstGeom prst="rect">
              <a:avLst/>
            </a:prstGeom>
            <a:noFill/>
            <a:ln w="9525">
              <a:noFill/>
              <a:miter lim="800000"/>
              <a:headEnd/>
              <a:tailEnd/>
            </a:ln>
          </p:spPr>
          <p:txBody>
            <a:bodyPr>
              <a:spAutoFit/>
            </a:bodyPr>
            <a:lstStyle/>
            <a:p>
              <a:pPr>
                <a:defRPr/>
              </a:pPr>
              <a:r>
                <a:rPr lang="en-US" sz="1050" dirty="0">
                  <a:latin typeface="Calibri" pitchFamily="34" charset="0"/>
                </a:rPr>
                <a:t>  Hippocampal</a:t>
              </a:r>
            </a:p>
            <a:p>
              <a:pPr>
                <a:defRPr/>
              </a:pPr>
              <a:r>
                <a:rPr lang="en-US" sz="1050" dirty="0">
                  <a:latin typeface="Calibri" pitchFamily="34" charset="0"/>
                </a:rPr>
                <a:t>   Formation</a:t>
              </a:r>
            </a:p>
          </p:txBody>
        </p:sp>
      </p:grpSp>
      <p:sp>
        <p:nvSpPr>
          <p:cNvPr id="75" name="Flowchart: Magnetic Disk 74"/>
          <p:cNvSpPr/>
          <p:nvPr/>
        </p:nvSpPr>
        <p:spPr bwMode="auto">
          <a:xfrm>
            <a:off x="5467350" y="4152900"/>
            <a:ext cx="388938" cy="381000"/>
          </a:xfrm>
          <a:prstGeom prst="flowChartMagneticDisk">
            <a:avLst/>
          </a:prstGeom>
          <a:solidFill>
            <a:srgbClr val="AEC87A"/>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EC</a:t>
            </a:r>
            <a:endParaRPr lang="en-US" sz="1050" dirty="0">
              <a:solidFill>
                <a:srgbClr val="FFFF00"/>
              </a:solidFill>
            </a:endParaRPr>
          </a:p>
        </p:txBody>
      </p:sp>
      <p:grpSp>
        <p:nvGrpSpPr>
          <p:cNvPr id="68651" name="Group 109"/>
          <p:cNvGrpSpPr>
            <a:grpSpLocks/>
          </p:cNvGrpSpPr>
          <p:nvPr/>
        </p:nvGrpSpPr>
        <p:grpSpPr bwMode="auto">
          <a:xfrm>
            <a:off x="4800600" y="4495800"/>
            <a:ext cx="838200" cy="485775"/>
            <a:chOff x="3505200" y="6324600"/>
            <a:chExt cx="838200" cy="485775"/>
          </a:xfrm>
        </p:grpSpPr>
        <p:pic>
          <p:nvPicPr>
            <p:cNvPr id="77" name="Picture 76" descr="sphere.gif"/>
            <p:cNvPicPr>
              <a:picLocks noChangeAspect="1"/>
            </p:cNvPicPr>
            <p:nvPr/>
          </p:nvPicPr>
          <p:blipFill>
            <a:blip r:embed="rId10"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3505200" y="6324600"/>
              <a:ext cx="838200" cy="485775"/>
            </a:xfrm>
            <a:prstGeom prst="rect">
              <a:avLst/>
            </a:prstGeom>
          </p:spPr>
        </p:pic>
        <p:sp>
          <p:nvSpPr>
            <p:cNvPr id="68660" name="Rectangle 77"/>
            <p:cNvSpPr>
              <a:spLocks noChangeArrowheads="1"/>
            </p:cNvSpPr>
            <p:nvPr/>
          </p:nvSpPr>
          <p:spPr bwMode="auto">
            <a:xfrm>
              <a:off x="3657600" y="6428601"/>
              <a:ext cx="5834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HPF</a:t>
              </a:r>
            </a:p>
          </p:txBody>
        </p:sp>
      </p:grpSp>
      <p:sp>
        <p:nvSpPr>
          <p:cNvPr id="79" name="Flowchart: Magnetic Disk 78"/>
          <p:cNvSpPr/>
          <p:nvPr/>
        </p:nvSpPr>
        <p:spPr bwMode="auto">
          <a:xfrm>
            <a:off x="7916863" y="3352800"/>
            <a:ext cx="388937" cy="381000"/>
          </a:xfrm>
          <a:prstGeom prst="flowChartMagneticDisk">
            <a:avLst/>
          </a:prstGeom>
          <a:solidFill>
            <a:srgbClr val="AEC87A"/>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EC</a:t>
            </a:r>
            <a:endParaRPr lang="en-US" sz="1050" dirty="0">
              <a:solidFill>
                <a:srgbClr val="FFFF00"/>
              </a:solidFill>
            </a:endParaRPr>
          </a:p>
        </p:txBody>
      </p:sp>
      <p:sp>
        <p:nvSpPr>
          <p:cNvPr id="80" name="TextBox 117"/>
          <p:cNvSpPr txBox="1">
            <a:spLocks noChangeArrowheads="1"/>
          </p:cNvSpPr>
          <p:nvPr/>
        </p:nvSpPr>
        <p:spPr bwMode="auto">
          <a:xfrm>
            <a:off x="8229600" y="3352800"/>
            <a:ext cx="838200" cy="415925"/>
          </a:xfrm>
          <a:prstGeom prst="rect">
            <a:avLst/>
          </a:prstGeom>
          <a:noFill/>
          <a:ln w="9525">
            <a:noFill/>
            <a:miter lim="800000"/>
            <a:headEnd/>
            <a:tailEnd/>
          </a:ln>
        </p:spPr>
        <p:txBody>
          <a:bodyPr>
            <a:spAutoFit/>
          </a:bodyPr>
          <a:lstStyle/>
          <a:p>
            <a:pPr>
              <a:defRPr/>
            </a:pPr>
            <a:r>
              <a:rPr lang="en-US" sz="1050" dirty="0">
                <a:latin typeface="Calibri" pitchFamily="34" charset="0"/>
              </a:rPr>
              <a:t>  Entorhinal</a:t>
            </a:r>
          </a:p>
          <a:p>
            <a:pPr>
              <a:defRPr/>
            </a:pPr>
            <a:r>
              <a:rPr lang="en-US" sz="1050" dirty="0">
                <a:latin typeface="Calibri" pitchFamily="34" charset="0"/>
              </a:rPr>
              <a:t>   Cortex</a:t>
            </a:r>
          </a:p>
        </p:txBody>
      </p:sp>
      <p:grpSp>
        <p:nvGrpSpPr>
          <p:cNvPr id="68654" name="Group 70"/>
          <p:cNvGrpSpPr>
            <a:grpSpLocks/>
          </p:cNvGrpSpPr>
          <p:nvPr/>
        </p:nvGrpSpPr>
        <p:grpSpPr bwMode="auto">
          <a:xfrm>
            <a:off x="7227888" y="6172200"/>
            <a:ext cx="2068512" cy="457200"/>
            <a:chOff x="7162800" y="6248400"/>
            <a:chExt cx="2069123" cy="457200"/>
          </a:xfrm>
        </p:grpSpPr>
        <p:sp>
          <p:nvSpPr>
            <p:cNvPr id="82" name="TextBox 127"/>
            <p:cNvSpPr txBox="1">
              <a:spLocks noChangeArrowheads="1"/>
            </p:cNvSpPr>
            <p:nvPr/>
          </p:nvSpPr>
          <p:spPr bwMode="auto">
            <a:xfrm>
              <a:off x="7543913" y="6275388"/>
              <a:ext cx="1688010" cy="430212"/>
            </a:xfrm>
            <a:prstGeom prst="rect">
              <a:avLst/>
            </a:prstGeom>
            <a:noFill/>
            <a:ln w="9525">
              <a:noFill/>
              <a:miter lim="800000"/>
              <a:headEnd/>
              <a:tailEnd/>
            </a:ln>
          </p:spPr>
          <p:txBody>
            <a:bodyPr>
              <a:spAutoFit/>
            </a:bodyPr>
            <a:lstStyle/>
            <a:p>
              <a:pPr>
                <a:defRPr/>
              </a:pPr>
              <a:r>
                <a:rPr lang="en-US" sz="1050" dirty="0">
                  <a:latin typeface="Calibri" pitchFamily="34" charset="0"/>
                </a:rPr>
                <a:t>InferoTemporal cortex: </a:t>
              </a:r>
            </a:p>
            <a:p>
              <a:pPr>
                <a:defRPr/>
              </a:pPr>
              <a:r>
                <a:rPr lang="en-US" sz="1050" dirty="0">
                  <a:latin typeface="Calibri" pitchFamily="34" charset="0"/>
                </a:rPr>
                <a:t>responds to faces</a:t>
              </a:r>
            </a:p>
          </p:txBody>
        </p:sp>
        <p:sp>
          <p:nvSpPr>
            <p:cNvPr id="83" name="Flowchart: Magnetic Disk 82"/>
            <p:cNvSpPr/>
            <p:nvPr/>
          </p:nvSpPr>
          <p:spPr>
            <a:xfrm>
              <a:off x="7162800" y="6248400"/>
              <a:ext cx="371585" cy="457200"/>
            </a:xfrm>
            <a:prstGeom prst="flowChartMagneticDisk">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t>IT</a:t>
              </a:r>
            </a:p>
          </p:txBody>
        </p:sp>
      </p:grpSp>
      <p:pic>
        <p:nvPicPr>
          <p:cNvPr id="6865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3505200"/>
            <a:ext cx="466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56" name="TextBox 1"/>
          <p:cNvSpPr txBox="1">
            <a:spLocks noChangeArrowheads="1"/>
          </p:cNvSpPr>
          <p:nvPr/>
        </p:nvSpPr>
        <p:spPr bwMode="auto">
          <a:xfrm>
            <a:off x="3509963" y="6091238"/>
            <a:ext cx="2967037" cy="646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a:solidFill>
                  <a:schemeClr val="accent2"/>
                </a:solidFill>
              </a:rPr>
              <a:t>1,000,000 CELL MODEL</a:t>
            </a:r>
          </a:p>
          <a:p>
            <a:pPr algn="ctr" eaLnBrk="1" hangingPunct="1"/>
            <a:r>
              <a:rPr lang="en-US">
                <a:solidFill>
                  <a:schemeClr val="accent2"/>
                </a:solidFill>
              </a:rPr>
              <a:t>REAL-TIME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457200" y="457200"/>
            <a:ext cx="822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3200">
                <a:latin typeface="Arial" pitchFamily="34" charset="0"/>
              </a:rPr>
              <a:t>FUTURE WORK</a:t>
            </a:r>
          </a:p>
        </p:txBody>
      </p:sp>
      <p:sp>
        <p:nvSpPr>
          <p:cNvPr id="2" name="Rectangle 1"/>
          <p:cNvSpPr/>
          <p:nvPr/>
        </p:nvSpPr>
        <p:spPr>
          <a:xfrm>
            <a:off x="457200" y="1924050"/>
            <a:ext cx="8229600" cy="4400550"/>
          </a:xfrm>
          <a:prstGeom prst="rect">
            <a:avLst/>
          </a:prstGeom>
        </p:spPr>
        <p:txBody>
          <a:bodyPr>
            <a:spAutoFit/>
          </a:bodyPr>
          <a:lstStyle/>
          <a:p>
            <a:pPr marL="342900" indent="-342900">
              <a:buFont typeface="Arial" pitchFamily="34" charset="0"/>
              <a:buChar char="•"/>
              <a:defRPr/>
            </a:pPr>
            <a:r>
              <a:rPr lang="en-US" sz="2000" dirty="0">
                <a:latin typeface="Arial" pitchFamily="34" charset="0"/>
              </a:rPr>
              <a:t>The “trust and learn” robotic project will further include the following aspects:</a:t>
            </a:r>
          </a:p>
          <a:p>
            <a:pPr lvl="1">
              <a:defRPr/>
            </a:pPr>
            <a:r>
              <a:rPr lang="en-US" sz="2000" dirty="0">
                <a:latin typeface="Arial" pitchFamily="34" charset="0"/>
              </a:rPr>
              <a:t>Sensory stimulation:</a:t>
            </a:r>
          </a:p>
          <a:p>
            <a:pPr lvl="1">
              <a:defRPr/>
            </a:pPr>
            <a:r>
              <a:rPr lang="en-US" sz="2000" dirty="0">
                <a:latin typeface="Arial" pitchFamily="34" charset="0"/>
              </a:rPr>
              <a:t>	→ </a:t>
            </a:r>
            <a:r>
              <a:rPr lang="en-US" sz="2000" b="0" dirty="0">
                <a:latin typeface="Arial" pitchFamily="34" charset="0"/>
              </a:rPr>
              <a:t>Structural visual cortex</a:t>
            </a:r>
          </a:p>
          <a:p>
            <a:pPr lvl="1">
              <a:defRPr/>
            </a:pPr>
            <a:r>
              <a:rPr lang="en-US" sz="2000" dirty="0">
                <a:latin typeface="Arial" pitchFamily="34" charset="0"/>
              </a:rPr>
              <a:t>Auditory cortex</a:t>
            </a:r>
          </a:p>
          <a:p>
            <a:pPr lvl="2">
              <a:defRPr/>
            </a:pPr>
            <a:r>
              <a:rPr lang="en-US" sz="2000" dirty="0">
                <a:latin typeface="Arial" pitchFamily="34" charset="0"/>
              </a:rPr>
              <a:t>→</a:t>
            </a:r>
            <a:r>
              <a:rPr lang="en-US" sz="2000" dirty="0">
                <a:latin typeface="Arial" pitchFamily="34" charset="0"/>
                <a:sym typeface="Wingdings" pitchFamily="2" charset="2"/>
              </a:rPr>
              <a:t> </a:t>
            </a:r>
            <a:r>
              <a:rPr lang="en-US" sz="2000" b="0" dirty="0">
                <a:latin typeface="Arial" pitchFamily="34" charset="0"/>
              </a:rPr>
              <a:t>Emotional speech for reward </a:t>
            </a:r>
          </a:p>
          <a:p>
            <a:pPr lvl="1">
              <a:defRPr/>
            </a:pPr>
            <a:r>
              <a:rPr lang="en-US" sz="2000" dirty="0">
                <a:latin typeface="Arial" pitchFamily="34" charset="0"/>
              </a:rPr>
              <a:t>Structural entorhinal cortex  </a:t>
            </a:r>
          </a:p>
          <a:p>
            <a:pPr lvl="1">
              <a:defRPr/>
            </a:pPr>
            <a:r>
              <a:rPr lang="en-US" sz="2000" dirty="0">
                <a:latin typeface="Arial" pitchFamily="34" charset="0"/>
              </a:rPr>
              <a:t>	→ </a:t>
            </a:r>
            <a:r>
              <a:rPr lang="en-US" sz="2000" b="0" dirty="0">
                <a:latin typeface="Arial" pitchFamily="34" charset="0"/>
              </a:rPr>
              <a:t>Grid cells, PPA interneurons</a:t>
            </a:r>
          </a:p>
          <a:p>
            <a:pPr lvl="1">
              <a:defRPr/>
            </a:pPr>
            <a:r>
              <a:rPr lang="en-US" sz="2000" dirty="0">
                <a:latin typeface="Arial" pitchFamily="34" charset="0"/>
              </a:rPr>
              <a:t>Auto-stimulating neural activity </a:t>
            </a:r>
          </a:p>
          <a:p>
            <a:pPr lvl="1">
              <a:defRPr/>
            </a:pPr>
            <a:r>
              <a:rPr lang="en-US" sz="2000" dirty="0">
                <a:latin typeface="Arial" pitchFamily="34" charset="0"/>
              </a:rPr>
              <a:t>	→ </a:t>
            </a:r>
            <a:r>
              <a:rPr lang="en-US" sz="2000" b="0" dirty="0">
                <a:latin typeface="Arial" pitchFamily="34" charset="0"/>
              </a:rPr>
              <a:t>Self-activating RAIN</a:t>
            </a:r>
          </a:p>
          <a:p>
            <a:pPr lvl="1">
              <a:defRPr/>
            </a:pPr>
            <a:endParaRPr lang="en-US" sz="2000" b="0" dirty="0">
              <a:latin typeface="Arial" pitchFamily="34" charset="0"/>
            </a:endParaRPr>
          </a:p>
          <a:p>
            <a:pPr marL="342900" indent="-342900">
              <a:buFont typeface="Arial" pitchFamily="34" charset="0"/>
              <a:buChar char="•"/>
              <a:defRPr/>
            </a:pPr>
            <a:r>
              <a:rPr lang="en-US" sz="2000" dirty="0">
                <a:latin typeface="Arial" pitchFamily="34" charset="0"/>
              </a:rPr>
              <a:t>First Biological Realistic Mixed Neuron Model</a:t>
            </a:r>
          </a:p>
          <a:p>
            <a:pPr>
              <a:defRPr/>
            </a:pPr>
            <a:endParaRPr lang="en-US" sz="2000" dirty="0">
              <a:latin typeface="Arial" pitchFamily="34" charset="0"/>
            </a:endParaRPr>
          </a:p>
          <a:p>
            <a:pPr marL="342900" indent="-342900">
              <a:buFont typeface="Arial" pitchFamily="34" charset="0"/>
              <a:buChar char="•"/>
              <a:defRPr/>
            </a:pPr>
            <a:r>
              <a:rPr lang="en-US" sz="2000" dirty="0">
                <a:latin typeface="Arial" pitchFamily="34" charset="0"/>
              </a:rPr>
              <a:t>Improved functionality, efficiency, and robustness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9"/>
          <p:cNvSpPr>
            <a:spLocks noChangeArrowheads="1"/>
          </p:cNvSpPr>
          <p:nvPr/>
        </p:nvSpPr>
        <p:spPr bwMode="auto">
          <a:xfrm>
            <a:off x="1381125" y="533400"/>
            <a:ext cx="63817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COOPERATIVE DEVELOPMENT</a:t>
            </a:r>
          </a:p>
        </p:txBody>
      </p:sp>
      <p:sp>
        <p:nvSpPr>
          <p:cNvPr id="70659" name="Text Box 17"/>
          <p:cNvSpPr txBox="1">
            <a:spLocks noChangeArrowheads="1"/>
          </p:cNvSpPr>
          <p:nvPr/>
        </p:nvSpPr>
        <p:spPr bwMode="auto">
          <a:xfrm>
            <a:off x="533400" y="2362200"/>
            <a:ext cx="7848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r>
              <a:rPr lang="en-US" sz="2000" dirty="0">
                <a:latin typeface="Arial" pitchFamily="34" charset="0"/>
              </a:rPr>
              <a:t>       </a:t>
            </a:r>
            <a:r>
              <a:rPr lang="en-US" sz="2800" dirty="0">
                <a:latin typeface="Arial" pitchFamily="34" charset="0"/>
              </a:rPr>
              <a:t>DARPA: </a:t>
            </a:r>
            <a:r>
              <a:rPr lang="en-US" sz="2800" dirty="0">
                <a:solidFill>
                  <a:srgbClr val="000000"/>
                </a:solidFill>
                <a:latin typeface="Arial" pitchFamily="34" charset="0"/>
                <a:ea typeface="DejaVu Sans"/>
                <a:cs typeface="DejaVu Sans"/>
              </a:rPr>
              <a:t>HRL 0011-09-C-001</a:t>
            </a:r>
          </a:p>
          <a:p>
            <a:endParaRPr lang="en-US" sz="2000" dirty="0">
              <a:solidFill>
                <a:srgbClr val="000000"/>
              </a:solidFill>
              <a:latin typeface="DejaVu Serif"/>
              <a:ea typeface="DejaVu Sans"/>
              <a:cs typeface="Lohit Hindi"/>
            </a:endParaRPr>
          </a:p>
          <a:p>
            <a:r>
              <a:rPr lang="en-US" sz="2000" dirty="0">
                <a:solidFill>
                  <a:srgbClr val="000000"/>
                </a:solidFill>
                <a:latin typeface="DejaVu Serif"/>
                <a:ea typeface="DejaVu Sans"/>
                <a:cs typeface="Lohit Hindi"/>
              </a:rPr>
              <a:t>	</a:t>
            </a:r>
            <a:r>
              <a:rPr lang="en-US" sz="2000" u="sng" dirty="0">
                <a:solidFill>
                  <a:srgbClr val="000000"/>
                </a:solidFill>
                <a:latin typeface="DejaVu Serif"/>
                <a:ea typeface="DejaVu Sans"/>
                <a:cs typeface="Lohit Hindi"/>
              </a:rPr>
              <a:t>Phase 0</a:t>
            </a:r>
            <a:r>
              <a:rPr lang="en-US" sz="2000" dirty="0">
                <a:solidFill>
                  <a:srgbClr val="000000"/>
                </a:solidFill>
                <a:latin typeface="DejaVu Serif"/>
                <a:ea typeface="DejaVu Sans"/>
                <a:cs typeface="Lohit Hindi"/>
              </a:rPr>
              <a:t>: Sep 2008 – May 2009</a:t>
            </a:r>
          </a:p>
          <a:p>
            <a:endParaRPr lang="en-US" sz="2000" dirty="0">
              <a:solidFill>
                <a:srgbClr val="000000"/>
              </a:solidFill>
              <a:latin typeface="DejaVu Serif"/>
              <a:ea typeface="DejaVu Sans"/>
              <a:cs typeface="Lohit Hindi"/>
            </a:endParaRPr>
          </a:p>
          <a:p>
            <a:r>
              <a:rPr lang="en-US" sz="2000" dirty="0">
                <a:solidFill>
                  <a:srgbClr val="000000"/>
                </a:solidFill>
                <a:latin typeface="DejaVu Serif"/>
                <a:ea typeface="DejaVu Sans"/>
                <a:cs typeface="Lohit Hindi"/>
              </a:rPr>
              <a:t>	</a:t>
            </a:r>
            <a:r>
              <a:rPr lang="en-US" sz="2000" u="sng" dirty="0">
                <a:solidFill>
                  <a:srgbClr val="000000"/>
                </a:solidFill>
                <a:latin typeface="DejaVu Serif"/>
                <a:ea typeface="DejaVu Sans"/>
                <a:cs typeface="Lohit Hindi"/>
              </a:rPr>
              <a:t>Phase 1</a:t>
            </a:r>
            <a:r>
              <a:rPr lang="en-US" sz="2000" dirty="0">
                <a:solidFill>
                  <a:srgbClr val="000000"/>
                </a:solidFill>
                <a:latin typeface="DejaVu Serif"/>
                <a:ea typeface="DejaVu Sans"/>
                <a:cs typeface="Lohit Hindi"/>
              </a:rPr>
              <a:t>: May 2009 – </a:t>
            </a:r>
            <a:r>
              <a:rPr lang="en-US" sz="2000" dirty="0" smtClean="0">
                <a:solidFill>
                  <a:srgbClr val="000000"/>
                </a:solidFill>
                <a:latin typeface="DejaVu Serif"/>
                <a:ea typeface="DejaVu Sans"/>
                <a:cs typeface="Lohit Hindi"/>
              </a:rPr>
              <a:t>Apr 2011</a:t>
            </a:r>
          </a:p>
          <a:p>
            <a:endParaRPr lang="en-US" sz="2000" dirty="0" smtClean="0">
              <a:solidFill>
                <a:srgbClr val="000000"/>
              </a:solidFill>
              <a:latin typeface="DejaVu Serif"/>
              <a:ea typeface="DejaVu Sans"/>
              <a:cs typeface="Lohit Hindi"/>
            </a:endParaRPr>
          </a:p>
        </p:txBody>
      </p:sp>
      <p:pic>
        <p:nvPicPr>
          <p:cNvPr id="706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819400"/>
            <a:ext cx="19716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057"/>
          <p:cNvSpPr>
            <a:spLocks noChangeArrowheads="1"/>
          </p:cNvSpPr>
          <p:nvPr/>
        </p:nvSpPr>
        <p:spPr bwMode="auto">
          <a:xfrm>
            <a:off x="2590800" y="533400"/>
            <a:ext cx="3924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TRANSITION PLAN</a:t>
            </a:r>
          </a:p>
        </p:txBody>
      </p:sp>
      <p:sp>
        <p:nvSpPr>
          <p:cNvPr id="71683" name="Rectangle 2058"/>
          <p:cNvSpPr>
            <a:spLocks noChangeArrowheads="1"/>
          </p:cNvSpPr>
          <p:nvPr/>
        </p:nvSpPr>
        <p:spPr bwMode="auto">
          <a:xfrm>
            <a:off x="762000" y="1752600"/>
            <a:ext cx="74691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000">
                <a:latin typeface="Arial" pitchFamily="34" charset="0"/>
              </a:rPr>
              <a:t>Identify how you will transition this research from basic research into applied research (if 6.1 funded), or from 6.2 applied funding into 6.3 or prototype development-type efforts.  </a:t>
            </a:r>
          </a:p>
          <a:p>
            <a:pPr eaLnBrk="0" hangingPunct="0"/>
            <a:endParaRPr lang="en-US" sz="2000">
              <a:latin typeface="Arial" pitchFamily="34" charset="0"/>
            </a:endParaRPr>
          </a:p>
          <a:p>
            <a:pPr eaLnBrk="0" hangingPunct="0"/>
            <a:r>
              <a:rPr lang="en-US" sz="2000">
                <a:latin typeface="Arial" pitchFamily="34" charset="0"/>
              </a:rPr>
              <a:t>Another way of thinking of this is, “Is there a vision for how the research would be used in an application, and by whom? What would be required to get there (funds, technology hurdles, etc)?”</a:t>
            </a:r>
          </a:p>
          <a:p>
            <a:pPr eaLnBrk="0" hangingPunct="0"/>
            <a:endParaRPr lang="en-US" sz="2000">
              <a:latin typeface="Arial" pitchFamily="34" charset="0"/>
            </a:endParaRPr>
          </a:p>
          <a:p>
            <a:pPr eaLnBrk="0" hangingPunct="0"/>
            <a:r>
              <a:rPr lang="en-US" sz="2000">
                <a:latin typeface="Arial" pitchFamily="34" charset="0"/>
              </a:rPr>
              <a:t>This can be through DOD or other Federally-funded programs or it may be through commercialization by a private industry partner.</a:t>
            </a:r>
          </a:p>
          <a:p>
            <a:pPr eaLnBrk="0" hangingPunct="0"/>
            <a:endParaRPr lang="en-US" sz="2000">
              <a:latin typeface="Arial" pitchFamily="34" charset="0"/>
            </a:endParaRPr>
          </a:p>
          <a:p>
            <a:pPr eaLnBrk="0" hangingPunct="0"/>
            <a:r>
              <a:rPr lang="en-US" sz="2000">
                <a:latin typeface="Arial" pitchFamily="34" charset="0"/>
              </a:rPr>
              <a:t>(1 slide)</a:t>
            </a:r>
          </a:p>
          <a:p>
            <a:pPr eaLnBrk="0" hangingPunct="0"/>
            <a:endParaRPr lang="en-US" sz="2000"/>
          </a:p>
          <a:p>
            <a:pPr eaLnBrk="0" hangingPunct="0"/>
            <a:endParaRPr lang="en-US" sz="2000"/>
          </a:p>
          <a:p>
            <a:pPr eaLnBrk="0" hangingPunct="0"/>
            <a:endParaRPr lang="en-US" sz="20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3"/>
          <p:cNvSpPr>
            <a:spLocks noChangeArrowheads="1"/>
          </p:cNvSpPr>
          <p:nvPr/>
        </p:nvSpPr>
        <p:spPr bwMode="auto">
          <a:xfrm>
            <a:off x="3270250" y="457200"/>
            <a:ext cx="2603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QUESTIONS</a:t>
            </a:r>
          </a:p>
        </p:txBody>
      </p:sp>
      <p:pic>
        <p:nvPicPr>
          <p:cNvPr id="72707" name="Picture 3" descr="mackaymin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2717800"/>
            <a:ext cx="4343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3"/>
          <p:cNvSpPr>
            <a:spLocks noChangeArrowheads="1"/>
          </p:cNvSpPr>
          <p:nvPr/>
        </p:nvSpPr>
        <p:spPr bwMode="auto">
          <a:xfrm>
            <a:off x="3270250" y="457200"/>
            <a:ext cx="31591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EXTRA SLIDES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31"/>
          <p:cNvGrpSpPr>
            <a:grpSpLocks/>
          </p:cNvGrpSpPr>
          <p:nvPr/>
        </p:nvGrpSpPr>
        <p:grpSpPr bwMode="auto">
          <a:xfrm>
            <a:off x="2286000" y="990600"/>
            <a:ext cx="2139950" cy="1643063"/>
            <a:chOff x="2514600" y="1600200"/>
            <a:chExt cx="2139833" cy="1642975"/>
          </a:xfrm>
        </p:grpSpPr>
        <p:sp>
          <p:nvSpPr>
            <p:cNvPr id="74774" name="Oval 4"/>
            <p:cNvSpPr>
              <a:spLocks noChangeArrowheads="1"/>
            </p:cNvSpPr>
            <p:nvPr/>
          </p:nvSpPr>
          <p:spPr bwMode="auto">
            <a:xfrm>
              <a:off x="3058425" y="1647167"/>
              <a:ext cx="1596008" cy="1596008"/>
            </a:xfrm>
            <a:prstGeom prst="ellipse">
              <a:avLst/>
            </a:prstGeom>
            <a:solidFill>
              <a:schemeClr val="hlink"/>
            </a:solidFill>
            <a:ln w="28575">
              <a:solidFill>
                <a:schemeClr val="accent2"/>
              </a:solidFill>
              <a:prstDash val="dash"/>
              <a:round/>
              <a:headEnd/>
              <a:tailEnd/>
            </a:ln>
          </p:spPr>
          <p:txBody>
            <a:bodyPr wrap="none" anchor="ctr"/>
            <a:lstStyle/>
            <a:p>
              <a:pPr algn="ctr"/>
              <a:r>
                <a:rPr lang="en-US" sz="1600">
                  <a:solidFill>
                    <a:srgbClr val="3333CC"/>
                  </a:solidFill>
                  <a:latin typeface="Arial Narrow" pitchFamily="34" charset="0"/>
                  <a:sym typeface="Symbol" pitchFamily="18" charset="2"/>
                </a:rPr>
                <a:t>800</a:t>
              </a:r>
            </a:p>
            <a:p>
              <a:pPr algn="ctr"/>
              <a:r>
                <a:rPr lang="en-US" sz="1600">
                  <a:solidFill>
                    <a:srgbClr val="3333CC"/>
                  </a:solidFill>
                  <a:latin typeface="Arial Narrow" pitchFamily="34" charset="0"/>
                  <a:sym typeface="Symbol" pitchFamily="18" charset="2"/>
                </a:rPr>
                <a:t>excitatory</a:t>
              </a:r>
            </a:p>
            <a:p>
              <a:pPr algn="ctr"/>
              <a:r>
                <a:rPr lang="en-US" sz="1600">
                  <a:solidFill>
                    <a:srgbClr val="3333CC"/>
                  </a:solidFill>
                  <a:latin typeface="Arial Narrow" pitchFamily="34" charset="0"/>
                  <a:sym typeface="Symbol" pitchFamily="18" charset="2"/>
                </a:rPr>
                <a:t>neurons</a:t>
              </a:r>
            </a:p>
          </p:txBody>
        </p:sp>
        <p:cxnSp>
          <p:nvCxnSpPr>
            <p:cNvPr id="74775" name="AutoShape 8"/>
            <p:cNvCxnSpPr>
              <a:cxnSpLocks noChangeShapeType="1"/>
              <a:stCxn id="74774" idx="3"/>
              <a:endCxn id="74774" idx="1"/>
            </p:cNvCxnSpPr>
            <p:nvPr/>
          </p:nvCxnSpPr>
          <p:spPr bwMode="auto">
            <a:xfrm rot="5400000" flipH="1" flipV="1">
              <a:off x="2719878" y="2444163"/>
              <a:ext cx="1146627" cy="1008"/>
            </a:xfrm>
            <a:prstGeom prst="curvedConnector5">
              <a:avLst>
                <a:gd name="adj1" fmla="val -28120"/>
                <a:gd name="adj2" fmla="val -97700000"/>
                <a:gd name="adj3" fmla="val 130931"/>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cxnSp>
        <p:sp>
          <p:nvSpPr>
            <p:cNvPr id="74776" name="Rectangle 9"/>
            <p:cNvSpPr>
              <a:spLocks noChangeArrowheads="1"/>
            </p:cNvSpPr>
            <p:nvPr/>
          </p:nvSpPr>
          <p:spPr bwMode="auto">
            <a:xfrm>
              <a:off x="2544337" y="1905000"/>
              <a:ext cx="503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3333CC"/>
                  </a:solidFill>
                  <a:latin typeface="Arial Narrow" pitchFamily="34" charset="0"/>
                  <a:sym typeface="Symbol" pitchFamily="18" charset="2"/>
                </a:rPr>
                <a:t>G</a:t>
              </a:r>
              <a:r>
                <a:rPr lang="en-US" sz="1600" i="1" baseline="-25000">
                  <a:solidFill>
                    <a:srgbClr val="3333CC"/>
                  </a:solidFill>
                  <a:latin typeface="Arial Narrow" pitchFamily="34" charset="0"/>
                  <a:sym typeface="Symbol" pitchFamily="18" charset="2"/>
                </a:rPr>
                <a:t>exc</a:t>
              </a:r>
            </a:p>
          </p:txBody>
        </p:sp>
        <p:sp>
          <p:nvSpPr>
            <p:cNvPr id="74777" name="Rectangle 9"/>
            <p:cNvSpPr>
              <a:spLocks noChangeArrowheads="1"/>
            </p:cNvSpPr>
            <p:nvPr/>
          </p:nvSpPr>
          <p:spPr bwMode="auto">
            <a:xfrm>
              <a:off x="2514600" y="1600200"/>
              <a:ext cx="728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nvGrpSpPr>
          <p:cNvPr id="26" name="Group 25"/>
          <p:cNvGrpSpPr>
            <a:grpSpLocks/>
          </p:cNvGrpSpPr>
          <p:nvPr/>
        </p:nvGrpSpPr>
        <p:grpSpPr bwMode="auto">
          <a:xfrm>
            <a:off x="4192588" y="914400"/>
            <a:ext cx="1925637" cy="1785938"/>
            <a:chOff x="4192207" y="914400"/>
            <a:chExt cx="1926019" cy="1785937"/>
          </a:xfrm>
        </p:grpSpPr>
        <p:grpSp>
          <p:nvGrpSpPr>
            <p:cNvPr id="74765" name="Group 30"/>
            <p:cNvGrpSpPr>
              <a:grpSpLocks/>
            </p:cNvGrpSpPr>
            <p:nvPr/>
          </p:nvGrpSpPr>
          <p:grpSpPr bwMode="auto">
            <a:xfrm>
              <a:off x="4192207" y="914400"/>
              <a:ext cx="1926019" cy="1331912"/>
              <a:chOff x="4420287" y="1524000"/>
              <a:chExt cx="1926883" cy="1332264"/>
            </a:xfrm>
          </p:grpSpPr>
          <p:sp>
            <p:nvSpPr>
              <p:cNvPr id="74770" name="Oval 5"/>
              <p:cNvSpPr>
                <a:spLocks noChangeArrowheads="1"/>
              </p:cNvSpPr>
              <p:nvPr/>
            </p:nvSpPr>
            <p:spPr bwMode="auto">
              <a:xfrm>
                <a:off x="5524984" y="2034078"/>
                <a:ext cx="822186" cy="822186"/>
              </a:xfrm>
              <a:prstGeom prst="ellipse">
                <a:avLst/>
              </a:prstGeom>
              <a:solidFill>
                <a:srgbClr val="FFCCCC"/>
              </a:solidFill>
              <a:ln w="28575">
                <a:solidFill>
                  <a:srgbClr val="FF0000"/>
                </a:solidFill>
                <a:prstDash val="dash"/>
                <a:round/>
                <a:headEnd/>
                <a:tailEnd/>
              </a:ln>
            </p:spPr>
            <p:txBody>
              <a:bodyPr wrap="none" anchor="ctr"/>
              <a:lstStyle/>
              <a:p>
                <a:pPr algn="ctr"/>
                <a:r>
                  <a:rPr lang="en-US" sz="1200">
                    <a:solidFill>
                      <a:srgbClr val="FF0000"/>
                    </a:solidFill>
                    <a:latin typeface="Arial Narrow" pitchFamily="34" charset="0"/>
                    <a:sym typeface="Symbol" pitchFamily="18" charset="2"/>
                  </a:rPr>
                  <a:t>200</a:t>
                </a:r>
              </a:p>
              <a:p>
                <a:pPr algn="ctr"/>
                <a:r>
                  <a:rPr lang="en-US" sz="1200">
                    <a:solidFill>
                      <a:srgbClr val="FF0000"/>
                    </a:solidFill>
                    <a:latin typeface="Arial Narrow" pitchFamily="34" charset="0"/>
                    <a:sym typeface="Symbol" pitchFamily="18" charset="2"/>
                  </a:rPr>
                  <a:t>inhibitory</a:t>
                </a:r>
              </a:p>
              <a:p>
                <a:pPr algn="ctr"/>
                <a:r>
                  <a:rPr lang="en-US" sz="1200">
                    <a:solidFill>
                      <a:srgbClr val="FF0000"/>
                    </a:solidFill>
                    <a:latin typeface="Arial Narrow" pitchFamily="34" charset="0"/>
                    <a:sym typeface="Symbol" pitchFamily="18" charset="2"/>
                  </a:rPr>
                  <a:t>neurons</a:t>
                </a:r>
                <a:endParaRPr lang="en-US" sz="1200" b="0">
                  <a:solidFill>
                    <a:srgbClr val="FF0000"/>
                  </a:solidFill>
                  <a:latin typeface="Arial Narrow" pitchFamily="34" charset="0"/>
                </a:endParaRPr>
              </a:p>
            </p:txBody>
          </p:sp>
          <p:cxnSp>
            <p:nvCxnSpPr>
              <p:cNvPr id="74771" name="AutoShape 6"/>
              <p:cNvCxnSpPr>
                <a:cxnSpLocks noChangeShapeType="1"/>
                <a:stCxn id="74774" idx="7"/>
                <a:endCxn id="74770" idx="0"/>
              </p:cNvCxnSpPr>
              <p:nvPr/>
            </p:nvCxnSpPr>
            <p:spPr bwMode="auto">
              <a:xfrm rot="16200000" flipH="1">
                <a:off x="5063536" y="1161537"/>
                <a:ext cx="229293" cy="1515791"/>
              </a:xfrm>
              <a:prstGeom prst="curvedConnector3">
                <a:avLst>
                  <a:gd name="adj1" fmla="val -201690"/>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cxnSp>
          <p:sp>
            <p:nvSpPr>
              <p:cNvPr id="74772" name="Rectangle 11"/>
              <p:cNvSpPr>
                <a:spLocks noChangeArrowheads="1"/>
              </p:cNvSpPr>
              <p:nvPr/>
            </p:nvSpPr>
            <p:spPr bwMode="auto">
              <a:xfrm>
                <a:off x="4876800" y="1828800"/>
                <a:ext cx="503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3333CC"/>
                    </a:solidFill>
                    <a:latin typeface="Arial Narrow" pitchFamily="34" charset="0"/>
                    <a:sym typeface="Symbol" pitchFamily="18" charset="2"/>
                  </a:rPr>
                  <a:t>G</a:t>
                </a:r>
                <a:r>
                  <a:rPr lang="en-US" sz="1600" i="1" baseline="-25000">
                    <a:solidFill>
                      <a:srgbClr val="3333CC"/>
                    </a:solidFill>
                    <a:latin typeface="Arial Narrow" pitchFamily="34" charset="0"/>
                    <a:sym typeface="Symbol" pitchFamily="18" charset="2"/>
                  </a:rPr>
                  <a:t>exc</a:t>
                </a:r>
              </a:p>
            </p:txBody>
          </p:sp>
          <p:sp>
            <p:nvSpPr>
              <p:cNvPr id="74773" name="Rectangle 9"/>
              <p:cNvSpPr>
                <a:spLocks noChangeArrowheads="1"/>
              </p:cNvSpPr>
              <p:nvPr/>
            </p:nvSpPr>
            <p:spPr bwMode="auto">
              <a:xfrm>
                <a:off x="4800600" y="1524000"/>
                <a:ext cx="728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nvGrpSpPr>
            <p:cNvPr id="74766" name="Group 29"/>
            <p:cNvGrpSpPr>
              <a:grpSpLocks/>
            </p:cNvGrpSpPr>
            <p:nvPr/>
          </p:nvGrpSpPr>
          <p:grpSpPr bwMode="auto">
            <a:xfrm>
              <a:off x="4192208" y="2133600"/>
              <a:ext cx="1515111" cy="566737"/>
              <a:chOff x="4420277" y="2743200"/>
              <a:chExt cx="1516010" cy="567154"/>
            </a:xfrm>
          </p:grpSpPr>
          <p:cxnSp>
            <p:nvCxnSpPr>
              <p:cNvPr id="74767" name="AutoShape 7"/>
              <p:cNvCxnSpPr>
                <a:cxnSpLocks noChangeShapeType="1"/>
                <a:stCxn id="74770" idx="4"/>
                <a:endCxn id="74774" idx="5"/>
              </p:cNvCxnSpPr>
              <p:nvPr/>
            </p:nvCxnSpPr>
            <p:spPr bwMode="auto">
              <a:xfrm rot="5400000">
                <a:off x="5101421" y="2098595"/>
                <a:ext cx="153721" cy="1516010"/>
              </a:xfrm>
              <a:prstGeom prst="curvedConnector3">
                <a:avLst>
                  <a:gd name="adj1" fmla="val 400986"/>
                </a:avLst>
              </a:prstGeom>
              <a:noFill/>
              <a:ln w="19050">
                <a:solidFill>
                  <a:srgbClr val="FF0000"/>
                </a:solidFill>
                <a:round/>
                <a:headEnd/>
                <a:tailEnd type="triangle" w="lg" len="lg"/>
              </a:ln>
              <a:extLst>
                <a:ext uri="{909E8E84-426E-40DD-AFC4-6F175D3DCCD1}">
                  <a14:hiddenFill xmlns:a14="http://schemas.microsoft.com/office/drawing/2010/main">
                    <a:noFill/>
                  </a14:hiddenFill>
                </a:ext>
              </a:extLst>
            </p:spPr>
          </p:cxnSp>
          <p:sp>
            <p:nvSpPr>
              <p:cNvPr id="74768" name="Rectangle 10"/>
              <p:cNvSpPr>
                <a:spLocks noChangeArrowheads="1"/>
              </p:cNvSpPr>
              <p:nvPr/>
            </p:nvSpPr>
            <p:spPr bwMode="auto">
              <a:xfrm>
                <a:off x="4953000" y="2743200"/>
                <a:ext cx="4844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FF0000"/>
                    </a:solidFill>
                    <a:latin typeface="Arial Narrow" pitchFamily="34" charset="0"/>
                    <a:sym typeface="Symbol" pitchFamily="18" charset="2"/>
                  </a:rPr>
                  <a:t>G</a:t>
                </a:r>
                <a:r>
                  <a:rPr lang="en-US" sz="1600" i="1" baseline="-25000">
                    <a:solidFill>
                      <a:srgbClr val="FF0000"/>
                    </a:solidFill>
                    <a:latin typeface="Arial Narrow" pitchFamily="34" charset="0"/>
                    <a:sym typeface="Symbol" pitchFamily="18" charset="2"/>
                  </a:rPr>
                  <a:t>inh</a:t>
                </a:r>
              </a:p>
            </p:txBody>
          </p:sp>
          <p:sp>
            <p:nvSpPr>
              <p:cNvPr id="74769" name="Rectangle 9"/>
              <p:cNvSpPr>
                <a:spLocks noChangeArrowheads="1"/>
              </p:cNvSpPr>
              <p:nvPr/>
            </p:nvSpPr>
            <p:spPr bwMode="auto">
              <a:xfrm>
                <a:off x="4800600" y="2971800"/>
                <a:ext cx="728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grpSp>
        <p:nvGrpSpPr>
          <p:cNvPr id="5" name="Group 28"/>
          <p:cNvGrpSpPr>
            <a:grpSpLocks/>
          </p:cNvGrpSpPr>
          <p:nvPr/>
        </p:nvGrpSpPr>
        <p:grpSpPr bwMode="auto">
          <a:xfrm>
            <a:off x="5997575" y="1470025"/>
            <a:ext cx="860425" cy="1092200"/>
            <a:chOff x="6225454" y="2080029"/>
            <a:chExt cx="861146" cy="1091796"/>
          </a:xfrm>
        </p:grpSpPr>
        <p:cxnSp>
          <p:nvCxnSpPr>
            <p:cNvPr id="74762" name="AutoShape 12"/>
            <p:cNvCxnSpPr>
              <a:cxnSpLocks noChangeShapeType="1"/>
              <a:stCxn id="74770" idx="7"/>
              <a:endCxn id="74770" idx="5"/>
            </p:cNvCxnSpPr>
            <p:nvPr/>
          </p:nvCxnSpPr>
          <p:spPr bwMode="auto">
            <a:xfrm rot="16200000" flipH="1">
              <a:off x="5935935" y="2369548"/>
              <a:ext cx="580626" cy="1588"/>
            </a:xfrm>
            <a:prstGeom prst="curvedConnector5">
              <a:avLst>
                <a:gd name="adj1" fmla="val -39329"/>
                <a:gd name="adj2" fmla="val 58568324"/>
                <a:gd name="adj3" fmla="val 139329"/>
              </a:avLst>
            </a:prstGeom>
            <a:noFill/>
            <a:ln w="19050">
              <a:solidFill>
                <a:srgbClr val="FF0000"/>
              </a:solidFill>
              <a:round/>
              <a:headEnd/>
              <a:tailEnd type="triangle" w="lg" len="lg"/>
            </a:ln>
            <a:extLst>
              <a:ext uri="{909E8E84-426E-40DD-AFC4-6F175D3DCCD1}">
                <a14:hiddenFill xmlns:a14="http://schemas.microsoft.com/office/drawing/2010/main">
                  <a:noFill/>
                </a14:hiddenFill>
              </a:ext>
            </a:extLst>
          </p:spPr>
        </p:cxnSp>
        <p:sp>
          <p:nvSpPr>
            <p:cNvPr id="74763" name="Rectangle 13"/>
            <p:cNvSpPr>
              <a:spLocks noChangeArrowheads="1"/>
            </p:cNvSpPr>
            <p:nvPr/>
          </p:nvSpPr>
          <p:spPr bwMode="auto">
            <a:xfrm>
              <a:off x="6477000" y="2480846"/>
              <a:ext cx="4844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FF0000"/>
                  </a:solidFill>
                  <a:latin typeface="Arial Narrow" pitchFamily="34" charset="0"/>
                  <a:sym typeface="Symbol" pitchFamily="18" charset="2"/>
                </a:rPr>
                <a:t>G</a:t>
              </a:r>
              <a:r>
                <a:rPr lang="en-US" sz="1600" i="1" baseline="-25000">
                  <a:solidFill>
                    <a:srgbClr val="FF0000"/>
                  </a:solidFill>
                  <a:latin typeface="Arial Narrow" pitchFamily="34" charset="0"/>
                  <a:sym typeface="Symbol" pitchFamily="18" charset="2"/>
                </a:rPr>
                <a:t>inh</a:t>
              </a:r>
            </a:p>
          </p:txBody>
        </p:sp>
        <p:sp>
          <p:nvSpPr>
            <p:cNvPr id="74764" name="Rectangle 9"/>
            <p:cNvSpPr>
              <a:spLocks noChangeArrowheads="1"/>
            </p:cNvSpPr>
            <p:nvPr/>
          </p:nvSpPr>
          <p:spPr bwMode="auto">
            <a:xfrm>
              <a:off x="6358517" y="2833271"/>
              <a:ext cx="728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nvGrpSpPr>
          <p:cNvPr id="6" name="Group 27"/>
          <p:cNvGrpSpPr>
            <a:grpSpLocks/>
          </p:cNvGrpSpPr>
          <p:nvPr/>
        </p:nvGrpSpPr>
        <p:grpSpPr bwMode="auto">
          <a:xfrm>
            <a:off x="2024063" y="3514725"/>
            <a:ext cx="5095875" cy="3038475"/>
            <a:chOff x="2024063" y="3514725"/>
            <a:chExt cx="5095875" cy="3038475"/>
          </a:xfrm>
        </p:grpSpPr>
        <p:pic>
          <p:nvPicPr>
            <p:cNvPr id="747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5095875"/>
              <a:ext cx="5095875" cy="1457325"/>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47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825" y="3514725"/>
              <a:ext cx="5086350" cy="1438275"/>
            </a:xfrm>
            <a:prstGeom prst="rect">
              <a:avLst/>
            </a:prstGeom>
            <a:noFill/>
            <a:ln w="28575"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pic>
        <p:nvPicPr>
          <p:cNvPr id="27" name="Picture 7"/>
          <p:cNvPicPr>
            <a:picLocks noChangeAspect="1" noChangeArrowheads="1"/>
          </p:cNvPicPr>
          <p:nvPr/>
        </p:nvPicPr>
        <p:blipFill>
          <a:blip r:embed="rId5">
            <a:extLst>
              <a:ext uri="{28A0092B-C50C-407E-A947-70E740481C1C}">
                <a14:useLocalDpi xmlns:a14="http://schemas.microsoft.com/office/drawing/2010/main" val="0"/>
              </a:ext>
            </a:extLst>
          </a:blip>
          <a:srcRect t="10323" r="28755" b="25162"/>
          <a:stretch>
            <a:fillRect/>
          </a:stretch>
        </p:blipFill>
        <p:spPr bwMode="auto">
          <a:xfrm>
            <a:off x="2990850" y="4495800"/>
            <a:ext cx="3162300" cy="952500"/>
          </a:xfrm>
          <a:prstGeom prst="rect">
            <a:avLst/>
          </a:prstGeom>
          <a:noFill/>
          <a:ln w="2857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a:solidFill>
                  <a:srgbClr val="3333CC"/>
                </a:solidFill>
                <a:latin typeface="Arial Narrow" pitchFamily="34" charset="0"/>
                <a:cs typeface="+mn-cs"/>
              </a:rPr>
              <a:t>“Recurrrent Asynch Irreg Nonlinear” (RAIN) networks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a:solidFill>
                  <a:srgbClr val="3333CC"/>
                </a:solidFill>
                <a:latin typeface="Arial Narrow" pitchFamily="34" charset="0"/>
                <a:cs typeface="+mn-cs"/>
              </a:rPr>
              <a:t>RAIN Activity </a:t>
            </a:r>
          </a:p>
        </p:txBody>
      </p:sp>
      <p:grpSp>
        <p:nvGrpSpPr>
          <p:cNvPr id="75779" name="Group 4"/>
          <p:cNvGrpSpPr>
            <a:grpSpLocks/>
          </p:cNvGrpSpPr>
          <p:nvPr/>
        </p:nvGrpSpPr>
        <p:grpSpPr bwMode="auto">
          <a:xfrm>
            <a:off x="381000" y="685800"/>
            <a:ext cx="8458200" cy="5334000"/>
            <a:chOff x="92075" y="2211705"/>
            <a:chExt cx="5257800" cy="3505200"/>
          </a:xfrm>
        </p:grpSpPr>
        <p:grpSp>
          <p:nvGrpSpPr>
            <p:cNvPr id="75784" name="Group 36"/>
            <p:cNvGrpSpPr>
              <a:grpSpLocks/>
            </p:cNvGrpSpPr>
            <p:nvPr/>
          </p:nvGrpSpPr>
          <p:grpSpPr bwMode="auto">
            <a:xfrm>
              <a:off x="92075" y="2211705"/>
              <a:ext cx="5257800" cy="3505200"/>
              <a:chOff x="1905000" y="3429000"/>
              <a:chExt cx="6553200" cy="4914898"/>
            </a:xfrm>
          </p:grpSpPr>
          <p:grpSp>
            <p:nvGrpSpPr>
              <p:cNvPr id="75786" name="Group 31"/>
              <p:cNvGrpSpPr>
                <a:grpSpLocks/>
              </p:cNvGrpSpPr>
              <p:nvPr/>
            </p:nvGrpSpPr>
            <p:grpSpPr bwMode="auto">
              <a:xfrm>
                <a:off x="1905000" y="3429000"/>
                <a:ext cx="6553200" cy="4914898"/>
                <a:chOff x="304800" y="1143000"/>
                <a:chExt cx="6553200" cy="4914898"/>
              </a:xfrm>
            </p:grpSpPr>
            <p:pic>
              <p:nvPicPr>
                <p:cNvPr id="75788" name="Picture 3" descr="C:\Documents and Settings\Goodman\Desktop\JPG1_Raster_FCaugFC1_gw20_gb08_rp50_fdIE_NoHebb_du1-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6553200" cy="491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Rectangle 11"/>
                <p:cNvSpPr>
                  <a:spLocks noChangeArrowheads="1"/>
                </p:cNvSpPr>
                <p:nvPr/>
              </p:nvSpPr>
              <p:spPr bwMode="auto">
                <a:xfrm>
                  <a:off x="542925" y="1314450"/>
                  <a:ext cx="4324350" cy="29337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b="0">
                    <a:solidFill>
                      <a:srgbClr val="000000"/>
                    </a:solidFill>
                    <a:latin typeface="Arial Narrow" pitchFamily="34" charset="0"/>
                  </a:endParaRPr>
                </a:p>
              </p:txBody>
            </p:sp>
          </p:grpSp>
          <p:sp>
            <p:nvSpPr>
              <p:cNvPr id="75787" name="Rectangle 8"/>
              <p:cNvSpPr>
                <a:spLocks noChangeArrowheads="1"/>
              </p:cNvSpPr>
              <p:nvPr/>
            </p:nvSpPr>
            <p:spPr bwMode="auto">
              <a:xfrm>
                <a:off x="2181225" y="6858000"/>
                <a:ext cx="4181475" cy="1266825"/>
              </a:xfrm>
              <a:prstGeom prst="rect">
                <a:avLst/>
              </a:prstGeom>
              <a:solidFill>
                <a:schemeClr val="bg1"/>
              </a:solidFill>
              <a:ln w="9525" algn="ctr">
                <a:solidFill>
                  <a:schemeClr val="bg1"/>
                </a:solidFill>
                <a:round/>
                <a:headEnd/>
                <a:tailEnd/>
              </a:ln>
            </p:spPr>
            <p:txBody>
              <a:bodyPr wrap="none">
                <a:spAutoFit/>
              </a:bodyPr>
              <a:lstStyle/>
              <a:p>
                <a:pPr algn="ctr"/>
                <a:endParaRPr lang="en-US" b="0">
                  <a:solidFill>
                    <a:srgbClr val="000000"/>
                  </a:solidFill>
                  <a:latin typeface="Arial Narrow" pitchFamily="34" charset="0"/>
                </a:endParaRPr>
              </a:p>
            </p:txBody>
          </p:sp>
        </p:grpSp>
        <p:sp>
          <p:nvSpPr>
            <p:cNvPr id="75785" name="Rectangle 6"/>
            <p:cNvSpPr>
              <a:spLocks noChangeArrowheads="1"/>
            </p:cNvSpPr>
            <p:nvPr/>
          </p:nvSpPr>
          <p:spPr bwMode="auto">
            <a:xfrm>
              <a:off x="96520" y="2218690"/>
              <a:ext cx="3898900" cy="114300"/>
            </a:xfrm>
            <a:prstGeom prst="rect">
              <a:avLst/>
            </a:prstGeom>
            <a:solidFill>
              <a:schemeClr val="bg1"/>
            </a:solidFill>
            <a:ln w="9525" algn="ctr">
              <a:solidFill>
                <a:schemeClr val="bg1"/>
              </a:solidFill>
              <a:round/>
              <a:headEnd/>
              <a:tailEnd/>
            </a:ln>
          </p:spPr>
          <p:txBody>
            <a:bodyPr wrap="none">
              <a:spAutoFit/>
            </a:bodyPr>
            <a:lstStyle/>
            <a:p>
              <a:pPr algn="ctr"/>
              <a:endParaRPr lang="en-US" b="0">
                <a:solidFill>
                  <a:srgbClr val="000000"/>
                </a:solidFill>
                <a:latin typeface="Arial Narrow" pitchFamily="34" charset="0"/>
              </a:endParaRPr>
            </a:p>
          </p:txBody>
        </p:sp>
      </p:grpSp>
      <p:grpSp>
        <p:nvGrpSpPr>
          <p:cNvPr id="5" name="Group 12"/>
          <p:cNvGrpSpPr>
            <a:grpSpLocks/>
          </p:cNvGrpSpPr>
          <p:nvPr/>
        </p:nvGrpSpPr>
        <p:grpSpPr bwMode="auto">
          <a:xfrm>
            <a:off x="593725" y="914400"/>
            <a:ext cx="5807075" cy="5105400"/>
            <a:chOff x="5029200" y="6553200"/>
            <a:chExt cx="3435987" cy="5183504"/>
          </a:xfrm>
        </p:grpSpPr>
        <p:pic>
          <p:nvPicPr>
            <p:cNvPr id="75782" name="Picture 3" descr="C:\Documents and Settings\Goodman\Desktop\JPG1_Raster_FCaugFC1_gw20_gb08_rp50_fdIE_NoHebb_du1-E1.jpg"/>
            <p:cNvPicPr>
              <a:picLocks noChangeAspect="1" noChangeArrowheads="1"/>
            </p:cNvPicPr>
            <p:nvPr/>
          </p:nvPicPr>
          <p:blipFill>
            <a:blip r:embed="rId4">
              <a:extLst>
                <a:ext uri="{28A0092B-C50C-407E-A947-70E740481C1C}">
                  <a14:useLocalDpi xmlns:a14="http://schemas.microsoft.com/office/drawing/2010/main" val="0"/>
                </a:ext>
              </a:extLst>
            </a:blip>
            <a:srcRect l="4167" t="4347" r="31342"/>
            <a:stretch>
              <a:fillRect/>
            </a:stretch>
          </p:blipFill>
          <p:spPr bwMode="auto">
            <a:xfrm>
              <a:off x="5074287" y="6553200"/>
              <a:ext cx="3390900" cy="518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14"/>
            <p:cNvSpPr>
              <a:spLocks noChangeArrowheads="1"/>
            </p:cNvSpPr>
            <p:nvPr/>
          </p:nvSpPr>
          <p:spPr bwMode="auto">
            <a:xfrm>
              <a:off x="5029200" y="8715375"/>
              <a:ext cx="3371850" cy="123825"/>
            </a:xfrm>
            <a:prstGeom prst="rect">
              <a:avLst/>
            </a:prstGeom>
            <a:solidFill>
              <a:schemeClr val="bg1"/>
            </a:solidFill>
            <a:ln w="9525" algn="ctr">
              <a:solidFill>
                <a:schemeClr val="bg1"/>
              </a:solidFill>
              <a:round/>
              <a:headEnd/>
              <a:tailEnd/>
            </a:ln>
          </p:spPr>
          <p:txBody>
            <a:bodyPr wrap="none">
              <a:spAutoFit/>
            </a:bodyPr>
            <a:lstStyle/>
            <a:p>
              <a:pPr algn="ctr"/>
              <a:endParaRPr lang="en-US" b="0">
                <a:solidFill>
                  <a:srgbClr val="000000"/>
                </a:solidFill>
                <a:latin typeface="Arial Narrow" pitchFamily="34" charset="0"/>
              </a:endParaRPr>
            </a:p>
          </p:txBody>
        </p:sp>
      </p:grpSp>
      <p:pic>
        <p:nvPicPr>
          <p:cNvPr id="17" name="10c_1182.wav">
            <a:hlinkClick r:id="" action="ppaction://media"/>
          </p:cNvPr>
          <p:cNvPicPr>
            <a:picLocks noRot="1" noChangeAspect="1"/>
          </p:cNvPicPr>
          <p:nvPr>
            <a:wavAudioFile r:embed="rId1" name="10c_FC_gw20_gb08_fdIE_NoHebb_du3-E1.wav"/>
          </p:nvPr>
        </p:nvPicPr>
        <p:blipFill>
          <a:blip r:embed="rId5">
            <a:extLst>
              <a:ext uri="{28A0092B-C50C-407E-A947-70E740481C1C}">
                <a14:useLocalDpi xmlns:a14="http://schemas.microsoft.com/office/drawing/2010/main" val="0"/>
              </a:ext>
            </a:extLst>
          </a:blip>
          <a:srcRect/>
          <a:stretch>
            <a:fillRect/>
          </a:stretch>
        </p:blipFill>
        <p:spPr bwMode="auto">
          <a:xfrm>
            <a:off x="76200" y="243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repeatCount="indefinite" fill="remove"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par>
                                <p:cTn id="8" presetID="1" presetClass="mediacall" presetSubtype="0" fill="hold" nodeType="withEffect">
                                  <p:stCondLst>
                                    <p:cond delay="0"/>
                                  </p:stCondLst>
                                  <p:childTnLst>
                                    <p:cmd type="call" cmd="playFrom(0.0)">
                                      <p:cBhvr>
                                        <p:cTn id="9"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repeatCount="indefinite"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a:solidFill>
                  <a:srgbClr val="3333CC"/>
                </a:solidFill>
                <a:latin typeface="Arial Narrow" pitchFamily="34" charset="0"/>
                <a:cs typeface="+mn-cs"/>
              </a:rPr>
              <a:t>HUMAN Wakeful RAIN Activity </a:t>
            </a:r>
          </a:p>
        </p:txBody>
      </p:sp>
      <p:pic>
        <p:nvPicPr>
          <p:cNvPr id="76803" name="Picture 3" descr="C:\Documents and Settings\Goodman\Desktop\exp300_1min.jpg"/>
          <p:cNvPicPr>
            <a:picLocks noChangeAspect="1" noChangeArrowheads="1"/>
          </p:cNvPicPr>
          <p:nvPr/>
        </p:nvPicPr>
        <p:blipFill>
          <a:blip r:embed="rId3" cstate="print">
            <a:extLst>
              <a:ext uri="{28A0092B-C50C-407E-A947-70E740481C1C}">
                <a14:useLocalDpi xmlns:a14="http://schemas.microsoft.com/office/drawing/2010/main" val="0"/>
              </a:ext>
            </a:extLst>
          </a:blip>
          <a:srcRect l="3038" t="3085" r="9602" b="2007"/>
          <a:stretch>
            <a:fillRect/>
          </a:stretch>
        </p:blipFill>
        <p:spPr bwMode="auto">
          <a:xfrm>
            <a:off x="0" y="10668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C:\Documents and Settings\Goodman\Desktop\exp300_10min.jpg"/>
          <p:cNvPicPr>
            <a:picLocks noChangeAspect="1" noChangeArrowheads="1"/>
          </p:cNvPicPr>
          <p:nvPr/>
        </p:nvPicPr>
        <p:blipFill>
          <a:blip r:embed="rId4" cstate="print">
            <a:extLst>
              <a:ext uri="{28A0092B-C50C-407E-A947-70E740481C1C}">
                <a14:useLocalDpi xmlns:a14="http://schemas.microsoft.com/office/drawing/2010/main" val="0"/>
              </a:ext>
            </a:extLst>
          </a:blip>
          <a:srcRect l="90237"/>
          <a:stretch>
            <a:fillRect/>
          </a:stretch>
        </p:blipFill>
        <p:spPr bwMode="auto">
          <a:xfrm>
            <a:off x="8242300" y="895350"/>
            <a:ext cx="92075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6"/>
          <p:cNvSpPr>
            <a:spLocks noChangeArrowheads="1"/>
          </p:cNvSpPr>
          <p:nvPr/>
        </p:nvSpPr>
        <p:spPr bwMode="auto">
          <a:xfrm>
            <a:off x="8277225" y="609600"/>
            <a:ext cx="79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ISI distrib </a:t>
            </a:r>
          </a:p>
          <a:p>
            <a:pPr algn="ctr"/>
            <a:r>
              <a:rPr lang="en-US" sz="1200">
                <a:solidFill>
                  <a:srgbClr val="3333CC"/>
                </a:solidFill>
                <a:latin typeface="Arial Narrow" pitchFamily="34" charset="0"/>
              </a:rPr>
              <a:t>(10 min)</a:t>
            </a:r>
            <a:endParaRPr lang="en-US" sz="1200" b="0">
              <a:solidFill>
                <a:srgbClr val="000000"/>
              </a:solidFill>
              <a:latin typeface="Arial Narrow" pitchFamily="34" charset="0"/>
            </a:endParaRPr>
          </a:p>
        </p:txBody>
      </p:sp>
      <p:sp>
        <p:nvSpPr>
          <p:cNvPr id="76806" name="Rectangle 7"/>
          <p:cNvSpPr>
            <a:spLocks noChangeArrowheads="1"/>
          </p:cNvSpPr>
          <p:nvPr/>
        </p:nvSpPr>
        <p:spPr bwMode="auto">
          <a:xfrm>
            <a:off x="7467600" y="609600"/>
            <a:ext cx="75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Rate</a:t>
            </a:r>
          </a:p>
          <a:p>
            <a:pPr algn="ctr"/>
            <a:r>
              <a:rPr lang="en-US" sz="1200">
                <a:solidFill>
                  <a:srgbClr val="3333CC"/>
                </a:solidFill>
                <a:latin typeface="Arial Narrow" pitchFamily="34" charset="0"/>
              </a:rPr>
              <a:t>(cellwise)</a:t>
            </a:r>
            <a:endParaRPr lang="en-US" sz="1200" b="0">
              <a:solidFill>
                <a:srgbClr val="000000"/>
              </a:solidFill>
              <a:latin typeface="Arial Narrow" pitchFamily="34" charset="0"/>
            </a:endParaRPr>
          </a:p>
        </p:txBody>
      </p:sp>
      <p:sp>
        <p:nvSpPr>
          <p:cNvPr id="76807" name="Rectangle 8"/>
          <p:cNvSpPr>
            <a:spLocks noChangeArrowheads="1"/>
          </p:cNvSpPr>
          <p:nvPr/>
        </p:nvSpPr>
        <p:spPr bwMode="auto">
          <a:xfrm>
            <a:off x="6553200" y="609600"/>
            <a:ext cx="893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CV (std/mn)</a:t>
            </a:r>
          </a:p>
          <a:p>
            <a:pPr algn="ctr"/>
            <a:r>
              <a:rPr lang="en-US" sz="1200">
                <a:solidFill>
                  <a:srgbClr val="3333CC"/>
                </a:solidFill>
                <a:latin typeface="Arial Narrow" pitchFamily="34" charset="0"/>
              </a:rPr>
              <a:t>(cellwise)</a:t>
            </a:r>
            <a:endParaRPr lang="en-US" sz="1200" b="0">
              <a:solidFill>
                <a:srgbClr val="000000"/>
              </a:solidFill>
              <a:latin typeface="Arial Narrow" pitchFamily="34" charset="0"/>
            </a:endParaRPr>
          </a:p>
        </p:txBody>
      </p:sp>
      <p:sp>
        <p:nvSpPr>
          <p:cNvPr id="76808" name="Rectangle 9"/>
          <p:cNvSpPr>
            <a:spLocks noChangeArrowheads="1"/>
          </p:cNvSpPr>
          <p:nvPr/>
        </p:nvSpPr>
        <p:spPr bwMode="auto">
          <a:xfrm>
            <a:off x="2819400" y="6096000"/>
            <a:ext cx="1284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(1 minute window)</a:t>
            </a:r>
            <a:endParaRPr lang="en-US" sz="1200" b="0">
              <a:solidFill>
                <a:srgbClr val="000000"/>
              </a:solidFill>
              <a:latin typeface="Arial Narrow" pitchFamily="34" charset="0"/>
            </a:endParaRPr>
          </a:p>
        </p:txBody>
      </p:sp>
      <p:grpSp>
        <p:nvGrpSpPr>
          <p:cNvPr id="26" name="Group 25"/>
          <p:cNvGrpSpPr>
            <a:grpSpLocks/>
          </p:cNvGrpSpPr>
          <p:nvPr/>
        </p:nvGrpSpPr>
        <p:grpSpPr bwMode="auto">
          <a:xfrm>
            <a:off x="838200" y="2352675"/>
            <a:ext cx="1919288" cy="2295525"/>
            <a:chOff x="838200" y="2352675"/>
            <a:chExt cx="1918594" cy="2295525"/>
          </a:xfrm>
        </p:grpSpPr>
        <p:cxnSp>
          <p:nvCxnSpPr>
            <p:cNvPr id="13" name="Straight Arrow Connector 12"/>
            <p:cNvCxnSpPr>
              <a:stCxn id="4101" idx="0"/>
              <a:endCxn id="24" idx="2"/>
            </p:cNvCxnSpPr>
            <p:nvPr/>
          </p:nvCxnSpPr>
          <p:spPr bwMode="auto">
            <a:xfrm rot="5400000" flipH="1" flipV="1">
              <a:off x="1625242" y="3032173"/>
              <a:ext cx="406400" cy="266604"/>
            </a:xfrm>
            <a:prstGeom prst="straightConnector1">
              <a:avLst/>
            </a:prstGeom>
            <a:noFill/>
            <a:ln w="9525" cap="flat" cmpd="sng" algn="ctr">
              <a:solidFill>
                <a:schemeClr val="accent1">
                  <a:lumMod val="75000"/>
                </a:schemeClr>
              </a:solidFill>
              <a:prstDash val="solid"/>
              <a:round/>
              <a:headEnd type="none" w="med" len="med"/>
              <a:tailEnd type="arrow"/>
            </a:ln>
            <a:effectLst/>
          </p:spPr>
        </p:cxnSp>
        <p:pic>
          <p:nvPicPr>
            <p:cNvPr id="4101" name="Picture 5" descr="C:\Documents and Settings\Goodman\Desktop\PAR_closeup.jpg"/>
            <p:cNvPicPr>
              <a:picLocks noChangeAspect="1" noChangeArrowheads="1"/>
            </p:cNvPicPr>
            <p:nvPr/>
          </p:nvPicPr>
          <p:blipFill>
            <a:blip r:embed="rId5"/>
            <a:srcRect l="1752" t="3714" r="29299" b="4000"/>
            <a:stretch>
              <a:fillRect/>
            </a:stretch>
          </p:blipFill>
          <p:spPr bwMode="auto">
            <a:xfrm>
              <a:off x="838200" y="3368675"/>
              <a:ext cx="1713880" cy="1279525"/>
            </a:xfrm>
            <a:prstGeom prst="rect">
              <a:avLst/>
            </a:prstGeom>
            <a:noFill/>
            <a:ln>
              <a:solidFill>
                <a:schemeClr val="accent1">
                  <a:lumMod val="75000"/>
                </a:schemeClr>
              </a:solidFill>
            </a:ln>
          </p:spPr>
        </p:pic>
        <p:sp>
          <p:nvSpPr>
            <p:cNvPr id="76812" name="Rectangle 17"/>
            <p:cNvSpPr>
              <a:spLocks noChangeArrowheads="1"/>
            </p:cNvSpPr>
            <p:nvPr/>
          </p:nvSpPr>
          <p:spPr bwMode="auto">
            <a:xfrm>
              <a:off x="1876425" y="2924175"/>
              <a:ext cx="880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2946A"/>
                  </a:solidFill>
                  <a:latin typeface="Arial Narrow" pitchFamily="34" charset="0"/>
                </a:rPr>
                <a:t>R Parietal</a:t>
              </a:r>
            </a:p>
            <a:p>
              <a:pPr algn="ctr"/>
              <a:r>
                <a:rPr lang="en-US" sz="1200">
                  <a:solidFill>
                    <a:srgbClr val="32946A"/>
                  </a:solidFill>
                  <a:latin typeface="Arial Narrow" pitchFamily="34" charset="0"/>
                </a:rPr>
                <a:t>5s close-up</a:t>
              </a:r>
              <a:endParaRPr lang="en-US" sz="1200" b="0">
                <a:solidFill>
                  <a:srgbClr val="32946A"/>
                </a:solidFill>
                <a:latin typeface="Arial Narrow" pitchFamily="34" charset="0"/>
              </a:endParaRPr>
            </a:p>
          </p:txBody>
        </p:sp>
        <p:sp>
          <p:nvSpPr>
            <p:cNvPr id="24" name="Rectangle 23"/>
            <p:cNvSpPr/>
            <p:nvPr/>
          </p:nvSpPr>
          <p:spPr bwMode="auto">
            <a:xfrm>
              <a:off x="1695140" y="2352675"/>
              <a:ext cx="533207" cy="609600"/>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wrap="none">
              <a:spAutoFit/>
            </a:bodyPr>
            <a:lstStyle/>
            <a:p>
              <a:pPr algn="ctr">
                <a:defRPr/>
              </a:pPr>
              <a:endParaRPr lang="en-US" b="0" dirty="0">
                <a:solidFill>
                  <a:srgbClr val="000000"/>
                </a:solidFill>
                <a:latin typeface="Arial Narrow" pitchFamily="34"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err="1">
                <a:solidFill>
                  <a:srgbClr val="3333CC"/>
                </a:solidFill>
                <a:latin typeface="Arial Narrow" pitchFamily="34" charset="0"/>
                <a:cs typeface="+mn-cs"/>
              </a:rPr>
              <a:t>Mesocircuit</a:t>
            </a:r>
            <a:r>
              <a:rPr lang="en-US" sz="2800" dirty="0">
                <a:solidFill>
                  <a:srgbClr val="3333CC"/>
                </a:solidFill>
                <a:latin typeface="Arial Narrow" pitchFamily="34" charset="0"/>
                <a:cs typeface="+mn-cs"/>
              </a:rPr>
              <a:t> RAIN: “Edge of Chaos”</a:t>
            </a:r>
          </a:p>
        </p:txBody>
      </p:sp>
      <p:sp>
        <p:nvSpPr>
          <p:cNvPr id="7" name="Rectangle 6"/>
          <p:cNvSpPr/>
          <p:nvPr/>
        </p:nvSpPr>
        <p:spPr>
          <a:xfrm>
            <a:off x="76200" y="1371600"/>
            <a:ext cx="3200400" cy="5694363"/>
          </a:xfrm>
          <a:prstGeom prst="rect">
            <a:avLst/>
          </a:prstGeom>
        </p:spPr>
        <p:txBody>
          <a:bodyPr>
            <a:spAutoFit/>
          </a:bodyPr>
          <a:lstStyle/>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Originally coined wrt cellular automata: rules for complex processing most likely to be found at “phase transitions” (PTs)  between order &amp; chaotic regimes (Packard 1988; Langton 1990; but questioned by Mitchell et al. (1993)</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Hypothesis here wrt Cognition, where SNN have components of SWN, SFN, and exponentially truncated power laws</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PTs cause rerouting of ongoing activity (OA), resulting in measured rhythmic synchronization and coherence</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The direct mechanism is not embedded synfire chains, braids, avalanches, rate-coded paths, etc.</a:t>
            </a:r>
          </a:p>
          <a:p>
            <a:pPr marL="285750" indent="-171450">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Modulated by plastic synaptic structures</a:t>
            </a:r>
          </a:p>
          <a:p>
            <a:pPr indent="114300">
              <a:buFont typeface="Arial" pitchFamily="34" charset="0"/>
              <a:buChar char="•"/>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Modulated by neurohormones (incl OT)</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Dynamic systems &amp; directed graph theory &gt; theory of computation</a:t>
            </a:r>
          </a:p>
          <a:p>
            <a:pPr indent="114300">
              <a:defRPr/>
            </a:pPr>
            <a:endParaRPr lang="en-US" sz="1400" b="0" dirty="0">
              <a:solidFill>
                <a:srgbClr val="000000"/>
              </a:solidFill>
              <a:latin typeface="Arial Narrow" pitchFamily="34" charset="0"/>
              <a:cs typeface="+mn-cs"/>
            </a:endParaRPr>
          </a:p>
        </p:txBody>
      </p:sp>
      <p:sp>
        <p:nvSpPr>
          <p:cNvPr id="8" name="Rectangle 7"/>
          <p:cNvSpPr/>
          <p:nvPr/>
        </p:nvSpPr>
        <p:spPr>
          <a:xfrm>
            <a:off x="533400" y="838200"/>
            <a:ext cx="1965325" cy="338138"/>
          </a:xfrm>
          <a:prstGeom prst="rect">
            <a:avLst/>
          </a:prstGeom>
          <a:solidFill>
            <a:schemeClr val="bg1">
              <a:lumMod val="95000"/>
            </a:schemeClr>
          </a:solidFill>
        </p:spPr>
        <p:txBody>
          <a:bodyPr wrap="none">
            <a:spAutoFit/>
          </a:bodyPr>
          <a:lstStyle/>
          <a:p>
            <a:pPr algn="ctr">
              <a:defRPr/>
            </a:pPr>
            <a:r>
              <a:rPr lang="en-US" sz="1600" b="0" i="1" dirty="0">
                <a:solidFill>
                  <a:srgbClr val="000000"/>
                </a:solidFill>
                <a:latin typeface="Arial Narrow" pitchFamily="34" charset="0"/>
                <a:cs typeface="+mn-cs"/>
              </a:rPr>
              <a:t>Edge of Chaos Concept</a:t>
            </a:r>
          </a:p>
        </p:txBody>
      </p:sp>
      <p:grpSp>
        <p:nvGrpSpPr>
          <p:cNvPr id="15" name="Group 14"/>
          <p:cNvGrpSpPr>
            <a:grpSpLocks/>
          </p:cNvGrpSpPr>
          <p:nvPr/>
        </p:nvGrpSpPr>
        <p:grpSpPr bwMode="auto">
          <a:xfrm>
            <a:off x="3302000" y="685800"/>
            <a:ext cx="5842000" cy="3171825"/>
            <a:chOff x="3302786" y="685800"/>
            <a:chExt cx="5841214" cy="3171497"/>
          </a:xfrm>
        </p:grpSpPr>
        <p:sp>
          <p:nvSpPr>
            <p:cNvPr id="77835" name="Rectangle 4"/>
            <p:cNvSpPr>
              <a:spLocks noChangeArrowheads="1"/>
            </p:cNvSpPr>
            <p:nvPr/>
          </p:nvSpPr>
          <p:spPr bwMode="auto">
            <a:xfrm>
              <a:off x="3302786" y="685800"/>
              <a:ext cx="58412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00"/>
                  </a:solidFill>
                  <a:latin typeface="Arial Narrow" pitchFamily="34" charset="0"/>
                </a:rPr>
                <a:t> Lyapunov exponents on human unit simultaneous recordings </a:t>
              </a:r>
            </a:p>
            <a:p>
              <a:pPr algn="ctr"/>
              <a:r>
                <a:rPr lang="en-US">
                  <a:solidFill>
                    <a:srgbClr val="000000"/>
                  </a:solidFill>
                  <a:latin typeface="Arial Narrow" pitchFamily="34" charset="0"/>
                </a:rPr>
                <a:t>from Hippocampus and Entorhinal Cortex</a:t>
              </a:r>
              <a:endParaRPr lang="en-US" b="0">
                <a:solidFill>
                  <a:srgbClr val="000000"/>
                </a:solidFill>
                <a:latin typeface="Arial Narrow" pitchFamily="34" charset="0"/>
              </a:endParaRPr>
            </a:p>
          </p:txBody>
        </p:sp>
        <p:grpSp>
          <p:nvGrpSpPr>
            <p:cNvPr id="77836" name="Group 34"/>
            <p:cNvGrpSpPr>
              <a:grpSpLocks/>
            </p:cNvGrpSpPr>
            <p:nvPr/>
          </p:nvGrpSpPr>
          <p:grpSpPr bwMode="auto">
            <a:xfrm>
              <a:off x="3352800" y="1447800"/>
              <a:ext cx="5626100" cy="2409497"/>
              <a:chOff x="3352800" y="1447800"/>
              <a:chExt cx="5626100" cy="2409497"/>
            </a:xfrm>
          </p:grpSpPr>
          <p:pic>
            <p:nvPicPr>
              <p:cNvPr id="778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447800"/>
                <a:ext cx="2981325" cy="240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8" descr="EntorhinalCortex.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524000"/>
                <a:ext cx="2425700" cy="19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839" name="Straight Connector 11"/>
              <p:cNvCxnSpPr>
                <a:cxnSpLocks noChangeShapeType="1"/>
              </p:cNvCxnSpPr>
              <p:nvPr/>
            </p:nvCxnSpPr>
            <p:spPr bwMode="auto">
              <a:xfrm flipV="1">
                <a:off x="6400800" y="2667000"/>
                <a:ext cx="1447800" cy="609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840" name="Straight Connector 16"/>
              <p:cNvCxnSpPr>
                <a:cxnSpLocks noChangeShapeType="1"/>
              </p:cNvCxnSpPr>
              <p:nvPr/>
            </p:nvCxnSpPr>
            <p:spPr bwMode="auto">
              <a:xfrm>
                <a:off x="6400800" y="1981200"/>
                <a:ext cx="1098550" cy="768350"/>
              </a:xfrm>
              <a:prstGeom prst="line">
                <a:avLst/>
              </a:prstGeom>
              <a:noFill/>
              <a:ln w="9525" algn="ctr">
                <a:solidFill>
                  <a:srgbClr val="0000FF"/>
                </a:solidFill>
                <a:round/>
                <a:headEnd/>
                <a:tailEnd/>
              </a:ln>
              <a:extLst>
                <a:ext uri="{909E8E84-426E-40DD-AFC4-6F175D3DCCD1}">
                  <a14:hiddenFill xmlns:a14="http://schemas.microsoft.com/office/drawing/2010/main">
                    <a:noFill/>
                  </a14:hiddenFill>
                </a:ext>
              </a:extLst>
            </p:spPr>
          </p:cxnSp>
        </p:grpSp>
      </p:grpSp>
      <p:grpSp>
        <p:nvGrpSpPr>
          <p:cNvPr id="18" name="Group 17"/>
          <p:cNvGrpSpPr>
            <a:grpSpLocks/>
          </p:cNvGrpSpPr>
          <p:nvPr/>
        </p:nvGrpSpPr>
        <p:grpSpPr bwMode="auto">
          <a:xfrm>
            <a:off x="3243263" y="3962400"/>
            <a:ext cx="5824537" cy="1981200"/>
            <a:chOff x="3243413" y="3962400"/>
            <a:chExt cx="5824387" cy="1981200"/>
          </a:xfrm>
        </p:grpSpPr>
        <p:grpSp>
          <p:nvGrpSpPr>
            <p:cNvPr id="77831" name="Group 25"/>
            <p:cNvGrpSpPr>
              <a:grpSpLocks/>
            </p:cNvGrpSpPr>
            <p:nvPr/>
          </p:nvGrpSpPr>
          <p:grpSpPr bwMode="auto">
            <a:xfrm>
              <a:off x="3243413" y="3962400"/>
              <a:ext cx="5824387" cy="1981200"/>
              <a:chOff x="3243413" y="3962400"/>
              <a:chExt cx="5824387" cy="1981200"/>
            </a:xfrm>
          </p:grpSpPr>
          <p:pic>
            <p:nvPicPr>
              <p:cNvPr id="77833" name="Picture 2"/>
              <p:cNvPicPr>
                <a:picLocks noChangeAspect="1" noChangeArrowheads="1"/>
              </p:cNvPicPr>
              <p:nvPr/>
            </p:nvPicPr>
            <p:blipFill>
              <a:blip r:embed="rId5">
                <a:extLst>
                  <a:ext uri="{28A0092B-C50C-407E-A947-70E740481C1C}">
                    <a14:useLocalDpi xmlns:a14="http://schemas.microsoft.com/office/drawing/2010/main" val="0"/>
                  </a:ext>
                </a:extLst>
              </a:blip>
              <a:srcRect l="10832" t="73048" r="11539"/>
              <a:stretch>
                <a:fillRect/>
              </a:stretch>
            </p:blipFill>
            <p:spPr bwMode="auto">
              <a:xfrm>
                <a:off x="6089074" y="4114800"/>
                <a:ext cx="297872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2"/>
              <p:cNvPicPr>
                <a:picLocks noChangeAspect="1" noChangeArrowheads="1"/>
              </p:cNvPicPr>
              <p:nvPr/>
            </p:nvPicPr>
            <p:blipFill>
              <a:blip r:embed="rId5">
                <a:extLst>
                  <a:ext uri="{28A0092B-C50C-407E-A947-70E740481C1C}">
                    <a14:useLocalDpi xmlns:a14="http://schemas.microsoft.com/office/drawing/2010/main" val="0"/>
                  </a:ext>
                </a:extLst>
              </a:blip>
              <a:srcRect l="10832" t="24043" r="11539" b="40327"/>
              <a:stretch>
                <a:fillRect/>
              </a:stretch>
            </p:blipFill>
            <p:spPr bwMode="auto">
              <a:xfrm>
                <a:off x="3243413" y="3962400"/>
                <a:ext cx="292922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32" name="Rectangle 15"/>
            <p:cNvSpPr>
              <a:spLocks noChangeArrowheads="1"/>
            </p:cNvSpPr>
            <p:nvPr/>
          </p:nvSpPr>
          <p:spPr bwMode="auto">
            <a:xfrm>
              <a:off x="6172200" y="5486400"/>
              <a:ext cx="26168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0">
                  <a:solidFill>
                    <a:srgbClr val="000000"/>
                  </a:solidFill>
                  <a:latin typeface="Arial Narrow" pitchFamily="34" charset="0"/>
                </a:rPr>
                <a:t>Unpublished data, 3/2010: Quoy, Goodman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3"/>
          <p:cNvSpPr>
            <a:spLocks noChangeArrowheads="1"/>
          </p:cNvSpPr>
          <p:nvPr/>
        </p:nvSpPr>
        <p:spPr bwMode="auto">
          <a:xfrm>
            <a:off x="1449388" y="457200"/>
            <a:ext cx="6245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From Brain Slice to Physiology</a:t>
            </a:r>
          </a:p>
        </p:txBody>
      </p:sp>
      <p:pic>
        <p:nvPicPr>
          <p:cNvPr id="31747"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267200"/>
            <a:ext cx="2667000" cy="2219325"/>
          </a:xfrm>
          <a:prstGeom prst="rect">
            <a:avLst/>
          </a:prstGeom>
          <a:noFill/>
          <a:ln w="9525" algn="ctr">
            <a:solidFill>
              <a:srgbClr val="039FAF"/>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17713"/>
            <a:ext cx="2667000" cy="2173287"/>
          </a:xfrm>
          <a:prstGeom prst="rect">
            <a:avLst/>
          </a:prstGeom>
          <a:noFill/>
          <a:ln w="9525" algn="ctr">
            <a:solidFill>
              <a:srgbClr val="039FAF"/>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66" descr="slice_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76600"/>
            <a:ext cx="1844675" cy="3200400"/>
          </a:xfrm>
          <a:prstGeom prst="rect">
            <a:avLst/>
          </a:prstGeom>
          <a:noFill/>
          <a:ln w="9525">
            <a:solidFill>
              <a:srgbClr val="039FAF"/>
            </a:solidFill>
            <a:miter lim="800000"/>
            <a:headEnd/>
            <a:tailEnd/>
          </a:ln>
          <a:extLst>
            <a:ext uri="{909E8E84-426E-40DD-AFC4-6F175D3DCCD1}">
              <a14:hiddenFill xmlns:a14="http://schemas.microsoft.com/office/drawing/2010/main">
                <a:solidFill>
                  <a:srgbClr val="FFFFFF"/>
                </a:solidFill>
              </a14:hiddenFill>
            </a:ext>
          </a:extLst>
        </p:spPr>
      </p:pic>
      <p:grpSp>
        <p:nvGrpSpPr>
          <p:cNvPr id="31750" name="Group 29"/>
          <p:cNvGrpSpPr>
            <a:grpSpLocks/>
          </p:cNvGrpSpPr>
          <p:nvPr/>
        </p:nvGrpSpPr>
        <p:grpSpPr bwMode="auto">
          <a:xfrm>
            <a:off x="152400" y="2057400"/>
            <a:ext cx="1828800" cy="1143000"/>
            <a:chOff x="152400" y="1066800"/>
            <a:chExt cx="2286000" cy="1446213"/>
          </a:xfrm>
        </p:grpSpPr>
        <p:pic>
          <p:nvPicPr>
            <p:cNvPr id="31767" name="Picture 68" descr="N13552_pla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2286000" cy="144621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1768" name="Picture 68" descr="N13552_planes"/>
            <p:cNvPicPr>
              <a:picLocks noChangeAspect="1" noChangeArrowheads="1"/>
            </p:cNvPicPr>
            <p:nvPr/>
          </p:nvPicPr>
          <p:blipFill>
            <a:blip r:embed="rId7">
              <a:extLst>
                <a:ext uri="{28A0092B-C50C-407E-A947-70E740481C1C}">
                  <a14:useLocalDpi xmlns:a14="http://schemas.microsoft.com/office/drawing/2010/main" val="0"/>
                </a:ext>
              </a:extLst>
            </a:blip>
            <a:srcRect l="53333" t="47420" b="15697"/>
            <a:stretch>
              <a:fillRect/>
            </a:stretch>
          </p:blipFill>
          <p:spPr bwMode="auto">
            <a:xfrm>
              <a:off x="1371600" y="1752600"/>
              <a:ext cx="1066800" cy="5334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1751" name="Group 32"/>
          <p:cNvGrpSpPr>
            <a:grpSpLocks/>
          </p:cNvGrpSpPr>
          <p:nvPr/>
        </p:nvGrpSpPr>
        <p:grpSpPr bwMode="auto">
          <a:xfrm>
            <a:off x="4876800" y="1752600"/>
            <a:ext cx="3971925" cy="2362200"/>
            <a:chOff x="4800600" y="1143000"/>
            <a:chExt cx="4114800" cy="2514600"/>
          </a:xfrm>
        </p:grpSpPr>
        <p:pic>
          <p:nvPicPr>
            <p:cNvPr id="3175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4275" y="2209800"/>
              <a:ext cx="13811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9" name="Group 34"/>
            <p:cNvGrpSpPr>
              <a:grpSpLocks/>
            </p:cNvGrpSpPr>
            <p:nvPr/>
          </p:nvGrpSpPr>
          <p:grpSpPr bwMode="auto">
            <a:xfrm>
              <a:off x="4800600" y="1143000"/>
              <a:ext cx="4078288" cy="2514600"/>
              <a:chOff x="4800600" y="1143000"/>
              <a:chExt cx="4078288" cy="2514600"/>
            </a:xfrm>
          </p:grpSpPr>
          <p:grpSp>
            <p:nvGrpSpPr>
              <p:cNvPr id="31760" name="Group 20"/>
              <p:cNvGrpSpPr>
                <a:grpSpLocks/>
              </p:cNvGrpSpPr>
              <p:nvPr/>
            </p:nvGrpSpPr>
            <p:grpSpPr bwMode="auto">
              <a:xfrm>
                <a:off x="4800600" y="1143000"/>
                <a:ext cx="4078288" cy="914400"/>
                <a:chOff x="152400" y="1646238"/>
                <a:chExt cx="5145314" cy="1695450"/>
              </a:xfrm>
            </p:grpSpPr>
            <p:pic>
              <p:nvPicPr>
                <p:cNvPr id="31765"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9714" y="2380569"/>
                  <a:ext cx="1778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14"/>
                <p:cNvPicPr>
                  <a:picLocks noChangeAspect="1" noChangeArrowheads="1"/>
                </p:cNvPicPr>
                <p:nvPr/>
              </p:nvPicPr>
              <p:blipFill>
                <a:blip r:embed="rId10">
                  <a:extLst>
                    <a:ext uri="{28A0092B-C50C-407E-A947-70E740481C1C}">
                      <a14:useLocalDpi xmlns:a14="http://schemas.microsoft.com/office/drawing/2010/main" val="0"/>
                    </a:ext>
                  </a:extLst>
                </a:blip>
                <a:srcRect r="16608"/>
                <a:stretch>
                  <a:fillRect/>
                </a:stretch>
              </p:blipFill>
              <p:spPr bwMode="auto">
                <a:xfrm>
                  <a:off x="152400" y="1646238"/>
                  <a:ext cx="3403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61" name="Group 21"/>
              <p:cNvGrpSpPr>
                <a:grpSpLocks/>
              </p:cNvGrpSpPr>
              <p:nvPr/>
            </p:nvGrpSpPr>
            <p:grpSpPr bwMode="auto">
              <a:xfrm>
                <a:off x="4943475" y="2209800"/>
                <a:ext cx="2514600" cy="1219200"/>
                <a:chOff x="939800" y="4618038"/>
                <a:chExt cx="2949575" cy="1371600"/>
              </a:xfrm>
            </p:grpSpPr>
            <p:pic>
              <p:nvPicPr>
                <p:cNvPr id="31763" name="Picture 16"/>
                <p:cNvPicPr>
                  <a:picLocks noChangeAspect="1" noChangeArrowheads="1"/>
                </p:cNvPicPr>
                <p:nvPr/>
              </p:nvPicPr>
              <p:blipFill>
                <a:blip r:embed="rId11">
                  <a:extLst>
                    <a:ext uri="{28A0092B-C50C-407E-A947-70E740481C1C}">
                      <a14:useLocalDpi xmlns:a14="http://schemas.microsoft.com/office/drawing/2010/main" val="0"/>
                    </a:ext>
                  </a:extLst>
                </a:blip>
                <a:srcRect l="14073" t="50868" r="7518"/>
                <a:stretch>
                  <a:fillRect/>
                </a:stretch>
              </p:blipFill>
              <p:spPr bwMode="auto">
                <a:xfrm>
                  <a:off x="939800" y="4618038"/>
                  <a:ext cx="142398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64" name="Picture 17"/>
                <p:cNvPicPr>
                  <a:picLocks noChangeAspect="1" noChangeArrowheads="1"/>
                </p:cNvPicPr>
                <p:nvPr/>
              </p:nvPicPr>
              <p:blipFill>
                <a:blip r:embed="rId12">
                  <a:extLst>
                    <a:ext uri="{28A0092B-C50C-407E-A947-70E740481C1C}">
                      <a14:useLocalDpi xmlns:a14="http://schemas.microsoft.com/office/drawing/2010/main" val="0"/>
                    </a:ext>
                  </a:extLst>
                </a:blip>
                <a:srcRect l="12500" t="922" r="9004" b="53145"/>
                <a:stretch>
                  <a:fillRect/>
                </a:stretch>
              </p:blipFill>
              <p:spPr bwMode="auto">
                <a:xfrm>
                  <a:off x="2463800" y="4618038"/>
                  <a:ext cx="1425575" cy="136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31762" name="Straight Connector 37"/>
              <p:cNvCxnSpPr>
                <a:cxnSpLocks noChangeShapeType="1"/>
              </p:cNvCxnSpPr>
              <p:nvPr/>
            </p:nvCxnSpPr>
            <p:spPr bwMode="auto">
              <a:xfrm>
                <a:off x="4876800" y="3657600"/>
                <a:ext cx="38862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grpSp>
        <p:nvGrpSpPr>
          <p:cNvPr id="31752" name="Group 42"/>
          <p:cNvGrpSpPr>
            <a:grpSpLocks/>
          </p:cNvGrpSpPr>
          <p:nvPr/>
        </p:nvGrpSpPr>
        <p:grpSpPr bwMode="auto">
          <a:xfrm>
            <a:off x="4943475" y="4267200"/>
            <a:ext cx="4010025" cy="2438400"/>
            <a:chOff x="4943475" y="3810001"/>
            <a:chExt cx="4010025" cy="2438399"/>
          </a:xfrm>
        </p:grpSpPr>
        <p:grpSp>
          <p:nvGrpSpPr>
            <p:cNvPr id="31753" name="Group 43"/>
            <p:cNvGrpSpPr>
              <a:grpSpLocks/>
            </p:cNvGrpSpPr>
            <p:nvPr/>
          </p:nvGrpSpPr>
          <p:grpSpPr bwMode="auto">
            <a:xfrm>
              <a:off x="4943475" y="3810001"/>
              <a:ext cx="3743325" cy="2133600"/>
              <a:chOff x="4943475" y="3810001"/>
              <a:chExt cx="3743325" cy="2133600"/>
            </a:xfrm>
          </p:grpSpPr>
          <p:pic>
            <p:nvPicPr>
              <p:cNvPr id="31756" name="Picture 2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43475" y="3810001"/>
                <a:ext cx="2215949"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5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29475" y="4267200"/>
                <a:ext cx="14573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4"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3000" y="6019800"/>
              <a:ext cx="4000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9000" y="5867400"/>
              <a:ext cx="11715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3"/>
          <p:cNvSpPr>
            <a:spLocks noChangeArrowheads="1"/>
          </p:cNvSpPr>
          <p:nvPr/>
        </p:nvSpPr>
        <p:spPr bwMode="auto">
          <a:xfrm>
            <a:off x="1989138" y="457200"/>
            <a:ext cx="51657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Short-Term Memory Loop</a:t>
            </a:r>
          </a:p>
        </p:txBody>
      </p:sp>
      <p:graphicFrame>
        <p:nvGraphicFramePr>
          <p:cNvPr id="4" name="Table 3"/>
          <p:cNvGraphicFramePr>
            <a:graphicFrameLocks noGrp="1"/>
          </p:cNvGraphicFramePr>
          <p:nvPr/>
        </p:nvGraphicFramePr>
        <p:xfrm>
          <a:off x="1295400" y="2503488"/>
          <a:ext cx="6753225" cy="4202113"/>
        </p:xfrm>
        <a:graphic>
          <a:graphicData uri="http://schemas.openxmlformats.org/drawingml/2006/table">
            <a:tbl>
              <a:tblPr firstRow="1" bandRow="1"/>
              <a:tblGrid>
                <a:gridCol w="2251075"/>
                <a:gridCol w="2251075"/>
                <a:gridCol w="2251075"/>
              </a:tblGrid>
              <a:tr h="101085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Region</a:t>
                      </a:r>
                      <a:endParaRPr lang="en-US" sz="1800" dirty="0">
                        <a:solidFill>
                          <a:srgbClr val="FFFF00"/>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chemeClr val="bg1">
                              <a:lumMod val="75000"/>
                            </a:schemeClr>
                          </a:solidFill>
                        </a:rPr>
                        <a:t>Phase 2</a:t>
                      </a:r>
                    </a:p>
                    <a:p>
                      <a:pPr algn="ctr"/>
                      <a:endParaRPr lang="en-US" sz="1200" b="1" kern="1200" dirty="0" smtClean="0">
                        <a:solidFill>
                          <a:schemeClr val="bg1">
                            <a:lumMod val="75000"/>
                          </a:schemeClr>
                        </a:solidFill>
                        <a:latin typeface="+mn-lt"/>
                        <a:ea typeface="+mn-ea"/>
                        <a:cs typeface="+mn-cs"/>
                      </a:endParaRPr>
                    </a:p>
                    <a:p>
                      <a:pPr algn="ctr"/>
                      <a:r>
                        <a:rPr lang="en-US" sz="1200" b="1" kern="1200" dirty="0" smtClean="0">
                          <a:solidFill>
                            <a:schemeClr val="bg1">
                              <a:lumMod val="75000"/>
                            </a:schemeClr>
                          </a:solidFill>
                          <a:latin typeface="+mn-lt"/>
                          <a:ea typeface="+mn-ea"/>
                          <a:cs typeface="+mn-cs"/>
                        </a:rPr>
                        <a:t>(14 PFs, RAIN 2k cell)</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Phase 3</a:t>
                      </a:r>
                    </a:p>
                    <a:p>
                      <a:pPr algn="ctr"/>
                      <a:endParaRPr lang="en-US" sz="1200" b="1" kern="1200" dirty="0" smtClean="0">
                        <a:solidFill>
                          <a:schemeClr val="tx1"/>
                        </a:solidFill>
                        <a:latin typeface="+mn-lt"/>
                        <a:ea typeface="+mn-ea"/>
                        <a:cs typeface="+mn-cs"/>
                      </a:endParaRPr>
                    </a:p>
                    <a:p>
                      <a:pPr algn="ctr"/>
                      <a:r>
                        <a:rPr lang="en-US" sz="1200" b="1" kern="1200" dirty="0" smtClean="0">
                          <a:solidFill>
                            <a:schemeClr val="tx1"/>
                          </a:solidFill>
                          <a:latin typeface="+mn-lt"/>
                          <a:ea typeface="+mn-ea"/>
                          <a:cs typeface="+mn-cs"/>
                        </a:rPr>
                        <a:t>(28 PFs, RAIN 10k cell)</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Visual cortex</a:t>
                      </a:r>
                      <a:r>
                        <a:rPr lang="en-US" sz="1400" baseline="0" dirty="0" smtClean="0"/>
                        <a:t> pathway</a:t>
                      </a:r>
                      <a:endParaRPr lang="en-US" sz="14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2,800</a:t>
                      </a:r>
                    </a:p>
                  </a:txBody>
                  <a:tcPr marL="9525" marR="9525"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39,200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Entorhinal</a:t>
                      </a:r>
                      <a:r>
                        <a:rPr lang="en-US" sz="1400" baseline="0" dirty="0" smtClean="0"/>
                        <a:t>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2,000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14,000</a:t>
                      </a:r>
                      <a:endParaRPr 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46,700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627,200</a:t>
                      </a:r>
                      <a:endParaRPr lang="en-US" sz="1400" dirty="0">
                        <a:solidFill>
                          <a:srgbClr val="0000FF"/>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Subiculum</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360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2,520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Prefrontal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22,400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254,800</a:t>
                      </a:r>
                      <a:endParaRPr lang="en-US" sz="1400" dirty="0">
                        <a:solidFill>
                          <a:srgbClr val="0000FF"/>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Premotor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2,800</a:t>
                      </a:r>
                      <a:endParaRPr 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7315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sz="1400" i="1" dirty="0" smtClean="0"/>
                        <a:t>Total # neurons:</a:t>
                      </a:r>
                    </a:p>
                    <a:p>
                      <a:pPr algn="r"/>
                      <a:r>
                        <a:rPr lang="en-US" sz="1400" i="1" dirty="0" smtClean="0"/>
                        <a:t>(including RAIN and interneurons)</a:t>
                      </a:r>
                      <a:endParaRPr lang="en-US" sz="1400" i="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400" b="1" i="1" u="sng" kern="1200" dirty="0" smtClean="0">
                          <a:solidFill>
                            <a:schemeClr val="bg1">
                              <a:lumMod val="75000"/>
                            </a:schemeClr>
                          </a:solidFill>
                          <a:latin typeface="+mn-lt"/>
                          <a:ea typeface="+mn-ea"/>
                          <a:cs typeface="+mn-cs"/>
                        </a:rPr>
                        <a:t>~</a:t>
                      </a:r>
                      <a:r>
                        <a:rPr lang="en-US" sz="1400" b="1" i="1" u="none" kern="1200" baseline="0" dirty="0" smtClean="0">
                          <a:solidFill>
                            <a:schemeClr val="bg1">
                              <a:lumMod val="75000"/>
                            </a:schemeClr>
                          </a:solidFill>
                          <a:latin typeface="+mn-lt"/>
                          <a:ea typeface="+mn-ea"/>
                          <a:cs typeface="+mn-cs"/>
                        </a:rPr>
                        <a:t> 100,000</a:t>
                      </a:r>
                      <a:endParaRPr lang="en-US" sz="1400" b="1" i="1" u="sng" kern="1200" dirty="0" smtClean="0">
                        <a:solidFill>
                          <a:schemeClr val="bg1">
                            <a:lumMod val="75000"/>
                          </a:schemeClr>
                        </a:solidFill>
                        <a:latin typeface="+mn-lt"/>
                        <a:ea typeface="+mn-ea"/>
                        <a:cs typeface="+mn-cs"/>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400" b="1" i="1" u="sng" kern="1200" dirty="0" smtClean="0">
                          <a:solidFill>
                            <a:schemeClr val="dk1"/>
                          </a:solidFill>
                          <a:latin typeface="+mn-lt"/>
                          <a:ea typeface="+mn-ea"/>
                          <a:cs typeface="+mn-cs"/>
                        </a:rPr>
                        <a:t>~</a:t>
                      </a:r>
                      <a:r>
                        <a:rPr lang="en-US" sz="1400" b="1" i="1" u="none" kern="1200" baseline="0" dirty="0" smtClean="0">
                          <a:solidFill>
                            <a:schemeClr val="dk1"/>
                          </a:solidFill>
                          <a:latin typeface="+mn-lt"/>
                          <a:ea typeface="+mn-ea"/>
                          <a:cs typeface="+mn-cs"/>
                        </a:rPr>
                        <a:t> 1,000,000</a:t>
                      </a:r>
                      <a:endParaRPr lang="en-US" sz="1400" b="1" i="1" u="sng" kern="1200" dirty="0" smtClean="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bl>
          </a:graphicData>
        </a:graphic>
      </p:graphicFrame>
      <p:grpSp>
        <p:nvGrpSpPr>
          <p:cNvPr id="78889" name="Group 4"/>
          <p:cNvGrpSpPr>
            <a:grpSpLocks/>
          </p:cNvGrpSpPr>
          <p:nvPr/>
        </p:nvGrpSpPr>
        <p:grpSpPr bwMode="auto">
          <a:xfrm>
            <a:off x="4483100" y="1703388"/>
            <a:ext cx="393700" cy="671512"/>
            <a:chOff x="3276600" y="1767840"/>
            <a:chExt cx="393542" cy="670560"/>
          </a:xfrm>
        </p:grpSpPr>
        <p:cxnSp>
          <p:nvCxnSpPr>
            <p:cNvPr id="78908" name="Straight Connector 5"/>
            <p:cNvCxnSpPr>
              <a:cxnSpLocks noChangeShapeType="1"/>
            </p:cNvCxnSpPr>
            <p:nvPr/>
          </p:nvCxnSpPr>
          <p:spPr bwMode="auto">
            <a:xfrm rot="5400000">
              <a:off x="3273108" y="2110740"/>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09" name="Straight Connector 6"/>
            <p:cNvCxnSpPr>
              <a:cxnSpLocks noChangeShapeType="1"/>
            </p:cNvCxnSpPr>
            <p:nvPr/>
          </p:nvCxnSpPr>
          <p:spPr bwMode="auto">
            <a:xfrm>
              <a:off x="3280728" y="1935480"/>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10" name="Straight Connector 7"/>
            <p:cNvCxnSpPr>
              <a:cxnSpLocks noChangeShapeType="1"/>
            </p:cNvCxnSpPr>
            <p:nvPr/>
          </p:nvCxnSpPr>
          <p:spPr bwMode="auto">
            <a:xfrm>
              <a:off x="3288348" y="2300446"/>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11" name="Straight Connector 8"/>
            <p:cNvCxnSpPr>
              <a:cxnSpLocks noChangeShapeType="1"/>
            </p:cNvCxnSpPr>
            <p:nvPr/>
          </p:nvCxnSpPr>
          <p:spPr bwMode="auto">
            <a:xfrm rot="5400000">
              <a:off x="3508931" y="1927939"/>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12" name="Straight Connector 9"/>
            <p:cNvCxnSpPr>
              <a:cxnSpLocks noChangeShapeType="1"/>
            </p:cNvCxnSpPr>
            <p:nvPr/>
          </p:nvCxnSpPr>
          <p:spPr bwMode="auto">
            <a:xfrm rot="5400000">
              <a:off x="3124121" y="1920319"/>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13" name="Straight Connector 10"/>
            <p:cNvCxnSpPr>
              <a:cxnSpLocks noChangeShapeType="1"/>
            </p:cNvCxnSpPr>
            <p:nvPr/>
          </p:nvCxnSpPr>
          <p:spPr bwMode="auto">
            <a:xfrm rot="5400000">
              <a:off x="3508931" y="2285285"/>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14" name="Straight Connector 11"/>
            <p:cNvCxnSpPr>
              <a:cxnSpLocks noChangeShapeType="1"/>
            </p:cNvCxnSpPr>
            <p:nvPr/>
          </p:nvCxnSpPr>
          <p:spPr bwMode="auto">
            <a:xfrm rot="5400000">
              <a:off x="3124121" y="2277665"/>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13" name="Oval 12"/>
            <p:cNvSpPr/>
            <p:nvPr/>
          </p:nvSpPr>
          <p:spPr>
            <a:xfrm>
              <a:off x="3419418" y="2069037"/>
              <a:ext cx="82517" cy="88774"/>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a:defRPr/>
              </a:pPr>
              <a:endParaRPr lang="en-US" b="0" kern="0" dirty="0">
                <a:solidFill>
                  <a:srgbClr val="FFFFFF"/>
                </a:solidFill>
                <a:latin typeface="Arial"/>
                <a:cs typeface="+mn-cs"/>
              </a:endParaRPr>
            </a:p>
          </p:txBody>
        </p:sp>
      </p:grpSp>
      <p:grpSp>
        <p:nvGrpSpPr>
          <p:cNvPr id="78890" name="Group 13"/>
          <p:cNvGrpSpPr>
            <a:grpSpLocks/>
          </p:cNvGrpSpPr>
          <p:nvPr/>
        </p:nvGrpSpPr>
        <p:grpSpPr bwMode="auto">
          <a:xfrm>
            <a:off x="6637338" y="1689100"/>
            <a:ext cx="601662" cy="671513"/>
            <a:chOff x="7417984" y="1766888"/>
            <a:chExt cx="602066" cy="671591"/>
          </a:xfrm>
        </p:grpSpPr>
        <p:grpSp>
          <p:nvGrpSpPr>
            <p:cNvPr id="78891" name="Group 14"/>
            <p:cNvGrpSpPr>
              <a:grpSpLocks/>
            </p:cNvGrpSpPr>
            <p:nvPr/>
          </p:nvGrpSpPr>
          <p:grpSpPr bwMode="auto">
            <a:xfrm>
              <a:off x="7531258" y="1767840"/>
              <a:ext cx="393542" cy="670560"/>
              <a:chOff x="3276600" y="1767840"/>
              <a:chExt cx="393542" cy="670560"/>
            </a:xfrm>
          </p:grpSpPr>
          <p:cxnSp>
            <p:nvCxnSpPr>
              <p:cNvPr id="78900" name="Straight Connector 23"/>
              <p:cNvCxnSpPr>
                <a:cxnSpLocks noChangeShapeType="1"/>
              </p:cNvCxnSpPr>
              <p:nvPr/>
            </p:nvCxnSpPr>
            <p:spPr bwMode="auto">
              <a:xfrm rot="5400000">
                <a:off x="3273108" y="2110740"/>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01" name="Straight Connector 24"/>
              <p:cNvCxnSpPr>
                <a:cxnSpLocks noChangeShapeType="1"/>
              </p:cNvCxnSpPr>
              <p:nvPr/>
            </p:nvCxnSpPr>
            <p:spPr bwMode="auto">
              <a:xfrm>
                <a:off x="3280728" y="1935480"/>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02" name="Straight Connector 25"/>
              <p:cNvCxnSpPr>
                <a:cxnSpLocks noChangeShapeType="1"/>
              </p:cNvCxnSpPr>
              <p:nvPr/>
            </p:nvCxnSpPr>
            <p:spPr bwMode="auto">
              <a:xfrm>
                <a:off x="3288348" y="2300446"/>
                <a:ext cx="381794" cy="79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03" name="Straight Connector 26"/>
              <p:cNvCxnSpPr>
                <a:cxnSpLocks noChangeShapeType="1"/>
              </p:cNvCxnSpPr>
              <p:nvPr/>
            </p:nvCxnSpPr>
            <p:spPr bwMode="auto">
              <a:xfrm rot="5400000">
                <a:off x="3508931" y="1927939"/>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04" name="Straight Connector 27"/>
              <p:cNvCxnSpPr>
                <a:cxnSpLocks noChangeShapeType="1"/>
              </p:cNvCxnSpPr>
              <p:nvPr/>
            </p:nvCxnSpPr>
            <p:spPr bwMode="auto">
              <a:xfrm rot="5400000">
                <a:off x="3124121" y="1920319"/>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05" name="Straight Connector 28"/>
              <p:cNvCxnSpPr>
                <a:cxnSpLocks noChangeShapeType="1"/>
              </p:cNvCxnSpPr>
              <p:nvPr/>
            </p:nvCxnSpPr>
            <p:spPr bwMode="auto">
              <a:xfrm rot="5400000">
                <a:off x="3508931" y="2285285"/>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78906" name="Straight Connector 29"/>
              <p:cNvCxnSpPr>
                <a:cxnSpLocks noChangeShapeType="1"/>
              </p:cNvCxnSpPr>
              <p:nvPr/>
            </p:nvCxnSpPr>
            <p:spPr bwMode="auto">
              <a:xfrm rot="5400000">
                <a:off x="3124121" y="2277665"/>
                <a:ext cx="305594" cy="636"/>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31" name="Oval 30"/>
              <p:cNvSpPr/>
              <p:nvPr/>
            </p:nvSpPr>
            <p:spPr>
              <a:xfrm>
                <a:off x="3419085" y="2070136"/>
                <a:ext cx="82605" cy="88910"/>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a:defRPr/>
                </a:pPr>
                <a:endParaRPr lang="en-US" b="0" kern="0" dirty="0">
                  <a:solidFill>
                    <a:srgbClr val="FFFFFF"/>
                  </a:solidFill>
                  <a:latin typeface="Arial"/>
                  <a:cs typeface="+mn-cs"/>
                </a:endParaRPr>
              </a:p>
            </p:txBody>
          </p:sp>
        </p:grpSp>
        <p:cxnSp>
          <p:nvCxnSpPr>
            <p:cNvPr id="78892" name="Straight Connector 15"/>
            <p:cNvCxnSpPr>
              <a:cxnSpLocks noChangeShapeType="1"/>
            </p:cNvCxnSpPr>
            <p:nvPr/>
          </p:nvCxnSpPr>
          <p:spPr bwMode="auto">
            <a:xfrm flipV="1">
              <a:off x="7422746" y="1766967"/>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cxnSp>
          <p:nvCxnSpPr>
            <p:cNvPr id="78893" name="Straight Connector 16"/>
            <p:cNvCxnSpPr>
              <a:cxnSpLocks noChangeShapeType="1"/>
            </p:cNvCxnSpPr>
            <p:nvPr/>
          </p:nvCxnSpPr>
          <p:spPr bwMode="auto">
            <a:xfrm flipV="1">
              <a:off x="7417984" y="2081213"/>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cxnSp>
          <p:nvCxnSpPr>
            <p:cNvPr id="78894" name="Straight Connector 17"/>
            <p:cNvCxnSpPr>
              <a:cxnSpLocks noChangeShapeType="1"/>
            </p:cNvCxnSpPr>
            <p:nvPr/>
          </p:nvCxnSpPr>
          <p:spPr bwMode="auto">
            <a:xfrm flipV="1">
              <a:off x="7417984" y="2133600"/>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cxnSp>
          <p:nvCxnSpPr>
            <p:cNvPr id="78895" name="Straight Connector 18"/>
            <p:cNvCxnSpPr>
              <a:cxnSpLocks noChangeShapeType="1"/>
            </p:cNvCxnSpPr>
            <p:nvPr/>
          </p:nvCxnSpPr>
          <p:spPr bwMode="auto">
            <a:xfrm flipV="1">
              <a:off x="7417984" y="2438400"/>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cxnSp>
          <p:nvCxnSpPr>
            <p:cNvPr id="78896" name="Straight Connector 19"/>
            <p:cNvCxnSpPr>
              <a:cxnSpLocks noChangeShapeType="1"/>
            </p:cNvCxnSpPr>
            <p:nvPr/>
          </p:nvCxnSpPr>
          <p:spPr bwMode="auto">
            <a:xfrm flipV="1">
              <a:off x="7790462" y="1766888"/>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cxnSp>
          <p:nvCxnSpPr>
            <p:cNvPr id="78897" name="Straight Connector 20"/>
            <p:cNvCxnSpPr>
              <a:cxnSpLocks noChangeShapeType="1"/>
            </p:cNvCxnSpPr>
            <p:nvPr/>
          </p:nvCxnSpPr>
          <p:spPr bwMode="auto">
            <a:xfrm flipV="1">
              <a:off x="7804750" y="2081134"/>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cxnSp>
          <p:nvCxnSpPr>
            <p:cNvPr id="78898" name="Straight Connector 21"/>
            <p:cNvCxnSpPr>
              <a:cxnSpLocks noChangeShapeType="1"/>
            </p:cNvCxnSpPr>
            <p:nvPr/>
          </p:nvCxnSpPr>
          <p:spPr bwMode="auto">
            <a:xfrm flipV="1">
              <a:off x="7804750" y="2133521"/>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cxnSp>
          <p:nvCxnSpPr>
            <p:cNvPr id="78899" name="Straight Connector 22"/>
            <p:cNvCxnSpPr>
              <a:cxnSpLocks noChangeShapeType="1"/>
            </p:cNvCxnSpPr>
            <p:nvPr/>
          </p:nvCxnSpPr>
          <p:spPr bwMode="auto">
            <a:xfrm flipV="1">
              <a:off x="7804750" y="2438321"/>
              <a:ext cx="215300" cy="79"/>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3"/>
          <p:cNvSpPr>
            <a:spLocks noChangeArrowheads="1"/>
          </p:cNvSpPr>
          <p:nvPr/>
        </p:nvSpPr>
        <p:spPr bwMode="auto">
          <a:xfrm>
            <a:off x="1654175" y="457200"/>
            <a:ext cx="58356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New Brain Slice Experiments</a:t>
            </a:r>
          </a:p>
        </p:txBody>
      </p:sp>
      <p:sp>
        <p:nvSpPr>
          <p:cNvPr id="25" name="Rectangle 5"/>
          <p:cNvSpPr/>
          <p:nvPr/>
        </p:nvSpPr>
        <p:spPr>
          <a:xfrm>
            <a:off x="762000" y="3581400"/>
            <a:ext cx="17526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Mouse brain removal</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pic>
        <p:nvPicPr>
          <p:cNvPr id="32772"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638" y="4495800"/>
            <a:ext cx="21336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8" y="1676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Content Placeholder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6638" y="4495800"/>
            <a:ext cx="23383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4638" y="16764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
          <p:cNvSpPr/>
          <p:nvPr/>
        </p:nvSpPr>
        <p:spPr>
          <a:xfrm>
            <a:off x="3649663" y="3581400"/>
            <a:ext cx="2370137"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Orientation to get EC-HP loop</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2" name="Rectangle 5"/>
          <p:cNvSpPr/>
          <p:nvPr/>
        </p:nvSpPr>
        <p:spPr>
          <a:xfrm>
            <a:off x="7018338" y="3581400"/>
            <a:ext cx="1363662"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400 µm slicing</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3" name="Rectangle 5"/>
          <p:cNvSpPr/>
          <p:nvPr/>
        </p:nvSpPr>
        <p:spPr>
          <a:xfrm>
            <a:off x="4033838" y="6400800"/>
            <a:ext cx="1528762"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10x magnification</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4" name="Rectangle 5"/>
          <p:cNvSpPr/>
          <p:nvPr/>
        </p:nvSpPr>
        <p:spPr>
          <a:xfrm>
            <a:off x="7158038" y="6400800"/>
            <a:ext cx="1300162"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80x Patching</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5" name="Rectangle 5"/>
          <p:cNvSpPr/>
          <p:nvPr/>
        </p:nvSpPr>
        <p:spPr>
          <a:xfrm>
            <a:off x="3881438" y="5486400"/>
            <a:ext cx="4572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3080" indent="-342720">
              <a:spcBef>
                <a:spcPts val="360"/>
              </a:spcBef>
              <a:spcAft>
                <a:spcPts val="0"/>
              </a:spcAft>
              <a:defRPr/>
            </a:pPr>
            <a:r>
              <a:rPr lang="en-US" sz="1400" b="0">
                <a:solidFill>
                  <a:srgbClr val="FFFF00"/>
                </a:solidFill>
                <a:latin typeface="Arial" pitchFamily="18"/>
                <a:ea typeface="DejaVu Sans" pitchFamily="2"/>
                <a:cs typeface="Lohit Hindi" pitchFamily="2"/>
              </a:rPr>
              <a:t>EC</a:t>
            </a:r>
          </a:p>
          <a:p>
            <a:pPr>
              <a:spcBef>
                <a:spcPts val="360"/>
              </a:spcBef>
              <a:spcAft>
                <a:spcPts val="0"/>
              </a:spcAft>
              <a:defRPr/>
            </a:pPr>
            <a:endParaRPr lang="en-US" sz="1400" b="0">
              <a:solidFill>
                <a:srgbClr val="FFFF00"/>
              </a:solidFill>
              <a:latin typeface="Arial" pitchFamily="18"/>
              <a:ea typeface="DejaVu Sans" pitchFamily="2"/>
              <a:cs typeface="Lohit Hindi" pitchFamily="2"/>
            </a:endParaRPr>
          </a:p>
        </p:txBody>
      </p:sp>
      <p:sp>
        <p:nvSpPr>
          <p:cNvPr id="56" name="Rectangle 5"/>
          <p:cNvSpPr/>
          <p:nvPr/>
        </p:nvSpPr>
        <p:spPr>
          <a:xfrm>
            <a:off x="5329238" y="5257800"/>
            <a:ext cx="4572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3080" indent="-342720">
              <a:spcBef>
                <a:spcPts val="360"/>
              </a:spcBef>
              <a:spcAft>
                <a:spcPts val="0"/>
              </a:spcAft>
              <a:defRPr/>
            </a:pPr>
            <a:r>
              <a:rPr lang="en-US" sz="1400" b="0">
                <a:solidFill>
                  <a:srgbClr val="FFFF00"/>
                </a:solidFill>
                <a:latin typeface="Arial" pitchFamily="18"/>
                <a:ea typeface="DejaVu Sans" pitchFamily="2"/>
                <a:cs typeface="Lohit Hindi" pitchFamily="2"/>
              </a:rPr>
              <a:t>HF</a:t>
            </a:r>
          </a:p>
          <a:p>
            <a:pPr>
              <a:spcBef>
                <a:spcPts val="360"/>
              </a:spcBef>
              <a:spcAft>
                <a:spcPts val="0"/>
              </a:spcAft>
              <a:defRPr/>
            </a:pPr>
            <a:endParaRPr lang="en-US" sz="1400" b="0">
              <a:solidFill>
                <a:srgbClr val="FFFF00"/>
              </a:solidFill>
              <a:latin typeface="Arial" pitchFamily="18"/>
              <a:ea typeface="DejaVu Sans" pitchFamily="2"/>
              <a:cs typeface="Lohit Hindi" pitchFamily="2"/>
            </a:endParaRPr>
          </a:p>
        </p:txBody>
      </p:sp>
      <p:cxnSp>
        <p:nvCxnSpPr>
          <p:cNvPr id="32782" name="Straight Arrow Connector 58"/>
          <p:cNvCxnSpPr>
            <a:cxnSpLocks noChangeShapeType="1"/>
          </p:cNvCxnSpPr>
          <p:nvPr/>
        </p:nvCxnSpPr>
        <p:spPr bwMode="auto">
          <a:xfrm flipH="1">
            <a:off x="5786438" y="2743200"/>
            <a:ext cx="1833562" cy="1905000"/>
          </a:xfrm>
          <a:prstGeom prst="straightConnector1">
            <a:avLst/>
          </a:prstGeom>
          <a:noFill/>
          <a:ln w="126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2783"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638" y="44767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5"/>
          <p:cNvSpPr/>
          <p:nvPr/>
        </p:nvSpPr>
        <p:spPr>
          <a:xfrm>
            <a:off x="838200" y="6400800"/>
            <a:ext cx="19812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DIC Video Microscope</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pic>
        <p:nvPicPr>
          <p:cNvPr id="32785"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1752600"/>
            <a:ext cx="32035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33795" name="Group 7"/>
          <p:cNvGrpSpPr>
            <a:grpSpLocks/>
          </p:cNvGrpSpPr>
          <p:nvPr/>
        </p:nvGrpSpPr>
        <p:grpSpPr bwMode="auto">
          <a:xfrm rot="5400000">
            <a:off x="6147594" y="2324894"/>
            <a:ext cx="368300" cy="623888"/>
            <a:chOff x="4198" y="457"/>
            <a:chExt cx="318" cy="281"/>
          </a:xfrm>
        </p:grpSpPr>
        <p:sp>
          <p:nvSpPr>
            <p:cNvPr id="33814"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15"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33796" name="Group 36"/>
          <p:cNvGrpSpPr>
            <a:grpSpLocks/>
          </p:cNvGrpSpPr>
          <p:nvPr/>
        </p:nvGrpSpPr>
        <p:grpSpPr bwMode="auto">
          <a:xfrm>
            <a:off x="1120775" y="2895600"/>
            <a:ext cx="5203825" cy="1016000"/>
            <a:chOff x="1142928" y="2438400"/>
            <a:chExt cx="5203107" cy="1219200"/>
          </a:xfrm>
        </p:grpSpPr>
        <p:sp>
          <p:nvSpPr>
            <p:cNvPr id="33812"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latin typeface="Arial" pitchFamily="34" charset="0"/>
                </a:rPr>
                <a:t>Mesocircuit Modeling</a:t>
              </a:r>
            </a:p>
          </p:txBody>
        </p:sp>
        <p:pic>
          <p:nvPicPr>
            <p:cNvPr id="33813" name="Picture 4"/>
            <p:cNvPicPr>
              <a:picLocks noChangeAspect="1" noChangeArrowheads="1"/>
            </p:cNvPicPr>
            <p:nvPr/>
          </p:nvPicPr>
          <p:blipFill>
            <a:blip r:embed="rId3">
              <a:clrChange>
                <a:clrFrom>
                  <a:srgbClr val="006600"/>
                </a:clrFrom>
                <a:clrTo>
                  <a:srgbClr val="006600">
                    <a:alpha val="0"/>
                  </a:srgbClr>
                </a:clrTo>
              </a:clrChange>
              <a:extLst>
                <a:ext uri="{28A0092B-C50C-407E-A947-70E740481C1C}">
                  <a14:useLocalDpi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797" name="Group 2"/>
          <p:cNvGrpSpPr>
            <a:grpSpLocks/>
          </p:cNvGrpSpPr>
          <p:nvPr/>
        </p:nvGrpSpPr>
        <p:grpSpPr bwMode="auto">
          <a:xfrm>
            <a:off x="1120775" y="1600200"/>
            <a:ext cx="6575425" cy="715963"/>
            <a:chOff x="1121493" y="1600200"/>
            <a:chExt cx="6574707" cy="716408"/>
          </a:xfrm>
        </p:grpSpPr>
        <p:sp>
          <p:nvSpPr>
            <p:cNvPr id="33810" name="Rectangle 3"/>
            <p:cNvSpPr>
              <a:spLocks noChangeArrowheads="1"/>
            </p:cNvSpPr>
            <p:nvPr/>
          </p:nvSpPr>
          <p:spPr bwMode="auto">
            <a:xfrm>
              <a:off x="1121493" y="1600200"/>
              <a:ext cx="2362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solidFill>
                    <a:schemeClr val="bg2"/>
                  </a:solidFill>
                  <a:latin typeface="Arial" pitchFamily="34" charset="0"/>
                </a:rPr>
                <a:t>Neuroscience</a:t>
              </a:r>
            </a:p>
          </p:txBody>
        </p:sp>
        <p:pic>
          <p:nvPicPr>
            <p:cNvPr id="33811" name="Picture 68" descr="N13552_plane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400800" y="1633674"/>
              <a:ext cx="1295400" cy="68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798" name="Group 7"/>
          <p:cNvGrpSpPr>
            <a:grpSpLocks/>
          </p:cNvGrpSpPr>
          <p:nvPr/>
        </p:nvGrpSpPr>
        <p:grpSpPr bwMode="auto">
          <a:xfrm rot="5400000">
            <a:off x="5983287" y="3817938"/>
            <a:ext cx="409575" cy="533400"/>
            <a:chOff x="4114" y="576"/>
            <a:chExt cx="354" cy="240"/>
          </a:xfrm>
        </p:grpSpPr>
        <p:sp>
          <p:nvSpPr>
            <p:cNvPr id="33808"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09"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33799" name="Group 7"/>
          <p:cNvGrpSpPr>
            <a:grpSpLocks/>
          </p:cNvGrpSpPr>
          <p:nvPr/>
        </p:nvGrpSpPr>
        <p:grpSpPr bwMode="auto">
          <a:xfrm rot="5400000">
            <a:off x="6151563" y="4964113"/>
            <a:ext cx="320675" cy="625475"/>
            <a:chOff x="3892" y="500"/>
            <a:chExt cx="276" cy="281"/>
          </a:xfrm>
        </p:grpSpPr>
        <p:sp>
          <p:nvSpPr>
            <p:cNvPr id="33806"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07"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33800" name="Group 39"/>
          <p:cNvGrpSpPr>
            <a:grpSpLocks/>
          </p:cNvGrpSpPr>
          <p:nvPr/>
        </p:nvGrpSpPr>
        <p:grpSpPr bwMode="auto">
          <a:xfrm>
            <a:off x="1120775" y="5511800"/>
            <a:ext cx="5218113" cy="965200"/>
            <a:chOff x="1142928" y="5593080"/>
            <a:chExt cx="5217394" cy="1158240"/>
          </a:xfrm>
        </p:grpSpPr>
        <p:pic>
          <p:nvPicPr>
            <p:cNvPr id="33804" name="Picture 6" descr="supercompute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822035" y="5593080"/>
              <a:ext cx="153828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Software/Hardware Engineering</a:t>
              </a:r>
            </a:p>
          </p:txBody>
        </p:sp>
      </p:grpSp>
      <p:grpSp>
        <p:nvGrpSpPr>
          <p:cNvPr id="33801" name="Group 3"/>
          <p:cNvGrpSpPr>
            <a:grpSpLocks/>
          </p:cNvGrpSpPr>
          <p:nvPr/>
        </p:nvGrpSpPr>
        <p:grpSpPr bwMode="auto">
          <a:xfrm>
            <a:off x="1120775" y="4114800"/>
            <a:ext cx="6956425" cy="1062038"/>
            <a:chOff x="1121492" y="5562600"/>
            <a:chExt cx="6955708" cy="1062301"/>
          </a:xfrm>
        </p:grpSpPr>
        <p:sp>
          <p:nvSpPr>
            <p:cNvPr id="33802"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solidFill>
                    <a:schemeClr val="bg2"/>
                  </a:solidFill>
                  <a:latin typeface="Arial" pitchFamily="34" charset="0"/>
                </a:rPr>
                <a:t>Robot/Human Loops</a:t>
              </a:r>
            </a:p>
          </p:txBody>
        </p:sp>
        <p:pic>
          <p:nvPicPr>
            <p:cNvPr id="33803" name="Picture 1"/>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6778158" y="5562600"/>
              <a:ext cx="1299042" cy="106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3"/>
          <p:cNvSpPr>
            <a:spLocks noChangeArrowheads="1"/>
          </p:cNvSpPr>
          <p:nvPr/>
        </p:nvSpPr>
        <p:spPr bwMode="auto">
          <a:xfrm>
            <a:off x="2443163" y="457200"/>
            <a:ext cx="44656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Navigational Learning</a:t>
            </a:r>
          </a:p>
        </p:txBody>
      </p:sp>
      <p:sp>
        <p:nvSpPr>
          <p:cNvPr id="34819" name="TextBox 6"/>
          <p:cNvSpPr txBox="1">
            <a:spLocks noChangeArrowheads="1"/>
          </p:cNvSpPr>
          <p:nvPr/>
        </p:nvSpPr>
        <p:spPr bwMode="auto">
          <a:xfrm>
            <a:off x="1371600" y="2057400"/>
            <a:ext cx="6400800" cy="12461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A Circuit-Level Model of Hippocampal Place Field Dynamics Modulated by Entorhinal Grid and Suppression-Generating Cells</a:t>
            </a:r>
          </a:p>
          <a:p>
            <a:pPr eaLnBrk="1" hangingPunct="1"/>
            <a:r>
              <a:rPr lang="en-US" sz="1100" b="0">
                <a:latin typeface="Arial" pitchFamily="34" charset="0"/>
              </a:rPr>
              <a:t>Laurence C Jayet Bray, Mathias Quoy, Frederick C Harris, Jr., and Philip H Goodman. </a:t>
            </a:r>
          </a:p>
          <a:p>
            <a:pPr eaLnBrk="1" hangingPunct="1">
              <a:spcBef>
                <a:spcPts val="600"/>
              </a:spcBef>
            </a:pPr>
            <a:r>
              <a:rPr lang="en-US" sz="1100" b="0">
                <a:latin typeface="Arial" pitchFamily="34" charset="0"/>
              </a:rPr>
              <a:t>Frontiers in Neural Circuits. Vol 4, Article 122, November 2010. </a:t>
            </a:r>
          </a:p>
        </p:txBody>
      </p:sp>
      <p:sp>
        <p:nvSpPr>
          <p:cNvPr id="34820" name="TextBox 6"/>
          <p:cNvSpPr txBox="1">
            <a:spLocks noChangeArrowheads="1"/>
          </p:cNvSpPr>
          <p:nvPr/>
        </p:nvSpPr>
        <p:spPr bwMode="auto">
          <a:xfrm>
            <a:off x="1371600" y="3505200"/>
            <a:ext cx="6400800" cy="11699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A Circuit-Level Model of Hippocampal, Entorhinal and Prefrontal Dynamics</a:t>
            </a:r>
          </a:p>
          <a:p>
            <a:pPr eaLnBrk="1" hangingPunct="1"/>
            <a:r>
              <a:rPr lang="en-US" sz="1100" b="0">
                <a:latin typeface="Arial" pitchFamily="34" charset="0"/>
              </a:rPr>
              <a:t>Laurence C Jayet Bray, Corey M. Thibeault, Frederick C Harris, Jr. </a:t>
            </a:r>
          </a:p>
          <a:p>
            <a:pPr eaLnBrk="1" hangingPunct="1">
              <a:spcBef>
                <a:spcPts val="600"/>
              </a:spcBef>
            </a:pPr>
            <a:r>
              <a:rPr lang="en-US" sz="1100" b="0">
                <a:latin typeface="Arial" pitchFamily="34" charset="0"/>
              </a:rPr>
              <a:t>In Proceedings of the Computational and Systems Neuroscience (COSYNE 2011) Feb 24-27, 2011, Salt Lake City, UT.</a:t>
            </a:r>
          </a:p>
        </p:txBody>
      </p:sp>
      <p:sp>
        <p:nvSpPr>
          <p:cNvPr id="34821" name="TextBox 6"/>
          <p:cNvSpPr txBox="1">
            <a:spLocks noChangeArrowheads="1"/>
          </p:cNvSpPr>
          <p:nvPr/>
        </p:nvSpPr>
        <p:spPr bwMode="auto">
          <a:xfrm>
            <a:off x="1371600" y="4926013"/>
            <a:ext cx="6400800" cy="116998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Large-Scale Simulation of Hippocampal and Prefrontal Dynamics during Sequential Learning</a:t>
            </a:r>
          </a:p>
          <a:p>
            <a:pPr eaLnBrk="1" hangingPunct="1"/>
            <a:r>
              <a:rPr lang="en-US" sz="1100" b="0">
                <a:latin typeface="Arial" pitchFamily="34" charset="0"/>
              </a:rPr>
              <a:t>Laurence C. Jayet Bray, Corey M. Thibeault, Jeffrey A. Dorrity, Frederick C. Harris, Jr., and</a:t>
            </a:r>
          </a:p>
          <a:p>
            <a:pPr eaLnBrk="1" hangingPunct="1"/>
            <a:r>
              <a:rPr lang="en-US" sz="1100" b="0">
                <a:latin typeface="Arial" pitchFamily="34" charset="0"/>
              </a:rPr>
              <a:t>Philip H. Goodman</a:t>
            </a:r>
          </a:p>
          <a:p>
            <a:pPr eaLnBrk="1" hangingPunct="1">
              <a:spcBef>
                <a:spcPts val="600"/>
              </a:spcBef>
            </a:pPr>
            <a:r>
              <a:rPr lang="en-US" sz="1100" b="0">
                <a:latin typeface="Arial" pitchFamily="34" charset="0"/>
              </a:rPr>
              <a:t>Journal of Computational Neuroscience. In Preparation, June 2011.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2972</TotalTime>
  <Words>2685</Words>
  <Application>Microsoft Office PowerPoint</Application>
  <PresentationFormat>On-screen Show (4:3)</PresentationFormat>
  <Paragraphs>728</Paragraphs>
  <Slides>60</Slides>
  <Notes>48</Notes>
  <HiddenSlides>0</HiddenSlides>
  <MMClips>10</MMClips>
  <ScaleCrop>false</ScaleCrop>
  <HeadingPairs>
    <vt:vector size="4" baseType="variant">
      <vt:variant>
        <vt:lpstr>Theme</vt:lpstr>
      </vt:variant>
      <vt:variant>
        <vt:i4>4</vt:i4>
      </vt:variant>
      <vt:variant>
        <vt:lpstr>Slide Titles</vt:lpstr>
      </vt:variant>
      <vt:variant>
        <vt:i4>60</vt:i4>
      </vt:variant>
    </vt:vector>
  </HeadingPairs>
  <TitlesOfParts>
    <vt:vector size="64" baseType="lpstr">
      <vt:lpstr>Office Theme</vt:lpstr>
      <vt:lpstr>Default Design</vt:lpstr>
      <vt:lpstr>1_Office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Sequential/Navigational Learning</vt:lpstr>
      <vt:lpstr>HP Biological Studies</vt:lpstr>
      <vt:lpstr>HP-EC Biological Studies</vt:lpstr>
      <vt:lpstr>HP-PF Biological Studies</vt:lpstr>
      <vt:lpstr>PowerPoint Presentation</vt:lpstr>
      <vt:lpstr>VC Microcircuitry</vt:lpstr>
      <vt:lpstr>CA Microcircuitry</vt:lpstr>
      <vt:lpstr>SUB Microcircuitry</vt:lpstr>
      <vt:lpstr>PF Microcircuitry</vt:lpstr>
      <vt:lpstr>PM Microcircuitry</vt:lpstr>
      <vt:lpstr>HP-PF Loop Microcircuitry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OUSD(A&amp;T)</dc:creator>
  <cp:lastModifiedBy>Laurence Jayet</cp:lastModifiedBy>
  <cp:revision>208</cp:revision>
  <cp:lastPrinted>2000-06-29T15:30:22Z</cp:lastPrinted>
  <dcterms:created xsi:type="dcterms:W3CDTF">1997-08-21T12:21:46Z</dcterms:created>
  <dcterms:modified xsi:type="dcterms:W3CDTF">2011-06-22T20:37:11Z</dcterms:modified>
</cp:coreProperties>
</file>