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D9A73-2025-4F6C-9CDD-CE110B407EF1}" type="datetimeFigureOut">
              <a:rPr lang="en-US" smtClean="0"/>
              <a:t>6/17/2011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79AF2-6619-404D-91C5-AEC107FDF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7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29B8-7584-445D-B9EB-78C4212F8C18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29B8-7584-445D-B9EB-78C4212F8C18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A29B8-7584-445D-B9EB-78C4212F8C18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Work performed by HRL under DARPA contract HRL0011-09-C-001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534150"/>
            <a:ext cx="2133600" cy="247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FDFBA7-A908-4F43-B43F-47C249FDEE9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0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Work performed by HRL under DARPA contract HRL0011-09-C-001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534150"/>
            <a:ext cx="2133600" cy="247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52CEE13-9220-4F22-BCEA-99CF4E68082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047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Work performed by HRL under DARPA contract HRL0011-09-C-001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534150"/>
            <a:ext cx="2133600" cy="247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40D55D1-4476-4E03-B43D-0BEB3B76BFD0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661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Work performed by HRL under DARPA contract HRL0011-09-C-001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534150"/>
            <a:ext cx="2133600" cy="247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17E0D5-9D29-4AB2-BC2B-EFE879819468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80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Work performed by HRL under DARPA contract HRL0011-09-C-001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534150"/>
            <a:ext cx="2133600" cy="247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1053A4B-ECF1-47B3-8697-3101FD9F4C54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95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Work performed by HRL under DARPA contract HRL0011-09-C-001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534150"/>
            <a:ext cx="2133600" cy="247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927F16-D934-4E56-BD95-3DB5B62F92D1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826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Work performed by HRL under DARPA contract HRL0011-09-C-001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34200" y="6534150"/>
            <a:ext cx="2133600" cy="247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BDA32D-CA77-4470-B8C8-A3391AA4C093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87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Work performed by HRL under DARPA contract HRL0011-09-C-001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34200" y="6534150"/>
            <a:ext cx="2133600" cy="247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079E8C9-0477-40E9-AE63-F87A7164511D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410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Work performed by HRL under DARPA contract HRL0011-09-C-001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534150"/>
            <a:ext cx="2133600" cy="247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49AA58-832E-40CE-BA2C-000FE8C961FA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15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Work performed by HRL under DARPA contract HRL0011-09-C-001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534150"/>
            <a:ext cx="2133600" cy="247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BFCB0D-3256-4447-8532-B141393F538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57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Work performed by HRL under DARPA contract HRL0011-09-C-001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534150"/>
            <a:ext cx="2133600" cy="2476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0A3DAD-DAD5-4542-88A1-A8BFFDB7B7D1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43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Thalamo-cortical microcircuitry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400800"/>
            <a:ext cx="73152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Work performed by HRL under DARPA contract HRL0011-09-C-001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100" y="28575"/>
            <a:ext cx="1295400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28575" y="1143000"/>
            <a:ext cx="9067800" cy="0"/>
          </a:xfrm>
          <a:prstGeom prst="line">
            <a:avLst/>
          </a:prstGeom>
          <a:noFill/>
          <a:ln w="57150">
            <a:solidFill>
              <a:srgbClr val="CC99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" name="Picture 11" descr="C:\Documents and Settings\Goodman\Desktop\UNR%20Logo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29599" y="228600"/>
            <a:ext cx="838201" cy="83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17327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8" name="Text Box 8"/>
          <p:cNvSpPr txBox="1">
            <a:spLocks noChangeArrowheads="1"/>
          </p:cNvSpPr>
          <p:nvPr/>
        </p:nvSpPr>
        <p:spPr bwMode="auto">
          <a:xfrm>
            <a:off x="1649518" y="381000"/>
            <a:ext cx="58160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</a:rPr>
              <a:t>Phase 2</a:t>
            </a:r>
            <a:r>
              <a:rPr lang="en-US" sz="2000" i="1" dirty="0">
                <a:solidFill>
                  <a:srgbClr val="000000"/>
                </a:solidFill>
              </a:rPr>
              <a:t>:</a:t>
            </a:r>
            <a:r>
              <a:rPr lang="en-US" sz="2000" dirty="0">
                <a:solidFill>
                  <a:srgbClr val="000000"/>
                </a:solidFill>
              </a:rPr>
              <a:t> 1 million neuron STM Navigational Loop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715104"/>
              </p:ext>
            </p:extLst>
          </p:nvPr>
        </p:nvGraphicFramePr>
        <p:xfrm>
          <a:off x="1295400" y="2186542"/>
          <a:ext cx="6753225" cy="4202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075"/>
                <a:gridCol w="2251075"/>
                <a:gridCol w="2251075"/>
              </a:tblGrid>
              <a:tr h="101084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Region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Phase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(14 PFs, RAIN 2k cell)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Phase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US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(28 PFs, RAIN 10k cell)</a:t>
                      </a:r>
                    </a:p>
                  </a:txBody>
                  <a:tcPr/>
                </a:tc>
              </a:tr>
              <a:tr h="409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Visual cortex</a:t>
                      </a:r>
                      <a:r>
                        <a:rPr lang="en-US" sz="1400" baseline="0" dirty="0" smtClean="0"/>
                        <a:t> pathway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39,200</a:t>
                      </a:r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Entorhinal</a:t>
                      </a:r>
                      <a:r>
                        <a:rPr lang="en-US" sz="1400" baseline="0" dirty="0" smtClean="0"/>
                        <a:t> Cortex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14,000</a:t>
                      </a:r>
                      <a:endParaRPr lang="en-US" sz="1400" dirty="0"/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46,700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627,200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Subiculum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2,520</a:t>
                      </a:r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Prefrontal Cortex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22,400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254,800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Premotor Cortex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2,800</a:t>
                      </a:r>
                      <a:endParaRPr lang="en-US" sz="1400" dirty="0"/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pPr algn="r"/>
                      <a:r>
                        <a:rPr lang="en-US" sz="1400" i="1" dirty="0" smtClean="0"/>
                        <a:t>Total # neurons:</a:t>
                      </a:r>
                    </a:p>
                    <a:p>
                      <a:pPr algn="r"/>
                      <a:r>
                        <a:rPr lang="en-US" sz="1400" i="1" dirty="0" smtClean="0"/>
                        <a:t>(including RAIN and interneurons)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en-US" sz="1400" b="1" i="1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100,000</a:t>
                      </a:r>
                      <a:endParaRPr lang="en-US" sz="1400" b="1" i="1" u="sng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en-US" sz="1400" b="1" i="1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1,000,000</a:t>
                      </a:r>
                      <a:endParaRPr lang="en-US" sz="1400" b="1" i="1" u="sng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4483258" y="1386840"/>
            <a:ext cx="393542" cy="670560"/>
            <a:chOff x="3276600" y="1767840"/>
            <a:chExt cx="393542" cy="670560"/>
          </a:xfrm>
        </p:grpSpPr>
        <p:cxnSp>
          <p:nvCxnSpPr>
            <p:cNvPr id="23" name="Straight Connector 22"/>
            <p:cNvCxnSpPr/>
            <p:nvPr/>
          </p:nvCxnSpPr>
          <p:spPr>
            <a:xfrm rot="5400000">
              <a:off x="3273108" y="2110740"/>
              <a:ext cx="3817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280728" y="1935480"/>
              <a:ext cx="3817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288348" y="2300446"/>
              <a:ext cx="3817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3508931" y="1927939"/>
              <a:ext cx="305594" cy="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3124121" y="1920319"/>
              <a:ext cx="305594" cy="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3508931" y="2285285"/>
              <a:ext cx="305594" cy="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3124121" y="2277665"/>
              <a:ext cx="305594" cy="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3419158" y="2069465"/>
              <a:ext cx="82550" cy="889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636934" y="1371600"/>
            <a:ext cx="602066" cy="671591"/>
            <a:chOff x="7417984" y="1766888"/>
            <a:chExt cx="602066" cy="671591"/>
          </a:xfrm>
        </p:grpSpPr>
        <p:grpSp>
          <p:nvGrpSpPr>
            <p:cNvPr id="41" name="Group 40"/>
            <p:cNvGrpSpPr/>
            <p:nvPr/>
          </p:nvGrpSpPr>
          <p:grpSpPr>
            <a:xfrm>
              <a:off x="7531258" y="1767840"/>
              <a:ext cx="393542" cy="670560"/>
              <a:chOff x="3276600" y="1767840"/>
              <a:chExt cx="393542" cy="67056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 rot="5400000">
                <a:off x="3273108" y="2110740"/>
                <a:ext cx="3817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3280728" y="1935480"/>
                <a:ext cx="3817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3288348" y="2300446"/>
                <a:ext cx="3817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5400000">
                <a:off x="3508931" y="1927939"/>
                <a:ext cx="305594" cy="6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3124121" y="1920319"/>
                <a:ext cx="305594" cy="6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3508931" y="2285285"/>
                <a:ext cx="305594" cy="6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>
                <a:off x="3124121" y="2277665"/>
                <a:ext cx="305594" cy="6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Oval 48"/>
              <p:cNvSpPr/>
              <p:nvPr/>
            </p:nvSpPr>
            <p:spPr>
              <a:xfrm>
                <a:off x="3419158" y="2069465"/>
                <a:ext cx="82550" cy="889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  <p:cxnSp>
          <p:nvCxnSpPr>
            <p:cNvPr id="50" name="Straight Connector 49"/>
            <p:cNvCxnSpPr/>
            <p:nvPr/>
          </p:nvCxnSpPr>
          <p:spPr>
            <a:xfrm flipV="1">
              <a:off x="7422746" y="1766967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7417984" y="2081213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7417984" y="2133600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7417984" y="2438400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7790462" y="1766888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7804750" y="2081134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7804750" y="2133521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V="1">
              <a:off x="7804750" y="2438321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7144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8" name="Text Box 8"/>
          <p:cNvSpPr txBox="1">
            <a:spLocks noChangeArrowheads="1"/>
          </p:cNvSpPr>
          <p:nvPr/>
        </p:nvSpPr>
        <p:spPr bwMode="auto">
          <a:xfrm>
            <a:off x="1649518" y="381000"/>
            <a:ext cx="58160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</a:rPr>
              <a:t>Phase 2</a:t>
            </a:r>
            <a:r>
              <a:rPr lang="en-US" sz="2000" i="1" dirty="0">
                <a:solidFill>
                  <a:srgbClr val="000000"/>
                </a:solidFill>
              </a:rPr>
              <a:t>:</a:t>
            </a:r>
            <a:r>
              <a:rPr lang="en-US" sz="2000" dirty="0">
                <a:solidFill>
                  <a:srgbClr val="000000"/>
                </a:solidFill>
              </a:rPr>
              <a:t> 1 million neuron STM Navigational Loop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474800"/>
              </p:ext>
            </p:extLst>
          </p:nvPr>
        </p:nvGraphicFramePr>
        <p:xfrm>
          <a:off x="1295400" y="2186542"/>
          <a:ext cx="6753225" cy="4202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075"/>
                <a:gridCol w="2251075"/>
                <a:gridCol w="2251075"/>
              </a:tblGrid>
              <a:tr h="101084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Region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Phase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(14 PFs, RAIN 2k cell)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Phase </a:t>
                      </a:r>
                      <a:r>
                        <a:rPr lang="en-US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</a:t>
                      </a:r>
                      <a:endParaRPr lang="en-US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n-US" sz="1200" b="1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(28 PFs, RAIN 10k cell)</a:t>
                      </a:r>
                    </a:p>
                  </a:txBody>
                  <a:tcPr/>
                </a:tc>
              </a:tr>
              <a:tr h="409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Visual cortex</a:t>
                      </a:r>
                      <a:r>
                        <a:rPr lang="en-US" sz="1400" baseline="0" dirty="0" smtClean="0"/>
                        <a:t> pathway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39,200</a:t>
                      </a:r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Entorhinal</a:t>
                      </a:r>
                      <a:r>
                        <a:rPr lang="en-US" sz="1400" baseline="0" dirty="0" smtClean="0"/>
                        <a:t> Cortex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14,000</a:t>
                      </a:r>
                      <a:endParaRPr lang="en-US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46,700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627,200</a:t>
                      </a:r>
                      <a:endParaRPr lang="en-US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Subiculum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2,520</a:t>
                      </a:r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Prefrontal Cortex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22,400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254,800</a:t>
                      </a:r>
                      <a:endParaRPr lang="en-US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Premotor Cortex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2,800</a:t>
                      </a:r>
                      <a:endParaRPr lang="en-US" sz="14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pPr algn="r"/>
                      <a:r>
                        <a:rPr lang="en-US" sz="1400" i="1" dirty="0" smtClean="0"/>
                        <a:t>Total # neurons:</a:t>
                      </a:r>
                    </a:p>
                    <a:p>
                      <a:pPr algn="r"/>
                      <a:r>
                        <a:rPr lang="en-US" sz="1400" i="1" dirty="0" smtClean="0"/>
                        <a:t>(including RAIN and interneurons)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en-US" sz="1400" b="1" i="1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100,000</a:t>
                      </a:r>
                      <a:endParaRPr lang="en-US" sz="1400" b="1" i="1" u="sng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sng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en-US" sz="1400" b="1" i="1" u="none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1,000,000</a:t>
                      </a:r>
                      <a:endParaRPr lang="en-US" sz="1400" b="1" i="1" u="sng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4483258" y="1386840"/>
            <a:ext cx="393542" cy="670560"/>
            <a:chOff x="3276600" y="1767840"/>
            <a:chExt cx="393542" cy="670560"/>
          </a:xfrm>
        </p:grpSpPr>
        <p:cxnSp>
          <p:nvCxnSpPr>
            <p:cNvPr id="23" name="Straight Connector 22"/>
            <p:cNvCxnSpPr/>
            <p:nvPr/>
          </p:nvCxnSpPr>
          <p:spPr>
            <a:xfrm rot="5400000">
              <a:off x="3273108" y="2110740"/>
              <a:ext cx="3817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280728" y="1935480"/>
              <a:ext cx="3817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288348" y="2300446"/>
              <a:ext cx="3817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3508931" y="1927939"/>
              <a:ext cx="305594" cy="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3124121" y="1920319"/>
              <a:ext cx="305594" cy="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3508931" y="2285285"/>
              <a:ext cx="305594" cy="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3124121" y="2277665"/>
              <a:ext cx="305594" cy="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3419158" y="2069465"/>
              <a:ext cx="82550" cy="889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636934" y="1371600"/>
            <a:ext cx="602066" cy="671591"/>
            <a:chOff x="7417984" y="1766888"/>
            <a:chExt cx="602066" cy="671591"/>
          </a:xfrm>
        </p:grpSpPr>
        <p:grpSp>
          <p:nvGrpSpPr>
            <p:cNvPr id="41" name="Group 40"/>
            <p:cNvGrpSpPr/>
            <p:nvPr/>
          </p:nvGrpSpPr>
          <p:grpSpPr>
            <a:xfrm>
              <a:off x="7531258" y="1767840"/>
              <a:ext cx="393542" cy="670560"/>
              <a:chOff x="3276600" y="1767840"/>
              <a:chExt cx="393542" cy="67056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 rot="5400000">
                <a:off x="3273108" y="2110740"/>
                <a:ext cx="3817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3280728" y="1935480"/>
                <a:ext cx="3817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3288348" y="2300446"/>
                <a:ext cx="3817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5400000">
                <a:off x="3508931" y="1927939"/>
                <a:ext cx="305594" cy="6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3124121" y="1920319"/>
                <a:ext cx="305594" cy="6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3508931" y="2285285"/>
                <a:ext cx="305594" cy="6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>
                <a:off x="3124121" y="2277665"/>
                <a:ext cx="305594" cy="6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Oval 48"/>
              <p:cNvSpPr/>
              <p:nvPr/>
            </p:nvSpPr>
            <p:spPr>
              <a:xfrm>
                <a:off x="3419158" y="2069465"/>
                <a:ext cx="82550" cy="889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  <p:cxnSp>
          <p:nvCxnSpPr>
            <p:cNvPr id="50" name="Straight Connector 49"/>
            <p:cNvCxnSpPr/>
            <p:nvPr/>
          </p:nvCxnSpPr>
          <p:spPr>
            <a:xfrm flipV="1">
              <a:off x="7422746" y="1766967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7417984" y="2081213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7417984" y="2133600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7417984" y="2438400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7790462" y="1766888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7804750" y="2081134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7804750" y="2133521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V="1">
              <a:off x="7804750" y="2438321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3792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8" name="Text Box 8"/>
          <p:cNvSpPr txBox="1">
            <a:spLocks noChangeArrowheads="1"/>
          </p:cNvSpPr>
          <p:nvPr/>
        </p:nvSpPr>
        <p:spPr bwMode="auto">
          <a:xfrm>
            <a:off x="1649518" y="381000"/>
            <a:ext cx="58160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</a:rPr>
              <a:t>Phase 2</a:t>
            </a:r>
            <a:r>
              <a:rPr lang="en-US" sz="2000" i="1" dirty="0">
                <a:solidFill>
                  <a:srgbClr val="000000"/>
                </a:solidFill>
              </a:rPr>
              <a:t>:</a:t>
            </a:r>
            <a:r>
              <a:rPr lang="en-US" sz="2000" dirty="0">
                <a:solidFill>
                  <a:srgbClr val="000000"/>
                </a:solidFill>
              </a:rPr>
              <a:t> 1 million neuron STM Navigational Loop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58505"/>
              </p:ext>
            </p:extLst>
          </p:nvPr>
        </p:nvGraphicFramePr>
        <p:xfrm>
          <a:off x="1295400" y="2186542"/>
          <a:ext cx="6753225" cy="4202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1075"/>
                <a:gridCol w="2251075"/>
                <a:gridCol w="2251075"/>
              </a:tblGrid>
              <a:tr h="101084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Region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Phase </a:t>
                      </a:r>
                      <a:r>
                        <a:rPr lang="en-US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n-US" sz="1200" b="1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(14 PFs, RAIN 2k cell)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Phase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3</a:t>
                      </a:r>
                      <a:endParaRPr lang="en-US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(28 PFs, RAIN 10k cell)</a:t>
                      </a:r>
                    </a:p>
                  </a:txBody>
                  <a:tcPr/>
                </a:tc>
              </a:tr>
              <a:tr h="409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Visual cortex</a:t>
                      </a:r>
                      <a:r>
                        <a:rPr lang="en-US" sz="1400" baseline="0" dirty="0" smtClean="0"/>
                        <a:t> pathway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2,800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39,200</a:t>
                      </a:r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Entorhinal</a:t>
                      </a:r>
                      <a:r>
                        <a:rPr lang="en-US" sz="1400" baseline="0" dirty="0" smtClean="0"/>
                        <a:t> Cortex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14,000</a:t>
                      </a:r>
                      <a:endParaRPr lang="en-US" sz="1400" dirty="0"/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46,700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627,200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Subiculum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2,520</a:t>
                      </a:r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Prefrontal Cortex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22,400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254,800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Premotor Cortex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2,800</a:t>
                      </a:r>
                      <a:endParaRPr lang="en-US" sz="1400" dirty="0"/>
                    </a:p>
                  </a:txBody>
                  <a:tcPr anchor="ctr"/>
                </a:tc>
              </a:tr>
              <a:tr h="409952">
                <a:tc>
                  <a:txBody>
                    <a:bodyPr/>
                    <a:lstStyle/>
                    <a:p>
                      <a:pPr algn="r"/>
                      <a:r>
                        <a:rPr lang="en-US" sz="1400" i="1" dirty="0" smtClean="0"/>
                        <a:t>Total # neurons:</a:t>
                      </a:r>
                    </a:p>
                    <a:p>
                      <a:pPr algn="r"/>
                      <a:r>
                        <a:rPr lang="en-US" sz="1400" i="1" dirty="0" smtClean="0"/>
                        <a:t>(including RAIN and interneurons)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sng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en-US" sz="1400" b="1" i="1" u="none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100,000</a:t>
                      </a:r>
                      <a:endParaRPr lang="en-US" sz="1400" b="1" i="1" u="sng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en-US" sz="1400" b="1" i="1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1,000,000</a:t>
                      </a:r>
                      <a:endParaRPr lang="en-US" sz="1400" b="1" i="1" u="sng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4483258" y="1386840"/>
            <a:ext cx="393542" cy="670560"/>
            <a:chOff x="3276600" y="1767840"/>
            <a:chExt cx="393542" cy="670560"/>
          </a:xfrm>
        </p:grpSpPr>
        <p:cxnSp>
          <p:nvCxnSpPr>
            <p:cNvPr id="23" name="Straight Connector 22"/>
            <p:cNvCxnSpPr/>
            <p:nvPr/>
          </p:nvCxnSpPr>
          <p:spPr>
            <a:xfrm rot="5400000">
              <a:off x="3273108" y="2110740"/>
              <a:ext cx="3817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280728" y="1935480"/>
              <a:ext cx="3817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288348" y="2300446"/>
              <a:ext cx="3817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3508931" y="1927939"/>
              <a:ext cx="305594" cy="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3124121" y="1920319"/>
              <a:ext cx="305594" cy="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3508931" y="2285285"/>
              <a:ext cx="305594" cy="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3124121" y="2277665"/>
              <a:ext cx="305594" cy="6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3419158" y="2069465"/>
              <a:ext cx="82550" cy="889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636934" y="1371600"/>
            <a:ext cx="602066" cy="671591"/>
            <a:chOff x="7417984" y="1766888"/>
            <a:chExt cx="602066" cy="671591"/>
          </a:xfrm>
        </p:grpSpPr>
        <p:grpSp>
          <p:nvGrpSpPr>
            <p:cNvPr id="41" name="Group 40"/>
            <p:cNvGrpSpPr/>
            <p:nvPr/>
          </p:nvGrpSpPr>
          <p:grpSpPr>
            <a:xfrm>
              <a:off x="7531258" y="1767840"/>
              <a:ext cx="393542" cy="670560"/>
              <a:chOff x="3276600" y="1767840"/>
              <a:chExt cx="393542" cy="67056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 rot="5400000">
                <a:off x="3273108" y="2110740"/>
                <a:ext cx="3817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3280728" y="1935480"/>
                <a:ext cx="3817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3288348" y="2300446"/>
                <a:ext cx="3817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5400000">
                <a:off x="3508931" y="1927939"/>
                <a:ext cx="305594" cy="6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3124121" y="1920319"/>
                <a:ext cx="305594" cy="6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3508931" y="2285285"/>
                <a:ext cx="305594" cy="6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>
                <a:off x="3124121" y="2277665"/>
                <a:ext cx="305594" cy="6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Oval 48"/>
              <p:cNvSpPr/>
              <p:nvPr/>
            </p:nvSpPr>
            <p:spPr>
              <a:xfrm>
                <a:off x="3419158" y="2069465"/>
                <a:ext cx="82550" cy="889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  <p:cxnSp>
          <p:nvCxnSpPr>
            <p:cNvPr id="50" name="Straight Connector 49"/>
            <p:cNvCxnSpPr/>
            <p:nvPr/>
          </p:nvCxnSpPr>
          <p:spPr>
            <a:xfrm flipV="1">
              <a:off x="7422746" y="1766967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7417984" y="2081213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7417984" y="2133600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7417984" y="2438400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7790462" y="1766888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7804750" y="2081134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7804750" y="2133521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V="1">
              <a:off x="7804750" y="2438321"/>
              <a:ext cx="215300" cy="79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889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204</Words>
  <Application>Microsoft Office PowerPoint</Application>
  <PresentationFormat>On-screen Show (4:3)</PresentationFormat>
  <Paragraphs>93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Laurence Jayet</dc:creator>
  <cp:lastModifiedBy>Laurence Jayet</cp:lastModifiedBy>
  <cp:revision>2</cp:revision>
  <dcterms:created xsi:type="dcterms:W3CDTF">2011-06-17T19:23:58Z</dcterms:created>
  <dcterms:modified xsi:type="dcterms:W3CDTF">2011-06-17T19:28:44Z</dcterms:modified>
</cp:coreProperties>
</file>