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34FD8-7997-4AA2-A1FA-D52E13C00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26C07-B71A-482B-A949-21A099924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1E029-CF82-497D-A0F1-1B3D7D4D5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2BE1-743B-4A5B-9297-B91300A8E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ADBF6-F949-48C3-ACD4-10A82B6BC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D7E3F-BC41-41BE-9075-111A13CA2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D3B8A-F210-4463-B57C-68CD5CFEE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4B3AA-0864-4F21-AF13-3A7423C68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20C62-4CF5-4998-90BC-E04F15991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559AA-5674-4933-849A-9C96B7225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17AA3-1024-4CF9-8F95-2ADBA1653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508BE0A-0D38-4475-AC09-21E79D605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81000"/>
            <a:ext cx="7772400" cy="533400"/>
          </a:xfrm>
        </p:spPr>
        <p:txBody>
          <a:bodyPr/>
          <a:lstStyle/>
          <a:p>
            <a:r>
              <a:rPr lang="en-US" sz="2000" dirty="0" smtClean="0">
                <a:latin typeface="Arial" pitchFamily="34" charset="0"/>
              </a:rPr>
              <a:t>Large-Scale Biologically Realistic Models of Cortical </a:t>
            </a:r>
            <a:br>
              <a:rPr lang="en-US" sz="2000" dirty="0" smtClean="0">
                <a:latin typeface="Arial" pitchFamily="34" charset="0"/>
              </a:rPr>
            </a:br>
            <a:r>
              <a:rPr lang="en-US" sz="2000" dirty="0" smtClean="0">
                <a:latin typeface="Arial" pitchFamily="34" charset="0"/>
              </a:rPr>
              <a:t>Microcircuit Dynamics for Human Robot Interaction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latin typeface="Arial" pitchFamily="34" charset="0"/>
              </a:rPr>
              <a:t>Frederick C. Harris, Jr.</a:t>
            </a:r>
            <a:r>
              <a:rPr lang="en-US" sz="2000" dirty="0" smtClean="0"/>
              <a:t>/University of </a:t>
            </a:r>
            <a:r>
              <a:rPr lang="en-US" sz="2000" dirty="0" smtClean="0"/>
              <a:t>Nevada, Reno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10/1/09-9/30/12</a:t>
            </a:r>
          </a:p>
        </p:txBody>
      </p:sp>
      <p:pic>
        <p:nvPicPr>
          <p:cNvPr id="3076" name="Picture 6" descr="S&amp;TonrLogoBlueBack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62100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Line 7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8"/>
          <p:cNvSpPr>
            <a:spLocks noChangeShapeType="1"/>
          </p:cNvSpPr>
          <p:nvPr/>
        </p:nvSpPr>
        <p:spPr bwMode="auto">
          <a:xfrm>
            <a:off x="4419600" y="12192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Line 9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136524" y="1219200"/>
            <a:ext cx="4206876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Project Objectives</a:t>
            </a:r>
            <a:r>
              <a:rPr lang="en-US" dirty="0" smtClean="0"/>
              <a:t>:</a:t>
            </a:r>
          </a:p>
          <a:p>
            <a:pPr marL="177800" indent="-177800" eaLnBrk="0" hangingPunct="0">
              <a:buFont typeface="Arial" pitchFamily="34" charset="0"/>
              <a:buChar char="•"/>
              <a:defRPr/>
            </a:pPr>
            <a:r>
              <a:rPr lang="en-US" sz="1500" dirty="0">
                <a:cs typeface="Arial" charset="0"/>
              </a:rPr>
              <a:t>Simulate a system up to 10</a:t>
            </a:r>
            <a:r>
              <a:rPr lang="en-US" sz="1500" baseline="30000" dirty="0">
                <a:cs typeface="Arial" charset="0"/>
              </a:rPr>
              <a:t>5</a:t>
            </a:r>
            <a:r>
              <a:rPr lang="en-US" sz="1500" dirty="0">
                <a:cs typeface="Arial" charset="0"/>
              </a:rPr>
              <a:t> and 10</a:t>
            </a:r>
            <a:r>
              <a:rPr lang="en-US" sz="1500" baseline="30000" dirty="0">
                <a:cs typeface="Arial" charset="0"/>
              </a:rPr>
              <a:t>6</a:t>
            </a:r>
            <a:r>
              <a:rPr lang="en-US" sz="1500" dirty="0">
                <a:cs typeface="Arial" charset="0"/>
              </a:rPr>
              <a:t> neurons </a:t>
            </a:r>
            <a:r>
              <a:rPr lang="en-US" sz="1500" dirty="0" smtClean="0">
                <a:cs typeface="Arial" charset="0"/>
              </a:rPr>
              <a:t>real-time: </a:t>
            </a:r>
            <a:endParaRPr lang="en-US" sz="1500" dirty="0" smtClean="0">
              <a:cs typeface="Arial" charset="0"/>
            </a:endParaRPr>
          </a:p>
          <a:p>
            <a:pPr marL="635000" lvl="1" indent="-177800" eaLnBrk="0" hangingPunct="0">
              <a:buFont typeface="Arial" pitchFamily="34" charset="0"/>
              <a:buChar char="•"/>
              <a:defRPr/>
            </a:pPr>
            <a:r>
              <a:rPr lang="en-US" sz="1500" dirty="0" smtClean="0">
                <a:cs typeface="Arial" charset="0"/>
              </a:rPr>
              <a:t>Neocortical-</a:t>
            </a:r>
            <a:r>
              <a:rPr lang="en-US" sz="1500" dirty="0" err="1" smtClean="0">
                <a:cs typeface="Arial" charset="0"/>
              </a:rPr>
              <a:t>Hippocampal</a:t>
            </a:r>
            <a:r>
              <a:rPr lang="en-US" sz="1500" dirty="0" smtClean="0">
                <a:cs typeface="Arial" charset="0"/>
              </a:rPr>
              <a:t> </a:t>
            </a:r>
            <a:r>
              <a:rPr lang="en-US" sz="1500" dirty="0" smtClean="0">
                <a:cs typeface="Arial" charset="0"/>
              </a:rPr>
              <a:t>Navigation</a:t>
            </a:r>
            <a:endParaRPr lang="en-US" sz="1500" dirty="0"/>
          </a:p>
          <a:p>
            <a:pPr marL="177800" indent="-177800">
              <a:buFontTx/>
              <a:buChar char="•"/>
              <a:defRPr/>
            </a:pPr>
            <a:r>
              <a:rPr lang="en-US" sz="1500" dirty="0"/>
              <a:t>Create emotionally intelligent decision making agents, founded on biological episodic memory and </a:t>
            </a:r>
            <a:r>
              <a:rPr lang="en-US" sz="1500" dirty="0" err="1"/>
              <a:t>neuromodulator</a:t>
            </a:r>
            <a:r>
              <a:rPr lang="en-US" sz="1500" dirty="0"/>
              <a:t>-driven reward</a:t>
            </a:r>
          </a:p>
          <a:p>
            <a:pPr marL="177800" indent="-177800">
              <a:buFontTx/>
              <a:buChar char="•"/>
              <a:defRPr/>
            </a:pPr>
            <a:r>
              <a:rPr lang="en-US" sz="1500" dirty="0"/>
              <a:t> Construct shared-memory cluster to support AI goals</a:t>
            </a:r>
          </a:p>
          <a:p>
            <a:endParaRPr lang="en-US" dirty="0"/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152400" y="3581400"/>
            <a:ext cx="4267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Technical Approach</a:t>
            </a:r>
            <a:r>
              <a:rPr lang="en-US" dirty="0" smtClean="0"/>
              <a:t>:</a:t>
            </a:r>
          </a:p>
          <a:p>
            <a:pPr marL="177800" indent="-177800">
              <a:buFontTx/>
              <a:buChar char="•"/>
              <a:defRPr/>
            </a:pPr>
            <a:r>
              <a:rPr lang="en-US" sz="1500" dirty="0"/>
              <a:t>Interdisciplinary (neuroscience, computer science, biomedical engineering)</a:t>
            </a:r>
          </a:p>
          <a:p>
            <a:pPr marL="177800" indent="-177800">
              <a:buFontTx/>
              <a:buChar char="•"/>
              <a:defRPr/>
            </a:pPr>
            <a:r>
              <a:rPr lang="en-US" sz="1500" dirty="0"/>
              <a:t>Incorporate latest bench neuroscience into large-scale supercomputer simulations to extract </a:t>
            </a:r>
            <a:r>
              <a:rPr lang="en-US" sz="1500" dirty="0" err="1"/>
              <a:t>mesocircuit</a:t>
            </a:r>
            <a:r>
              <a:rPr lang="en-US" sz="1500" dirty="0"/>
              <a:t> dynamics and </a:t>
            </a:r>
            <a:r>
              <a:rPr lang="en-US" sz="1500" dirty="0" err="1"/>
              <a:t>neuromodulation</a:t>
            </a:r>
            <a:endParaRPr lang="en-US" sz="1500" dirty="0"/>
          </a:p>
          <a:p>
            <a:pPr marL="177800" indent="-177800">
              <a:buFontTx/>
              <a:buChar char="•"/>
              <a:defRPr/>
            </a:pPr>
            <a:r>
              <a:rPr lang="en-US" sz="1500" dirty="0"/>
              <a:t>Robotic instantiation of real-time human interaction and episodic memory</a:t>
            </a:r>
          </a:p>
          <a:p>
            <a:pPr marL="177800" indent="-177800">
              <a:buFontTx/>
              <a:buChar char="•"/>
              <a:defRPr/>
            </a:pPr>
            <a:r>
              <a:rPr lang="en-US" sz="1500" dirty="0"/>
              <a:t>Implement new hybrid 64-bit CPU cluster with shared memory + GPUs</a:t>
            </a:r>
          </a:p>
        </p:txBody>
      </p:sp>
      <p:sp>
        <p:nvSpPr>
          <p:cNvPr id="3082" name="Text Box 15"/>
          <p:cNvSpPr txBox="1">
            <a:spLocks noChangeArrowheads="1"/>
          </p:cNvSpPr>
          <p:nvPr/>
        </p:nvSpPr>
        <p:spPr bwMode="auto">
          <a:xfrm>
            <a:off x="4556124" y="3617913"/>
            <a:ext cx="458787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Accomplishments/Impact/Transitions</a:t>
            </a:r>
            <a:r>
              <a:rPr lang="en-US" dirty="0" smtClean="0"/>
              <a:t>:</a:t>
            </a:r>
          </a:p>
          <a:p>
            <a:pPr marL="342900" indent="-342900" eaLnBrk="0" hangingPunct="0">
              <a:buFont typeface="Arial" pitchFamily="34" charset="0"/>
              <a:buChar char="•"/>
              <a:defRPr/>
            </a:pPr>
            <a:r>
              <a:rPr lang="en-US" sz="1500" dirty="0">
                <a:cs typeface="Arial" charset="0"/>
              </a:rPr>
              <a:t>Neocortical-</a:t>
            </a:r>
            <a:r>
              <a:rPr lang="en-US" sz="1500" dirty="0" err="1">
                <a:cs typeface="Arial" charset="0"/>
              </a:rPr>
              <a:t>Hippocampal</a:t>
            </a:r>
            <a:r>
              <a:rPr lang="en-US" sz="1500" dirty="0">
                <a:cs typeface="Arial" charset="0"/>
              </a:rPr>
              <a:t> Navigational </a:t>
            </a:r>
            <a:r>
              <a:rPr lang="en-US" sz="1500" dirty="0" smtClean="0">
                <a:cs typeface="Arial" charset="0"/>
              </a:rPr>
              <a:t>Learning</a:t>
            </a:r>
          </a:p>
          <a:p>
            <a:pPr marL="800100" lvl="1" indent="-342900" eaLnBrk="0" hangingPunct="0">
              <a:buFont typeface="Arial" pitchFamily="34" charset="0"/>
              <a:buChar char="•"/>
              <a:defRPr/>
            </a:pPr>
            <a:r>
              <a:rPr lang="en-US" sz="1500" dirty="0" smtClean="0">
                <a:cs typeface="Arial" charset="0"/>
              </a:rPr>
              <a:t>100,000 </a:t>
            </a:r>
            <a:r>
              <a:rPr lang="en-US" sz="1500" dirty="0">
                <a:cs typeface="Arial" charset="0"/>
              </a:rPr>
              <a:t>cell model running </a:t>
            </a:r>
            <a:r>
              <a:rPr lang="en-US" sz="1500" dirty="0" smtClean="0">
                <a:cs typeface="Arial" charset="0"/>
              </a:rPr>
              <a:t>real-time</a:t>
            </a:r>
          </a:p>
          <a:p>
            <a:pPr marL="342900" indent="-342900" eaLnBrk="0" hangingPunct="0">
              <a:buFont typeface="Arial" pitchFamily="34" charset="0"/>
              <a:buChar char="•"/>
              <a:defRPr/>
            </a:pPr>
            <a:r>
              <a:rPr lang="en-US" sz="1500" dirty="0" smtClean="0">
                <a:cs typeface="Arial" charset="0"/>
              </a:rPr>
              <a:t>Development of a GPU version of our Neural Simulator [NCS]</a:t>
            </a:r>
          </a:p>
          <a:p>
            <a:pPr marL="800100" lvl="1" indent="-342900" eaLnBrk="0" hangingPunct="0">
              <a:buFont typeface="Arial" pitchFamily="34" charset="0"/>
              <a:buChar char="•"/>
              <a:defRPr/>
            </a:pPr>
            <a:r>
              <a:rPr lang="en-US" sz="1500" dirty="0" smtClean="0">
                <a:cs typeface="Arial" charset="0"/>
              </a:rPr>
              <a:t>Multi-Box/Multi-GPU</a:t>
            </a:r>
            <a:endParaRPr lang="en-US" sz="1500" dirty="0">
              <a:cs typeface="Arial" charset="0"/>
            </a:endParaRPr>
          </a:p>
          <a:p>
            <a:pPr marL="342900" indent="-342900" eaLnBrk="0" hangingPunct="0">
              <a:buFont typeface="Arial" pitchFamily="34" charset="0"/>
              <a:buChar char="•"/>
              <a:defRPr/>
            </a:pPr>
            <a:r>
              <a:rPr lang="en-US" sz="1500" dirty="0">
                <a:cs typeface="Arial" charset="0"/>
              </a:rPr>
              <a:t>Hypothalamic </a:t>
            </a:r>
            <a:r>
              <a:rPr lang="en-US" sz="1500" dirty="0" smtClean="0">
                <a:cs typeface="Arial" charset="0"/>
              </a:rPr>
              <a:t>Trust </a:t>
            </a:r>
          </a:p>
          <a:p>
            <a:pPr marL="800100" lvl="1" indent="-342900" eaLnBrk="0" hangingPunct="0">
              <a:buFont typeface="Arial" pitchFamily="34" charset="0"/>
              <a:buChar char="•"/>
              <a:defRPr/>
            </a:pPr>
            <a:r>
              <a:rPr lang="en-US" sz="1500" dirty="0" smtClean="0">
                <a:cs typeface="Arial" charset="0"/>
              </a:rPr>
              <a:t>Robust </a:t>
            </a:r>
            <a:r>
              <a:rPr lang="en-US" sz="1500" dirty="0">
                <a:cs typeface="Arial" charset="0"/>
              </a:rPr>
              <a:t>and functional </a:t>
            </a:r>
            <a:r>
              <a:rPr lang="en-US" sz="1500" dirty="0" smtClean="0">
                <a:cs typeface="Arial" charset="0"/>
              </a:rPr>
              <a:t>architecture</a:t>
            </a:r>
            <a:endParaRPr lang="en-US" sz="1500" dirty="0">
              <a:cs typeface="Arial" charset="0"/>
            </a:endParaRPr>
          </a:p>
          <a:p>
            <a:pPr marL="342900" indent="-342900" eaLnBrk="0" hangingPunct="0">
              <a:buFont typeface="Arial" pitchFamily="34" charset="0"/>
              <a:buChar char="•"/>
              <a:defRPr/>
            </a:pPr>
            <a:r>
              <a:rPr lang="en-US" sz="1500" dirty="0" smtClean="0">
                <a:cs typeface="Arial" charset="0"/>
              </a:rPr>
              <a:t>Emotional Speech Processing </a:t>
            </a:r>
          </a:p>
          <a:p>
            <a:pPr marL="800100" lvl="1" indent="-342900" eaLnBrk="0" hangingPunct="0">
              <a:buFont typeface="Arial" pitchFamily="34" charset="0"/>
              <a:buChar char="•"/>
              <a:defRPr/>
            </a:pPr>
            <a:r>
              <a:rPr lang="en-US" sz="1500" dirty="0" smtClean="0">
                <a:cs typeface="Arial" charset="0"/>
              </a:rPr>
              <a:t>Reward Learning </a:t>
            </a:r>
          </a:p>
          <a:p>
            <a:pPr marL="342900" indent="-342900" eaLnBrk="0" hangingPunct="0">
              <a:buFont typeface="Arial" pitchFamily="34" charset="0"/>
              <a:buChar char="•"/>
              <a:defRPr/>
            </a:pPr>
            <a:r>
              <a:rPr lang="en-US" sz="1600" dirty="0" smtClean="0"/>
              <a:t>Several </a:t>
            </a:r>
            <a:r>
              <a:rPr lang="en-US" sz="1600" dirty="0" smtClean="0"/>
              <a:t>peer-reviewed papers &amp; presentations supported in part by this grant</a:t>
            </a:r>
          </a:p>
          <a:p>
            <a:pPr eaLnBrk="0" hangingPunct="0">
              <a:defRPr/>
            </a:pPr>
            <a:r>
              <a:rPr lang="en-US" sz="1500" i="1" dirty="0" smtClean="0">
                <a:cs typeface="Arial" charset="0"/>
              </a:rPr>
              <a:t>	</a:t>
            </a:r>
            <a:endParaRPr lang="en-US" sz="1500" i="1" dirty="0">
              <a:cs typeface="Arial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348" y="0"/>
            <a:ext cx="1692652" cy="1219200"/>
          </a:xfrm>
          <a:prstGeom prst="rect">
            <a:avLst/>
          </a:prstGeom>
        </p:spPr>
      </p:pic>
      <p:grpSp>
        <p:nvGrpSpPr>
          <p:cNvPr id="15" name="Group 21"/>
          <p:cNvGrpSpPr/>
          <p:nvPr/>
        </p:nvGrpSpPr>
        <p:grpSpPr>
          <a:xfrm>
            <a:off x="4572001" y="1295401"/>
            <a:ext cx="4580663" cy="2286000"/>
            <a:chOff x="304801" y="1600199"/>
            <a:chExt cx="9003375" cy="5256809"/>
          </a:xfrm>
        </p:grpSpPr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304801" y="1600199"/>
              <a:ext cx="9003375" cy="5256809"/>
              <a:chOff x="381013" y="883920"/>
              <a:chExt cx="9002387" cy="6308857"/>
            </a:xfrm>
          </p:grpSpPr>
          <p:sp>
            <p:nvSpPr>
              <p:cNvPr id="19" name="Rectangle 3"/>
              <p:cNvSpPr>
                <a:spLocks noChangeArrowheads="1"/>
              </p:cNvSpPr>
              <p:nvPr/>
            </p:nvSpPr>
            <p:spPr bwMode="auto">
              <a:xfrm>
                <a:off x="381013" y="883920"/>
                <a:ext cx="3124117" cy="621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457200" indent="-457200" eaLnBrk="0" hangingPunct="0">
                  <a:spcBef>
                    <a:spcPct val="125000"/>
                  </a:spcBef>
                  <a:tabLst>
                    <a:tab pos="455613" algn="l"/>
                    <a:tab pos="1027113" algn="l"/>
                  </a:tabLst>
                </a:pPr>
                <a:r>
                  <a:rPr lang="en-US" sz="1600" dirty="0">
                    <a:latin typeface="Arial" pitchFamily="34" charset="0"/>
                  </a:rPr>
                  <a:t>Neuroscience</a:t>
                </a:r>
              </a:p>
            </p:txBody>
          </p:sp>
          <p:grpSp>
            <p:nvGrpSpPr>
              <p:cNvPr id="21" name="Group 36"/>
              <p:cNvGrpSpPr>
                <a:grpSpLocks/>
              </p:cNvGrpSpPr>
              <p:nvPr/>
            </p:nvGrpSpPr>
            <p:grpSpPr bwMode="auto">
              <a:xfrm>
                <a:off x="381013" y="2231324"/>
                <a:ext cx="5696012" cy="1807020"/>
                <a:chOff x="381013" y="2231324"/>
                <a:chExt cx="5696012" cy="1807020"/>
              </a:xfrm>
            </p:grpSpPr>
            <p:sp>
              <p:nvSpPr>
                <p:cNvPr id="31" name="Rectangle 3"/>
                <p:cNvSpPr>
                  <a:spLocks noChangeArrowheads="1"/>
                </p:cNvSpPr>
                <p:nvPr/>
              </p:nvSpPr>
              <p:spPr bwMode="auto">
                <a:xfrm>
                  <a:off x="381013" y="2590800"/>
                  <a:ext cx="3428998" cy="10668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>
                    <a:tabLst>
                      <a:tab pos="1027113" algn="l"/>
                    </a:tabLst>
                  </a:pPr>
                  <a:r>
                    <a:rPr lang="en-US" sz="1600" dirty="0" err="1">
                      <a:latin typeface="Arial" pitchFamily="34" charset="0"/>
                    </a:rPr>
                    <a:t>Mesocircuit</a:t>
                  </a:r>
                  <a:r>
                    <a:rPr lang="en-US" sz="1600" dirty="0">
                      <a:latin typeface="Arial" pitchFamily="34" charset="0"/>
                    </a:rPr>
                    <a:t> Modeling</a:t>
                  </a:r>
                </a:p>
              </p:txBody>
            </p:sp>
            <p:pic>
              <p:nvPicPr>
                <p:cNvPr id="32" name="Picture 4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clrChange>
                    <a:clrFrom>
                      <a:srgbClr val="006600"/>
                    </a:clrFrom>
                    <a:clrTo>
                      <a:srgbClr val="006600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80449" y="2231324"/>
                  <a:ext cx="2796576" cy="18070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22" name="Rectangle 3"/>
              <p:cNvSpPr>
                <a:spLocks noChangeArrowheads="1"/>
              </p:cNvSpPr>
              <p:nvPr/>
            </p:nvSpPr>
            <p:spPr bwMode="auto">
              <a:xfrm>
                <a:off x="408321" y="4358640"/>
                <a:ext cx="4615127" cy="731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457200" indent="-457200" eaLnBrk="0" hangingPunct="0">
                  <a:tabLst>
                    <a:tab pos="455613" algn="l"/>
                    <a:tab pos="1027113" algn="l"/>
                  </a:tabLst>
                </a:pPr>
                <a:r>
                  <a:rPr lang="en-US" sz="1600" dirty="0">
                    <a:latin typeface="Arial" pitchFamily="34" charset="0"/>
                  </a:rPr>
                  <a:t>Robot/Human Loops</a:t>
                </a:r>
              </a:p>
            </p:txBody>
          </p:sp>
          <p:pic>
            <p:nvPicPr>
              <p:cNvPr id="23" name="Picture 68" descr="N13552_planes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0032" y="924086"/>
                <a:ext cx="2263368" cy="1431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Picture 6" descr="supercomputer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75155" y="5646674"/>
                <a:ext cx="2086589" cy="1546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8" name="Picture 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9671" y="4119565"/>
              <a:ext cx="2071475" cy="169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572000" y="3048000"/>
            <a:ext cx="2122488" cy="392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tabLst>
                <a:tab pos="1027113" algn="l"/>
              </a:tabLst>
            </a:pPr>
            <a:r>
              <a:rPr lang="en-US" sz="1600" dirty="0">
                <a:latin typeface="Arial" pitchFamily="34" charset="0"/>
              </a:rPr>
              <a:t>Software/Hardware Engineering</a:t>
            </a:r>
          </a:p>
        </p:txBody>
      </p:sp>
      <p:grpSp>
        <p:nvGrpSpPr>
          <p:cNvPr id="37" name="Group 36"/>
          <p:cNvGrpSpPr/>
          <p:nvPr/>
        </p:nvGrpSpPr>
        <p:grpSpPr>
          <a:xfrm rot="1378116">
            <a:off x="7438549" y="3029401"/>
            <a:ext cx="624591" cy="368542"/>
            <a:chOff x="5963978" y="2452343"/>
            <a:chExt cx="624591" cy="368542"/>
          </a:xfrm>
        </p:grpSpPr>
        <p:sp>
          <p:nvSpPr>
            <p:cNvPr id="35" name="Arc 8"/>
            <p:cNvSpPr>
              <a:spLocks/>
            </p:cNvSpPr>
            <p:nvPr/>
          </p:nvSpPr>
          <p:spPr bwMode="auto">
            <a:xfrm rot="9134819">
              <a:off x="6177361" y="2452343"/>
              <a:ext cx="411208" cy="368542"/>
            </a:xfrm>
            <a:custGeom>
              <a:avLst/>
              <a:gdLst>
                <a:gd name="T0" fmla="*/ 0 w 38978"/>
                <a:gd name="T1" fmla="*/ 0 h 21600"/>
                <a:gd name="T2" fmla="*/ 0 w 38978"/>
                <a:gd name="T3" fmla="*/ 0 h 21600"/>
                <a:gd name="T4" fmla="*/ 0 w 38978"/>
                <a:gd name="T5" fmla="*/ 0 h 21600"/>
                <a:gd name="T6" fmla="*/ 0 60000 65536"/>
                <a:gd name="T7" fmla="*/ 0 60000 65536"/>
                <a:gd name="T8" fmla="*/ 0 60000 65536"/>
                <a:gd name="T9" fmla="*/ 0 w 38978"/>
                <a:gd name="T10" fmla="*/ 0 h 21600"/>
                <a:gd name="T11" fmla="*/ 38978 w 389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978" h="21600" fill="none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</a:path>
                <a:path w="38978" h="21600" stroke="0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  <a:lnTo>
                    <a:pt x="19449" y="21600"/>
                  </a:lnTo>
                  <a:lnTo>
                    <a:pt x="0" y="12203"/>
                  </a:lnTo>
                  <a:close/>
                </a:path>
              </a:pathLst>
            </a:cu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Arc 9"/>
            <p:cNvSpPr>
              <a:spLocks/>
            </p:cNvSpPr>
            <p:nvPr/>
          </p:nvSpPr>
          <p:spPr bwMode="auto">
            <a:xfrm rot="9134819" flipH="1" flipV="1">
              <a:off x="5963978" y="2452343"/>
              <a:ext cx="411208" cy="368542"/>
            </a:xfrm>
            <a:custGeom>
              <a:avLst/>
              <a:gdLst>
                <a:gd name="T0" fmla="*/ 0 w 38978"/>
                <a:gd name="T1" fmla="*/ 0 h 21600"/>
                <a:gd name="T2" fmla="*/ 0 w 38978"/>
                <a:gd name="T3" fmla="*/ 0 h 21600"/>
                <a:gd name="T4" fmla="*/ 0 w 38978"/>
                <a:gd name="T5" fmla="*/ 0 h 21600"/>
                <a:gd name="T6" fmla="*/ 0 60000 65536"/>
                <a:gd name="T7" fmla="*/ 0 60000 65536"/>
                <a:gd name="T8" fmla="*/ 0 60000 65536"/>
                <a:gd name="T9" fmla="*/ 0 w 38978"/>
                <a:gd name="T10" fmla="*/ 0 h 21600"/>
                <a:gd name="T11" fmla="*/ 38978 w 389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978" h="21600" fill="none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</a:path>
                <a:path w="38978" h="21600" stroke="0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  <a:lnTo>
                    <a:pt x="19449" y="21600"/>
                  </a:lnTo>
                  <a:lnTo>
                    <a:pt x="0" y="12203"/>
                  </a:lnTo>
                  <a:close/>
                </a:path>
              </a:pathLst>
            </a:cu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 rot="651320">
            <a:off x="7434397" y="1511305"/>
            <a:ext cx="533400" cy="304800"/>
            <a:chOff x="5963978" y="2452343"/>
            <a:chExt cx="624591" cy="368542"/>
          </a:xfrm>
        </p:grpSpPr>
        <p:sp>
          <p:nvSpPr>
            <p:cNvPr id="39" name="Arc 8"/>
            <p:cNvSpPr>
              <a:spLocks/>
            </p:cNvSpPr>
            <p:nvPr/>
          </p:nvSpPr>
          <p:spPr bwMode="auto">
            <a:xfrm rot="9134819">
              <a:off x="6177361" y="2452343"/>
              <a:ext cx="411208" cy="368542"/>
            </a:xfrm>
            <a:custGeom>
              <a:avLst/>
              <a:gdLst>
                <a:gd name="T0" fmla="*/ 0 w 38978"/>
                <a:gd name="T1" fmla="*/ 0 h 21600"/>
                <a:gd name="T2" fmla="*/ 0 w 38978"/>
                <a:gd name="T3" fmla="*/ 0 h 21600"/>
                <a:gd name="T4" fmla="*/ 0 w 38978"/>
                <a:gd name="T5" fmla="*/ 0 h 21600"/>
                <a:gd name="T6" fmla="*/ 0 60000 65536"/>
                <a:gd name="T7" fmla="*/ 0 60000 65536"/>
                <a:gd name="T8" fmla="*/ 0 60000 65536"/>
                <a:gd name="T9" fmla="*/ 0 w 38978"/>
                <a:gd name="T10" fmla="*/ 0 h 21600"/>
                <a:gd name="T11" fmla="*/ 38978 w 389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978" h="21600" fill="none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</a:path>
                <a:path w="38978" h="21600" stroke="0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  <a:lnTo>
                    <a:pt x="19449" y="21600"/>
                  </a:lnTo>
                  <a:lnTo>
                    <a:pt x="0" y="12203"/>
                  </a:lnTo>
                  <a:close/>
                </a:path>
              </a:pathLst>
            </a:cu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0" name="Arc 9"/>
            <p:cNvSpPr>
              <a:spLocks/>
            </p:cNvSpPr>
            <p:nvPr/>
          </p:nvSpPr>
          <p:spPr bwMode="auto">
            <a:xfrm rot="9134819" flipH="1" flipV="1">
              <a:off x="5963978" y="2452343"/>
              <a:ext cx="411208" cy="368542"/>
            </a:xfrm>
            <a:custGeom>
              <a:avLst/>
              <a:gdLst>
                <a:gd name="T0" fmla="*/ 0 w 38978"/>
                <a:gd name="T1" fmla="*/ 0 h 21600"/>
                <a:gd name="T2" fmla="*/ 0 w 38978"/>
                <a:gd name="T3" fmla="*/ 0 h 21600"/>
                <a:gd name="T4" fmla="*/ 0 w 38978"/>
                <a:gd name="T5" fmla="*/ 0 h 21600"/>
                <a:gd name="T6" fmla="*/ 0 60000 65536"/>
                <a:gd name="T7" fmla="*/ 0 60000 65536"/>
                <a:gd name="T8" fmla="*/ 0 60000 65536"/>
                <a:gd name="T9" fmla="*/ 0 w 38978"/>
                <a:gd name="T10" fmla="*/ 0 h 21600"/>
                <a:gd name="T11" fmla="*/ 38978 w 389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978" h="21600" fill="none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</a:path>
                <a:path w="38978" h="21600" stroke="0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  <a:lnTo>
                    <a:pt x="19449" y="21600"/>
                  </a:lnTo>
                  <a:lnTo>
                    <a:pt x="0" y="12203"/>
                  </a:lnTo>
                  <a:close/>
                </a:path>
              </a:pathLst>
            </a:cu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 rot="16845345">
            <a:off x="7394620" y="2214328"/>
            <a:ext cx="624591" cy="368542"/>
            <a:chOff x="5963978" y="2452343"/>
            <a:chExt cx="624591" cy="368542"/>
          </a:xfrm>
        </p:grpSpPr>
        <p:sp>
          <p:nvSpPr>
            <p:cNvPr id="45" name="Arc 8"/>
            <p:cNvSpPr>
              <a:spLocks/>
            </p:cNvSpPr>
            <p:nvPr/>
          </p:nvSpPr>
          <p:spPr bwMode="auto">
            <a:xfrm rot="9134819">
              <a:off x="6177361" y="2452343"/>
              <a:ext cx="411208" cy="368542"/>
            </a:xfrm>
            <a:custGeom>
              <a:avLst/>
              <a:gdLst>
                <a:gd name="T0" fmla="*/ 0 w 38978"/>
                <a:gd name="T1" fmla="*/ 0 h 21600"/>
                <a:gd name="T2" fmla="*/ 0 w 38978"/>
                <a:gd name="T3" fmla="*/ 0 h 21600"/>
                <a:gd name="T4" fmla="*/ 0 w 38978"/>
                <a:gd name="T5" fmla="*/ 0 h 21600"/>
                <a:gd name="T6" fmla="*/ 0 60000 65536"/>
                <a:gd name="T7" fmla="*/ 0 60000 65536"/>
                <a:gd name="T8" fmla="*/ 0 60000 65536"/>
                <a:gd name="T9" fmla="*/ 0 w 38978"/>
                <a:gd name="T10" fmla="*/ 0 h 21600"/>
                <a:gd name="T11" fmla="*/ 38978 w 389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978" h="21600" fill="none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</a:path>
                <a:path w="38978" h="21600" stroke="0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  <a:lnTo>
                    <a:pt x="19449" y="21600"/>
                  </a:lnTo>
                  <a:lnTo>
                    <a:pt x="0" y="12203"/>
                  </a:lnTo>
                  <a:close/>
                </a:path>
              </a:pathLst>
            </a:cu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Arc 9"/>
            <p:cNvSpPr>
              <a:spLocks/>
            </p:cNvSpPr>
            <p:nvPr/>
          </p:nvSpPr>
          <p:spPr bwMode="auto">
            <a:xfrm rot="9134819" flipH="1" flipV="1">
              <a:off x="5963978" y="2452343"/>
              <a:ext cx="411208" cy="368542"/>
            </a:xfrm>
            <a:custGeom>
              <a:avLst/>
              <a:gdLst>
                <a:gd name="T0" fmla="*/ 0 w 38978"/>
                <a:gd name="T1" fmla="*/ 0 h 21600"/>
                <a:gd name="T2" fmla="*/ 0 w 38978"/>
                <a:gd name="T3" fmla="*/ 0 h 21600"/>
                <a:gd name="T4" fmla="*/ 0 w 38978"/>
                <a:gd name="T5" fmla="*/ 0 h 21600"/>
                <a:gd name="T6" fmla="*/ 0 60000 65536"/>
                <a:gd name="T7" fmla="*/ 0 60000 65536"/>
                <a:gd name="T8" fmla="*/ 0 60000 65536"/>
                <a:gd name="T9" fmla="*/ 0 w 38978"/>
                <a:gd name="T10" fmla="*/ 0 h 21600"/>
                <a:gd name="T11" fmla="*/ 38978 w 389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978" h="21600" fill="none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</a:path>
                <a:path w="38978" h="21600" stroke="0" extrusionOk="0">
                  <a:moveTo>
                    <a:pt x="0" y="12203"/>
                  </a:moveTo>
                  <a:cubicBezTo>
                    <a:pt x="3605" y="4741"/>
                    <a:pt x="11161" y="-1"/>
                    <a:pt x="19449" y="0"/>
                  </a:cubicBezTo>
                  <a:cubicBezTo>
                    <a:pt x="27802" y="0"/>
                    <a:pt x="35407" y="4817"/>
                    <a:pt x="38977" y="12370"/>
                  </a:cubicBezTo>
                  <a:lnTo>
                    <a:pt x="19449" y="21600"/>
                  </a:lnTo>
                  <a:lnTo>
                    <a:pt x="0" y="12203"/>
                  </a:lnTo>
                  <a:close/>
                </a:path>
              </a:pathLst>
            </a:cu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144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Large-Scale Biologically Realistic Models of Cortical  Microcircuit Dynamics for Human Robot Interaction Frederick C. Harris, Jr./University of Nevada, Reno 10/1/09-9/30/12</vt:lpstr>
    </vt:vector>
  </TitlesOfParts>
  <Company>NMCI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PI name/institution</dc:title>
  <dc:creator>linda.chrisey</dc:creator>
  <cp:lastModifiedBy>fredh</cp:lastModifiedBy>
  <cp:revision>16</cp:revision>
  <dcterms:created xsi:type="dcterms:W3CDTF">2010-03-11T04:28:27Z</dcterms:created>
  <dcterms:modified xsi:type="dcterms:W3CDTF">2011-06-27T02:04:37Z</dcterms:modified>
</cp:coreProperties>
</file>