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837" r:id="rId2"/>
  </p:sldMasterIdLst>
  <p:notesMasterIdLst>
    <p:notesMasterId r:id="rId27"/>
  </p:notesMasterIdLst>
  <p:sldIdLst>
    <p:sldId id="468" r:id="rId3"/>
    <p:sldId id="674" r:id="rId4"/>
    <p:sldId id="747" r:id="rId5"/>
    <p:sldId id="744" r:id="rId6"/>
    <p:sldId id="629" r:id="rId7"/>
    <p:sldId id="745" r:id="rId8"/>
    <p:sldId id="680" r:id="rId9"/>
    <p:sldId id="752" r:id="rId10"/>
    <p:sldId id="722" r:id="rId11"/>
    <p:sldId id="711" r:id="rId12"/>
    <p:sldId id="753" r:id="rId13"/>
    <p:sldId id="729" r:id="rId14"/>
    <p:sldId id="746" r:id="rId15"/>
    <p:sldId id="715" r:id="rId16"/>
    <p:sldId id="748" r:id="rId17"/>
    <p:sldId id="750" r:id="rId18"/>
    <p:sldId id="723" r:id="rId19"/>
    <p:sldId id="731" r:id="rId20"/>
    <p:sldId id="754" r:id="rId21"/>
    <p:sldId id="732" r:id="rId22"/>
    <p:sldId id="741" r:id="rId23"/>
    <p:sldId id="742" r:id="rId24"/>
    <p:sldId id="728" r:id="rId25"/>
    <p:sldId id="725" r:id="rId26"/>
  </p:sldIdLst>
  <p:sldSz cx="9144000" cy="6858000" type="screen4x3"/>
  <p:notesSz cx="7077075" cy="9383713"/>
  <p:defaultTextStyle>
    <a:defPPr>
      <a:defRPr lang="en-US"/>
    </a:defPPr>
    <a:lvl1pPr algn="l" rtl="0" fontAlgn="base">
      <a:spcBef>
        <a:spcPct val="0"/>
      </a:spcBef>
      <a:spcAft>
        <a:spcPct val="0"/>
      </a:spcAft>
      <a:defRPr kern="1200">
        <a:solidFill>
          <a:schemeClr val="tx1"/>
        </a:solidFill>
        <a:latin typeface="Arial Narrow" pitchFamily="34" charset="0"/>
        <a:ea typeface="+mn-ea"/>
        <a:cs typeface="+mn-cs"/>
      </a:defRPr>
    </a:lvl1pPr>
    <a:lvl2pPr marL="457200" algn="l" rtl="0" fontAlgn="base">
      <a:spcBef>
        <a:spcPct val="0"/>
      </a:spcBef>
      <a:spcAft>
        <a:spcPct val="0"/>
      </a:spcAft>
      <a:defRPr kern="1200">
        <a:solidFill>
          <a:schemeClr val="tx1"/>
        </a:solidFill>
        <a:latin typeface="Arial Narrow" pitchFamily="34" charset="0"/>
        <a:ea typeface="+mn-ea"/>
        <a:cs typeface="+mn-cs"/>
      </a:defRPr>
    </a:lvl2pPr>
    <a:lvl3pPr marL="914400" algn="l" rtl="0" fontAlgn="base">
      <a:spcBef>
        <a:spcPct val="0"/>
      </a:spcBef>
      <a:spcAft>
        <a:spcPct val="0"/>
      </a:spcAft>
      <a:defRPr kern="1200">
        <a:solidFill>
          <a:schemeClr val="tx1"/>
        </a:solidFill>
        <a:latin typeface="Arial Narrow" pitchFamily="34" charset="0"/>
        <a:ea typeface="+mn-ea"/>
        <a:cs typeface="+mn-cs"/>
      </a:defRPr>
    </a:lvl3pPr>
    <a:lvl4pPr marL="1371600" algn="l" rtl="0" fontAlgn="base">
      <a:spcBef>
        <a:spcPct val="0"/>
      </a:spcBef>
      <a:spcAft>
        <a:spcPct val="0"/>
      </a:spcAft>
      <a:defRPr kern="1200">
        <a:solidFill>
          <a:schemeClr val="tx1"/>
        </a:solidFill>
        <a:latin typeface="Arial Narrow" pitchFamily="34" charset="0"/>
        <a:ea typeface="+mn-ea"/>
        <a:cs typeface="+mn-cs"/>
      </a:defRPr>
    </a:lvl4pPr>
    <a:lvl5pPr marL="1828800" algn="l" rtl="0" fontAlgn="base">
      <a:spcBef>
        <a:spcPct val="0"/>
      </a:spcBef>
      <a:spcAft>
        <a:spcPct val="0"/>
      </a:spcAft>
      <a:defRPr kern="1200">
        <a:solidFill>
          <a:schemeClr val="tx1"/>
        </a:solidFill>
        <a:latin typeface="Arial Narrow" pitchFamily="34" charset="0"/>
        <a:ea typeface="+mn-ea"/>
        <a:cs typeface="+mn-cs"/>
      </a:defRPr>
    </a:lvl5pPr>
    <a:lvl6pPr marL="2286000" algn="l" defTabSz="914400" rtl="0" eaLnBrk="1" latinLnBrk="0" hangingPunct="1">
      <a:defRPr kern="1200">
        <a:solidFill>
          <a:schemeClr val="tx1"/>
        </a:solidFill>
        <a:latin typeface="Arial Narrow" pitchFamily="34" charset="0"/>
        <a:ea typeface="+mn-ea"/>
        <a:cs typeface="+mn-cs"/>
      </a:defRPr>
    </a:lvl6pPr>
    <a:lvl7pPr marL="2743200" algn="l" defTabSz="914400" rtl="0" eaLnBrk="1" latinLnBrk="0" hangingPunct="1">
      <a:defRPr kern="1200">
        <a:solidFill>
          <a:schemeClr val="tx1"/>
        </a:solidFill>
        <a:latin typeface="Arial Narrow" pitchFamily="34" charset="0"/>
        <a:ea typeface="+mn-ea"/>
        <a:cs typeface="+mn-cs"/>
      </a:defRPr>
    </a:lvl7pPr>
    <a:lvl8pPr marL="3200400" algn="l" defTabSz="914400" rtl="0" eaLnBrk="1" latinLnBrk="0" hangingPunct="1">
      <a:defRPr kern="1200">
        <a:solidFill>
          <a:schemeClr val="tx1"/>
        </a:solidFill>
        <a:latin typeface="Arial Narrow" pitchFamily="34" charset="0"/>
        <a:ea typeface="+mn-ea"/>
        <a:cs typeface="+mn-cs"/>
      </a:defRPr>
    </a:lvl8pPr>
    <a:lvl9pPr marL="3657600" algn="l" defTabSz="914400" rtl="0" eaLnBrk="1" latinLnBrk="0" hangingPunct="1">
      <a:defRPr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EC87A"/>
    <a:srgbClr val="CCCCFF"/>
    <a:srgbClr val="FFFFAB"/>
    <a:srgbClr val="A7A7A7"/>
    <a:srgbClr val="1F1F7B"/>
    <a:srgbClr val="09BFFF"/>
    <a:srgbClr val="3BCCFF"/>
    <a:srgbClr val="7F6135"/>
    <a:srgbClr val="977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59" autoAdjust="0"/>
    <p:restoredTop sz="92413"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2"/>
            <a:ext cx="3067040" cy="468565"/>
          </a:xfrm>
          <a:prstGeom prst="rect">
            <a:avLst/>
          </a:prstGeom>
          <a:noFill/>
          <a:ln w="9525">
            <a:noFill/>
            <a:miter lim="800000"/>
            <a:headEnd/>
            <a:tailEnd/>
          </a:ln>
          <a:effectLst/>
        </p:spPr>
        <p:txBody>
          <a:bodyPr vert="horz" wrap="square" lIns="94036" tIns="47019" rIns="94036" bIns="47019" numCol="1" anchor="t" anchorCtr="0" compatLnSpc="1">
            <a:prstTxWarp prst="textNoShape">
              <a:avLst/>
            </a:prstTxWarp>
          </a:bodyPr>
          <a:lstStyle>
            <a:lvl1pPr algn="l">
              <a:defRPr sz="1300">
                <a:latin typeface="Times New Roman" pitchFamily="18" charset="0"/>
              </a:defRPr>
            </a:lvl1pPr>
          </a:lstStyle>
          <a:p>
            <a:pPr>
              <a:defRPr/>
            </a:pPr>
            <a:endParaRPr lang="en-US" dirty="0"/>
          </a:p>
        </p:txBody>
      </p:sp>
      <p:sp>
        <p:nvSpPr>
          <p:cNvPr id="29699" name="Rectangle 3"/>
          <p:cNvSpPr>
            <a:spLocks noGrp="1" noChangeArrowheads="1"/>
          </p:cNvSpPr>
          <p:nvPr>
            <p:ph type="dt" idx="1"/>
          </p:nvPr>
        </p:nvSpPr>
        <p:spPr bwMode="auto">
          <a:xfrm>
            <a:off x="4010037" y="2"/>
            <a:ext cx="3067039" cy="468565"/>
          </a:xfrm>
          <a:prstGeom prst="rect">
            <a:avLst/>
          </a:prstGeom>
          <a:noFill/>
          <a:ln w="9525">
            <a:noFill/>
            <a:miter lim="800000"/>
            <a:headEnd/>
            <a:tailEnd/>
          </a:ln>
          <a:effectLst/>
        </p:spPr>
        <p:txBody>
          <a:bodyPr vert="horz" wrap="square" lIns="94036" tIns="47019" rIns="94036" bIns="47019" numCol="1" anchor="t" anchorCtr="0" compatLnSpc="1">
            <a:prstTxWarp prst="textNoShape">
              <a:avLst/>
            </a:prstTxWarp>
          </a:bodyPr>
          <a:lstStyle>
            <a:lvl1pPr algn="r">
              <a:defRPr sz="1300">
                <a:latin typeface="Times New Roman" pitchFamily="18"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93800" y="704850"/>
            <a:ext cx="4689475" cy="35179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942997" y="4457576"/>
            <a:ext cx="5191084" cy="4221739"/>
          </a:xfrm>
          <a:prstGeom prst="rect">
            <a:avLst/>
          </a:prstGeom>
          <a:noFill/>
          <a:ln w="9525">
            <a:noFill/>
            <a:miter lim="800000"/>
            <a:headEnd/>
            <a:tailEnd/>
          </a:ln>
          <a:effectLst/>
        </p:spPr>
        <p:txBody>
          <a:bodyPr vert="horz" wrap="square" lIns="94036" tIns="47019" rIns="94036" bIns="470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915149"/>
            <a:ext cx="3067040" cy="468565"/>
          </a:xfrm>
          <a:prstGeom prst="rect">
            <a:avLst/>
          </a:prstGeom>
          <a:noFill/>
          <a:ln w="9525">
            <a:noFill/>
            <a:miter lim="800000"/>
            <a:headEnd/>
            <a:tailEnd/>
          </a:ln>
          <a:effectLst/>
        </p:spPr>
        <p:txBody>
          <a:bodyPr vert="horz" wrap="square" lIns="94036" tIns="47019" rIns="94036" bIns="47019" numCol="1" anchor="b" anchorCtr="0" compatLnSpc="1">
            <a:prstTxWarp prst="textNoShape">
              <a:avLst/>
            </a:prstTxWarp>
          </a:bodyPr>
          <a:lstStyle>
            <a:lvl1pPr algn="l">
              <a:defRPr sz="1300">
                <a:latin typeface="Times New Roman" pitchFamily="18" charset="0"/>
              </a:defRPr>
            </a:lvl1pPr>
          </a:lstStyle>
          <a:p>
            <a:pPr>
              <a:defRPr/>
            </a:pPr>
            <a:endParaRPr lang="en-US" dirty="0"/>
          </a:p>
        </p:txBody>
      </p:sp>
      <p:sp>
        <p:nvSpPr>
          <p:cNvPr id="29703" name="Rectangle 7"/>
          <p:cNvSpPr>
            <a:spLocks noGrp="1" noChangeArrowheads="1"/>
          </p:cNvSpPr>
          <p:nvPr>
            <p:ph type="sldNum" sz="quarter" idx="5"/>
          </p:nvPr>
        </p:nvSpPr>
        <p:spPr bwMode="auto">
          <a:xfrm>
            <a:off x="4010037" y="8915149"/>
            <a:ext cx="3067039" cy="468565"/>
          </a:xfrm>
          <a:prstGeom prst="rect">
            <a:avLst/>
          </a:prstGeom>
          <a:noFill/>
          <a:ln w="9525">
            <a:noFill/>
            <a:miter lim="800000"/>
            <a:headEnd/>
            <a:tailEnd/>
          </a:ln>
          <a:effectLst/>
        </p:spPr>
        <p:txBody>
          <a:bodyPr vert="horz" wrap="square" lIns="94036" tIns="47019" rIns="94036" bIns="47019" numCol="1" anchor="b" anchorCtr="0" compatLnSpc="1">
            <a:prstTxWarp prst="textNoShape">
              <a:avLst/>
            </a:prstTxWarp>
          </a:bodyPr>
          <a:lstStyle>
            <a:lvl1pPr algn="r">
              <a:defRPr sz="1300">
                <a:latin typeface="Times New Roman" pitchFamily="18" charset="0"/>
              </a:defRPr>
            </a:lvl1pPr>
          </a:lstStyle>
          <a:p>
            <a:pPr>
              <a:defRPr/>
            </a:pPr>
            <a:fld id="{EE70A26B-CC8C-433F-9A98-471143B024C8}" type="slidenum">
              <a:rPr lang="en-US"/>
              <a:pPr>
                <a:defRPr/>
              </a:pPr>
              <a:t>‹#›</a:t>
            </a:fld>
            <a:endParaRPr lang="en-US" dirty="0"/>
          </a:p>
        </p:txBody>
      </p:sp>
    </p:spTree>
    <p:extLst>
      <p:ext uri="{BB962C8B-B14F-4D97-AF65-F5344CB8AC3E}">
        <p14:creationId xmlns:p14="http://schemas.microsoft.com/office/powerpoint/2010/main" val="8673134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Slide Number Placeholder 3"/>
          <p:cNvSpPr>
            <a:spLocks noGrp="1"/>
          </p:cNvSpPr>
          <p:nvPr>
            <p:ph type="sldNum" sz="quarter" idx="5"/>
          </p:nvPr>
        </p:nvSpPr>
        <p:spPr>
          <a:noFill/>
        </p:spPr>
        <p:txBody>
          <a:bodyPr/>
          <a:lstStyle/>
          <a:p>
            <a:fld id="{A1BCD4EB-394C-46D2-A6FC-392DB68BB15D}"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Slide Number Placeholder 3"/>
          <p:cNvSpPr>
            <a:spLocks noGrp="1"/>
          </p:cNvSpPr>
          <p:nvPr>
            <p:ph type="sldNum" sz="quarter" idx="5"/>
          </p:nvPr>
        </p:nvSpPr>
        <p:spPr>
          <a:noFill/>
        </p:spPr>
        <p:txBody>
          <a:bodyPr/>
          <a:lstStyle/>
          <a:p>
            <a:fld id="{A1BCD4EB-394C-46D2-A6FC-392DB68BB15D}"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34F222F-7C00-4C10-A9A8-FF6D658D2BE2}" type="slidenum">
              <a:rPr lang="en-US" smtClean="0"/>
              <a:pPr/>
              <a:t>15</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sz="900" u="sng" dirty="0" smtClean="0"/>
              <a:t>Definition of Virtual Neurorobotics. </a:t>
            </a:r>
            <a:r>
              <a:rPr lang="en-US" sz="900" dirty="0" smtClean="0"/>
              <a:t>We define virtual neurorobotics as follows: a computer-facilitated behavioral loop wherein a human interacts with a projected robot that meets 5 criteria: (1) the robot is sufficiently embodied for the human to tentatively accept the robot as a social partner, (2) the loop operates in real time, with no pre-specified parcellation into receptive and responsive time windows, (3) the cognitive control is a neuromorphic brain emulation incorporating realistic neuronal dynamics whose time constants that reflect synaptic activation and learning, established membrane and circuitry properties, and (4) the neuromorphic architecture is expandable to progressive larger scale and complexity to model brain development, (5) the neuromorphic architecture can potentially provide circuitry underlying intrinsic motivation and intentionality, which physiologically is best described as “emotional” rather than rule-based drive. A summary of the requirements for a VNR system is shown in Table 1. </a:t>
            </a:r>
          </a:p>
          <a:p>
            <a:r>
              <a:rPr lang="en-US" sz="900" dirty="0" smtClean="0"/>
              <a:t> </a:t>
            </a:r>
          </a:p>
          <a:p>
            <a:r>
              <a:rPr lang="en-US" sz="900" dirty="0" smtClean="0"/>
              <a:t>High-level social robotic systems reported to-date are generally controlled by artificial intelligence and machine learning algorithms that incorporate explicit task lists and criteria for task satisfaction, segmenting time into periods of action and of awaiting response. Our interest is not to characterize the rules of social engagement per se, but rather to uncover the basis of biological brain sensorimotor control, information processing and learning. The corresponding neuromorphic brains must therefore be driven intrinsically by a motivational influence such that the dynamics that subserve information processing are themselves affected by a drive to accomplish the tasks (with neural learning that reinforces successful behavioral adaptation) (Samejima and Doya, 2007; Schweighofer et al, 2007). The motivational system must therefore demonstrate intentionality, which means that the intelligent system takes into account the “aboutness” of its own relationship to other behaving entities (and vice versa) in its environment. With sufficiently complex neuromorphic architectures, intentionality would be expected to be reflected by frontal and parietal mirror neuron responsiveness characteristic of many mammalian intentional behaviors (Iacoboni and Dapretto, 2006). This combined physiological responsiveness of intrinsic motivation and intentionality in animals, including humans, most generally can be described as </a:t>
            </a:r>
            <a:r>
              <a:rPr lang="en-US" sz="900" i="1" dirty="0" smtClean="0"/>
              <a:t>emotion</a:t>
            </a:r>
            <a:r>
              <a:rPr lang="en-US" sz="900" dirty="0" smtClean="0"/>
              <a:t>:</a:t>
            </a:r>
          </a:p>
          <a:p>
            <a:endParaRPr lang="en-US" sz="900" dirty="0" smtClean="0"/>
          </a:p>
          <a:p>
            <a:r>
              <a:rPr lang="en-US" sz="900" dirty="0" smtClean="0"/>
              <a:t>Emotion, as the name suggests, sets in motion the moment-to-moment behaviors of an intelligent system (Breazeal, 2003; Frijda, 2006). From this perspective, “intelligence” has evolved as a way to better serve emotional drive. That is, intelligence may be a derivative of emotion, rather than vice versa. We therefore make the following hypothesis: the development of truly intelligent systems cannot occur outside the real-time, emotional interaction of humans with a neuromorphic system. This does not mean that intelligent systems, once refined, cannot ultimately be cloned (at a point in development where they are ready to learn advanced tasks). Rather, to grow the early intelligent systems we must start with minimalist brain architectures that demonstrate intrinsic motivation and intentionality in scenarios requiring intelligent behavior in a real-world context. This recapitulates the way in which humans develop cognitive function over the first several years of social experience. With the VNR approach, we seek not only to “grow” such intelligent systems but also to comprehend, at each step, the differential changes in architecture giving rise to novel and intelligent cognition.</a:t>
            </a:r>
            <a:endParaRPr 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34F222F-7C00-4C10-A9A8-FF6D658D2BE2}" type="slidenum">
              <a:rPr lang="en-US" smtClean="0"/>
              <a:pPr/>
              <a:t>16</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r>
              <a:rPr lang="en-US" sz="900" u="sng" dirty="0" smtClean="0"/>
              <a:t>Definition of Virtual Neurorobotics. </a:t>
            </a:r>
            <a:r>
              <a:rPr lang="en-US" sz="900" dirty="0" smtClean="0"/>
              <a:t>We define virtual neurorobotics as follows: a computer-facilitated behavioral loop wherein a human interacts with a projected robot that meets 5 criteria: (1) the robot is sufficiently embodied for the human to tentatively accept the robot as a social partner, (2) the loop operates in real time, with no pre-specified parcellation into receptive and responsive time windows, (3) the cognitive control is a neuromorphic brain emulation incorporating realistic neuronal dynamics whose time constants that reflect synaptic activation and learning, established membrane and circuitry properties, and (4) the neuromorphic architecture is expandable to progressive larger scale and complexity to model brain development, (5) the neuromorphic architecture can potentially provide circuitry underlying intrinsic motivation and intentionality, which physiologically is best described as “emotional” rather than rule-based drive. A summary of the requirements for a VNR system is shown in Table 1. </a:t>
            </a:r>
          </a:p>
          <a:p>
            <a:r>
              <a:rPr lang="en-US" sz="900" dirty="0" smtClean="0"/>
              <a:t> </a:t>
            </a:r>
          </a:p>
          <a:p>
            <a:r>
              <a:rPr lang="en-US" sz="900" dirty="0" smtClean="0"/>
              <a:t>High-level social robotic systems reported to-date are generally controlled by artificial intelligence and machine learning algorithms that incorporate explicit task lists and criteria for task satisfaction, segmenting time into periods of action and of awaiting response. Our interest is not to characterize the rules of social engagement per se, but rather to uncover the basis of biological brain sensorimotor control, information processing and learning. The corresponding neuromorphic brains must therefore be driven intrinsically by a motivational influence such that the dynamics that subserve information processing are themselves affected by a drive to accomplish the tasks (with neural learning that reinforces successful behavioral adaptation) (Samejima and Doya, 2007; Schweighofer et al, 2007). The motivational system must therefore demonstrate intentionality, which means that the intelligent system takes into account the “aboutness” of its own relationship to other behaving entities (and vice versa) in its environment. With sufficiently complex neuromorphic architectures, intentionality would be expected to be reflected by frontal and parietal mirror neuron responsiveness characteristic of many mammalian intentional behaviors (Iacoboni and Dapretto, 2006). This combined physiological responsiveness of intrinsic motivation and intentionality in animals, including humans, most generally can be described as </a:t>
            </a:r>
            <a:r>
              <a:rPr lang="en-US" sz="900" i="1" dirty="0" smtClean="0"/>
              <a:t>emotion</a:t>
            </a:r>
            <a:r>
              <a:rPr lang="en-US" sz="900" dirty="0" smtClean="0"/>
              <a:t>:</a:t>
            </a:r>
          </a:p>
          <a:p>
            <a:endParaRPr lang="en-US" sz="900" dirty="0" smtClean="0"/>
          </a:p>
          <a:p>
            <a:r>
              <a:rPr lang="en-US" sz="900" dirty="0" smtClean="0"/>
              <a:t>Emotion, as the name suggests, sets in motion the moment-to-moment behaviors of an intelligent system (Breazeal, 2003; Frijda, 2006). From this perspective, “intelligence” has evolved as a way to better serve emotional drive. That is, intelligence may be a derivative of emotion, rather than vice versa. We therefore make the following hypothesis: the development of truly intelligent systems cannot occur outside the real-time, emotional interaction of humans with a neuromorphic system. This does not mean that intelligent systems, once refined, cannot ultimately be cloned (at a point in development where they are ready to learn advanced tasks). Rather, to grow the early intelligent systems we must start with minimalist brain architectures that demonstrate intrinsic motivation and intentionality in scenarios requiring intelligent behavior in a real-world context. This recapitulates the way in which humans develop cognitive function over the first several years of social experience. With the VNR approach, we seek not only to “grow” such intelligent systems but also to comprehend, at each step, the differential changes in architecture giving rise to novel and intelligent cognition.</a:t>
            </a:r>
            <a:endParaRPr lang="en-US" sz="9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CBFA0F4-0687-438E-A5E4-3B67AA1EC732}" type="slidenum">
              <a:rPr lang="en-US" smtClean="0"/>
              <a:pPr/>
              <a:t>2</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dirty="0" smtClean="0"/>
          </a:p>
        </p:txBody>
      </p:sp>
      <p:sp>
        <p:nvSpPr>
          <p:cNvPr id="68612" name="Slide Number Placeholder 3"/>
          <p:cNvSpPr>
            <a:spLocks noGrp="1"/>
          </p:cNvSpPr>
          <p:nvPr>
            <p:ph type="sldNum" sz="quarter" idx="5"/>
          </p:nvPr>
        </p:nvSpPr>
        <p:spPr>
          <a:noFill/>
        </p:spPr>
        <p:txBody>
          <a:bodyPr/>
          <a:lstStyle/>
          <a:p>
            <a:fld id="{EEB3696F-63F0-4E77-8B91-A5531FE6FCF3}"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334F222F-7C00-4C10-A9A8-FF6D658D2BE2}" type="slidenum">
              <a:rPr lang="en-US" smtClean="0"/>
              <a:pPr/>
              <a:t>7</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z="9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BEA2A2D-7A3E-4CCA-A5FF-69AFA2F94FF3}" type="slidenum">
              <a:rPr lang="en-US" smtClean="0"/>
              <a:pPr/>
              <a:t>8</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dirty="0" smtClean="0"/>
          </a:p>
        </p:txBody>
      </p:sp>
      <p:sp>
        <p:nvSpPr>
          <p:cNvPr id="80900" name="Slide Number Placeholder 3"/>
          <p:cNvSpPr>
            <a:spLocks noGrp="1"/>
          </p:cNvSpPr>
          <p:nvPr>
            <p:ph type="sldNum" sz="quarter" idx="5"/>
          </p:nvPr>
        </p:nvSpPr>
        <p:spPr>
          <a:noFill/>
        </p:spPr>
        <p:txBody>
          <a:bodyPr/>
          <a:lstStyle/>
          <a:p>
            <a:fld id="{A1BCD4EB-394C-46D2-A6FC-392DB68BB15D}"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334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DDA03EE-4C48-4AAD-98DE-7CAF985AE17B}" type="datetimeFigureOut">
              <a:rPr lang="en-US"/>
              <a:pPr/>
              <a:t>6/16/2011</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741522B-DBEC-41DA-B762-ED23CA8B4B2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27" r:id="rId1"/>
    <p:sldLayoutId id="2147483828" r:id="rId2"/>
    <p:sldLayoutId id="2147483833" r:id="rId3"/>
  </p:sldLayoutIdLst>
  <p:timing>
    <p:tnLst>
      <p:par>
        <p:cTn id="1" dur="indefinite" restart="never" nodeType="tmRoot"/>
      </p:par>
    </p:tnLst>
  </p:timing>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897F884E-A776-40B1-8F6A-9E19A9C2A2D7}" type="datetimeFigureOut">
              <a:rPr lang="en-US"/>
              <a:pPr/>
              <a:t>6/16/2011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72988DDC-09FD-4ACD-B6BA-7955163E3E88}"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83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video" Target="file:///C:\Users\goodman\Desktop\2010-06-09%20ONR%20PPTX\discord_short.avi" TargetMode="External"/><Relationship Id="rId1" Type="http://schemas.openxmlformats.org/officeDocument/2006/relationships/video" Target="file:///C:\Users\goodman\Desktop\2010-06-09%20ONR%20PPTX\concord_short.avi" TargetMode="Externa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png"/></Relationships>
</file>

<file path=ppt/slides/_rels/slide1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66.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72.png"/></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image" Target="../media/image78.png"/><Relationship Id="rId1" Type="http://schemas.openxmlformats.org/officeDocument/2006/relationships/slideLayout" Target="../slideLayouts/slideLayout4.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jpeg"/><Relationship Id="rId3" Type="http://schemas.openxmlformats.org/officeDocument/2006/relationships/image" Target="../media/image85.jpeg"/><Relationship Id="rId7" Type="http://schemas.openxmlformats.org/officeDocument/2006/relationships/image" Target="../media/image89.png"/><Relationship Id="rId12" Type="http://schemas.openxmlformats.org/officeDocument/2006/relationships/image" Target="../media/image94.jpeg"/><Relationship Id="rId17" Type="http://schemas.openxmlformats.org/officeDocument/2006/relationships/image" Target="../media/image99.gif"/><Relationship Id="rId2" Type="http://schemas.openxmlformats.org/officeDocument/2006/relationships/image" Target="../media/image84.png"/><Relationship Id="rId16" Type="http://schemas.openxmlformats.org/officeDocument/2006/relationships/image" Target="../media/image98.gif"/><Relationship Id="rId1" Type="http://schemas.openxmlformats.org/officeDocument/2006/relationships/slideLayout" Target="../slideLayouts/slideLayout4.xml"/><Relationship Id="rId6" Type="http://schemas.openxmlformats.org/officeDocument/2006/relationships/image" Target="../media/image88.png"/><Relationship Id="rId11" Type="http://schemas.openxmlformats.org/officeDocument/2006/relationships/image" Target="../media/image93.jpeg"/><Relationship Id="rId5" Type="http://schemas.openxmlformats.org/officeDocument/2006/relationships/image" Target="../media/image87.png"/><Relationship Id="rId15" Type="http://schemas.openxmlformats.org/officeDocument/2006/relationships/image" Target="../media/image97.jpe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jpe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3.jpeg"/><Relationship Id="rId17" Type="http://schemas.openxmlformats.org/officeDocument/2006/relationships/image" Target="../media/image18.gif"/><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jpeg"/><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2.png"/><Relationship Id="rId5" Type="http://schemas.openxmlformats.org/officeDocument/2006/relationships/image" Target="../media/image7.png"/><Relationship Id="rId15" Type="http://schemas.openxmlformats.org/officeDocument/2006/relationships/image" Target="../media/image16.gif"/><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jpeg"/><Relationship Id="rId14" Type="http://schemas.openxmlformats.org/officeDocument/2006/relationships/image" Target="../media/image15.jpeg"/></Relationships>
</file>

<file path=ppt/slides/_rels/slide20.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4.xml"/><Relationship Id="rId6" Type="http://schemas.openxmlformats.org/officeDocument/2006/relationships/image" Target="../media/image106.png"/><Relationship Id="rId11" Type="http://schemas.openxmlformats.org/officeDocument/2006/relationships/image" Target="../media/image111.jpeg"/><Relationship Id="rId5" Type="http://schemas.openxmlformats.org/officeDocument/2006/relationships/image" Target="../media/image105.png"/><Relationship Id="rId10" Type="http://schemas.openxmlformats.org/officeDocument/2006/relationships/image" Target="../media/image110.jpeg"/><Relationship Id="rId4" Type="http://schemas.openxmlformats.org/officeDocument/2006/relationships/image" Target="../media/image104.png"/><Relationship Id="rId9" Type="http://schemas.openxmlformats.org/officeDocument/2006/relationships/image" Target="../media/image109.png"/></Relationships>
</file>

<file path=ppt/slides/_rels/slide21.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1.jpeg"/><Relationship Id="rId3" Type="http://schemas.openxmlformats.org/officeDocument/2006/relationships/audio" Target="../media/audio3.wav"/><Relationship Id="rId7" Type="http://schemas.openxmlformats.org/officeDocument/2006/relationships/image" Target="../media/image105.png"/><Relationship Id="rId12" Type="http://schemas.openxmlformats.org/officeDocument/2006/relationships/image" Target="../media/image116.png"/><Relationship Id="rId2" Type="http://schemas.openxmlformats.org/officeDocument/2006/relationships/audio" Target="../media/audio2.wav"/><Relationship Id="rId1" Type="http://schemas.openxmlformats.org/officeDocument/2006/relationships/slideLayout" Target="../slideLayouts/slideLayout4.xml"/><Relationship Id="rId6" Type="http://schemas.openxmlformats.org/officeDocument/2006/relationships/image" Target="../media/image102.png"/><Relationship Id="rId11" Type="http://schemas.openxmlformats.org/officeDocument/2006/relationships/image" Target="../media/image115.png"/><Relationship Id="rId5" Type="http://schemas.openxmlformats.org/officeDocument/2006/relationships/image" Target="../media/image104.png"/><Relationship Id="rId10" Type="http://schemas.openxmlformats.org/officeDocument/2006/relationships/image" Target="../media/image114.png"/><Relationship Id="rId4" Type="http://schemas.openxmlformats.org/officeDocument/2006/relationships/image" Target="../media/image103.png"/><Relationship Id="rId9" Type="http://schemas.openxmlformats.org/officeDocument/2006/relationships/image" Target="../media/image113.png"/><Relationship Id="rId14" Type="http://schemas.openxmlformats.org/officeDocument/2006/relationships/image" Target="../media/image117.jpeg"/></Relationships>
</file>

<file path=ppt/slides/_rels/slide22.xml.rels><?xml version="1.0" encoding="UTF-8" standalone="yes"?>
<Relationships xmlns="http://schemas.openxmlformats.org/package/2006/relationships"><Relationship Id="rId8" Type="http://schemas.openxmlformats.org/officeDocument/2006/relationships/image" Target="../media/image121.png"/><Relationship Id="rId13" Type="http://schemas.openxmlformats.org/officeDocument/2006/relationships/image" Target="../media/image124.png"/><Relationship Id="rId3" Type="http://schemas.openxmlformats.org/officeDocument/2006/relationships/slideLayout" Target="../slideLayouts/slideLayout3.xml"/><Relationship Id="rId7" Type="http://schemas.openxmlformats.org/officeDocument/2006/relationships/image" Target="../media/image120.jpeg"/><Relationship Id="rId12" Type="http://schemas.openxmlformats.org/officeDocument/2006/relationships/hyperlink" Target="Concordant%20trust%202010.06.03.MOV" TargetMode="External"/><Relationship Id="rId17" Type="http://schemas.openxmlformats.org/officeDocument/2006/relationships/image" Target="../media/image128.png"/><Relationship Id="rId2" Type="http://schemas.openxmlformats.org/officeDocument/2006/relationships/video" Target="file:///C:\Users\goodman\Desktop\2010-06-09%20ONR%20PPTX\horiz2.avi" TargetMode="External"/><Relationship Id="rId16" Type="http://schemas.openxmlformats.org/officeDocument/2006/relationships/image" Target="../media/image127.png"/><Relationship Id="rId1" Type="http://schemas.openxmlformats.org/officeDocument/2006/relationships/audio" Target="../media/audio4.wav"/><Relationship Id="rId6" Type="http://schemas.openxmlformats.org/officeDocument/2006/relationships/image" Target="../media/image119.png"/><Relationship Id="rId11" Type="http://schemas.openxmlformats.org/officeDocument/2006/relationships/image" Target="../media/image123.png"/><Relationship Id="rId5" Type="http://schemas.openxmlformats.org/officeDocument/2006/relationships/image" Target="../media/image118.png"/><Relationship Id="rId15" Type="http://schemas.openxmlformats.org/officeDocument/2006/relationships/image" Target="../media/image126.png"/><Relationship Id="rId10" Type="http://schemas.openxmlformats.org/officeDocument/2006/relationships/hyperlink" Target="Discordant%20distrust%202010.06.03.MOV" TargetMode="External"/><Relationship Id="rId4" Type="http://schemas.openxmlformats.org/officeDocument/2006/relationships/notesSlide" Target="../notesSlides/notesSlide18.xml"/><Relationship Id="rId9" Type="http://schemas.openxmlformats.org/officeDocument/2006/relationships/image" Target="../media/image122.jpeg"/><Relationship Id="rId14" Type="http://schemas.openxmlformats.org/officeDocument/2006/relationships/image" Target="../media/image125.jpeg"/></Relationships>
</file>

<file path=ppt/slides/_rels/slide2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22.png"/><Relationship Id="rId7" Type="http://schemas.openxmlformats.org/officeDocument/2006/relationships/image" Target="../media/image130.png"/><Relationship Id="rId12" Type="http://schemas.openxmlformats.org/officeDocument/2006/relationships/image" Target="../media/image13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6.jpeg"/><Relationship Id="rId11" Type="http://schemas.openxmlformats.org/officeDocument/2006/relationships/image" Target="../media/image59.png"/><Relationship Id="rId5" Type="http://schemas.openxmlformats.org/officeDocument/2006/relationships/image" Target="../media/image65.jpeg"/><Relationship Id="rId10" Type="http://schemas.openxmlformats.org/officeDocument/2006/relationships/image" Target="../media/image113.png"/><Relationship Id="rId4" Type="http://schemas.openxmlformats.org/officeDocument/2006/relationships/image" Target="../media/image129.png"/><Relationship Id="rId9" Type="http://schemas.openxmlformats.org/officeDocument/2006/relationships/image" Target="../media/image105.png"/></Relationships>
</file>

<file path=ppt/slides/_rels/slide24.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wmf"/><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wmf"/><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wmf"/><Relationship Id="rId9" Type="http://schemas.openxmlformats.org/officeDocument/2006/relationships/image" Target="../media/image33.png"/><Relationship Id="rId1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audio" Target="../media/audio1.wav"/><Relationship Id="rId5" Type="http://schemas.openxmlformats.org/officeDocument/2006/relationships/image" Target="../media/image50.pn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1266" name="Picture 4" descr="UNR_logo"/>
          <p:cNvPicPr>
            <a:picLocks noChangeAspect="1" noChangeArrowheads="1"/>
          </p:cNvPicPr>
          <p:nvPr/>
        </p:nvPicPr>
        <p:blipFill>
          <a:blip r:embed="rId5" cstate="print"/>
          <a:srcRect/>
          <a:stretch>
            <a:fillRect/>
          </a:stretch>
        </p:blipFill>
        <p:spPr bwMode="auto">
          <a:xfrm>
            <a:off x="0" y="5943600"/>
            <a:ext cx="697287" cy="914400"/>
          </a:xfrm>
          <a:prstGeom prst="rect">
            <a:avLst/>
          </a:prstGeom>
          <a:noFill/>
          <a:ln w="9525">
            <a:noFill/>
            <a:miter lim="800000"/>
            <a:headEnd/>
            <a:tailEnd/>
          </a:ln>
        </p:spPr>
      </p:pic>
      <p:sp>
        <p:nvSpPr>
          <p:cNvPr id="12" name="Text Box 5"/>
          <p:cNvSpPr txBox="1">
            <a:spLocks noChangeArrowheads="1"/>
          </p:cNvSpPr>
          <p:nvPr/>
        </p:nvSpPr>
        <p:spPr bwMode="auto">
          <a:xfrm>
            <a:off x="1037099" y="1472625"/>
            <a:ext cx="7192502" cy="584775"/>
          </a:xfrm>
          <a:prstGeom prst="rect">
            <a:avLst/>
          </a:prstGeom>
          <a:noFill/>
          <a:ln w="9525">
            <a:noFill/>
            <a:miter lim="800000"/>
            <a:headEnd/>
            <a:tailEnd/>
          </a:ln>
        </p:spPr>
        <p:txBody>
          <a:bodyPr wrap="square">
            <a:spAutoFit/>
          </a:bodyPr>
          <a:lstStyle/>
          <a:p>
            <a:pPr algn="ctr"/>
            <a:r>
              <a:rPr lang="en-US" b="1" dirty="0" smtClean="0"/>
              <a:t>Computational Neuroscience, Vision and Acoustic Systems</a:t>
            </a:r>
            <a:endParaRPr lang="en-US" b="1" dirty="0"/>
          </a:p>
          <a:p>
            <a:pPr algn="ctr" eaLnBrk="0" hangingPunct="0"/>
            <a:r>
              <a:rPr lang="en-US" sz="1400" b="1" dirty="0"/>
              <a:t>Arlington, VA, </a:t>
            </a:r>
            <a:r>
              <a:rPr lang="en-US" sz="1400" b="1" dirty="0" smtClean="0"/>
              <a:t>June 9, 2010</a:t>
            </a:r>
            <a:endParaRPr lang="en-US" sz="1400" b="1" dirty="0"/>
          </a:p>
        </p:txBody>
      </p:sp>
      <p:sp>
        <p:nvSpPr>
          <p:cNvPr id="16" name="Text Box 3"/>
          <p:cNvSpPr txBox="1">
            <a:spLocks noChangeArrowheads="1"/>
          </p:cNvSpPr>
          <p:nvPr/>
        </p:nvSpPr>
        <p:spPr bwMode="auto">
          <a:xfrm>
            <a:off x="914400" y="5562600"/>
            <a:ext cx="7315200" cy="1334969"/>
          </a:xfrm>
          <a:prstGeom prst="rect">
            <a:avLst/>
          </a:prstGeom>
          <a:noFill/>
          <a:ln w="12700">
            <a:noFill/>
            <a:miter lim="800000"/>
            <a:headEnd/>
            <a:tailEnd/>
          </a:ln>
        </p:spPr>
        <p:txBody>
          <a:bodyPr wrap="square" lIns="91429" tIns="45714" rIns="91429" bIns="45714">
            <a:spAutoFit/>
          </a:bodyPr>
          <a:lstStyle/>
          <a:p>
            <a:pPr algn="ctr">
              <a:buSzPct val="90000"/>
              <a:buFont typeface="Wingdings" pitchFamily="2" charset="2"/>
              <a:buNone/>
            </a:pPr>
            <a:r>
              <a:rPr lang="en-US" sz="1200" b="1" dirty="0" smtClean="0">
                <a:latin typeface="Arial" pitchFamily="34" charset="0"/>
              </a:rPr>
              <a:t>Phil Goodman</a:t>
            </a:r>
            <a:r>
              <a:rPr lang="en-US" sz="1200" baseline="30000" dirty="0" smtClean="0">
                <a:latin typeface="Arial" pitchFamily="34" charset="0"/>
              </a:rPr>
              <a:t>1,2</a:t>
            </a:r>
            <a:r>
              <a:rPr lang="en-US" sz="1200" b="1" dirty="0" smtClean="0">
                <a:latin typeface="Arial" pitchFamily="34" charset="0"/>
              </a:rPr>
              <a:t>, </a:t>
            </a:r>
            <a:r>
              <a:rPr lang="en-US" sz="1200" b="1" dirty="0">
                <a:latin typeface="Arial" pitchFamily="34" charset="0"/>
              </a:rPr>
              <a:t>Fred Harris, </a:t>
            </a:r>
            <a:r>
              <a:rPr lang="en-US" sz="1200" b="1" dirty="0" smtClean="0">
                <a:latin typeface="Arial" pitchFamily="34" charset="0"/>
              </a:rPr>
              <a:t>Jr</a:t>
            </a:r>
            <a:r>
              <a:rPr lang="en-US" sz="1200" b="1" baseline="30000" dirty="0" smtClean="0">
                <a:latin typeface="Arial" pitchFamily="34" charset="0"/>
              </a:rPr>
              <a:t> </a:t>
            </a:r>
            <a:r>
              <a:rPr lang="en-US" sz="1200" baseline="30000" dirty="0" smtClean="0">
                <a:latin typeface="Arial" pitchFamily="34" charset="0"/>
              </a:rPr>
              <a:t>1,2</a:t>
            </a:r>
            <a:r>
              <a:rPr lang="en-US" sz="1200" b="1" dirty="0" smtClean="0">
                <a:latin typeface="Arial" pitchFamily="34" charset="0"/>
              </a:rPr>
              <a:t> ,</a:t>
            </a:r>
            <a:r>
              <a:rPr lang="en-US" sz="1200" baseline="30000" dirty="0" smtClean="0">
                <a:latin typeface="Arial" pitchFamily="34" charset="0"/>
              </a:rPr>
              <a:t> </a:t>
            </a:r>
            <a:r>
              <a:rPr lang="en-US" sz="1200" b="1" dirty="0" smtClean="0">
                <a:latin typeface="Arial" pitchFamily="34" charset="0"/>
              </a:rPr>
              <a:t>Sergiu Dascalu</a:t>
            </a:r>
            <a:r>
              <a:rPr lang="en-US" sz="1200" baseline="30000" dirty="0" smtClean="0">
                <a:latin typeface="Arial" pitchFamily="34" charset="0"/>
              </a:rPr>
              <a:t>1,2</a:t>
            </a:r>
            <a:r>
              <a:rPr lang="en-US" sz="1200" b="1" dirty="0" smtClean="0">
                <a:latin typeface="Arial" pitchFamily="34" charset="0"/>
              </a:rPr>
              <a:t>,</a:t>
            </a:r>
            <a:r>
              <a:rPr lang="en-US" sz="1200" baseline="30000" dirty="0" smtClean="0">
                <a:latin typeface="Arial" pitchFamily="34" charset="0"/>
              </a:rPr>
              <a:t> </a:t>
            </a:r>
            <a:r>
              <a:rPr lang="en-US" sz="1200" b="1" dirty="0" smtClean="0">
                <a:latin typeface="Arial" pitchFamily="34" charset="0"/>
              </a:rPr>
              <a:t>Florian Mormann</a:t>
            </a:r>
            <a:r>
              <a:rPr lang="en-US" sz="1200" baseline="30000" dirty="0" smtClean="0">
                <a:latin typeface="Arial" pitchFamily="34" charset="0"/>
              </a:rPr>
              <a:t>3 </a:t>
            </a:r>
            <a:r>
              <a:rPr lang="en-US" sz="1200" b="1" dirty="0" smtClean="0">
                <a:latin typeface="Arial" pitchFamily="34" charset="0"/>
              </a:rPr>
              <a:t>&amp; Henry Markram</a:t>
            </a:r>
            <a:r>
              <a:rPr lang="en-US" sz="1200" baseline="30000" dirty="0" smtClean="0">
                <a:latin typeface="Arial" pitchFamily="34" charset="0"/>
              </a:rPr>
              <a:t>4</a:t>
            </a:r>
            <a:endParaRPr lang="en-US" sz="1200" baseline="30000" dirty="0">
              <a:latin typeface="Arial" pitchFamily="34" charset="0"/>
            </a:endParaRPr>
          </a:p>
          <a:p>
            <a:pPr algn="ctr">
              <a:lnSpc>
                <a:spcPct val="125000"/>
              </a:lnSpc>
            </a:pPr>
            <a:r>
              <a:rPr lang="en-US" sz="1100" baseline="30000" dirty="0" smtClean="0">
                <a:latin typeface="Arial" pitchFamily="34" charset="0"/>
              </a:rPr>
              <a:t>1</a:t>
            </a:r>
            <a:r>
              <a:rPr lang="en-US" sz="1100" i="1" dirty="0" smtClean="0">
                <a:latin typeface="Arial" pitchFamily="34" charset="0"/>
              </a:rPr>
              <a:t>Brain </a:t>
            </a:r>
            <a:r>
              <a:rPr lang="en-US" sz="1100" i="1" dirty="0">
                <a:latin typeface="Arial" pitchFamily="34" charset="0"/>
              </a:rPr>
              <a:t>Computation Laboratory, School of Medicine, UNR</a:t>
            </a:r>
          </a:p>
          <a:p>
            <a:pPr algn="ctr">
              <a:lnSpc>
                <a:spcPct val="125000"/>
              </a:lnSpc>
            </a:pPr>
            <a:r>
              <a:rPr lang="en-US" sz="1100" baseline="30000" dirty="0" smtClean="0">
                <a:latin typeface="Arial" pitchFamily="34" charset="0"/>
              </a:rPr>
              <a:t>2</a:t>
            </a:r>
            <a:r>
              <a:rPr lang="en-US" sz="1100" i="1" dirty="0" smtClean="0">
                <a:latin typeface="Arial" pitchFamily="34" charset="0"/>
              </a:rPr>
              <a:t>Dept. of </a:t>
            </a:r>
            <a:r>
              <a:rPr lang="en-US" sz="1100" i="1" dirty="0">
                <a:latin typeface="Arial" pitchFamily="34" charset="0"/>
              </a:rPr>
              <a:t>Computer Science &amp; Engineering</a:t>
            </a:r>
            <a:r>
              <a:rPr lang="en-US" sz="1100" i="1" dirty="0">
                <a:latin typeface="Arial" pitchFamily="34" charset="0"/>
                <a:cs typeface="Arial" pitchFamily="34" charset="0"/>
              </a:rPr>
              <a:t>, UNR</a:t>
            </a:r>
          </a:p>
          <a:p>
            <a:pPr algn="ctr">
              <a:lnSpc>
                <a:spcPct val="125000"/>
              </a:lnSpc>
            </a:pPr>
            <a:r>
              <a:rPr lang="en-US" sz="1100" baseline="30000" dirty="0" smtClean="0">
                <a:latin typeface="Arial" pitchFamily="34" charset="0"/>
              </a:rPr>
              <a:t>3</a:t>
            </a:r>
            <a:r>
              <a:rPr lang="en-US" sz="1100" i="1" dirty="0" smtClean="0">
                <a:latin typeface="Arial" pitchFamily="34" charset="0"/>
              </a:rPr>
              <a:t>Dept. of Epileptology, University of Bonn, Germany</a:t>
            </a:r>
          </a:p>
          <a:p>
            <a:pPr algn="ctr">
              <a:lnSpc>
                <a:spcPct val="125000"/>
              </a:lnSpc>
            </a:pPr>
            <a:r>
              <a:rPr lang="en-US" sz="1100" baseline="30000" dirty="0" smtClean="0">
                <a:latin typeface="Arial" pitchFamily="34" charset="0"/>
              </a:rPr>
              <a:t>4</a:t>
            </a:r>
            <a:r>
              <a:rPr lang="en-US" sz="1100" i="1" dirty="0" smtClean="0">
                <a:latin typeface="Arial" pitchFamily="34" charset="0"/>
              </a:rPr>
              <a:t>Brain Mind Institute, EPFL, Lausanne, Switzerland</a:t>
            </a:r>
            <a:endParaRPr lang="en-US" sz="1100" i="1" dirty="0" smtClean="0">
              <a:latin typeface="Arial" pitchFamily="34" charset="0"/>
              <a:cs typeface="Arial" pitchFamily="34" charset="0"/>
            </a:endParaRPr>
          </a:p>
          <a:p>
            <a:pPr algn="ctr">
              <a:lnSpc>
                <a:spcPct val="125000"/>
              </a:lnSpc>
            </a:pPr>
            <a:endParaRPr lang="en-US" sz="1100" i="1" dirty="0">
              <a:latin typeface="Arial" pitchFamily="34" charset="0"/>
              <a:cs typeface="Arial" pitchFamily="34" charset="0"/>
            </a:endParaRPr>
          </a:p>
        </p:txBody>
      </p:sp>
      <p:sp>
        <p:nvSpPr>
          <p:cNvPr id="17" name="Text Box 4"/>
          <p:cNvSpPr txBox="1">
            <a:spLocks noChangeArrowheads="1"/>
          </p:cNvSpPr>
          <p:nvPr/>
        </p:nvSpPr>
        <p:spPr bwMode="auto">
          <a:xfrm>
            <a:off x="747075" y="304800"/>
            <a:ext cx="7649850" cy="830997"/>
          </a:xfrm>
          <a:prstGeom prst="rect">
            <a:avLst/>
          </a:prstGeom>
          <a:noFill/>
          <a:ln w="9525">
            <a:noFill/>
            <a:miter lim="800000"/>
            <a:headEnd/>
            <a:tailEnd/>
          </a:ln>
        </p:spPr>
        <p:txBody>
          <a:bodyPr wrap="none">
            <a:spAutoFit/>
          </a:bodyPr>
          <a:lstStyle/>
          <a:p>
            <a:pPr algn="ctr" eaLnBrk="0" hangingPunct="0">
              <a:defRPr/>
            </a:pPr>
            <a:r>
              <a:rPr lang="en-US" sz="2400" b="1" dirty="0" smtClean="0"/>
              <a:t>“</a:t>
            </a:r>
            <a:r>
              <a:rPr lang="en-US" sz="2400" b="1" dirty="0" smtClean="0">
                <a:solidFill>
                  <a:srgbClr val="0000FF"/>
                </a:solidFill>
              </a:rPr>
              <a:t>Large-Scale Biologically Realistic Models of Brain Dynamics </a:t>
            </a:r>
          </a:p>
          <a:p>
            <a:pPr algn="ctr" eaLnBrk="0" hangingPunct="0">
              <a:defRPr/>
            </a:pPr>
            <a:r>
              <a:rPr lang="en-US" sz="2400" b="1" dirty="0" smtClean="0">
                <a:solidFill>
                  <a:srgbClr val="0000FF"/>
                </a:solidFill>
              </a:rPr>
              <a:t>Applied to Intelligent Robotic Decision Making</a:t>
            </a:r>
            <a:r>
              <a:rPr lang="en-US" sz="2400" b="1" dirty="0" smtClean="0"/>
              <a:t>”</a:t>
            </a:r>
            <a:endParaRPr lang="en-US" sz="2400" b="1" dirty="0"/>
          </a:p>
        </p:txBody>
      </p:sp>
      <p:sp>
        <p:nvSpPr>
          <p:cNvPr id="19" name="Text Box 5"/>
          <p:cNvSpPr txBox="1">
            <a:spLocks noChangeArrowheads="1"/>
          </p:cNvSpPr>
          <p:nvPr/>
        </p:nvSpPr>
        <p:spPr bwMode="auto">
          <a:xfrm>
            <a:off x="3718949" y="1066800"/>
            <a:ext cx="1828800" cy="276999"/>
          </a:xfrm>
          <a:prstGeom prst="rect">
            <a:avLst/>
          </a:prstGeom>
          <a:noFill/>
          <a:ln w="9525">
            <a:noFill/>
            <a:miter lim="800000"/>
            <a:headEnd/>
            <a:tailEnd/>
          </a:ln>
        </p:spPr>
        <p:txBody>
          <a:bodyPr wrap="square">
            <a:spAutoFit/>
          </a:bodyPr>
          <a:lstStyle/>
          <a:p>
            <a:pPr>
              <a:tabLst>
                <a:tab pos="457200" algn="l"/>
              </a:tabLst>
            </a:pPr>
            <a:r>
              <a:rPr lang="en-US" sz="1200" b="1" dirty="0"/>
              <a:t>ONR  	</a:t>
            </a:r>
            <a:r>
              <a:rPr lang="en-US" sz="1200" b="1" dirty="0" smtClean="0"/>
              <a:t>N00014-10-1-0014</a:t>
            </a:r>
            <a:endParaRPr lang="en-US" sz="1200" b="1" dirty="0"/>
          </a:p>
        </p:txBody>
      </p:sp>
      <p:pic>
        <p:nvPicPr>
          <p:cNvPr id="14337" name="Picture 1" descr="C:\Documents and Settings\Phill Goodman\My Documents\My Pictures\onr_logo.jpg"/>
          <p:cNvPicPr>
            <a:picLocks noChangeAspect="1" noChangeArrowheads="1"/>
          </p:cNvPicPr>
          <p:nvPr/>
        </p:nvPicPr>
        <p:blipFill>
          <a:blip r:embed="rId6" cstate="print">
            <a:clrChange>
              <a:clrFrom>
                <a:srgbClr val="A6AA9C"/>
              </a:clrFrom>
              <a:clrTo>
                <a:srgbClr val="A6AA9C">
                  <a:alpha val="0"/>
                </a:srgbClr>
              </a:clrTo>
            </a:clrChange>
          </a:blip>
          <a:srcRect b="3449"/>
          <a:stretch>
            <a:fillRect/>
          </a:stretch>
        </p:blipFill>
        <p:spPr bwMode="auto">
          <a:xfrm>
            <a:off x="7856581" y="5943600"/>
            <a:ext cx="1287419" cy="647700"/>
          </a:xfrm>
          <a:prstGeom prst="rect">
            <a:avLst/>
          </a:prstGeom>
          <a:noFill/>
        </p:spPr>
      </p:pic>
      <p:pic>
        <p:nvPicPr>
          <p:cNvPr id="22" name="concord_short.avi">
            <a:hlinkClick r:id="" action="ppaction://media"/>
          </p:cNvPr>
          <p:cNvPicPr>
            <a:picLocks noRot="1" noChangeAspect="1"/>
          </p:cNvPicPr>
          <p:nvPr>
            <a:videoFile r:link="rId1"/>
          </p:nvPr>
        </p:nvPicPr>
        <p:blipFill>
          <a:blip r:embed="rId7" cstate="print"/>
          <a:stretch>
            <a:fillRect/>
          </a:stretch>
        </p:blipFill>
        <p:spPr>
          <a:xfrm>
            <a:off x="685800" y="2624137"/>
            <a:ext cx="3733800" cy="2100263"/>
          </a:xfrm>
          <a:prstGeom prst="rect">
            <a:avLst/>
          </a:prstGeom>
        </p:spPr>
      </p:pic>
      <p:pic>
        <p:nvPicPr>
          <p:cNvPr id="23" name="discord_short.avi">
            <a:hlinkClick r:id="" action="ppaction://media"/>
          </p:cNvPr>
          <p:cNvPicPr>
            <a:picLocks noRot="1" noChangeAspect="1"/>
          </p:cNvPicPr>
          <p:nvPr>
            <a:videoFile r:link="rId2"/>
          </p:nvPr>
        </p:nvPicPr>
        <p:blipFill>
          <a:blip r:embed="rId8" cstate="print"/>
          <a:stretch>
            <a:fillRect/>
          </a:stretch>
        </p:blipFill>
        <p:spPr>
          <a:xfrm>
            <a:off x="4648200" y="2624137"/>
            <a:ext cx="3733800" cy="210026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par>
                                <p:cTn id="7" presetID="1" presetClass="mediacall" presetSubtype="0" fill="hold" nodeType="withEffect">
                                  <p:stCondLst>
                                    <p:cond delay="0"/>
                                  </p:stCondLst>
                                  <p:childTnLst>
                                    <p:cmd type="call" cmd="playFrom(0.0)">
                                      <p:cBhvr>
                                        <p:cTn id="8"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hold" display="0">
                  <p:stCondLst>
                    <p:cond delay="indefinite"/>
                  </p:stCondLst>
                  <p:endCondLst>
                    <p:cond evt="onPrev" delay="0">
                      <p:tgtEl>
                        <p:sldTgt/>
                      </p:tgtEl>
                    </p:cond>
                  </p:endCondLst>
                </p:cTn>
                <p:tgtEl>
                  <p:spTgt spid="22"/>
                </p:tgtEl>
              </p:cMediaNode>
            </p:video>
            <p:video>
              <p:cMediaNode>
                <p:cTn id="10" repeatCount="indefinite" fill="hold" display="0">
                  <p:stCondLst>
                    <p:cond delay="indefinite"/>
                  </p:stCondLst>
                  <p:endCondLst>
                    <p:cond evt="onPrev" delay="0">
                      <p:tgtEl>
                        <p:sldTgt/>
                      </p:tgtEl>
                    </p:cond>
                  </p:endCondLst>
                </p:cTn>
                <p:tgtEl>
                  <p:spTgt spid="2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smtClean="0">
                <a:solidFill>
                  <a:schemeClr val="accent2"/>
                </a:solidFill>
              </a:rPr>
              <a:t>HUMAN Wakeful RAIN Activity </a:t>
            </a:r>
            <a:endParaRPr lang="en-US" sz="2800" b="1" dirty="0">
              <a:solidFill>
                <a:schemeClr val="accent2"/>
              </a:solidFill>
            </a:endParaRPr>
          </a:p>
        </p:txBody>
      </p:sp>
      <p:pic>
        <p:nvPicPr>
          <p:cNvPr id="4099" name="Picture 3" descr="C:\Documents and Settings\Goodman\Desktop\exp300_1min.jpg"/>
          <p:cNvPicPr>
            <a:picLocks noChangeAspect="1" noChangeArrowheads="1"/>
          </p:cNvPicPr>
          <p:nvPr/>
        </p:nvPicPr>
        <p:blipFill>
          <a:blip r:embed="rId3" cstate="print"/>
          <a:srcRect l="3038" t="3086" r="9603" b="2006"/>
          <a:stretch>
            <a:fillRect/>
          </a:stretch>
        </p:blipFill>
        <p:spPr bwMode="auto">
          <a:xfrm>
            <a:off x="0" y="1066800"/>
            <a:ext cx="8229600" cy="5029200"/>
          </a:xfrm>
          <a:prstGeom prst="rect">
            <a:avLst/>
          </a:prstGeom>
          <a:noFill/>
        </p:spPr>
      </p:pic>
      <p:pic>
        <p:nvPicPr>
          <p:cNvPr id="4100" name="Picture 4" descr="C:\Documents and Settings\Goodman\Desktop\exp300_10min.jpg"/>
          <p:cNvPicPr>
            <a:picLocks noChangeAspect="1" noChangeArrowheads="1"/>
          </p:cNvPicPr>
          <p:nvPr/>
        </p:nvPicPr>
        <p:blipFill>
          <a:blip r:embed="rId4" cstate="print"/>
          <a:srcRect l="90237"/>
          <a:stretch>
            <a:fillRect/>
          </a:stretch>
        </p:blipFill>
        <p:spPr bwMode="auto">
          <a:xfrm>
            <a:off x="8241792" y="895350"/>
            <a:ext cx="921258" cy="5308092"/>
          </a:xfrm>
          <a:prstGeom prst="rect">
            <a:avLst/>
          </a:prstGeom>
          <a:noFill/>
        </p:spPr>
      </p:pic>
      <p:sp>
        <p:nvSpPr>
          <p:cNvPr id="7" name="Rectangle 6"/>
          <p:cNvSpPr/>
          <p:nvPr/>
        </p:nvSpPr>
        <p:spPr>
          <a:xfrm>
            <a:off x="8277225" y="609600"/>
            <a:ext cx="797013" cy="461665"/>
          </a:xfrm>
          <a:prstGeom prst="rect">
            <a:avLst/>
          </a:prstGeom>
        </p:spPr>
        <p:txBody>
          <a:bodyPr wrap="none">
            <a:spAutoFit/>
          </a:bodyPr>
          <a:lstStyle/>
          <a:p>
            <a:pPr algn="ctr"/>
            <a:r>
              <a:rPr lang="en-US" sz="1200" b="1" dirty="0" smtClean="0">
                <a:solidFill>
                  <a:schemeClr val="accent2"/>
                </a:solidFill>
              </a:rPr>
              <a:t>ISI distrib </a:t>
            </a:r>
          </a:p>
          <a:p>
            <a:pPr algn="ctr"/>
            <a:r>
              <a:rPr lang="en-US" sz="1200" b="1" dirty="0" smtClean="0">
                <a:solidFill>
                  <a:schemeClr val="accent2"/>
                </a:solidFill>
              </a:rPr>
              <a:t>(10 min)</a:t>
            </a:r>
            <a:endParaRPr lang="en-US" sz="1200" dirty="0"/>
          </a:p>
        </p:txBody>
      </p:sp>
      <p:sp>
        <p:nvSpPr>
          <p:cNvPr id="8" name="Rectangle 7"/>
          <p:cNvSpPr/>
          <p:nvPr/>
        </p:nvSpPr>
        <p:spPr>
          <a:xfrm>
            <a:off x="7467600" y="609600"/>
            <a:ext cx="753732" cy="461665"/>
          </a:xfrm>
          <a:prstGeom prst="rect">
            <a:avLst/>
          </a:prstGeom>
        </p:spPr>
        <p:txBody>
          <a:bodyPr wrap="none">
            <a:spAutoFit/>
          </a:bodyPr>
          <a:lstStyle/>
          <a:p>
            <a:pPr algn="ctr"/>
            <a:r>
              <a:rPr lang="en-US" sz="1200" b="1" dirty="0" smtClean="0">
                <a:solidFill>
                  <a:schemeClr val="accent2"/>
                </a:solidFill>
              </a:rPr>
              <a:t>Rate</a:t>
            </a:r>
          </a:p>
          <a:p>
            <a:pPr algn="ctr"/>
            <a:r>
              <a:rPr lang="en-US" sz="1200" b="1" dirty="0" smtClean="0">
                <a:solidFill>
                  <a:schemeClr val="accent2"/>
                </a:solidFill>
              </a:rPr>
              <a:t>(cellwise)</a:t>
            </a:r>
            <a:endParaRPr lang="en-US" sz="1200" dirty="0"/>
          </a:p>
        </p:txBody>
      </p:sp>
      <p:sp>
        <p:nvSpPr>
          <p:cNvPr id="9" name="Rectangle 8"/>
          <p:cNvSpPr/>
          <p:nvPr/>
        </p:nvSpPr>
        <p:spPr>
          <a:xfrm>
            <a:off x="6553200" y="609600"/>
            <a:ext cx="893193" cy="461665"/>
          </a:xfrm>
          <a:prstGeom prst="rect">
            <a:avLst/>
          </a:prstGeom>
        </p:spPr>
        <p:txBody>
          <a:bodyPr wrap="none">
            <a:spAutoFit/>
          </a:bodyPr>
          <a:lstStyle/>
          <a:p>
            <a:pPr algn="ctr"/>
            <a:r>
              <a:rPr lang="en-US" sz="1200" b="1" dirty="0" smtClean="0">
                <a:solidFill>
                  <a:schemeClr val="accent2"/>
                </a:solidFill>
              </a:rPr>
              <a:t>CV (std/mn)</a:t>
            </a:r>
          </a:p>
          <a:p>
            <a:pPr algn="ctr"/>
            <a:r>
              <a:rPr lang="en-US" sz="1200" b="1" dirty="0" smtClean="0">
                <a:solidFill>
                  <a:schemeClr val="accent2"/>
                </a:solidFill>
              </a:rPr>
              <a:t>(cellwise)</a:t>
            </a:r>
            <a:endParaRPr lang="en-US" sz="1200" dirty="0"/>
          </a:p>
        </p:txBody>
      </p:sp>
      <p:sp>
        <p:nvSpPr>
          <p:cNvPr id="10" name="Rectangle 9"/>
          <p:cNvSpPr/>
          <p:nvPr/>
        </p:nvSpPr>
        <p:spPr>
          <a:xfrm>
            <a:off x="2819400" y="6096000"/>
            <a:ext cx="1284327" cy="276999"/>
          </a:xfrm>
          <a:prstGeom prst="rect">
            <a:avLst/>
          </a:prstGeom>
        </p:spPr>
        <p:txBody>
          <a:bodyPr wrap="none">
            <a:spAutoFit/>
          </a:bodyPr>
          <a:lstStyle/>
          <a:p>
            <a:pPr algn="ctr"/>
            <a:r>
              <a:rPr lang="en-US" sz="1200" b="1" dirty="0" smtClean="0">
                <a:solidFill>
                  <a:schemeClr val="accent2"/>
                </a:solidFill>
              </a:rPr>
              <a:t>(1 minute window)</a:t>
            </a:r>
            <a:endParaRPr lang="en-US" sz="1200" dirty="0"/>
          </a:p>
        </p:txBody>
      </p:sp>
      <p:grpSp>
        <p:nvGrpSpPr>
          <p:cNvPr id="26" name="Group 25"/>
          <p:cNvGrpSpPr/>
          <p:nvPr/>
        </p:nvGrpSpPr>
        <p:grpSpPr>
          <a:xfrm>
            <a:off x="838200" y="2352675"/>
            <a:ext cx="1918594" cy="2295525"/>
            <a:chOff x="838200" y="2352675"/>
            <a:chExt cx="1918594" cy="2295525"/>
          </a:xfrm>
        </p:grpSpPr>
        <p:cxnSp>
          <p:nvCxnSpPr>
            <p:cNvPr id="13" name="Straight Arrow Connector 12"/>
            <p:cNvCxnSpPr>
              <a:stCxn id="4101" idx="0"/>
              <a:endCxn id="24" idx="2"/>
            </p:cNvCxnSpPr>
            <p:nvPr/>
          </p:nvCxnSpPr>
          <p:spPr bwMode="auto">
            <a:xfrm rot="5400000" flipH="1" flipV="1">
              <a:off x="1625311" y="3032415"/>
              <a:ext cx="406979" cy="266700"/>
            </a:xfrm>
            <a:prstGeom prst="straightConnector1">
              <a:avLst/>
            </a:prstGeom>
            <a:noFill/>
            <a:ln w="9525" cap="flat" cmpd="sng" algn="ctr">
              <a:solidFill>
                <a:schemeClr val="accent1">
                  <a:lumMod val="75000"/>
                </a:schemeClr>
              </a:solidFill>
              <a:prstDash val="solid"/>
              <a:round/>
              <a:headEnd type="none" w="med" len="med"/>
              <a:tailEnd type="arrow"/>
            </a:ln>
            <a:effectLst/>
          </p:spPr>
        </p:cxnSp>
        <p:pic>
          <p:nvPicPr>
            <p:cNvPr id="4101" name="Picture 5" descr="C:\Documents and Settings\Goodman\Desktop\PAR_closeup.jpg"/>
            <p:cNvPicPr>
              <a:picLocks noChangeAspect="1" noChangeArrowheads="1"/>
            </p:cNvPicPr>
            <p:nvPr/>
          </p:nvPicPr>
          <p:blipFill>
            <a:blip r:embed="rId5" cstate="print"/>
            <a:srcRect l="1752" t="3714" r="29299" b="4000"/>
            <a:stretch>
              <a:fillRect/>
            </a:stretch>
          </p:blipFill>
          <p:spPr bwMode="auto">
            <a:xfrm>
              <a:off x="838200" y="3369254"/>
              <a:ext cx="1714500" cy="1278946"/>
            </a:xfrm>
            <a:prstGeom prst="rect">
              <a:avLst/>
            </a:prstGeom>
            <a:noFill/>
            <a:ln>
              <a:solidFill>
                <a:schemeClr val="accent1">
                  <a:lumMod val="75000"/>
                </a:schemeClr>
              </a:solidFill>
            </a:ln>
          </p:spPr>
        </p:pic>
        <p:sp>
          <p:nvSpPr>
            <p:cNvPr id="18" name="Rectangle 17"/>
            <p:cNvSpPr/>
            <p:nvPr/>
          </p:nvSpPr>
          <p:spPr>
            <a:xfrm>
              <a:off x="1876425" y="2924175"/>
              <a:ext cx="880369" cy="461665"/>
            </a:xfrm>
            <a:prstGeom prst="rect">
              <a:avLst/>
            </a:prstGeom>
          </p:spPr>
          <p:txBody>
            <a:bodyPr wrap="none">
              <a:spAutoFit/>
            </a:bodyPr>
            <a:lstStyle/>
            <a:p>
              <a:pPr algn="ctr"/>
              <a:r>
                <a:rPr lang="en-US" sz="1200" b="1" dirty="0" smtClean="0">
                  <a:solidFill>
                    <a:schemeClr val="accent5">
                      <a:lumMod val="50000"/>
                    </a:schemeClr>
                  </a:solidFill>
                </a:rPr>
                <a:t>R Parietal</a:t>
              </a:r>
            </a:p>
            <a:p>
              <a:pPr algn="ctr"/>
              <a:r>
                <a:rPr lang="en-US" sz="1200" b="1" dirty="0" smtClean="0">
                  <a:solidFill>
                    <a:schemeClr val="accent5">
                      <a:lumMod val="50000"/>
                    </a:schemeClr>
                  </a:solidFill>
                </a:rPr>
                <a:t>5s close-up</a:t>
              </a:r>
              <a:endParaRPr lang="en-US" sz="1200" dirty="0">
                <a:solidFill>
                  <a:schemeClr val="accent5">
                    <a:lumMod val="50000"/>
                  </a:schemeClr>
                </a:solidFill>
              </a:endParaRPr>
            </a:p>
          </p:txBody>
        </p:sp>
        <p:sp>
          <p:nvSpPr>
            <p:cNvPr id="24" name="Rectangle 23"/>
            <p:cNvSpPr/>
            <p:nvPr/>
          </p:nvSpPr>
          <p:spPr bwMode="auto">
            <a:xfrm>
              <a:off x="1695450" y="2352675"/>
              <a:ext cx="533400" cy="609600"/>
            </a:xfrm>
            <a:prstGeom prst="rect">
              <a:avLst/>
            </a:prstGeom>
            <a:noFill/>
            <a:ln w="9525" cap="flat" cmpd="sng" algn="ctr">
              <a:solidFill>
                <a:schemeClr val="accent1">
                  <a:lumMod val="7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err="1" smtClean="0">
                <a:solidFill>
                  <a:schemeClr val="accent2"/>
                </a:solidFill>
              </a:rPr>
              <a:t>Mesocircuit</a:t>
            </a:r>
            <a:r>
              <a:rPr lang="en-US" sz="2800" b="1" dirty="0" smtClean="0">
                <a:solidFill>
                  <a:schemeClr val="accent2"/>
                </a:solidFill>
              </a:rPr>
              <a:t> RAIN: “Edge of Chaos”</a:t>
            </a:r>
            <a:endParaRPr lang="en-US" sz="2800" b="1" dirty="0">
              <a:solidFill>
                <a:schemeClr val="accent2"/>
              </a:solidFill>
            </a:endParaRPr>
          </a:p>
        </p:txBody>
      </p:sp>
      <p:sp>
        <p:nvSpPr>
          <p:cNvPr id="7" name="Rectangle 6"/>
          <p:cNvSpPr/>
          <p:nvPr/>
        </p:nvSpPr>
        <p:spPr>
          <a:xfrm>
            <a:off x="76200" y="1371600"/>
            <a:ext cx="3200400" cy="5693866"/>
          </a:xfrm>
          <a:prstGeom prst="rect">
            <a:avLst/>
          </a:prstGeom>
        </p:spPr>
        <p:txBody>
          <a:bodyPr wrap="square">
            <a:spAutoFit/>
          </a:bodyPr>
          <a:lstStyle/>
          <a:p>
            <a:pPr marL="285750" indent="-171450">
              <a:buFont typeface="Arial" pitchFamily="34" charset="0"/>
              <a:buChar char="•"/>
              <a:tabLst>
                <a:tab pos="285750" algn="l"/>
              </a:tabLst>
            </a:pPr>
            <a:r>
              <a:rPr lang="en-US" sz="1400" dirty="0" smtClean="0"/>
              <a:t>Originally coined wrt cellular automata: rules for complex processing most likely to be found at “phase transitions” (PTs)  between order &amp; chaotic regimes (Packard 1988; Langton 1990; but questioned by Mitchell et al. (1993)</a:t>
            </a:r>
          </a:p>
          <a:p>
            <a:pPr marL="285750" indent="-171450">
              <a:buFont typeface="Arial" pitchFamily="34" charset="0"/>
              <a:buChar char="•"/>
              <a:tabLst>
                <a:tab pos="285750" algn="l"/>
              </a:tabLst>
            </a:pPr>
            <a:endParaRPr lang="en-US" sz="1400" dirty="0" smtClean="0"/>
          </a:p>
          <a:p>
            <a:pPr marL="285750" indent="-171450">
              <a:buFont typeface="Arial" pitchFamily="34" charset="0"/>
              <a:buChar char="•"/>
              <a:tabLst>
                <a:tab pos="285750" algn="l"/>
              </a:tabLst>
            </a:pPr>
            <a:r>
              <a:rPr lang="en-US" sz="1400" dirty="0" smtClean="0"/>
              <a:t>Hypothesis here wrt Cognition, where SNN have components of SWN, SFN, and exponentially truncated power laws</a:t>
            </a:r>
          </a:p>
          <a:p>
            <a:pPr marL="285750" indent="-171450">
              <a:buFont typeface="Arial" pitchFamily="34" charset="0"/>
              <a:buChar char="•"/>
              <a:tabLst>
                <a:tab pos="285750" algn="l"/>
              </a:tabLst>
            </a:pPr>
            <a:endParaRPr lang="en-US" sz="1400" dirty="0" smtClean="0"/>
          </a:p>
          <a:p>
            <a:pPr marL="285750" indent="-171450">
              <a:buFont typeface="Arial" pitchFamily="34" charset="0"/>
              <a:buChar char="•"/>
              <a:tabLst>
                <a:tab pos="285750" algn="l"/>
              </a:tabLst>
            </a:pPr>
            <a:r>
              <a:rPr lang="en-US" sz="1400" dirty="0" smtClean="0"/>
              <a:t>PTs cause rerouting of ongoing activity (OA), resulting in measured rhythmic synchronization and coherence</a:t>
            </a:r>
          </a:p>
          <a:p>
            <a:pPr marL="285750" indent="-171450">
              <a:buFont typeface="Arial" pitchFamily="34" charset="0"/>
              <a:buChar char="•"/>
              <a:tabLst>
                <a:tab pos="285750" algn="l"/>
              </a:tabLst>
            </a:pPr>
            <a:endParaRPr lang="en-US" sz="1400" dirty="0" smtClean="0"/>
          </a:p>
          <a:p>
            <a:pPr marL="285750" indent="-171450">
              <a:buFont typeface="Arial" pitchFamily="34" charset="0"/>
              <a:buChar char="•"/>
              <a:tabLst>
                <a:tab pos="285750" algn="l"/>
              </a:tabLst>
            </a:pPr>
            <a:r>
              <a:rPr lang="en-US" sz="1400" dirty="0" smtClean="0"/>
              <a:t>The direct mechanism is not embedded synfire chains, braids, avalanches, rate-coded paths, etc.</a:t>
            </a:r>
          </a:p>
          <a:p>
            <a:pPr marL="285750" indent="-171450">
              <a:tabLst>
                <a:tab pos="285750" algn="l"/>
              </a:tabLst>
            </a:pPr>
            <a:endParaRPr lang="en-US" sz="1400" dirty="0" smtClean="0"/>
          </a:p>
          <a:p>
            <a:pPr marL="285750" indent="-171450">
              <a:buFont typeface="Arial" pitchFamily="34" charset="0"/>
              <a:buChar char="•"/>
              <a:tabLst>
                <a:tab pos="285750" algn="l"/>
              </a:tabLst>
            </a:pPr>
            <a:r>
              <a:rPr lang="en-US" sz="1400" dirty="0" smtClean="0"/>
              <a:t>Modulated by plastic synaptic structures</a:t>
            </a:r>
          </a:p>
          <a:p>
            <a:pPr indent="114300">
              <a:buFont typeface="Arial" pitchFamily="34" charset="0"/>
              <a:buChar char="•"/>
            </a:pPr>
            <a:endParaRPr lang="en-US" sz="1400" dirty="0" smtClean="0"/>
          </a:p>
          <a:p>
            <a:pPr marL="285750" indent="-171450">
              <a:buFont typeface="Arial" pitchFamily="34" charset="0"/>
              <a:buChar char="•"/>
              <a:tabLst>
                <a:tab pos="285750" algn="l"/>
              </a:tabLst>
            </a:pPr>
            <a:r>
              <a:rPr lang="en-US" sz="1400" dirty="0" smtClean="0"/>
              <a:t>Modulated by neurohormones (incl OT)</a:t>
            </a:r>
          </a:p>
          <a:p>
            <a:pPr marL="285750" indent="-171450">
              <a:buFont typeface="Arial" pitchFamily="34" charset="0"/>
              <a:buChar char="•"/>
              <a:tabLst>
                <a:tab pos="285750" algn="l"/>
              </a:tabLst>
            </a:pPr>
            <a:endParaRPr lang="en-US" sz="1400" dirty="0" smtClean="0"/>
          </a:p>
          <a:p>
            <a:pPr marL="285750" indent="-171450">
              <a:buFont typeface="Arial" pitchFamily="34" charset="0"/>
              <a:buChar char="•"/>
              <a:tabLst>
                <a:tab pos="285750" algn="l"/>
              </a:tabLst>
            </a:pPr>
            <a:r>
              <a:rPr lang="en-US" sz="1400" dirty="0" smtClean="0"/>
              <a:t>Dynamic systems &amp; directed graph theory &gt; theory of computation</a:t>
            </a:r>
          </a:p>
          <a:p>
            <a:pPr indent="114300"/>
            <a:endParaRPr lang="en-US" sz="1400" dirty="0" smtClean="0"/>
          </a:p>
        </p:txBody>
      </p:sp>
      <p:sp>
        <p:nvSpPr>
          <p:cNvPr id="8" name="Rectangle 7"/>
          <p:cNvSpPr/>
          <p:nvPr/>
        </p:nvSpPr>
        <p:spPr>
          <a:xfrm>
            <a:off x="533399" y="838200"/>
            <a:ext cx="1965603" cy="338554"/>
          </a:xfrm>
          <a:prstGeom prst="rect">
            <a:avLst/>
          </a:prstGeom>
          <a:solidFill>
            <a:schemeClr val="bg1">
              <a:lumMod val="95000"/>
            </a:schemeClr>
          </a:solidFill>
        </p:spPr>
        <p:txBody>
          <a:bodyPr wrap="none">
            <a:spAutoFit/>
          </a:bodyPr>
          <a:lstStyle/>
          <a:p>
            <a:pPr algn="ctr"/>
            <a:r>
              <a:rPr lang="en-US" sz="1600" i="1" dirty="0" smtClean="0"/>
              <a:t>Edge of Chaos Concept</a:t>
            </a:r>
            <a:endParaRPr lang="en-US" sz="1600" i="1" dirty="0"/>
          </a:p>
        </p:txBody>
      </p:sp>
      <p:grpSp>
        <p:nvGrpSpPr>
          <p:cNvPr id="15" name="Group 14"/>
          <p:cNvGrpSpPr/>
          <p:nvPr/>
        </p:nvGrpSpPr>
        <p:grpSpPr>
          <a:xfrm>
            <a:off x="3302786" y="685800"/>
            <a:ext cx="5841214" cy="3171497"/>
            <a:chOff x="3302786" y="685800"/>
            <a:chExt cx="5841214" cy="3171497"/>
          </a:xfrm>
        </p:grpSpPr>
        <p:sp>
          <p:nvSpPr>
            <p:cNvPr id="5" name="Rectangle 4"/>
            <p:cNvSpPr/>
            <p:nvPr/>
          </p:nvSpPr>
          <p:spPr>
            <a:xfrm>
              <a:off x="3302786" y="685800"/>
              <a:ext cx="5841214" cy="646331"/>
            </a:xfrm>
            <a:prstGeom prst="rect">
              <a:avLst/>
            </a:prstGeom>
          </p:spPr>
          <p:txBody>
            <a:bodyPr wrap="none">
              <a:spAutoFit/>
            </a:bodyPr>
            <a:lstStyle/>
            <a:p>
              <a:r>
                <a:rPr lang="en-US" b="1" dirty="0" smtClean="0"/>
                <a:t> Lyapunov exponents on human unit simultaneous recordings </a:t>
              </a:r>
            </a:p>
            <a:p>
              <a:pPr algn="ctr"/>
              <a:r>
                <a:rPr lang="en-US" b="1" dirty="0" smtClean="0"/>
                <a:t>from Hippocampus and Entorhinal Cortex</a:t>
              </a:r>
              <a:endParaRPr lang="en-US" dirty="0"/>
            </a:p>
          </p:txBody>
        </p:sp>
        <p:grpSp>
          <p:nvGrpSpPr>
            <p:cNvPr id="35" name="Group 34"/>
            <p:cNvGrpSpPr/>
            <p:nvPr/>
          </p:nvGrpSpPr>
          <p:grpSpPr>
            <a:xfrm>
              <a:off x="3352800" y="1447800"/>
              <a:ext cx="5626100" cy="2409497"/>
              <a:chOff x="3352800" y="1447800"/>
              <a:chExt cx="5626100" cy="2409497"/>
            </a:xfrm>
          </p:grpSpPr>
          <p:pic>
            <p:nvPicPr>
              <p:cNvPr id="2" name="Picture 2"/>
              <p:cNvPicPr>
                <a:picLocks noChangeAspect="1" noChangeArrowheads="1"/>
              </p:cNvPicPr>
              <p:nvPr/>
            </p:nvPicPr>
            <p:blipFill>
              <a:blip r:embed="rId3" cstate="print"/>
              <a:srcRect/>
              <a:stretch>
                <a:fillRect/>
              </a:stretch>
            </p:blipFill>
            <p:spPr bwMode="auto">
              <a:xfrm>
                <a:off x="3352800" y="1447800"/>
                <a:ext cx="2981325" cy="2409497"/>
              </a:xfrm>
              <a:prstGeom prst="rect">
                <a:avLst/>
              </a:prstGeom>
              <a:noFill/>
              <a:ln w="9525">
                <a:noFill/>
                <a:miter lim="800000"/>
                <a:headEnd/>
                <a:tailEnd/>
              </a:ln>
              <a:effectLst/>
            </p:spPr>
          </p:pic>
          <p:pic>
            <p:nvPicPr>
              <p:cNvPr id="9" name="Picture 8" descr="EntorhinalCortex.jpg"/>
              <p:cNvPicPr>
                <a:picLocks noChangeAspect="1"/>
              </p:cNvPicPr>
              <p:nvPr/>
            </p:nvPicPr>
            <p:blipFill>
              <a:blip r:embed="rId4" cstate="print">
                <a:clrChange>
                  <a:clrFrom>
                    <a:srgbClr val="FFFFFF"/>
                  </a:clrFrom>
                  <a:clrTo>
                    <a:srgbClr val="FFFFFF">
                      <a:alpha val="0"/>
                    </a:srgbClr>
                  </a:clrTo>
                </a:clrChange>
              </a:blip>
              <a:stretch>
                <a:fillRect/>
              </a:stretch>
            </p:blipFill>
            <p:spPr>
              <a:xfrm>
                <a:off x="6553200" y="1524000"/>
                <a:ext cx="2425700" cy="1909687"/>
              </a:xfrm>
              <a:prstGeom prst="rect">
                <a:avLst/>
              </a:prstGeom>
            </p:spPr>
          </p:pic>
          <p:cxnSp>
            <p:nvCxnSpPr>
              <p:cNvPr id="12" name="Straight Connector 11"/>
              <p:cNvCxnSpPr/>
              <p:nvPr/>
            </p:nvCxnSpPr>
            <p:spPr bwMode="auto">
              <a:xfrm flipV="1">
                <a:off x="6400800" y="2667000"/>
                <a:ext cx="1447800" cy="609600"/>
              </a:xfrm>
              <a:prstGeom prst="line">
                <a:avLst/>
              </a:prstGeom>
              <a:no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6400800" y="1981200"/>
                <a:ext cx="1098550" cy="768350"/>
              </a:xfrm>
              <a:prstGeom prst="line">
                <a:avLst/>
              </a:prstGeom>
              <a:noFill/>
              <a:ln w="9525" cap="flat" cmpd="sng" algn="ctr">
                <a:solidFill>
                  <a:srgbClr val="0000FF"/>
                </a:solidFill>
                <a:prstDash val="solid"/>
                <a:round/>
                <a:headEnd type="none" w="med" len="med"/>
                <a:tailEnd type="none" w="med" len="med"/>
              </a:ln>
              <a:effectLst/>
            </p:spPr>
          </p:cxnSp>
        </p:grpSp>
      </p:grpSp>
      <p:grpSp>
        <p:nvGrpSpPr>
          <p:cNvPr id="18" name="Group 17"/>
          <p:cNvGrpSpPr/>
          <p:nvPr/>
        </p:nvGrpSpPr>
        <p:grpSpPr>
          <a:xfrm>
            <a:off x="3243413" y="3962400"/>
            <a:ext cx="5824387" cy="1981200"/>
            <a:chOff x="3243413" y="3962400"/>
            <a:chExt cx="5824387" cy="1981200"/>
          </a:xfrm>
        </p:grpSpPr>
        <p:grpSp>
          <p:nvGrpSpPr>
            <p:cNvPr id="26" name="Group 25"/>
            <p:cNvGrpSpPr/>
            <p:nvPr/>
          </p:nvGrpSpPr>
          <p:grpSpPr>
            <a:xfrm>
              <a:off x="3243413" y="3962400"/>
              <a:ext cx="5824387" cy="1981200"/>
              <a:chOff x="3243413" y="3962400"/>
              <a:chExt cx="5824387" cy="1981200"/>
            </a:xfrm>
          </p:grpSpPr>
          <p:pic>
            <p:nvPicPr>
              <p:cNvPr id="14" name="Picture 2"/>
              <p:cNvPicPr>
                <a:picLocks noChangeAspect="1" noChangeArrowheads="1"/>
              </p:cNvPicPr>
              <p:nvPr/>
            </p:nvPicPr>
            <p:blipFill>
              <a:blip r:embed="rId5" cstate="print"/>
              <a:srcRect l="10832" t="73048" r="11539"/>
              <a:stretch>
                <a:fillRect/>
              </a:stretch>
            </p:blipFill>
            <p:spPr bwMode="auto">
              <a:xfrm>
                <a:off x="6089074" y="4114800"/>
                <a:ext cx="2978726" cy="1524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srcRect l="10832" t="24043" r="11539" b="40327"/>
              <a:stretch>
                <a:fillRect/>
              </a:stretch>
            </p:blipFill>
            <p:spPr bwMode="auto">
              <a:xfrm>
                <a:off x="3243413" y="3962400"/>
                <a:ext cx="2929224" cy="1981200"/>
              </a:xfrm>
              <a:prstGeom prst="rect">
                <a:avLst/>
              </a:prstGeom>
              <a:noFill/>
              <a:ln w="9525">
                <a:noFill/>
                <a:miter lim="800000"/>
                <a:headEnd/>
                <a:tailEnd/>
              </a:ln>
              <a:effectLst/>
            </p:spPr>
          </p:pic>
        </p:grpSp>
        <p:sp>
          <p:nvSpPr>
            <p:cNvPr id="16" name="Rectangle 15"/>
            <p:cNvSpPr/>
            <p:nvPr/>
          </p:nvSpPr>
          <p:spPr>
            <a:xfrm>
              <a:off x="6172200" y="5486400"/>
              <a:ext cx="2616807" cy="276999"/>
            </a:xfrm>
            <a:prstGeom prst="rect">
              <a:avLst/>
            </a:prstGeom>
          </p:spPr>
          <p:txBody>
            <a:bodyPr wrap="none">
              <a:spAutoFit/>
            </a:bodyPr>
            <a:lstStyle/>
            <a:p>
              <a:r>
                <a:rPr lang="en-US" sz="1200" dirty="0" smtClean="0"/>
                <a:t>Unpublished data, 3/2010: Quoy, Goodman</a:t>
              </a:r>
              <a:endParaRPr lang="en-US" sz="1200"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r>
              <a:rPr lang="en-US" sz="2800" b="1" dirty="0" smtClean="0">
                <a:solidFill>
                  <a:schemeClr val="accent2"/>
                </a:solidFill>
              </a:rPr>
              <a:t>Neocortical-Hippocampal Navigation</a:t>
            </a:r>
            <a:endParaRPr lang="en-US" sz="2800" b="1" dirty="0">
              <a:solidFill>
                <a:schemeClr val="accent2"/>
              </a:solidFill>
            </a:endParaRPr>
          </a:p>
          <a:p>
            <a:pPr algn="ctr">
              <a:defRPr/>
            </a:pPr>
            <a:endParaRPr lang="en-US" sz="2800" b="1" dirty="0">
              <a:solidFill>
                <a:schemeClr val="accent2"/>
              </a:solidFill>
            </a:endParaRPr>
          </a:p>
        </p:txBody>
      </p:sp>
      <p:sp>
        <p:nvSpPr>
          <p:cNvPr id="37" name="Rectangle 36"/>
          <p:cNvSpPr/>
          <p:nvPr/>
        </p:nvSpPr>
        <p:spPr>
          <a:xfrm>
            <a:off x="1906046" y="685800"/>
            <a:ext cx="5331909" cy="1138773"/>
          </a:xfrm>
          <a:prstGeom prst="rect">
            <a:avLst/>
          </a:prstGeom>
        </p:spPr>
        <p:txBody>
          <a:bodyPr wrap="none">
            <a:spAutoFit/>
          </a:bodyPr>
          <a:lstStyle/>
          <a:p>
            <a:pPr algn="ctr"/>
            <a:r>
              <a:rPr lang="en-US" sz="1600" b="1" dirty="0" smtClean="0"/>
              <a:t>A Circuit-Level Model of Hippocampal Place Field Dynamics </a:t>
            </a:r>
          </a:p>
          <a:p>
            <a:pPr algn="ctr"/>
            <a:r>
              <a:rPr lang="en-US" sz="1600" b="1" dirty="0" smtClean="0"/>
              <a:t>Modulated by Entorhinal Grid and Suppression-Generating Cells</a:t>
            </a:r>
            <a:endParaRPr lang="en-US" sz="1600" dirty="0" smtClean="0"/>
          </a:p>
          <a:p>
            <a:pPr algn="ctr"/>
            <a:r>
              <a:rPr lang="en-US" sz="1200" dirty="0" smtClean="0"/>
              <a:t>Laurence C. Jayet</a:t>
            </a:r>
            <a:r>
              <a:rPr lang="en-US" sz="1200" baseline="30000" dirty="0" smtClean="0"/>
              <a:t>1*</a:t>
            </a:r>
            <a:r>
              <a:rPr lang="en-US" sz="1200" dirty="0" smtClean="0"/>
              <a:t>, and Mathias Quoy</a:t>
            </a:r>
            <a:r>
              <a:rPr lang="en-US" sz="1200" baseline="30000" dirty="0" smtClean="0"/>
              <a:t>2</a:t>
            </a:r>
            <a:r>
              <a:rPr lang="en-US" sz="1200" dirty="0" smtClean="0"/>
              <a:t>, Philip H. Goodman</a:t>
            </a:r>
            <a:r>
              <a:rPr lang="en-US" sz="1200" baseline="30000" dirty="0" smtClean="0"/>
              <a:t>1</a:t>
            </a:r>
            <a:endParaRPr lang="en-US" sz="1200" dirty="0" smtClean="0"/>
          </a:p>
          <a:p>
            <a:pPr algn="ctr"/>
            <a:r>
              <a:rPr lang="en-US" sz="1200" baseline="30000" dirty="0" smtClean="0"/>
              <a:t>1</a:t>
            </a:r>
            <a:r>
              <a:rPr lang="en-US" sz="1200" dirty="0" smtClean="0"/>
              <a:t> University of Nevada, Reno </a:t>
            </a:r>
          </a:p>
          <a:p>
            <a:pPr algn="ctr"/>
            <a:r>
              <a:rPr lang="fr-FR" sz="1200" baseline="30000" dirty="0" smtClean="0"/>
              <a:t>2</a:t>
            </a:r>
            <a:r>
              <a:rPr lang="fr-FR" sz="1200" dirty="0" smtClean="0"/>
              <a:t> Université de Cergy-Pontoise, Paris</a:t>
            </a:r>
            <a:endParaRPr lang="en-US" sz="1200" dirty="0"/>
          </a:p>
        </p:txBody>
      </p:sp>
      <p:pic>
        <p:nvPicPr>
          <p:cNvPr id="4099" name="Picture 3"/>
          <p:cNvPicPr>
            <a:picLocks noChangeAspect="1" noChangeArrowheads="1"/>
          </p:cNvPicPr>
          <p:nvPr/>
        </p:nvPicPr>
        <p:blipFill>
          <a:blip r:embed="rId3" cstate="print"/>
          <a:srcRect/>
          <a:stretch>
            <a:fillRect/>
          </a:stretch>
        </p:blipFill>
        <p:spPr bwMode="auto">
          <a:xfrm>
            <a:off x="3705197" y="1905000"/>
            <a:ext cx="1823373" cy="1828800"/>
          </a:xfrm>
          <a:prstGeom prst="rect">
            <a:avLst/>
          </a:prstGeom>
          <a:solidFill>
            <a:srgbClr val="FFFFFF"/>
          </a:solid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0" y="3886200"/>
            <a:ext cx="2397857" cy="1752600"/>
          </a:xfrm>
          <a:prstGeom prst="rect">
            <a:avLst/>
          </a:prstGeom>
          <a:solidFill>
            <a:srgbClr val="FFFFFF"/>
          </a:solidFill>
          <a:ln w="9525">
            <a:noFill/>
            <a:miter lim="800000"/>
            <a:headEnd/>
            <a:tailEnd/>
          </a:ln>
        </p:spPr>
      </p:pic>
      <p:pic>
        <p:nvPicPr>
          <p:cNvPr id="4103" name="Picture 7" descr="C:\Documents and Settings\Goodman\Desktop\HP_EC.png"/>
          <p:cNvPicPr>
            <a:picLocks noChangeAspect="1" noChangeArrowheads="1"/>
          </p:cNvPicPr>
          <p:nvPr/>
        </p:nvPicPr>
        <p:blipFill>
          <a:blip r:embed="rId5" cstate="print"/>
          <a:srcRect/>
          <a:stretch>
            <a:fillRect/>
          </a:stretch>
        </p:blipFill>
        <p:spPr bwMode="auto">
          <a:xfrm>
            <a:off x="457200" y="2819400"/>
            <a:ext cx="1124546" cy="944225"/>
          </a:xfrm>
          <a:prstGeom prst="rect">
            <a:avLst/>
          </a:prstGeom>
          <a:noFill/>
        </p:spPr>
      </p:pic>
      <p:grpSp>
        <p:nvGrpSpPr>
          <p:cNvPr id="22" name="Group 21"/>
          <p:cNvGrpSpPr/>
          <p:nvPr/>
        </p:nvGrpSpPr>
        <p:grpSpPr>
          <a:xfrm>
            <a:off x="3228974" y="3705225"/>
            <a:ext cx="2409825" cy="1504024"/>
            <a:chOff x="4448175" y="3705225"/>
            <a:chExt cx="2409825" cy="1504024"/>
          </a:xfrm>
        </p:grpSpPr>
        <p:pic>
          <p:nvPicPr>
            <p:cNvPr id="4101" name="Picture 5"/>
            <p:cNvPicPr>
              <a:picLocks noChangeAspect="1" noChangeArrowheads="1"/>
            </p:cNvPicPr>
            <p:nvPr/>
          </p:nvPicPr>
          <p:blipFill>
            <a:blip r:embed="rId6" cstate="print"/>
            <a:srcRect r="35459"/>
            <a:stretch>
              <a:fillRect/>
            </a:stretch>
          </p:blipFill>
          <p:spPr bwMode="auto">
            <a:xfrm>
              <a:off x="4448175" y="3810000"/>
              <a:ext cx="2409825" cy="1399249"/>
            </a:xfrm>
            <a:prstGeom prst="rect">
              <a:avLst/>
            </a:prstGeom>
            <a:solidFill>
              <a:srgbClr val="FFFFFF"/>
            </a:solidFill>
            <a:ln w="9525">
              <a:noFill/>
              <a:miter lim="800000"/>
              <a:headEnd/>
              <a:tailEnd/>
            </a:ln>
          </p:spPr>
        </p:pic>
        <p:sp>
          <p:nvSpPr>
            <p:cNvPr id="21" name="Isosceles Triangle 20"/>
            <p:cNvSpPr/>
            <p:nvPr/>
          </p:nvSpPr>
          <p:spPr bwMode="auto">
            <a:xfrm>
              <a:off x="4829175" y="3705225"/>
              <a:ext cx="1981200" cy="228600"/>
            </a:xfrm>
            <a:prstGeom prst="triangl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cxnSp>
        <p:nvCxnSpPr>
          <p:cNvPr id="25" name="Straight Arrow Connector 24"/>
          <p:cNvCxnSpPr/>
          <p:nvPr/>
        </p:nvCxnSpPr>
        <p:spPr bwMode="auto">
          <a:xfrm rot="10800000" flipV="1">
            <a:off x="3200401" y="5181601"/>
            <a:ext cx="1447799" cy="380997"/>
          </a:xfrm>
          <a:prstGeom prst="straightConnector1">
            <a:avLst/>
          </a:prstGeom>
          <a:noFill/>
          <a:ln w="9525" cap="flat" cmpd="sng" algn="ctr">
            <a:solidFill>
              <a:schemeClr val="tx1"/>
            </a:solidFill>
            <a:prstDash val="solid"/>
            <a:round/>
            <a:headEnd type="none" w="med" len="med"/>
            <a:tailEnd type="arrow"/>
          </a:ln>
          <a:effectLst/>
        </p:spPr>
      </p:cxnSp>
      <p:grpSp>
        <p:nvGrpSpPr>
          <p:cNvPr id="39" name="Group 38"/>
          <p:cNvGrpSpPr/>
          <p:nvPr/>
        </p:nvGrpSpPr>
        <p:grpSpPr>
          <a:xfrm>
            <a:off x="47652" y="5791200"/>
            <a:ext cx="5800725" cy="914400"/>
            <a:chOff x="66675" y="5791200"/>
            <a:chExt cx="5800725" cy="914400"/>
          </a:xfrm>
        </p:grpSpPr>
        <p:grpSp>
          <p:nvGrpSpPr>
            <p:cNvPr id="19" name="Group 18"/>
            <p:cNvGrpSpPr/>
            <p:nvPr/>
          </p:nvGrpSpPr>
          <p:grpSpPr>
            <a:xfrm flipV="1">
              <a:off x="1295400" y="5791200"/>
              <a:ext cx="4572000" cy="914400"/>
              <a:chOff x="1523988" y="3886200"/>
              <a:chExt cx="5868012" cy="1553029"/>
            </a:xfrm>
          </p:grpSpPr>
          <p:pic>
            <p:nvPicPr>
              <p:cNvPr id="13" name="Picture 12" descr="firstrun.jpg"/>
              <p:cNvPicPr preferRelativeResize="0">
                <a:picLocks/>
              </p:cNvPicPr>
              <p:nvPr/>
            </p:nvPicPr>
            <p:blipFill>
              <a:blip r:embed="rId7" cstate="print">
                <a:clrChange>
                  <a:clrFrom>
                    <a:srgbClr val="FFFFFF"/>
                  </a:clrFrom>
                  <a:clrTo>
                    <a:srgbClr val="FFFFFF">
                      <a:alpha val="0"/>
                    </a:srgbClr>
                  </a:clrTo>
                </a:clrChange>
              </a:blip>
              <a:stretch>
                <a:fillRect/>
              </a:stretch>
            </p:blipFill>
            <p:spPr>
              <a:xfrm>
                <a:off x="1524000" y="3886200"/>
                <a:ext cx="5868000" cy="756000"/>
              </a:xfrm>
              <a:prstGeom prst="rect">
                <a:avLst/>
              </a:prstGeom>
            </p:spPr>
          </p:pic>
          <p:pic>
            <p:nvPicPr>
              <p:cNvPr id="14" name="Picture 13" descr="fourthrun.jpg"/>
              <p:cNvPicPr preferRelativeResize="0">
                <a:picLocks/>
              </p:cNvPicPr>
              <p:nvPr/>
            </p:nvPicPr>
            <p:blipFill>
              <a:blip r:embed="rId8" cstate="print">
                <a:clrChange>
                  <a:clrFrom>
                    <a:srgbClr val="FFFFFF"/>
                  </a:clrFrom>
                  <a:clrTo>
                    <a:srgbClr val="FFFFFF">
                      <a:alpha val="0"/>
                    </a:srgbClr>
                  </a:clrTo>
                </a:clrChange>
              </a:blip>
              <a:stretch>
                <a:fillRect/>
              </a:stretch>
            </p:blipFill>
            <p:spPr>
              <a:xfrm>
                <a:off x="1523988" y="4684513"/>
                <a:ext cx="5868000" cy="754716"/>
              </a:xfrm>
              <a:prstGeom prst="rect">
                <a:avLst/>
              </a:prstGeom>
            </p:spPr>
          </p:pic>
        </p:grpSp>
        <p:sp>
          <p:nvSpPr>
            <p:cNvPr id="36" name="Rectangle 35"/>
            <p:cNvSpPr/>
            <p:nvPr/>
          </p:nvSpPr>
          <p:spPr>
            <a:xfrm>
              <a:off x="66675" y="6267450"/>
              <a:ext cx="1789272" cy="369332"/>
            </a:xfrm>
            <a:prstGeom prst="rect">
              <a:avLst/>
            </a:prstGeom>
          </p:spPr>
          <p:txBody>
            <a:bodyPr wrap="none">
              <a:spAutoFit/>
            </a:bodyPr>
            <a:lstStyle/>
            <a:p>
              <a:r>
                <a:rPr lang="en-US" dirty="0" smtClean="0"/>
                <a:t> w/o K</a:t>
              </a:r>
              <a:r>
                <a:rPr lang="en-US" baseline="-25000" dirty="0" smtClean="0"/>
                <a:t>ahp</a:t>
              </a:r>
              <a:r>
                <a:rPr lang="en-US" dirty="0" smtClean="0"/>
                <a:t> channels </a:t>
              </a:r>
              <a:endParaRPr lang="en-US" dirty="0"/>
            </a:p>
          </p:txBody>
        </p:sp>
      </p:grpSp>
      <p:sp>
        <p:nvSpPr>
          <p:cNvPr id="42" name="Rectangle 41"/>
          <p:cNvSpPr/>
          <p:nvPr/>
        </p:nvSpPr>
        <p:spPr>
          <a:xfrm>
            <a:off x="5859126" y="2445603"/>
            <a:ext cx="2937022" cy="830997"/>
          </a:xfrm>
          <a:prstGeom prst="rect">
            <a:avLst/>
          </a:prstGeom>
        </p:spPr>
        <p:txBody>
          <a:bodyPr wrap="none">
            <a:spAutoFit/>
          </a:bodyPr>
          <a:lstStyle/>
          <a:p>
            <a:pPr indent="114300">
              <a:buFont typeface="Arial" pitchFamily="34" charset="0"/>
              <a:buChar char="•"/>
            </a:pPr>
            <a:r>
              <a:rPr lang="en-US" sz="1600" dirty="0" smtClean="0"/>
              <a:t>NO </a:t>
            </a:r>
            <a:r>
              <a:rPr lang="en-US" sz="1600" u="sng" dirty="0" smtClean="0"/>
              <a:t>intra</a:t>
            </a:r>
            <a:r>
              <a:rPr lang="en-US" sz="1600" dirty="0" smtClean="0"/>
              <a:t>cellular theta precession</a:t>
            </a:r>
          </a:p>
          <a:p>
            <a:pPr indent="114300">
              <a:buFont typeface="Arial" pitchFamily="34" charset="0"/>
              <a:buChar char="•"/>
            </a:pPr>
            <a:r>
              <a:rPr lang="en-US" sz="1600" dirty="0" smtClean="0"/>
              <a:t>Asymm ramp-like depolarization</a:t>
            </a:r>
          </a:p>
          <a:p>
            <a:pPr indent="114300">
              <a:buFont typeface="Arial" pitchFamily="34" charset="0"/>
              <a:buChar char="•"/>
            </a:pPr>
            <a:r>
              <a:rPr lang="en-US" sz="1600" dirty="0" smtClean="0"/>
              <a:t>Theta power &amp; frequ increase in PF</a:t>
            </a:r>
          </a:p>
        </p:txBody>
      </p:sp>
      <p:sp>
        <p:nvSpPr>
          <p:cNvPr id="45" name="Rectangle 44"/>
          <p:cNvSpPr/>
          <p:nvPr/>
        </p:nvSpPr>
        <p:spPr>
          <a:xfrm>
            <a:off x="5943600" y="1836003"/>
            <a:ext cx="2765501" cy="584775"/>
          </a:xfrm>
          <a:prstGeom prst="rect">
            <a:avLst/>
          </a:prstGeom>
          <a:solidFill>
            <a:schemeClr val="bg1">
              <a:lumMod val="95000"/>
            </a:schemeClr>
          </a:solidFill>
        </p:spPr>
        <p:txBody>
          <a:bodyPr wrap="none">
            <a:spAutoFit/>
          </a:bodyPr>
          <a:lstStyle/>
          <a:p>
            <a:pPr algn="ctr"/>
            <a:r>
              <a:rPr lang="en-US" sz="1600" i="1" dirty="0" smtClean="0"/>
              <a:t>Explained findings of Harvey et al. </a:t>
            </a:r>
          </a:p>
          <a:p>
            <a:pPr algn="ctr"/>
            <a:r>
              <a:rPr lang="en-US" sz="1600" i="1" dirty="0" smtClean="0"/>
              <a:t>(2009) Nature 461:941</a:t>
            </a:r>
            <a:endParaRPr lang="en-US" sz="1600" i="1" dirty="0"/>
          </a:p>
        </p:txBody>
      </p:sp>
      <p:grpSp>
        <p:nvGrpSpPr>
          <p:cNvPr id="52" name="Group 51"/>
          <p:cNvGrpSpPr/>
          <p:nvPr/>
        </p:nvGrpSpPr>
        <p:grpSpPr>
          <a:xfrm>
            <a:off x="4648200" y="3530025"/>
            <a:ext cx="4359830" cy="3327975"/>
            <a:chOff x="4648200" y="3530025"/>
            <a:chExt cx="4359830" cy="3327975"/>
          </a:xfrm>
        </p:grpSpPr>
        <p:cxnSp>
          <p:nvCxnSpPr>
            <p:cNvPr id="35" name="Straight Arrow Connector 34"/>
            <p:cNvCxnSpPr/>
            <p:nvPr/>
          </p:nvCxnSpPr>
          <p:spPr bwMode="auto">
            <a:xfrm rot="10800000" flipH="1" flipV="1">
              <a:off x="4648200" y="5181600"/>
              <a:ext cx="1447799" cy="380997"/>
            </a:xfrm>
            <a:prstGeom prst="straightConnector1">
              <a:avLst/>
            </a:prstGeom>
            <a:noFill/>
            <a:ln w="9525" cap="flat" cmpd="sng" algn="ctr">
              <a:solidFill>
                <a:schemeClr val="tx1"/>
              </a:solidFill>
              <a:prstDash val="solid"/>
              <a:round/>
              <a:headEnd type="none" w="med" len="med"/>
              <a:tailEnd type="arrow"/>
            </a:ln>
            <a:effectLst/>
          </p:spPr>
        </p:cxnSp>
        <p:grpSp>
          <p:nvGrpSpPr>
            <p:cNvPr id="51" name="Group 50"/>
            <p:cNvGrpSpPr/>
            <p:nvPr/>
          </p:nvGrpSpPr>
          <p:grpSpPr>
            <a:xfrm>
              <a:off x="5943600" y="3530025"/>
              <a:ext cx="3064430" cy="3327975"/>
              <a:chOff x="5943600" y="3530025"/>
              <a:chExt cx="3064430" cy="3327975"/>
            </a:xfrm>
          </p:grpSpPr>
          <p:grpSp>
            <p:nvGrpSpPr>
              <p:cNvPr id="40" name="Group 39"/>
              <p:cNvGrpSpPr/>
              <p:nvPr/>
            </p:nvGrpSpPr>
            <p:grpSpPr>
              <a:xfrm>
                <a:off x="6534177" y="5175250"/>
                <a:ext cx="2381223" cy="1682750"/>
                <a:chOff x="6553200" y="5175250"/>
                <a:chExt cx="2381223" cy="1682750"/>
              </a:xfrm>
            </p:grpSpPr>
            <p:pic>
              <p:nvPicPr>
                <p:cNvPr id="4102" name="Picture 6"/>
                <p:cNvPicPr>
                  <a:picLocks noChangeAspect="1" noChangeArrowheads="1"/>
                </p:cNvPicPr>
                <p:nvPr/>
              </p:nvPicPr>
              <p:blipFill>
                <a:blip r:embed="rId9" cstate="print"/>
                <a:srcRect/>
                <a:stretch>
                  <a:fillRect/>
                </a:stretch>
              </p:blipFill>
              <p:spPr bwMode="auto">
                <a:xfrm>
                  <a:off x="7543800" y="5175250"/>
                  <a:ext cx="1390623" cy="1682750"/>
                </a:xfrm>
                <a:prstGeom prst="rect">
                  <a:avLst/>
                </a:prstGeom>
                <a:solidFill>
                  <a:srgbClr val="FFFFFF"/>
                </a:solidFill>
                <a:ln w="9525">
                  <a:noFill/>
                  <a:miter lim="800000"/>
                  <a:headEnd/>
                  <a:tailEnd/>
                </a:ln>
              </p:spPr>
            </p:pic>
            <p:sp>
              <p:nvSpPr>
                <p:cNvPr id="38" name="Rectangle 37"/>
                <p:cNvSpPr/>
                <p:nvPr/>
              </p:nvSpPr>
              <p:spPr>
                <a:xfrm>
                  <a:off x="6553200" y="6248400"/>
                  <a:ext cx="995785" cy="369332"/>
                </a:xfrm>
                <a:prstGeom prst="rect">
                  <a:avLst/>
                </a:prstGeom>
              </p:spPr>
              <p:txBody>
                <a:bodyPr wrap="none">
                  <a:spAutoFit/>
                </a:bodyPr>
                <a:lstStyle/>
                <a:p>
                  <a:r>
                    <a:rPr lang="en-US" dirty="0" smtClean="0"/>
                    <a:t>EC lesion</a:t>
                  </a:r>
                  <a:endParaRPr lang="en-US" dirty="0"/>
                </a:p>
              </p:txBody>
            </p:sp>
          </p:grpSp>
          <p:grpSp>
            <p:nvGrpSpPr>
              <p:cNvPr id="50" name="Group 49"/>
              <p:cNvGrpSpPr/>
              <p:nvPr/>
            </p:nvGrpSpPr>
            <p:grpSpPr>
              <a:xfrm>
                <a:off x="5943600" y="3530025"/>
                <a:ext cx="3064430" cy="1194375"/>
                <a:chOff x="5943600" y="3530025"/>
                <a:chExt cx="3064430" cy="1194375"/>
              </a:xfrm>
            </p:grpSpPr>
            <p:sp>
              <p:nvSpPr>
                <p:cNvPr id="43" name="Rectangle 42"/>
                <p:cNvSpPr/>
                <p:nvPr/>
              </p:nvSpPr>
              <p:spPr>
                <a:xfrm>
                  <a:off x="5943600" y="4139625"/>
                  <a:ext cx="2448106" cy="584775"/>
                </a:xfrm>
                <a:prstGeom prst="rect">
                  <a:avLst/>
                </a:prstGeom>
              </p:spPr>
              <p:txBody>
                <a:bodyPr wrap="none">
                  <a:spAutoFit/>
                </a:bodyPr>
                <a:lstStyle/>
                <a:p>
                  <a:pPr indent="114300">
                    <a:buFont typeface="Arial" pitchFamily="34" charset="0"/>
                    <a:buChar char="•"/>
                  </a:pPr>
                  <a:r>
                    <a:rPr lang="en-US" sz="1600" dirty="0" smtClean="0"/>
                    <a:t>EC grid cells ignite PF</a:t>
                  </a:r>
                </a:p>
                <a:p>
                  <a:pPr indent="114300">
                    <a:buFont typeface="Arial" pitchFamily="34" charset="0"/>
                    <a:buChar char="•"/>
                  </a:pPr>
                  <a:r>
                    <a:rPr lang="en-US" sz="1600" dirty="0" smtClean="0"/>
                    <a:t>EC suppressor cells stabilize</a:t>
                  </a:r>
                </a:p>
              </p:txBody>
            </p:sp>
            <p:sp>
              <p:nvSpPr>
                <p:cNvPr id="46" name="Rectangle 45"/>
                <p:cNvSpPr/>
                <p:nvPr/>
              </p:nvSpPr>
              <p:spPr>
                <a:xfrm>
                  <a:off x="5943600" y="3530025"/>
                  <a:ext cx="3064430" cy="584775"/>
                </a:xfrm>
                <a:prstGeom prst="rect">
                  <a:avLst/>
                </a:prstGeom>
                <a:solidFill>
                  <a:schemeClr val="bg1">
                    <a:lumMod val="95000"/>
                  </a:schemeClr>
                </a:solidFill>
              </p:spPr>
              <p:txBody>
                <a:bodyPr wrap="none">
                  <a:spAutoFit/>
                </a:bodyPr>
                <a:lstStyle/>
                <a:p>
                  <a:pPr algn="ctr"/>
                  <a:r>
                    <a:rPr lang="en-US" sz="1600" i="1" dirty="0" smtClean="0"/>
                    <a:t>Explained findings of Van Cauter et al. </a:t>
                  </a:r>
                </a:p>
                <a:p>
                  <a:pPr algn="ctr"/>
                  <a:r>
                    <a:rPr lang="en-US" sz="1600" i="1" dirty="0" smtClean="0"/>
                    <a:t>(2008) EJNeurosci 17:1933</a:t>
                  </a:r>
                  <a:endParaRPr lang="en-US" sz="1600" i="1" dirty="0"/>
                </a:p>
              </p:txBody>
            </p:sp>
          </p:grpSp>
        </p:grpSp>
      </p:grpSp>
      <p:pic>
        <p:nvPicPr>
          <p:cNvPr id="3074" name="Picture 2"/>
          <p:cNvPicPr>
            <a:picLocks noChangeAspect="1" noChangeArrowheads="1"/>
          </p:cNvPicPr>
          <p:nvPr/>
        </p:nvPicPr>
        <p:blipFill>
          <a:blip r:embed="rId10" cstate="print"/>
          <a:srcRect/>
          <a:stretch>
            <a:fillRect/>
          </a:stretch>
        </p:blipFill>
        <p:spPr bwMode="auto">
          <a:xfrm>
            <a:off x="228600" y="609600"/>
            <a:ext cx="1676400" cy="2197786"/>
          </a:xfrm>
          <a:prstGeom prst="rect">
            <a:avLst/>
          </a:prstGeom>
          <a:noFill/>
          <a:ln w="9525">
            <a:noFill/>
            <a:miter lim="800000"/>
            <a:headEnd/>
            <a:tailEnd/>
          </a:ln>
          <a:effectLst/>
        </p:spPr>
      </p:pic>
      <p:sp>
        <p:nvSpPr>
          <p:cNvPr id="48" name="Rectangle 47"/>
          <p:cNvSpPr/>
          <p:nvPr/>
        </p:nvSpPr>
        <p:spPr>
          <a:xfrm>
            <a:off x="1905000" y="2362200"/>
            <a:ext cx="1345240" cy="430887"/>
          </a:xfrm>
          <a:prstGeom prst="rect">
            <a:avLst/>
          </a:prstGeom>
          <a:solidFill>
            <a:schemeClr val="bg1">
              <a:lumMod val="95000"/>
            </a:schemeClr>
          </a:solidFill>
        </p:spPr>
        <p:txBody>
          <a:bodyPr wrap="none">
            <a:spAutoFit/>
          </a:bodyPr>
          <a:lstStyle/>
          <a:p>
            <a:pPr algn="ctr"/>
            <a:r>
              <a:rPr lang="en-US" sz="1100" i="1" dirty="0" smtClean="0"/>
              <a:t>Harvey et al. </a:t>
            </a:r>
          </a:p>
          <a:p>
            <a:pPr algn="ctr"/>
            <a:r>
              <a:rPr lang="en-US" sz="1100" i="1" dirty="0" smtClean="0"/>
              <a:t>(2009) Nature 461:941</a:t>
            </a:r>
            <a:endParaRPr lang="en-US" sz="1100"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ssolv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dissolv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dissolve">
                                      <p:cBhvr>
                                        <p:cTn id="22" dur="500"/>
                                        <p:tgtEl>
                                          <p:spTgt spid="4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ssolv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dissolv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par>
                                <p:cTn id="36" presetID="9"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dissolv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1142928" y="990600"/>
            <a:ext cx="2362200" cy="609600"/>
          </a:xfrm>
          <a:prstGeom prst="rect">
            <a:avLst/>
          </a:prstGeom>
          <a:noFill/>
          <a:ln w="9525">
            <a:noFill/>
            <a:miter lim="800000"/>
            <a:headEnd/>
            <a:tailEnd/>
          </a:ln>
        </p:spPr>
        <p:txBody>
          <a:bodyPr/>
          <a:lstStyle/>
          <a:p>
            <a:pPr marL="457200" indent="-457200" eaLnBrk="0" hangingPunct="0">
              <a:spcBef>
                <a:spcPct val="125000"/>
              </a:spcBef>
              <a:tabLst>
                <a:tab pos="455613" algn="l"/>
                <a:tab pos="1027113" algn="l"/>
              </a:tabLst>
            </a:pPr>
            <a:r>
              <a:rPr lang="en-US" sz="2800" b="1" dirty="0">
                <a:solidFill>
                  <a:schemeClr val="bg2">
                    <a:lumMod val="40000"/>
                    <a:lumOff val="60000"/>
                  </a:schemeClr>
                </a:solidFill>
              </a:rPr>
              <a:t>Neuroscience</a:t>
            </a:r>
          </a:p>
        </p:txBody>
      </p:sp>
      <p:grpSp>
        <p:nvGrpSpPr>
          <p:cNvPr id="3" name="Group 36"/>
          <p:cNvGrpSpPr/>
          <p:nvPr/>
        </p:nvGrpSpPr>
        <p:grpSpPr>
          <a:xfrm>
            <a:off x="1142928" y="2286000"/>
            <a:ext cx="5930900" cy="1371600"/>
            <a:chOff x="1142928" y="2286000"/>
            <a:chExt cx="5930900" cy="1371600"/>
          </a:xfrm>
        </p:grpSpPr>
        <p:sp>
          <p:nvSpPr>
            <p:cNvPr id="13320" name="Rectangle 3"/>
            <p:cNvSpPr>
              <a:spLocks noChangeArrowheads="1"/>
            </p:cNvSpPr>
            <p:nvPr/>
          </p:nvSpPr>
          <p:spPr bwMode="auto">
            <a:xfrm>
              <a:off x="1142928" y="25908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solidFill>
                    <a:schemeClr val="bg2">
                      <a:lumMod val="40000"/>
                      <a:lumOff val="60000"/>
                    </a:schemeClr>
                  </a:solidFill>
                </a:rPr>
                <a:t>Mesocircuit Modeling</a:t>
              </a:r>
              <a:endParaRPr lang="en-US" sz="2800" b="1" dirty="0">
                <a:solidFill>
                  <a:schemeClr val="bg2">
                    <a:lumMod val="40000"/>
                    <a:lumOff val="60000"/>
                  </a:schemeClr>
                </a:solidFill>
              </a:endParaRPr>
            </a:p>
          </p:txBody>
        </p:sp>
        <p:pic>
          <p:nvPicPr>
            <p:cNvPr id="13323" name="Picture 4"/>
            <p:cNvPicPr>
              <a:picLocks noChangeAspect="1" noChangeArrowheads="1"/>
            </p:cNvPicPr>
            <p:nvPr/>
          </p:nvPicPr>
          <p:blipFill>
            <a:blip r:embed="rId3" cstate="print">
              <a:clrChange>
                <a:clrFrom>
                  <a:srgbClr val="006600"/>
                </a:clrFrom>
                <a:clrTo>
                  <a:srgbClr val="006600">
                    <a:alpha val="0"/>
                  </a:srgbClr>
                </a:clrTo>
              </a:clrChange>
              <a:duotone>
                <a:schemeClr val="accent3">
                  <a:shade val="45000"/>
                  <a:satMod val="135000"/>
                </a:schemeClr>
                <a:prstClr val="white"/>
              </a:duotone>
            </a:blip>
            <a:srcRect/>
            <a:stretch>
              <a:fillRect/>
            </a:stretch>
          </p:blipFill>
          <p:spPr bwMode="auto">
            <a:xfrm>
              <a:off x="5422828" y="2286000"/>
              <a:ext cx="1651000" cy="1066800"/>
            </a:xfrm>
            <a:prstGeom prst="rect">
              <a:avLst/>
            </a:prstGeom>
            <a:noFill/>
            <a:ln w="9525">
              <a:noFill/>
              <a:miter lim="800000"/>
              <a:headEnd/>
              <a:tailEnd/>
            </a:ln>
          </p:spPr>
        </p:pic>
      </p:grpSp>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endParaRPr lang="en-US" sz="2800" b="1" dirty="0">
              <a:solidFill>
                <a:schemeClr val="accent2"/>
              </a:solidFill>
            </a:endParaRPr>
          </a:p>
        </p:txBody>
      </p:sp>
      <p:grpSp>
        <p:nvGrpSpPr>
          <p:cNvPr id="4" name="Group 38"/>
          <p:cNvGrpSpPr/>
          <p:nvPr/>
        </p:nvGrpSpPr>
        <p:grpSpPr>
          <a:xfrm>
            <a:off x="1142928" y="5638800"/>
            <a:ext cx="5943672" cy="1066800"/>
            <a:chOff x="1142928" y="3886200"/>
            <a:chExt cx="5943672" cy="1066800"/>
          </a:xfrm>
        </p:grpSpPr>
        <p:sp>
          <p:nvSpPr>
            <p:cNvPr id="13321" name="Rectangle 3"/>
            <p:cNvSpPr>
              <a:spLocks noChangeArrowheads="1"/>
            </p:cNvSpPr>
            <p:nvPr/>
          </p:nvSpPr>
          <p:spPr bwMode="auto">
            <a:xfrm>
              <a:off x="1142928" y="3962400"/>
              <a:ext cx="3505200" cy="990600"/>
            </a:xfrm>
            <a:prstGeom prst="rect">
              <a:avLst/>
            </a:prstGeom>
            <a:noFill/>
            <a:ln w="9525">
              <a:noFill/>
              <a:miter lim="800000"/>
              <a:headEnd/>
              <a:tailEnd/>
            </a:ln>
          </p:spPr>
          <p:txBody>
            <a:bodyPr/>
            <a:lstStyle/>
            <a:p>
              <a:pPr marL="457200" indent="-457200" eaLnBrk="0" hangingPunct="0">
                <a:tabLst>
                  <a:tab pos="455613" algn="l"/>
                  <a:tab pos="1027113" algn="l"/>
                </a:tabLst>
              </a:pPr>
              <a:r>
                <a:rPr lang="en-US" sz="2800" b="1" dirty="0">
                  <a:solidFill>
                    <a:schemeClr val="bg2">
                      <a:lumMod val="40000"/>
                      <a:lumOff val="60000"/>
                    </a:schemeClr>
                  </a:solidFill>
                </a:rPr>
                <a:t>Robotic/Human </a:t>
              </a:r>
              <a:r>
                <a:rPr lang="en-US" sz="2800" b="1" dirty="0" smtClean="0">
                  <a:solidFill>
                    <a:schemeClr val="bg2">
                      <a:lumMod val="40000"/>
                      <a:lumOff val="60000"/>
                    </a:schemeClr>
                  </a:solidFill>
                </a:rPr>
                <a:t>Loops</a:t>
              </a:r>
            </a:p>
            <a:p>
              <a:pPr marL="457200" indent="-457200" eaLnBrk="0" hangingPunct="0">
                <a:tabLst>
                  <a:tab pos="455613" algn="l"/>
                  <a:tab pos="1027113" algn="l"/>
                </a:tabLst>
              </a:pPr>
              <a:r>
                <a:rPr lang="en-US" sz="2800" b="1" dirty="0" smtClean="0">
                  <a:solidFill>
                    <a:schemeClr val="bg2">
                      <a:lumMod val="40000"/>
                      <a:lumOff val="60000"/>
                    </a:schemeClr>
                  </a:solidFill>
                </a:rPr>
                <a:t>(Virtual Neurorobotics)</a:t>
              </a:r>
              <a:endParaRPr lang="en-US" sz="2800" b="1" dirty="0">
                <a:solidFill>
                  <a:schemeClr val="bg2">
                    <a:lumMod val="40000"/>
                    <a:lumOff val="60000"/>
                  </a:schemeClr>
                </a:solidFill>
              </a:endParaRPr>
            </a:p>
          </p:txBody>
        </p:sp>
        <p:grpSp>
          <p:nvGrpSpPr>
            <p:cNvPr id="5" name="Group 24"/>
            <p:cNvGrpSpPr/>
            <p:nvPr/>
          </p:nvGrpSpPr>
          <p:grpSpPr>
            <a:xfrm>
              <a:off x="5410057" y="3886200"/>
              <a:ext cx="1676543" cy="1066800"/>
              <a:chOff x="4436775" y="5257800"/>
              <a:chExt cx="2060686" cy="1311234"/>
            </a:xfrm>
          </p:grpSpPr>
          <p:pic>
            <p:nvPicPr>
              <p:cNvPr id="13314" name="Picture 6" descr="C:\Program Files\Microsoft Office\MEDIA\CAGCAT10\j0302953.jpg"/>
              <p:cNvPicPr>
                <a:picLocks noChangeAspect="1" noChangeArrowheads="1"/>
              </p:cNvPicPr>
              <p:nvPr/>
            </p:nvPicPr>
            <p:blipFill>
              <a:blip r:embed="rId4" cstate="print">
                <a:clrChange>
                  <a:clrFrom>
                    <a:srgbClr val="F8F8F8"/>
                  </a:clrFrom>
                  <a:clrTo>
                    <a:srgbClr val="F8F8F8">
                      <a:alpha val="0"/>
                    </a:srgbClr>
                  </a:clrTo>
                </a:clrChange>
                <a:duotone>
                  <a:schemeClr val="accent3">
                    <a:shade val="45000"/>
                    <a:satMod val="135000"/>
                  </a:schemeClr>
                  <a:prstClr val="white"/>
                </a:duotone>
              </a:blip>
              <a:srcRect/>
              <a:stretch>
                <a:fillRect/>
              </a:stretch>
            </p:blipFill>
            <p:spPr bwMode="auto">
              <a:xfrm>
                <a:off x="5562600" y="5257800"/>
                <a:ext cx="934861" cy="1311234"/>
              </a:xfrm>
              <a:prstGeom prst="rect">
                <a:avLst/>
              </a:prstGeom>
              <a:noFill/>
              <a:ln w="9525">
                <a:noFill/>
                <a:miter lim="800000"/>
                <a:headEnd/>
                <a:tailEnd/>
              </a:ln>
            </p:spPr>
          </p:pic>
          <p:pic>
            <p:nvPicPr>
              <p:cNvPr id="34817" name="Picture 1"/>
              <p:cNvPicPr>
                <a:picLocks noChangeAspect="1" noChangeArrowheads="1"/>
              </p:cNvPicPr>
              <p:nvPr/>
            </p:nvPicPr>
            <p:blipFill>
              <a:blip r:embed="rId5" cstate="print">
                <a:clrChange>
                  <a:clrFrom>
                    <a:srgbClr val="6DB0FF"/>
                  </a:clrFrom>
                  <a:clrTo>
                    <a:srgbClr val="6DB0FF">
                      <a:alpha val="0"/>
                    </a:srgbClr>
                  </a:clrTo>
                </a:clrChange>
                <a:duotone>
                  <a:schemeClr val="accent3">
                    <a:shade val="45000"/>
                    <a:satMod val="135000"/>
                  </a:schemeClr>
                  <a:prstClr val="white"/>
                </a:duotone>
              </a:blip>
              <a:srcRect/>
              <a:stretch>
                <a:fillRect/>
              </a:stretch>
            </p:blipFill>
            <p:spPr bwMode="auto">
              <a:xfrm>
                <a:off x="4436775" y="5486400"/>
                <a:ext cx="973425" cy="1066296"/>
              </a:xfrm>
              <a:prstGeom prst="rect">
                <a:avLst/>
              </a:prstGeom>
              <a:noFill/>
              <a:ln w="9525">
                <a:noFill/>
                <a:miter lim="800000"/>
                <a:headEnd/>
                <a:tailEnd/>
              </a:ln>
              <a:effectLst/>
            </p:spPr>
          </p:pic>
        </p:grpSp>
      </p:grpSp>
      <p:pic>
        <p:nvPicPr>
          <p:cNvPr id="26" name="Picture 68" descr="N13552_planes"/>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5600628" y="762000"/>
            <a:ext cx="1295400" cy="819521"/>
          </a:xfrm>
          <a:prstGeom prst="rect">
            <a:avLst/>
          </a:prstGeom>
          <a:noFill/>
          <a:ln w="9525">
            <a:noFill/>
            <a:miter lim="800000"/>
            <a:headEnd/>
            <a:tailEnd/>
          </a:ln>
        </p:spPr>
      </p:pic>
      <p:pic>
        <p:nvPicPr>
          <p:cNvPr id="13315" name="Picture 6" descr="supercomputer"/>
          <p:cNvPicPr>
            <a:picLocks noChangeAspect="1" noChangeArrowheads="1"/>
          </p:cNvPicPr>
          <p:nvPr/>
        </p:nvPicPr>
        <p:blipFill>
          <a:blip r:embed="rId7" cstate="print"/>
          <a:srcRect/>
          <a:stretch>
            <a:fillRect/>
          </a:stretch>
        </p:blipFill>
        <p:spPr bwMode="auto">
          <a:xfrm>
            <a:off x="5548313" y="3886200"/>
            <a:ext cx="1538287" cy="1139825"/>
          </a:xfrm>
          <a:prstGeom prst="rect">
            <a:avLst/>
          </a:prstGeom>
          <a:noFill/>
          <a:ln w="9525">
            <a:noFill/>
            <a:miter lim="800000"/>
            <a:headEnd/>
            <a:tailEnd/>
          </a:ln>
        </p:spPr>
      </p:pic>
      <p:sp>
        <p:nvSpPr>
          <p:cNvPr id="18" name="Rectangle 3"/>
          <p:cNvSpPr>
            <a:spLocks noChangeArrowheads="1"/>
          </p:cNvSpPr>
          <p:nvPr/>
        </p:nvSpPr>
        <p:spPr bwMode="auto">
          <a:xfrm>
            <a:off x="1142928" y="40386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t>Software/Hardware Engineering</a:t>
            </a:r>
            <a:endParaRPr lang="en-US" sz="2800" b="1" dirty="0"/>
          </a:p>
        </p:txBody>
      </p:sp>
      <p:grpSp>
        <p:nvGrpSpPr>
          <p:cNvPr id="9" name="Group 22"/>
          <p:cNvGrpSpPr/>
          <p:nvPr/>
        </p:nvGrpSpPr>
        <p:grpSpPr>
          <a:xfrm>
            <a:off x="7202886" y="3657600"/>
            <a:ext cx="874315" cy="1447800"/>
            <a:chOff x="6007260" y="2743200"/>
            <a:chExt cx="1388520" cy="2198132"/>
          </a:xfrm>
        </p:grpSpPr>
        <p:pic>
          <p:nvPicPr>
            <p:cNvPr id="24" name="Picture 2" descr="C:\Documents and Settings\Goodman\Desktop\sunfire4600.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096000" y="2743200"/>
              <a:ext cx="678352" cy="914400"/>
            </a:xfrm>
            <a:prstGeom prst="rect">
              <a:avLst/>
            </a:prstGeom>
            <a:noFill/>
          </p:spPr>
        </p:pic>
        <p:pic>
          <p:nvPicPr>
            <p:cNvPr id="33" name="Picture 2" descr="C:\Documents and Settings\Goodman\Desktop\sunfire4600.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317152" y="3200400"/>
              <a:ext cx="678352" cy="914400"/>
            </a:xfrm>
            <a:prstGeom prst="rect">
              <a:avLst/>
            </a:prstGeom>
            <a:noFill/>
          </p:spPr>
        </p:pic>
        <p:pic>
          <p:nvPicPr>
            <p:cNvPr id="34" name="Picture 2" descr="C:\Documents and Settings\Goodman\Desktop\sunfire4600.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05600" y="3581400"/>
              <a:ext cx="678352" cy="914400"/>
            </a:xfrm>
            <a:prstGeom prst="rect">
              <a:avLst/>
            </a:prstGeom>
            <a:noFill/>
          </p:spPr>
        </p:pic>
        <p:sp>
          <p:nvSpPr>
            <p:cNvPr id="35" name="Rectangle 34"/>
            <p:cNvSpPr/>
            <p:nvPr/>
          </p:nvSpPr>
          <p:spPr>
            <a:xfrm>
              <a:off x="6007260" y="4571999"/>
              <a:ext cx="1388520" cy="369333"/>
            </a:xfrm>
            <a:prstGeom prst="rect">
              <a:avLst/>
            </a:prstGeom>
          </p:spPr>
          <p:txBody>
            <a:bodyPr wrap="none">
              <a:spAutoFit/>
            </a:bodyPr>
            <a:lstStyle/>
            <a:p>
              <a:pPr algn="ctr"/>
              <a:r>
                <a:rPr lang="en-US" dirty="0" smtClean="0"/>
                <a:t>Sunfire X4600</a:t>
              </a:r>
            </a:p>
          </p:txBody>
        </p:sp>
      </p:grpSp>
      <p:grpSp>
        <p:nvGrpSpPr>
          <p:cNvPr id="10" name="Group 37"/>
          <p:cNvGrpSpPr/>
          <p:nvPr/>
        </p:nvGrpSpPr>
        <p:grpSpPr>
          <a:xfrm>
            <a:off x="8001000" y="3352800"/>
            <a:ext cx="1128436" cy="902732"/>
            <a:chOff x="7924800" y="4876800"/>
            <a:chExt cx="1128436" cy="902732"/>
          </a:xfrm>
        </p:grpSpPr>
        <p:pic>
          <p:nvPicPr>
            <p:cNvPr id="3074" name="Picture 2" descr="C:\Documents and Settings\Goodman\Desktop\gtx380top.jp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924800" y="4876800"/>
              <a:ext cx="962025" cy="799683"/>
            </a:xfrm>
            <a:prstGeom prst="rect">
              <a:avLst/>
            </a:prstGeom>
            <a:noFill/>
          </p:spPr>
        </p:pic>
        <p:sp>
          <p:nvSpPr>
            <p:cNvPr id="36" name="Rectangle 35"/>
            <p:cNvSpPr/>
            <p:nvPr/>
          </p:nvSpPr>
          <p:spPr>
            <a:xfrm>
              <a:off x="8458200" y="5410200"/>
              <a:ext cx="595036" cy="369332"/>
            </a:xfrm>
            <a:prstGeom prst="rect">
              <a:avLst/>
            </a:prstGeom>
          </p:spPr>
          <p:txBody>
            <a:bodyPr wrap="none">
              <a:spAutoFit/>
            </a:bodyPr>
            <a:lstStyle/>
            <a:p>
              <a:pPr algn="ctr"/>
              <a:r>
                <a:rPr lang="en-US" dirty="0" smtClean="0"/>
                <a:t>GPU</a:t>
              </a:r>
            </a:p>
          </p:txBody>
        </p:sp>
      </p:grpSp>
      <p:sp>
        <p:nvSpPr>
          <p:cNvPr id="37" name="Rectangle 36"/>
          <p:cNvSpPr/>
          <p:nvPr/>
        </p:nvSpPr>
        <p:spPr>
          <a:xfrm>
            <a:off x="5943600" y="4876800"/>
            <a:ext cx="1026715" cy="646331"/>
          </a:xfrm>
          <a:prstGeom prst="rect">
            <a:avLst/>
          </a:prstGeom>
        </p:spPr>
        <p:txBody>
          <a:bodyPr wrap="square">
            <a:spAutoFit/>
          </a:bodyPr>
          <a:lstStyle/>
          <a:p>
            <a:pPr algn="ctr"/>
            <a:r>
              <a:rPr lang="en-US" dirty="0" smtClean="0"/>
              <a:t>Beowulf</a:t>
            </a:r>
          </a:p>
          <a:p>
            <a:pPr algn="ctr"/>
            <a:r>
              <a:rPr lang="en-US" dirty="0" smtClean="0"/>
              <a:t>200 cpu</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dissolv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1142928" y="990600"/>
            <a:ext cx="2362200" cy="609600"/>
          </a:xfrm>
          <a:prstGeom prst="rect">
            <a:avLst/>
          </a:prstGeom>
          <a:noFill/>
          <a:ln w="9525">
            <a:noFill/>
            <a:miter lim="800000"/>
            <a:headEnd/>
            <a:tailEnd/>
          </a:ln>
        </p:spPr>
        <p:txBody>
          <a:bodyPr/>
          <a:lstStyle/>
          <a:p>
            <a:pPr marL="457200" indent="-457200" eaLnBrk="0" hangingPunct="0">
              <a:spcBef>
                <a:spcPct val="125000"/>
              </a:spcBef>
              <a:tabLst>
                <a:tab pos="455613" algn="l"/>
                <a:tab pos="1027113" algn="l"/>
              </a:tabLst>
            </a:pPr>
            <a:r>
              <a:rPr lang="en-US" sz="2800" b="1" dirty="0">
                <a:solidFill>
                  <a:schemeClr val="bg2">
                    <a:lumMod val="40000"/>
                    <a:lumOff val="60000"/>
                  </a:schemeClr>
                </a:solidFill>
              </a:rPr>
              <a:t>Neuroscience</a:t>
            </a:r>
          </a:p>
        </p:txBody>
      </p:sp>
      <p:grpSp>
        <p:nvGrpSpPr>
          <p:cNvPr id="37" name="Group 36"/>
          <p:cNvGrpSpPr/>
          <p:nvPr/>
        </p:nvGrpSpPr>
        <p:grpSpPr>
          <a:xfrm>
            <a:off x="1142928" y="2286000"/>
            <a:ext cx="5930900" cy="1371600"/>
            <a:chOff x="1142928" y="2286000"/>
            <a:chExt cx="5930900" cy="1371600"/>
          </a:xfrm>
        </p:grpSpPr>
        <p:sp>
          <p:nvSpPr>
            <p:cNvPr id="13320" name="Rectangle 3"/>
            <p:cNvSpPr>
              <a:spLocks noChangeArrowheads="1"/>
            </p:cNvSpPr>
            <p:nvPr/>
          </p:nvSpPr>
          <p:spPr bwMode="auto">
            <a:xfrm>
              <a:off x="1142928" y="25908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solidFill>
                    <a:schemeClr val="bg2">
                      <a:lumMod val="40000"/>
                      <a:lumOff val="60000"/>
                    </a:schemeClr>
                  </a:solidFill>
                </a:rPr>
                <a:t>Mesocircuit Modeling</a:t>
              </a:r>
              <a:endParaRPr lang="en-US" sz="2800" b="1" dirty="0">
                <a:solidFill>
                  <a:schemeClr val="bg2">
                    <a:lumMod val="40000"/>
                    <a:lumOff val="60000"/>
                  </a:schemeClr>
                </a:solidFill>
              </a:endParaRPr>
            </a:p>
          </p:txBody>
        </p:sp>
        <p:pic>
          <p:nvPicPr>
            <p:cNvPr id="13323" name="Picture 4"/>
            <p:cNvPicPr>
              <a:picLocks noChangeAspect="1" noChangeArrowheads="1"/>
            </p:cNvPicPr>
            <p:nvPr/>
          </p:nvPicPr>
          <p:blipFill>
            <a:blip r:embed="rId3" cstate="print">
              <a:clrChange>
                <a:clrFrom>
                  <a:srgbClr val="006600"/>
                </a:clrFrom>
                <a:clrTo>
                  <a:srgbClr val="006600">
                    <a:alpha val="0"/>
                  </a:srgbClr>
                </a:clrTo>
              </a:clrChange>
              <a:duotone>
                <a:schemeClr val="accent3">
                  <a:shade val="45000"/>
                  <a:satMod val="135000"/>
                </a:schemeClr>
                <a:prstClr val="white"/>
              </a:duotone>
            </a:blip>
            <a:srcRect/>
            <a:stretch>
              <a:fillRect/>
            </a:stretch>
          </p:blipFill>
          <p:spPr bwMode="auto">
            <a:xfrm>
              <a:off x="5422828" y="2286000"/>
              <a:ext cx="1651000" cy="1066800"/>
            </a:xfrm>
            <a:prstGeom prst="rect">
              <a:avLst/>
            </a:prstGeom>
            <a:noFill/>
            <a:ln w="9525">
              <a:noFill/>
              <a:miter lim="800000"/>
              <a:headEnd/>
              <a:tailEnd/>
            </a:ln>
          </p:spPr>
        </p:pic>
      </p:grpSp>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endParaRPr lang="en-US" sz="2800" b="1" dirty="0">
              <a:solidFill>
                <a:schemeClr val="accent2"/>
              </a:solidFill>
            </a:endParaRPr>
          </a:p>
        </p:txBody>
      </p:sp>
      <p:grpSp>
        <p:nvGrpSpPr>
          <p:cNvPr id="39" name="Group 38"/>
          <p:cNvGrpSpPr/>
          <p:nvPr/>
        </p:nvGrpSpPr>
        <p:grpSpPr>
          <a:xfrm>
            <a:off x="1142928" y="5638800"/>
            <a:ext cx="5943672" cy="1066800"/>
            <a:chOff x="1142928" y="3886200"/>
            <a:chExt cx="5943672" cy="1066800"/>
          </a:xfrm>
        </p:grpSpPr>
        <p:sp>
          <p:nvSpPr>
            <p:cNvPr id="13321" name="Rectangle 3"/>
            <p:cNvSpPr>
              <a:spLocks noChangeArrowheads="1"/>
            </p:cNvSpPr>
            <p:nvPr/>
          </p:nvSpPr>
          <p:spPr bwMode="auto">
            <a:xfrm>
              <a:off x="1142928" y="3962400"/>
              <a:ext cx="3505200" cy="990600"/>
            </a:xfrm>
            <a:prstGeom prst="rect">
              <a:avLst/>
            </a:prstGeom>
            <a:noFill/>
            <a:ln w="9525">
              <a:noFill/>
              <a:miter lim="800000"/>
              <a:headEnd/>
              <a:tailEnd/>
            </a:ln>
          </p:spPr>
          <p:txBody>
            <a:bodyPr/>
            <a:lstStyle/>
            <a:p>
              <a:pPr marL="457200" indent="-457200" eaLnBrk="0" hangingPunct="0">
                <a:tabLst>
                  <a:tab pos="455613" algn="l"/>
                  <a:tab pos="1027113" algn="l"/>
                </a:tabLst>
              </a:pPr>
              <a:r>
                <a:rPr lang="en-US" sz="2800" b="1" dirty="0"/>
                <a:t>Robotic/Human </a:t>
              </a:r>
              <a:r>
                <a:rPr lang="en-US" sz="2800" b="1" dirty="0" smtClean="0"/>
                <a:t>Loops</a:t>
              </a:r>
            </a:p>
            <a:p>
              <a:pPr marL="457200" indent="-457200" eaLnBrk="0" hangingPunct="0">
                <a:tabLst>
                  <a:tab pos="455613" algn="l"/>
                  <a:tab pos="1027113" algn="l"/>
                </a:tabLst>
              </a:pPr>
              <a:r>
                <a:rPr lang="en-US" sz="2800" b="1" dirty="0" smtClean="0"/>
                <a:t>(Virtual Neurorobotics)</a:t>
              </a:r>
              <a:endParaRPr lang="en-US" sz="2800" b="1" dirty="0"/>
            </a:p>
          </p:txBody>
        </p:sp>
        <p:grpSp>
          <p:nvGrpSpPr>
            <p:cNvPr id="25" name="Group 24"/>
            <p:cNvGrpSpPr/>
            <p:nvPr/>
          </p:nvGrpSpPr>
          <p:grpSpPr>
            <a:xfrm>
              <a:off x="5410057" y="3886200"/>
              <a:ext cx="1676543" cy="1066800"/>
              <a:chOff x="4436775" y="5257800"/>
              <a:chExt cx="2060686" cy="1311234"/>
            </a:xfrm>
          </p:grpSpPr>
          <p:pic>
            <p:nvPicPr>
              <p:cNvPr id="13314" name="Picture 6" descr="C:\Program Files\Microsoft Office\MEDIA\CAGCAT10\j0302953.jpg"/>
              <p:cNvPicPr>
                <a:picLocks noChangeAspect="1" noChangeArrowheads="1"/>
              </p:cNvPicPr>
              <p:nvPr/>
            </p:nvPicPr>
            <p:blipFill>
              <a:blip r:embed="rId4" cstate="print">
                <a:clrChange>
                  <a:clrFrom>
                    <a:srgbClr val="F8F8F8"/>
                  </a:clrFrom>
                  <a:clrTo>
                    <a:srgbClr val="F8F8F8">
                      <a:alpha val="0"/>
                    </a:srgbClr>
                  </a:clrTo>
                </a:clrChange>
              </a:blip>
              <a:srcRect/>
              <a:stretch>
                <a:fillRect/>
              </a:stretch>
            </p:blipFill>
            <p:spPr bwMode="auto">
              <a:xfrm>
                <a:off x="5562600" y="5257800"/>
                <a:ext cx="934861" cy="1311234"/>
              </a:xfrm>
              <a:prstGeom prst="rect">
                <a:avLst/>
              </a:prstGeom>
              <a:noFill/>
              <a:ln w="9525">
                <a:noFill/>
                <a:miter lim="800000"/>
                <a:headEnd/>
                <a:tailEnd/>
              </a:ln>
            </p:spPr>
          </p:pic>
          <p:pic>
            <p:nvPicPr>
              <p:cNvPr id="34817" name="Picture 1"/>
              <p:cNvPicPr>
                <a:picLocks noChangeAspect="1" noChangeArrowheads="1"/>
              </p:cNvPicPr>
              <p:nvPr/>
            </p:nvPicPr>
            <p:blipFill>
              <a:blip r:embed="rId5" cstate="print">
                <a:clrChange>
                  <a:clrFrom>
                    <a:srgbClr val="6DB0FF"/>
                  </a:clrFrom>
                  <a:clrTo>
                    <a:srgbClr val="6DB0FF">
                      <a:alpha val="0"/>
                    </a:srgbClr>
                  </a:clrTo>
                </a:clrChange>
              </a:blip>
              <a:srcRect/>
              <a:stretch>
                <a:fillRect/>
              </a:stretch>
            </p:blipFill>
            <p:spPr bwMode="auto">
              <a:xfrm>
                <a:off x="4436775" y="5486400"/>
                <a:ext cx="973425" cy="1066296"/>
              </a:xfrm>
              <a:prstGeom prst="rect">
                <a:avLst/>
              </a:prstGeom>
              <a:noFill/>
              <a:ln w="9525">
                <a:noFill/>
                <a:miter lim="800000"/>
                <a:headEnd/>
                <a:tailEnd/>
              </a:ln>
              <a:effectLst/>
            </p:spPr>
          </p:pic>
        </p:grpSp>
      </p:grpSp>
      <p:pic>
        <p:nvPicPr>
          <p:cNvPr id="26" name="Picture 68" descr="N13552_planes"/>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5600628" y="762000"/>
            <a:ext cx="1295400" cy="819521"/>
          </a:xfrm>
          <a:prstGeom prst="rect">
            <a:avLst/>
          </a:prstGeom>
          <a:noFill/>
          <a:ln w="9525">
            <a:noFill/>
            <a:miter lim="800000"/>
            <a:headEnd/>
            <a:tailEnd/>
          </a:ln>
        </p:spPr>
      </p:pic>
      <p:grpSp>
        <p:nvGrpSpPr>
          <p:cNvPr id="40" name="Group 39"/>
          <p:cNvGrpSpPr/>
          <p:nvPr/>
        </p:nvGrpSpPr>
        <p:grpSpPr>
          <a:xfrm>
            <a:off x="1142928" y="4114800"/>
            <a:ext cx="5943672" cy="1143000"/>
            <a:chOff x="1142928" y="5715000"/>
            <a:chExt cx="5943672" cy="1143000"/>
          </a:xfrm>
        </p:grpSpPr>
        <p:pic>
          <p:nvPicPr>
            <p:cNvPr id="13315" name="Picture 6" descr="supercompute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5548313" y="5718175"/>
              <a:ext cx="1538287" cy="1139825"/>
            </a:xfrm>
            <a:prstGeom prst="rect">
              <a:avLst/>
            </a:prstGeom>
            <a:noFill/>
            <a:ln w="9525">
              <a:noFill/>
              <a:miter lim="800000"/>
              <a:headEnd/>
              <a:tailEnd/>
            </a:ln>
          </p:spPr>
        </p:pic>
        <p:sp>
          <p:nvSpPr>
            <p:cNvPr id="18" name="Rectangle 3"/>
            <p:cNvSpPr>
              <a:spLocks noChangeArrowheads="1"/>
            </p:cNvSpPr>
            <p:nvPr/>
          </p:nvSpPr>
          <p:spPr bwMode="auto">
            <a:xfrm>
              <a:off x="1142928" y="57150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solidFill>
                    <a:schemeClr val="bg2">
                      <a:lumMod val="40000"/>
                      <a:lumOff val="60000"/>
                    </a:schemeClr>
                  </a:solidFill>
                </a:rPr>
                <a:t>Software/Hardware Engineering</a:t>
              </a:r>
              <a:endParaRPr lang="en-US" sz="2800" b="1" dirty="0">
                <a:solidFill>
                  <a:schemeClr val="bg2">
                    <a:lumMod val="40000"/>
                    <a:lumOff val="60000"/>
                  </a:schemeClr>
                </a:solidFill>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smtClean="0">
                <a:solidFill>
                  <a:schemeClr val="accent2"/>
                </a:solidFill>
              </a:rPr>
              <a:t>Virtual Neuro-Robotics</a:t>
            </a:r>
            <a:endParaRPr lang="en-US" sz="2800" b="1" dirty="0">
              <a:solidFill>
                <a:schemeClr val="accent2"/>
              </a:solidFill>
            </a:endParaRPr>
          </a:p>
        </p:txBody>
      </p:sp>
      <p:pic>
        <p:nvPicPr>
          <p:cNvPr id="45061" name="Picture 5"/>
          <p:cNvPicPr>
            <a:picLocks noChangeAspect="1" noChangeArrowheads="1"/>
          </p:cNvPicPr>
          <p:nvPr/>
        </p:nvPicPr>
        <p:blipFill>
          <a:blip r:embed="rId3" cstate="print"/>
          <a:srcRect/>
          <a:stretch>
            <a:fillRect/>
          </a:stretch>
        </p:blipFill>
        <p:spPr bwMode="auto">
          <a:xfrm>
            <a:off x="2857500" y="3057525"/>
            <a:ext cx="3429000" cy="219075"/>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990600" y="3810000"/>
            <a:ext cx="7218363" cy="18573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r="82866" b="11111"/>
          <a:stretch>
            <a:fillRect/>
          </a:stretch>
        </p:blipFill>
        <p:spPr bwMode="auto">
          <a:xfrm>
            <a:off x="2667000" y="5715000"/>
            <a:ext cx="1524000" cy="228600"/>
          </a:xfrm>
          <a:prstGeom prst="rect">
            <a:avLst/>
          </a:prstGeom>
          <a:noFill/>
          <a:ln w="9525">
            <a:noFill/>
            <a:miter lim="800000"/>
            <a:headEnd/>
            <a:tailEnd/>
          </a:ln>
          <a:effectLst/>
        </p:spPr>
      </p:pic>
      <p:pic>
        <p:nvPicPr>
          <p:cNvPr id="10" name="Picture 3"/>
          <p:cNvPicPr>
            <a:picLocks noChangeAspect="1" noChangeArrowheads="1"/>
          </p:cNvPicPr>
          <p:nvPr/>
        </p:nvPicPr>
        <p:blipFill>
          <a:blip r:embed="rId5" cstate="print"/>
          <a:srcRect l="72818" b="11111"/>
          <a:stretch>
            <a:fillRect/>
          </a:stretch>
        </p:blipFill>
        <p:spPr bwMode="auto">
          <a:xfrm>
            <a:off x="4287837" y="5715000"/>
            <a:ext cx="2417763" cy="2286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6" cstate="print"/>
          <a:srcRect/>
          <a:stretch>
            <a:fillRect/>
          </a:stretch>
        </p:blipFill>
        <p:spPr bwMode="auto">
          <a:xfrm>
            <a:off x="762000" y="1152525"/>
            <a:ext cx="7827963" cy="18669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4"/>
          <p:cNvSpPr>
            <a:spLocks noChangeArrowheads="1"/>
          </p:cNvSpPr>
          <p:nvPr/>
        </p:nvSpPr>
        <p:spPr bwMode="auto">
          <a:xfrm>
            <a:off x="381000" y="914400"/>
            <a:ext cx="8382000" cy="5562600"/>
          </a:xfrm>
          <a:prstGeom prst="rect">
            <a:avLst/>
          </a:prstGeom>
          <a:noFill/>
          <a:ln w="9525">
            <a:noFill/>
            <a:miter lim="800000"/>
            <a:headEnd/>
            <a:tailEnd/>
          </a:ln>
        </p:spPr>
        <p:txBody>
          <a:bodyPr/>
          <a:lstStyle/>
          <a:p>
            <a:pPr marL="455613" indent="-455613">
              <a:spcBef>
                <a:spcPct val="50000"/>
              </a:spcBef>
              <a:buFont typeface="Wingdings" pitchFamily="2" charset="2"/>
              <a:buChar char="Ø"/>
              <a:tabLst>
                <a:tab pos="455613" algn="l"/>
                <a:tab pos="1027113" algn="l"/>
              </a:tabLst>
            </a:pPr>
            <a:endParaRPr lang="en-US" sz="2800" b="1" dirty="0">
              <a:solidFill>
                <a:schemeClr val="accent2"/>
              </a:solidFill>
            </a:endParaRPr>
          </a:p>
        </p:txBody>
      </p:sp>
      <p:sp>
        <p:nvSpPr>
          <p:cNvPr id="9" name="TextBox 8"/>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smtClean="0">
                <a:solidFill>
                  <a:schemeClr val="accent2"/>
                </a:solidFill>
              </a:rPr>
              <a:t>Behavioral VNR System</a:t>
            </a:r>
            <a:endParaRPr lang="en-US" sz="2800" b="1" dirty="0">
              <a:solidFill>
                <a:schemeClr val="accent2"/>
              </a:solidFill>
            </a:endParaRPr>
          </a:p>
        </p:txBody>
      </p:sp>
      <p:pic>
        <p:nvPicPr>
          <p:cNvPr id="25601" name="Picture 1"/>
          <p:cNvPicPr>
            <a:picLocks noChangeAspect="1" noChangeArrowheads="1"/>
          </p:cNvPicPr>
          <p:nvPr/>
        </p:nvPicPr>
        <p:blipFill>
          <a:blip r:embed="rId3" cstate="print"/>
          <a:srcRect/>
          <a:stretch>
            <a:fillRect/>
          </a:stretch>
        </p:blipFill>
        <p:spPr bwMode="auto">
          <a:xfrm>
            <a:off x="2447712" y="914401"/>
            <a:ext cx="4248576" cy="3200400"/>
          </a:xfrm>
          <a:prstGeom prst="rect">
            <a:avLst/>
          </a:prstGeom>
          <a:noFill/>
          <a:ln w="9525">
            <a:noFill/>
            <a:miter lim="800000"/>
            <a:headEnd/>
            <a:tailEnd/>
          </a:ln>
          <a:effectLst>
            <a:softEdge rad="31750"/>
          </a:effectLst>
        </p:spPr>
      </p:pic>
      <p:pic>
        <p:nvPicPr>
          <p:cNvPr id="25602" name="Picture 2"/>
          <p:cNvPicPr>
            <a:picLocks noChangeAspect="1" noChangeArrowheads="1"/>
          </p:cNvPicPr>
          <p:nvPr/>
        </p:nvPicPr>
        <p:blipFill>
          <a:blip r:embed="rId4" cstate="print"/>
          <a:srcRect/>
          <a:stretch>
            <a:fillRect/>
          </a:stretch>
        </p:blipFill>
        <p:spPr bwMode="auto">
          <a:xfrm>
            <a:off x="360948" y="4343400"/>
            <a:ext cx="8422105" cy="2286000"/>
          </a:xfrm>
          <a:prstGeom prst="rect">
            <a:avLst/>
          </a:prstGeom>
          <a:noFill/>
          <a:ln w="9525">
            <a:noFill/>
            <a:miter lim="800000"/>
            <a:headEnd/>
            <a:tailEnd/>
          </a:ln>
          <a:effectLst/>
        </p:spPr>
      </p:pic>
      <p:sp>
        <p:nvSpPr>
          <p:cNvPr id="13" name="Rounded Rectangle 12"/>
          <p:cNvSpPr/>
          <p:nvPr/>
        </p:nvSpPr>
        <p:spPr bwMode="auto">
          <a:xfrm>
            <a:off x="228600" y="5791200"/>
            <a:ext cx="8595360" cy="510540"/>
          </a:xfrm>
          <a:prstGeom prst="roundRect">
            <a:avLst/>
          </a:prstGeom>
          <a:noFill/>
          <a:ln w="127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3505200" y="4495800"/>
            <a:ext cx="5638800" cy="2462213"/>
            <a:chOff x="3505200" y="4495800"/>
            <a:chExt cx="5638800" cy="2462213"/>
          </a:xfrm>
        </p:grpSpPr>
        <p:sp>
          <p:nvSpPr>
            <p:cNvPr id="35" name="Rectangle 34"/>
            <p:cNvSpPr/>
            <p:nvPr/>
          </p:nvSpPr>
          <p:spPr bwMode="auto">
            <a:xfrm>
              <a:off x="4168140" y="5836920"/>
              <a:ext cx="4781550" cy="426720"/>
            </a:xfrm>
            <a:prstGeom prst="rect">
              <a:avLst/>
            </a:prstGeom>
            <a:solidFill>
              <a:schemeClr val="bg1">
                <a:lumMod val="9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36" name="Rectangle 35"/>
            <p:cNvSpPr/>
            <p:nvPr/>
          </p:nvSpPr>
          <p:spPr bwMode="auto">
            <a:xfrm>
              <a:off x="4168140" y="4758690"/>
              <a:ext cx="4781550" cy="426720"/>
            </a:xfrm>
            <a:prstGeom prst="rect">
              <a:avLst/>
            </a:prstGeom>
            <a:solidFill>
              <a:schemeClr val="bg1">
                <a:lumMod val="9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nvGrpSpPr>
            <p:cNvPr id="39" name="Group 38"/>
            <p:cNvGrpSpPr/>
            <p:nvPr/>
          </p:nvGrpSpPr>
          <p:grpSpPr>
            <a:xfrm>
              <a:off x="3505200" y="4495800"/>
              <a:ext cx="5638800" cy="2462213"/>
              <a:chOff x="3505200" y="4495800"/>
              <a:chExt cx="5638800" cy="2462213"/>
            </a:xfrm>
          </p:grpSpPr>
          <p:pic>
            <p:nvPicPr>
              <p:cNvPr id="19460" name="Picture 4" descr="C:\Users\goodman\AppData\Local\Temp\SNAGHTML5b515b.PNG"/>
              <p:cNvPicPr>
                <a:picLocks noChangeAspect="1" noChangeArrowheads="1"/>
              </p:cNvPicPr>
              <p:nvPr/>
            </p:nvPicPr>
            <p:blipFill>
              <a:blip r:embed="rId3" cstate="print">
                <a:clrChange>
                  <a:clrFrom>
                    <a:srgbClr val="FCFCFC"/>
                  </a:clrFrom>
                  <a:clrTo>
                    <a:srgbClr val="FCFCFC">
                      <a:alpha val="0"/>
                    </a:srgbClr>
                  </a:clrTo>
                </a:clrChange>
              </a:blip>
              <a:srcRect/>
              <a:stretch>
                <a:fillRect/>
              </a:stretch>
            </p:blipFill>
            <p:spPr bwMode="auto">
              <a:xfrm>
                <a:off x="3505200" y="4648200"/>
                <a:ext cx="800100" cy="1257301"/>
              </a:xfrm>
              <a:prstGeom prst="rect">
                <a:avLst/>
              </a:prstGeom>
              <a:noFill/>
            </p:spPr>
          </p:pic>
          <p:sp>
            <p:nvSpPr>
              <p:cNvPr id="26" name="Rectangle 25"/>
              <p:cNvSpPr/>
              <p:nvPr/>
            </p:nvSpPr>
            <p:spPr>
              <a:xfrm>
                <a:off x="4114800" y="4495800"/>
                <a:ext cx="5029200" cy="2462213"/>
              </a:xfrm>
              <a:prstGeom prst="rect">
                <a:avLst/>
              </a:prstGeom>
            </p:spPr>
            <p:txBody>
              <a:bodyPr wrap="square">
                <a:spAutoFit/>
              </a:bodyPr>
              <a:lstStyle/>
              <a:p>
                <a:pPr indent="114300"/>
                <a:r>
                  <a:rPr lang="en-US" sz="1400" b="1" u="sng" dirty="0" smtClean="0"/>
                  <a:t>Human trials using intranasal OT</a:t>
                </a:r>
                <a:endParaRPr lang="en-US" sz="1400" u="sng" dirty="0" smtClean="0"/>
              </a:p>
              <a:p>
                <a:pPr indent="114300">
                  <a:buFont typeface="Arial" pitchFamily="34" charset="0"/>
                  <a:buChar char="•"/>
                </a:pPr>
                <a:r>
                  <a:rPr lang="en-US" sz="1400" dirty="0" smtClean="0"/>
                  <a:t>Willingness to trust, accept social risk (Kosfeld 2005)</a:t>
                </a:r>
              </a:p>
              <a:p>
                <a:pPr indent="114300">
                  <a:buFont typeface="Arial" pitchFamily="34" charset="0"/>
                  <a:buChar char="•"/>
                </a:pPr>
                <a:r>
                  <a:rPr lang="en-US" sz="1400" dirty="0" smtClean="0"/>
                  <a:t>Trust despite prior betrayal (Baumgartner 2008)</a:t>
                </a:r>
              </a:p>
              <a:p>
                <a:pPr indent="114300">
                  <a:buFont typeface="Arial" pitchFamily="34" charset="0"/>
                  <a:buChar char="•"/>
                </a:pPr>
                <a:r>
                  <a:rPr lang="en-US" sz="1400" dirty="0" smtClean="0"/>
                  <a:t>Improved ability to infer emotional state of others (Domes 2007)</a:t>
                </a:r>
              </a:p>
              <a:p>
                <a:pPr indent="114300">
                  <a:buFont typeface="Arial" pitchFamily="34" charset="0"/>
                  <a:buChar char="•"/>
                </a:pPr>
                <a:r>
                  <a:rPr lang="en-US" sz="1400" dirty="0" smtClean="0"/>
                  <a:t>Improved accuracy of classifying facial expressions (Di Simplicio 2009)</a:t>
                </a:r>
              </a:p>
              <a:p>
                <a:pPr indent="114300">
                  <a:buFont typeface="Arial" pitchFamily="34" charset="0"/>
                  <a:buChar char="•"/>
                </a:pPr>
                <a:r>
                  <a:rPr lang="en-US" sz="1400" dirty="0" smtClean="0"/>
                  <a:t>Improved accuracy of recognizing angry faces (Champaign 2007)</a:t>
                </a:r>
              </a:p>
              <a:p>
                <a:pPr indent="114300">
                  <a:buFont typeface="Arial" pitchFamily="34" charset="0"/>
                  <a:buChar char="•"/>
                </a:pPr>
                <a:r>
                  <a:rPr lang="en-US" sz="1400" dirty="0" smtClean="0"/>
                  <a:t>Improved memory for familiar faces (Savaskan 2008)</a:t>
                </a:r>
              </a:p>
              <a:p>
                <a:pPr indent="114300">
                  <a:buFont typeface="Arial" pitchFamily="34" charset="0"/>
                  <a:buChar char="•"/>
                </a:pPr>
                <a:r>
                  <a:rPr lang="en-US" sz="1400" dirty="0" smtClean="0"/>
                  <a:t>Improved memory for faces, not other stimuli (Rummele 2009)</a:t>
                </a:r>
              </a:p>
              <a:p>
                <a:pPr indent="114300">
                  <a:buFont typeface="Arial" pitchFamily="34" charset="0"/>
                  <a:buChar char="•"/>
                  <a:tabLst>
                    <a:tab pos="228600" algn="l"/>
                  </a:tabLst>
                </a:pPr>
                <a:r>
                  <a:rPr lang="en-US" sz="1400" dirty="0" smtClean="0"/>
                  <a:t>Amygdala less active &amp; less coupled to BS and neocortex 		w/ fear or pain stimuli (Kirsch  2005, Domes 2007, Singer 2008)</a:t>
                </a:r>
              </a:p>
              <a:p>
                <a:pPr indent="114300">
                  <a:buFont typeface="Arial" pitchFamily="34" charset="0"/>
                  <a:buChar char="•"/>
                </a:pPr>
                <a:endParaRPr lang="en-US" sz="1400" dirty="0" smtClean="0"/>
              </a:p>
            </p:txBody>
          </p:sp>
        </p:grpSp>
      </p:grpSp>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r>
              <a:rPr lang="en-US" sz="2800" b="1" dirty="0" smtClean="0">
                <a:solidFill>
                  <a:schemeClr val="accent2"/>
                </a:solidFill>
              </a:rPr>
              <a:t>Oxytocin Physiology </a:t>
            </a:r>
            <a:endParaRPr lang="en-US" sz="2800" b="1" dirty="0">
              <a:solidFill>
                <a:schemeClr val="accent2"/>
              </a:solidFill>
            </a:endParaRPr>
          </a:p>
          <a:p>
            <a:pPr algn="ctr">
              <a:defRPr/>
            </a:pPr>
            <a:endParaRPr lang="en-US" sz="2800" b="1" dirty="0">
              <a:solidFill>
                <a:schemeClr val="accent2"/>
              </a:solidFill>
            </a:endParaRPr>
          </a:p>
        </p:txBody>
      </p:sp>
      <p:pic>
        <p:nvPicPr>
          <p:cNvPr id="18434" name="Picture 2" descr="C:\DOCUME~1\Goodman\LOCALS~1\Temp\SNAGHTMLff71eea.PNG"/>
          <p:cNvPicPr>
            <a:picLocks noChangeAspect="1" noChangeArrowheads="1"/>
          </p:cNvPicPr>
          <p:nvPr/>
        </p:nvPicPr>
        <p:blipFill>
          <a:blip r:embed="rId4" cstate="print"/>
          <a:srcRect/>
          <a:stretch>
            <a:fillRect/>
          </a:stretch>
        </p:blipFill>
        <p:spPr bwMode="auto">
          <a:xfrm>
            <a:off x="228600" y="2552699"/>
            <a:ext cx="2035835" cy="2247901"/>
          </a:xfrm>
          <a:prstGeom prst="rect">
            <a:avLst/>
          </a:prstGeom>
          <a:noFill/>
        </p:spPr>
      </p:pic>
      <p:pic>
        <p:nvPicPr>
          <p:cNvPr id="18436" name="Picture 4" descr="C:\DOCUME~1\Goodman\LOCALS~1\Temp\SNAGHTMLff7cf8d.PNG"/>
          <p:cNvPicPr>
            <a:picLocks noChangeAspect="1" noChangeArrowheads="1"/>
          </p:cNvPicPr>
          <p:nvPr/>
        </p:nvPicPr>
        <p:blipFill>
          <a:blip r:embed="rId5" cstate="print"/>
          <a:srcRect/>
          <a:stretch>
            <a:fillRect/>
          </a:stretch>
        </p:blipFill>
        <p:spPr bwMode="auto">
          <a:xfrm>
            <a:off x="533400" y="1204911"/>
            <a:ext cx="914400" cy="1195388"/>
          </a:xfrm>
          <a:prstGeom prst="rect">
            <a:avLst/>
          </a:prstGeom>
          <a:noFill/>
        </p:spPr>
      </p:pic>
      <p:sp>
        <p:nvSpPr>
          <p:cNvPr id="21" name="Rectangle 20"/>
          <p:cNvSpPr/>
          <p:nvPr/>
        </p:nvSpPr>
        <p:spPr>
          <a:xfrm>
            <a:off x="1295400" y="652046"/>
            <a:ext cx="1284327" cy="338554"/>
          </a:xfrm>
          <a:prstGeom prst="rect">
            <a:avLst/>
          </a:prstGeom>
          <a:solidFill>
            <a:schemeClr val="bg1">
              <a:lumMod val="95000"/>
            </a:schemeClr>
          </a:solidFill>
        </p:spPr>
        <p:txBody>
          <a:bodyPr wrap="none">
            <a:spAutoFit/>
          </a:bodyPr>
          <a:lstStyle/>
          <a:p>
            <a:pPr algn="ctr"/>
            <a:r>
              <a:rPr lang="en-US" sz="1600" i="1" dirty="0" smtClean="0"/>
              <a:t>Neuroanatomy</a:t>
            </a:r>
            <a:endParaRPr lang="en-US" sz="1600" i="1" dirty="0"/>
          </a:p>
        </p:txBody>
      </p:sp>
      <p:grpSp>
        <p:nvGrpSpPr>
          <p:cNvPr id="37" name="Group 36"/>
          <p:cNvGrpSpPr/>
          <p:nvPr/>
        </p:nvGrpSpPr>
        <p:grpSpPr>
          <a:xfrm>
            <a:off x="4104863" y="762000"/>
            <a:ext cx="3911967" cy="1494710"/>
            <a:chOff x="4104863" y="762000"/>
            <a:chExt cx="3911967" cy="1494710"/>
          </a:xfrm>
        </p:grpSpPr>
        <p:sp>
          <p:nvSpPr>
            <p:cNvPr id="20" name="Rectangle 19"/>
            <p:cNvSpPr/>
            <p:nvPr/>
          </p:nvSpPr>
          <p:spPr>
            <a:xfrm>
              <a:off x="4114800" y="1087159"/>
              <a:ext cx="3902030" cy="1169551"/>
            </a:xfrm>
            <a:prstGeom prst="rect">
              <a:avLst/>
            </a:prstGeom>
          </p:spPr>
          <p:txBody>
            <a:bodyPr wrap="square">
              <a:spAutoFit/>
            </a:bodyPr>
            <a:lstStyle/>
            <a:p>
              <a:pPr indent="114300">
                <a:buFont typeface="Arial" pitchFamily="34" charset="0"/>
                <a:buChar char="•"/>
              </a:pPr>
              <a:r>
                <a:rPr lang="en-US" sz="1400" dirty="0" smtClean="0"/>
                <a:t>OT is 9-amino acid cyclic peptide</a:t>
              </a:r>
            </a:p>
            <a:p>
              <a:pPr indent="114300">
                <a:buFont typeface="Arial" pitchFamily="34" charset="0"/>
                <a:buChar char="•"/>
              </a:pPr>
              <a:r>
                <a:rPr lang="en-US" sz="1400" dirty="0" smtClean="0"/>
                <a:t>first peptide to be sequenced &amp; synthesized! (ca. 1950)</a:t>
              </a:r>
            </a:p>
            <a:p>
              <a:pPr indent="114300">
                <a:buFont typeface="Arial" pitchFamily="34" charset="0"/>
                <a:buChar char="•"/>
              </a:pPr>
              <a:r>
                <a:rPr lang="en-US" sz="1400" dirty="0" smtClean="0"/>
                <a:t>means “rapid birth”: promotes uterine contraction</a:t>
              </a:r>
            </a:p>
            <a:p>
              <a:pPr indent="114300">
                <a:buFont typeface="Arial" pitchFamily="34" charset="0"/>
                <a:buChar char="•"/>
              </a:pPr>
              <a:r>
                <a:rPr lang="en-US" sz="1400" dirty="0" smtClean="0"/>
                <a:t>promotes milk ejection for lactation</a:t>
              </a:r>
            </a:p>
            <a:p>
              <a:pPr indent="114300">
                <a:buFont typeface="Arial" pitchFamily="34" charset="0"/>
                <a:buChar char="•"/>
              </a:pPr>
              <a:r>
                <a:rPr lang="en-US" sz="1400" dirty="0" smtClean="0"/>
                <a:t>reflects release from pituitary into the blood stream</a:t>
              </a:r>
            </a:p>
          </p:txBody>
        </p:sp>
        <p:sp>
          <p:nvSpPr>
            <p:cNvPr id="23" name="Rectangle 22"/>
            <p:cNvSpPr/>
            <p:nvPr/>
          </p:nvSpPr>
          <p:spPr>
            <a:xfrm>
              <a:off x="4104863" y="762000"/>
              <a:ext cx="2524537" cy="338554"/>
            </a:xfrm>
            <a:prstGeom prst="rect">
              <a:avLst/>
            </a:prstGeom>
            <a:solidFill>
              <a:schemeClr val="bg1"/>
            </a:solidFill>
          </p:spPr>
          <p:txBody>
            <a:bodyPr wrap="none">
              <a:spAutoFit/>
            </a:bodyPr>
            <a:lstStyle/>
            <a:p>
              <a:pPr algn="ctr"/>
              <a:r>
                <a:rPr lang="en-US" sz="1600" i="1" u="sng" dirty="0" smtClean="0"/>
                <a:t>“neurohypophyseal OT system”</a:t>
              </a:r>
              <a:endParaRPr lang="en-US" sz="1600" i="1" u="sng" dirty="0"/>
            </a:p>
          </p:txBody>
        </p:sp>
      </p:grpSp>
      <p:sp>
        <p:nvSpPr>
          <p:cNvPr id="24" name="Rectangle 23"/>
          <p:cNvSpPr/>
          <p:nvPr/>
        </p:nvSpPr>
        <p:spPr>
          <a:xfrm>
            <a:off x="4124736" y="3429000"/>
            <a:ext cx="4562063" cy="954107"/>
          </a:xfrm>
          <a:prstGeom prst="rect">
            <a:avLst/>
          </a:prstGeom>
        </p:spPr>
        <p:txBody>
          <a:bodyPr wrap="square">
            <a:spAutoFit/>
          </a:bodyPr>
          <a:lstStyle/>
          <a:p>
            <a:pPr indent="114300">
              <a:buFont typeface="Arial" pitchFamily="34" charset="0"/>
              <a:buChar char="•"/>
            </a:pPr>
            <a:r>
              <a:rPr lang="en-US" sz="1400" b="1" dirty="0" smtClean="0"/>
              <a:t>rodents</a:t>
            </a:r>
            <a:r>
              <a:rPr lang="en-US" sz="1400" dirty="0" smtClean="0"/>
              <a:t>: maternal &amp; paternal bonding</a:t>
            </a:r>
          </a:p>
          <a:p>
            <a:pPr indent="114300">
              <a:buFont typeface="Arial" pitchFamily="34" charset="0"/>
              <a:buChar char="•"/>
            </a:pPr>
            <a:r>
              <a:rPr lang="en-US" sz="1400" b="1" dirty="0" smtClean="0"/>
              <a:t>voles</a:t>
            </a:r>
            <a:r>
              <a:rPr lang="en-US" sz="1400" dirty="0" smtClean="0"/>
              <a:t>: social recognition of cohabitating partner vs stranger</a:t>
            </a:r>
          </a:p>
          <a:p>
            <a:pPr indent="114300">
              <a:buFont typeface="Arial" pitchFamily="34" charset="0"/>
              <a:buChar char="•"/>
            </a:pPr>
            <a:r>
              <a:rPr lang="en-US" sz="1400" b="1" dirty="0" smtClean="0"/>
              <a:t>ungulates</a:t>
            </a:r>
            <a:r>
              <a:rPr lang="en-US" sz="1400" dirty="0" smtClean="0"/>
              <a:t>: selective olfactory bonding (memory) for own lamb</a:t>
            </a:r>
          </a:p>
          <a:p>
            <a:pPr indent="114300">
              <a:buFont typeface="Arial" pitchFamily="34" charset="0"/>
              <a:buChar char="•"/>
            </a:pPr>
            <a:r>
              <a:rPr lang="en-US" sz="1400" dirty="0" smtClean="0"/>
              <a:t>seems to modulate the saliency &amp; encoding of sensory signals</a:t>
            </a:r>
          </a:p>
        </p:txBody>
      </p:sp>
      <p:cxnSp>
        <p:nvCxnSpPr>
          <p:cNvPr id="28" name="Straight Connector 27"/>
          <p:cNvCxnSpPr/>
          <p:nvPr/>
        </p:nvCxnSpPr>
        <p:spPr bwMode="auto">
          <a:xfrm>
            <a:off x="304800" y="4800600"/>
            <a:ext cx="3276600" cy="0"/>
          </a:xfrm>
          <a:prstGeom prst="line">
            <a:avLst/>
          </a:prstGeom>
          <a:noFill/>
          <a:ln w="9525" cap="flat" cmpd="sng" algn="ctr">
            <a:solidFill>
              <a:schemeClr val="tx1"/>
            </a:solidFill>
            <a:prstDash val="solid"/>
            <a:round/>
            <a:headEnd type="none" w="med" len="med"/>
            <a:tailEnd type="none" w="med" len="med"/>
          </a:ln>
          <a:effectLst/>
        </p:spPr>
      </p:cxnSp>
      <p:grpSp>
        <p:nvGrpSpPr>
          <p:cNvPr id="43" name="Group 42"/>
          <p:cNvGrpSpPr/>
          <p:nvPr/>
        </p:nvGrpSpPr>
        <p:grpSpPr>
          <a:xfrm>
            <a:off x="152400" y="1181099"/>
            <a:ext cx="8534400" cy="5615346"/>
            <a:chOff x="152400" y="1181099"/>
            <a:chExt cx="8534400" cy="5615346"/>
          </a:xfrm>
        </p:grpSpPr>
        <p:grpSp>
          <p:nvGrpSpPr>
            <p:cNvPr id="38" name="Group 37"/>
            <p:cNvGrpSpPr/>
            <p:nvPr/>
          </p:nvGrpSpPr>
          <p:grpSpPr>
            <a:xfrm>
              <a:off x="1143000" y="1181099"/>
              <a:ext cx="7543800" cy="2774099"/>
              <a:chOff x="1143000" y="1181099"/>
              <a:chExt cx="7543800" cy="2774099"/>
            </a:xfrm>
          </p:grpSpPr>
          <p:sp>
            <p:nvSpPr>
              <p:cNvPr id="25" name="Rectangle 24"/>
              <p:cNvSpPr/>
              <p:nvPr/>
            </p:nvSpPr>
            <p:spPr>
              <a:xfrm>
                <a:off x="4090092" y="2362200"/>
                <a:ext cx="4596708" cy="338554"/>
              </a:xfrm>
              <a:prstGeom prst="rect">
                <a:avLst/>
              </a:prstGeom>
              <a:solidFill>
                <a:schemeClr val="bg1"/>
              </a:solidFill>
            </p:spPr>
            <p:txBody>
              <a:bodyPr wrap="none">
                <a:spAutoFit/>
              </a:bodyPr>
              <a:lstStyle/>
              <a:p>
                <a:pPr algn="ctr"/>
                <a:r>
                  <a:rPr lang="en-US" sz="1600" i="1" u="sng" dirty="0" smtClean="0"/>
                  <a:t>“direct CNS OT system”</a:t>
                </a:r>
                <a:r>
                  <a:rPr lang="en-US" sz="1600" i="1" dirty="0" smtClean="0"/>
                  <a:t> (OT &amp; OTR KOs &amp;  pharmacology)</a:t>
                </a:r>
                <a:endParaRPr lang="en-US" sz="1600" i="1" dirty="0"/>
              </a:p>
            </p:txBody>
          </p:sp>
          <p:sp>
            <p:nvSpPr>
              <p:cNvPr id="30" name="Rectangle 29"/>
              <p:cNvSpPr/>
              <p:nvPr/>
            </p:nvSpPr>
            <p:spPr>
              <a:xfrm>
                <a:off x="4114800" y="2667000"/>
                <a:ext cx="4562063" cy="954107"/>
              </a:xfrm>
              <a:prstGeom prst="rect">
                <a:avLst/>
              </a:prstGeom>
            </p:spPr>
            <p:txBody>
              <a:bodyPr wrap="square">
                <a:spAutoFit/>
              </a:bodyPr>
              <a:lstStyle/>
              <a:p>
                <a:pPr indent="114300">
                  <a:buFont typeface="Arial" pitchFamily="34" charset="0"/>
                  <a:buChar char="•"/>
                </a:pPr>
                <a:r>
                  <a:rPr lang="en-US" sz="1400" dirty="0" smtClean="0"/>
                  <a:t>Inputs from neocortex, limbic system, and brainstem</a:t>
                </a:r>
              </a:p>
              <a:p>
                <a:pPr indent="114300">
                  <a:buFont typeface="Arial" pitchFamily="34" charset="0"/>
                  <a:buChar char="•"/>
                </a:pPr>
                <a:r>
                  <a:rPr lang="en-US" sz="1400" dirty="0" smtClean="0"/>
                  <a:t>Outputs:	Local dendritic release of OT into CNS fluid 	Axonal inhib synapses in amygdala &amp; NAcc</a:t>
                </a:r>
              </a:p>
              <a:p>
                <a:pPr indent="114300">
                  <a:buFont typeface="Arial" pitchFamily="34" charset="0"/>
                  <a:buChar char="•"/>
                </a:pPr>
                <a:endParaRPr lang="en-US" sz="1400" dirty="0" smtClean="0"/>
              </a:p>
            </p:txBody>
          </p:sp>
          <p:grpSp>
            <p:nvGrpSpPr>
              <p:cNvPr id="32" name="Group 31"/>
              <p:cNvGrpSpPr/>
              <p:nvPr/>
            </p:nvGrpSpPr>
            <p:grpSpPr>
              <a:xfrm>
                <a:off x="1143000" y="1181099"/>
                <a:ext cx="2971800" cy="2774099"/>
                <a:chOff x="1143000" y="1181099"/>
                <a:chExt cx="2971800" cy="2774099"/>
              </a:xfrm>
            </p:grpSpPr>
            <p:grpSp>
              <p:nvGrpSpPr>
                <p:cNvPr id="19" name="Group 18"/>
                <p:cNvGrpSpPr/>
                <p:nvPr/>
              </p:nvGrpSpPr>
              <p:grpSpPr>
                <a:xfrm>
                  <a:off x="1143000" y="1181099"/>
                  <a:ext cx="2543175" cy="2057401"/>
                  <a:chOff x="1143000" y="609600"/>
                  <a:chExt cx="2543175" cy="2057401"/>
                </a:xfrm>
              </p:grpSpPr>
              <p:grpSp>
                <p:nvGrpSpPr>
                  <p:cNvPr id="18" name="Group 17"/>
                  <p:cNvGrpSpPr/>
                  <p:nvPr/>
                </p:nvGrpSpPr>
                <p:grpSpPr>
                  <a:xfrm>
                    <a:off x="1524000" y="609600"/>
                    <a:ext cx="2162175" cy="2057401"/>
                    <a:chOff x="1524000" y="609600"/>
                    <a:chExt cx="2162175" cy="2057401"/>
                  </a:xfrm>
                </p:grpSpPr>
                <p:pic>
                  <p:nvPicPr>
                    <p:cNvPr id="19458" name="Picture 2" descr="C:\Users\goodman\AppData\Local\Temp\SNAGHTML39dbce.PNG"/>
                    <p:cNvPicPr>
                      <a:picLocks noChangeAspect="1" noChangeArrowheads="1"/>
                    </p:cNvPicPr>
                    <p:nvPr/>
                  </p:nvPicPr>
                  <p:blipFill>
                    <a:blip r:embed="rId6" cstate="print"/>
                    <a:srcRect/>
                    <a:stretch>
                      <a:fillRect/>
                    </a:stretch>
                  </p:blipFill>
                  <p:spPr bwMode="auto">
                    <a:xfrm>
                      <a:off x="1524000" y="609600"/>
                      <a:ext cx="2162175" cy="2057401"/>
                    </a:xfrm>
                    <a:prstGeom prst="rect">
                      <a:avLst/>
                    </a:prstGeom>
                    <a:noFill/>
                  </p:spPr>
                </p:pic>
                <p:sp>
                  <p:nvSpPr>
                    <p:cNvPr id="9" name="Oval 8"/>
                    <p:cNvSpPr/>
                    <p:nvPr/>
                  </p:nvSpPr>
                  <p:spPr bwMode="auto">
                    <a:xfrm>
                      <a:off x="1676400" y="609600"/>
                      <a:ext cx="533400" cy="53340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0" name="Oval 9"/>
                    <p:cNvSpPr/>
                    <p:nvPr/>
                  </p:nvSpPr>
                  <p:spPr bwMode="auto">
                    <a:xfrm>
                      <a:off x="2644140" y="746760"/>
                      <a:ext cx="533400" cy="53340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sp>
                  <p:nvSpPr>
                    <p:cNvPr id="11" name="Oval 10"/>
                    <p:cNvSpPr/>
                    <p:nvPr/>
                  </p:nvSpPr>
                  <p:spPr bwMode="auto">
                    <a:xfrm>
                      <a:off x="2034540" y="1356360"/>
                      <a:ext cx="533400" cy="533400"/>
                    </a:xfrm>
                    <a:prstGeom prst="ellipse">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cxnSp>
                <p:nvCxnSpPr>
                  <p:cNvPr id="8" name="Straight Arrow Connector 7"/>
                  <p:cNvCxnSpPr/>
                  <p:nvPr/>
                </p:nvCxnSpPr>
                <p:spPr bwMode="auto">
                  <a:xfrm rot="10800000" flipV="1">
                    <a:off x="1143000" y="1600200"/>
                    <a:ext cx="609600" cy="457200"/>
                  </a:xfrm>
                  <a:prstGeom prst="straightConnector1">
                    <a:avLst/>
                  </a:prstGeom>
                  <a:noFill/>
                  <a:ln w="9525" cap="flat" cmpd="sng" algn="ctr">
                    <a:solidFill>
                      <a:schemeClr val="tx1"/>
                    </a:solidFill>
                    <a:prstDash val="solid"/>
                    <a:round/>
                    <a:headEnd type="arrow" w="med" len="med"/>
                    <a:tailEnd type="none" w="med" len="med"/>
                  </a:ln>
                  <a:effectLst/>
                </p:spPr>
              </p:cxnSp>
            </p:grpSp>
            <p:sp>
              <p:nvSpPr>
                <p:cNvPr id="31" name="Rectangle 30"/>
                <p:cNvSpPr/>
                <p:nvPr/>
              </p:nvSpPr>
              <p:spPr>
                <a:xfrm>
                  <a:off x="1752600" y="3124201"/>
                  <a:ext cx="2362200" cy="830997"/>
                </a:xfrm>
                <a:prstGeom prst="rect">
                  <a:avLst/>
                </a:prstGeom>
              </p:spPr>
              <p:txBody>
                <a:bodyPr wrap="square">
                  <a:spAutoFit/>
                </a:bodyPr>
                <a:lstStyle/>
                <a:p>
                  <a:pPr indent="114300">
                    <a:buFont typeface="Arial" pitchFamily="34" charset="0"/>
                    <a:buChar char="•"/>
                  </a:pPr>
                  <a:r>
                    <a:rPr lang="en-US" sz="1200" dirty="0" smtClean="0"/>
                    <a:t>SON: magnocellular to pituitary </a:t>
                  </a:r>
                </a:p>
                <a:p>
                  <a:pPr indent="114300">
                    <a:buFont typeface="Arial" pitchFamily="34" charset="0"/>
                    <a:buChar char="•"/>
                    <a:tabLst>
                      <a:tab pos="228600" algn="l"/>
                    </a:tabLst>
                  </a:pPr>
                  <a:r>
                    <a:rPr lang="en-US" sz="1200" dirty="0" smtClean="0"/>
                    <a:t>PVN: parvocellular to amygdala 	&amp; brainstem</a:t>
                  </a:r>
                </a:p>
                <a:p>
                  <a:pPr indent="114300">
                    <a:buFont typeface="Arial" pitchFamily="34" charset="0"/>
                    <a:buChar char="•"/>
                  </a:pPr>
                  <a:endParaRPr lang="en-US" sz="1200" dirty="0" smtClean="0"/>
                </a:p>
              </p:txBody>
            </p:sp>
          </p:grpSp>
        </p:grpSp>
        <p:grpSp>
          <p:nvGrpSpPr>
            <p:cNvPr id="42" name="Group 41"/>
            <p:cNvGrpSpPr/>
            <p:nvPr/>
          </p:nvGrpSpPr>
          <p:grpSpPr>
            <a:xfrm>
              <a:off x="152400" y="4885253"/>
              <a:ext cx="2704477" cy="1911192"/>
              <a:chOff x="152400" y="4885253"/>
              <a:chExt cx="2704477" cy="1911192"/>
            </a:xfrm>
          </p:grpSpPr>
          <p:pic>
            <p:nvPicPr>
              <p:cNvPr id="2050" name="Picture 2"/>
              <p:cNvPicPr>
                <a:picLocks noChangeAspect="1" noChangeArrowheads="1"/>
              </p:cNvPicPr>
              <p:nvPr/>
            </p:nvPicPr>
            <p:blipFill>
              <a:blip r:embed="rId7" cstate="print"/>
              <a:srcRect/>
              <a:stretch>
                <a:fillRect/>
              </a:stretch>
            </p:blipFill>
            <p:spPr bwMode="auto">
              <a:xfrm>
                <a:off x="1066800" y="5105400"/>
                <a:ext cx="1495425" cy="1558451"/>
              </a:xfrm>
              <a:prstGeom prst="rect">
                <a:avLst/>
              </a:prstGeom>
              <a:noFill/>
              <a:ln w="9525">
                <a:noFill/>
                <a:miter lim="800000"/>
                <a:headEnd/>
                <a:tailEnd/>
              </a:ln>
            </p:spPr>
          </p:pic>
          <p:sp>
            <p:nvSpPr>
              <p:cNvPr id="29" name="Rectangle 28"/>
              <p:cNvSpPr/>
              <p:nvPr/>
            </p:nvSpPr>
            <p:spPr>
              <a:xfrm>
                <a:off x="152400" y="5791200"/>
                <a:ext cx="1035861" cy="307777"/>
              </a:xfrm>
              <a:prstGeom prst="rect">
                <a:avLst/>
              </a:prstGeom>
            </p:spPr>
            <p:txBody>
              <a:bodyPr wrap="none">
                <a:spAutoFit/>
              </a:bodyPr>
              <a:lstStyle/>
              <a:p>
                <a:r>
                  <a:rPr lang="en-US" sz="1400" dirty="0" smtClean="0"/>
                  <a:t>axon to CNS</a:t>
                </a:r>
                <a:endParaRPr lang="en-US" sz="1400" dirty="0"/>
              </a:p>
            </p:txBody>
          </p:sp>
          <p:sp>
            <p:nvSpPr>
              <p:cNvPr id="33" name="Rectangle 32"/>
              <p:cNvSpPr/>
              <p:nvPr/>
            </p:nvSpPr>
            <p:spPr>
              <a:xfrm>
                <a:off x="1752600" y="6488668"/>
                <a:ext cx="1104277" cy="307777"/>
              </a:xfrm>
              <a:prstGeom prst="rect">
                <a:avLst/>
              </a:prstGeom>
              <a:solidFill>
                <a:schemeClr val="bg1"/>
              </a:solidFill>
            </p:spPr>
            <p:txBody>
              <a:bodyPr wrap="none">
                <a:spAutoFit/>
              </a:bodyPr>
              <a:lstStyle/>
              <a:p>
                <a:r>
                  <a:rPr lang="en-US" sz="1400" dirty="0" smtClean="0"/>
                  <a:t>to PITUITARY</a:t>
                </a:r>
                <a:endParaRPr lang="en-US" sz="1400" dirty="0"/>
              </a:p>
            </p:txBody>
          </p:sp>
          <p:sp>
            <p:nvSpPr>
              <p:cNvPr id="34" name="Rectangle 33"/>
              <p:cNvSpPr/>
              <p:nvPr/>
            </p:nvSpPr>
            <p:spPr>
              <a:xfrm>
                <a:off x="1447800" y="5029200"/>
                <a:ext cx="635110" cy="307777"/>
              </a:xfrm>
              <a:prstGeom prst="rect">
                <a:avLst/>
              </a:prstGeom>
              <a:solidFill>
                <a:schemeClr val="bg1"/>
              </a:solidFill>
            </p:spPr>
            <p:txBody>
              <a:bodyPr wrap="none">
                <a:spAutoFit/>
              </a:bodyPr>
              <a:lstStyle/>
              <a:p>
                <a:r>
                  <a:rPr lang="en-US" sz="1400" dirty="0" smtClean="0"/>
                  <a:t>Magno</a:t>
                </a:r>
                <a:endParaRPr lang="en-US" sz="1400" dirty="0"/>
              </a:p>
            </p:txBody>
          </p:sp>
          <p:sp>
            <p:nvSpPr>
              <p:cNvPr id="40" name="Rectangle 39"/>
              <p:cNvSpPr/>
              <p:nvPr/>
            </p:nvSpPr>
            <p:spPr>
              <a:xfrm>
                <a:off x="2286000" y="4885253"/>
                <a:ext cx="569387" cy="307777"/>
              </a:xfrm>
              <a:prstGeom prst="rect">
                <a:avLst/>
              </a:prstGeom>
              <a:solidFill>
                <a:schemeClr val="bg1"/>
              </a:solidFill>
            </p:spPr>
            <p:txBody>
              <a:bodyPr wrap="none">
                <a:spAutoFit/>
              </a:bodyPr>
              <a:lstStyle/>
              <a:p>
                <a:r>
                  <a:rPr lang="en-US" sz="1400" dirty="0" smtClean="0"/>
                  <a:t>Parvo</a:t>
                </a:r>
                <a:endParaRPr lang="en-US" sz="1400" dirty="0"/>
              </a:p>
            </p:txBody>
          </p:sp>
          <p:sp>
            <p:nvSpPr>
              <p:cNvPr id="41" name="Rectangle 40"/>
              <p:cNvSpPr/>
              <p:nvPr/>
            </p:nvSpPr>
            <p:spPr>
              <a:xfrm>
                <a:off x="249063" y="5486400"/>
                <a:ext cx="970137" cy="307777"/>
              </a:xfrm>
              <a:prstGeom prst="rect">
                <a:avLst/>
              </a:prstGeom>
            </p:spPr>
            <p:txBody>
              <a:bodyPr wrap="none">
                <a:spAutoFit/>
              </a:bodyPr>
              <a:lstStyle/>
              <a:p>
                <a:r>
                  <a:rPr lang="en-US" sz="1400" dirty="0" smtClean="0"/>
                  <a:t>fluid to CNS</a:t>
                </a:r>
                <a:endParaRPr lang="en-US" sz="1400" dirty="0"/>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dissolve">
                                      <p:cBhvr>
                                        <p:cTn id="1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0" y="0"/>
            <a:ext cx="9144000" cy="533400"/>
          </a:xfrm>
          <a:prstGeom prst="rect">
            <a:avLst/>
          </a:prstGeom>
          <a:solidFill>
            <a:srgbClr val="CCCCFF"/>
          </a:solidFill>
        </p:spPr>
        <p:txBody>
          <a:bodyPr/>
          <a:lstStyle/>
          <a:p>
            <a:pPr algn="ctr">
              <a:defRPr/>
            </a:pPr>
            <a:r>
              <a:rPr lang="en-US" sz="2800" b="1" dirty="0" smtClean="0">
                <a:solidFill>
                  <a:srgbClr val="3333CC"/>
                </a:solidFill>
                <a:latin typeface="Arial Narrow"/>
              </a:rPr>
              <a:t>“Trust &amp; Affiliation” paradigm</a:t>
            </a:r>
            <a:endParaRPr lang="en-US" sz="2800" b="1" dirty="0" smtClean="0">
              <a:solidFill>
                <a:srgbClr val="0070C0"/>
              </a:solidFill>
            </a:endParaRPr>
          </a:p>
          <a:p>
            <a:pPr algn="ctr">
              <a:defRPr/>
            </a:pPr>
            <a:endParaRPr lang="en-US" sz="2800" b="1" dirty="0">
              <a:solidFill>
                <a:schemeClr val="accent2"/>
              </a:solidFill>
            </a:endParaRPr>
          </a:p>
        </p:txBody>
      </p:sp>
      <p:pic>
        <p:nvPicPr>
          <p:cNvPr id="2050" name="Picture 2"/>
          <p:cNvPicPr>
            <a:picLocks noChangeAspect="1" noChangeArrowheads="1"/>
          </p:cNvPicPr>
          <p:nvPr/>
        </p:nvPicPr>
        <p:blipFill>
          <a:blip r:embed="rId2" cstate="print"/>
          <a:srcRect/>
          <a:stretch>
            <a:fillRect/>
          </a:stretch>
        </p:blipFill>
        <p:spPr bwMode="auto">
          <a:xfrm>
            <a:off x="228600" y="685800"/>
            <a:ext cx="3652838" cy="787076"/>
          </a:xfrm>
          <a:prstGeom prst="rect">
            <a:avLst/>
          </a:prstGeom>
          <a:noFill/>
          <a:ln w="9525">
            <a:noFill/>
            <a:miter lim="800000"/>
            <a:headEnd/>
            <a:tailEnd/>
          </a:ln>
        </p:spPr>
      </p:pic>
      <p:pic>
        <p:nvPicPr>
          <p:cNvPr id="2" name="Picture 3"/>
          <p:cNvPicPr>
            <a:picLocks noChangeAspect="1" noChangeArrowheads="1"/>
          </p:cNvPicPr>
          <p:nvPr/>
        </p:nvPicPr>
        <p:blipFill>
          <a:blip r:embed="rId3" cstate="print"/>
          <a:srcRect/>
          <a:stretch>
            <a:fillRect/>
          </a:stretch>
        </p:blipFill>
        <p:spPr bwMode="auto">
          <a:xfrm>
            <a:off x="228600" y="1981200"/>
            <a:ext cx="3533775" cy="31242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09600" y="1524000"/>
            <a:ext cx="2486025" cy="219075"/>
          </a:xfrm>
          <a:prstGeom prst="rect">
            <a:avLst/>
          </a:prstGeom>
          <a:noFill/>
          <a:ln w="9525">
            <a:noFill/>
            <a:miter lim="800000"/>
            <a:headEnd/>
            <a:tailEnd/>
          </a:ln>
        </p:spPr>
      </p:pic>
      <p:sp>
        <p:nvSpPr>
          <p:cNvPr id="99" name="Smiley Face 98"/>
          <p:cNvSpPr/>
          <p:nvPr/>
        </p:nvSpPr>
        <p:spPr>
          <a:xfrm>
            <a:off x="533400" y="3048000"/>
            <a:ext cx="381000" cy="381000"/>
          </a:xfrm>
          <a:prstGeom prst="smileyFace">
            <a:avLst>
              <a:gd name="adj" fmla="val -465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Smiley Face 99"/>
          <p:cNvSpPr/>
          <p:nvPr/>
        </p:nvSpPr>
        <p:spPr>
          <a:xfrm>
            <a:off x="2895600" y="3048000"/>
            <a:ext cx="381000" cy="3810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 name="Group 129"/>
          <p:cNvGrpSpPr/>
          <p:nvPr/>
        </p:nvGrpSpPr>
        <p:grpSpPr>
          <a:xfrm>
            <a:off x="4543425" y="1371600"/>
            <a:ext cx="3473749" cy="4712732"/>
            <a:chOff x="4543425" y="1371600"/>
            <a:chExt cx="3473749" cy="4712732"/>
          </a:xfrm>
        </p:grpSpPr>
        <p:grpSp>
          <p:nvGrpSpPr>
            <p:cNvPr id="123" name="Group 122"/>
            <p:cNvGrpSpPr/>
            <p:nvPr/>
          </p:nvGrpSpPr>
          <p:grpSpPr>
            <a:xfrm>
              <a:off x="4543425" y="1371600"/>
              <a:ext cx="3314700" cy="4191000"/>
              <a:chOff x="4543425" y="1371600"/>
              <a:chExt cx="3314700" cy="4191000"/>
            </a:xfrm>
          </p:grpSpPr>
          <p:pic>
            <p:nvPicPr>
              <p:cNvPr id="2053" name="Picture 5"/>
              <p:cNvPicPr>
                <a:picLocks noChangeAspect="1" noChangeArrowheads="1"/>
              </p:cNvPicPr>
              <p:nvPr/>
            </p:nvPicPr>
            <p:blipFill>
              <a:blip r:embed="rId5" cstate="print"/>
              <a:srcRect/>
              <a:stretch>
                <a:fillRect/>
              </a:stretch>
            </p:blipFill>
            <p:spPr bwMode="auto">
              <a:xfrm>
                <a:off x="4572000" y="4248150"/>
                <a:ext cx="3286125" cy="1152525"/>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4953000" y="5391150"/>
                <a:ext cx="2552700" cy="171450"/>
              </a:xfrm>
              <a:prstGeom prst="rect">
                <a:avLst/>
              </a:prstGeom>
              <a:noFill/>
              <a:ln w="9525">
                <a:noFill/>
                <a:miter lim="800000"/>
                <a:headEnd/>
                <a:tailEnd/>
              </a:ln>
            </p:spPr>
          </p:pic>
          <p:grpSp>
            <p:nvGrpSpPr>
              <p:cNvPr id="122" name="Group 121"/>
              <p:cNvGrpSpPr/>
              <p:nvPr/>
            </p:nvGrpSpPr>
            <p:grpSpPr>
              <a:xfrm>
                <a:off x="5029200" y="1371600"/>
                <a:ext cx="2558143" cy="391886"/>
                <a:chOff x="5029200" y="1371600"/>
                <a:chExt cx="2558143" cy="391886"/>
              </a:xfrm>
            </p:grpSpPr>
            <p:sp>
              <p:nvSpPr>
                <p:cNvPr id="116" name="Smiley Face 115"/>
                <p:cNvSpPr/>
                <p:nvPr/>
              </p:nvSpPr>
              <p:spPr>
                <a:xfrm>
                  <a:off x="7206343" y="1382486"/>
                  <a:ext cx="381000" cy="3810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Smiley Face 116"/>
                <p:cNvSpPr/>
                <p:nvPr/>
              </p:nvSpPr>
              <p:spPr>
                <a:xfrm>
                  <a:off x="6672943" y="1382486"/>
                  <a:ext cx="381000" cy="381000"/>
                </a:xfrm>
                <a:prstGeom prst="smileyFace">
                  <a:avLst>
                    <a:gd name="adj" fmla="val -465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Smiley Face 117"/>
                <p:cNvSpPr/>
                <p:nvPr/>
              </p:nvSpPr>
              <p:spPr>
                <a:xfrm>
                  <a:off x="5562600" y="1371600"/>
                  <a:ext cx="381000" cy="38100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Smiley Face 118"/>
                <p:cNvSpPr/>
                <p:nvPr/>
              </p:nvSpPr>
              <p:spPr>
                <a:xfrm>
                  <a:off x="5029200" y="1371600"/>
                  <a:ext cx="381000" cy="381000"/>
                </a:xfrm>
                <a:prstGeom prst="smileyFace">
                  <a:avLst>
                    <a:gd name="adj" fmla="val -465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055" name="Picture 7"/>
              <p:cNvPicPr>
                <a:picLocks noChangeAspect="1" noChangeArrowheads="1"/>
              </p:cNvPicPr>
              <p:nvPr/>
            </p:nvPicPr>
            <p:blipFill>
              <a:blip r:embed="rId7" cstate="print"/>
              <a:srcRect/>
              <a:stretch>
                <a:fillRect/>
              </a:stretch>
            </p:blipFill>
            <p:spPr bwMode="auto">
              <a:xfrm>
                <a:off x="4543425" y="1981200"/>
                <a:ext cx="3305175" cy="1190625"/>
              </a:xfrm>
              <a:prstGeom prst="rect">
                <a:avLst/>
              </a:prstGeom>
              <a:noFill/>
              <a:ln w="9525">
                <a:noFill/>
                <a:miter lim="800000"/>
                <a:headEnd/>
                <a:tailEnd/>
              </a:ln>
            </p:spPr>
          </p:pic>
          <p:pic>
            <p:nvPicPr>
              <p:cNvPr id="121" name="Picture 6"/>
              <p:cNvPicPr>
                <a:picLocks noChangeAspect="1" noChangeArrowheads="1"/>
              </p:cNvPicPr>
              <p:nvPr/>
            </p:nvPicPr>
            <p:blipFill>
              <a:blip r:embed="rId6" cstate="print"/>
              <a:srcRect/>
              <a:stretch>
                <a:fillRect/>
              </a:stretch>
            </p:blipFill>
            <p:spPr bwMode="auto">
              <a:xfrm>
                <a:off x="4953000" y="3181350"/>
                <a:ext cx="2552700" cy="171450"/>
              </a:xfrm>
              <a:prstGeom prst="rect">
                <a:avLst/>
              </a:prstGeom>
              <a:noFill/>
              <a:ln w="9525">
                <a:noFill/>
                <a:miter lim="800000"/>
                <a:headEnd/>
                <a:tailEnd/>
              </a:ln>
            </p:spPr>
          </p:pic>
        </p:grpSp>
        <p:sp>
          <p:nvSpPr>
            <p:cNvPr id="127" name="Rectangle 126"/>
            <p:cNvSpPr/>
            <p:nvPr/>
          </p:nvSpPr>
          <p:spPr>
            <a:xfrm>
              <a:off x="4572000" y="5715000"/>
              <a:ext cx="3445174" cy="369332"/>
            </a:xfrm>
            <a:prstGeom prst="rect">
              <a:avLst/>
            </a:prstGeom>
          </p:spPr>
          <p:txBody>
            <a:bodyPr wrap="none">
              <a:spAutoFit/>
            </a:bodyPr>
            <a:lstStyle/>
            <a:p>
              <a:pPr lvl="0" algn="ctr">
                <a:defRPr/>
              </a:pPr>
              <a:r>
                <a:rPr lang="en-US" dirty="0" smtClean="0"/>
                <a:t>Willingness to exchange token for food</a:t>
              </a:r>
            </a:p>
          </p:txBody>
        </p:sp>
        <p:sp>
          <p:nvSpPr>
            <p:cNvPr id="128" name="Rectangle 127"/>
            <p:cNvSpPr/>
            <p:nvPr/>
          </p:nvSpPr>
          <p:spPr>
            <a:xfrm>
              <a:off x="5410200" y="3429000"/>
              <a:ext cx="1828800" cy="369332"/>
            </a:xfrm>
            <a:prstGeom prst="rect">
              <a:avLst/>
            </a:prstGeom>
          </p:spPr>
          <p:txBody>
            <a:bodyPr wrap="square">
              <a:spAutoFit/>
            </a:bodyPr>
            <a:lstStyle/>
            <a:p>
              <a:r>
                <a:rPr lang="en-US" dirty="0" smtClean="0"/>
                <a:t>Time spent facing</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dissolv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nip and Round Single Corner Rectangle 87"/>
          <p:cNvSpPr/>
          <p:nvPr/>
        </p:nvSpPr>
        <p:spPr>
          <a:xfrm flipV="1">
            <a:off x="254000" y="1371600"/>
            <a:ext cx="2438400" cy="2209800"/>
          </a:xfrm>
          <a:prstGeom prst="snipRoundRect">
            <a:avLst>
              <a:gd name="adj1" fmla="val 16667"/>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86" name="Snip and Round Single Corner Rectangle 85"/>
          <p:cNvSpPr/>
          <p:nvPr/>
        </p:nvSpPr>
        <p:spPr>
          <a:xfrm rot="16200000">
            <a:off x="7391400" y="5181600"/>
            <a:ext cx="1295400" cy="1905000"/>
          </a:xfrm>
          <a:prstGeom prst="snipRoundRect">
            <a:avLst>
              <a:gd name="adj1" fmla="val 16667"/>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85" name="Snip and Round Single Corner Rectangle 84"/>
          <p:cNvSpPr/>
          <p:nvPr/>
        </p:nvSpPr>
        <p:spPr>
          <a:xfrm rot="10800000">
            <a:off x="6858000" y="1371600"/>
            <a:ext cx="2209800" cy="2286000"/>
          </a:xfrm>
          <a:prstGeom prst="snipRoundRect">
            <a:avLst>
              <a:gd name="adj1" fmla="val 16667"/>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83" name="Snip and Round Single Corner Rectangle 82"/>
          <p:cNvSpPr/>
          <p:nvPr/>
        </p:nvSpPr>
        <p:spPr>
          <a:xfrm>
            <a:off x="254000" y="4495800"/>
            <a:ext cx="2438400" cy="2209800"/>
          </a:xfrm>
          <a:prstGeom prst="snipRoundRect">
            <a:avLst>
              <a:gd name="adj1" fmla="val 16667"/>
              <a:gd name="adj2" fmla="val 50000"/>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24" name="TextBox 126"/>
          <p:cNvSpPr txBox="1">
            <a:spLocks noChangeArrowheads="1"/>
          </p:cNvSpPr>
          <p:nvPr/>
        </p:nvSpPr>
        <p:spPr bwMode="auto">
          <a:xfrm>
            <a:off x="764931" y="5512713"/>
            <a:ext cx="1709615" cy="430887"/>
          </a:xfrm>
          <a:prstGeom prst="rect">
            <a:avLst/>
          </a:prstGeom>
          <a:noFill/>
          <a:ln w="9525">
            <a:noFill/>
            <a:miter lim="800000"/>
            <a:headEnd/>
            <a:tailEnd/>
          </a:ln>
        </p:spPr>
        <p:txBody>
          <a:bodyPr>
            <a:spAutoFit/>
          </a:bodyPr>
          <a:lstStyle/>
          <a:p>
            <a:pPr>
              <a:defRPr/>
            </a:pPr>
            <a:r>
              <a:rPr lang="en-US" sz="1050" b="1" dirty="0">
                <a:latin typeface="Calibri" pitchFamily="34" charset="0"/>
              </a:rPr>
              <a:t>A</a:t>
            </a:r>
            <a:r>
              <a:rPr lang="en-US" sz="1050" dirty="0">
                <a:latin typeface="Calibri" pitchFamily="34" charset="0"/>
              </a:rPr>
              <a:t>mygdala [fear response]: inhibited by </a:t>
            </a:r>
            <a:r>
              <a:rPr lang="en-US" sz="1050" b="1" dirty="0">
                <a:latin typeface="Calibri" pitchFamily="34" charset="0"/>
              </a:rPr>
              <a:t>HYp</a:t>
            </a:r>
            <a:r>
              <a:rPr lang="en-US" sz="1050" dirty="0">
                <a:latin typeface="Calibri" pitchFamily="34" charset="0"/>
              </a:rPr>
              <a:t> oxytocin</a:t>
            </a:r>
          </a:p>
        </p:txBody>
      </p:sp>
      <p:sp>
        <p:nvSpPr>
          <p:cNvPr id="25" name="TextBox 127"/>
          <p:cNvSpPr txBox="1">
            <a:spLocks noChangeArrowheads="1"/>
          </p:cNvSpPr>
          <p:nvPr/>
        </p:nvSpPr>
        <p:spPr bwMode="auto">
          <a:xfrm>
            <a:off x="775677" y="6091237"/>
            <a:ext cx="2119923" cy="430887"/>
          </a:xfrm>
          <a:prstGeom prst="rect">
            <a:avLst/>
          </a:prstGeom>
          <a:noFill/>
          <a:ln w="9525">
            <a:noFill/>
            <a:miter lim="800000"/>
            <a:headEnd/>
            <a:tailEnd/>
          </a:ln>
        </p:spPr>
        <p:txBody>
          <a:bodyPr>
            <a:spAutoFit/>
          </a:bodyPr>
          <a:lstStyle/>
          <a:p>
            <a:pPr>
              <a:defRPr/>
            </a:pPr>
            <a:r>
              <a:rPr lang="en-US" sz="1050" b="1" dirty="0">
                <a:latin typeface="Calibri" pitchFamily="34" charset="0"/>
              </a:rPr>
              <a:t>HY</a:t>
            </a:r>
            <a:r>
              <a:rPr lang="en-US" sz="1050" dirty="0">
                <a:latin typeface="Calibri" pitchFamily="34" charset="0"/>
              </a:rPr>
              <a:t>pothalamus </a:t>
            </a:r>
            <a:r>
              <a:rPr lang="en-US" sz="1050" b="1" dirty="0">
                <a:latin typeface="Calibri" pitchFamily="34" charset="0"/>
              </a:rPr>
              <a:t>p</a:t>
            </a:r>
            <a:r>
              <a:rPr lang="en-US" sz="1050" dirty="0">
                <a:latin typeface="Calibri" pitchFamily="34" charset="0"/>
              </a:rPr>
              <a:t>araventricular nucleus [trust]: oxytocin neurons</a:t>
            </a:r>
          </a:p>
        </p:txBody>
      </p:sp>
      <p:sp>
        <p:nvSpPr>
          <p:cNvPr id="2051" name="Title 1"/>
          <p:cNvSpPr>
            <a:spLocks noGrp="1"/>
          </p:cNvSpPr>
          <p:nvPr>
            <p:ph type="ctrTitle"/>
          </p:nvPr>
        </p:nvSpPr>
        <p:spPr>
          <a:xfrm>
            <a:off x="2209800" y="533400"/>
            <a:ext cx="4724400" cy="838200"/>
          </a:xfrm>
        </p:spPr>
        <p:txBody>
          <a:bodyPr/>
          <a:lstStyle/>
          <a:p>
            <a:pPr algn="l" eaLnBrk="1" hangingPunct="1"/>
            <a:r>
              <a:rPr lang="en-US" sz="2000" dirty="0" smtClean="0"/>
              <a:t>Phase I: Trust the Intent (</a:t>
            </a:r>
            <a:r>
              <a:rPr lang="en-US" sz="2000" dirty="0" smtClean="0">
                <a:solidFill>
                  <a:srgbClr val="0000FF"/>
                </a:solidFill>
              </a:rPr>
              <a:t>TTI</a:t>
            </a:r>
            <a:r>
              <a:rPr lang="en-US" sz="2000" dirty="0" smtClean="0"/>
              <a:t>) </a:t>
            </a:r>
            <a:br>
              <a:rPr lang="en-US" sz="2000" dirty="0" smtClean="0"/>
            </a:br>
            <a:r>
              <a:rPr lang="en-US" sz="2000" dirty="0" smtClean="0"/>
              <a:t> Phase II: Emotional Reward Learning (</a:t>
            </a:r>
            <a:r>
              <a:rPr lang="en-US" sz="2000" dirty="0" smtClean="0">
                <a:solidFill>
                  <a:srgbClr val="0000FF"/>
                </a:solidFill>
              </a:rPr>
              <a:t>ERL</a:t>
            </a:r>
            <a:r>
              <a:rPr lang="en-US" sz="2000" dirty="0" smtClean="0"/>
              <a:t>) </a:t>
            </a:r>
          </a:p>
        </p:txBody>
      </p:sp>
      <p:pic>
        <p:nvPicPr>
          <p:cNvPr id="2056" name="Picture 2" descr="F:\Users\goodman\Desktop\RESEARCH\__COLLABORATORS\Collab-Nicolescu\monica-2009\2009-10-20.mn(budget+draft)\brain.png"/>
          <p:cNvPicPr>
            <a:picLocks noChangeAspect="1" noChangeArrowheads="1"/>
          </p:cNvPicPr>
          <p:nvPr/>
        </p:nvPicPr>
        <p:blipFill>
          <a:blip r:embed="rId2" cstate="print">
            <a:clrChange>
              <a:clrFrom>
                <a:srgbClr val="FFFFFF"/>
              </a:clrFrom>
              <a:clrTo>
                <a:srgbClr val="FFFFFF">
                  <a:alpha val="0"/>
                </a:srgbClr>
              </a:clrTo>
            </a:clrChange>
            <a:lum bright="30000"/>
          </a:blip>
          <a:srcRect/>
          <a:stretch>
            <a:fillRect/>
          </a:stretch>
        </p:blipFill>
        <p:spPr bwMode="auto">
          <a:xfrm>
            <a:off x="2362200" y="1981200"/>
            <a:ext cx="5444614" cy="4786313"/>
          </a:xfrm>
          <a:prstGeom prst="rect">
            <a:avLst/>
          </a:prstGeom>
          <a:noFill/>
          <a:ln w="9525">
            <a:noFill/>
            <a:miter lim="800000"/>
            <a:headEnd/>
            <a:tailEnd/>
          </a:ln>
        </p:spPr>
      </p:pic>
      <p:sp>
        <p:nvSpPr>
          <p:cNvPr id="28" name="Flowchart: Magnetic Disk 27"/>
          <p:cNvSpPr/>
          <p:nvPr/>
        </p:nvSpPr>
        <p:spPr bwMode="auto">
          <a:xfrm>
            <a:off x="5334000" y="2438400"/>
            <a:ext cx="386928" cy="457200"/>
          </a:xfrm>
          <a:prstGeom prst="flowChartMagneticDisk">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r>
              <a:rPr lang="en-US" sz="1200" b="1" dirty="0" smtClean="0"/>
              <a:t>PR</a:t>
            </a:r>
            <a:endParaRPr lang="en-US" sz="1200" b="1" dirty="0">
              <a:solidFill>
                <a:srgbClr val="FFFF00"/>
              </a:solidFill>
            </a:endParaRPr>
          </a:p>
        </p:txBody>
      </p:sp>
      <p:sp>
        <p:nvSpPr>
          <p:cNvPr id="32" name="Flowchart: Magnetic Disk 31"/>
          <p:cNvSpPr/>
          <p:nvPr/>
        </p:nvSpPr>
        <p:spPr bwMode="auto">
          <a:xfrm>
            <a:off x="7080672" y="4419600"/>
            <a:ext cx="381000" cy="457200"/>
          </a:xfrm>
          <a:prstGeom prst="flowChartMagneticDisk">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r>
              <a:rPr lang="en-US" sz="1200" b="1" dirty="0" smtClean="0"/>
              <a:t>VC</a:t>
            </a:r>
            <a:endParaRPr lang="en-US" sz="1200" b="1" dirty="0"/>
          </a:p>
        </p:txBody>
      </p:sp>
      <p:sp>
        <p:nvSpPr>
          <p:cNvPr id="34" name="Flowchart: Magnetic Disk 33"/>
          <p:cNvSpPr/>
          <p:nvPr/>
        </p:nvSpPr>
        <p:spPr bwMode="auto">
          <a:xfrm>
            <a:off x="3352800" y="2590800"/>
            <a:ext cx="457200" cy="457200"/>
          </a:xfrm>
          <a:prstGeom prst="flowChartMagneticDisk">
            <a:avLst/>
          </a:prstGeom>
          <a:solidFill>
            <a:schemeClr val="accent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r>
              <a:rPr lang="en-US" sz="1050" b="1" dirty="0" smtClean="0"/>
              <a:t>DPM</a:t>
            </a:r>
            <a:endParaRPr lang="en-US" sz="1050" b="1" dirty="0">
              <a:solidFill>
                <a:srgbClr val="FFFF00"/>
              </a:solidFill>
            </a:endParaRPr>
          </a:p>
        </p:txBody>
      </p:sp>
      <p:pic>
        <p:nvPicPr>
          <p:cNvPr id="38" name="Picture 6" descr="C:\Documents and Settings\Goodman\Desktop\RESEARCH\_ROBOTICS\2009-11-06.sr(new movies+SR photos)\Photo_110509_001.jpg"/>
          <p:cNvPicPr>
            <a:picLocks noChangeAspect="1" noChangeArrowheads="1"/>
          </p:cNvPicPr>
          <p:nvPr/>
        </p:nvPicPr>
        <p:blipFill>
          <a:blip r:embed="rId3" cstate="print"/>
          <a:stretch>
            <a:fillRect/>
          </a:stretch>
        </p:blipFill>
        <p:spPr bwMode="auto">
          <a:xfrm>
            <a:off x="6177384" y="4343400"/>
            <a:ext cx="350619" cy="470647"/>
          </a:xfrm>
          <a:prstGeom prst="rect">
            <a:avLst/>
          </a:prstGeom>
          <a:noFill/>
          <a:ln w="9525">
            <a:noFill/>
            <a:miter lim="800000"/>
            <a:headEnd/>
            <a:tailEnd/>
          </a:ln>
          <a:effectLst>
            <a:softEdge rad="31750"/>
          </a:effectLst>
        </p:spPr>
      </p:pic>
      <p:sp>
        <p:nvSpPr>
          <p:cNvPr id="40" name="Flowchart: Magnetic Disk 39"/>
          <p:cNvSpPr/>
          <p:nvPr/>
        </p:nvSpPr>
        <p:spPr bwMode="auto">
          <a:xfrm>
            <a:off x="5796384" y="4572000"/>
            <a:ext cx="381000" cy="457200"/>
          </a:xfrm>
          <a:prstGeom prst="flowChartMagneticDisk">
            <a:avLst/>
          </a:prstGeom>
          <a:solidFill>
            <a:schemeClr val="accent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smtClean="0"/>
              <a:t>IT</a:t>
            </a:r>
            <a:endParaRPr lang="en-US" sz="1100" b="1" baseline="-25000" dirty="0"/>
          </a:p>
        </p:txBody>
      </p:sp>
      <p:pic>
        <p:nvPicPr>
          <p:cNvPr id="42" name="Picture 5"/>
          <p:cNvPicPr>
            <a:picLocks noChangeAspect="1" noChangeArrowheads="1"/>
          </p:cNvPicPr>
          <p:nvPr/>
        </p:nvPicPr>
        <p:blipFill>
          <a:blip r:embed="rId4" cstate="print"/>
          <a:stretch>
            <a:fillRect/>
          </a:stretch>
        </p:blipFill>
        <p:spPr bwMode="auto">
          <a:xfrm>
            <a:off x="3357984" y="1905000"/>
            <a:ext cx="368265" cy="420875"/>
          </a:xfrm>
          <a:prstGeom prst="rect">
            <a:avLst/>
          </a:prstGeom>
          <a:noFill/>
          <a:ln w="9525">
            <a:noFill/>
            <a:miter lim="800000"/>
            <a:headEnd/>
            <a:tailEnd/>
          </a:ln>
          <a:effectLst>
            <a:softEdge rad="31750"/>
          </a:effectLst>
        </p:spPr>
      </p:pic>
      <p:pic>
        <p:nvPicPr>
          <p:cNvPr id="52" name="Picture 2"/>
          <p:cNvPicPr>
            <a:picLocks noChangeAspect="1" noChangeArrowheads="1"/>
          </p:cNvPicPr>
          <p:nvPr/>
        </p:nvPicPr>
        <p:blipFill>
          <a:blip r:embed="rId5" cstate="print"/>
          <a:stretch>
            <a:fillRect/>
          </a:stretch>
        </p:blipFill>
        <p:spPr bwMode="auto">
          <a:xfrm>
            <a:off x="2748384" y="2590800"/>
            <a:ext cx="379800" cy="457200"/>
          </a:xfrm>
          <a:prstGeom prst="rect">
            <a:avLst/>
          </a:prstGeom>
          <a:noFill/>
          <a:ln w="9525">
            <a:noFill/>
            <a:miter lim="800000"/>
            <a:headEnd/>
            <a:tailEnd/>
          </a:ln>
          <a:effectLst>
            <a:softEdge rad="31750"/>
          </a:effectLst>
        </p:spPr>
      </p:pic>
      <p:pic>
        <p:nvPicPr>
          <p:cNvPr id="53" name="Picture 7" descr="C:\Documents and Settings\Goodman\Desktop\RESEARCH\_ROBOTICS\2009-11-06.sr(new movies+SR photos)\Photo_110509_002.jpg"/>
          <p:cNvPicPr>
            <a:picLocks noChangeAspect="1" noChangeArrowheads="1"/>
          </p:cNvPicPr>
          <p:nvPr/>
        </p:nvPicPr>
        <p:blipFill>
          <a:blip r:embed="rId6" cstate="print"/>
          <a:stretch>
            <a:fillRect/>
          </a:stretch>
        </p:blipFill>
        <p:spPr bwMode="auto">
          <a:xfrm>
            <a:off x="7472784" y="4343400"/>
            <a:ext cx="452016" cy="457200"/>
          </a:xfrm>
          <a:prstGeom prst="rect">
            <a:avLst/>
          </a:prstGeom>
          <a:noFill/>
          <a:ln w="9525">
            <a:noFill/>
            <a:miter lim="800000"/>
            <a:headEnd/>
            <a:tailEnd/>
          </a:ln>
          <a:effectLst>
            <a:softEdge rad="31750"/>
          </a:effectLst>
        </p:spPr>
      </p:pic>
      <p:pic>
        <p:nvPicPr>
          <p:cNvPr id="14" name="Picture 3"/>
          <p:cNvPicPr>
            <a:picLocks noChangeAspect="1" noChangeArrowheads="1"/>
          </p:cNvPicPr>
          <p:nvPr/>
        </p:nvPicPr>
        <p:blipFill>
          <a:blip r:embed="rId7" cstate="print"/>
          <a:stretch>
            <a:fillRect/>
          </a:stretch>
        </p:blipFill>
        <p:spPr bwMode="auto">
          <a:xfrm>
            <a:off x="2824584" y="2133600"/>
            <a:ext cx="457164" cy="435388"/>
          </a:xfrm>
          <a:prstGeom prst="rect">
            <a:avLst/>
          </a:prstGeom>
          <a:noFill/>
          <a:ln w="9525">
            <a:noFill/>
            <a:miter lim="800000"/>
            <a:headEnd/>
            <a:tailEnd/>
          </a:ln>
          <a:effectLst>
            <a:softEdge rad="31750"/>
          </a:effectLst>
        </p:spPr>
      </p:pic>
      <p:pic>
        <p:nvPicPr>
          <p:cNvPr id="13" name="Picture 2"/>
          <p:cNvPicPr>
            <a:picLocks noChangeAspect="1" noChangeArrowheads="1"/>
          </p:cNvPicPr>
          <p:nvPr/>
        </p:nvPicPr>
        <p:blipFill>
          <a:blip r:embed="rId8" cstate="print"/>
          <a:stretch>
            <a:fillRect/>
          </a:stretch>
        </p:blipFill>
        <p:spPr bwMode="auto">
          <a:xfrm>
            <a:off x="3810000" y="1981200"/>
            <a:ext cx="381000" cy="456432"/>
          </a:xfrm>
          <a:prstGeom prst="rect">
            <a:avLst/>
          </a:prstGeom>
          <a:noFill/>
          <a:ln w="9525">
            <a:noFill/>
            <a:miter lim="800000"/>
            <a:headEnd/>
            <a:tailEnd/>
          </a:ln>
          <a:effectLst>
            <a:softEdge rad="31750"/>
          </a:effectLst>
        </p:spPr>
      </p:pic>
      <p:pic>
        <p:nvPicPr>
          <p:cNvPr id="9" name="Picture 6" descr="C:\Documents and Settings\Goodman\Desktop\RESEARCH\_ROBOTICS\2009-11-06.sr(new movies+SR photos)\Photo_110509_001.jpg"/>
          <p:cNvPicPr>
            <a:picLocks noChangeAspect="1" noChangeArrowheads="1"/>
          </p:cNvPicPr>
          <p:nvPr/>
        </p:nvPicPr>
        <p:blipFill>
          <a:blip r:embed="rId9" cstate="print"/>
          <a:stretch>
            <a:fillRect/>
          </a:stretch>
        </p:blipFill>
        <p:spPr bwMode="auto">
          <a:xfrm>
            <a:off x="7244184" y="3886200"/>
            <a:ext cx="457200" cy="428001"/>
          </a:xfrm>
          <a:prstGeom prst="rect">
            <a:avLst/>
          </a:prstGeom>
          <a:noFill/>
          <a:ln w="9525">
            <a:noFill/>
            <a:miter lim="800000"/>
            <a:headEnd/>
            <a:tailEnd/>
          </a:ln>
          <a:effectLst>
            <a:softEdge rad="31750"/>
          </a:effectLst>
        </p:spPr>
      </p:pic>
      <p:pic>
        <p:nvPicPr>
          <p:cNvPr id="10" name="Picture 9" descr="C:\Documents and Settings\Goodman\Desktop\RESEARCH\_ROBOTICS\2009-11-06.sr(new movies+SR photos)\Photo_110509_004.jpg"/>
          <p:cNvPicPr>
            <a:picLocks noChangeAspect="1" noChangeArrowheads="1"/>
          </p:cNvPicPr>
          <p:nvPr/>
        </p:nvPicPr>
        <p:blipFill>
          <a:blip r:embed="rId10" cstate="print"/>
          <a:stretch>
            <a:fillRect/>
          </a:stretch>
        </p:blipFill>
        <p:spPr bwMode="auto">
          <a:xfrm>
            <a:off x="7244184" y="4953000"/>
            <a:ext cx="377017" cy="609600"/>
          </a:xfrm>
          <a:prstGeom prst="rect">
            <a:avLst/>
          </a:prstGeom>
          <a:noFill/>
          <a:ln w="9525">
            <a:noFill/>
            <a:miter lim="800000"/>
            <a:headEnd/>
            <a:tailEnd/>
          </a:ln>
          <a:effectLst>
            <a:softEdge rad="31750"/>
          </a:effectLst>
        </p:spPr>
      </p:pic>
      <p:grpSp>
        <p:nvGrpSpPr>
          <p:cNvPr id="2" name="Group 56"/>
          <p:cNvGrpSpPr>
            <a:grpSpLocks/>
          </p:cNvGrpSpPr>
          <p:nvPr/>
        </p:nvGrpSpPr>
        <p:grpSpPr bwMode="auto">
          <a:xfrm>
            <a:off x="3575358" y="5105400"/>
            <a:ext cx="1009555" cy="663962"/>
            <a:chOff x="666750" y="819150"/>
            <a:chExt cx="1009650" cy="663962"/>
          </a:xfrm>
        </p:grpSpPr>
        <p:pic>
          <p:nvPicPr>
            <p:cNvPr id="2084" name="Picture 54" descr="oxytocin.jpg"/>
            <p:cNvPicPr>
              <a:picLocks noChangeAspect="1"/>
            </p:cNvPicPr>
            <p:nvPr/>
          </p:nvPicPr>
          <p:blipFill>
            <a:blip r:embed="rId11" cstate="print"/>
            <a:srcRect/>
            <a:stretch>
              <a:fillRect/>
            </a:stretch>
          </p:blipFill>
          <p:spPr bwMode="auto">
            <a:xfrm>
              <a:off x="1066800" y="970156"/>
              <a:ext cx="609600" cy="512956"/>
            </a:xfrm>
            <a:prstGeom prst="rect">
              <a:avLst/>
            </a:prstGeom>
            <a:noFill/>
            <a:ln w="9525">
              <a:noFill/>
              <a:miter lim="800000"/>
              <a:headEnd/>
              <a:tailEnd/>
            </a:ln>
          </p:spPr>
        </p:pic>
        <p:sp>
          <p:nvSpPr>
            <p:cNvPr id="2085" name="Rectangle 55"/>
            <p:cNvSpPr>
              <a:spLocks noChangeArrowheads="1"/>
            </p:cNvSpPr>
            <p:nvPr/>
          </p:nvSpPr>
          <p:spPr bwMode="auto">
            <a:xfrm>
              <a:off x="666750" y="819150"/>
              <a:ext cx="838200" cy="261610"/>
            </a:xfrm>
            <a:prstGeom prst="rect">
              <a:avLst/>
            </a:prstGeom>
            <a:solidFill>
              <a:schemeClr val="bg1"/>
            </a:solidFill>
            <a:ln w="9525">
              <a:noFill/>
              <a:miter lim="800000"/>
              <a:headEnd/>
              <a:tailEnd/>
            </a:ln>
          </p:spPr>
          <p:txBody>
            <a:bodyPr>
              <a:spAutoFit/>
            </a:bodyPr>
            <a:lstStyle/>
            <a:p>
              <a:pPr algn="r"/>
              <a:r>
                <a:rPr lang="en-US" sz="1100" dirty="0">
                  <a:latin typeface="Calibri" pitchFamily="34" charset="0"/>
                </a:rPr>
                <a:t>oxytocin</a:t>
              </a:r>
              <a:endParaRPr lang="en-US" sz="1100" dirty="0"/>
            </a:p>
          </p:txBody>
        </p:sp>
      </p:grpSp>
      <p:pic>
        <p:nvPicPr>
          <p:cNvPr id="2082" name="Picture 57" descr="fear-face.jpg"/>
          <p:cNvPicPr>
            <a:picLocks noChangeAspect="1"/>
          </p:cNvPicPr>
          <p:nvPr/>
        </p:nvPicPr>
        <p:blipFill>
          <a:blip r:embed="rId12"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a:off x="3801566" y="3962400"/>
            <a:ext cx="481201" cy="466725"/>
          </a:xfrm>
          <a:prstGeom prst="rect">
            <a:avLst/>
          </a:prstGeom>
          <a:noFill/>
          <a:ln w="9525">
            <a:noFill/>
            <a:miter lim="800000"/>
            <a:headEnd/>
            <a:tailEnd/>
          </a:ln>
        </p:spPr>
      </p:pic>
      <p:grpSp>
        <p:nvGrpSpPr>
          <p:cNvPr id="3" name="Group 69"/>
          <p:cNvGrpSpPr/>
          <p:nvPr/>
        </p:nvGrpSpPr>
        <p:grpSpPr>
          <a:xfrm>
            <a:off x="7696200" y="5638800"/>
            <a:ext cx="1371600" cy="457200"/>
            <a:chOff x="7772400" y="4010025"/>
            <a:chExt cx="1371600" cy="457200"/>
          </a:xfrm>
        </p:grpSpPr>
        <p:sp>
          <p:nvSpPr>
            <p:cNvPr id="17" name="Flowchart: Magnetic Disk 16"/>
            <p:cNvSpPr/>
            <p:nvPr/>
          </p:nvSpPr>
          <p:spPr>
            <a:xfrm>
              <a:off x="7772400" y="4010025"/>
              <a:ext cx="381000" cy="457200"/>
            </a:xfrm>
            <a:prstGeom prst="flowChartMagneticDisk">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t>VC</a:t>
              </a:r>
            </a:p>
          </p:txBody>
        </p:sp>
        <p:sp>
          <p:nvSpPr>
            <p:cNvPr id="21" name="TextBox 119"/>
            <p:cNvSpPr txBox="1">
              <a:spLocks noChangeArrowheads="1"/>
            </p:cNvSpPr>
            <p:nvPr/>
          </p:nvSpPr>
          <p:spPr bwMode="auto">
            <a:xfrm>
              <a:off x="8153400" y="4089484"/>
              <a:ext cx="990600" cy="253916"/>
            </a:xfrm>
            <a:prstGeom prst="rect">
              <a:avLst/>
            </a:prstGeom>
            <a:noFill/>
            <a:ln w="9525">
              <a:noFill/>
              <a:miter lim="800000"/>
              <a:headEnd/>
              <a:tailEnd/>
            </a:ln>
          </p:spPr>
          <p:txBody>
            <a:bodyPr wrap="square">
              <a:spAutoFit/>
            </a:bodyPr>
            <a:lstStyle/>
            <a:p>
              <a:pPr>
                <a:defRPr/>
              </a:pPr>
              <a:r>
                <a:rPr lang="en-US" sz="1050" b="1" dirty="0">
                  <a:latin typeface="Calibri" pitchFamily="34" charset="0"/>
                </a:rPr>
                <a:t>V</a:t>
              </a:r>
              <a:r>
                <a:rPr lang="en-US" sz="1050" dirty="0">
                  <a:latin typeface="Calibri" pitchFamily="34" charset="0"/>
                </a:rPr>
                <a:t>isual</a:t>
              </a:r>
              <a:r>
                <a:rPr lang="en-US" sz="1050" b="1" dirty="0">
                  <a:latin typeface="Calibri" pitchFamily="34" charset="0"/>
                </a:rPr>
                <a:t> </a:t>
              </a:r>
              <a:r>
                <a:rPr lang="en-US" sz="1050" b="1" dirty="0" smtClean="0">
                  <a:latin typeface="Calibri" pitchFamily="34" charset="0"/>
                </a:rPr>
                <a:t>C</a:t>
              </a:r>
              <a:r>
                <a:rPr lang="en-US" sz="1050" dirty="0" smtClean="0">
                  <a:latin typeface="Calibri" pitchFamily="34" charset="0"/>
                </a:rPr>
                <a:t>ortex</a:t>
              </a:r>
              <a:endParaRPr lang="en-US" sz="1050" dirty="0">
                <a:latin typeface="Calibri" pitchFamily="34" charset="0"/>
              </a:endParaRPr>
            </a:p>
          </p:txBody>
        </p:sp>
      </p:grpSp>
      <p:pic>
        <p:nvPicPr>
          <p:cNvPr id="54" name="Picture 2" descr="C:\Documents and Settings\Goodman\My Documents\My Pictures\dascalu.png"/>
          <p:cNvPicPr>
            <a:picLocks noChangeAspect="1" noChangeArrowheads="1"/>
          </p:cNvPicPr>
          <p:nvPr/>
        </p:nvPicPr>
        <p:blipFill>
          <a:blip r:embed="rId13" cstate="print"/>
          <a:stretch>
            <a:fillRect/>
          </a:stretch>
        </p:blipFill>
        <p:spPr bwMode="auto">
          <a:xfrm>
            <a:off x="6172200" y="4876800"/>
            <a:ext cx="412372" cy="381000"/>
          </a:xfrm>
          <a:prstGeom prst="rect">
            <a:avLst/>
          </a:prstGeom>
          <a:noFill/>
          <a:effectLst>
            <a:softEdge rad="12700"/>
          </a:effectLst>
        </p:spPr>
      </p:pic>
      <p:sp>
        <p:nvSpPr>
          <p:cNvPr id="61" name="Flowchart: Magnetic Disk 60"/>
          <p:cNvSpPr/>
          <p:nvPr/>
        </p:nvSpPr>
        <p:spPr bwMode="auto">
          <a:xfrm>
            <a:off x="2743200" y="3276600"/>
            <a:ext cx="465083" cy="457200"/>
          </a:xfrm>
          <a:prstGeom prst="flowChartMagneticDisk">
            <a:avLst/>
          </a:prstGeom>
          <a:blipFill>
            <a:blip r:embed="rId14" cstate="print">
              <a:duotone>
                <a:prstClr val="black"/>
                <a:schemeClr val="tx2">
                  <a:tint val="45000"/>
                  <a:satMod val="400000"/>
                </a:schemeClr>
              </a:duotone>
            </a:blip>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r>
              <a:rPr lang="en-US" sz="1050" b="1" dirty="0" smtClean="0"/>
              <a:t>PFdl</a:t>
            </a:r>
            <a:endParaRPr lang="en-US" sz="1050" b="1" dirty="0">
              <a:solidFill>
                <a:srgbClr val="FFFF00"/>
              </a:solidFill>
            </a:endParaRPr>
          </a:p>
        </p:txBody>
      </p:sp>
      <p:sp>
        <p:nvSpPr>
          <p:cNvPr id="62" name="Flowchart: Magnetic Disk 61"/>
          <p:cNvSpPr/>
          <p:nvPr/>
        </p:nvSpPr>
        <p:spPr bwMode="auto">
          <a:xfrm>
            <a:off x="3810000" y="3276600"/>
            <a:ext cx="457200" cy="444500"/>
          </a:xfrm>
          <a:prstGeom prst="flowChartMagneticDisk">
            <a:avLst/>
          </a:prstGeom>
          <a:blipFill>
            <a:blip r:embed="rId15"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r>
              <a:rPr lang="en-US" sz="1000" b="1" dirty="0" smtClean="0"/>
              <a:t>VPM</a:t>
            </a:r>
            <a:endParaRPr lang="en-US" sz="1000" b="1" dirty="0">
              <a:solidFill>
                <a:srgbClr val="FFFF00"/>
              </a:solidFill>
            </a:endParaRPr>
          </a:p>
        </p:txBody>
      </p:sp>
      <p:sp>
        <p:nvSpPr>
          <p:cNvPr id="63" name="Flowchart: Magnetic Disk 62"/>
          <p:cNvSpPr/>
          <p:nvPr/>
        </p:nvSpPr>
        <p:spPr bwMode="auto">
          <a:xfrm>
            <a:off x="4876800" y="4038600"/>
            <a:ext cx="388883" cy="381000"/>
          </a:xfrm>
          <a:prstGeom prst="flowChartMagneticDisk">
            <a:avLst/>
          </a:prstGeom>
          <a:blipFill>
            <a:blip r:embed="rId14" cstate="print">
              <a:duotone>
                <a:prstClr val="black"/>
                <a:schemeClr val="accent6">
                  <a:tint val="45000"/>
                  <a:satMod val="400000"/>
                </a:schemeClr>
              </a:duotone>
            </a:blip>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smtClean="0"/>
              <a:t>AC</a:t>
            </a:r>
            <a:endParaRPr lang="en-US" sz="1050" b="1" dirty="0">
              <a:solidFill>
                <a:srgbClr val="FFFF00"/>
              </a:solidFill>
            </a:endParaRPr>
          </a:p>
        </p:txBody>
      </p:sp>
      <p:sp>
        <p:nvSpPr>
          <p:cNvPr id="67" name="TextBox 126"/>
          <p:cNvSpPr txBox="1">
            <a:spLocks noChangeArrowheads="1"/>
          </p:cNvSpPr>
          <p:nvPr/>
        </p:nvSpPr>
        <p:spPr bwMode="auto">
          <a:xfrm>
            <a:off x="764931" y="4953000"/>
            <a:ext cx="1241669" cy="253916"/>
          </a:xfrm>
          <a:prstGeom prst="rect">
            <a:avLst/>
          </a:prstGeom>
          <a:noFill/>
          <a:ln w="9525">
            <a:noFill/>
            <a:miter lim="800000"/>
            <a:headEnd/>
            <a:tailEnd/>
          </a:ln>
        </p:spPr>
        <p:txBody>
          <a:bodyPr wrap="square">
            <a:spAutoFit/>
          </a:bodyPr>
          <a:lstStyle/>
          <a:p>
            <a:pPr>
              <a:defRPr/>
            </a:pPr>
            <a:r>
              <a:rPr lang="en-US" sz="1050" b="1" dirty="0" smtClean="0">
                <a:latin typeface="Calibri" pitchFamily="34" charset="0"/>
              </a:rPr>
              <a:t>A</a:t>
            </a:r>
            <a:r>
              <a:rPr lang="en-US" sz="1050" dirty="0" smtClean="0">
                <a:latin typeface="Calibri" pitchFamily="34" charset="0"/>
              </a:rPr>
              <a:t>uditory </a:t>
            </a:r>
            <a:r>
              <a:rPr lang="en-US" sz="1050" b="1" dirty="0" smtClean="0">
                <a:latin typeface="Calibri" pitchFamily="34" charset="0"/>
              </a:rPr>
              <a:t>C</a:t>
            </a:r>
            <a:r>
              <a:rPr lang="en-US" sz="1050" dirty="0" smtClean="0">
                <a:latin typeface="Calibri" pitchFamily="34" charset="0"/>
              </a:rPr>
              <a:t>ortex</a:t>
            </a:r>
            <a:endParaRPr lang="en-US" sz="1050" dirty="0">
              <a:latin typeface="Calibri" pitchFamily="34" charset="0"/>
            </a:endParaRPr>
          </a:p>
        </p:txBody>
      </p:sp>
      <p:sp>
        <p:nvSpPr>
          <p:cNvPr id="68" name="Flowchart: Magnetic Disk 67"/>
          <p:cNvSpPr/>
          <p:nvPr/>
        </p:nvSpPr>
        <p:spPr bwMode="auto">
          <a:xfrm>
            <a:off x="385885" y="4922520"/>
            <a:ext cx="388883" cy="411480"/>
          </a:xfrm>
          <a:prstGeom prst="flowChartMagneticDisk">
            <a:avLst/>
          </a:prstGeom>
          <a:blipFill>
            <a:blip r:embed="rId14" cstate="print">
              <a:duotone>
                <a:prstClr val="black"/>
                <a:schemeClr val="accent6">
                  <a:tint val="45000"/>
                  <a:satMod val="400000"/>
                </a:schemeClr>
              </a:duotone>
            </a:blip>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smtClean="0"/>
              <a:t>AC</a:t>
            </a:r>
            <a:endParaRPr lang="en-US" sz="1050" b="1" dirty="0">
              <a:solidFill>
                <a:srgbClr val="FFFF00"/>
              </a:solidFill>
            </a:endParaRPr>
          </a:p>
        </p:txBody>
      </p:sp>
      <p:grpSp>
        <p:nvGrpSpPr>
          <p:cNvPr id="4" name="Group 89"/>
          <p:cNvGrpSpPr/>
          <p:nvPr/>
        </p:nvGrpSpPr>
        <p:grpSpPr>
          <a:xfrm>
            <a:off x="330200" y="1524000"/>
            <a:ext cx="1905000" cy="480060"/>
            <a:chOff x="228600" y="2743200"/>
            <a:chExt cx="1905000" cy="480060"/>
          </a:xfrm>
        </p:grpSpPr>
        <p:sp>
          <p:nvSpPr>
            <p:cNvPr id="75" name="Flowchart: Magnetic Disk 74"/>
            <p:cNvSpPr/>
            <p:nvPr/>
          </p:nvSpPr>
          <p:spPr bwMode="auto">
            <a:xfrm>
              <a:off x="228600" y="2743200"/>
              <a:ext cx="431800" cy="457200"/>
            </a:xfrm>
            <a:prstGeom prst="flowChartMagneticDisk">
              <a:avLst/>
            </a:prstGeom>
            <a:blipFill>
              <a:blip r:embed="rId14" cstate="print">
                <a:duotone>
                  <a:prstClr val="black"/>
                  <a:schemeClr val="tx2">
                    <a:tint val="45000"/>
                    <a:satMod val="400000"/>
                  </a:schemeClr>
                </a:duotone>
              </a:blip>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r>
                <a:rPr lang="en-US" sz="1050" b="1" dirty="0" smtClean="0"/>
                <a:t>PFdl</a:t>
              </a:r>
              <a:endParaRPr lang="en-US" sz="1050" b="1" dirty="0">
                <a:solidFill>
                  <a:srgbClr val="FFFF00"/>
                </a:solidFill>
              </a:endParaRPr>
            </a:p>
          </p:txBody>
        </p:sp>
        <p:sp>
          <p:nvSpPr>
            <p:cNvPr id="76" name="TextBox 117"/>
            <p:cNvSpPr txBox="1">
              <a:spLocks noChangeArrowheads="1"/>
            </p:cNvSpPr>
            <p:nvPr/>
          </p:nvSpPr>
          <p:spPr bwMode="auto">
            <a:xfrm>
              <a:off x="609600" y="2792373"/>
              <a:ext cx="1524000" cy="430887"/>
            </a:xfrm>
            <a:prstGeom prst="rect">
              <a:avLst/>
            </a:prstGeom>
            <a:noFill/>
            <a:ln w="9525">
              <a:noFill/>
              <a:miter lim="800000"/>
              <a:headEnd/>
              <a:tailEnd/>
            </a:ln>
          </p:spPr>
          <p:txBody>
            <a:bodyPr wrap="square">
              <a:spAutoFit/>
            </a:bodyPr>
            <a:lstStyle/>
            <a:p>
              <a:pPr>
                <a:defRPr/>
              </a:pPr>
              <a:r>
                <a:rPr lang="en-US" sz="1050" b="1" dirty="0" smtClean="0">
                  <a:latin typeface="Calibri" pitchFamily="34" charset="0"/>
                </a:rPr>
                <a:t>P</a:t>
              </a:r>
              <a:r>
                <a:rPr lang="en-US" sz="1050" dirty="0" smtClean="0">
                  <a:latin typeface="Calibri" pitchFamily="34" charset="0"/>
                </a:rPr>
                <a:t>refrontal, </a:t>
              </a:r>
              <a:r>
                <a:rPr lang="en-US" sz="1050" b="1" dirty="0" smtClean="0">
                  <a:latin typeface="Calibri" pitchFamily="34" charset="0"/>
                </a:rPr>
                <a:t>D</a:t>
              </a:r>
              <a:r>
                <a:rPr lang="en-US" sz="1050" dirty="0" smtClean="0">
                  <a:latin typeface="Calibri" pitchFamily="34" charset="0"/>
                </a:rPr>
                <a:t>orsolateral: </a:t>
              </a:r>
            </a:p>
            <a:p>
              <a:pPr>
                <a:defRPr/>
              </a:pPr>
              <a:r>
                <a:rPr lang="en-US" sz="1050" dirty="0" smtClean="0">
                  <a:latin typeface="Calibri" pitchFamily="34" charset="0"/>
                </a:rPr>
                <a:t>sustained suppression</a:t>
              </a:r>
              <a:endParaRPr lang="en-US" sz="1050" dirty="0">
                <a:latin typeface="Calibri" pitchFamily="34" charset="0"/>
              </a:endParaRPr>
            </a:p>
          </p:txBody>
        </p:sp>
      </p:grpSp>
      <p:grpSp>
        <p:nvGrpSpPr>
          <p:cNvPr id="5" name="Group 83"/>
          <p:cNvGrpSpPr/>
          <p:nvPr/>
        </p:nvGrpSpPr>
        <p:grpSpPr>
          <a:xfrm>
            <a:off x="7010400" y="1447800"/>
            <a:ext cx="2286000" cy="505499"/>
            <a:chOff x="6705600" y="1704301"/>
            <a:chExt cx="2286000" cy="505499"/>
          </a:xfrm>
        </p:grpSpPr>
        <p:sp>
          <p:nvSpPr>
            <p:cNvPr id="12" name="Flowchart: Magnetic Disk 11"/>
            <p:cNvSpPr/>
            <p:nvPr/>
          </p:nvSpPr>
          <p:spPr>
            <a:xfrm>
              <a:off x="6705600" y="1704301"/>
              <a:ext cx="381000" cy="457200"/>
            </a:xfrm>
            <a:prstGeom prst="flowChartMagneticDisk">
              <a:avLst/>
            </a:prstGeom>
            <a:solidFill>
              <a:schemeClr val="accent4">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b="1" dirty="0"/>
                <a:t>PR</a:t>
              </a:r>
              <a:endParaRPr lang="en-US" sz="1000" b="1" dirty="0"/>
            </a:p>
          </p:txBody>
        </p:sp>
        <p:sp>
          <p:nvSpPr>
            <p:cNvPr id="20" name="TextBox 117"/>
            <p:cNvSpPr txBox="1">
              <a:spLocks noChangeArrowheads="1"/>
            </p:cNvSpPr>
            <p:nvPr/>
          </p:nvSpPr>
          <p:spPr bwMode="auto">
            <a:xfrm>
              <a:off x="7086600" y="1778913"/>
              <a:ext cx="1905000" cy="430887"/>
            </a:xfrm>
            <a:prstGeom prst="rect">
              <a:avLst/>
            </a:prstGeom>
            <a:noFill/>
            <a:ln w="9525">
              <a:noFill/>
              <a:miter lim="800000"/>
              <a:headEnd/>
              <a:tailEnd/>
            </a:ln>
          </p:spPr>
          <p:txBody>
            <a:bodyPr>
              <a:spAutoFit/>
            </a:bodyPr>
            <a:lstStyle/>
            <a:p>
              <a:pPr>
                <a:defRPr/>
              </a:pPr>
              <a:r>
                <a:rPr lang="en-US" sz="1050" b="1" dirty="0">
                  <a:latin typeface="Calibri" pitchFamily="34" charset="0"/>
                </a:rPr>
                <a:t>P</a:t>
              </a:r>
              <a:r>
                <a:rPr lang="en-US" sz="1050" dirty="0">
                  <a:latin typeface="Calibri" pitchFamily="34" charset="0"/>
                </a:rPr>
                <a:t>arietal </a:t>
              </a:r>
              <a:r>
                <a:rPr lang="en-US" sz="1050" b="1" dirty="0">
                  <a:latin typeface="Calibri" pitchFamily="34" charset="0"/>
                </a:rPr>
                <a:t>R</a:t>
              </a:r>
              <a:r>
                <a:rPr lang="en-US" sz="1050" dirty="0">
                  <a:latin typeface="Calibri" pitchFamily="34" charset="0"/>
                </a:rPr>
                <a:t>each </a:t>
              </a:r>
              <a:r>
                <a:rPr lang="en-US" sz="1050" dirty="0" smtClean="0">
                  <a:latin typeface="Calibri" pitchFamily="34" charset="0"/>
                </a:rPr>
                <a:t>(LIP): </a:t>
              </a:r>
            </a:p>
            <a:p>
              <a:pPr>
                <a:defRPr/>
              </a:pPr>
              <a:r>
                <a:rPr lang="en-US" sz="1050" dirty="0" smtClean="0">
                  <a:latin typeface="Calibri" pitchFamily="34" charset="0"/>
                </a:rPr>
                <a:t>reach </a:t>
              </a:r>
              <a:r>
                <a:rPr lang="en-US" sz="1050" dirty="0">
                  <a:latin typeface="Calibri" pitchFamily="34" charset="0"/>
                </a:rPr>
                <a:t>decision making</a:t>
              </a:r>
            </a:p>
          </p:txBody>
        </p:sp>
      </p:grpSp>
      <p:grpSp>
        <p:nvGrpSpPr>
          <p:cNvPr id="7" name="Group 90"/>
          <p:cNvGrpSpPr/>
          <p:nvPr/>
        </p:nvGrpSpPr>
        <p:grpSpPr>
          <a:xfrm>
            <a:off x="304800" y="2159913"/>
            <a:ext cx="1901060" cy="507087"/>
            <a:chOff x="232540" y="3352800"/>
            <a:chExt cx="1901060" cy="507087"/>
          </a:xfrm>
        </p:grpSpPr>
        <p:sp>
          <p:nvSpPr>
            <p:cNvPr id="77" name="TextBox 117"/>
            <p:cNvSpPr txBox="1">
              <a:spLocks noChangeArrowheads="1"/>
            </p:cNvSpPr>
            <p:nvPr/>
          </p:nvSpPr>
          <p:spPr bwMode="auto">
            <a:xfrm>
              <a:off x="609600" y="3429000"/>
              <a:ext cx="1524000" cy="430887"/>
            </a:xfrm>
            <a:prstGeom prst="rect">
              <a:avLst/>
            </a:prstGeom>
            <a:noFill/>
            <a:ln w="9525">
              <a:noFill/>
              <a:miter lim="800000"/>
              <a:headEnd/>
              <a:tailEnd/>
            </a:ln>
          </p:spPr>
          <p:txBody>
            <a:bodyPr wrap="square">
              <a:spAutoFit/>
            </a:bodyPr>
            <a:lstStyle/>
            <a:p>
              <a:pPr>
                <a:defRPr/>
              </a:pPr>
              <a:r>
                <a:rPr lang="en-US" sz="1050" b="1" dirty="0" smtClean="0">
                  <a:latin typeface="Calibri" pitchFamily="34" charset="0"/>
                </a:rPr>
                <a:t>V</a:t>
              </a:r>
              <a:r>
                <a:rPr lang="en-US" sz="1050" dirty="0" smtClean="0">
                  <a:latin typeface="Calibri" pitchFamily="34" charset="0"/>
                </a:rPr>
                <a:t>entral </a:t>
              </a:r>
              <a:r>
                <a:rPr lang="en-US" sz="1050" b="1" dirty="0" smtClean="0">
                  <a:latin typeface="Calibri" pitchFamily="34" charset="0"/>
                </a:rPr>
                <a:t>P</a:t>
              </a:r>
              <a:r>
                <a:rPr lang="en-US" sz="1050" dirty="0" smtClean="0">
                  <a:latin typeface="Calibri" pitchFamily="34" charset="0"/>
                </a:rPr>
                <a:t>re</a:t>
              </a:r>
              <a:r>
                <a:rPr lang="en-US" sz="1050" b="1" dirty="0" smtClean="0">
                  <a:latin typeface="Calibri" pitchFamily="34" charset="0"/>
                </a:rPr>
                <a:t>M</a:t>
              </a:r>
              <a:r>
                <a:rPr lang="en-US" sz="1050" dirty="0" smtClean="0">
                  <a:latin typeface="Calibri" pitchFamily="34" charset="0"/>
                </a:rPr>
                <a:t>otor: </a:t>
              </a:r>
            </a:p>
            <a:p>
              <a:pPr>
                <a:defRPr/>
              </a:pPr>
              <a:r>
                <a:rPr lang="en-US" sz="1050" dirty="0" smtClean="0">
                  <a:latin typeface="Calibri" pitchFamily="34" charset="0"/>
                </a:rPr>
                <a:t>sustained activity</a:t>
              </a:r>
              <a:endParaRPr lang="en-US" sz="1050" dirty="0">
                <a:latin typeface="Calibri" pitchFamily="34" charset="0"/>
              </a:endParaRPr>
            </a:p>
          </p:txBody>
        </p:sp>
        <p:sp>
          <p:nvSpPr>
            <p:cNvPr id="81" name="Flowchart: Magnetic Disk 80"/>
            <p:cNvSpPr/>
            <p:nvPr/>
          </p:nvSpPr>
          <p:spPr bwMode="auto">
            <a:xfrm>
              <a:off x="232540" y="3352800"/>
              <a:ext cx="427859" cy="444500"/>
            </a:xfrm>
            <a:prstGeom prst="flowChartMagneticDisk">
              <a:avLst/>
            </a:prstGeom>
            <a:blipFill>
              <a:blip r:embed="rId15" cstate="print"/>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r>
                <a:rPr lang="en-US" sz="900" b="1" dirty="0" smtClean="0"/>
                <a:t>VPM</a:t>
              </a:r>
              <a:endParaRPr lang="en-US" sz="900" b="1" dirty="0">
                <a:solidFill>
                  <a:srgbClr val="FFFF00"/>
                </a:solidFill>
              </a:endParaRPr>
            </a:p>
          </p:txBody>
        </p:sp>
      </p:grpSp>
      <p:pic>
        <p:nvPicPr>
          <p:cNvPr id="6" name="Picture 3" descr="C:\Documents and Settings\Goodman\Desktop\yn_anim00.gif"/>
          <p:cNvPicPr>
            <a:picLocks noChangeAspect="1" noChangeArrowheads="1"/>
          </p:cNvPicPr>
          <p:nvPr/>
        </p:nvPicPr>
        <p:blipFill>
          <a:blip r:embed="rId16" cstate="print">
            <a:clrChange>
              <a:clrFrom>
                <a:srgbClr val="FFFFFF"/>
              </a:clrFrom>
              <a:clrTo>
                <a:srgbClr val="FFFFFF">
                  <a:alpha val="0"/>
                </a:srgbClr>
              </a:clrTo>
            </a:clrChange>
          </a:blip>
          <a:srcRect l="14059" t="16185" r="15193" b="12424"/>
          <a:stretch>
            <a:fillRect/>
          </a:stretch>
        </p:blipFill>
        <p:spPr bwMode="auto">
          <a:xfrm>
            <a:off x="5791200" y="2057400"/>
            <a:ext cx="533400" cy="697523"/>
          </a:xfrm>
          <a:prstGeom prst="rect">
            <a:avLst/>
          </a:prstGeom>
          <a:noFill/>
        </p:spPr>
      </p:pic>
      <p:sp>
        <p:nvSpPr>
          <p:cNvPr id="92" name="TextBox 91"/>
          <p:cNvSpPr txBox="1"/>
          <p:nvPr/>
        </p:nvSpPr>
        <p:spPr>
          <a:xfrm>
            <a:off x="0" y="0"/>
            <a:ext cx="9144000" cy="533400"/>
          </a:xfrm>
          <a:prstGeom prst="rect">
            <a:avLst/>
          </a:prstGeom>
          <a:solidFill>
            <a:srgbClr val="CCCCFF"/>
          </a:solidFill>
        </p:spPr>
        <p:txBody>
          <a:bodyPr/>
          <a:lstStyle/>
          <a:p>
            <a:pPr algn="ctr">
              <a:defRPr/>
            </a:pPr>
            <a:r>
              <a:rPr lang="en-US" sz="2800" b="1" dirty="0" smtClean="0">
                <a:solidFill>
                  <a:srgbClr val="3333CC"/>
                </a:solidFill>
                <a:latin typeface="Arial Narrow"/>
              </a:rPr>
              <a:t>“Trust &amp; Learn” Robotic Brain Project</a:t>
            </a:r>
            <a:endParaRPr lang="en-US" sz="2800" b="1" dirty="0" smtClean="0">
              <a:solidFill>
                <a:srgbClr val="0070C0"/>
              </a:solidFill>
            </a:endParaRPr>
          </a:p>
          <a:p>
            <a:pPr algn="ctr">
              <a:defRPr/>
            </a:pPr>
            <a:endParaRPr lang="en-US" sz="2800" b="1" dirty="0">
              <a:solidFill>
                <a:schemeClr val="accent2"/>
              </a:solidFill>
            </a:endParaRPr>
          </a:p>
        </p:txBody>
      </p:sp>
      <p:grpSp>
        <p:nvGrpSpPr>
          <p:cNvPr id="8" name="Group 64"/>
          <p:cNvGrpSpPr/>
          <p:nvPr/>
        </p:nvGrpSpPr>
        <p:grpSpPr>
          <a:xfrm>
            <a:off x="304800" y="2845713"/>
            <a:ext cx="1778000" cy="507087"/>
            <a:chOff x="304800" y="1524000"/>
            <a:chExt cx="1778000" cy="507087"/>
          </a:xfrm>
        </p:grpSpPr>
        <p:sp>
          <p:nvSpPr>
            <p:cNvPr id="19" name="TextBox 116"/>
            <p:cNvSpPr txBox="1">
              <a:spLocks noChangeArrowheads="1"/>
            </p:cNvSpPr>
            <p:nvPr/>
          </p:nvSpPr>
          <p:spPr bwMode="auto">
            <a:xfrm>
              <a:off x="711200" y="1600200"/>
              <a:ext cx="1371600" cy="430887"/>
            </a:xfrm>
            <a:prstGeom prst="rect">
              <a:avLst/>
            </a:prstGeom>
            <a:noFill/>
            <a:ln w="9525">
              <a:noFill/>
              <a:miter lim="800000"/>
              <a:headEnd/>
              <a:tailEnd/>
            </a:ln>
          </p:spPr>
          <p:txBody>
            <a:bodyPr wrap="square">
              <a:spAutoFit/>
            </a:bodyPr>
            <a:lstStyle/>
            <a:p>
              <a:pPr>
                <a:defRPr/>
              </a:pPr>
              <a:r>
                <a:rPr lang="en-US" sz="1050" b="1" dirty="0" smtClean="0">
                  <a:latin typeface="Calibri" pitchFamily="34" charset="0"/>
                </a:rPr>
                <a:t>D</a:t>
              </a:r>
              <a:r>
                <a:rPr lang="en-US" sz="1050" dirty="0" smtClean="0">
                  <a:latin typeface="Calibri" pitchFamily="34" charset="0"/>
                </a:rPr>
                <a:t>orsal </a:t>
              </a:r>
              <a:r>
                <a:rPr lang="en-US" sz="1050" b="1" dirty="0" smtClean="0">
                  <a:latin typeface="Calibri" pitchFamily="34" charset="0"/>
                </a:rPr>
                <a:t>P</a:t>
              </a:r>
              <a:r>
                <a:rPr lang="en-US" sz="1050" dirty="0" smtClean="0">
                  <a:latin typeface="Calibri" pitchFamily="34" charset="0"/>
                </a:rPr>
                <a:t>re</a:t>
              </a:r>
              <a:r>
                <a:rPr lang="en-US" sz="1050" b="1" dirty="0" smtClean="0">
                  <a:latin typeface="Calibri" pitchFamily="34" charset="0"/>
                </a:rPr>
                <a:t>M</a:t>
              </a:r>
              <a:r>
                <a:rPr lang="en-US" sz="1050" dirty="0" smtClean="0">
                  <a:latin typeface="Calibri" pitchFamily="34" charset="0"/>
                </a:rPr>
                <a:t>otor: </a:t>
              </a:r>
            </a:p>
            <a:p>
              <a:pPr>
                <a:defRPr/>
              </a:pPr>
              <a:r>
                <a:rPr lang="en-US" sz="1050" dirty="0" smtClean="0">
                  <a:latin typeface="Calibri" pitchFamily="34" charset="0"/>
                </a:rPr>
                <a:t>planning </a:t>
              </a:r>
              <a:r>
                <a:rPr lang="en-US" sz="1050" dirty="0">
                  <a:latin typeface="Calibri" pitchFamily="34" charset="0"/>
                </a:rPr>
                <a:t>&amp; deciding</a:t>
              </a:r>
            </a:p>
          </p:txBody>
        </p:sp>
        <p:sp>
          <p:nvSpPr>
            <p:cNvPr id="64" name="Flowchart: Magnetic Disk 63"/>
            <p:cNvSpPr/>
            <p:nvPr/>
          </p:nvSpPr>
          <p:spPr bwMode="auto">
            <a:xfrm>
              <a:off x="304800" y="1524000"/>
              <a:ext cx="457200" cy="457200"/>
            </a:xfrm>
            <a:prstGeom prst="flowChartMagneticDisk">
              <a:avLst/>
            </a:prstGeom>
            <a:solidFill>
              <a:schemeClr val="accent2">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ts val="900"/>
                </a:lnSpc>
                <a:spcBef>
                  <a:spcPts val="0"/>
                </a:spcBef>
                <a:spcAft>
                  <a:spcPts val="0"/>
                </a:spcAft>
                <a:defRPr/>
              </a:pPr>
              <a:r>
                <a:rPr lang="en-US" sz="1050" b="1" dirty="0" smtClean="0"/>
                <a:t>DPM</a:t>
              </a:r>
              <a:endParaRPr lang="en-US" sz="1050" b="1" dirty="0">
                <a:solidFill>
                  <a:srgbClr val="FFFF00"/>
                </a:solidFill>
              </a:endParaRPr>
            </a:p>
          </p:txBody>
        </p:sp>
      </p:grpSp>
      <p:grpSp>
        <p:nvGrpSpPr>
          <p:cNvPr id="11" name="Group 58"/>
          <p:cNvGrpSpPr/>
          <p:nvPr/>
        </p:nvGrpSpPr>
        <p:grpSpPr>
          <a:xfrm>
            <a:off x="5105400" y="4953000"/>
            <a:ext cx="485775" cy="485775"/>
            <a:chOff x="5105400" y="4953000"/>
            <a:chExt cx="485775" cy="485775"/>
          </a:xfrm>
        </p:grpSpPr>
        <p:pic>
          <p:nvPicPr>
            <p:cNvPr id="57" name="Picture 56" descr="sphere.gif"/>
            <p:cNvPicPr>
              <a:picLocks noChangeAspect="1"/>
            </p:cNvPicPr>
            <p:nvPr/>
          </p:nvPicPr>
          <p:blipFill>
            <a:blip r:embed="rId17" cstate="print">
              <a:clrChange>
                <a:clrFrom>
                  <a:srgbClr val="FFFFFF"/>
                </a:clrFrom>
                <a:clrTo>
                  <a:srgbClr val="FFFFFF">
                    <a:alpha val="0"/>
                  </a:srgbClr>
                </a:clrTo>
              </a:clrChange>
            </a:blip>
            <a:stretch>
              <a:fillRect/>
            </a:stretch>
          </p:blipFill>
          <p:spPr>
            <a:xfrm>
              <a:off x="5105400" y="4953000"/>
              <a:ext cx="485775" cy="485775"/>
            </a:xfrm>
            <a:prstGeom prst="rect">
              <a:avLst/>
            </a:prstGeom>
          </p:spPr>
        </p:pic>
        <p:sp>
          <p:nvSpPr>
            <p:cNvPr id="58" name="Rectangle 57"/>
            <p:cNvSpPr/>
            <p:nvPr/>
          </p:nvSpPr>
          <p:spPr>
            <a:xfrm>
              <a:off x="5157787" y="5029200"/>
              <a:ext cx="381000" cy="276999"/>
            </a:xfrm>
            <a:prstGeom prst="rect">
              <a:avLst/>
            </a:prstGeom>
          </p:spPr>
          <p:txBody>
            <a:bodyPr wrap="square">
              <a:spAutoFit/>
            </a:bodyPr>
            <a:lstStyle/>
            <a:p>
              <a:pPr algn="ctr" fontAlgn="auto">
                <a:spcBef>
                  <a:spcPts val="0"/>
                </a:spcBef>
                <a:spcAft>
                  <a:spcPts val="0"/>
                </a:spcAft>
                <a:defRPr/>
              </a:pPr>
              <a:r>
                <a:rPr lang="en-US" sz="1200" b="1" dirty="0" smtClean="0">
                  <a:solidFill>
                    <a:schemeClr val="bg1"/>
                  </a:solidFill>
                </a:rPr>
                <a:t>BG</a:t>
              </a:r>
              <a:endParaRPr lang="en-US" sz="1200" b="1" dirty="0">
                <a:solidFill>
                  <a:schemeClr val="bg1"/>
                </a:solidFill>
              </a:endParaRPr>
            </a:p>
          </p:txBody>
        </p:sp>
      </p:grpSp>
      <p:grpSp>
        <p:nvGrpSpPr>
          <p:cNvPr id="15" name="Group 104"/>
          <p:cNvGrpSpPr/>
          <p:nvPr/>
        </p:nvGrpSpPr>
        <p:grpSpPr>
          <a:xfrm>
            <a:off x="7134225" y="2019300"/>
            <a:ext cx="1600200" cy="485775"/>
            <a:chOff x="7315200" y="2209800"/>
            <a:chExt cx="1600200" cy="485775"/>
          </a:xfrm>
        </p:grpSpPr>
        <p:grpSp>
          <p:nvGrpSpPr>
            <p:cNvPr id="16" name="Group 59"/>
            <p:cNvGrpSpPr/>
            <p:nvPr/>
          </p:nvGrpSpPr>
          <p:grpSpPr>
            <a:xfrm>
              <a:off x="7315200" y="2209800"/>
              <a:ext cx="485775" cy="485775"/>
              <a:chOff x="5105400" y="4953000"/>
              <a:chExt cx="485775" cy="485775"/>
            </a:xfrm>
          </p:grpSpPr>
          <p:pic>
            <p:nvPicPr>
              <p:cNvPr id="66" name="Picture 65" descr="sphere.gif"/>
              <p:cNvPicPr>
                <a:picLocks noChangeAspect="1"/>
              </p:cNvPicPr>
              <p:nvPr/>
            </p:nvPicPr>
            <p:blipFill>
              <a:blip r:embed="rId17" cstate="print">
                <a:clrChange>
                  <a:clrFrom>
                    <a:srgbClr val="FFFFFF"/>
                  </a:clrFrom>
                  <a:clrTo>
                    <a:srgbClr val="FFFFFF">
                      <a:alpha val="0"/>
                    </a:srgbClr>
                  </a:clrTo>
                </a:clrChange>
              </a:blip>
              <a:stretch>
                <a:fillRect/>
              </a:stretch>
            </p:blipFill>
            <p:spPr>
              <a:xfrm>
                <a:off x="5105400" y="4953000"/>
                <a:ext cx="485775" cy="485775"/>
              </a:xfrm>
              <a:prstGeom prst="rect">
                <a:avLst/>
              </a:prstGeom>
            </p:spPr>
          </p:pic>
          <p:sp>
            <p:nvSpPr>
              <p:cNvPr id="69" name="Rectangle 68"/>
              <p:cNvSpPr/>
              <p:nvPr/>
            </p:nvSpPr>
            <p:spPr>
              <a:xfrm>
                <a:off x="5157787" y="5029200"/>
                <a:ext cx="381000" cy="276999"/>
              </a:xfrm>
              <a:prstGeom prst="rect">
                <a:avLst/>
              </a:prstGeom>
            </p:spPr>
            <p:txBody>
              <a:bodyPr wrap="square">
                <a:spAutoFit/>
              </a:bodyPr>
              <a:lstStyle/>
              <a:p>
                <a:pPr algn="ctr" fontAlgn="auto">
                  <a:spcBef>
                    <a:spcPts val="0"/>
                  </a:spcBef>
                  <a:spcAft>
                    <a:spcPts val="0"/>
                  </a:spcAft>
                  <a:defRPr/>
                </a:pPr>
                <a:r>
                  <a:rPr lang="en-US" sz="1200" b="1" dirty="0" smtClean="0">
                    <a:solidFill>
                      <a:schemeClr val="bg1"/>
                    </a:solidFill>
                  </a:rPr>
                  <a:t>BG</a:t>
                </a:r>
                <a:endParaRPr lang="en-US" sz="1200" b="1" dirty="0">
                  <a:solidFill>
                    <a:schemeClr val="bg1"/>
                  </a:solidFill>
                </a:endParaRPr>
              </a:p>
            </p:txBody>
          </p:sp>
        </p:grpSp>
        <p:sp>
          <p:nvSpPr>
            <p:cNvPr id="72" name="TextBox 117"/>
            <p:cNvSpPr txBox="1">
              <a:spLocks noChangeArrowheads="1"/>
            </p:cNvSpPr>
            <p:nvPr/>
          </p:nvSpPr>
          <p:spPr bwMode="auto">
            <a:xfrm>
              <a:off x="7696200" y="2251502"/>
              <a:ext cx="1219200" cy="415498"/>
            </a:xfrm>
            <a:prstGeom prst="rect">
              <a:avLst/>
            </a:prstGeom>
            <a:noFill/>
            <a:ln w="9525">
              <a:noFill/>
              <a:miter lim="800000"/>
              <a:headEnd/>
              <a:tailEnd/>
            </a:ln>
          </p:spPr>
          <p:txBody>
            <a:bodyPr wrap="square">
              <a:spAutoFit/>
            </a:bodyPr>
            <a:lstStyle/>
            <a:p>
              <a:pPr>
                <a:defRPr/>
              </a:pPr>
              <a:r>
                <a:rPr lang="en-US" sz="1050" b="1" dirty="0" smtClean="0">
                  <a:latin typeface="Calibri" pitchFamily="34" charset="0"/>
                </a:rPr>
                <a:t>  B</a:t>
              </a:r>
              <a:r>
                <a:rPr lang="en-US" sz="1050" dirty="0" smtClean="0">
                  <a:latin typeface="Calibri" pitchFamily="34" charset="0"/>
                </a:rPr>
                <a:t>asal </a:t>
              </a:r>
              <a:r>
                <a:rPr lang="en-US" sz="1050" b="1" dirty="0" smtClean="0">
                  <a:latin typeface="Calibri" pitchFamily="34" charset="0"/>
                </a:rPr>
                <a:t>G</a:t>
              </a:r>
              <a:r>
                <a:rPr lang="en-US" sz="1050" dirty="0" smtClean="0">
                  <a:latin typeface="Calibri" pitchFamily="34" charset="0"/>
                </a:rPr>
                <a:t>anglia: </a:t>
              </a:r>
            </a:p>
            <a:p>
              <a:pPr>
                <a:defRPr/>
              </a:pPr>
              <a:r>
                <a:rPr lang="en-US" sz="1050" dirty="0" smtClean="0">
                  <a:latin typeface="Calibri" pitchFamily="34" charset="0"/>
                </a:rPr>
                <a:t>   decision </a:t>
              </a:r>
              <a:r>
                <a:rPr lang="en-US" sz="1050" dirty="0">
                  <a:latin typeface="Calibri" pitchFamily="34" charset="0"/>
                </a:rPr>
                <a:t>making</a:t>
              </a:r>
            </a:p>
          </p:txBody>
        </p:sp>
      </p:grpSp>
      <p:grpSp>
        <p:nvGrpSpPr>
          <p:cNvPr id="18" name="Group 86"/>
          <p:cNvGrpSpPr/>
          <p:nvPr/>
        </p:nvGrpSpPr>
        <p:grpSpPr>
          <a:xfrm>
            <a:off x="352425" y="5457825"/>
            <a:ext cx="485775" cy="485775"/>
            <a:chOff x="1828800" y="3886200"/>
            <a:chExt cx="485775" cy="485775"/>
          </a:xfrm>
        </p:grpSpPr>
        <p:pic>
          <p:nvPicPr>
            <p:cNvPr id="74" name="Picture 73" descr="sphere.gif"/>
            <p:cNvPicPr>
              <a:picLocks noChangeAspect="1"/>
            </p:cNvPicPr>
            <p:nvPr/>
          </p:nvPicPr>
          <p:blipFill>
            <a:blip r:embed="rId17" cstate="print">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828800" y="3886200"/>
              <a:ext cx="485775" cy="485775"/>
            </a:xfrm>
            <a:prstGeom prst="rect">
              <a:avLst/>
            </a:prstGeom>
          </p:spPr>
        </p:pic>
        <p:sp>
          <p:nvSpPr>
            <p:cNvPr id="78" name="Rectangle 77"/>
            <p:cNvSpPr/>
            <p:nvPr/>
          </p:nvSpPr>
          <p:spPr>
            <a:xfrm>
              <a:off x="1881187" y="3962400"/>
              <a:ext cx="381000" cy="276999"/>
            </a:xfrm>
            <a:prstGeom prst="rect">
              <a:avLst/>
            </a:prstGeom>
          </p:spPr>
          <p:txBody>
            <a:bodyPr wrap="square">
              <a:spAutoFit/>
            </a:bodyPr>
            <a:lstStyle/>
            <a:p>
              <a:pPr algn="ctr" fontAlgn="auto">
                <a:spcBef>
                  <a:spcPts val="0"/>
                </a:spcBef>
                <a:spcAft>
                  <a:spcPts val="0"/>
                </a:spcAft>
                <a:defRPr/>
              </a:pPr>
              <a:r>
                <a:rPr lang="en-US" sz="1200" b="1" dirty="0" smtClean="0">
                  <a:solidFill>
                    <a:schemeClr val="bg1"/>
                  </a:solidFill>
                </a:rPr>
                <a:t>AM</a:t>
              </a:r>
              <a:endParaRPr lang="en-US" sz="1200" b="1" dirty="0">
                <a:solidFill>
                  <a:schemeClr val="bg1"/>
                </a:solidFill>
              </a:endParaRPr>
            </a:p>
          </p:txBody>
        </p:sp>
      </p:grpSp>
      <p:grpSp>
        <p:nvGrpSpPr>
          <p:cNvPr id="22" name="Group 81"/>
          <p:cNvGrpSpPr/>
          <p:nvPr/>
        </p:nvGrpSpPr>
        <p:grpSpPr>
          <a:xfrm>
            <a:off x="4114800" y="4114800"/>
            <a:ext cx="485775" cy="485775"/>
            <a:chOff x="1981200" y="4038600"/>
            <a:chExt cx="485775" cy="485775"/>
          </a:xfrm>
        </p:grpSpPr>
        <p:pic>
          <p:nvPicPr>
            <p:cNvPr id="79" name="Picture 78" descr="sphere.gif"/>
            <p:cNvPicPr>
              <a:picLocks noChangeAspect="1"/>
            </p:cNvPicPr>
            <p:nvPr/>
          </p:nvPicPr>
          <p:blipFill>
            <a:blip r:embed="rId17" cstate="print">
              <a:clrChange>
                <a:clrFrom>
                  <a:srgbClr val="FFFFFF"/>
                </a:clrFrom>
                <a:clrTo>
                  <a:srgbClr val="FFFFFF">
                    <a:alpha val="0"/>
                  </a:srgbClr>
                </a:clrTo>
              </a:clrChange>
              <a:duotone>
                <a:schemeClr val="accent2">
                  <a:shade val="45000"/>
                  <a:satMod val="135000"/>
                </a:schemeClr>
                <a:prstClr val="white"/>
              </a:duotone>
            </a:blip>
            <a:stretch>
              <a:fillRect/>
            </a:stretch>
          </p:blipFill>
          <p:spPr>
            <a:xfrm>
              <a:off x="1981200" y="4038600"/>
              <a:ext cx="485775" cy="485775"/>
            </a:xfrm>
            <a:prstGeom prst="rect">
              <a:avLst/>
            </a:prstGeom>
          </p:spPr>
        </p:pic>
        <p:sp>
          <p:nvSpPr>
            <p:cNvPr id="80" name="Rectangle 79"/>
            <p:cNvSpPr/>
            <p:nvPr/>
          </p:nvSpPr>
          <p:spPr>
            <a:xfrm>
              <a:off x="2033587" y="4114800"/>
              <a:ext cx="381000" cy="276999"/>
            </a:xfrm>
            <a:prstGeom prst="rect">
              <a:avLst/>
            </a:prstGeom>
          </p:spPr>
          <p:txBody>
            <a:bodyPr wrap="square">
              <a:spAutoFit/>
            </a:bodyPr>
            <a:lstStyle/>
            <a:p>
              <a:pPr algn="ctr" fontAlgn="auto">
                <a:spcBef>
                  <a:spcPts val="0"/>
                </a:spcBef>
                <a:spcAft>
                  <a:spcPts val="0"/>
                </a:spcAft>
                <a:defRPr/>
              </a:pPr>
              <a:r>
                <a:rPr lang="en-US" sz="1200" b="1" dirty="0" smtClean="0">
                  <a:solidFill>
                    <a:schemeClr val="bg1"/>
                  </a:solidFill>
                </a:rPr>
                <a:t>AM</a:t>
              </a:r>
              <a:endParaRPr lang="en-US" sz="1200" b="1" dirty="0">
                <a:solidFill>
                  <a:schemeClr val="bg1"/>
                </a:solidFill>
              </a:endParaRPr>
            </a:p>
          </p:txBody>
        </p:sp>
      </p:grpSp>
      <p:pic>
        <p:nvPicPr>
          <p:cNvPr id="89" name="Picture 88" descr="ear.jpg"/>
          <p:cNvPicPr>
            <a:picLocks noChangeAspect="1"/>
          </p:cNvPicPr>
          <p:nvPr/>
        </p:nvPicPr>
        <p:blipFill>
          <a:blip r:embed="rId18" cstate="print">
            <a:clrChange>
              <a:clrFrom>
                <a:srgbClr val="FFFFFF"/>
              </a:clrFrom>
              <a:clrTo>
                <a:srgbClr val="FFFFFF">
                  <a:alpha val="0"/>
                </a:srgbClr>
              </a:clrTo>
            </a:clrChange>
          </a:blip>
          <a:stretch>
            <a:fillRect/>
          </a:stretch>
        </p:blipFill>
        <p:spPr>
          <a:xfrm flipH="1">
            <a:off x="4800600" y="3352800"/>
            <a:ext cx="598932" cy="845949"/>
          </a:xfrm>
          <a:prstGeom prst="rect">
            <a:avLst/>
          </a:prstGeom>
        </p:spPr>
      </p:pic>
      <p:grpSp>
        <p:nvGrpSpPr>
          <p:cNvPr id="23" name="Group 92"/>
          <p:cNvGrpSpPr/>
          <p:nvPr/>
        </p:nvGrpSpPr>
        <p:grpSpPr>
          <a:xfrm>
            <a:off x="4267200" y="4800600"/>
            <a:ext cx="485775" cy="485775"/>
            <a:chOff x="5105400" y="4953000"/>
            <a:chExt cx="485775" cy="485775"/>
          </a:xfrm>
        </p:grpSpPr>
        <p:pic>
          <p:nvPicPr>
            <p:cNvPr id="94" name="Picture 93" descr="sphere.gif"/>
            <p:cNvPicPr>
              <a:picLocks noChangeAspect="1"/>
            </p:cNvPicPr>
            <p:nvPr/>
          </p:nvPicPr>
          <p:blipFill>
            <a:blip r:embed="rId17" cstate="print">
              <a:clrChange>
                <a:clrFrom>
                  <a:srgbClr val="FFFFFF"/>
                </a:clrFrom>
                <a:clrTo>
                  <a:srgbClr val="FFFFFF">
                    <a:alpha val="0"/>
                  </a:srgbClr>
                </a:clrTo>
              </a:clrChange>
              <a:duotone>
                <a:schemeClr val="accent5">
                  <a:shade val="45000"/>
                  <a:satMod val="135000"/>
                </a:schemeClr>
                <a:prstClr val="white"/>
              </a:duotone>
            </a:blip>
            <a:stretch>
              <a:fillRect/>
            </a:stretch>
          </p:blipFill>
          <p:spPr>
            <a:xfrm>
              <a:off x="5105400" y="4953000"/>
              <a:ext cx="485775" cy="485775"/>
            </a:xfrm>
            <a:prstGeom prst="rect">
              <a:avLst/>
            </a:prstGeom>
          </p:spPr>
        </p:pic>
        <p:sp>
          <p:nvSpPr>
            <p:cNvPr id="95" name="Rectangle 94"/>
            <p:cNvSpPr/>
            <p:nvPr/>
          </p:nvSpPr>
          <p:spPr>
            <a:xfrm>
              <a:off x="5133974" y="5029200"/>
              <a:ext cx="428626" cy="261610"/>
            </a:xfrm>
            <a:prstGeom prst="rect">
              <a:avLst/>
            </a:prstGeom>
          </p:spPr>
          <p:txBody>
            <a:bodyPr wrap="square">
              <a:spAutoFit/>
            </a:bodyPr>
            <a:lstStyle/>
            <a:p>
              <a:pPr algn="ctr" fontAlgn="auto">
                <a:spcBef>
                  <a:spcPts val="0"/>
                </a:spcBef>
                <a:spcAft>
                  <a:spcPts val="0"/>
                </a:spcAft>
                <a:defRPr/>
              </a:pPr>
              <a:r>
                <a:rPr lang="en-US" sz="1100" b="1" dirty="0" smtClean="0">
                  <a:solidFill>
                    <a:schemeClr val="bg1"/>
                  </a:solidFill>
                </a:rPr>
                <a:t>HYp</a:t>
              </a:r>
              <a:endParaRPr lang="en-US" sz="1100" b="1" dirty="0">
                <a:solidFill>
                  <a:schemeClr val="bg1"/>
                </a:solidFill>
              </a:endParaRPr>
            </a:p>
          </p:txBody>
        </p:sp>
      </p:grpSp>
      <p:grpSp>
        <p:nvGrpSpPr>
          <p:cNvPr id="26" name="Group 95"/>
          <p:cNvGrpSpPr/>
          <p:nvPr/>
        </p:nvGrpSpPr>
        <p:grpSpPr>
          <a:xfrm>
            <a:off x="352425" y="6019800"/>
            <a:ext cx="485775" cy="485775"/>
            <a:chOff x="5105400" y="4953000"/>
            <a:chExt cx="485775" cy="485775"/>
          </a:xfrm>
        </p:grpSpPr>
        <p:pic>
          <p:nvPicPr>
            <p:cNvPr id="97" name="Picture 96" descr="sphere.gif"/>
            <p:cNvPicPr>
              <a:picLocks noChangeAspect="1"/>
            </p:cNvPicPr>
            <p:nvPr/>
          </p:nvPicPr>
          <p:blipFill>
            <a:blip r:embed="rId17" cstate="print">
              <a:clrChange>
                <a:clrFrom>
                  <a:srgbClr val="FFFFFF"/>
                </a:clrFrom>
                <a:clrTo>
                  <a:srgbClr val="FFFFFF">
                    <a:alpha val="0"/>
                  </a:srgbClr>
                </a:clrTo>
              </a:clrChange>
              <a:duotone>
                <a:schemeClr val="accent5">
                  <a:shade val="45000"/>
                  <a:satMod val="135000"/>
                </a:schemeClr>
                <a:prstClr val="white"/>
              </a:duotone>
            </a:blip>
            <a:stretch>
              <a:fillRect/>
            </a:stretch>
          </p:blipFill>
          <p:spPr>
            <a:xfrm>
              <a:off x="5105400" y="4953000"/>
              <a:ext cx="485775" cy="485775"/>
            </a:xfrm>
            <a:prstGeom prst="rect">
              <a:avLst/>
            </a:prstGeom>
          </p:spPr>
        </p:pic>
        <p:sp>
          <p:nvSpPr>
            <p:cNvPr id="98" name="Rectangle 97"/>
            <p:cNvSpPr/>
            <p:nvPr/>
          </p:nvSpPr>
          <p:spPr>
            <a:xfrm>
              <a:off x="5133974" y="5029200"/>
              <a:ext cx="428626" cy="261610"/>
            </a:xfrm>
            <a:prstGeom prst="rect">
              <a:avLst/>
            </a:prstGeom>
          </p:spPr>
          <p:txBody>
            <a:bodyPr wrap="square">
              <a:spAutoFit/>
            </a:bodyPr>
            <a:lstStyle/>
            <a:p>
              <a:pPr algn="ctr" fontAlgn="auto">
                <a:spcBef>
                  <a:spcPts val="0"/>
                </a:spcBef>
                <a:spcAft>
                  <a:spcPts val="0"/>
                </a:spcAft>
                <a:defRPr/>
              </a:pPr>
              <a:r>
                <a:rPr lang="en-US" sz="1100" b="1" dirty="0" smtClean="0">
                  <a:solidFill>
                    <a:schemeClr val="bg1"/>
                  </a:solidFill>
                </a:rPr>
                <a:t>HYp</a:t>
              </a:r>
              <a:endParaRPr lang="en-US" sz="1100" b="1" dirty="0">
                <a:solidFill>
                  <a:schemeClr val="bg1"/>
                </a:solidFill>
              </a:endParaRPr>
            </a:p>
          </p:txBody>
        </p:sp>
      </p:grpSp>
      <p:sp>
        <p:nvSpPr>
          <p:cNvPr id="101" name="Rectangle 100"/>
          <p:cNvSpPr/>
          <p:nvPr/>
        </p:nvSpPr>
        <p:spPr>
          <a:xfrm>
            <a:off x="3531394" y="6248400"/>
            <a:ext cx="481013" cy="276999"/>
          </a:xfrm>
          <a:prstGeom prst="rect">
            <a:avLst/>
          </a:prstGeom>
        </p:spPr>
        <p:txBody>
          <a:bodyPr wrap="square">
            <a:spAutoFit/>
          </a:bodyPr>
          <a:lstStyle/>
          <a:p>
            <a:pPr algn="ctr" fontAlgn="auto">
              <a:spcBef>
                <a:spcPts val="0"/>
              </a:spcBef>
              <a:spcAft>
                <a:spcPts val="0"/>
              </a:spcAft>
              <a:defRPr/>
            </a:pPr>
            <a:r>
              <a:rPr lang="en-US" sz="1200" b="1" dirty="0" smtClean="0">
                <a:solidFill>
                  <a:schemeClr val="bg1"/>
                </a:solidFill>
              </a:rPr>
              <a:t>HPF</a:t>
            </a:r>
            <a:endParaRPr lang="en-US" sz="1200" b="1" dirty="0">
              <a:solidFill>
                <a:schemeClr val="bg1"/>
              </a:solidFill>
            </a:endParaRPr>
          </a:p>
        </p:txBody>
      </p:sp>
      <p:grpSp>
        <p:nvGrpSpPr>
          <p:cNvPr id="27" name="Group 110"/>
          <p:cNvGrpSpPr/>
          <p:nvPr/>
        </p:nvGrpSpPr>
        <p:grpSpPr>
          <a:xfrm>
            <a:off x="7315200" y="2562225"/>
            <a:ext cx="1752600" cy="485775"/>
            <a:chOff x="7620000" y="2667000"/>
            <a:chExt cx="1752600" cy="485775"/>
          </a:xfrm>
        </p:grpSpPr>
        <p:grpSp>
          <p:nvGrpSpPr>
            <p:cNvPr id="29" name="Group 103"/>
            <p:cNvGrpSpPr/>
            <p:nvPr/>
          </p:nvGrpSpPr>
          <p:grpSpPr>
            <a:xfrm>
              <a:off x="7620000" y="2667000"/>
              <a:ext cx="838200" cy="485775"/>
              <a:chOff x="7772400" y="3429000"/>
              <a:chExt cx="838200" cy="485775"/>
            </a:xfrm>
          </p:grpSpPr>
          <p:pic>
            <p:nvPicPr>
              <p:cNvPr id="102" name="Picture 101" descr="sphere.gif"/>
              <p:cNvPicPr>
                <a:picLocks noChangeAspect="1"/>
              </p:cNvPicPr>
              <p:nvPr/>
            </p:nvPicPr>
            <p:blipFill>
              <a:blip r:embed="rId17" cstate="print">
                <a:clrChange>
                  <a:clrFrom>
                    <a:srgbClr val="FFFFFF"/>
                  </a:clrFrom>
                  <a:clrTo>
                    <a:srgbClr val="FFFFFF">
                      <a:alpha val="0"/>
                    </a:srgbClr>
                  </a:clrTo>
                </a:clrChange>
                <a:duotone>
                  <a:schemeClr val="accent3">
                    <a:shade val="45000"/>
                    <a:satMod val="135000"/>
                  </a:schemeClr>
                  <a:prstClr val="white"/>
                </a:duotone>
              </a:blip>
              <a:stretch>
                <a:fillRect/>
              </a:stretch>
            </p:blipFill>
            <p:spPr>
              <a:xfrm>
                <a:off x="7772400" y="3429000"/>
                <a:ext cx="838200" cy="485775"/>
              </a:xfrm>
              <a:prstGeom prst="rect">
                <a:avLst/>
              </a:prstGeom>
            </p:spPr>
          </p:pic>
          <p:sp>
            <p:nvSpPr>
              <p:cNvPr id="103" name="Rectangle 102"/>
              <p:cNvSpPr/>
              <p:nvPr/>
            </p:nvSpPr>
            <p:spPr>
              <a:xfrm>
                <a:off x="7950994" y="3505200"/>
                <a:ext cx="481013" cy="276999"/>
              </a:xfrm>
              <a:prstGeom prst="rect">
                <a:avLst/>
              </a:prstGeom>
            </p:spPr>
            <p:txBody>
              <a:bodyPr wrap="square">
                <a:spAutoFit/>
              </a:bodyPr>
              <a:lstStyle/>
              <a:p>
                <a:pPr algn="ctr" fontAlgn="auto">
                  <a:spcBef>
                    <a:spcPts val="0"/>
                  </a:spcBef>
                  <a:spcAft>
                    <a:spcPts val="0"/>
                  </a:spcAft>
                  <a:defRPr/>
                </a:pPr>
                <a:r>
                  <a:rPr lang="en-US" sz="1200" b="1" dirty="0" smtClean="0">
                    <a:solidFill>
                      <a:schemeClr val="bg1"/>
                    </a:solidFill>
                  </a:rPr>
                  <a:t>HPF</a:t>
                </a:r>
                <a:endParaRPr lang="en-US" sz="1200" b="1" dirty="0">
                  <a:solidFill>
                    <a:schemeClr val="bg1"/>
                  </a:solidFill>
                </a:endParaRPr>
              </a:p>
            </p:txBody>
          </p:sp>
        </p:grpSp>
        <p:sp>
          <p:nvSpPr>
            <p:cNvPr id="106" name="TextBox 117"/>
            <p:cNvSpPr txBox="1">
              <a:spLocks noChangeArrowheads="1"/>
            </p:cNvSpPr>
            <p:nvPr/>
          </p:nvSpPr>
          <p:spPr bwMode="auto">
            <a:xfrm>
              <a:off x="8305800" y="2667000"/>
              <a:ext cx="1066800" cy="415498"/>
            </a:xfrm>
            <a:prstGeom prst="rect">
              <a:avLst/>
            </a:prstGeom>
            <a:noFill/>
            <a:ln w="9525">
              <a:noFill/>
              <a:miter lim="800000"/>
              <a:headEnd/>
              <a:tailEnd/>
            </a:ln>
          </p:spPr>
          <p:txBody>
            <a:bodyPr wrap="square">
              <a:spAutoFit/>
            </a:bodyPr>
            <a:lstStyle/>
            <a:p>
              <a:pPr>
                <a:defRPr/>
              </a:pPr>
              <a:r>
                <a:rPr lang="en-US" sz="1050" b="1" dirty="0" smtClean="0">
                  <a:latin typeface="Calibri" pitchFamily="34" charset="0"/>
                </a:rPr>
                <a:t>  H</a:t>
              </a:r>
              <a:r>
                <a:rPr lang="en-US" sz="1050" dirty="0" smtClean="0">
                  <a:latin typeface="Calibri" pitchFamily="34" charset="0"/>
                </a:rPr>
                <a:t>ippo</a:t>
              </a:r>
              <a:r>
                <a:rPr lang="en-US" sz="1050" b="1" dirty="0" smtClean="0">
                  <a:latin typeface="Calibri" pitchFamily="34" charset="0"/>
                </a:rPr>
                <a:t>C</a:t>
              </a:r>
              <a:endParaRPr lang="en-US" sz="1050" dirty="0" smtClean="0">
                <a:latin typeface="Calibri" pitchFamily="34" charset="0"/>
              </a:endParaRPr>
            </a:p>
            <a:p>
              <a:pPr>
                <a:defRPr/>
              </a:pPr>
              <a:r>
                <a:rPr lang="en-US" sz="1050" dirty="0" smtClean="0">
                  <a:latin typeface="Calibri" pitchFamily="34" charset="0"/>
                </a:rPr>
                <a:t>   </a:t>
              </a:r>
              <a:r>
                <a:rPr lang="en-US" sz="1050" b="1" dirty="0" smtClean="0">
                  <a:latin typeface="Calibri" pitchFamily="34" charset="0"/>
                </a:rPr>
                <a:t>F</a:t>
              </a:r>
              <a:r>
                <a:rPr lang="en-US" sz="1050" dirty="0" smtClean="0">
                  <a:latin typeface="Calibri" pitchFamily="34" charset="0"/>
                </a:rPr>
                <a:t>ormation</a:t>
              </a:r>
              <a:endParaRPr lang="en-US" sz="1050" dirty="0">
                <a:latin typeface="Calibri" pitchFamily="34" charset="0"/>
              </a:endParaRPr>
            </a:p>
          </p:txBody>
        </p:sp>
      </p:grpSp>
      <p:sp>
        <p:nvSpPr>
          <p:cNvPr id="107" name="Flowchart: Magnetic Disk 106"/>
          <p:cNvSpPr/>
          <p:nvPr/>
        </p:nvSpPr>
        <p:spPr bwMode="auto">
          <a:xfrm>
            <a:off x="5467350" y="4152900"/>
            <a:ext cx="388883" cy="381000"/>
          </a:xfrm>
          <a:prstGeom prst="flowChartMagneticDisk">
            <a:avLst/>
          </a:prstGeom>
          <a:solidFill>
            <a:srgbClr val="AEC87A"/>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smtClean="0"/>
              <a:t>EC</a:t>
            </a:r>
            <a:endParaRPr lang="en-US" sz="1050" b="1" dirty="0">
              <a:solidFill>
                <a:srgbClr val="FFFF00"/>
              </a:solidFill>
            </a:endParaRPr>
          </a:p>
        </p:txBody>
      </p:sp>
      <p:grpSp>
        <p:nvGrpSpPr>
          <p:cNvPr id="30" name="Group 109"/>
          <p:cNvGrpSpPr/>
          <p:nvPr/>
        </p:nvGrpSpPr>
        <p:grpSpPr>
          <a:xfrm>
            <a:off x="4800600" y="4495800"/>
            <a:ext cx="838200" cy="485775"/>
            <a:chOff x="3505200" y="6324600"/>
            <a:chExt cx="838200" cy="485775"/>
          </a:xfrm>
        </p:grpSpPr>
        <p:pic>
          <p:nvPicPr>
            <p:cNvPr id="108" name="Picture 107" descr="sphere.gif"/>
            <p:cNvPicPr>
              <a:picLocks noChangeAspect="1"/>
            </p:cNvPicPr>
            <p:nvPr/>
          </p:nvPicPr>
          <p:blipFill>
            <a:blip r:embed="rId17" cstate="print">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505200" y="6324600"/>
              <a:ext cx="838200" cy="485775"/>
            </a:xfrm>
            <a:prstGeom prst="rect">
              <a:avLst/>
            </a:prstGeom>
          </p:spPr>
        </p:pic>
        <p:sp>
          <p:nvSpPr>
            <p:cNvPr id="109" name="Rectangle 108"/>
            <p:cNvSpPr/>
            <p:nvPr/>
          </p:nvSpPr>
          <p:spPr>
            <a:xfrm>
              <a:off x="3683794" y="6400800"/>
              <a:ext cx="481013" cy="276999"/>
            </a:xfrm>
            <a:prstGeom prst="rect">
              <a:avLst/>
            </a:prstGeom>
          </p:spPr>
          <p:txBody>
            <a:bodyPr wrap="square">
              <a:spAutoFit/>
            </a:bodyPr>
            <a:lstStyle/>
            <a:p>
              <a:pPr algn="ctr" fontAlgn="auto">
                <a:spcBef>
                  <a:spcPts val="0"/>
                </a:spcBef>
                <a:spcAft>
                  <a:spcPts val="0"/>
                </a:spcAft>
                <a:defRPr/>
              </a:pPr>
              <a:r>
                <a:rPr lang="en-US" sz="1200" b="1" dirty="0" smtClean="0">
                  <a:solidFill>
                    <a:schemeClr val="bg1"/>
                  </a:solidFill>
                </a:rPr>
                <a:t>HPF</a:t>
              </a:r>
              <a:endParaRPr lang="en-US" sz="1200" b="1" dirty="0">
                <a:solidFill>
                  <a:schemeClr val="bg1"/>
                </a:solidFill>
              </a:endParaRPr>
            </a:p>
          </p:txBody>
        </p:sp>
      </p:grpSp>
      <p:sp>
        <p:nvSpPr>
          <p:cNvPr id="112" name="Flowchart: Magnetic Disk 111"/>
          <p:cNvSpPr/>
          <p:nvPr/>
        </p:nvSpPr>
        <p:spPr bwMode="auto">
          <a:xfrm>
            <a:off x="7916917" y="3124200"/>
            <a:ext cx="388883" cy="381000"/>
          </a:xfrm>
          <a:prstGeom prst="flowChartMagneticDisk">
            <a:avLst/>
          </a:prstGeom>
          <a:solidFill>
            <a:srgbClr val="AEC87A"/>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50" b="1" dirty="0" smtClean="0"/>
              <a:t>EC</a:t>
            </a:r>
            <a:endParaRPr lang="en-US" sz="1050" b="1" dirty="0">
              <a:solidFill>
                <a:srgbClr val="FFFF00"/>
              </a:solidFill>
            </a:endParaRPr>
          </a:p>
        </p:txBody>
      </p:sp>
      <p:sp>
        <p:nvSpPr>
          <p:cNvPr id="113" name="TextBox 117"/>
          <p:cNvSpPr txBox="1">
            <a:spLocks noChangeArrowheads="1"/>
          </p:cNvSpPr>
          <p:nvPr/>
        </p:nvSpPr>
        <p:spPr bwMode="auto">
          <a:xfrm>
            <a:off x="8229600" y="3124200"/>
            <a:ext cx="838200" cy="415498"/>
          </a:xfrm>
          <a:prstGeom prst="rect">
            <a:avLst/>
          </a:prstGeom>
          <a:noFill/>
          <a:ln w="9525">
            <a:noFill/>
            <a:miter lim="800000"/>
            <a:headEnd/>
            <a:tailEnd/>
          </a:ln>
        </p:spPr>
        <p:txBody>
          <a:bodyPr wrap="square">
            <a:spAutoFit/>
          </a:bodyPr>
          <a:lstStyle/>
          <a:p>
            <a:pPr>
              <a:defRPr/>
            </a:pPr>
            <a:r>
              <a:rPr lang="en-US" sz="1050" b="1" dirty="0" smtClean="0">
                <a:latin typeface="Calibri" pitchFamily="34" charset="0"/>
              </a:rPr>
              <a:t>  E</a:t>
            </a:r>
            <a:r>
              <a:rPr lang="en-US" sz="1050" dirty="0" smtClean="0">
                <a:latin typeface="Calibri" pitchFamily="34" charset="0"/>
              </a:rPr>
              <a:t>ntorhinal</a:t>
            </a:r>
          </a:p>
          <a:p>
            <a:pPr>
              <a:defRPr/>
            </a:pPr>
            <a:r>
              <a:rPr lang="en-US" sz="1050" dirty="0" smtClean="0">
                <a:latin typeface="Calibri" pitchFamily="34" charset="0"/>
              </a:rPr>
              <a:t>   </a:t>
            </a:r>
            <a:r>
              <a:rPr lang="en-US" sz="1050" b="1" dirty="0" smtClean="0">
                <a:latin typeface="Calibri" pitchFamily="34" charset="0"/>
              </a:rPr>
              <a:t>C</a:t>
            </a:r>
            <a:r>
              <a:rPr lang="en-US" sz="1050" dirty="0" smtClean="0">
                <a:latin typeface="Calibri" pitchFamily="34" charset="0"/>
              </a:rPr>
              <a:t>ortex</a:t>
            </a:r>
            <a:endParaRPr lang="en-US" sz="1050" dirty="0">
              <a:latin typeface="Calibri" pitchFamily="34" charset="0"/>
            </a:endParaRPr>
          </a:p>
        </p:txBody>
      </p:sp>
      <p:grpSp>
        <p:nvGrpSpPr>
          <p:cNvPr id="31" name="Group 70"/>
          <p:cNvGrpSpPr/>
          <p:nvPr/>
        </p:nvGrpSpPr>
        <p:grpSpPr>
          <a:xfrm>
            <a:off x="7227277" y="6172200"/>
            <a:ext cx="2069123" cy="457200"/>
            <a:chOff x="7162800" y="6248400"/>
            <a:chExt cx="2069123" cy="457200"/>
          </a:xfrm>
        </p:grpSpPr>
        <p:sp>
          <p:nvSpPr>
            <p:cNvPr id="46" name="TextBox 127"/>
            <p:cNvSpPr txBox="1">
              <a:spLocks noChangeArrowheads="1"/>
            </p:cNvSpPr>
            <p:nvPr/>
          </p:nvSpPr>
          <p:spPr bwMode="auto">
            <a:xfrm>
              <a:off x="7543800" y="6274713"/>
              <a:ext cx="1688123" cy="430887"/>
            </a:xfrm>
            <a:prstGeom prst="rect">
              <a:avLst/>
            </a:prstGeom>
            <a:noFill/>
            <a:ln w="9525">
              <a:noFill/>
              <a:miter lim="800000"/>
              <a:headEnd/>
              <a:tailEnd/>
            </a:ln>
          </p:spPr>
          <p:txBody>
            <a:bodyPr wrap="square">
              <a:spAutoFit/>
            </a:bodyPr>
            <a:lstStyle/>
            <a:p>
              <a:pPr>
                <a:defRPr/>
              </a:pPr>
              <a:r>
                <a:rPr lang="en-US" sz="1050" b="1" dirty="0">
                  <a:latin typeface="Calibri" pitchFamily="34" charset="0"/>
                </a:rPr>
                <a:t>I</a:t>
              </a:r>
              <a:r>
                <a:rPr lang="en-US" sz="1050" dirty="0">
                  <a:latin typeface="Calibri" pitchFamily="34" charset="0"/>
                </a:rPr>
                <a:t>nfero</a:t>
              </a:r>
              <a:r>
                <a:rPr lang="en-US" sz="1050" b="1" dirty="0">
                  <a:latin typeface="Calibri" pitchFamily="34" charset="0"/>
                </a:rPr>
                <a:t>T</a:t>
              </a:r>
              <a:r>
                <a:rPr lang="en-US" sz="1050" dirty="0">
                  <a:latin typeface="Calibri" pitchFamily="34" charset="0"/>
                </a:rPr>
                <a:t>emporal cortex: </a:t>
              </a:r>
              <a:endParaRPr lang="en-US" sz="1050" dirty="0" smtClean="0">
                <a:latin typeface="Calibri" pitchFamily="34" charset="0"/>
              </a:endParaRPr>
            </a:p>
            <a:p>
              <a:pPr>
                <a:defRPr/>
              </a:pPr>
              <a:r>
                <a:rPr lang="en-US" sz="1050" dirty="0" smtClean="0">
                  <a:latin typeface="Calibri" pitchFamily="34" charset="0"/>
                </a:rPr>
                <a:t>responds to faces</a:t>
              </a:r>
              <a:endParaRPr lang="en-US" sz="1050" dirty="0">
                <a:latin typeface="Calibri" pitchFamily="34" charset="0"/>
              </a:endParaRPr>
            </a:p>
          </p:txBody>
        </p:sp>
        <p:sp>
          <p:nvSpPr>
            <p:cNvPr id="47" name="Flowchart: Magnetic Disk 46"/>
            <p:cNvSpPr/>
            <p:nvPr/>
          </p:nvSpPr>
          <p:spPr>
            <a:xfrm>
              <a:off x="7162800" y="6248400"/>
              <a:ext cx="371231" cy="457200"/>
            </a:xfrm>
            <a:prstGeom prst="flowChartMagneticDisk">
              <a:avLst/>
            </a:prstGeom>
            <a:solidFill>
              <a:schemeClr val="accent2"/>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000" b="1" dirty="0"/>
                <a:t>IT</a:t>
              </a:r>
            </a:p>
          </p:txBody>
        </p:sp>
      </p:grpSp>
      <p:pic>
        <p:nvPicPr>
          <p:cNvPr id="1029" name="Picture 5"/>
          <p:cNvPicPr>
            <a:picLocks noChangeAspect="1" noChangeArrowheads="1"/>
          </p:cNvPicPr>
          <p:nvPr/>
        </p:nvPicPr>
        <p:blipFill>
          <a:blip r:embed="rId19" cstate="print"/>
          <a:srcRect/>
          <a:stretch>
            <a:fillRect/>
          </a:stretch>
        </p:blipFill>
        <p:spPr bwMode="auto">
          <a:xfrm>
            <a:off x="3276600" y="3505200"/>
            <a:ext cx="466725" cy="123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7162800" y="5181600"/>
            <a:ext cx="1600200" cy="990600"/>
            <a:chOff x="7457543" y="4953000"/>
            <a:chExt cx="1686457" cy="1038225"/>
          </a:xfrm>
        </p:grpSpPr>
        <p:grpSp>
          <p:nvGrpSpPr>
            <p:cNvPr id="30" name="Group 29"/>
            <p:cNvGrpSpPr/>
            <p:nvPr/>
          </p:nvGrpSpPr>
          <p:grpSpPr>
            <a:xfrm>
              <a:off x="7457543" y="4953000"/>
              <a:ext cx="1686457" cy="1038225"/>
              <a:chOff x="7457543" y="4953000"/>
              <a:chExt cx="1686457" cy="1038225"/>
            </a:xfrm>
          </p:grpSpPr>
          <p:pic>
            <p:nvPicPr>
              <p:cNvPr id="14356" name="Picture 14"/>
              <p:cNvPicPr>
                <a:picLocks noChangeAspect="1" noChangeArrowheads="1"/>
              </p:cNvPicPr>
              <p:nvPr/>
            </p:nvPicPr>
            <p:blipFill>
              <a:blip r:embed="rId3" cstate="print"/>
              <a:srcRect b="4233"/>
              <a:stretch>
                <a:fillRect/>
              </a:stretch>
            </p:blipFill>
            <p:spPr bwMode="auto">
              <a:xfrm>
                <a:off x="7457543" y="4953000"/>
                <a:ext cx="1686457" cy="1038225"/>
              </a:xfrm>
              <a:prstGeom prst="rect">
                <a:avLst/>
              </a:prstGeom>
              <a:noFill/>
              <a:ln w="9525">
                <a:noFill/>
                <a:miter lim="800000"/>
                <a:headEnd/>
                <a:tailEnd/>
              </a:ln>
            </p:spPr>
          </p:pic>
          <p:pic>
            <p:nvPicPr>
              <p:cNvPr id="28" name="Picture 6"/>
              <p:cNvPicPr>
                <a:picLocks noChangeAspect="1" noChangeArrowheads="1"/>
              </p:cNvPicPr>
              <p:nvPr/>
            </p:nvPicPr>
            <p:blipFill>
              <a:blip r:embed="rId4" cstate="print"/>
              <a:srcRect l="15094" b="16666"/>
              <a:stretch>
                <a:fillRect/>
              </a:stretch>
            </p:blipFill>
            <p:spPr bwMode="auto">
              <a:xfrm>
                <a:off x="8001000" y="5181600"/>
                <a:ext cx="647700" cy="469900"/>
              </a:xfrm>
              <a:prstGeom prst="rect">
                <a:avLst/>
              </a:prstGeom>
              <a:noFill/>
              <a:ln w="9525">
                <a:noFill/>
                <a:miter lim="800000"/>
                <a:headEnd/>
                <a:tailEnd/>
              </a:ln>
              <a:effectLst/>
            </p:spPr>
          </p:pic>
        </p:grpSp>
        <p:pic>
          <p:nvPicPr>
            <p:cNvPr id="1029" name="Picture 5"/>
            <p:cNvPicPr>
              <a:picLocks noChangeAspect="1" noChangeArrowheads="1"/>
            </p:cNvPicPr>
            <p:nvPr/>
          </p:nvPicPr>
          <p:blipFill>
            <a:blip r:embed="rId5" cstate="print"/>
            <a:srcRect/>
            <a:stretch>
              <a:fillRect/>
            </a:stretch>
          </p:blipFill>
          <p:spPr bwMode="auto">
            <a:xfrm>
              <a:off x="7772400" y="5429250"/>
              <a:ext cx="342900" cy="361950"/>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cstate="print"/>
            <a:srcRect l="35897" b="19540"/>
            <a:stretch>
              <a:fillRect/>
            </a:stretch>
          </p:blipFill>
          <p:spPr bwMode="auto">
            <a:xfrm>
              <a:off x="8007350" y="5302250"/>
              <a:ext cx="158750" cy="222250"/>
            </a:xfrm>
            <a:prstGeom prst="rect">
              <a:avLst/>
            </a:prstGeom>
            <a:noFill/>
            <a:ln w="9525">
              <a:noFill/>
              <a:miter lim="800000"/>
              <a:headEnd/>
              <a:tailEnd/>
            </a:ln>
            <a:effectLst/>
          </p:spPr>
        </p:pic>
      </p:grpSp>
      <p:sp>
        <p:nvSpPr>
          <p:cNvPr id="14339" name="Rectangle 4"/>
          <p:cNvSpPr>
            <a:spLocks noChangeArrowheads="1"/>
          </p:cNvSpPr>
          <p:nvPr/>
        </p:nvSpPr>
        <p:spPr bwMode="auto">
          <a:xfrm>
            <a:off x="685800" y="762000"/>
            <a:ext cx="6096000" cy="4876800"/>
          </a:xfrm>
          <a:prstGeom prst="rect">
            <a:avLst/>
          </a:prstGeom>
          <a:noFill/>
          <a:ln w="9525">
            <a:noFill/>
            <a:miter lim="800000"/>
            <a:headEnd/>
            <a:tailEnd/>
          </a:ln>
        </p:spPr>
        <p:txBody>
          <a:bodyPr/>
          <a:lstStyle/>
          <a:p>
            <a:pPr>
              <a:lnSpc>
                <a:spcPct val="80000"/>
              </a:lnSpc>
              <a:spcBef>
                <a:spcPct val="20000"/>
              </a:spcBef>
              <a:buFontTx/>
              <a:buChar char="•"/>
            </a:pPr>
            <a:r>
              <a:rPr lang="en-US" sz="2000" dirty="0"/>
              <a:t> </a:t>
            </a:r>
            <a:r>
              <a:rPr lang="en-US" sz="2000" b="1" dirty="0">
                <a:solidFill>
                  <a:schemeClr val="accent2"/>
                </a:solidFill>
              </a:rPr>
              <a:t>Graduate Students</a:t>
            </a:r>
            <a:endParaRPr lang="en-US" sz="2000" dirty="0"/>
          </a:p>
          <a:p>
            <a:pPr lvl="1">
              <a:lnSpc>
                <a:spcPct val="80000"/>
              </a:lnSpc>
              <a:spcBef>
                <a:spcPct val="20000"/>
              </a:spcBef>
            </a:pPr>
            <a:r>
              <a:rPr lang="en-US" sz="2000" u="sng" dirty="0" smtClean="0"/>
              <a:t>Brain models &amp; NCS</a:t>
            </a:r>
          </a:p>
          <a:p>
            <a:pPr lvl="1">
              <a:lnSpc>
                <a:spcPct val="80000"/>
              </a:lnSpc>
              <a:spcBef>
                <a:spcPct val="20000"/>
              </a:spcBef>
            </a:pPr>
            <a:r>
              <a:rPr lang="en-US" sz="2000" dirty="0" smtClean="0"/>
              <a:t>	Laurence Jayet</a:t>
            </a:r>
          </a:p>
          <a:p>
            <a:pPr lvl="1">
              <a:lnSpc>
                <a:spcPct val="80000"/>
              </a:lnSpc>
              <a:spcBef>
                <a:spcPct val="20000"/>
              </a:spcBef>
            </a:pPr>
            <a:r>
              <a:rPr lang="en-US" sz="2000" dirty="0" smtClean="0"/>
              <a:t>	Sridhar Reddy</a:t>
            </a:r>
            <a:endParaRPr lang="en-US" sz="2000" u="sng" dirty="0" smtClean="0"/>
          </a:p>
          <a:p>
            <a:pPr lvl="1">
              <a:lnSpc>
                <a:spcPct val="80000"/>
              </a:lnSpc>
              <a:spcBef>
                <a:spcPct val="20000"/>
              </a:spcBef>
            </a:pPr>
            <a:endParaRPr lang="en-US" sz="2000" u="sng" dirty="0" smtClean="0"/>
          </a:p>
          <a:p>
            <a:pPr lvl="1">
              <a:lnSpc>
                <a:spcPct val="80000"/>
              </a:lnSpc>
              <a:spcBef>
                <a:spcPct val="20000"/>
              </a:spcBef>
            </a:pPr>
            <a:r>
              <a:rPr lang="en-US" sz="2000" u="sng" dirty="0" smtClean="0"/>
              <a:t>Robotics</a:t>
            </a:r>
            <a:endParaRPr lang="en-US" sz="2000" u="sng" dirty="0"/>
          </a:p>
          <a:p>
            <a:pPr lvl="1">
              <a:lnSpc>
                <a:spcPct val="80000"/>
              </a:lnSpc>
              <a:spcBef>
                <a:spcPct val="20000"/>
              </a:spcBef>
            </a:pPr>
            <a:r>
              <a:rPr lang="en-US" sz="2000" dirty="0"/>
              <a:t>	</a:t>
            </a:r>
            <a:r>
              <a:rPr lang="en-US" sz="2000" dirty="0" smtClean="0"/>
              <a:t>Sridhar Reddy</a:t>
            </a:r>
          </a:p>
          <a:p>
            <a:pPr lvl="1">
              <a:lnSpc>
                <a:spcPct val="80000"/>
              </a:lnSpc>
              <a:spcBef>
                <a:spcPct val="20000"/>
              </a:spcBef>
            </a:pPr>
            <a:r>
              <a:rPr lang="en-US" sz="2000" dirty="0" smtClean="0"/>
              <a:t>	Roger Hoang</a:t>
            </a:r>
            <a:endParaRPr lang="en-US" sz="2000" dirty="0"/>
          </a:p>
          <a:p>
            <a:pPr lvl="1">
              <a:lnSpc>
                <a:spcPct val="80000"/>
              </a:lnSpc>
              <a:spcBef>
                <a:spcPct val="20000"/>
              </a:spcBef>
            </a:pPr>
            <a:r>
              <a:rPr lang="en-US" sz="2000" dirty="0"/>
              <a:t>	</a:t>
            </a:r>
            <a:endParaRPr lang="en-US" sz="2000" dirty="0" smtClean="0"/>
          </a:p>
          <a:p>
            <a:pPr lvl="1">
              <a:lnSpc>
                <a:spcPct val="80000"/>
              </a:lnSpc>
              <a:spcBef>
                <a:spcPct val="20000"/>
              </a:spcBef>
            </a:pPr>
            <a:endParaRPr lang="en-US" sz="2000" dirty="0"/>
          </a:p>
          <a:p>
            <a:pPr lvl="1">
              <a:lnSpc>
                <a:spcPct val="80000"/>
              </a:lnSpc>
              <a:spcBef>
                <a:spcPct val="20000"/>
              </a:spcBef>
            </a:pPr>
            <a:r>
              <a:rPr lang="en-US" sz="2000" u="sng" dirty="0" smtClean="0"/>
              <a:t>Cluster Communications</a:t>
            </a:r>
            <a:endParaRPr lang="en-US" sz="2000" u="sng" dirty="0"/>
          </a:p>
          <a:p>
            <a:pPr lvl="1">
              <a:lnSpc>
                <a:spcPct val="80000"/>
              </a:lnSpc>
              <a:spcBef>
                <a:spcPct val="20000"/>
              </a:spcBef>
            </a:pPr>
            <a:r>
              <a:rPr lang="en-US" sz="2000" dirty="0"/>
              <a:t>	</a:t>
            </a:r>
            <a:r>
              <a:rPr lang="en-US" sz="2000" dirty="0" smtClean="0"/>
              <a:t>Corey Thibeault</a:t>
            </a:r>
          </a:p>
          <a:p>
            <a:pPr lvl="1">
              <a:lnSpc>
                <a:spcPct val="80000"/>
              </a:lnSpc>
              <a:spcBef>
                <a:spcPct val="20000"/>
              </a:spcBef>
            </a:pPr>
            <a:r>
              <a:rPr lang="en-US" sz="2000" dirty="0" smtClean="0"/>
              <a:t>	</a:t>
            </a:r>
          </a:p>
          <a:p>
            <a:pPr>
              <a:lnSpc>
                <a:spcPct val="80000"/>
              </a:lnSpc>
              <a:spcBef>
                <a:spcPct val="20000"/>
              </a:spcBef>
              <a:buFontTx/>
              <a:buChar char="•"/>
            </a:pPr>
            <a:r>
              <a:rPr lang="en-US" sz="2000" dirty="0" smtClean="0"/>
              <a:t> </a:t>
            </a:r>
            <a:r>
              <a:rPr lang="en-US" sz="2000" b="1" dirty="0" smtClean="0">
                <a:solidFill>
                  <a:schemeClr val="accent2"/>
                </a:solidFill>
              </a:rPr>
              <a:t>Investigators</a:t>
            </a:r>
            <a:endParaRPr lang="en-US" sz="2000" b="1" dirty="0">
              <a:solidFill>
                <a:schemeClr val="accent2"/>
              </a:solidFill>
            </a:endParaRPr>
          </a:p>
          <a:p>
            <a:pPr lvl="1">
              <a:lnSpc>
                <a:spcPct val="80000"/>
              </a:lnSpc>
              <a:spcBef>
                <a:spcPct val="20000"/>
              </a:spcBef>
            </a:pPr>
            <a:r>
              <a:rPr lang="en-US" sz="2000" dirty="0" smtClean="0"/>
              <a:t>Fred </a:t>
            </a:r>
            <a:r>
              <a:rPr lang="en-US" sz="2000" dirty="0"/>
              <a:t>Harris, Jr</a:t>
            </a:r>
            <a:r>
              <a:rPr lang="en-US" sz="2000" dirty="0" smtClean="0"/>
              <a:t>.  </a:t>
            </a:r>
            <a:endParaRPr lang="en-US" sz="2000" dirty="0"/>
          </a:p>
          <a:p>
            <a:pPr lvl="1">
              <a:lnSpc>
                <a:spcPct val="80000"/>
              </a:lnSpc>
              <a:spcBef>
                <a:spcPct val="20000"/>
              </a:spcBef>
            </a:pPr>
            <a:r>
              <a:rPr lang="en-US" sz="2000" dirty="0" smtClean="0"/>
              <a:t>Sergiu Dascalu  </a:t>
            </a:r>
          </a:p>
          <a:p>
            <a:pPr lvl="1">
              <a:lnSpc>
                <a:spcPct val="80000"/>
              </a:lnSpc>
              <a:spcBef>
                <a:spcPct val="20000"/>
              </a:spcBef>
            </a:pPr>
            <a:r>
              <a:rPr lang="en-US" sz="2000" dirty="0" smtClean="0"/>
              <a:t>Phil Goodman</a:t>
            </a:r>
            <a:endParaRPr lang="en-US" sz="2000" dirty="0"/>
          </a:p>
        </p:txBody>
      </p:sp>
      <p:sp>
        <p:nvSpPr>
          <p:cNvPr id="14344" name="Rectangle 4"/>
          <p:cNvSpPr>
            <a:spLocks noChangeArrowheads="1"/>
          </p:cNvSpPr>
          <p:nvPr/>
        </p:nvSpPr>
        <p:spPr bwMode="auto">
          <a:xfrm>
            <a:off x="5334000" y="4876800"/>
            <a:ext cx="2438400" cy="762000"/>
          </a:xfrm>
          <a:prstGeom prst="rect">
            <a:avLst/>
          </a:prstGeom>
          <a:noFill/>
          <a:ln w="9525">
            <a:noFill/>
            <a:miter lim="800000"/>
            <a:headEnd/>
            <a:tailEnd/>
          </a:ln>
        </p:spPr>
        <p:txBody>
          <a:bodyPr/>
          <a:lstStyle/>
          <a:p>
            <a:pPr lvl="1">
              <a:lnSpc>
                <a:spcPct val="80000"/>
              </a:lnSpc>
              <a:spcBef>
                <a:spcPct val="20000"/>
              </a:spcBef>
            </a:pPr>
            <a:r>
              <a:rPr lang="en-US" sz="2000" dirty="0" smtClean="0"/>
              <a:t>Henry Markram</a:t>
            </a:r>
          </a:p>
          <a:p>
            <a:pPr lvl="1">
              <a:lnSpc>
                <a:spcPct val="80000"/>
              </a:lnSpc>
              <a:spcBef>
                <a:spcPct val="20000"/>
              </a:spcBef>
            </a:pPr>
            <a:r>
              <a:rPr lang="en-US" sz="2000" dirty="0" smtClean="0"/>
              <a:t>EPFL</a:t>
            </a:r>
            <a:endParaRPr lang="en-US" sz="2000" dirty="0"/>
          </a:p>
        </p:txBody>
      </p:sp>
      <p:sp>
        <p:nvSpPr>
          <p:cNvPr id="23" name="TextBox 22"/>
          <p:cNvSpPr txBox="1"/>
          <p:nvPr/>
        </p:nvSpPr>
        <p:spPr>
          <a:xfrm>
            <a:off x="0" y="0"/>
            <a:ext cx="9144000" cy="533400"/>
          </a:xfrm>
          <a:prstGeom prst="rect">
            <a:avLst/>
          </a:prstGeom>
          <a:solidFill>
            <a:schemeClr val="accent6">
              <a:lumMod val="20000"/>
              <a:lumOff val="80000"/>
            </a:schemeClr>
          </a:solidFill>
        </p:spPr>
        <p:txBody>
          <a:bodyPr/>
          <a:lstStyle/>
          <a:p>
            <a:pPr algn="ctr">
              <a:defRPr/>
            </a:pPr>
            <a:r>
              <a:rPr lang="en-US" sz="2800" b="1" dirty="0" smtClean="0">
                <a:solidFill>
                  <a:schemeClr val="accent2"/>
                </a:solidFill>
              </a:rPr>
              <a:t>Contributors</a:t>
            </a:r>
            <a:endParaRPr lang="en-US" sz="2800" b="1" dirty="0">
              <a:solidFill>
                <a:schemeClr val="accent2"/>
              </a:solidFill>
            </a:endParaRPr>
          </a:p>
          <a:p>
            <a:pPr algn="ctr">
              <a:defRPr/>
            </a:pPr>
            <a:endParaRPr lang="en-US" sz="2800" b="1" dirty="0">
              <a:solidFill>
                <a:schemeClr val="accent2"/>
              </a:solidFill>
            </a:endParaRPr>
          </a:p>
        </p:txBody>
      </p:sp>
      <p:pic>
        <p:nvPicPr>
          <p:cNvPr id="14352" name="Picture 26"/>
          <p:cNvPicPr>
            <a:picLocks noChangeArrowheads="1"/>
          </p:cNvPicPr>
          <p:nvPr/>
        </p:nvPicPr>
        <p:blipFill>
          <a:blip r:embed="rId6" cstate="print"/>
          <a:srcRect r="76928"/>
          <a:stretch>
            <a:fillRect/>
          </a:stretch>
        </p:blipFill>
        <p:spPr bwMode="auto">
          <a:xfrm>
            <a:off x="2819400" y="4953000"/>
            <a:ext cx="622300" cy="731520"/>
          </a:xfrm>
          <a:prstGeom prst="rect">
            <a:avLst/>
          </a:prstGeom>
          <a:noFill/>
          <a:ln w="9525">
            <a:noFill/>
            <a:miter lim="800000"/>
            <a:headEnd/>
            <a:tailEnd/>
          </a:ln>
        </p:spPr>
      </p:pic>
      <p:pic>
        <p:nvPicPr>
          <p:cNvPr id="47107" name="Picture 3"/>
          <p:cNvPicPr>
            <a:picLocks noChangeArrowheads="1"/>
          </p:cNvPicPr>
          <p:nvPr/>
        </p:nvPicPr>
        <p:blipFill>
          <a:blip r:embed="rId7" cstate="print"/>
          <a:srcRect/>
          <a:stretch>
            <a:fillRect/>
          </a:stretch>
        </p:blipFill>
        <p:spPr bwMode="auto">
          <a:xfrm>
            <a:off x="2819400" y="5943600"/>
            <a:ext cx="586740" cy="731520"/>
          </a:xfrm>
          <a:prstGeom prst="rect">
            <a:avLst/>
          </a:prstGeom>
          <a:noFill/>
          <a:ln w="9525">
            <a:solidFill>
              <a:schemeClr val="bg2"/>
            </a:solidFill>
            <a:miter lim="800000"/>
            <a:headEnd/>
            <a:tailEnd/>
          </a:ln>
          <a:effectLst/>
        </p:spPr>
      </p:pic>
      <p:sp>
        <p:nvSpPr>
          <p:cNvPr id="27" name="Rectangle 26"/>
          <p:cNvSpPr/>
          <p:nvPr/>
        </p:nvSpPr>
        <p:spPr>
          <a:xfrm>
            <a:off x="1752600" y="6172200"/>
            <a:ext cx="901209" cy="369332"/>
          </a:xfrm>
          <a:prstGeom prst="rect">
            <a:avLst/>
          </a:prstGeom>
        </p:spPr>
        <p:txBody>
          <a:bodyPr wrap="none">
            <a:spAutoFit/>
          </a:bodyPr>
          <a:lstStyle/>
          <a:p>
            <a:r>
              <a:rPr lang="en-US" dirty="0" smtClean="0">
                <a:solidFill>
                  <a:srgbClr val="000000"/>
                </a:solidFill>
                <a:latin typeface="Arial Narrow"/>
              </a:rPr>
              <a:t>ChildBot</a:t>
            </a:r>
            <a:endParaRPr lang="en-US" dirty="0"/>
          </a:p>
        </p:txBody>
      </p:sp>
      <p:pic>
        <p:nvPicPr>
          <p:cNvPr id="24" name="Picture 15" descr="UNR_logo"/>
          <p:cNvPicPr>
            <a:picLocks noChangeAspect="1" noChangeArrowheads="1"/>
          </p:cNvPicPr>
          <p:nvPr/>
        </p:nvPicPr>
        <p:blipFill>
          <a:blip r:embed="rId8" cstate="print"/>
          <a:srcRect/>
          <a:stretch>
            <a:fillRect/>
          </a:stretch>
        </p:blipFill>
        <p:spPr bwMode="auto">
          <a:xfrm>
            <a:off x="304800" y="5105400"/>
            <a:ext cx="685800" cy="1049042"/>
          </a:xfrm>
          <a:prstGeom prst="rect">
            <a:avLst/>
          </a:prstGeom>
          <a:noFill/>
          <a:ln w="9525">
            <a:noFill/>
            <a:miter lim="800000"/>
            <a:headEnd/>
            <a:tailEnd/>
          </a:ln>
        </p:spPr>
      </p:pic>
      <p:pic>
        <p:nvPicPr>
          <p:cNvPr id="25" name="Picture 26"/>
          <p:cNvPicPr>
            <a:picLocks noChangeArrowheads="1"/>
          </p:cNvPicPr>
          <p:nvPr/>
        </p:nvPicPr>
        <p:blipFill>
          <a:blip r:embed="rId6" cstate="print"/>
          <a:srcRect l="53108" r="24662"/>
          <a:stretch>
            <a:fillRect/>
          </a:stretch>
        </p:blipFill>
        <p:spPr bwMode="auto">
          <a:xfrm>
            <a:off x="4267201" y="4953000"/>
            <a:ext cx="586740" cy="716280"/>
          </a:xfrm>
          <a:prstGeom prst="rect">
            <a:avLst/>
          </a:prstGeom>
          <a:noFill/>
          <a:ln w="9525">
            <a:solidFill>
              <a:schemeClr val="tx1"/>
            </a:solidFill>
            <a:miter lim="800000"/>
            <a:headEnd/>
            <a:tailEnd/>
          </a:ln>
        </p:spPr>
      </p:pic>
      <p:pic>
        <p:nvPicPr>
          <p:cNvPr id="12289" name="Picture 1" descr="C:\Documents and Settings\Phill Goodman\Desktop\corey.jpeg"/>
          <p:cNvPicPr>
            <a:picLocks noChangeArrowheads="1"/>
          </p:cNvPicPr>
          <p:nvPr/>
        </p:nvPicPr>
        <p:blipFill>
          <a:blip r:embed="rId9" cstate="print"/>
          <a:srcRect l="21686" t="10041" r="16645" b="26802"/>
          <a:stretch>
            <a:fillRect/>
          </a:stretch>
        </p:blipFill>
        <p:spPr bwMode="auto">
          <a:xfrm>
            <a:off x="3663696" y="3714750"/>
            <a:ext cx="603504" cy="781050"/>
          </a:xfrm>
          <a:prstGeom prst="rect">
            <a:avLst/>
          </a:prstGeom>
          <a:solidFill>
            <a:schemeClr val="tx1"/>
          </a:solidFill>
          <a:ln>
            <a:solidFill>
              <a:schemeClr val="tx1"/>
            </a:solidFill>
          </a:ln>
        </p:spPr>
      </p:pic>
      <p:pic>
        <p:nvPicPr>
          <p:cNvPr id="10242" name="Picture 2" descr="C:\Documents and Settings\Goodman\Desktop\dascalu.png"/>
          <p:cNvPicPr>
            <a:picLocks noChangeArrowheads="1"/>
          </p:cNvPicPr>
          <p:nvPr/>
        </p:nvPicPr>
        <p:blipFill>
          <a:blip r:embed="rId10" cstate="print"/>
          <a:srcRect l="13037" t="5333" r="13087" b="4000"/>
          <a:stretch>
            <a:fillRect/>
          </a:stretch>
        </p:blipFill>
        <p:spPr bwMode="auto">
          <a:xfrm>
            <a:off x="3505200" y="4953000"/>
            <a:ext cx="590550" cy="723900"/>
          </a:xfrm>
          <a:prstGeom prst="rect">
            <a:avLst/>
          </a:prstGeom>
          <a:noFill/>
          <a:ln>
            <a:solidFill>
              <a:schemeClr val="tx1"/>
            </a:solidFill>
          </a:ln>
        </p:spPr>
      </p:pic>
      <p:pic>
        <p:nvPicPr>
          <p:cNvPr id="10243" name="Picture 3" descr="C:\Documents and Settings\Goodman\Desktop\markram.png"/>
          <p:cNvPicPr>
            <a:picLocks noChangeAspect="1" noChangeArrowheads="1"/>
          </p:cNvPicPr>
          <p:nvPr/>
        </p:nvPicPr>
        <p:blipFill>
          <a:blip r:embed="rId11" cstate="print"/>
          <a:srcRect/>
          <a:stretch>
            <a:fillRect/>
          </a:stretch>
        </p:blipFill>
        <p:spPr bwMode="auto">
          <a:xfrm>
            <a:off x="5899150" y="5507037"/>
            <a:ext cx="654050" cy="817563"/>
          </a:xfrm>
          <a:prstGeom prst="rect">
            <a:avLst/>
          </a:prstGeom>
          <a:noFill/>
          <a:ln>
            <a:solidFill>
              <a:schemeClr val="tx1"/>
            </a:solidFill>
          </a:ln>
        </p:spPr>
      </p:pic>
      <p:pic>
        <p:nvPicPr>
          <p:cNvPr id="20" name="Picture 1"/>
          <p:cNvPicPr>
            <a:picLocks noChangeArrowheads="1"/>
          </p:cNvPicPr>
          <p:nvPr/>
        </p:nvPicPr>
        <p:blipFill>
          <a:blip r:embed="rId12" cstate="print"/>
          <a:srcRect/>
          <a:stretch>
            <a:fillRect/>
          </a:stretch>
        </p:blipFill>
        <p:spPr bwMode="auto">
          <a:xfrm>
            <a:off x="3661600" y="2499360"/>
            <a:ext cx="603504" cy="777240"/>
          </a:xfrm>
          <a:prstGeom prst="rect">
            <a:avLst/>
          </a:prstGeom>
          <a:noFill/>
          <a:ln w="9525">
            <a:solidFill>
              <a:schemeClr val="tx1"/>
            </a:solidFill>
            <a:miter lim="800000"/>
            <a:headEnd/>
            <a:tailEnd/>
          </a:ln>
        </p:spPr>
      </p:pic>
      <p:pic>
        <p:nvPicPr>
          <p:cNvPr id="3" name="Picture 2" descr="C:\Documents and Settings\Goodman\Desktop\Head shot.jpg"/>
          <p:cNvPicPr preferRelativeResize="0">
            <a:picLocks noChangeArrowheads="1"/>
          </p:cNvPicPr>
          <p:nvPr/>
        </p:nvPicPr>
        <p:blipFill>
          <a:blip r:embed="rId13" cstate="print"/>
          <a:srcRect l="4167" r="9722"/>
          <a:stretch>
            <a:fillRect/>
          </a:stretch>
        </p:blipFill>
        <p:spPr bwMode="auto">
          <a:xfrm>
            <a:off x="3661600" y="1371600"/>
            <a:ext cx="603504" cy="777240"/>
          </a:xfrm>
          <a:prstGeom prst="rect">
            <a:avLst/>
          </a:prstGeom>
          <a:noFill/>
          <a:ln>
            <a:solidFill>
              <a:schemeClr val="tx2"/>
            </a:solidFill>
          </a:ln>
        </p:spPr>
      </p:pic>
      <p:sp>
        <p:nvSpPr>
          <p:cNvPr id="21" name="Rectangle 4"/>
          <p:cNvSpPr>
            <a:spLocks noChangeArrowheads="1"/>
          </p:cNvSpPr>
          <p:nvPr/>
        </p:nvSpPr>
        <p:spPr bwMode="auto">
          <a:xfrm>
            <a:off x="5334000" y="3124200"/>
            <a:ext cx="2438400" cy="762000"/>
          </a:xfrm>
          <a:prstGeom prst="rect">
            <a:avLst/>
          </a:prstGeom>
          <a:noFill/>
          <a:ln w="9525">
            <a:noFill/>
            <a:miter lim="800000"/>
            <a:headEnd/>
            <a:tailEnd/>
          </a:ln>
        </p:spPr>
        <p:txBody>
          <a:bodyPr/>
          <a:lstStyle/>
          <a:p>
            <a:pPr lvl="1">
              <a:lnSpc>
                <a:spcPct val="80000"/>
              </a:lnSpc>
              <a:spcBef>
                <a:spcPct val="20000"/>
              </a:spcBef>
            </a:pPr>
            <a:r>
              <a:rPr lang="en-US" sz="2000" dirty="0" smtClean="0"/>
              <a:t>Florian Mormann</a:t>
            </a:r>
          </a:p>
          <a:p>
            <a:pPr lvl="1">
              <a:lnSpc>
                <a:spcPct val="80000"/>
              </a:lnSpc>
              <a:spcBef>
                <a:spcPct val="20000"/>
              </a:spcBef>
            </a:pPr>
            <a:r>
              <a:rPr lang="en-US" sz="2000" dirty="0" smtClean="0"/>
              <a:t>U Bonn</a:t>
            </a:r>
            <a:endParaRPr lang="en-US" sz="2000" dirty="0"/>
          </a:p>
        </p:txBody>
      </p:sp>
      <p:pic>
        <p:nvPicPr>
          <p:cNvPr id="4" name="Picture 2" descr="C:\Documents and Settings\Goodman\Desktop\florian.jpg"/>
          <p:cNvPicPr>
            <a:picLocks noChangeAspect="1" noChangeArrowheads="1"/>
          </p:cNvPicPr>
          <p:nvPr/>
        </p:nvPicPr>
        <p:blipFill>
          <a:blip r:embed="rId14" cstate="print"/>
          <a:srcRect l="7901" t="7143" r="8344" b="10714"/>
          <a:stretch>
            <a:fillRect/>
          </a:stretch>
        </p:blipFill>
        <p:spPr bwMode="auto">
          <a:xfrm>
            <a:off x="5943600" y="3771900"/>
            <a:ext cx="614570" cy="800100"/>
          </a:xfrm>
          <a:prstGeom prst="rect">
            <a:avLst/>
          </a:prstGeom>
          <a:noFill/>
          <a:ln>
            <a:solidFill>
              <a:schemeClr val="tx1"/>
            </a:solidFill>
          </a:ln>
        </p:spPr>
      </p:pic>
      <p:grpSp>
        <p:nvGrpSpPr>
          <p:cNvPr id="35" name="Group 34"/>
          <p:cNvGrpSpPr/>
          <p:nvPr/>
        </p:nvGrpSpPr>
        <p:grpSpPr>
          <a:xfrm>
            <a:off x="7315200" y="3048000"/>
            <a:ext cx="1326444" cy="1790700"/>
            <a:chOff x="7543800" y="3200400"/>
            <a:chExt cx="1326444" cy="1790700"/>
          </a:xfrm>
        </p:grpSpPr>
        <p:pic>
          <p:nvPicPr>
            <p:cNvPr id="22" name="Picture 21" descr="germany-map-clipart41.gif"/>
            <p:cNvPicPr>
              <a:picLocks noChangeAspect="1"/>
            </p:cNvPicPr>
            <p:nvPr/>
          </p:nvPicPr>
          <p:blipFill>
            <a:blip r:embed="rId15" cstate="print"/>
            <a:stretch>
              <a:fillRect/>
            </a:stretch>
          </p:blipFill>
          <p:spPr>
            <a:xfrm>
              <a:off x="7543800" y="3200400"/>
              <a:ext cx="1326444" cy="1790700"/>
            </a:xfrm>
            <a:prstGeom prst="rect">
              <a:avLst/>
            </a:prstGeom>
          </p:spPr>
        </p:pic>
        <p:pic>
          <p:nvPicPr>
            <p:cNvPr id="1028" name="Picture 4"/>
            <p:cNvPicPr>
              <a:picLocks noChangeAspect="1" noChangeArrowheads="1"/>
            </p:cNvPicPr>
            <p:nvPr/>
          </p:nvPicPr>
          <p:blipFill>
            <a:blip r:embed="rId16" cstate="print"/>
            <a:srcRect/>
            <a:stretch>
              <a:fillRect/>
            </a:stretch>
          </p:blipFill>
          <p:spPr bwMode="auto">
            <a:xfrm>
              <a:off x="7696200" y="4038600"/>
              <a:ext cx="336550" cy="228723"/>
            </a:xfrm>
            <a:prstGeom prst="rect">
              <a:avLst/>
            </a:prstGeom>
            <a:noFill/>
            <a:ln w="9525">
              <a:noFill/>
              <a:miter lim="800000"/>
              <a:headEnd/>
              <a:tailEnd/>
            </a:ln>
            <a:effectLst/>
          </p:spPr>
        </p:pic>
      </p:grpSp>
      <p:sp>
        <p:nvSpPr>
          <p:cNvPr id="26" name="Rectangle 4"/>
          <p:cNvSpPr>
            <a:spLocks noChangeArrowheads="1"/>
          </p:cNvSpPr>
          <p:nvPr/>
        </p:nvSpPr>
        <p:spPr bwMode="auto">
          <a:xfrm>
            <a:off x="5334000" y="1295400"/>
            <a:ext cx="2438400" cy="762000"/>
          </a:xfrm>
          <a:prstGeom prst="rect">
            <a:avLst/>
          </a:prstGeom>
          <a:noFill/>
          <a:ln w="9525">
            <a:noFill/>
            <a:miter lim="800000"/>
            <a:headEnd/>
            <a:tailEnd/>
          </a:ln>
        </p:spPr>
        <p:txBody>
          <a:bodyPr/>
          <a:lstStyle/>
          <a:p>
            <a:pPr lvl="1">
              <a:lnSpc>
                <a:spcPct val="80000"/>
              </a:lnSpc>
              <a:spcBef>
                <a:spcPct val="20000"/>
              </a:spcBef>
            </a:pPr>
            <a:r>
              <a:rPr lang="en-US" sz="2000" dirty="0" smtClean="0"/>
              <a:t>Mathias Quoy</a:t>
            </a:r>
          </a:p>
          <a:p>
            <a:pPr lvl="1">
              <a:lnSpc>
                <a:spcPct val="80000"/>
              </a:lnSpc>
              <a:spcBef>
                <a:spcPct val="20000"/>
              </a:spcBef>
            </a:pPr>
            <a:r>
              <a:rPr lang="en-US" sz="2000" dirty="0" smtClean="0"/>
              <a:t>U de Cergy-Pontoise</a:t>
            </a:r>
            <a:endParaRPr lang="en-US" sz="2000" dirty="0"/>
          </a:p>
        </p:txBody>
      </p:sp>
      <p:grpSp>
        <p:nvGrpSpPr>
          <p:cNvPr id="31" name="Group 30"/>
          <p:cNvGrpSpPr/>
          <p:nvPr/>
        </p:nvGrpSpPr>
        <p:grpSpPr>
          <a:xfrm>
            <a:off x="7286625" y="1371600"/>
            <a:ext cx="1323975" cy="1357312"/>
            <a:chOff x="7467600" y="1676400"/>
            <a:chExt cx="1323975" cy="1357312"/>
          </a:xfrm>
        </p:grpSpPr>
        <p:pic>
          <p:nvPicPr>
            <p:cNvPr id="29" name="Picture 28" descr="france.gif"/>
            <p:cNvPicPr>
              <a:picLocks noChangeAspect="1"/>
            </p:cNvPicPr>
            <p:nvPr/>
          </p:nvPicPr>
          <p:blipFill>
            <a:blip r:embed="rId17" cstate="print"/>
            <a:stretch>
              <a:fillRect/>
            </a:stretch>
          </p:blipFill>
          <p:spPr>
            <a:xfrm>
              <a:off x="7467600" y="1676400"/>
              <a:ext cx="1323975" cy="1357312"/>
            </a:xfrm>
            <a:prstGeom prst="rect">
              <a:avLst/>
            </a:prstGeom>
          </p:spPr>
        </p:pic>
        <p:pic>
          <p:nvPicPr>
            <p:cNvPr id="56328" name="Picture 8" descr="C:\DOCUME~1\Goodman\LOCALS~1\Temp\SNAGHTML19b14fa0.PNG"/>
            <p:cNvPicPr>
              <a:picLocks noChangeAspect="1" noChangeArrowheads="1"/>
            </p:cNvPicPr>
            <p:nvPr/>
          </p:nvPicPr>
          <p:blipFill>
            <a:blip r:embed="rId18" cstate="print"/>
            <a:srcRect/>
            <a:stretch>
              <a:fillRect/>
            </a:stretch>
          </p:blipFill>
          <p:spPr bwMode="auto">
            <a:xfrm>
              <a:off x="7848600" y="2438400"/>
              <a:ext cx="771525" cy="457200"/>
            </a:xfrm>
            <a:prstGeom prst="rect">
              <a:avLst/>
            </a:prstGeom>
            <a:noFill/>
          </p:spPr>
        </p:pic>
      </p:grpSp>
      <p:pic>
        <p:nvPicPr>
          <p:cNvPr id="56329" name="Picture 9" descr="C:\Documents and Settings\Goodman\Desktop\1853.french-flag.png"/>
          <p:cNvPicPr>
            <a:picLocks noChangeAspect="1" noChangeArrowheads="1"/>
          </p:cNvPicPr>
          <p:nvPr/>
        </p:nvPicPr>
        <p:blipFill>
          <a:blip r:embed="rId19" cstate="print"/>
          <a:srcRect/>
          <a:stretch>
            <a:fillRect/>
          </a:stretch>
        </p:blipFill>
        <p:spPr bwMode="auto">
          <a:xfrm>
            <a:off x="8001000" y="1981200"/>
            <a:ext cx="293078" cy="195263"/>
          </a:xfrm>
          <a:prstGeom prst="rect">
            <a:avLst/>
          </a:prstGeom>
          <a:noFill/>
        </p:spPr>
      </p:pic>
      <p:pic>
        <p:nvPicPr>
          <p:cNvPr id="34" name="Picture 33" descr="mquoy.jpg"/>
          <p:cNvPicPr>
            <a:picLocks noChangeAspect="1"/>
          </p:cNvPicPr>
          <p:nvPr/>
        </p:nvPicPr>
        <p:blipFill>
          <a:blip r:embed="rId20" cstate="print"/>
          <a:srcRect t="4412"/>
          <a:stretch>
            <a:fillRect/>
          </a:stretch>
        </p:blipFill>
        <p:spPr>
          <a:xfrm>
            <a:off x="5905500" y="2171700"/>
            <a:ext cx="647700" cy="8255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bwMode="auto">
          <a:xfrm>
            <a:off x="609600" y="0"/>
            <a:ext cx="777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j-lt"/>
                <a:ea typeface="+mj-ea"/>
                <a:cs typeface="+mj-cs"/>
              </a:rPr>
              <a:t>Phase I: Trust the Intent (</a:t>
            </a:r>
            <a:r>
              <a:rPr kumimoji="0" lang="en-US" sz="2000" b="0" i="0" u="none" strike="noStrike" kern="1200" cap="none" spc="0" normalizeH="0" baseline="0" noProof="0" dirty="0" smtClean="0">
                <a:ln>
                  <a:noFill/>
                </a:ln>
                <a:solidFill>
                  <a:srgbClr val="0000FF"/>
                </a:solidFill>
                <a:effectLst/>
                <a:uLnTx/>
                <a:uFillTx/>
                <a:latin typeface="+mj-lt"/>
                <a:ea typeface="+mj-ea"/>
                <a:cs typeface="+mj-cs"/>
              </a:rPr>
              <a:t>TTI</a:t>
            </a:r>
            <a:r>
              <a:rPr kumimoji="0" lang="en-US" sz="2000" b="0" i="0" u="none" strike="noStrike" kern="1200" cap="none" spc="0" normalizeH="0" baseline="0" noProof="0" dirty="0" smtClean="0">
                <a:ln>
                  <a:noFill/>
                </a:ln>
                <a:solidFill>
                  <a:schemeClr val="tx1"/>
                </a:solidFill>
                <a:effectLst/>
                <a:uLnTx/>
                <a:uFillTx/>
                <a:latin typeface="+mj-lt"/>
                <a:ea typeface="+mj-ea"/>
                <a:cs typeface="+mj-cs"/>
              </a:rPr>
              <a:t>) </a:t>
            </a:r>
          </a:p>
        </p:txBody>
      </p:sp>
      <p:grpSp>
        <p:nvGrpSpPr>
          <p:cNvPr id="46" name="Group 45"/>
          <p:cNvGrpSpPr/>
          <p:nvPr/>
        </p:nvGrpSpPr>
        <p:grpSpPr>
          <a:xfrm>
            <a:off x="152400" y="2133602"/>
            <a:ext cx="4418014" cy="4550634"/>
            <a:chOff x="152400" y="2133602"/>
            <a:chExt cx="4418014" cy="4550634"/>
          </a:xfrm>
        </p:grpSpPr>
        <p:pic>
          <p:nvPicPr>
            <p:cNvPr id="3075" name="Picture 3"/>
            <p:cNvPicPr>
              <a:picLocks noChangeAspect="1" noChangeArrowheads="1"/>
            </p:cNvPicPr>
            <p:nvPr/>
          </p:nvPicPr>
          <p:blipFill>
            <a:blip r:embed="rId2" cstate="print"/>
            <a:stretch>
              <a:fillRect/>
            </a:stretch>
          </p:blipFill>
          <p:spPr bwMode="auto">
            <a:xfrm>
              <a:off x="533400" y="4343400"/>
              <a:ext cx="866505" cy="866505"/>
            </a:xfrm>
            <a:prstGeom prst="rect">
              <a:avLst/>
            </a:prstGeom>
            <a:noFill/>
            <a:ln w="9525">
              <a:noFill/>
              <a:miter lim="800000"/>
              <a:headEnd/>
              <a:tailEnd/>
            </a:ln>
            <a:effectLst>
              <a:softEdge rad="31750"/>
            </a:effectLst>
          </p:spPr>
        </p:pic>
        <p:sp>
          <p:nvSpPr>
            <p:cNvPr id="3076" name="TextBox 9"/>
            <p:cNvSpPr txBox="1">
              <a:spLocks noChangeArrowheads="1"/>
            </p:cNvSpPr>
            <p:nvPr/>
          </p:nvSpPr>
          <p:spPr bwMode="auto">
            <a:xfrm>
              <a:off x="228600" y="3034566"/>
              <a:ext cx="1676400" cy="646331"/>
            </a:xfrm>
            <a:prstGeom prst="rect">
              <a:avLst/>
            </a:prstGeom>
            <a:noFill/>
            <a:ln w="9525">
              <a:noFill/>
              <a:miter lim="800000"/>
              <a:headEnd/>
              <a:tailEnd/>
            </a:ln>
          </p:spPr>
          <p:txBody>
            <a:bodyPr>
              <a:spAutoFit/>
            </a:bodyPr>
            <a:lstStyle/>
            <a:p>
              <a:pPr marL="228600" indent="-228600">
                <a:buFontTx/>
                <a:buAutoNum type="arabicPeriod"/>
              </a:pPr>
              <a:r>
                <a:rPr lang="en-US" sz="1200" dirty="0">
                  <a:latin typeface="Calibri" pitchFamily="34" charset="0"/>
                </a:rPr>
                <a:t>Robot brain initiates </a:t>
              </a:r>
              <a:r>
                <a:rPr lang="en-US" sz="1200" dirty="0" smtClean="0">
                  <a:latin typeface="Calibri" pitchFamily="34" charset="0"/>
                </a:rPr>
                <a:t>arbitrary sequence of motions</a:t>
              </a:r>
              <a:endParaRPr lang="en-US" sz="1200" dirty="0">
                <a:latin typeface="Calibri" pitchFamily="34" charset="0"/>
              </a:endParaRPr>
            </a:p>
          </p:txBody>
        </p:sp>
        <p:sp>
          <p:nvSpPr>
            <p:cNvPr id="3077" name="TextBox 10"/>
            <p:cNvSpPr txBox="1">
              <a:spLocks noChangeArrowheads="1"/>
            </p:cNvSpPr>
            <p:nvPr/>
          </p:nvSpPr>
          <p:spPr bwMode="auto">
            <a:xfrm>
              <a:off x="2209800" y="3034566"/>
              <a:ext cx="1905000" cy="830997"/>
            </a:xfrm>
            <a:prstGeom prst="rect">
              <a:avLst/>
            </a:prstGeom>
            <a:noFill/>
            <a:ln w="9525">
              <a:noFill/>
              <a:miter lim="800000"/>
              <a:headEnd/>
              <a:tailEnd/>
            </a:ln>
          </p:spPr>
          <p:txBody>
            <a:bodyPr wrap="square">
              <a:spAutoFit/>
            </a:bodyPr>
            <a:lstStyle/>
            <a:p>
              <a:pPr marL="228600" indent="-228600">
                <a:buFont typeface="Calibri" pitchFamily="34" charset="0"/>
                <a:buAutoNum type="arabicPeriod" startAt="2"/>
              </a:pPr>
              <a:r>
                <a:rPr lang="en-US" sz="1200" dirty="0" smtClean="0">
                  <a:latin typeface="Calibri" pitchFamily="34" charset="0"/>
                </a:rPr>
                <a:t>human moves object in either </a:t>
              </a:r>
              <a:r>
                <a:rPr lang="en-US" sz="1200" dirty="0">
                  <a:latin typeface="Calibri" pitchFamily="34" charset="0"/>
                </a:rPr>
                <a:t>a similar (“match”), or different (“mismatch”) </a:t>
              </a:r>
              <a:r>
                <a:rPr lang="en-US" sz="1200" dirty="0" smtClean="0">
                  <a:latin typeface="Calibri" pitchFamily="34" charset="0"/>
                </a:rPr>
                <a:t>pattern</a:t>
              </a:r>
              <a:endParaRPr lang="en-US" sz="1200" dirty="0">
                <a:latin typeface="Calibri" pitchFamily="34" charset="0"/>
              </a:endParaRPr>
            </a:p>
          </p:txBody>
        </p:sp>
        <p:pic>
          <p:nvPicPr>
            <p:cNvPr id="3082" name="Picture 6" descr="C:\Documents and Settings\Goodman\Desktop\RESEARCH\_ROBOTICS\2009-11-06.sr(new movies+SR photos)\Photo_110509_001.jpg"/>
            <p:cNvPicPr>
              <a:picLocks noChangeAspect="1" noChangeArrowheads="1"/>
            </p:cNvPicPr>
            <p:nvPr/>
          </p:nvPicPr>
          <p:blipFill>
            <a:blip r:embed="rId3" cstate="print"/>
            <a:stretch>
              <a:fillRect/>
            </a:stretch>
          </p:blipFill>
          <p:spPr bwMode="auto">
            <a:xfrm>
              <a:off x="1981200" y="4343400"/>
              <a:ext cx="885825" cy="885825"/>
            </a:xfrm>
            <a:prstGeom prst="rect">
              <a:avLst/>
            </a:prstGeom>
            <a:noFill/>
            <a:ln w="9525">
              <a:noFill/>
              <a:miter lim="800000"/>
              <a:headEnd/>
              <a:tailEnd/>
            </a:ln>
            <a:effectLst>
              <a:softEdge rad="31750"/>
            </a:effectLst>
          </p:spPr>
        </p:pic>
        <p:pic>
          <p:nvPicPr>
            <p:cNvPr id="3083" name="Picture 7" descr="C:\Documents and Settings\Goodman\Desktop\RESEARCH\_ROBOTICS\2009-11-06.sr(new movies+SR photos)\Photo_110509_002.jpg"/>
            <p:cNvPicPr>
              <a:picLocks noChangeAspect="1" noChangeArrowheads="1"/>
            </p:cNvPicPr>
            <p:nvPr/>
          </p:nvPicPr>
          <p:blipFill>
            <a:blip r:embed="rId4" cstate="print"/>
            <a:stretch>
              <a:fillRect/>
            </a:stretch>
          </p:blipFill>
          <p:spPr bwMode="auto">
            <a:xfrm>
              <a:off x="1981200" y="5715000"/>
              <a:ext cx="982485" cy="884237"/>
            </a:xfrm>
            <a:prstGeom prst="rect">
              <a:avLst/>
            </a:prstGeom>
            <a:noFill/>
            <a:ln w="9525">
              <a:noFill/>
              <a:miter lim="800000"/>
              <a:headEnd/>
              <a:tailEnd/>
            </a:ln>
            <a:effectLst>
              <a:softEdge rad="31750"/>
            </a:effectLst>
          </p:spPr>
        </p:pic>
        <p:sp>
          <p:nvSpPr>
            <p:cNvPr id="3" name="TextBox 19"/>
            <p:cNvSpPr txBox="1">
              <a:spLocks noChangeArrowheads="1"/>
            </p:cNvSpPr>
            <p:nvPr/>
          </p:nvSpPr>
          <p:spPr bwMode="auto">
            <a:xfrm>
              <a:off x="152400" y="2637691"/>
              <a:ext cx="1828800" cy="307975"/>
            </a:xfrm>
            <a:prstGeom prst="rect">
              <a:avLst/>
            </a:prstGeom>
            <a:noFill/>
            <a:ln w="9525">
              <a:noFill/>
              <a:miter lim="800000"/>
              <a:headEnd/>
              <a:tailEnd/>
            </a:ln>
          </p:spPr>
          <p:txBody>
            <a:bodyPr>
              <a:spAutoFit/>
            </a:bodyPr>
            <a:lstStyle/>
            <a:p>
              <a:pPr marL="228600" indent="-228600" algn="ctr"/>
              <a:r>
                <a:rPr lang="en-US" sz="1400" b="1" u="sng" dirty="0">
                  <a:latin typeface="Calibri" pitchFamily="34" charset="0"/>
                </a:rPr>
                <a:t>Robot </a:t>
              </a:r>
              <a:r>
                <a:rPr lang="en-US" sz="1400" b="1" u="sng" dirty="0" smtClean="0">
                  <a:latin typeface="Calibri" pitchFamily="34" charset="0"/>
                </a:rPr>
                <a:t>Initiates Action</a:t>
              </a:r>
              <a:endParaRPr lang="en-US" sz="1400" b="1" u="sng" dirty="0">
                <a:latin typeface="Calibri" pitchFamily="34" charset="0"/>
              </a:endParaRPr>
            </a:p>
          </p:txBody>
        </p:sp>
        <p:sp>
          <p:nvSpPr>
            <p:cNvPr id="4" name="TextBox 21"/>
            <p:cNvSpPr txBox="1">
              <a:spLocks noChangeArrowheads="1"/>
            </p:cNvSpPr>
            <p:nvPr/>
          </p:nvSpPr>
          <p:spPr bwMode="auto">
            <a:xfrm>
              <a:off x="2286000" y="2634516"/>
              <a:ext cx="1828800" cy="307975"/>
            </a:xfrm>
            <a:prstGeom prst="rect">
              <a:avLst/>
            </a:prstGeom>
            <a:noFill/>
            <a:ln w="9525">
              <a:noFill/>
              <a:miter lim="800000"/>
              <a:headEnd/>
              <a:tailEnd/>
            </a:ln>
          </p:spPr>
          <p:txBody>
            <a:bodyPr>
              <a:spAutoFit/>
            </a:bodyPr>
            <a:lstStyle/>
            <a:p>
              <a:pPr marL="228600" indent="-228600" algn="ctr"/>
              <a:r>
                <a:rPr lang="en-US" sz="1400" b="1" u="sng" dirty="0">
                  <a:latin typeface="Calibri" pitchFamily="34" charset="0"/>
                </a:rPr>
                <a:t>Human </a:t>
              </a:r>
              <a:r>
                <a:rPr lang="en-US" sz="1400" b="1" u="sng" dirty="0" smtClean="0">
                  <a:latin typeface="Calibri" pitchFamily="34" charset="0"/>
                </a:rPr>
                <a:t>Responds</a:t>
              </a:r>
              <a:endParaRPr lang="en-US" sz="1400" b="1" u="sng" dirty="0">
                <a:latin typeface="Calibri" pitchFamily="34" charset="0"/>
              </a:endParaRPr>
            </a:p>
          </p:txBody>
        </p:sp>
        <p:cxnSp>
          <p:nvCxnSpPr>
            <p:cNvPr id="43" name="Straight Connector 42"/>
            <p:cNvCxnSpPr/>
            <p:nvPr/>
          </p:nvCxnSpPr>
          <p:spPr>
            <a:xfrm rot="5400000">
              <a:off x="2359821" y="4344195"/>
              <a:ext cx="4421186" cy="0"/>
            </a:xfrm>
            <a:prstGeom prst="line">
              <a:avLst/>
            </a:prstGeom>
          </p:spPr>
          <p:style>
            <a:lnRef idx="1">
              <a:schemeClr val="accent1"/>
            </a:lnRef>
            <a:fillRef idx="0">
              <a:schemeClr val="accent1"/>
            </a:fillRef>
            <a:effectRef idx="0">
              <a:schemeClr val="accent1"/>
            </a:effectRef>
            <a:fontRef idx="minor">
              <a:schemeClr val="tx1"/>
            </a:fontRef>
          </p:style>
        </p:cxnSp>
        <p:sp>
          <p:nvSpPr>
            <p:cNvPr id="3089" name="TextBox 19"/>
            <p:cNvSpPr txBox="1">
              <a:spLocks noChangeArrowheads="1"/>
            </p:cNvSpPr>
            <p:nvPr/>
          </p:nvSpPr>
          <p:spPr bwMode="auto">
            <a:xfrm>
              <a:off x="1143000" y="2173288"/>
              <a:ext cx="1828800" cy="307975"/>
            </a:xfrm>
            <a:prstGeom prst="rect">
              <a:avLst/>
            </a:prstGeom>
            <a:noFill/>
            <a:ln w="9525">
              <a:noFill/>
              <a:miter lim="800000"/>
              <a:headEnd/>
              <a:tailEnd/>
            </a:ln>
          </p:spPr>
          <p:txBody>
            <a:bodyPr>
              <a:spAutoFit/>
            </a:bodyPr>
            <a:lstStyle/>
            <a:p>
              <a:pPr marL="228600" indent="-228600" algn="ctr"/>
              <a:r>
                <a:rPr lang="en-US" sz="1400" b="1" dirty="0" smtClean="0">
                  <a:solidFill>
                    <a:srgbClr val="0000FF"/>
                  </a:solidFill>
                  <a:latin typeface="Calibri" pitchFamily="34" charset="0"/>
                </a:rPr>
                <a:t>LEARNING</a:t>
              </a:r>
              <a:endParaRPr lang="en-US" sz="1400" b="1" dirty="0">
                <a:solidFill>
                  <a:srgbClr val="0000FF"/>
                </a:solidFill>
                <a:latin typeface="Calibri" pitchFamily="34" charset="0"/>
              </a:endParaRPr>
            </a:p>
          </p:txBody>
        </p:sp>
        <p:pic>
          <p:nvPicPr>
            <p:cNvPr id="2" name="Picture 2"/>
            <p:cNvPicPr>
              <a:picLocks noChangeAspect="1" noChangeArrowheads="1"/>
            </p:cNvPicPr>
            <p:nvPr/>
          </p:nvPicPr>
          <p:blipFill>
            <a:blip r:embed="rId5" cstate="print"/>
            <a:stretch>
              <a:fillRect/>
            </a:stretch>
          </p:blipFill>
          <p:spPr bwMode="auto">
            <a:xfrm>
              <a:off x="609600" y="5715000"/>
              <a:ext cx="751034" cy="969236"/>
            </a:xfrm>
            <a:prstGeom prst="rect">
              <a:avLst/>
            </a:prstGeom>
            <a:noFill/>
            <a:ln w="9525">
              <a:noFill/>
              <a:miter lim="800000"/>
              <a:headEnd/>
              <a:tailEnd/>
            </a:ln>
            <a:effectLst>
              <a:softEdge rad="31750"/>
            </a:effectLst>
          </p:spPr>
        </p:pic>
        <p:pic>
          <p:nvPicPr>
            <p:cNvPr id="27" name="Picture 6" descr="C:\Documents and Settings\Goodman\Desktop\RESEARCH\_ROBOTICS\2009-11-06.sr(new movies+SR photos)\Photo_110509_001.jpg"/>
            <p:cNvPicPr>
              <a:picLocks noChangeAspect="1" noChangeArrowheads="1"/>
            </p:cNvPicPr>
            <p:nvPr/>
          </p:nvPicPr>
          <p:blipFill>
            <a:blip r:embed="rId3" cstate="print"/>
            <a:stretch>
              <a:fillRect/>
            </a:stretch>
          </p:blipFill>
          <p:spPr bwMode="auto">
            <a:xfrm>
              <a:off x="3429000" y="5715000"/>
              <a:ext cx="885825" cy="885825"/>
            </a:xfrm>
            <a:prstGeom prst="rect">
              <a:avLst/>
            </a:prstGeom>
            <a:noFill/>
            <a:ln w="9525">
              <a:noFill/>
              <a:miter lim="800000"/>
              <a:headEnd/>
              <a:tailEnd/>
            </a:ln>
            <a:effectLst>
              <a:softEdge rad="31750"/>
            </a:effectLst>
          </p:spPr>
        </p:pic>
        <p:pic>
          <p:nvPicPr>
            <p:cNvPr id="28" name="Picture 7" descr="C:\Documents and Settings\Goodman\Desktop\RESEARCH\_ROBOTICS\2009-11-06.sr(new movies+SR photos)\Photo_110509_002.jpg"/>
            <p:cNvPicPr>
              <a:picLocks noChangeAspect="1" noChangeArrowheads="1"/>
            </p:cNvPicPr>
            <p:nvPr/>
          </p:nvPicPr>
          <p:blipFill>
            <a:blip r:embed="rId4" cstate="print"/>
            <a:stretch>
              <a:fillRect/>
            </a:stretch>
          </p:blipFill>
          <p:spPr bwMode="auto">
            <a:xfrm>
              <a:off x="3429000" y="4343400"/>
              <a:ext cx="982485" cy="884237"/>
            </a:xfrm>
            <a:prstGeom prst="rect">
              <a:avLst/>
            </a:prstGeom>
            <a:noFill/>
            <a:ln w="9525">
              <a:noFill/>
              <a:miter lim="800000"/>
              <a:headEnd/>
              <a:tailEnd/>
            </a:ln>
            <a:effectLst>
              <a:softEdge rad="31750"/>
            </a:effectLst>
          </p:spPr>
        </p:pic>
        <p:sp>
          <p:nvSpPr>
            <p:cNvPr id="32" name="TextBox 31"/>
            <p:cNvSpPr txBox="1"/>
            <p:nvPr/>
          </p:nvSpPr>
          <p:spPr>
            <a:xfrm>
              <a:off x="2057400" y="3886200"/>
              <a:ext cx="1143000" cy="461665"/>
            </a:xfrm>
            <a:prstGeom prst="rect">
              <a:avLst/>
            </a:prstGeom>
            <a:noFill/>
          </p:spPr>
          <p:txBody>
            <a:bodyPr wrap="square" rtlCol="0">
              <a:spAutoFit/>
            </a:bodyPr>
            <a:lstStyle/>
            <a:p>
              <a:r>
                <a:rPr lang="en-US" sz="1200" b="1" i="1" dirty="0" smtClean="0"/>
                <a:t>Match:</a:t>
              </a:r>
              <a:r>
                <a:rPr lang="en-US" sz="1200" b="1" dirty="0" smtClean="0"/>
                <a:t> robot learns to trust</a:t>
              </a:r>
              <a:endParaRPr lang="en-US" sz="1200" b="1" dirty="0"/>
            </a:p>
          </p:txBody>
        </p:sp>
        <p:sp>
          <p:nvSpPr>
            <p:cNvPr id="35" name="TextBox 34"/>
            <p:cNvSpPr txBox="1"/>
            <p:nvPr/>
          </p:nvSpPr>
          <p:spPr>
            <a:xfrm>
              <a:off x="3429000" y="3886200"/>
              <a:ext cx="914400" cy="461665"/>
            </a:xfrm>
            <a:prstGeom prst="rect">
              <a:avLst/>
            </a:prstGeom>
            <a:noFill/>
          </p:spPr>
          <p:txBody>
            <a:bodyPr wrap="square" rtlCol="0">
              <a:spAutoFit/>
            </a:bodyPr>
            <a:lstStyle/>
            <a:p>
              <a:r>
                <a:rPr lang="en-US" sz="1200" b="1" dirty="0" smtClean="0"/>
                <a:t>Mismatch: don’t trust</a:t>
              </a:r>
              <a:endParaRPr lang="en-US" sz="1200" b="1" dirty="0"/>
            </a:p>
          </p:txBody>
        </p:sp>
        <p:cxnSp>
          <p:nvCxnSpPr>
            <p:cNvPr id="37" name="Straight Connector 36"/>
            <p:cNvCxnSpPr/>
            <p:nvPr/>
          </p:nvCxnSpPr>
          <p:spPr>
            <a:xfrm>
              <a:off x="533400" y="5484812"/>
              <a:ext cx="3962400"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bwMode="auto">
          <a:xfrm rot="10800000" flipV="1">
            <a:off x="914400" y="6778318"/>
            <a:ext cx="381000" cy="3482"/>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auto">
          <a:xfrm rot="5400000" flipH="1" flipV="1">
            <a:off x="1374135" y="4950465"/>
            <a:ext cx="301318"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572000" y="2173288"/>
            <a:ext cx="3886200" cy="3689880"/>
            <a:chOff x="4572000" y="2173288"/>
            <a:chExt cx="3886200" cy="3689880"/>
          </a:xfrm>
        </p:grpSpPr>
        <p:sp>
          <p:nvSpPr>
            <p:cNvPr id="3078" name="TextBox 16"/>
            <p:cNvSpPr txBox="1">
              <a:spLocks noChangeArrowheads="1"/>
            </p:cNvSpPr>
            <p:nvPr/>
          </p:nvSpPr>
          <p:spPr bwMode="auto">
            <a:xfrm>
              <a:off x="4648200" y="3018691"/>
              <a:ext cx="1676400" cy="646331"/>
            </a:xfrm>
            <a:prstGeom prst="rect">
              <a:avLst/>
            </a:prstGeom>
            <a:noFill/>
            <a:ln w="9525">
              <a:noFill/>
              <a:miter lim="800000"/>
              <a:headEnd/>
              <a:tailEnd/>
            </a:ln>
          </p:spPr>
          <p:txBody>
            <a:bodyPr>
              <a:spAutoFit/>
            </a:bodyPr>
            <a:lstStyle/>
            <a:p>
              <a:pPr marL="228600" indent="-228600">
                <a:buFont typeface="Calibri" pitchFamily="34" charset="0"/>
                <a:buAutoNum type="arabicPeriod" startAt="3"/>
              </a:pPr>
              <a:r>
                <a:rPr lang="en-US" sz="1200" dirty="0" smtClean="0">
                  <a:latin typeface="Calibri" pitchFamily="34" charset="0"/>
                </a:rPr>
                <a:t>human </a:t>
              </a:r>
              <a:r>
                <a:rPr lang="en-US" sz="1200" dirty="0">
                  <a:latin typeface="Calibri" pitchFamily="34" charset="0"/>
                </a:rPr>
                <a:t>slowly reaches for </a:t>
              </a:r>
              <a:r>
                <a:rPr lang="en-US" sz="1200" dirty="0" smtClean="0">
                  <a:latin typeface="Calibri" pitchFamily="34" charset="0"/>
                </a:rPr>
                <a:t>an object on the table</a:t>
              </a:r>
              <a:endParaRPr lang="en-US" sz="1200" dirty="0">
                <a:latin typeface="Calibri" pitchFamily="34" charset="0"/>
              </a:endParaRPr>
            </a:p>
          </p:txBody>
        </p:sp>
        <p:pic>
          <p:nvPicPr>
            <p:cNvPr id="3085" name="Picture 9" descr="C:\Documents and Settings\Goodman\Desktop\RESEARCH\_ROBOTICS\2009-11-06.sr(new movies+SR photos)\Photo_110509_004.jpg"/>
            <p:cNvPicPr>
              <a:picLocks noChangeAspect="1" noChangeArrowheads="1"/>
            </p:cNvPicPr>
            <p:nvPr/>
          </p:nvPicPr>
          <p:blipFill>
            <a:blip r:embed="rId6" cstate="print"/>
            <a:stretch>
              <a:fillRect/>
            </a:stretch>
          </p:blipFill>
          <p:spPr bwMode="auto">
            <a:xfrm>
              <a:off x="5105400" y="4648200"/>
              <a:ext cx="781050" cy="1214968"/>
            </a:xfrm>
            <a:prstGeom prst="rect">
              <a:avLst/>
            </a:prstGeom>
            <a:noFill/>
            <a:ln w="9525">
              <a:noFill/>
              <a:miter lim="800000"/>
              <a:headEnd/>
              <a:tailEnd/>
            </a:ln>
            <a:effectLst>
              <a:softEdge rad="31750"/>
            </a:effectLst>
          </p:spPr>
        </p:pic>
        <p:sp>
          <p:nvSpPr>
            <p:cNvPr id="3084" name="TextBox 26"/>
            <p:cNvSpPr txBox="1">
              <a:spLocks noChangeArrowheads="1"/>
            </p:cNvSpPr>
            <p:nvPr/>
          </p:nvSpPr>
          <p:spPr bwMode="auto">
            <a:xfrm>
              <a:off x="6477000" y="3055203"/>
              <a:ext cx="1905000" cy="830997"/>
            </a:xfrm>
            <a:prstGeom prst="rect">
              <a:avLst/>
            </a:prstGeom>
            <a:noFill/>
            <a:ln w="9525">
              <a:noFill/>
              <a:miter lim="800000"/>
              <a:headEnd/>
              <a:tailEnd/>
            </a:ln>
          </p:spPr>
          <p:txBody>
            <a:bodyPr>
              <a:spAutoFit/>
            </a:bodyPr>
            <a:lstStyle/>
            <a:p>
              <a:pPr marL="228600" indent="-228600">
                <a:buFont typeface="Calibri" pitchFamily="34" charset="0"/>
                <a:buAutoNum type="arabicPeriod" startAt="4"/>
              </a:pPr>
              <a:r>
                <a:rPr lang="en-US" sz="1200" dirty="0">
                  <a:latin typeface="Calibri" pitchFamily="34" charset="0"/>
                </a:rPr>
                <a:t>Robot </a:t>
              </a:r>
              <a:r>
                <a:rPr lang="en-US" sz="1200" dirty="0" smtClean="0">
                  <a:latin typeface="Calibri" pitchFamily="34" charset="0"/>
                </a:rPr>
                <a:t>either </a:t>
              </a:r>
              <a:r>
                <a:rPr lang="en-US" sz="1200" dirty="0">
                  <a:latin typeface="Calibri" pitchFamily="34" charset="0"/>
                </a:rPr>
                <a:t>“</a:t>
              </a:r>
              <a:r>
                <a:rPr lang="en-US" sz="1200" b="1" dirty="0" smtClean="0">
                  <a:latin typeface="Calibri" pitchFamily="34" charset="0"/>
                </a:rPr>
                <a:t>trusts</a:t>
              </a:r>
              <a:r>
                <a:rPr lang="en-US" sz="1200" dirty="0" smtClean="0">
                  <a:latin typeface="Calibri" pitchFamily="34" charset="0"/>
                </a:rPr>
                <a:t>”, (assists/offers </a:t>
              </a:r>
              <a:r>
                <a:rPr lang="en-US" sz="1200" dirty="0">
                  <a:latin typeface="Calibri" pitchFamily="34" charset="0"/>
                </a:rPr>
                <a:t>the </a:t>
              </a:r>
              <a:r>
                <a:rPr lang="en-US" sz="1200" dirty="0" smtClean="0">
                  <a:latin typeface="Calibri" pitchFamily="34" charset="0"/>
                </a:rPr>
                <a:t>object), </a:t>
              </a:r>
              <a:r>
                <a:rPr lang="en-US" sz="1200" dirty="0">
                  <a:latin typeface="Calibri" pitchFamily="34" charset="0"/>
                </a:rPr>
                <a:t>or  </a:t>
              </a:r>
              <a:r>
                <a:rPr lang="en-US" sz="1200" dirty="0" smtClean="0">
                  <a:latin typeface="Calibri" pitchFamily="34" charset="0"/>
                </a:rPr>
                <a:t>“</a:t>
              </a:r>
              <a:r>
                <a:rPr lang="en-US" sz="1200" b="1" dirty="0" smtClean="0">
                  <a:latin typeface="Calibri" pitchFamily="34" charset="0"/>
                </a:rPr>
                <a:t>distrusts</a:t>
              </a:r>
              <a:r>
                <a:rPr lang="en-US" sz="1200" dirty="0" smtClean="0">
                  <a:latin typeface="Calibri" pitchFamily="34" charset="0"/>
                </a:rPr>
                <a:t>”, </a:t>
              </a:r>
              <a:r>
                <a:rPr lang="en-US" sz="1200" dirty="0">
                  <a:latin typeface="Calibri" pitchFamily="34" charset="0"/>
                </a:rPr>
                <a:t>(retract</a:t>
              </a:r>
              <a:r>
                <a:rPr lang="en-US" sz="1200" i="1" dirty="0">
                  <a:latin typeface="Calibri" pitchFamily="34" charset="0"/>
                </a:rPr>
                <a:t> </a:t>
              </a:r>
              <a:r>
                <a:rPr lang="en-US" sz="1200" dirty="0">
                  <a:latin typeface="Calibri" pitchFamily="34" charset="0"/>
                </a:rPr>
                <a:t>the </a:t>
              </a:r>
              <a:r>
                <a:rPr lang="en-US" sz="1200" dirty="0" smtClean="0">
                  <a:latin typeface="Calibri" pitchFamily="34" charset="0"/>
                </a:rPr>
                <a:t>object).</a:t>
              </a:r>
              <a:endParaRPr lang="en-US" sz="1200" dirty="0">
                <a:latin typeface="Calibri" pitchFamily="34" charset="0"/>
              </a:endParaRPr>
            </a:p>
          </p:txBody>
        </p:sp>
        <p:grpSp>
          <p:nvGrpSpPr>
            <p:cNvPr id="5" name="Group 31"/>
            <p:cNvGrpSpPr>
              <a:grpSpLocks/>
            </p:cNvGrpSpPr>
            <p:nvPr/>
          </p:nvGrpSpPr>
          <p:grpSpPr bwMode="auto">
            <a:xfrm>
              <a:off x="6540551" y="4648200"/>
              <a:ext cx="1841448" cy="1142999"/>
              <a:chOff x="6619421" y="5293556"/>
              <a:chExt cx="1648280" cy="908560"/>
            </a:xfrm>
          </p:grpSpPr>
          <p:pic>
            <p:nvPicPr>
              <p:cNvPr id="3098" name="Picture 2"/>
              <p:cNvPicPr>
                <a:picLocks noChangeAspect="1" noChangeArrowheads="1"/>
              </p:cNvPicPr>
              <p:nvPr/>
            </p:nvPicPr>
            <p:blipFill>
              <a:blip r:embed="rId7" cstate="print"/>
              <a:stretch>
                <a:fillRect/>
              </a:stretch>
            </p:blipFill>
            <p:spPr bwMode="auto">
              <a:xfrm>
                <a:off x="6619421" y="5306252"/>
                <a:ext cx="761907" cy="895864"/>
              </a:xfrm>
              <a:prstGeom prst="rect">
                <a:avLst/>
              </a:prstGeom>
              <a:noFill/>
              <a:ln w="9525">
                <a:noFill/>
                <a:miter lim="800000"/>
                <a:headEnd/>
                <a:tailEnd/>
              </a:ln>
              <a:effectLst>
                <a:softEdge rad="31750"/>
              </a:effectLst>
            </p:spPr>
          </p:pic>
          <p:pic>
            <p:nvPicPr>
              <p:cNvPr id="3099" name="Picture 5"/>
              <p:cNvPicPr>
                <a:picLocks noChangeAspect="1" noChangeArrowheads="1"/>
              </p:cNvPicPr>
              <p:nvPr/>
            </p:nvPicPr>
            <p:blipFill>
              <a:blip r:embed="rId8" cstate="print"/>
              <a:stretch>
                <a:fillRect/>
              </a:stretch>
            </p:blipFill>
            <p:spPr bwMode="auto">
              <a:xfrm>
                <a:off x="7517429" y="5293556"/>
                <a:ext cx="750272" cy="899733"/>
              </a:xfrm>
              <a:prstGeom prst="rect">
                <a:avLst/>
              </a:prstGeom>
              <a:noFill/>
              <a:ln w="9525">
                <a:noFill/>
                <a:miter lim="800000"/>
                <a:headEnd/>
                <a:tailEnd/>
              </a:ln>
              <a:effectLst>
                <a:softEdge rad="31750"/>
              </a:effectLst>
            </p:spPr>
          </p:pic>
        </p:grpSp>
        <p:sp>
          <p:nvSpPr>
            <p:cNvPr id="3090" name="TextBox 19"/>
            <p:cNvSpPr txBox="1">
              <a:spLocks noChangeArrowheads="1"/>
            </p:cNvSpPr>
            <p:nvPr/>
          </p:nvSpPr>
          <p:spPr bwMode="auto">
            <a:xfrm>
              <a:off x="4572000" y="2637691"/>
              <a:ext cx="1828800" cy="307975"/>
            </a:xfrm>
            <a:prstGeom prst="rect">
              <a:avLst/>
            </a:prstGeom>
            <a:noFill/>
            <a:ln w="9525">
              <a:noFill/>
              <a:miter lim="800000"/>
              <a:headEnd/>
              <a:tailEnd/>
            </a:ln>
          </p:spPr>
          <p:txBody>
            <a:bodyPr>
              <a:spAutoFit/>
            </a:bodyPr>
            <a:lstStyle/>
            <a:p>
              <a:pPr marL="228600" indent="-228600" algn="ctr"/>
              <a:r>
                <a:rPr lang="en-US" sz="1400" b="1" u="sng" dirty="0">
                  <a:latin typeface="Calibri" pitchFamily="34" charset="0"/>
                </a:rPr>
                <a:t>Human </a:t>
              </a:r>
              <a:r>
                <a:rPr lang="en-US" sz="1400" b="1" u="sng" dirty="0" smtClean="0">
                  <a:latin typeface="Calibri" pitchFamily="34" charset="0"/>
                </a:rPr>
                <a:t>Acts</a:t>
              </a:r>
              <a:endParaRPr lang="en-US" sz="1400" b="1" u="sng" dirty="0">
                <a:latin typeface="Calibri" pitchFamily="34" charset="0"/>
              </a:endParaRPr>
            </a:p>
          </p:txBody>
        </p:sp>
        <p:sp>
          <p:nvSpPr>
            <p:cNvPr id="3091" name="TextBox 21"/>
            <p:cNvSpPr txBox="1">
              <a:spLocks noChangeArrowheads="1"/>
            </p:cNvSpPr>
            <p:nvPr/>
          </p:nvSpPr>
          <p:spPr bwMode="auto">
            <a:xfrm>
              <a:off x="6400800" y="2634516"/>
              <a:ext cx="1828800" cy="307975"/>
            </a:xfrm>
            <a:prstGeom prst="rect">
              <a:avLst/>
            </a:prstGeom>
            <a:noFill/>
            <a:ln w="9525">
              <a:noFill/>
              <a:miter lim="800000"/>
              <a:headEnd/>
              <a:tailEnd/>
            </a:ln>
          </p:spPr>
          <p:txBody>
            <a:bodyPr>
              <a:spAutoFit/>
            </a:bodyPr>
            <a:lstStyle/>
            <a:p>
              <a:pPr marL="228600" indent="-228600" algn="ctr"/>
              <a:r>
                <a:rPr lang="en-US" sz="1400" b="1" u="sng" dirty="0">
                  <a:latin typeface="Calibri" pitchFamily="34" charset="0"/>
                </a:rPr>
                <a:t>Robot </a:t>
              </a:r>
              <a:r>
                <a:rPr lang="en-US" sz="1400" b="1" u="sng" dirty="0" smtClean="0">
                  <a:latin typeface="Calibri" pitchFamily="34" charset="0"/>
                </a:rPr>
                <a:t>Reacts</a:t>
              </a:r>
              <a:endParaRPr lang="en-US" sz="1400" b="1" u="sng" dirty="0">
                <a:latin typeface="Calibri" pitchFamily="34" charset="0"/>
              </a:endParaRPr>
            </a:p>
          </p:txBody>
        </p:sp>
        <p:sp>
          <p:nvSpPr>
            <p:cNvPr id="3092" name="TextBox 19"/>
            <p:cNvSpPr txBox="1">
              <a:spLocks noChangeArrowheads="1"/>
            </p:cNvSpPr>
            <p:nvPr/>
          </p:nvSpPr>
          <p:spPr bwMode="auto">
            <a:xfrm>
              <a:off x="5486400" y="2173288"/>
              <a:ext cx="2362200" cy="307777"/>
            </a:xfrm>
            <a:prstGeom prst="rect">
              <a:avLst/>
            </a:prstGeom>
            <a:noFill/>
            <a:ln w="9525">
              <a:noFill/>
              <a:miter lim="800000"/>
              <a:headEnd/>
              <a:tailEnd/>
            </a:ln>
          </p:spPr>
          <p:txBody>
            <a:bodyPr wrap="square">
              <a:spAutoFit/>
            </a:bodyPr>
            <a:lstStyle/>
            <a:p>
              <a:pPr marL="228600" indent="-228600" algn="ctr"/>
              <a:r>
                <a:rPr lang="en-US" sz="1400" b="1" dirty="0" smtClean="0">
                  <a:solidFill>
                    <a:srgbClr val="0000FF"/>
                  </a:solidFill>
                  <a:latin typeface="Calibri" pitchFamily="34" charset="0"/>
                </a:rPr>
                <a:t>CHALLENGE (at any time)</a:t>
              </a:r>
              <a:endParaRPr lang="en-US" sz="1400" b="1" dirty="0">
                <a:solidFill>
                  <a:srgbClr val="0000FF"/>
                </a:solidFill>
                <a:latin typeface="Calibri" pitchFamily="34" charset="0"/>
              </a:endParaRPr>
            </a:p>
          </p:txBody>
        </p:sp>
        <p:sp>
          <p:nvSpPr>
            <p:cNvPr id="41" name="TextBox 40"/>
            <p:cNvSpPr txBox="1"/>
            <p:nvPr/>
          </p:nvSpPr>
          <p:spPr>
            <a:xfrm>
              <a:off x="6705600" y="4343400"/>
              <a:ext cx="762000" cy="276999"/>
            </a:xfrm>
            <a:prstGeom prst="rect">
              <a:avLst/>
            </a:prstGeom>
            <a:noFill/>
          </p:spPr>
          <p:txBody>
            <a:bodyPr wrap="square" rtlCol="0">
              <a:spAutoFit/>
            </a:bodyPr>
            <a:lstStyle/>
            <a:p>
              <a:r>
                <a:rPr lang="en-US" sz="1200" b="1" dirty="0" smtClean="0"/>
                <a:t>trusted</a:t>
              </a:r>
              <a:endParaRPr lang="en-US" sz="1200" b="1" dirty="0"/>
            </a:p>
          </p:txBody>
        </p:sp>
        <p:sp>
          <p:nvSpPr>
            <p:cNvPr id="44" name="TextBox 43"/>
            <p:cNvSpPr txBox="1"/>
            <p:nvPr/>
          </p:nvSpPr>
          <p:spPr>
            <a:xfrm>
              <a:off x="7543800" y="4343400"/>
              <a:ext cx="914400" cy="276999"/>
            </a:xfrm>
            <a:prstGeom prst="rect">
              <a:avLst/>
            </a:prstGeom>
            <a:noFill/>
          </p:spPr>
          <p:txBody>
            <a:bodyPr wrap="square" rtlCol="0">
              <a:spAutoFit/>
            </a:bodyPr>
            <a:lstStyle/>
            <a:p>
              <a:r>
                <a:rPr lang="en-US" sz="1200" b="1" dirty="0" smtClean="0"/>
                <a:t>distrusted</a:t>
              </a:r>
              <a:endParaRPr lang="en-US" sz="1200" b="1" dirty="0"/>
            </a:p>
          </p:txBody>
        </p:sp>
      </p:grpSp>
      <p:cxnSp>
        <p:nvCxnSpPr>
          <p:cNvPr id="42" name="Straight Connector 41"/>
          <p:cNvCxnSpPr/>
          <p:nvPr/>
        </p:nvCxnSpPr>
        <p:spPr>
          <a:xfrm>
            <a:off x="0" y="2133600"/>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803611" y="381000"/>
            <a:ext cx="3292389" cy="1676400"/>
            <a:chOff x="2971800" y="5181600"/>
            <a:chExt cx="3292389" cy="1676400"/>
          </a:xfrm>
        </p:grpSpPr>
        <p:pic>
          <p:nvPicPr>
            <p:cNvPr id="31" name="Picture 30" descr="gabor_diagram_simple.png"/>
            <p:cNvPicPr>
              <a:picLocks noChangeAspect="1"/>
            </p:cNvPicPr>
            <p:nvPr/>
          </p:nvPicPr>
          <p:blipFill>
            <a:blip r:embed="rId9" cstate="print"/>
            <a:stretch>
              <a:fillRect/>
            </a:stretch>
          </p:blipFill>
          <p:spPr>
            <a:xfrm>
              <a:off x="2971800" y="5398681"/>
              <a:ext cx="3292389" cy="1459319"/>
            </a:xfrm>
            <a:prstGeom prst="rect">
              <a:avLst/>
            </a:prstGeom>
          </p:spPr>
        </p:pic>
        <p:sp>
          <p:nvSpPr>
            <p:cNvPr id="33" name="TextBox 19"/>
            <p:cNvSpPr txBox="1">
              <a:spLocks noChangeArrowheads="1"/>
            </p:cNvSpPr>
            <p:nvPr/>
          </p:nvSpPr>
          <p:spPr bwMode="auto">
            <a:xfrm>
              <a:off x="3886200" y="5181600"/>
              <a:ext cx="1828800" cy="307975"/>
            </a:xfrm>
            <a:prstGeom prst="rect">
              <a:avLst/>
            </a:prstGeom>
            <a:noFill/>
            <a:ln w="9525">
              <a:noFill/>
              <a:miter lim="800000"/>
              <a:headEnd/>
              <a:tailEnd/>
            </a:ln>
          </p:spPr>
          <p:txBody>
            <a:bodyPr>
              <a:spAutoFit/>
            </a:bodyPr>
            <a:lstStyle/>
            <a:p>
              <a:pPr marL="228600" indent="-228600" algn="ctr"/>
              <a:r>
                <a:rPr lang="en-US" sz="1400" b="1" dirty="0" smtClean="0">
                  <a:solidFill>
                    <a:srgbClr val="0000FF"/>
                  </a:solidFill>
                  <a:latin typeface="Calibri" pitchFamily="34" charset="0"/>
                </a:rPr>
                <a:t>Gabor V1-3 emulation</a:t>
              </a:r>
              <a:endParaRPr lang="en-US" sz="1400" b="1" dirty="0">
                <a:solidFill>
                  <a:srgbClr val="0000FF"/>
                </a:solidFill>
                <a:latin typeface="Calibri" pitchFamily="34" charset="0"/>
              </a:endParaRPr>
            </a:p>
          </p:txBody>
        </p:sp>
      </p:grpSp>
      <p:pic>
        <p:nvPicPr>
          <p:cNvPr id="48" name="Picture 47" descr="visual_cortex.jpg"/>
          <p:cNvPicPr>
            <a:picLocks noChangeAspect="1"/>
          </p:cNvPicPr>
          <p:nvPr/>
        </p:nvPicPr>
        <p:blipFill>
          <a:blip r:embed="rId10" cstate="print"/>
          <a:stretch>
            <a:fillRect/>
          </a:stretch>
        </p:blipFill>
        <p:spPr>
          <a:xfrm>
            <a:off x="457200" y="457200"/>
            <a:ext cx="1346200" cy="1402922"/>
          </a:xfrm>
          <a:prstGeom prst="rect">
            <a:avLst/>
          </a:prstGeom>
        </p:spPr>
      </p:pic>
      <p:pic>
        <p:nvPicPr>
          <p:cNvPr id="49" name="Picture 48" descr="playstationcamera.jpg"/>
          <p:cNvPicPr>
            <a:picLocks noChangeAspect="1"/>
          </p:cNvPicPr>
          <p:nvPr/>
        </p:nvPicPr>
        <p:blipFill>
          <a:blip r:embed="rId11" cstate="print"/>
          <a:stretch>
            <a:fillRect/>
          </a:stretch>
        </p:blipFill>
        <p:spPr>
          <a:xfrm flipH="1">
            <a:off x="2133600" y="762000"/>
            <a:ext cx="620375" cy="6093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dissolv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bwMode="auto">
          <a:xfrm>
            <a:off x="609600" y="0"/>
            <a:ext cx="7772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kumimoji="0" lang="en-US" sz="2000" b="0" i="0" u="none" strike="noStrike" kern="1200" cap="none" spc="0" normalizeH="0" baseline="0" noProof="0" dirty="0" smtClean="0">
                <a:ln>
                  <a:noFill/>
                </a:ln>
                <a:solidFill>
                  <a:schemeClr val="tx1"/>
                </a:solidFill>
                <a:effectLst/>
                <a:uLnTx/>
                <a:uFillTx/>
                <a:latin typeface="+mj-lt"/>
                <a:ea typeface="+mj-ea"/>
                <a:cs typeface="+mj-cs"/>
              </a:rPr>
              <a:t>Phase II: </a:t>
            </a:r>
            <a:r>
              <a:rPr lang="en-US" sz="2000" dirty="0" smtClean="0">
                <a:latin typeface="+mj-lt"/>
                <a:ea typeface="+mj-ea"/>
                <a:cs typeface="+mj-cs"/>
              </a:rPr>
              <a:t>Emotional Reward Learning (</a:t>
            </a:r>
            <a:r>
              <a:rPr lang="en-US" sz="2000" dirty="0" smtClean="0">
                <a:solidFill>
                  <a:srgbClr val="0000FF"/>
                </a:solidFill>
                <a:latin typeface="+mj-lt"/>
                <a:ea typeface="+mj-ea"/>
                <a:cs typeface="+mj-cs"/>
              </a:rPr>
              <a:t>ERL</a:t>
            </a:r>
            <a:r>
              <a:rPr lang="en-US" sz="2000" dirty="0" smtClean="0">
                <a:latin typeface="+mj-lt"/>
                <a:ea typeface="+mj-ea"/>
                <a:cs typeface="+mj-cs"/>
              </a:rPr>
              <a:t>) </a:t>
            </a:r>
          </a:p>
        </p:txBody>
      </p:sp>
      <p:grpSp>
        <p:nvGrpSpPr>
          <p:cNvPr id="54" name="Group 53"/>
          <p:cNvGrpSpPr/>
          <p:nvPr/>
        </p:nvGrpSpPr>
        <p:grpSpPr>
          <a:xfrm>
            <a:off x="457200" y="2435225"/>
            <a:ext cx="2971800" cy="4346575"/>
            <a:chOff x="457200" y="2435225"/>
            <a:chExt cx="2971800" cy="4346575"/>
          </a:xfrm>
        </p:grpSpPr>
        <p:grpSp>
          <p:nvGrpSpPr>
            <p:cNvPr id="51" name="Group 50"/>
            <p:cNvGrpSpPr/>
            <p:nvPr/>
          </p:nvGrpSpPr>
          <p:grpSpPr>
            <a:xfrm>
              <a:off x="457200" y="2731046"/>
              <a:ext cx="2133600" cy="4050754"/>
              <a:chOff x="457200" y="2731046"/>
              <a:chExt cx="2133600" cy="4050754"/>
            </a:xfrm>
          </p:grpSpPr>
          <p:grpSp>
            <p:nvGrpSpPr>
              <p:cNvPr id="39" name="Group 38"/>
              <p:cNvGrpSpPr/>
              <p:nvPr/>
            </p:nvGrpSpPr>
            <p:grpSpPr>
              <a:xfrm>
                <a:off x="1074915" y="4416118"/>
                <a:ext cx="982485" cy="2255837"/>
                <a:chOff x="1981200" y="3048000"/>
                <a:chExt cx="982485" cy="2255837"/>
              </a:xfrm>
            </p:grpSpPr>
            <p:pic>
              <p:nvPicPr>
                <p:cNvPr id="3082" name="Picture 6" descr="C:\Documents and Settings\Goodman\Desktop\RESEARCH\_ROBOTICS\2009-11-06.sr(new movies+SR photos)\Photo_110509_001.jpg"/>
                <p:cNvPicPr>
                  <a:picLocks noChangeAspect="1" noChangeArrowheads="1"/>
                </p:cNvPicPr>
                <p:nvPr/>
              </p:nvPicPr>
              <p:blipFill>
                <a:blip r:embed="rId4" cstate="print"/>
                <a:stretch>
                  <a:fillRect/>
                </a:stretch>
              </p:blipFill>
              <p:spPr bwMode="auto">
                <a:xfrm>
                  <a:off x="1981200" y="3048000"/>
                  <a:ext cx="885825" cy="885825"/>
                </a:xfrm>
                <a:prstGeom prst="rect">
                  <a:avLst/>
                </a:prstGeom>
                <a:noFill/>
                <a:ln w="9525">
                  <a:noFill/>
                  <a:miter lim="800000"/>
                  <a:headEnd/>
                  <a:tailEnd/>
                </a:ln>
                <a:effectLst>
                  <a:softEdge rad="31750"/>
                </a:effectLst>
              </p:spPr>
            </p:pic>
            <p:pic>
              <p:nvPicPr>
                <p:cNvPr id="3083" name="Picture 7" descr="C:\Documents and Settings\Goodman\Desktop\RESEARCH\_ROBOTICS\2009-11-06.sr(new movies+SR photos)\Photo_110509_002.jpg"/>
                <p:cNvPicPr>
                  <a:picLocks noChangeAspect="1" noChangeArrowheads="1"/>
                </p:cNvPicPr>
                <p:nvPr/>
              </p:nvPicPr>
              <p:blipFill>
                <a:blip r:embed="rId5" cstate="print"/>
                <a:stretch>
                  <a:fillRect/>
                </a:stretch>
              </p:blipFill>
              <p:spPr bwMode="auto">
                <a:xfrm>
                  <a:off x="1981200" y="4419600"/>
                  <a:ext cx="982485" cy="884237"/>
                </a:xfrm>
                <a:prstGeom prst="rect">
                  <a:avLst/>
                </a:prstGeom>
                <a:noFill/>
                <a:ln w="9525">
                  <a:noFill/>
                  <a:miter lim="800000"/>
                  <a:headEnd/>
                  <a:tailEnd/>
                </a:ln>
                <a:effectLst>
                  <a:softEdge rad="31750"/>
                </a:effectLst>
              </p:spPr>
            </p:pic>
          </p:grpSp>
          <p:cxnSp>
            <p:nvCxnSpPr>
              <p:cNvPr id="48" name="Straight Connector 47"/>
              <p:cNvCxnSpPr/>
              <p:nvPr/>
            </p:nvCxnSpPr>
            <p:spPr bwMode="auto">
              <a:xfrm rot="10800000" flipV="1">
                <a:off x="1371600" y="6778318"/>
                <a:ext cx="381000" cy="3482"/>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auto">
              <a:xfrm rot="5400000" flipH="1" flipV="1">
                <a:off x="1907535" y="5099383"/>
                <a:ext cx="301318" cy="1588"/>
              </a:xfrm>
              <a:prstGeom prst="line">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9"/>
              <p:cNvSpPr txBox="1">
                <a:spLocks noChangeArrowheads="1"/>
              </p:cNvSpPr>
              <p:nvPr/>
            </p:nvSpPr>
            <p:spPr bwMode="auto">
              <a:xfrm>
                <a:off x="685800" y="3127921"/>
                <a:ext cx="1676400" cy="646331"/>
              </a:xfrm>
              <a:prstGeom prst="rect">
                <a:avLst/>
              </a:prstGeom>
              <a:noFill/>
              <a:ln w="9525">
                <a:noFill/>
                <a:miter lim="800000"/>
                <a:headEnd/>
                <a:tailEnd/>
              </a:ln>
            </p:spPr>
            <p:txBody>
              <a:bodyPr>
                <a:spAutoFit/>
              </a:bodyPr>
              <a:lstStyle/>
              <a:p>
                <a:pPr marL="228600" indent="-228600">
                  <a:buFontTx/>
                  <a:buAutoNum type="arabicPeriod"/>
                </a:pPr>
                <a:r>
                  <a:rPr lang="en-US" sz="1200" dirty="0" smtClean="0">
                    <a:latin typeface="Calibri" pitchFamily="34" charset="0"/>
                  </a:rPr>
                  <a:t>human </a:t>
                </a:r>
                <a:r>
                  <a:rPr lang="en-US" sz="1200" dirty="0">
                    <a:latin typeface="Calibri" pitchFamily="34" charset="0"/>
                  </a:rPr>
                  <a:t>initiates </a:t>
                </a:r>
                <a:r>
                  <a:rPr lang="en-US" sz="1200" dirty="0" smtClean="0">
                    <a:latin typeface="Calibri" pitchFamily="34" charset="0"/>
                  </a:rPr>
                  <a:t>arbitrary sequence of object motions</a:t>
                </a:r>
                <a:endParaRPr lang="en-US" sz="1200" dirty="0">
                  <a:latin typeface="Calibri" pitchFamily="34" charset="0"/>
                </a:endParaRPr>
              </a:p>
            </p:txBody>
          </p:sp>
          <p:sp>
            <p:nvSpPr>
              <p:cNvPr id="55" name="TextBox 19"/>
              <p:cNvSpPr txBox="1">
                <a:spLocks noChangeArrowheads="1"/>
              </p:cNvSpPr>
              <p:nvPr/>
            </p:nvSpPr>
            <p:spPr bwMode="auto">
              <a:xfrm>
                <a:off x="457200" y="2731046"/>
                <a:ext cx="2133600" cy="307777"/>
              </a:xfrm>
              <a:prstGeom prst="rect">
                <a:avLst/>
              </a:prstGeom>
              <a:noFill/>
              <a:ln w="9525">
                <a:noFill/>
                <a:miter lim="800000"/>
                <a:headEnd/>
                <a:tailEnd/>
              </a:ln>
            </p:spPr>
            <p:txBody>
              <a:bodyPr wrap="square">
                <a:spAutoFit/>
              </a:bodyPr>
              <a:lstStyle/>
              <a:p>
                <a:pPr marL="228600" indent="-228600" algn="ctr"/>
                <a:r>
                  <a:rPr lang="en-US" sz="1400" b="1" u="sng" dirty="0" smtClean="0">
                    <a:latin typeface="Calibri" pitchFamily="34" charset="0"/>
                  </a:rPr>
                  <a:t>Human Initiates Action</a:t>
                </a:r>
                <a:endParaRPr lang="en-US" sz="1400" b="1" u="sng" dirty="0">
                  <a:latin typeface="Calibri" pitchFamily="34" charset="0"/>
                </a:endParaRPr>
              </a:p>
            </p:txBody>
          </p:sp>
        </p:grpSp>
        <p:sp>
          <p:nvSpPr>
            <p:cNvPr id="58" name="TextBox 19"/>
            <p:cNvSpPr txBox="1">
              <a:spLocks noChangeArrowheads="1"/>
            </p:cNvSpPr>
            <p:nvPr/>
          </p:nvSpPr>
          <p:spPr bwMode="auto">
            <a:xfrm>
              <a:off x="1600200" y="2435225"/>
              <a:ext cx="1828800" cy="307975"/>
            </a:xfrm>
            <a:prstGeom prst="rect">
              <a:avLst/>
            </a:prstGeom>
            <a:noFill/>
            <a:ln w="9525">
              <a:noFill/>
              <a:miter lim="800000"/>
              <a:headEnd/>
              <a:tailEnd/>
            </a:ln>
          </p:spPr>
          <p:txBody>
            <a:bodyPr>
              <a:spAutoFit/>
            </a:bodyPr>
            <a:lstStyle/>
            <a:p>
              <a:pPr marL="228600" indent="-228600" algn="ctr"/>
              <a:r>
                <a:rPr lang="en-US" sz="1400" b="1" dirty="0" smtClean="0">
                  <a:solidFill>
                    <a:srgbClr val="0000FF"/>
                  </a:solidFill>
                  <a:latin typeface="Calibri" pitchFamily="34" charset="0"/>
                </a:rPr>
                <a:t>LEARNING</a:t>
              </a:r>
              <a:endParaRPr lang="en-US" sz="1400" b="1" dirty="0">
                <a:solidFill>
                  <a:srgbClr val="0000FF"/>
                </a:solidFill>
                <a:latin typeface="Calibri" pitchFamily="34" charset="0"/>
              </a:endParaRPr>
            </a:p>
          </p:txBody>
        </p:sp>
      </p:grpSp>
      <p:grpSp>
        <p:nvGrpSpPr>
          <p:cNvPr id="59" name="Group 58"/>
          <p:cNvGrpSpPr/>
          <p:nvPr/>
        </p:nvGrpSpPr>
        <p:grpSpPr>
          <a:xfrm>
            <a:off x="5181600" y="2435225"/>
            <a:ext cx="2743200" cy="4325211"/>
            <a:chOff x="5181600" y="2435225"/>
            <a:chExt cx="2743200" cy="4325211"/>
          </a:xfrm>
        </p:grpSpPr>
        <p:sp>
          <p:nvSpPr>
            <p:cNvPr id="61" name="TextBox 19"/>
            <p:cNvSpPr txBox="1">
              <a:spLocks noChangeArrowheads="1"/>
            </p:cNvSpPr>
            <p:nvPr/>
          </p:nvSpPr>
          <p:spPr bwMode="auto">
            <a:xfrm>
              <a:off x="5181600" y="2435225"/>
              <a:ext cx="2743200" cy="307777"/>
            </a:xfrm>
            <a:prstGeom prst="rect">
              <a:avLst/>
            </a:prstGeom>
            <a:noFill/>
            <a:ln w="9525">
              <a:noFill/>
              <a:miter lim="800000"/>
              <a:headEnd/>
              <a:tailEnd/>
            </a:ln>
          </p:spPr>
          <p:txBody>
            <a:bodyPr wrap="square">
              <a:spAutoFit/>
            </a:bodyPr>
            <a:lstStyle/>
            <a:p>
              <a:pPr marL="228600" indent="-228600" algn="ctr"/>
              <a:r>
                <a:rPr lang="en-US" sz="1400" b="1" dirty="0" smtClean="0">
                  <a:solidFill>
                    <a:srgbClr val="0000FF"/>
                  </a:solidFill>
                  <a:latin typeface="Calibri" pitchFamily="34" charset="0"/>
                </a:rPr>
                <a:t>GOAL (after several  + rewards)</a:t>
              </a:r>
              <a:endParaRPr lang="en-US" sz="1400" b="1" dirty="0">
                <a:solidFill>
                  <a:srgbClr val="0000FF"/>
                </a:solidFill>
                <a:latin typeface="Calibri" pitchFamily="34" charset="0"/>
              </a:endParaRPr>
            </a:p>
          </p:txBody>
        </p:sp>
        <p:grpSp>
          <p:nvGrpSpPr>
            <p:cNvPr id="71" name="Group 70"/>
            <p:cNvGrpSpPr/>
            <p:nvPr/>
          </p:nvGrpSpPr>
          <p:grpSpPr>
            <a:xfrm>
              <a:off x="6019800" y="3962400"/>
              <a:ext cx="1143000" cy="2798036"/>
              <a:chOff x="1905000" y="2590800"/>
              <a:chExt cx="1143000" cy="2798036"/>
            </a:xfrm>
          </p:grpSpPr>
          <p:grpSp>
            <p:nvGrpSpPr>
              <p:cNvPr id="72" name="Group 71"/>
              <p:cNvGrpSpPr/>
              <p:nvPr/>
            </p:nvGrpSpPr>
            <p:grpSpPr>
              <a:xfrm>
                <a:off x="2029095" y="3095895"/>
                <a:ext cx="866505" cy="2292941"/>
                <a:chOff x="533400" y="3095895"/>
                <a:chExt cx="866505" cy="2292941"/>
              </a:xfrm>
            </p:grpSpPr>
            <p:pic>
              <p:nvPicPr>
                <p:cNvPr id="74" name="Picture 3"/>
                <p:cNvPicPr>
                  <a:picLocks noChangeAspect="1" noChangeArrowheads="1"/>
                </p:cNvPicPr>
                <p:nvPr/>
              </p:nvPicPr>
              <p:blipFill>
                <a:blip r:embed="rId6" cstate="print"/>
                <a:stretch>
                  <a:fillRect/>
                </a:stretch>
              </p:blipFill>
              <p:spPr bwMode="auto">
                <a:xfrm>
                  <a:off x="533400" y="3095895"/>
                  <a:ext cx="866505" cy="866505"/>
                </a:xfrm>
                <a:prstGeom prst="rect">
                  <a:avLst/>
                </a:prstGeom>
                <a:noFill/>
                <a:ln w="9525">
                  <a:noFill/>
                  <a:miter lim="800000"/>
                  <a:headEnd/>
                  <a:tailEnd/>
                </a:ln>
                <a:effectLst>
                  <a:softEdge rad="31750"/>
                </a:effectLst>
              </p:spPr>
            </p:pic>
            <p:pic>
              <p:nvPicPr>
                <p:cNvPr id="75" name="Picture 2"/>
                <p:cNvPicPr>
                  <a:picLocks noChangeAspect="1" noChangeArrowheads="1"/>
                </p:cNvPicPr>
                <p:nvPr/>
              </p:nvPicPr>
              <p:blipFill>
                <a:blip r:embed="rId7" cstate="print"/>
                <a:stretch>
                  <a:fillRect/>
                </a:stretch>
              </p:blipFill>
              <p:spPr bwMode="auto">
                <a:xfrm>
                  <a:off x="609600" y="4419600"/>
                  <a:ext cx="751034" cy="969236"/>
                </a:xfrm>
                <a:prstGeom prst="rect">
                  <a:avLst/>
                </a:prstGeom>
                <a:noFill/>
                <a:ln w="9525">
                  <a:noFill/>
                  <a:miter lim="800000"/>
                  <a:headEnd/>
                  <a:tailEnd/>
                </a:ln>
                <a:effectLst>
                  <a:softEdge rad="31750"/>
                </a:effectLst>
              </p:spPr>
            </p:pic>
          </p:grpSp>
          <p:sp>
            <p:nvSpPr>
              <p:cNvPr id="73" name="TextBox 72"/>
              <p:cNvSpPr txBox="1"/>
              <p:nvPr/>
            </p:nvSpPr>
            <p:spPr>
              <a:xfrm>
                <a:off x="1905000" y="2590800"/>
                <a:ext cx="1143000" cy="461665"/>
              </a:xfrm>
              <a:prstGeom prst="rect">
                <a:avLst/>
              </a:prstGeom>
              <a:noFill/>
            </p:spPr>
            <p:txBody>
              <a:bodyPr wrap="square" rtlCol="0">
                <a:spAutoFit/>
              </a:bodyPr>
              <a:lstStyle/>
              <a:p>
                <a:pPr algn="ctr"/>
                <a:r>
                  <a:rPr lang="en-US" sz="1200" b="1" dirty="0" smtClean="0"/>
                  <a:t>Matches consistently</a:t>
                </a:r>
                <a:endParaRPr lang="en-US" sz="1200" b="1" dirty="0"/>
              </a:p>
            </p:txBody>
          </p:sp>
        </p:grpSp>
      </p:grpSp>
      <p:grpSp>
        <p:nvGrpSpPr>
          <p:cNvPr id="57" name="Group 56"/>
          <p:cNvGrpSpPr/>
          <p:nvPr/>
        </p:nvGrpSpPr>
        <p:grpSpPr>
          <a:xfrm>
            <a:off x="2362200" y="2727871"/>
            <a:ext cx="2362200" cy="4029083"/>
            <a:chOff x="2362200" y="2727871"/>
            <a:chExt cx="2362200" cy="4029083"/>
          </a:xfrm>
        </p:grpSpPr>
        <p:grpSp>
          <p:nvGrpSpPr>
            <p:cNvPr id="86" name="Group 85"/>
            <p:cNvGrpSpPr/>
            <p:nvPr/>
          </p:nvGrpSpPr>
          <p:grpSpPr>
            <a:xfrm>
              <a:off x="2667000" y="2727871"/>
              <a:ext cx="2057400" cy="1231047"/>
              <a:chOff x="2209800" y="1186716"/>
              <a:chExt cx="2057400" cy="1231047"/>
            </a:xfrm>
          </p:grpSpPr>
          <p:sp>
            <p:nvSpPr>
              <p:cNvPr id="53" name="TextBox 10"/>
              <p:cNvSpPr txBox="1">
                <a:spLocks noChangeArrowheads="1"/>
              </p:cNvSpPr>
              <p:nvPr/>
            </p:nvSpPr>
            <p:spPr bwMode="auto">
              <a:xfrm>
                <a:off x="2209800" y="1586766"/>
                <a:ext cx="2057400" cy="830997"/>
              </a:xfrm>
              <a:prstGeom prst="rect">
                <a:avLst/>
              </a:prstGeom>
              <a:noFill/>
              <a:ln w="9525">
                <a:noFill/>
                <a:miter lim="800000"/>
                <a:headEnd/>
                <a:tailEnd/>
              </a:ln>
            </p:spPr>
            <p:txBody>
              <a:bodyPr wrap="square">
                <a:spAutoFit/>
              </a:bodyPr>
              <a:lstStyle/>
              <a:p>
                <a:pPr marL="228600" indent="-228600">
                  <a:buFont typeface="Calibri" pitchFamily="34" charset="0"/>
                  <a:buAutoNum type="arabicPeriod" startAt="2"/>
                </a:pPr>
                <a:r>
                  <a:rPr lang="en-US" sz="1200" dirty="0" smtClean="0">
                    <a:latin typeface="Calibri" pitchFamily="34" charset="0"/>
                  </a:rPr>
                  <a:t>robot moves object in either </a:t>
                </a:r>
                <a:r>
                  <a:rPr lang="en-US" sz="1200" dirty="0">
                    <a:latin typeface="Calibri" pitchFamily="34" charset="0"/>
                  </a:rPr>
                  <a:t>a similar </a:t>
                </a:r>
                <a:r>
                  <a:rPr lang="en-US" sz="1200" dirty="0" smtClean="0">
                    <a:latin typeface="Calibri" pitchFamily="34" charset="0"/>
                  </a:rPr>
                  <a:t>(“</a:t>
                </a:r>
                <a:r>
                  <a:rPr lang="en-US" sz="1200" dirty="0">
                    <a:latin typeface="Calibri" pitchFamily="34" charset="0"/>
                  </a:rPr>
                  <a:t>match”), or different (“mismatch”) </a:t>
                </a:r>
                <a:r>
                  <a:rPr lang="en-US" sz="1200" dirty="0" smtClean="0">
                    <a:latin typeface="Calibri" pitchFamily="34" charset="0"/>
                  </a:rPr>
                  <a:t>pattern</a:t>
                </a:r>
                <a:endParaRPr lang="en-US" sz="1200" dirty="0">
                  <a:latin typeface="Calibri" pitchFamily="34" charset="0"/>
                </a:endParaRPr>
              </a:p>
            </p:txBody>
          </p:sp>
          <p:sp>
            <p:nvSpPr>
              <p:cNvPr id="56" name="TextBox 21"/>
              <p:cNvSpPr txBox="1">
                <a:spLocks noChangeArrowheads="1"/>
              </p:cNvSpPr>
              <p:nvPr/>
            </p:nvSpPr>
            <p:spPr bwMode="auto">
              <a:xfrm>
                <a:off x="2286000" y="1186716"/>
                <a:ext cx="1828800" cy="307975"/>
              </a:xfrm>
              <a:prstGeom prst="rect">
                <a:avLst/>
              </a:prstGeom>
              <a:noFill/>
              <a:ln w="9525">
                <a:noFill/>
                <a:miter lim="800000"/>
                <a:headEnd/>
                <a:tailEnd/>
              </a:ln>
            </p:spPr>
            <p:txBody>
              <a:bodyPr>
                <a:spAutoFit/>
              </a:bodyPr>
              <a:lstStyle/>
              <a:p>
                <a:pPr marL="228600" indent="-228600" algn="ctr"/>
                <a:r>
                  <a:rPr lang="en-US" sz="1400" b="1" u="sng" dirty="0" smtClean="0">
                    <a:latin typeface="Calibri" pitchFamily="34" charset="0"/>
                  </a:rPr>
                  <a:t>Robot Responds</a:t>
                </a:r>
                <a:endParaRPr lang="en-US" sz="1400" b="1" u="sng" dirty="0">
                  <a:latin typeface="Calibri" pitchFamily="34" charset="0"/>
                </a:endParaRPr>
              </a:p>
            </p:txBody>
          </p:sp>
        </p:grpSp>
        <p:grpSp>
          <p:nvGrpSpPr>
            <p:cNvPr id="70" name="Group 69"/>
            <p:cNvGrpSpPr/>
            <p:nvPr/>
          </p:nvGrpSpPr>
          <p:grpSpPr>
            <a:xfrm>
              <a:off x="2362200" y="3958918"/>
              <a:ext cx="1143000" cy="2798036"/>
              <a:chOff x="1905000" y="2590800"/>
              <a:chExt cx="1143000" cy="2798036"/>
            </a:xfrm>
          </p:grpSpPr>
          <p:grpSp>
            <p:nvGrpSpPr>
              <p:cNvPr id="38" name="Group 37"/>
              <p:cNvGrpSpPr/>
              <p:nvPr/>
            </p:nvGrpSpPr>
            <p:grpSpPr>
              <a:xfrm>
                <a:off x="2029095" y="3048000"/>
                <a:ext cx="866505" cy="2340836"/>
                <a:chOff x="533400" y="3048000"/>
                <a:chExt cx="866505" cy="2340836"/>
              </a:xfrm>
            </p:grpSpPr>
            <p:pic>
              <p:nvPicPr>
                <p:cNvPr id="3075" name="Picture 3"/>
                <p:cNvPicPr>
                  <a:picLocks noChangeAspect="1" noChangeArrowheads="1"/>
                </p:cNvPicPr>
                <p:nvPr/>
              </p:nvPicPr>
              <p:blipFill>
                <a:blip r:embed="rId6" cstate="print"/>
                <a:stretch>
                  <a:fillRect/>
                </a:stretch>
              </p:blipFill>
              <p:spPr bwMode="auto">
                <a:xfrm>
                  <a:off x="533400" y="3048000"/>
                  <a:ext cx="866505" cy="866505"/>
                </a:xfrm>
                <a:prstGeom prst="rect">
                  <a:avLst/>
                </a:prstGeom>
                <a:noFill/>
                <a:ln w="9525">
                  <a:noFill/>
                  <a:miter lim="800000"/>
                  <a:headEnd/>
                  <a:tailEnd/>
                </a:ln>
                <a:effectLst>
                  <a:softEdge rad="31750"/>
                </a:effectLst>
              </p:spPr>
            </p:pic>
            <p:pic>
              <p:nvPicPr>
                <p:cNvPr id="2" name="Picture 2"/>
                <p:cNvPicPr>
                  <a:picLocks noChangeAspect="1" noChangeArrowheads="1"/>
                </p:cNvPicPr>
                <p:nvPr/>
              </p:nvPicPr>
              <p:blipFill>
                <a:blip r:embed="rId7" cstate="print"/>
                <a:stretch>
                  <a:fillRect/>
                </a:stretch>
              </p:blipFill>
              <p:spPr bwMode="auto">
                <a:xfrm>
                  <a:off x="609600" y="4419600"/>
                  <a:ext cx="751034" cy="969236"/>
                </a:xfrm>
                <a:prstGeom prst="rect">
                  <a:avLst/>
                </a:prstGeom>
                <a:noFill/>
                <a:ln w="9525">
                  <a:noFill/>
                  <a:miter lim="800000"/>
                  <a:headEnd/>
                  <a:tailEnd/>
                </a:ln>
                <a:effectLst>
                  <a:softEdge rad="31750"/>
                </a:effectLst>
              </p:spPr>
            </p:pic>
          </p:grpSp>
          <p:sp>
            <p:nvSpPr>
              <p:cNvPr id="32" name="TextBox 31"/>
              <p:cNvSpPr txBox="1"/>
              <p:nvPr/>
            </p:nvSpPr>
            <p:spPr>
              <a:xfrm>
                <a:off x="1905000" y="2590800"/>
                <a:ext cx="1143000" cy="461665"/>
              </a:xfrm>
              <a:prstGeom prst="rect">
                <a:avLst/>
              </a:prstGeom>
              <a:noFill/>
            </p:spPr>
            <p:txBody>
              <a:bodyPr wrap="square" rtlCol="0">
                <a:spAutoFit/>
              </a:bodyPr>
              <a:lstStyle/>
              <a:p>
                <a:pPr algn="ctr"/>
                <a:r>
                  <a:rPr lang="en-US" sz="1200" b="1" dirty="0" smtClean="0"/>
                  <a:t>Match: </a:t>
                </a:r>
              </a:p>
              <a:p>
                <a:pPr algn="ctr"/>
                <a:r>
                  <a:rPr lang="en-US" sz="1200" b="1" dirty="0" smtClean="0"/>
                  <a:t>voiced +reward</a:t>
                </a:r>
                <a:endParaRPr lang="en-US" sz="1200" b="1" dirty="0"/>
              </a:p>
            </p:txBody>
          </p:sp>
        </p:grpSp>
        <p:grpSp>
          <p:nvGrpSpPr>
            <p:cNvPr id="85" name="Group 84"/>
            <p:cNvGrpSpPr/>
            <p:nvPr/>
          </p:nvGrpSpPr>
          <p:grpSpPr>
            <a:xfrm>
              <a:off x="3581400" y="3958918"/>
              <a:ext cx="1143000" cy="2771505"/>
              <a:chOff x="3124200" y="2590800"/>
              <a:chExt cx="1143000" cy="2771505"/>
            </a:xfrm>
          </p:grpSpPr>
          <p:sp>
            <p:nvSpPr>
              <p:cNvPr id="35" name="TextBox 34"/>
              <p:cNvSpPr txBox="1"/>
              <p:nvPr/>
            </p:nvSpPr>
            <p:spPr>
              <a:xfrm>
                <a:off x="3124200" y="2590800"/>
                <a:ext cx="1143000" cy="461665"/>
              </a:xfrm>
              <a:prstGeom prst="rect">
                <a:avLst/>
              </a:prstGeom>
              <a:noFill/>
            </p:spPr>
            <p:txBody>
              <a:bodyPr wrap="square" rtlCol="0">
                <a:spAutoFit/>
              </a:bodyPr>
              <a:lstStyle/>
              <a:p>
                <a:pPr algn="ctr"/>
                <a:r>
                  <a:rPr lang="en-US" sz="1200" b="1" dirty="0" smtClean="0"/>
                  <a:t>Mismatch: voiced –reward </a:t>
                </a:r>
                <a:endParaRPr lang="en-US" sz="1200" b="1" dirty="0"/>
              </a:p>
            </p:txBody>
          </p:sp>
          <p:pic>
            <p:nvPicPr>
              <p:cNvPr id="42" name="Picture 3"/>
              <p:cNvPicPr>
                <a:picLocks noChangeAspect="1" noChangeArrowheads="1"/>
              </p:cNvPicPr>
              <p:nvPr/>
            </p:nvPicPr>
            <p:blipFill>
              <a:blip r:embed="rId6" cstate="print"/>
              <a:stretch>
                <a:fillRect/>
              </a:stretch>
            </p:blipFill>
            <p:spPr bwMode="auto">
              <a:xfrm>
                <a:off x="3276600" y="4495800"/>
                <a:ext cx="866505" cy="866505"/>
              </a:xfrm>
              <a:prstGeom prst="rect">
                <a:avLst/>
              </a:prstGeom>
              <a:noFill/>
              <a:ln w="9525">
                <a:noFill/>
                <a:miter lim="800000"/>
                <a:headEnd/>
                <a:tailEnd/>
              </a:ln>
              <a:effectLst>
                <a:softEdge rad="31750"/>
              </a:effectLst>
            </p:spPr>
          </p:pic>
          <p:pic>
            <p:nvPicPr>
              <p:cNvPr id="45" name="Picture 2"/>
              <p:cNvPicPr>
                <a:picLocks noChangeAspect="1" noChangeArrowheads="1"/>
              </p:cNvPicPr>
              <p:nvPr/>
            </p:nvPicPr>
            <p:blipFill>
              <a:blip r:embed="rId7" cstate="print"/>
              <a:stretch>
                <a:fillRect/>
              </a:stretch>
            </p:blipFill>
            <p:spPr bwMode="auto">
              <a:xfrm>
                <a:off x="3324495" y="3048000"/>
                <a:ext cx="751034" cy="969236"/>
              </a:xfrm>
              <a:prstGeom prst="rect">
                <a:avLst/>
              </a:prstGeom>
              <a:noFill/>
              <a:ln w="9525">
                <a:noFill/>
                <a:miter lim="800000"/>
                <a:headEnd/>
                <a:tailEnd/>
              </a:ln>
              <a:effectLst>
                <a:softEdge rad="31750"/>
              </a:effectLst>
            </p:spPr>
          </p:pic>
        </p:grpSp>
      </p:grpSp>
      <p:pic>
        <p:nvPicPr>
          <p:cNvPr id="37" name="Picture 36" descr="ESR.png"/>
          <p:cNvPicPr>
            <a:picLocks noChangeAspect="1"/>
          </p:cNvPicPr>
          <p:nvPr/>
        </p:nvPicPr>
        <p:blipFill>
          <a:blip r:embed="rId8" cstate="print"/>
          <a:stretch>
            <a:fillRect/>
          </a:stretch>
        </p:blipFill>
        <p:spPr>
          <a:xfrm>
            <a:off x="2819400" y="512709"/>
            <a:ext cx="3429000" cy="1773291"/>
          </a:xfrm>
          <a:prstGeom prst="rect">
            <a:avLst/>
          </a:prstGeom>
        </p:spPr>
      </p:pic>
      <p:cxnSp>
        <p:nvCxnSpPr>
          <p:cNvPr id="40" name="Straight Connector 39"/>
          <p:cNvCxnSpPr/>
          <p:nvPr/>
        </p:nvCxnSpPr>
        <p:spPr>
          <a:xfrm>
            <a:off x="0" y="23622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590007" y="4571207"/>
            <a:ext cx="4421186"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191375" y="912111"/>
            <a:ext cx="1419225" cy="383289"/>
            <a:chOff x="28575" y="912111"/>
            <a:chExt cx="1419225" cy="383289"/>
          </a:xfrm>
        </p:grpSpPr>
        <p:pic>
          <p:nvPicPr>
            <p:cNvPr id="89" name="Picture 5"/>
            <p:cNvPicPr>
              <a:picLocks noChangeArrowheads="1"/>
            </p:cNvPicPr>
            <p:nvPr/>
          </p:nvPicPr>
          <p:blipFill>
            <a:blip r:embed="rId9" cstate="print"/>
            <a:srcRect r="513"/>
            <a:stretch>
              <a:fillRect/>
            </a:stretch>
          </p:blipFill>
          <p:spPr bwMode="auto">
            <a:xfrm>
              <a:off x="381000" y="912111"/>
              <a:ext cx="1066800" cy="383289"/>
            </a:xfrm>
            <a:prstGeom prst="rect">
              <a:avLst/>
            </a:prstGeom>
            <a:noFill/>
            <a:ln w="9525">
              <a:noFill/>
              <a:miter lim="800000"/>
              <a:headEnd/>
              <a:tailEnd/>
            </a:ln>
            <a:effectLst/>
          </p:spPr>
        </p:pic>
        <p:pic>
          <p:nvPicPr>
            <p:cNvPr id="3" name="Picture 2"/>
            <p:cNvPicPr>
              <a:picLocks noChangeAspect="1" noChangeArrowheads="1"/>
            </p:cNvPicPr>
            <p:nvPr/>
          </p:nvPicPr>
          <p:blipFill>
            <a:blip r:embed="rId10" cstate="print"/>
            <a:srcRect/>
            <a:stretch>
              <a:fillRect/>
            </a:stretch>
          </p:blipFill>
          <p:spPr bwMode="auto">
            <a:xfrm>
              <a:off x="28575" y="914400"/>
              <a:ext cx="276225" cy="361950"/>
            </a:xfrm>
            <a:prstGeom prst="rect">
              <a:avLst/>
            </a:prstGeom>
            <a:noFill/>
            <a:ln w="9525">
              <a:noFill/>
              <a:miter lim="800000"/>
              <a:headEnd/>
              <a:tailEnd/>
            </a:ln>
          </p:spPr>
        </p:pic>
      </p:grpSp>
      <p:grpSp>
        <p:nvGrpSpPr>
          <p:cNvPr id="49" name="Group 48"/>
          <p:cNvGrpSpPr/>
          <p:nvPr/>
        </p:nvGrpSpPr>
        <p:grpSpPr>
          <a:xfrm>
            <a:off x="7162800" y="1752600"/>
            <a:ext cx="1447800" cy="388620"/>
            <a:chOff x="0" y="1752600"/>
            <a:chExt cx="1447800" cy="388620"/>
          </a:xfrm>
        </p:grpSpPr>
        <p:pic>
          <p:nvPicPr>
            <p:cNvPr id="90" name="Picture 6"/>
            <p:cNvPicPr>
              <a:picLocks noChangeArrowheads="1"/>
            </p:cNvPicPr>
            <p:nvPr/>
          </p:nvPicPr>
          <p:blipFill>
            <a:blip r:embed="rId11" cstate="print"/>
            <a:srcRect l="582" r="2312"/>
            <a:stretch>
              <a:fillRect/>
            </a:stretch>
          </p:blipFill>
          <p:spPr bwMode="auto">
            <a:xfrm>
              <a:off x="381000" y="1752600"/>
              <a:ext cx="1066800" cy="381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12" cstate="print"/>
            <a:srcRect l="13000" t="1000"/>
            <a:stretch>
              <a:fillRect/>
            </a:stretch>
          </p:blipFill>
          <p:spPr bwMode="auto">
            <a:xfrm>
              <a:off x="0" y="1752600"/>
              <a:ext cx="331470" cy="388620"/>
            </a:xfrm>
            <a:prstGeom prst="rect">
              <a:avLst/>
            </a:prstGeom>
            <a:noFill/>
            <a:ln w="9525">
              <a:noFill/>
              <a:miter lim="800000"/>
              <a:headEnd/>
              <a:tailEnd/>
            </a:ln>
          </p:spPr>
        </p:pic>
      </p:grpSp>
      <p:pic>
        <p:nvPicPr>
          <p:cNvPr id="60" name="Picture 59" descr="playstationcamera.jpg"/>
          <p:cNvPicPr>
            <a:picLocks noChangeAspect="1"/>
          </p:cNvPicPr>
          <p:nvPr/>
        </p:nvPicPr>
        <p:blipFill>
          <a:blip r:embed="rId13" cstate="print">
            <a:clrChange>
              <a:clrFrom>
                <a:srgbClr val="FFFFFF"/>
              </a:clrFrom>
              <a:clrTo>
                <a:srgbClr val="FFFFFF">
                  <a:alpha val="0"/>
                </a:srgbClr>
              </a:clrTo>
            </a:clrChange>
          </a:blip>
          <a:stretch>
            <a:fillRect/>
          </a:stretch>
        </p:blipFill>
        <p:spPr>
          <a:xfrm flipH="1">
            <a:off x="2209800" y="685800"/>
            <a:ext cx="620375" cy="609346"/>
          </a:xfrm>
          <a:prstGeom prst="rect">
            <a:avLst/>
          </a:prstGeom>
        </p:spPr>
      </p:pic>
      <p:pic>
        <p:nvPicPr>
          <p:cNvPr id="62" name="Picture 61" descr="auditory cortex.jpg"/>
          <p:cNvPicPr>
            <a:picLocks noChangeAspect="1"/>
          </p:cNvPicPr>
          <p:nvPr/>
        </p:nvPicPr>
        <p:blipFill>
          <a:blip r:embed="rId14" cstate="print"/>
          <a:stretch>
            <a:fillRect/>
          </a:stretch>
        </p:blipFill>
        <p:spPr>
          <a:xfrm flipH="1">
            <a:off x="762000" y="457200"/>
            <a:ext cx="932155"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20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2" name="ExtremeJoySridhar.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20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3" name="ExtremeDisappointmentSridhar.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dissolv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dissolve">
                                      <p:cBhvr>
                                        <p:cTn id="22" dur="5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dissolve">
                                      <p:cBhvr>
                                        <p:cTn id="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VC_Horizontal_Excitatory.wav">
            <a:hlinkClick r:id="" action="ppaction://media"/>
          </p:cNvPr>
          <p:cNvPicPr>
            <a:picLocks noRot="1" noChangeAspect="1"/>
          </p:cNvPicPr>
          <p:nvPr>
            <a:wavAudioFile r:embed="rId1" name="VC_Horizontal_Excitatory.wav"/>
          </p:nvPr>
        </p:nvPicPr>
        <p:blipFill>
          <a:blip r:embed="rId5" cstate="print"/>
          <a:stretch>
            <a:fillRect/>
          </a:stretch>
        </p:blipFill>
        <p:spPr>
          <a:xfrm>
            <a:off x="6324600" y="1752600"/>
            <a:ext cx="304800" cy="304800"/>
          </a:xfrm>
          <a:prstGeom prst="rect">
            <a:avLst/>
          </a:prstGeom>
        </p:spPr>
      </p:pic>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r>
              <a:rPr lang="en-US" sz="2800" b="1" dirty="0" smtClean="0">
                <a:solidFill>
                  <a:schemeClr val="accent2"/>
                </a:solidFill>
              </a:rPr>
              <a:t>Early ITI Results</a:t>
            </a:r>
            <a:endParaRPr lang="en-US" sz="2800" b="1" dirty="0">
              <a:solidFill>
                <a:schemeClr val="accent2"/>
              </a:solidFill>
            </a:endParaRPr>
          </a:p>
          <a:p>
            <a:pPr algn="ctr">
              <a:defRPr/>
            </a:pPr>
            <a:endParaRPr lang="en-US" sz="2800" b="1" dirty="0">
              <a:solidFill>
                <a:schemeClr val="accent2"/>
              </a:solidFill>
            </a:endParaRPr>
          </a:p>
        </p:txBody>
      </p:sp>
      <p:pic>
        <p:nvPicPr>
          <p:cNvPr id="10242" name="Picture 2" descr="C:\DOCUME~1\PHILLG~1\LOCALS~1\Temp\SNAGHTML1d370fa.PNG"/>
          <p:cNvPicPr>
            <a:picLocks noChangeAspect="1" noChangeArrowheads="1"/>
          </p:cNvPicPr>
          <p:nvPr/>
        </p:nvPicPr>
        <p:blipFill>
          <a:blip r:embed="rId6" cstate="print"/>
          <a:srcRect/>
          <a:stretch>
            <a:fillRect/>
          </a:stretch>
        </p:blipFill>
        <p:spPr bwMode="auto">
          <a:xfrm>
            <a:off x="4572000" y="838200"/>
            <a:ext cx="3804868" cy="1219200"/>
          </a:xfrm>
          <a:prstGeom prst="rect">
            <a:avLst/>
          </a:prstGeom>
          <a:noFill/>
        </p:spPr>
      </p:pic>
      <p:pic>
        <p:nvPicPr>
          <p:cNvPr id="10" name="Picture 2"/>
          <p:cNvPicPr>
            <a:picLocks noChangeAspect="1" noChangeArrowheads="1"/>
          </p:cNvPicPr>
          <p:nvPr/>
        </p:nvPicPr>
        <p:blipFill>
          <a:blip r:embed="rId7" cstate="print"/>
          <a:srcRect/>
          <a:stretch>
            <a:fillRect/>
          </a:stretch>
        </p:blipFill>
        <p:spPr bwMode="auto">
          <a:xfrm>
            <a:off x="2895600" y="1085850"/>
            <a:ext cx="1562100" cy="1234201"/>
          </a:xfrm>
          <a:prstGeom prst="rect">
            <a:avLst/>
          </a:prstGeom>
          <a:noFill/>
          <a:ln w="9525">
            <a:noFill/>
            <a:miter lim="800000"/>
            <a:headEnd/>
            <a:tailEnd/>
          </a:ln>
          <a:effectLst/>
        </p:spPr>
      </p:pic>
      <p:cxnSp>
        <p:nvCxnSpPr>
          <p:cNvPr id="14" name="Straight Connector 13"/>
          <p:cNvCxnSpPr/>
          <p:nvPr/>
        </p:nvCxnSpPr>
        <p:spPr bwMode="auto">
          <a:xfrm>
            <a:off x="4343400" y="1619250"/>
            <a:ext cx="228600" cy="1588"/>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28600" y="3352800"/>
            <a:ext cx="8610600" cy="1588"/>
          </a:xfrm>
          <a:prstGeom prst="line">
            <a:avLst/>
          </a:prstGeom>
          <a:noFill/>
          <a:ln w="9525" cap="flat" cmpd="sng" algn="ctr">
            <a:solidFill>
              <a:schemeClr val="tx1"/>
            </a:solidFill>
            <a:prstDash val="solid"/>
            <a:round/>
            <a:headEnd type="none" w="med" len="med"/>
            <a:tailEnd type="none" w="med" len="med"/>
          </a:ln>
          <a:effectLst/>
        </p:spPr>
      </p:cxnSp>
      <p:pic>
        <p:nvPicPr>
          <p:cNvPr id="19" name="horiz2.avi">
            <a:hlinkClick r:id="" action="ppaction://media"/>
          </p:cNvPr>
          <p:cNvPicPr>
            <a:picLocks noRot="1" noChangeAspect="1"/>
          </p:cNvPicPr>
          <p:nvPr>
            <a:videoFile r:link="rId2"/>
          </p:nvPr>
        </p:nvPicPr>
        <p:blipFill>
          <a:blip r:embed="rId8" cstate="print"/>
          <a:stretch>
            <a:fillRect/>
          </a:stretch>
        </p:blipFill>
        <p:spPr>
          <a:xfrm>
            <a:off x="838200" y="1066800"/>
            <a:ext cx="1619956" cy="1600200"/>
          </a:xfrm>
          <a:prstGeom prst="rect">
            <a:avLst/>
          </a:prstGeom>
        </p:spPr>
      </p:pic>
      <p:pic>
        <p:nvPicPr>
          <p:cNvPr id="13313" name="Picture 1"/>
          <p:cNvPicPr>
            <a:picLocks noChangeAspect="1" noChangeArrowheads="1"/>
          </p:cNvPicPr>
          <p:nvPr/>
        </p:nvPicPr>
        <p:blipFill>
          <a:blip r:embed="rId9" cstate="print"/>
          <a:srcRect/>
          <a:stretch>
            <a:fillRect/>
          </a:stretch>
        </p:blipFill>
        <p:spPr bwMode="auto">
          <a:xfrm>
            <a:off x="5638800" y="2209799"/>
            <a:ext cx="1219200" cy="988215"/>
          </a:xfrm>
          <a:prstGeom prst="rect">
            <a:avLst/>
          </a:prstGeom>
          <a:noFill/>
          <a:ln w="9525">
            <a:noFill/>
            <a:miter lim="800000"/>
            <a:headEnd/>
            <a:tailEnd/>
          </a:ln>
          <a:effectLst/>
        </p:spPr>
      </p:pic>
      <p:grpSp>
        <p:nvGrpSpPr>
          <p:cNvPr id="24" name="Group 23"/>
          <p:cNvGrpSpPr/>
          <p:nvPr/>
        </p:nvGrpSpPr>
        <p:grpSpPr>
          <a:xfrm>
            <a:off x="914400" y="3429000"/>
            <a:ext cx="7115175" cy="3429000"/>
            <a:chOff x="914400" y="3429000"/>
            <a:chExt cx="7115175" cy="3429000"/>
          </a:xfrm>
        </p:grpSpPr>
        <p:grpSp>
          <p:nvGrpSpPr>
            <p:cNvPr id="66" name="Group 65"/>
            <p:cNvGrpSpPr/>
            <p:nvPr/>
          </p:nvGrpSpPr>
          <p:grpSpPr>
            <a:xfrm>
              <a:off x="1524000" y="3429000"/>
              <a:ext cx="5943600" cy="1905000"/>
              <a:chOff x="1524000" y="3429000"/>
              <a:chExt cx="5943600" cy="1905000"/>
            </a:xfrm>
          </p:grpSpPr>
          <p:pic>
            <p:nvPicPr>
              <p:cNvPr id="15365" name="Picture 5">
                <a:hlinkClick r:id="rId10" action="ppaction://hlinkfile"/>
              </p:cNvPr>
              <p:cNvPicPr>
                <a:picLocks noChangeAspect="1" noChangeArrowheads="1"/>
              </p:cNvPicPr>
              <p:nvPr/>
            </p:nvPicPr>
            <p:blipFill>
              <a:blip r:embed="rId11" cstate="print"/>
              <a:srcRect/>
              <a:stretch>
                <a:fillRect/>
              </a:stretch>
            </p:blipFill>
            <p:spPr bwMode="auto">
              <a:xfrm>
                <a:off x="1900719" y="3810000"/>
                <a:ext cx="1120000" cy="1390476"/>
              </a:xfrm>
              <a:prstGeom prst="rect">
                <a:avLst/>
              </a:prstGeom>
              <a:noFill/>
              <a:ln w="9525">
                <a:noFill/>
                <a:miter lim="800000"/>
                <a:headEnd/>
                <a:tailEnd/>
              </a:ln>
              <a:effectLst/>
            </p:spPr>
          </p:pic>
          <p:pic>
            <p:nvPicPr>
              <p:cNvPr id="15366" name="Picture 6">
                <a:hlinkClick r:id="rId12" action="ppaction://hlinkfile"/>
              </p:cNvPr>
              <p:cNvPicPr>
                <a:picLocks noChangeAspect="1" noChangeArrowheads="1"/>
              </p:cNvPicPr>
              <p:nvPr/>
            </p:nvPicPr>
            <p:blipFill>
              <a:blip r:embed="rId13" cstate="print"/>
              <a:srcRect/>
              <a:stretch>
                <a:fillRect/>
              </a:stretch>
            </p:blipFill>
            <p:spPr bwMode="auto">
              <a:xfrm>
                <a:off x="5988233" y="3810000"/>
                <a:ext cx="1120000" cy="1390476"/>
              </a:xfrm>
              <a:prstGeom prst="rect">
                <a:avLst/>
              </a:prstGeom>
              <a:noFill/>
              <a:ln w="9525">
                <a:noFill/>
                <a:miter lim="800000"/>
                <a:headEnd/>
                <a:tailEnd/>
              </a:ln>
              <a:effectLst/>
            </p:spPr>
          </p:pic>
          <p:sp>
            <p:nvSpPr>
              <p:cNvPr id="12" name="Rectangle 11"/>
              <p:cNvSpPr/>
              <p:nvPr/>
            </p:nvSpPr>
            <p:spPr>
              <a:xfrm>
                <a:off x="5611514" y="3429000"/>
                <a:ext cx="1856086" cy="369332"/>
              </a:xfrm>
              <a:prstGeom prst="rect">
                <a:avLst/>
              </a:prstGeom>
            </p:spPr>
            <p:txBody>
              <a:bodyPr wrap="none">
                <a:spAutoFit/>
              </a:bodyPr>
              <a:lstStyle/>
              <a:p>
                <a:pPr algn="ctr"/>
                <a:r>
                  <a:rPr lang="en-US" dirty="0" smtClean="0">
                    <a:solidFill>
                      <a:srgbClr val="0000FF"/>
                    </a:solidFill>
                  </a:rPr>
                  <a:t>Concordant  &gt; Trust</a:t>
                </a:r>
                <a:endParaRPr lang="en-US" dirty="0">
                  <a:solidFill>
                    <a:srgbClr val="0000FF"/>
                  </a:solidFill>
                </a:endParaRPr>
              </a:p>
            </p:txBody>
          </p:sp>
          <p:sp>
            <p:nvSpPr>
              <p:cNvPr id="13" name="Rectangle 12"/>
              <p:cNvSpPr/>
              <p:nvPr/>
            </p:nvSpPr>
            <p:spPr>
              <a:xfrm>
                <a:off x="1524000" y="3429000"/>
                <a:ext cx="2000869" cy="369332"/>
              </a:xfrm>
              <a:prstGeom prst="rect">
                <a:avLst/>
              </a:prstGeom>
            </p:spPr>
            <p:txBody>
              <a:bodyPr wrap="none">
                <a:spAutoFit/>
              </a:bodyPr>
              <a:lstStyle/>
              <a:p>
                <a:pPr algn="ctr"/>
                <a:r>
                  <a:rPr lang="en-US" dirty="0" smtClean="0">
                    <a:solidFill>
                      <a:srgbClr val="0000FF"/>
                    </a:solidFill>
                  </a:rPr>
                  <a:t>Discordant  &gt; Distrust</a:t>
                </a:r>
                <a:endParaRPr lang="en-US" dirty="0">
                  <a:solidFill>
                    <a:srgbClr val="0000FF"/>
                  </a:solidFill>
                </a:endParaRPr>
              </a:p>
            </p:txBody>
          </p:sp>
          <p:pic>
            <p:nvPicPr>
              <p:cNvPr id="13314" name="Picture 2"/>
              <p:cNvPicPr>
                <a:picLocks noChangeAspect="1" noChangeArrowheads="1"/>
              </p:cNvPicPr>
              <p:nvPr/>
            </p:nvPicPr>
            <p:blipFill>
              <a:blip r:embed="rId14" cstate="print"/>
              <a:srcRect/>
              <a:stretch>
                <a:fillRect/>
              </a:stretch>
            </p:blipFill>
            <p:spPr bwMode="auto">
              <a:xfrm>
                <a:off x="3810000" y="4038600"/>
                <a:ext cx="1371600" cy="1295400"/>
              </a:xfrm>
              <a:prstGeom prst="rect">
                <a:avLst/>
              </a:prstGeom>
              <a:noFill/>
              <a:ln w="9525">
                <a:noFill/>
                <a:miter lim="800000"/>
                <a:headEnd/>
                <a:tailEnd/>
              </a:ln>
              <a:effectLst/>
            </p:spPr>
          </p:pic>
        </p:grpSp>
        <p:pic>
          <p:nvPicPr>
            <p:cNvPr id="4098" name="Picture 2"/>
            <p:cNvPicPr>
              <a:picLocks noChangeAspect="1" noChangeArrowheads="1"/>
            </p:cNvPicPr>
            <p:nvPr/>
          </p:nvPicPr>
          <p:blipFill>
            <a:blip r:embed="rId15" cstate="print"/>
            <a:srcRect/>
            <a:stretch>
              <a:fillRect/>
            </a:stretch>
          </p:blipFill>
          <p:spPr bwMode="auto">
            <a:xfrm>
              <a:off x="4953000" y="5257800"/>
              <a:ext cx="3076575" cy="1200150"/>
            </a:xfrm>
            <a:prstGeom prst="rect">
              <a:avLst/>
            </a:prstGeom>
            <a:noFill/>
            <a:ln w="9525">
              <a:noFill/>
              <a:miter lim="800000"/>
              <a:headEnd/>
              <a:tailEnd/>
            </a:ln>
          </p:spPr>
        </p:pic>
        <p:pic>
          <p:nvPicPr>
            <p:cNvPr id="4099" name="Picture 3"/>
            <p:cNvPicPr>
              <a:picLocks noChangeAspect="1" noChangeArrowheads="1"/>
            </p:cNvPicPr>
            <p:nvPr/>
          </p:nvPicPr>
          <p:blipFill>
            <a:blip r:embed="rId16" cstate="print"/>
            <a:srcRect/>
            <a:stretch>
              <a:fillRect/>
            </a:stretch>
          </p:blipFill>
          <p:spPr bwMode="auto">
            <a:xfrm>
              <a:off x="914400" y="5257800"/>
              <a:ext cx="3019425" cy="1228725"/>
            </a:xfrm>
            <a:prstGeom prst="rect">
              <a:avLst/>
            </a:prstGeom>
            <a:noFill/>
            <a:ln w="9525">
              <a:noFill/>
              <a:miter lim="800000"/>
              <a:headEnd/>
              <a:tailEnd/>
            </a:ln>
          </p:spPr>
        </p:pic>
        <p:sp>
          <p:nvSpPr>
            <p:cNvPr id="23" name="Rectangle 22"/>
            <p:cNvSpPr/>
            <p:nvPr/>
          </p:nvSpPr>
          <p:spPr>
            <a:xfrm>
              <a:off x="3581400" y="6488668"/>
              <a:ext cx="2146743" cy="369332"/>
            </a:xfrm>
            <a:prstGeom prst="rect">
              <a:avLst/>
            </a:prstGeom>
          </p:spPr>
          <p:txBody>
            <a:bodyPr wrap="none">
              <a:spAutoFit/>
            </a:bodyPr>
            <a:lstStyle/>
            <a:p>
              <a:pPr algn="ctr"/>
              <a:r>
                <a:rPr lang="en-US" dirty="0" smtClean="0">
                  <a:solidFill>
                    <a:srgbClr val="0000FF"/>
                  </a:solidFill>
                </a:rPr>
                <a:t>mean synaptic strength</a:t>
              </a:r>
              <a:endParaRPr lang="en-US" dirty="0">
                <a:solidFill>
                  <a:srgbClr val="0000FF"/>
                </a:solidFill>
              </a:endParaRPr>
            </a:p>
          </p:txBody>
        </p:sp>
      </p:grpSp>
      <p:pic>
        <p:nvPicPr>
          <p:cNvPr id="4100" name="Picture 4"/>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6172200" y="2514600"/>
            <a:ext cx="340294" cy="37034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867" fill="hold"/>
                                        <p:tgtEl>
                                          <p:spTgt spid="19"/>
                                        </p:tgtEl>
                                      </p:cBhvr>
                                    </p:cmd>
                                  </p:childTnLst>
                                </p:cTn>
                              </p:par>
                              <p:par>
                                <p:cTn id="7" presetID="1" presetClass="mediacall" presetSubtype="0" fill="hold" nodeType="withEffect">
                                  <p:stCondLst>
                                    <p:cond delay="0"/>
                                  </p:stCondLst>
                                  <p:childTnLst>
                                    <p:cmd type="call" cmd="playFrom(0.0)">
                                      <p:cBhvr>
                                        <p:cTn id="8" dur="1" fill="hold"/>
                                        <p:tgtEl>
                                          <p:spTgt spid="20"/>
                                        </p:tgtEl>
                                      </p:cBhvr>
                                    </p:cmd>
                                  </p:childTnLst>
                                </p:cTn>
                              </p:par>
                              <p:par>
                                <p:cTn id="9" presetID="55" presetClass="entr" presetSubtype="0" repeatCount="indefinite" fill="hold" nodeType="withEffect">
                                  <p:stCondLst>
                                    <p:cond delay="0"/>
                                  </p:stCondLst>
                                  <p:endCondLst>
                                    <p:cond evt="onNext" delay="0">
                                      <p:tgtEl>
                                        <p:sldTgt/>
                                      </p:tgtEl>
                                    </p:cond>
                                  </p:endCondLst>
                                  <p:childTnLst>
                                    <p:set>
                                      <p:cBhvr>
                                        <p:cTn id="10" dur="1" fill="hold">
                                          <p:stCondLst>
                                            <p:cond delay="0"/>
                                          </p:stCondLst>
                                        </p:cTn>
                                        <p:tgtEl>
                                          <p:spTgt spid="4100"/>
                                        </p:tgtEl>
                                        <p:attrNameLst>
                                          <p:attrName>style.visibility</p:attrName>
                                        </p:attrNameLst>
                                      </p:cBhvr>
                                      <p:to>
                                        <p:strVal val="visible"/>
                                      </p:to>
                                    </p:set>
                                    <p:anim calcmode="lin" valueType="num">
                                      <p:cBhvr>
                                        <p:cTn id="11" dur="1000" fill="hold"/>
                                        <p:tgtEl>
                                          <p:spTgt spid="4100"/>
                                        </p:tgtEl>
                                        <p:attrNameLst>
                                          <p:attrName>ppt_w</p:attrName>
                                        </p:attrNameLst>
                                      </p:cBhvr>
                                      <p:tavLst>
                                        <p:tav tm="0">
                                          <p:val>
                                            <p:strVal val="#ppt_w*0.70"/>
                                          </p:val>
                                        </p:tav>
                                        <p:tav tm="100000">
                                          <p:val>
                                            <p:strVal val="#ppt_w"/>
                                          </p:val>
                                        </p:tav>
                                      </p:tavLst>
                                    </p:anim>
                                    <p:anim calcmode="lin" valueType="num">
                                      <p:cBhvr>
                                        <p:cTn id="12" dur="1000" fill="hold"/>
                                        <p:tgtEl>
                                          <p:spTgt spid="4100"/>
                                        </p:tgtEl>
                                        <p:attrNameLst>
                                          <p:attrName>ppt_h</p:attrName>
                                        </p:attrNameLst>
                                      </p:cBhvr>
                                      <p:tavLst>
                                        <p:tav tm="0">
                                          <p:val>
                                            <p:strVal val="#ppt_h"/>
                                          </p:val>
                                        </p:tav>
                                        <p:tav tm="100000">
                                          <p:val>
                                            <p:strVal val="#ppt_h"/>
                                          </p:val>
                                        </p:tav>
                                      </p:tavLst>
                                    </p:anim>
                                    <p:animEffect transition="in" filter="fade">
                                      <p:cBhvr>
                                        <p:cTn id="13" dur="10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dissolv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19" repeatCount="indefinite" fill="hold" display="0">
                  <p:stCondLst>
                    <p:cond delay="indefinite"/>
                  </p:stCondLst>
                  <p:endCondLst>
                    <p:cond evt="onPrev" delay="0">
                      <p:tgtEl>
                        <p:sldTgt/>
                      </p:tgtEl>
                    </p:cond>
                    <p:cond evt="onNext" delay="0">
                      <p:tgtEl>
                        <p:sldTgt/>
                      </p:tgtEl>
                    </p:cond>
                  </p:endCondLst>
                </p:cTn>
                <p:tgtEl>
                  <p:spTgt spid="19"/>
                </p:tgtEl>
              </p:cMediaNode>
            </p:video>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9"/>
                                        </p:tgtEl>
                                      </p:cBhvr>
                                    </p:cmd>
                                  </p:childTnLst>
                                </p:cTn>
                              </p:par>
                            </p:childTnLst>
                          </p:cTn>
                        </p:par>
                      </p:childTnLst>
                    </p:cTn>
                  </p:par>
                </p:childTnLst>
              </p:cTn>
              <p:nextCondLst>
                <p:cond evt="onClick" delay="0">
                  <p:tgtEl>
                    <p:spTgt spid="19"/>
                  </p:tgtEl>
                </p:cond>
              </p:nextCondLst>
            </p:seq>
            <p:audio>
              <p:cMediaNode>
                <p:cTn id="25" repeatCount="3000" fill="hold" display="0">
                  <p:stCondLst>
                    <p:cond delay="indefinite"/>
                  </p:stCondLst>
                  <p:endCondLst>
                    <p:cond evt="onPrev" delay="0">
                      <p:tgtEl>
                        <p:sldTgt/>
                      </p:tgtEl>
                    </p:cond>
                    <p:cond evt="onStopAudio" delay="0">
                      <p:tgtEl>
                        <p:sldTgt/>
                      </p:tgtEl>
                    </p:cond>
                  </p:endCondLst>
                </p:cTn>
                <p:tgtEl>
                  <p:spTgt spid="2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3" name="Picture 4"/>
          <p:cNvPicPr>
            <a:picLocks noChangeAspect="1" noChangeArrowheads="1"/>
          </p:cNvPicPr>
          <p:nvPr/>
        </p:nvPicPr>
        <p:blipFill>
          <a:blip r:embed="rId3" cstate="print">
            <a:clrChange>
              <a:clrFrom>
                <a:srgbClr val="006600"/>
              </a:clrFrom>
              <a:clrTo>
                <a:srgbClr val="006600">
                  <a:alpha val="0"/>
                </a:srgbClr>
              </a:clrTo>
            </a:clrChange>
          </a:blip>
          <a:srcRect/>
          <a:stretch>
            <a:fillRect/>
          </a:stretch>
        </p:blipFill>
        <p:spPr bwMode="auto">
          <a:xfrm>
            <a:off x="4127571" y="2133600"/>
            <a:ext cx="1651000" cy="1066800"/>
          </a:xfrm>
          <a:prstGeom prst="rect">
            <a:avLst/>
          </a:prstGeom>
          <a:solidFill>
            <a:schemeClr val="bg1"/>
          </a:solid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rot="5400000">
            <a:off x="6155330" y="1835744"/>
            <a:ext cx="1090613" cy="1686326"/>
          </a:xfrm>
          <a:prstGeom prst="rect">
            <a:avLst/>
          </a:prstGeom>
          <a:ln>
            <a:noFill/>
          </a:ln>
          <a:effectLst>
            <a:softEdge rad="112500"/>
          </a:effectLst>
        </p:spPr>
      </p:pic>
      <p:sp>
        <p:nvSpPr>
          <p:cNvPr id="13316" name="Rectangle 3"/>
          <p:cNvSpPr>
            <a:spLocks noChangeArrowheads="1"/>
          </p:cNvSpPr>
          <p:nvPr/>
        </p:nvSpPr>
        <p:spPr bwMode="auto">
          <a:xfrm>
            <a:off x="457200" y="1143000"/>
            <a:ext cx="2362200" cy="609600"/>
          </a:xfrm>
          <a:prstGeom prst="rect">
            <a:avLst/>
          </a:prstGeom>
          <a:noFill/>
          <a:ln w="9525">
            <a:noFill/>
            <a:miter lim="800000"/>
            <a:headEnd/>
            <a:tailEnd/>
          </a:ln>
        </p:spPr>
        <p:txBody>
          <a:bodyPr/>
          <a:lstStyle/>
          <a:p>
            <a:pPr marL="457200" indent="-457200" eaLnBrk="0" hangingPunct="0">
              <a:spcBef>
                <a:spcPct val="125000"/>
              </a:spcBef>
              <a:tabLst>
                <a:tab pos="455613" algn="l"/>
                <a:tab pos="1027113" algn="l"/>
              </a:tabLst>
            </a:pPr>
            <a:r>
              <a:rPr lang="en-US" sz="2800" b="1" dirty="0"/>
              <a:t>Neuroscience</a:t>
            </a:r>
          </a:p>
        </p:txBody>
      </p:sp>
      <p:sp>
        <p:nvSpPr>
          <p:cNvPr id="13320" name="Rectangle 3"/>
          <p:cNvSpPr>
            <a:spLocks noChangeArrowheads="1"/>
          </p:cNvSpPr>
          <p:nvPr/>
        </p:nvSpPr>
        <p:spPr bwMode="auto">
          <a:xfrm>
            <a:off x="457200" y="24384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t>Mesocircuit Modeling</a:t>
            </a:r>
            <a:endParaRPr lang="en-US" sz="2800" b="1" dirty="0"/>
          </a:p>
        </p:txBody>
      </p:sp>
      <p:sp>
        <p:nvSpPr>
          <p:cNvPr id="13321" name="Rectangle 3"/>
          <p:cNvSpPr>
            <a:spLocks noChangeArrowheads="1"/>
          </p:cNvSpPr>
          <p:nvPr/>
        </p:nvSpPr>
        <p:spPr bwMode="auto">
          <a:xfrm>
            <a:off x="457200" y="3657600"/>
            <a:ext cx="3505200" cy="990600"/>
          </a:xfrm>
          <a:prstGeom prst="rect">
            <a:avLst/>
          </a:prstGeom>
          <a:noFill/>
          <a:ln w="9525">
            <a:noFill/>
            <a:miter lim="800000"/>
            <a:headEnd/>
            <a:tailEnd/>
          </a:ln>
        </p:spPr>
        <p:txBody>
          <a:bodyPr/>
          <a:lstStyle/>
          <a:p>
            <a:pPr marL="457200" indent="-457200" eaLnBrk="0" hangingPunct="0">
              <a:tabLst>
                <a:tab pos="455613" algn="l"/>
                <a:tab pos="1027113" algn="l"/>
              </a:tabLst>
            </a:pPr>
            <a:r>
              <a:rPr lang="en-US" sz="2800" b="1" dirty="0"/>
              <a:t>Robotic/Human </a:t>
            </a:r>
            <a:r>
              <a:rPr lang="en-US" sz="2800" b="1" dirty="0" smtClean="0"/>
              <a:t>Loops</a:t>
            </a:r>
          </a:p>
          <a:p>
            <a:pPr marL="457200" indent="-457200" eaLnBrk="0" hangingPunct="0">
              <a:tabLst>
                <a:tab pos="455613" algn="l"/>
                <a:tab pos="1027113" algn="l"/>
              </a:tabLst>
            </a:pPr>
            <a:r>
              <a:rPr lang="en-US" sz="2800" b="1" dirty="0" smtClean="0"/>
              <a:t>(Virtual Neurorobotics)</a:t>
            </a:r>
            <a:endParaRPr lang="en-US" sz="2800" b="1" dirty="0"/>
          </a:p>
        </p:txBody>
      </p:sp>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r>
              <a:rPr lang="en-US" sz="2800" b="1" dirty="0" smtClean="0">
                <a:solidFill>
                  <a:schemeClr val="accent2"/>
                </a:solidFill>
              </a:rPr>
              <a:t>Scope of Work in the Coming Year</a:t>
            </a:r>
            <a:endParaRPr lang="en-US" sz="2800" b="1" dirty="0">
              <a:solidFill>
                <a:schemeClr val="accent2"/>
              </a:solidFill>
            </a:endParaRPr>
          </a:p>
          <a:p>
            <a:pPr algn="ctr">
              <a:defRPr/>
            </a:pPr>
            <a:endParaRPr lang="en-US" sz="2800" b="1" dirty="0">
              <a:solidFill>
                <a:schemeClr val="accent2"/>
              </a:solidFill>
            </a:endParaRPr>
          </a:p>
        </p:txBody>
      </p:sp>
      <p:sp>
        <p:nvSpPr>
          <p:cNvPr id="18" name="Rectangle 3"/>
          <p:cNvSpPr>
            <a:spLocks noChangeArrowheads="1"/>
          </p:cNvSpPr>
          <p:nvPr/>
        </p:nvSpPr>
        <p:spPr bwMode="auto">
          <a:xfrm>
            <a:off x="457200" y="56388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t>Software/Hardware Engineering</a:t>
            </a:r>
            <a:endParaRPr lang="en-US" sz="2800" b="1" dirty="0"/>
          </a:p>
        </p:txBody>
      </p:sp>
      <p:grpSp>
        <p:nvGrpSpPr>
          <p:cNvPr id="6" name="Group 22"/>
          <p:cNvGrpSpPr/>
          <p:nvPr/>
        </p:nvGrpSpPr>
        <p:grpSpPr>
          <a:xfrm>
            <a:off x="4876800" y="5257800"/>
            <a:ext cx="906952" cy="1447800"/>
            <a:chOff x="5943600" y="2743200"/>
            <a:chExt cx="1440352" cy="2198132"/>
          </a:xfrm>
        </p:grpSpPr>
        <p:pic>
          <p:nvPicPr>
            <p:cNvPr id="24" name="Picture 2" descr="C:\Documents and Settings\Goodman\Desktop\sunfire4600.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96000" y="2743200"/>
              <a:ext cx="678352" cy="914400"/>
            </a:xfrm>
            <a:prstGeom prst="rect">
              <a:avLst/>
            </a:prstGeom>
            <a:noFill/>
          </p:spPr>
        </p:pic>
        <p:pic>
          <p:nvPicPr>
            <p:cNvPr id="33" name="Picture 2" descr="C:\Documents and Settings\Goodman\Desktop\sunfire4600.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317152" y="3200400"/>
              <a:ext cx="678352" cy="914400"/>
            </a:xfrm>
            <a:prstGeom prst="rect">
              <a:avLst/>
            </a:prstGeom>
            <a:noFill/>
          </p:spPr>
        </p:pic>
        <p:pic>
          <p:nvPicPr>
            <p:cNvPr id="34" name="Picture 2" descr="C:\Documents and Settings\Goodman\Desktop\sunfire4600.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05600" y="3581400"/>
              <a:ext cx="678352" cy="914400"/>
            </a:xfrm>
            <a:prstGeom prst="rect">
              <a:avLst/>
            </a:prstGeom>
            <a:noFill/>
          </p:spPr>
        </p:pic>
        <p:sp>
          <p:nvSpPr>
            <p:cNvPr id="35" name="Rectangle 34"/>
            <p:cNvSpPr/>
            <p:nvPr/>
          </p:nvSpPr>
          <p:spPr>
            <a:xfrm>
              <a:off x="5943600" y="4572000"/>
              <a:ext cx="1388521" cy="369332"/>
            </a:xfrm>
            <a:prstGeom prst="rect">
              <a:avLst/>
            </a:prstGeom>
          </p:spPr>
          <p:txBody>
            <a:bodyPr wrap="none">
              <a:spAutoFit/>
            </a:bodyPr>
            <a:lstStyle/>
            <a:p>
              <a:pPr algn="ctr"/>
              <a:r>
                <a:rPr lang="en-US" dirty="0" smtClean="0"/>
                <a:t>Sunfire X4600</a:t>
              </a:r>
            </a:p>
          </p:txBody>
        </p:sp>
      </p:grpSp>
      <p:grpSp>
        <p:nvGrpSpPr>
          <p:cNvPr id="7" name="Group 37"/>
          <p:cNvGrpSpPr/>
          <p:nvPr/>
        </p:nvGrpSpPr>
        <p:grpSpPr>
          <a:xfrm>
            <a:off x="5715000" y="4953000"/>
            <a:ext cx="1128436" cy="902732"/>
            <a:chOff x="7924800" y="4876800"/>
            <a:chExt cx="1128436" cy="902732"/>
          </a:xfrm>
        </p:grpSpPr>
        <p:pic>
          <p:nvPicPr>
            <p:cNvPr id="3074" name="Picture 2" descr="C:\Documents and Settings\Goodman\Desktop\gtx380top.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24800" y="4876800"/>
              <a:ext cx="962025" cy="799683"/>
            </a:xfrm>
            <a:prstGeom prst="rect">
              <a:avLst/>
            </a:prstGeom>
            <a:noFill/>
          </p:spPr>
        </p:pic>
        <p:sp>
          <p:nvSpPr>
            <p:cNvPr id="36" name="Rectangle 35"/>
            <p:cNvSpPr/>
            <p:nvPr/>
          </p:nvSpPr>
          <p:spPr>
            <a:xfrm>
              <a:off x="8458200" y="5410200"/>
              <a:ext cx="595036" cy="369332"/>
            </a:xfrm>
            <a:prstGeom prst="rect">
              <a:avLst/>
            </a:prstGeom>
          </p:spPr>
          <p:txBody>
            <a:bodyPr wrap="none">
              <a:spAutoFit/>
            </a:bodyPr>
            <a:lstStyle/>
            <a:p>
              <a:pPr algn="ctr"/>
              <a:r>
                <a:rPr lang="en-US" dirty="0" smtClean="0"/>
                <a:t>GPU</a:t>
              </a:r>
            </a:p>
          </p:txBody>
        </p:sp>
      </p:grpSp>
      <p:pic>
        <p:nvPicPr>
          <p:cNvPr id="5122" name="Picture 2"/>
          <p:cNvPicPr>
            <a:picLocks noChangeAspect="1" noChangeArrowheads="1"/>
          </p:cNvPicPr>
          <p:nvPr/>
        </p:nvPicPr>
        <p:blipFill>
          <a:blip r:embed="rId7" cstate="print"/>
          <a:srcRect/>
          <a:stretch>
            <a:fillRect/>
          </a:stretch>
        </p:blipFill>
        <p:spPr bwMode="auto">
          <a:xfrm>
            <a:off x="6938011" y="3822820"/>
            <a:ext cx="838199" cy="787280"/>
          </a:xfrm>
          <a:prstGeom prst="rect">
            <a:avLst/>
          </a:prstGeom>
          <a:noFill/>
          <a:ln w="9525">
            <a:solidFill>
              <a:schemeClr val="tx1"/>
            </a:solidFill>
            <a:miter lim="800000"/>
            <a:headEnd/>
            <a:tailEnd/>
          </a:ln>
          <a:effectLst/>
        </p:spPr>
      </p:pic>
      <p:grpSp>
        <p:nvGrpSpPr>
          <p:cNvPr id="30" name="Group 29"/>
          <p:cNvGrpSpPr/>
          <p:nvPr/>
        </p:nvGrpSpPr>
        <p:grpSpPr>
          <a:xfrm>
            <a:off x="4269192" y="3810000"/>
            <a:ext cx="1293408" cy="948690"/>
            <a:chOff x="4269192" y="4114800"/>
            <a:chExt cx="1293408" cy="948690"/>
          </a:xfrm>
        </p:grpSpPr>
        <p:pic>
          <p:nvPicPr>
            <p:cNvPr id="38" name="Picture 7" descr="C:\Documents and Settings\Goodman\Desktop\RESEARCH\_ROBOTICS\2009-11-06.sr(new movies+SR photos)\Photo_110509_002.jpg"/>
            <p:cNvPicPr>
              <a:picLocks noChangeAspect="1" noChangeArrowheads="1"/>
            </p:cNvPicPr>
            <p:nvPr/>
          </p:nvPicPr>
          <p:blipFill>
            <a:blip r:embed="rId8" cstate="print"/>
            <a:stretch>
              <a:fillRect/>
            </a:stretch>
          </p:blipFill>
          <p:spPr bwMode="auto">
            <a:xfrm>
              <a:off x="4269192" y="4114800"/>
              <a:ext cx="762000" cy="685800"/>
            </a:xfrm>
            <a:prstGeom prst="rect">
              <a:avLst/>
            </a:prstGeom>
            <a:noFill/>
            <a:ln w="9525">
              <a:noFill/>
              <a:miter lim="800000"/>
              <a:headEnd/>
              <a:tailEnd/>
            </a:ln>
            <a:effectLst>
              <a:softEdge rad="31750"/>
            </a:effectLst>
          </p:spPr>
        </p:pic>
        <p:pic>
          <p:nvPicPr>
            <p:cNvPr id="39" name="Picture 2"/>
            <p:cNvPicPr>
              <a:picLocks noChangeAspect="1" noChangeArrowheads="1"/>
            </p:cNvPicPr>
            <p:nvPr/>
          </p:nvPicPr>
          <p:blipFill>
            <a:blip r:embed="rId9" cstate="print"/>
            <a:stretch>
              <a:fillRect/>
            </a:stretch>
          </p:blipFill>
          <p:spPr bwMode="auto">
            <a:xfrm>
              <a:off x="5031192" y="4114800"/>
              <a:ext cx="531408" cy="685801"/>
            </a:xfrm>
            <a:prstGeom prst="rect">
              <a:avLst/>
            </a:prstGeom>
            <a:noFill/>
            <a:ln w="9525">
              <a:noFill/>
              <a:miter lim="800000"/>
              <a:headEnd/>
              <a:tailEnd/>
            </a:ln>
            <a:effectLst>
              <a:softEdge rad="31750"/>
            </a:effectLst>
          </p:spPr>
        </p:pic>
        <p:pic>
          <p:nvPicPr>
            <p:cNvPr id="40" name="Picture 5"/>
            <p:cNvPicPr>
              <a:picLocks noChangeArrowheads="1"/>
            </p:cNvPicPr>
            <p:nvPr/>
          </p:nvPicPr>
          <p:blipFill>
            <a:blip r:embed="rId10" cstate="print"/>
            <a:srcRect t="14910" r="513" b="16502"/>
            <a:stretch>
              <a:fillRect/>
            </a:stretch>
          </p:blipFill>
          <p:spPr bwMode="auto">
            <a:xfrm>
              <a:off x="4421592" y="4800600"/>
              <a:ext cx="1066800" cy="262890"/>
            </a:xfrm>
            <a:prstGeom prst="rect">
              <a:avLst/>
            </a:prstGeom>
            <a:noFill/>
            <a:ln w="9525">
              <a:noFill/>
              <a:miter lim="800000"/>
              <a:headEnd/>
              <a:tailEnd/>
            </a:ln>
            <a:effectLst/>
          </p:spPr>
        </p:pic>
      </p:grpSp>
      <p:grpSp>
        <p:nvGrpSpPr>
          <p:cNvPr id="53" name="Group 52"/>
          <p:cNvGrpSpPr/>
          <p:nvPr/>
        </p:nvGrpSpPr>
        <p:grpSpPr>
          <a:xfrm>
            <a:off x="4038600" y="838200"/>
            <a:ext cx="2121497" cy="944225"/>
            <a:chOff x="5715000" y="838200"/>
            <a:chExt cx="2121497" cy="944225"/>
          </a:xfrm>
        </p:grpSpPr>
        <p:pic>
          <p:nvPicPr>
            <p:cNvPr id="44" name="Picture 7" descr="C:\Documents and Settings\Goodman\Desktop\HP_EC.png"/>
            <p:cNvPicPr>
              <a:picLocks noChangeAspect="1" noChangeArrowheads="1"/>
            </p:cNvPicPr>
            <p:nvPr/>
          </p:nvPicPr>
          <p:blipFill>
            <a:blip r:embed="rId11" cstate="print"/>
            <a:srcRect/>
            <a:stretch>
              <a:fillRect/>
            </a:stretch>
          </p:blipFill>
          <p:spPr bwMode="auto">
            <a:xfrm>
              <a:off x="6096000" y="838200"/>
              <a:ext cx="1124546" cy="944225"/>
            </a:xfrm>
            <a:prstGeom prst="rect">
              <a:avLst/>
            </a:prstGeom>
            <a:noFill/>
          </p:spPr>
        </p:pic>
        <p:cxnSp>
          <p:nvCxnSpPr>
            <p:cNvPr id="46" name="Straight Arrow Connector 45"/>
            <p:cNvCxnSpPr/>
            <p:nvPr/>
          </p:nvCxnSpPr>
          <p:spPr bwMode="auto">
            <a:xfrm rot="10800000" flipV="1">
              <a:off x="6934200" y="1066800"/>
              <a:ext cx="457200" cy="228600"/>
            </a:xfrm>
            <a:prstGeom prst="straightConnector1">
              <a:avLst/>
            </a:prstGeom>
            <a:noFill/>
            <a:ln w="9525" cap="flat" cmpd="sng" algn="ctr">
              <a:solidFill>
                <a:schemeClr val="tx1"/>
              </a:solidFill>
              <a:prstDash val="solid"/>
              <a:round/>
              <a:headEnd type="none" w="med" len="med"/>
              <a:tailEnd type="arrow"/>
            </a:ln>
            <a:effectLst/>
          </p:spPr>
        </p:cxnSp>
        <p:cxnSp>
          <p:nvCxnSpPr>
            <p:cNvPr id="47" name="Straight Arrow Connector 46"/>
            <p:cNvCxnSpPr/>
            <p:nvPr/>
          </p:nvCxnSpPr>
          <p:spPr bwMode="auto">
            <a:xfrm>
              <a:off x="6096000" y="1066800"/>
              <a:ext cx="609600" cy="228600"/>
            </a:xfrm>
            <a:prstGeom prst="straightConnector1">
              <a:avLst/>
            </a:prstGeom>
            <a:noFill/>
            <a:ln w="9525" cap="flat" cmpd="sng" algn="ctr">
              <a:solidFill>
                <a:schemeClr val="tx1"/>
              </a:solidFill>
              <a:prstDash val="solid"/>
              <a:round/>
              <a:headEnd type="none" w="med" len="med"/>
              <a:tailEnd type="arrow"/>
            </a:ln>
            <a:effectLst/>
          </p:spPr>
        </p:cxnSp>
        <p:sp>
          <p:nvSpPr>
            <p:cNvPr id="50" name="Rectangle 49"/>
            <p:cNvSpPr/>
            <p:nvPr/>
          </p:nvSpPr>
          <p:spPr>
            <a:xfrm>
              <a:off x="7388939" y="838200"/>
              <a:ext cx="447558" cy="369332"/>
            </a:xfrm>
            <a:prstGeom prst="rect">
              <a:avLst/>
            </a:prstGeom>
          </p:spPr>
          <p:txBody>
            <a:bodyPr wrap="none">
              <a:spAutoFit/>
            </a:bodyPr>
            <a:lstStyle/>
            <a:p>
              <a:pPr algn="ctr"/>
              <a:r>
                <a:rPr lang="en-US" dirty="0" smtClean="0"/>
                <a:t>EC</a:t>
              </a:r>
            </a:p>
          </p:txBody>
        </p:sp>
        <p:sp>
          <p:nvSpPr>
            <p:cNvPr id="51" name="Rectangle 50"/>
            <p:cNvSpPr/>
            <p:nvPr/>
          </p:nvSpPr>
          <p:spPr>
            <a:xfrm>
              <a:off x="5715000" y="838200"/>
              <a:ext cx="447559" cy="369332"/>
            </a:xfrm>
            <a:prstGeom prst="rect">
              <a:avLst/>
            </a:prstGeom>
          </p:spPr>
          <p:txBody>
            <a:bodyPr wrap="none">
              <a:spAutoFit/>
            </a:bodyPr>
            <a:lstStyle/>
            <a:p>
              <a:pPr algn="ctr"/>
              <a:r>
                <a:rPr lang="en-US" dirty="0" smtClean="0"/>
                <a:t>CA</a:t>
              </a:r>
            </a:p>
          </p:txBody>
        </p:sp>
      </p:grpSp>
      <p:pic>
        <p:nvPicPr>
          <p:cNvPr id="11265" name="Picture 1"/>
          <p:cNvPicPr>
            <a:picLocks noChangeAspect="1" noChangeArrowheads="1"/>
          </p:cNvPicPr>
          <p:nvPr/>
        </p:nvPicPr>
        <p:blipFill>
          <a:blip r:embed="rId12" cstate="print"/>
          <a:srcRect b="2397"/>
          <a:stretch>
            <a:fillRect/>
          </a:stretch>
        </p:blipFill>
        <p:spPr bwMode="auto">
          <a:xfrm>
            <a:off x="5715000" y="3733800"/>
            <a:ext cx="1143000" cy="107732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ssolv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323"/>
                                        </p:tgtEl>
                                        <p:attrNameLst>
                                          <p:attrName>style.visibility</p:attrName>
                                        </p:attrNameLst>
                                      </p:cBhvr>
                                      <p:to>
                                        <p:strVal val="visible"/>
                                      </p:to>
                                    </p:set>
                                    <p:animEffect transition="in" filter="dissolve">
                                      <p:cBhvr>
                                        <p:cTn id="12" dur="500"/>
                                        <p:tgtEl>
                                          <p:spTgt spid="133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dissolv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1265"/>
                                        </p:tgtEl>
                                        <p:attrNameLst>
                                          <p:attrName>style.visibility</p:attrName>
                                        </p:attrNameLst>
                                      </p:cBhvr>
                                      <p:to>
                                        <p:strVal val="visible"/>
                                      </p:to>
                                    </p:set>
                                    <p:animEffect transition="in" filter="dissolve">
                                      <p:cBhvr>
                                        <p:cTn id="27" dur="500"/>
                                        <p:tgtEl>
                                          <p:spTgt spid="1126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122"/>
                                        </p:tgtEl>
                                        <p:attrNameLst>
                                          <p:attrName>style.visibility</p:attrName>
                                        </p:attrNameLst>
                                      </p:cBhvr>
                                      <p:to>
                                        <p:strVal val="visible"/>
                                      </p:to>
                                    </p:set>
                                    <p:animEffect transition="in" filter="dissolve">
                                      <p:cBhvr>
                                        <p:cTn id="32" dur="500"/>
                                        <p:tgtEl>
                                          <p:spTgt spid="51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56" presetClass="path" presetSubtype="0" accel="50000" decel="50000" fill="hold" nodeType="clickEffect">
                                  <p:stCondLst>
                                    <p:cond delay="0"/>
                                  </p:stCondLst>
                                  <p:childTnLst>
                                    <p:animMotion origin="layout" path="M -4.44444E-6 4.81481E-6 L -0.05486 0.05648 " pathEditMode="relative" rAng="0" ptsTypes="AA">
                                      <p:cBhvr>
                                        <p:cTn id="46" dur="2000" fill="hold"/>
                                        <p:tgtEl>
                                          <p:spTgt spid="7"/>
                                        </p:tgtEl>
                                        <p:attrNameLst>
                                          <p:attrName>ppt_x</p:attrName>
                                          <p:attrName>ppt_y</p:attrName>
                                        </p:attrNameLst>
                                      </p:cBhvr>
                                      <p:rCtr x="-2700" y="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3" descr="mackaymines2"/>
          <p:cNvPicPr>
            <a:picLocks noChangeAspect="1" noChangeArrowheads="1"/>
          </p:cNvPicPr>
          <p:nvPr/>
        </p:nvPicPr>
        <p:blipFill>
          <a:blip r:embed="rId3" cstate="print"/>
          <a:srcRect/>
          <a:stretch>
            <a:fillRect/>
          </a:stretch>
        </p:blipFill>
        <p:spPr bwMode="auto">
          <a:xfrm>
            <a:off x="2628900" y="1981200"/>
            <a:ext cx="4343400" cy="2844800"/>
          </a:xfrm>
          <a:prstGeom prst="rect">
            <a:avLst/>
          </a:prstGeom>
          <a:noFill/>
        </p:spPr>
      </p:pic>
      <p:sp>
        <p:nvSpPr>
          <p:cNvPr id="5" name="Text Box 4"/>
          <p:cNvSpPr txBox="1">
            <a:spLocks noChangeArrowheads="1"/>
          </p:cNvSpPr>
          <p:nvPr/>
        </p:nvSpPr>
        <p:spPr bwMode="auto">
          <a:xfrm>
            <a:off x="2057400" y="4953000"/>
            <a:ext cx="5486400" cy="396875"/>
          </a:xfrm>
          <a:prstGeom prst="rect">
            <a:avLst/>
          </a:prstGeom>
          <a:noFill/>
          <a:ln w="9525">
            <a:noFill/>
            <a:miter lim="800000"/>
            <a:headEnd/>
            <a:tailEnd/>
          </a:ln>
          <a:effectLst/>
        </p:spPr>
        <p:txBody>
          <a:bodyPr>
            <a:spAutoFit/>
          </a:bodyPr>
          <a:lstStyle/>
          <a:p>
            <a:pPr algn="ctr">
              <a:spcBef>
                <a:spcPct val="50000"/>
              </a:spcBef>
            </a:pPr>
            <a:r>
              <a:rPr lang="en-US" sz="2000" b="1" dirty="0">
                <a:solidFill>
                  <a:schemeClr val="bg1"/>
                </a:solidFill>
              </a:rPr>
              <a:t>The Quad </a:t>
            </a:r>
            <a:r>
              <a:rPr lang="en-US" sz="2000" b="1" dirty="0" smtClean="0">
                <a:solidFill>
                  <a:schemeClr val="bg1"/>
                </a:solidFill>
              </a:rPr>
              <a:t>at UNR</a:t>
            </a:r>
            <a:endParaRPr lang="en-US" sz="2000" b="1"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1142928" y="990600"/>
            <a:ext cx="2362200" cy="609600"/>
          </a:xfrm>
          <a:prstGeom prst="rect">
            <a:avLst/>
          </a:prstGeom>
          <a:noFill/>
          <a:ln w="9525">
            <a:noFill/>
            <a:miter lim="800000"/>
            <a:headEnd/>
            <a:tailEnd/>
          </a:ln>
        </p:spPr>
        <p:txBody>
          <a:bodyPr/>
          <a:lstStyle/>
          <a:p>
            <a:pPr marL="457200" indent="-457200" eaLnBrk="0" hangingPunct="0">
              <a:spcBef>
                <a:spcPct val="125000"/>
              </a:spcBef>
              <a:tabLst>
                <a:tab pos="455613" algn="l"/>
                <a:tab pos="1027113" algn="l"/>
              </a:tabLst>
            </a:pPr>
            <a:r>
              <a:rPr lang="en-US" sz="2800" b="1" dirty="0"/>
              <a:t>Neuroscience</a:t>
            </a:r>
          </a:p>
        </p:txBody>
      </p:sp>
      <p:grpSp>
        <p:nvGrpSpPr>
          <p:cNvPr id="2" name="Group 7"/>
          <p:cNvGrpSpPr>
            <a:grpSpLocks/>
          </p:cNvGrpSpPr>
          <p:nvPr/>
        </p:nvGrpSpPr>
        <p:grpSpPr bwMode="auto">
          <a:xfrm rot="5400000">
            <a:off x="5887843" y="1655885"/>
            <a:ext cx="492369" cy="533400"/>
            <a:chOff x="4032" y="576"/>
            <a:chExt cx="354" cy="240"/>
          </a:xfrm>
        </p:grpSpPr>
        <p:sp>
          <p:nvSpPr>
            <p:cNvPr id="13325" name="Arc 8"/>
            <p:cNvSpPr>
              <a:spLocks/>
            </p:cNvSpPr>
            <p:nvPr/>
          </p:nvSpPr>
          <p:spPr bwMode="auto">
            <a:xfrm>
              <a:off x="4032" y="576"/>
              <a:ext cx="354" cy="144"/>
            </a:xfrm>
            <a:custGeom>
              <a:avLst/>
              <a:gdLst>
                <a:gd name="T0" fmla="*/ 0 w 38978"/>
                <a:gd name="T1" fmla="*/ 0 h 21600"/>
                <a:gd name="T2" fmla="*/ 0 w 38978"/>
                <a:gd name="T3" fmla="*/ 0 h 21600"/>
                <a:gd name="T4" fmla="*/ 0 w 38978"/>
                <a:gd name="T5" fmla="*/ 0 h 21600"/>
                <a:gd name="T6" fmla="*/ 0 60000 65536"/>
                <a:gd name="T7" fmla="*/ 0 60000 65536"/>
                <a:gd name="T8" fmla="*/ 0 60000 65536"/>
                <a:gd name="T9" fmla="*/ 0 w 38978"/>
                <a:gd name="T10" fmla="*/ 0 h 21600"/>
                <a:gd name="T11" fmla="*/ 38978 w 38978"/>
                <a:gd name="T12" fmla="*/ 21600 h 21600"/>
              </a:gdLst>
              <a:ahLst/>
              <a:cxnLst>
                <a:cxn ang="T6">
                  <a:pos x="T0" y="T1"/>
                </a:cxn>
                <a:cxn ang="T7">
                  <a:pos x="T2" y="T3"/>
                </a:cxn>
                <a:cxn ang="T8">
                  <a:pos x="T4" y="T5"/>
                </a:cxn>
              </a:cxnLst>
              <a:rect l="T9" t="T10" r="T11" b="T12"/>
              <a:pathLst>
                <a:path w="38978" h="21600" fill="none" extrusionOk="0">
                  <a:moveTo>
                    <a:pt x="0" y="12203"/>
                  </a:moveTo>
                  <a:cubicBezTo>
                    <a:pt x="3605" y="4741"/>
                    <a:pt x="11161" y="-1"/>
                    <a:pt x="19449" y="0"/>
                  </a:cubicBezTo>
                  <a:cubicBezTo>
                    <a:pt x="27802" y="0"/>
                    <a:pt x="35407" y="4817"/>
                    <a:pt x="38977" y="12370"/>
                  </a:cubicBezTo>
                </a:path>
                <a:path w="38978" h="21600" stroke="0" extrusionOk="0">
                  <a:moveTo>
                    <a:pt x="0" y="12203"/>
                  </a:moveTo>
                  <a:cubicBezTo>
                    <a:pt x="3605" y="4741"/>
                    <a:pt x="11161" y="-1"/>
                    <a:pt x="19449" y="0"/>
                  </a:cubicBezTo>
                  <a:cubicBezTo>
                    <a:pt x="27802" y="0"/>
                    <a:pt x="35407" y="4817"/>
                    <a:pt x="38977" y="12370"/>
                  </a:cubicBezTo>
                  <a:lnTo>
                    <a:pt x="19449" y="21600"/>
                  </a:lnTo>
                  <a:close/>
                </a:path>
              </a:pathLst>
            </a:custGeom>
            <a:noFill/>
            <a:ln w="76200">
              <a:solidFill>
                <a:schemeClr val="hlink"/>
              </a:solidFill>
              <a:round/>
              <a:headEnd/>
              <a:tailEnd type="triangle" w="med" len="med"/>
            </a:ln>
          </p:spPr>
          <p:txBody>
            <a:bodyPr anchor="ctr">
              <a:spAutoFit/>
            </a:bodyPr>
            <a:lstStyle/>
            <a:p>
              <a:pPr algn="ctr"/>
              <a:endParaRPr lang="en-US" dirty="0"/>
            </a:p>
          </p:txBody>
        </p:sp>
        <p:sp>
          <p:nvSpPr>
            <p:cNvPr id="13326" name="Arc 9"/>
            <p:cNvSpPr>
              <a:spLocks/>
            </p:cNvSpPr>
            <p:nvPr/>
          </p:nvSpPr>
          <p:spPr bwMode="auto">
            <a:xfrm flipH="1" flipV="1">
              <a:off x="4032" y="672"/>
              <a:ext cx="354" cy="144"/>
            </a:xfrm>
            <a:custGeom>
              <a:avLst/>
              <a:gdLst>
                <a:gd name="T0" fmla="*/ 0 w 38978"/>
                <a:gd name="T1" fmla="*/ 0 h 21600"/>
                <a:gd name="T2" fmla="*/ 0 w 38978"/>
                <a:gd name="T3" fmla="*/ 0 h 21600"/>
                <a:gd name="T4" fmla="*/ 0 w 38978"/>
                <a:gd name="T5" fmla="*/ 0 h 21600"/>
                <a:gd name="T6" fmla="*/ 0 60000 65536"/>
                <a:gd name="T7" fmla="*/ 0 60000 65536"/>
                <a:gd name="T8" fmla="*/ 0 60000 65536"/>
                <a:gd name="T9" fmla="*/ 0 w 38978"/>
                <a:gd name="T10" fmla="*/ 0 h 21600"/>
                <a:gd name="T11" fmla="*/ 38978 w 38978"/>
                <a:gd name="T12" fmla="*/ 21600 h 21600"/>
              </a:gdLst>
              <a:ahLst/>
              <a:cxnLst>
                <a:cxn ang="T6">
                  <a:pos x="T0" y="T1"/>
                </a:cxn>
                <a:cxn ang="T7">
                  <a:pos x="T2" y="T3"/>
                </a:cxn>
                <a:cxn ang="T8">
                  <a:pos x="T4" y="T5"/>
                </a:cxn>
              </a:cxnLst>
              <a:rect l="T9" t="T10" r="T11" b="T12"/>
              <a:pathLst>
                <a:path w="38978" h="21600" fill="none" extrusionOk="0">
                  <a:moveTo>
                    <a:pt x="0" y="12203"/>
                  </a:moveTo>
                  <a:cubicBezTo>
                    <a:pt x="3605" y="4741"/>
                    <a:pt x="11161" y="-1"/>
                    <a:pt x="19449" y="0"/>
                  </a:cubicBezTo>
                  <a:cubicBezTo>
                    <a:pt x="27802" y="0"/>
                    <a:pt x="35407" y="4817"/>
                    <a:pt x="38977" y="12370"/>
                  </a:cubicBezTo>
                </a:path>
                <a:path w="38978" h="21600" stroke="0" extrusionOk="0">
                  <a:moveTo>
                    <a:pt x="0" y="12203"/>
                  </a:moveTo>
                  <a:cubicBezTo>
                    <a:pt x="3605" y="4741"/>
                    <a:pt x="11161" y="-1"/>
                    <a:pt x="19449" y="0"/>
                  </a:cubicBezTo>
                  <a:cubicBezTo>
                    <a:pt x="27802" y="0"/>
                    <a:pt x="35407" y="4817"/>
                    <a:pt x="38977" y="12370"/>
                  </a:cubicBezTo>
                  <a:lnTo>
                    <a:pt x="19449" y="21600"/>
                  </a:lnTo>
                  <a:close/>
                </a:path>
              </a:pathLst>
            </a:custGeom>
            <a:noFill/>
            <a:ln w="76200">
              <a:solidFill>
                <a:schemeClr val="hlink"/>
              </a:solidFill>
              <a:round/>
              <a:headEnd/>
              <a:tailEnd type="triangle" w="med" len="med"/>
            </a:ln>
          </p:spPr>
          <p:txBody>
            <a:bodyPr anchor="ctr">
              <a:spAutoFit/>
            </a:bodyPr>
            <a:lstStyle/>
            <a:p>
              <a:pPr algn="ctr"/>
              <a:endParaRPr lang="en-US" dirty="0"/>
            </a:p>
          </p:txBody>
        </p:sp>
      </p:grpSp>
      <p:grpSp>
        <p:nvGrpSpPr>
          <p:cNvPr id="3" name="Group 36"/>
          <p:cNvGrpSpPr/>
          <p:nvPr/>
        </p:nvGrpSpPr>
        <p:grpSpPr>
          <a:xfrm>
            <a:off x="1142928" y="2286000"/>
            <a:ext cx="5930900" cy="1371600"/>
            <a:chOff x="1142928" y="2286000"/>
            <a:chExt cx="5930900" cy="1371600"/>
          </a:xfrm>
        </p:grpSpPr>
        <p:sp>
          <p:nvSpPr>
            <p:cNvPr id="13320" name="Rectangle 3"/>
            <p:cNvSpPr>
              <a:spLocks noChangeArrowheads="1"/>
            </p:cNvSpPr>
            <p:nvPr/>
          </p:nvSpPr>
          <p:spPr bwMode="auto">
            <a:xfrm>
              <a:off x="1142928" y="25908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t>Mesocircuit Modeling</a:t>
              </a:r>
              <a:endParaRPr lang="en-US" sz="2800" b="1" dirty="0"/>
            </a:p>
          </p:txBody>
        </p:sp>
        <p:pic>
          <p:nvPicPr>
            <p:cNvPr id="13323" name="Picture 4"/>
            <p:cNvPicPr>
              <a:picLocks noChangeAspect="1" noChangeArrowheads="1"/>
            </p:cNvPicPr>
            <p:nvPr/>
          </p:nvPicPr>
          <p:blipFill>
            <a:blip r:embed="rId3" cstate="print">
              <a:clrChange>
                <a:clrFrom>
                  <a:srgbClr val="006600"/>
                </a:clrFrom>
                <a:clrTo>
                  <a:srgbClr val="006600">
                    <a:alpha val="0"/>
                  </a:srgbClr>
                </a:clrTo>
              </a:clrChange>
            </a:blip>
            <a:srcRect/>
            <a:stretch>
              <a:fillRect/>
            </a:stretch>
          </p:blipFill>
          <p:spPr bwMode="auto">
            <a:xfrm>
              <a:off x="5422828" y="2286000"/>
              <a:ext cx="1651000" cy="1066800"/>
            </a:xfrm>
            <a:prstGeom prst="rect">
              <a:avLst/>
            </a:prstGeom>
            <a:noFill/>
            <a:ln w="9525">
              <a:noFill/>
              <a:miter lim="800000"/>
              <a:headEnd/>
              <a:tailEnd/>
            </a:ln>
          </p:spPr>
        </p:pic>
      </p:grpSp>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r>
              <a:rPr lang="en-US" sz="2800" b="1" dirty="0">
                <a:solidFill>
                  <a:schemeClr val="accent2"/>
                </a:solidFill>
              </a:rPr>
              <a:t>Present Scope of Work</a:t>
            </a:r>
          </a:p>
          <a:p>
            <a:pPr algn="ctr">
              <a:defRPr/>
            </a:pPr>
            <a:endParaRPr lang="en-US" sz="2800" b="1" dirty="0">
              <a:solidFill>
                <a:schemeClr val="accent2"/>
              </a:solidFill>
            </a:endParaRPr>
          </a:p>
        </p:txBody>
      </p:sp>
      <p:grpSp>
        <p:nvGrpSpPr>
          <p:cNvPr id="4" name="Group 38"/>
          <p:cNvGrpSpPr/>
          <p:nvPr/>
        </p:nvGrpSpPr>
        <p:grpSpPr>
          <a:xfrm>
            <a:off x="1142928" y="5638800"/>
            <a:ext cx="5943672" cy="1066800"/>
            <a:chOff x="1142928" y="3886200"/>
            <a:chExt cx="5943672" cy="1066800"/>
          </a:xfrm>
        </p:grpSpPr>
        <p:sp>
          <p:nvSpPr>
            <p:cNvPr id="13321" name="Rectangle 3"/>
            <p:cNvSpPr>
              <a:spLocks noChangeArrowheads="1"/>
            </p:cNvSpPr>
            <p:nvPr/>
          </p:nvSpPr>
          <p:spPr bwMode="auto">
            <a:xfrm>
              <a:off x="1142928" y="3962400"/>
              <a:ext cx="3505200" cy="990600"/>
            </a:xfrm>
            <a:prstGeom prst="rect">
              <a:avLst/>
            </a:prstGeom>
            <a:noFill/>
            <a:ln w="9525">
              <a:noFill/>
              <a:miter lim="800000"/>
              <a:headEnd/>
              <a:tailEnd/>
            </a:ln>
          </p:spPr>
          <p:txBody>
            <a:bodyPr/>
            <a:lstStyle/>
            <a:p>
              <a:pPr marL="457200" indent="-457200" eaLnBrk="0" hangingPunct="0">
                <a:tabLst>
                  <a:tab pos="455613" algn="l"/>
                  <a:tab pos="1027113" algn="l"/>
                </a:tabLst>
              </a:pPr>
              <a:r>
                <a:rPr lang="en-US" sz="2800" b="1" dirty="0"/>
                <a:t>Robotic/Human </a:t>
              </a:r>
              <a:r>
                <a:rPr lang="en-US" sz="2800" b="1" dirty="0" smtClean="0"/>
                <a:t>Loops</a:t>
              </a:r>
            </a:p>
            <a:p>
              <a:pPr marL="457200" indent="-457200" eaLnBrk="0" hangingPunct="0">
                <a:tabLst>
                  <a:tab pos="455613" algn="l"/>
                  <a:tab pos="1027113" algn="l"/>
                </a:tabLst>
              </a:pPr>
              <a:r>
                <a:rPr lang="en-US" sz="2800" b="1" dirty="0" smtClean="0"/>
                <a:t>(Virtual Neurorobotics)</a:t>
              </a:r>
              <a:endParaRPr lang="en-US" sz="2800" b="1" dirty="0"/>
            </a:p>
          </p:txBody>
        </p:sp>
        <p:grpSp>
          <p:nvGrpSpPr>
            <p:cNvPr id="5" name="Group 24"/>
            <p:cNvGrpSpPr/>
            <p:nvPr/>
          </p:nvGrpSpPr>
          <p:grpSpPr>
            <a:xfrm>
              <a:off x="5410057" y="3886200"/>
              <a:ext cx="1676543" cy="1066800"/>
              <a:chOff x="4436775" y="5257800"/>
              <a:chExt cx="2060686" cy="1311234"/>
            </a:xfrm>
          </p:grpSpPr>
          <p:pic>
            <p:nvPicPr>
              <p:cNvPr id="13314" name="Picture 6" descr="C:\Program Files\Microsoft Office\MEDIA\CAGCAT10\j0302953.jpg"/>
              <p:cNvPicPr>
                <a:picLocks noChangeAspect="1" noChangeArrowheads="1"/>
              </p:cNvPicPr>
              <p:nvPr/>
            </p:nvPicPr>
            <p:blipFill>
              <a:blip r:embed="rId4" cstate="print">
                <a:clrChange>
                  <a:clrFrom>
                    <a:srgbClr val="F8F8F8"/>
                  </a:clrFrom>
                  <a:clrTo>
                    <a:srgbClr val="F8F8F8">
                      <a:alpha val="0"/>
                    </a:srgbClr>
                  </a:clrTo>
                </a:clrChange>
              </a:blip>
              <a:srcRect/>
              <a:stretch>
                <a:fillRect/>
              </a:stretch>
            </p:blipFill>
            <p:spPr bwMode="auto">
              <a:xfrm>
                <a:off x="5562600" y="5257800"/>
                <a:ext cx="934861" cy="1311234"/>
              </a:xfrm>
              <a:prstGeom prst="rect">
                <a:avLst/>
              </a:prstGeom>
              <a:noFill/>
              <a:ln w="9525">
                <a:noFill/>
                <a:miter lim="800000"/>
                <a:headEnd/>
                <a:tailEnd/>
              </a:ln>
            </p:spPr>
          </p:pic>
          <p:pic>
            <p:nvPicPr>
              <p:cNvPr id="34817" name="Picture 1"/>
              <p:cNvPicPr>
                <a:picLocks noChangeAspect="1" noChangeArrowheads="1"/>
              </p:cNvPicPr>
              <p:nvPr/>
            </p:nvPicPr>
            <p:blipFill>
              <a:blip r:embed="rId5" cstate="print">
                <a:clrChange>
                  <a:clrFrom>
                    <a:srgbClr val="6DB0FF"/>
                  </a:clrFrom>
                  <a:clrTo>
                    <a:srgbClr val="6DB0FF">
                      <a:alpha val="0"/>
                    </a:srgbClr>
                  </a:clrTo>
                </a:clrChange>
              </a:blip>
              <a:srcRect/>
              <a:stretch>
                <a:fillRect/>
              </a:stretch>
            </p:blipFill>
            <p:spPr bwMode="auto">
              <a:xfrm>
                <a:off x="4436775" y="5486400"/>
                <a:ext cx="973425" cy="1066296"/>
              </a:xfrm>
              <a:prstGeom prst="rect">
                <a:avLst/>
              </a:prstGeom>
              <a:noFill/>
              <a:ln w="9525">
                <a:noFill/>
                <a:miter lim="800000"/>
                <a:headEnd/>
                <a:tailEnd/>
              </a:ln>
              <a:effectLst/>
            </p:spPr>
          </p:pic>
        </p:grpSp>
      </p:grpSp>
      <p:pic>
        <p:nvPicPr>
          <p:cNvPr id="26" name="Picture 68" descr="N13552_planes"/>
          <p:cNvPicPr>
            <a:picLocks noChangeAspect="1" noChangeArrowheads="1"/>
          </p:cNvPicPr>
          <p:nvPr/>
        </p:nvPicPr>
        <p:blipFill>
          <a:blip r:embed="rId6" cstate="print"/>
          <a:srcRect/>
          <a:stretch>
            <a:fillRect/>
          </a:stretch>
        </p:blipFill>
        <p:spPr bwMode="auto">
          <a:xfrm>
            <a:off x="5600628" y="762000"/>
            <a:ext cx="1295400" cy="819521"/>
          </a:xfrm>
          <a:prstGeom prst="rect">
            <a:avLst/>
          </a:prstGeom>
          <a:noFill/>
          <a:ln w="9525">
            <a:noFill/>
            <a:miter lim="800000"/>
            <a:headEnd/>
            <a:tailEnd/>
          </a:ln>
        </p:spPr>
      </p:pic>
      <p:grpSp>
        <p:nvGrpSpPr>
          <p:cNvPr id="6" name="Group 7"/>
          <p:cNvGrpSpPr>
            <a:grpSpLocks/>
          </p:cNvGrpSpPr>
          <p:nvPr/>
        </p:nvGrpSpPr>
        <p:grpSpPr bwMode="auto">
          <a:xfrm rot="5400000">
            <a:off x="5964043" y="3484685"/>
            <a:ext cx="492369" cy="533400"/>
            <a:chOff x="4032" y="576"/>
            <a:chExt cx="354" cy="240"/>
          </a:xfrm>
        </p:grpSpPr>
        <p:sp>
          <p:nvSpPr>
            <p:cNvPr id="28" name="Arc 8"/>
            <p:cNvSpPr>
              <a:spLocks/>
            </p:cNvSpPr>
            <p:nvPr/>
          </p:nvSpPr>
          <p:spPr bwMode="auto">
            <a:xfrm>
              <a:off x="4032" y="576"/>
              <a:ext cx="354" cy="144"/>
            </a:xfrm>
            <a:custGeom>
              <a:avLst/>
              <a:gdLst>
                <a:gd name="T0" fmla="*/ 0 w 38978"/>
                <a:gd name="T1" fmla="*/ 0 h 21600"/>
                <a:gd name="T2" fmla="*/ 0 w 38978"/>
                <a:gd name="T3" fmla="*/ 0 h 21600"/>
                <a:gd name="T4" fmla="*/ 0 w 38978"/>
                <a:gd name="T5" fmla="*/ 0 h 21600"/>
                <a:gd name="T6" fmla="*/ 0 60000 65536"/>
                <a:gd name="T7" fmla="*/ 0 60000 65536"/>
                <a:gd name="T8" fmla="*/ 0 60000 65536"/>
                <a:gd name="T9" fmla="*/ 0 w 38978"/>
                <a:gd name="T10" fmla="*/ 0 h 21600"/>
                <a:gd name="T11" fmla="*/ 38978 w 38978"/>
                <a:gd name="T12" fmla="*/ 21600 h 21600"/>
              </a:gdLst>
              <a:ahLst/>
              <a:cxnLst>
                <a:cxn ang="T6">
                  <a:pos x="T0" y="T1"/>
                </a:cxn>
                <a:cxn ang="T7">
                  <a:pos x="T2" y="T3"/>
                </a:cxn>
                <a:cxn ang="T8">
                  <a:pos x="T4" y="T5"/>
                </a:cxn>
              </a:cxnLst>
              <a:rect l="T9" t="T10" r="T11" b="T12"/>
              <a:pathLst>
                <a:path w="38978" h="21600" fill="none" extrusionOk="0">
                  <a:moveTo>
                    <a:pt x="0" y="12203"/>
                  </a:moveTo>
                  <a:cubicBezTo>
                    <a:pt x="3605" y="4741"/>
                    <a:pt x="11161" y="-1"/>
                    <a:pt x="19449" y="0"/>
                  </a:cubicBezTo>
                  <a:cubicBezTo>
                    <a:pt x="27802" y="0"/>
                    <a:pt x="35407" y="4817"/>
                    <a:pt x="38977" y="12370"/>
                  </a:cubicBezTo>
                </a:path>
                <a:path w="38978" h="21600" stroke="0" extrusionOk="0">
                  <a:moveTo>
                    <a:pt x="0" y="12203"/>
                  </a:moveTo>
                  <a:cubicBezTo>
                    <a:pt x="3605" y="4741"/>
                    <a:pt x="11161" y="-1"/>
                    <a:pt x="19449" y="0"/>
                  </a:cubicBezTo>
                  <a:cubicBezTo>
                    <a:pt x="27802" y="0"/>
                    <a:pt x="35407" y="4817"/>
                    <a:pt x="38977" y="12370"/>
                  </a:cubicBezTo>
                  <a:lnTo>
                    <a:pt x="19449" y="21600"/>
                  </a:lnTo>
                  <a:close/>
                </a:path>
              </a:pathLst>
            </a:custGeom>
            <a:noFill/>
            <a:ln w="76200">
              <a:solidFill>
                <a:schemeClr val="hlink"/>
              </a:solidFill>
              <a:round/>
              <a:headEnd/>
              <a:tailEnd type="triangle" w="med" len="med"/>
            </a:ln>
          </p:spPr>
          <p:txBody>
            <a:bodyPr anchor="ctr">
              <a:spAutoFit/>
            </a:bodyPr>
            <a:lstStyle/>
            <a:p>
              <a:pPr algn="ctr"/>
              <a:endParaRPr lang="en-US" dirty="0"/>
            </a:p>
          </p:txBody>
        </p:sp>
        <p:sp>
          <p:nvSpPr>
            <p:cNvPr id="29" name="Arc 9"/>
            <p:cNvSpPr>
              <a:spLocks/>
            </p:cNvSpPr>
            <p:nvPr/>
          </p:nvSpPr>
          <p:spPr bwMode="auto">
            <a:xfrm flipH="1" flipV="1">
              <a:off x="4032" y="672"/>
              <a:ext cx="354" cy="144"/>
            </a:xfrm>
            <a:custGeom>
              <a:avLst/>
              <a:gdLst>
                <a:gd name="T0" fmla="*/ 0 w 38978"/>
                <a:gd name="T1" fmla="*/ 0 h 21600"/>
                <a:gd name="T2" fmla="*/ 0 w 38978"/>
                <a:gd name="T3" fmla="*/ 0 h 21600"/>
                <a:gd name="T4" fmla="*/ 0 w 38978"/>
                <a:gd name="T5" fmla="*/ 0 h 21600"/>
                <a:gd name="T6" fmla="*/ 0 60000 65536"/>
                <a:gd name="T7" fmla="*/ 0 60000 65536"/>
                <a:gd name="T8" fmla="*/ 0 60000 65536"/>
                <a:gd name="T9" fmla="*/ 0 w 38978"/>
                <a:gd name="T10" fmla="*/ 0 h 21600"/>
                <a:gd name="T11" fmla="*/ 38978 w 38978"/>
                <a:gd name="T12" fmla="*/ 21600 h 21600"/>
              </a:gdLst>
              <a:ahLst/>
              <a:cxnLst>
                <a:cxn ang="T6">
                  <a:pos x="T0" y="T1"/>
                </a:cxn>
                <a:cxn ang="T7">
                  <a:pos x="T2" y="T3"/>
                </a:cxn>
                <a:cxn ang="T8">
                  <a:pos x="T4" y="T5"/>
                </a:cxn>
              </a:cxnLst>
              <a:rect l="T9" t="T10" r="T11" b="T12"/>
              <a:pathLst>
                <a:path w="38978" h="21600" fill="none" extrusionOk="0">
                  <a:moveTo>
                    <a:pt x="0" y="12203"/>
                  </a:moveTo>
                  <a:cubicBezTo>
                    <a:pt x="3605" y="4741"/>
                    <a:pt x="11161" y="-1"/>
                    <a:pt x="19449" y="0"/>
                  </a:cubicBezTo>
                  <a:cubicBezTo>
                    <a:pt x="27802" y="0"/>
                    <a:pt x="35407" y="4817"/>
                    <a:pt x="38977" y="12370"/>
                  </a:cubicBezTo>
                </a:path>
                <a:path w="38978" h="21600" stroke="0" extrusionOk="0">
                  <a:moveTo>
                    <a:pt x="0" y="12203"/>
                  </a:moveTo>
                  <a:cubicBezTo>
                    <a:pt x="3605" y="4741"/>
                    <a:pt x="11161" y="-1"/>
                    <a:pt x="19449" y="0"/>
                  </a:cubicBezTo>
                  <a:cubicBezTo>
                    <a:pt x="27802" y="0"/>
                    <a:pt x="35407" y="4817"/>
                    <a:pt x="38977" y="12370"/>
                  </a:cubicBezTo>
                  <a:lnTo>
                    <a:pt x="19449" y="21600"/>
                  </a:lnTo>
                  <a:close/>
                </a:path>
              </a:pathLst>
            </a:custGeom>
            <a:noFill/>
            <a:ln w="76200">
              <a:solidFill>
                <a:schemeClr val="hlink"/>
              </a:solidFill>
              <a:round/>
              <a:headEnd/>
              <a:tailEnd type="triangle" w="med" len="med"/>
            </a:ln>
          </p:spPr>
          <p:txBody>
            <a:bodyPr anchor="ctr">
              <a:spAutoFit/>
            </a:bodyPr>
            <a:lstStyle/>
            <a:p>
              <a:pPr algn="ctr"/>
              <a:endParaRPr lang="en-US" dirty="0"/>
            </a:p>
          </p:txBody>
        </p:sp>
      </p:grpSp>
      <p:grpSp>
        <p:nvGrpSpPr>
          <p:cNvPr id="7" name="Group 7"/>
          <p:cNvGrpSpPr>
            <a:grpSpLocks/>
          </p:cNvGrpSpPr>
          <p:nvPr/>
        </p:nvGrpSpPr>
        <p:grpSpPr bwMode="auto">
          <a:xfrm rot="5400000">
            <a:off x="5964044" y="5278315"/>
            <a:ext cx="492369" cy="533400"/>
            <a:chOff x="4032" y="576"/>
            <a:chExt cx="354" cy="240"/>
          </a:xfrm>
        </p:grpSpPr>
        <p:sp>
          <p:nvSpPr>
            <p:cNvPr id="31" name="Arc 8"/>
            <p:cNvSpPr>
              <a:spLocks/>
            </p:cNvSpPr>
            <p:nvPr/>
          </p:nvSpPr>
          <p:spPr bwMode="auto">
            <a:xfrm>
              <a:off x="4032" y="576"/>
              <a:ext cx="354" cy="144"/>
            </a:xfrm>
            <a:custGeom>
              <a:avLst/>
              <a:gdLst>
                <a:gd name="T0" fmla="*/ 0 w 38978"/>
                <a:gd name="T1" fmla="*/ 0 h 21600"/>
                <a:gd name="T2" fmla="*/ 0 w 38978"/>
                <a:gd name="T3" fmla="*/ 0 h 21600"/>
                <a:gd name="T4" fmla="*/ 0 w 38978"/>
                <a:gd name="T5" fmla="*/ 0 h 21600"/>
                <a:gd name="T6" fmla="*/ 0 60000 65536"/>
                <a:gd name="T7" fmla="*/ 0 60000 65536"/>
                <a:gd name="T8" fmla="*/ 0 60000 65536"/>
                <a:gd name="T9" fmla="*/ 0 w 38978"/>
                <a:gd name="T10" fmla="*/ 0 h 21600"/>
                <a:gd name="T11" fmla="*/ 38978 w 38978"/>
                <a:gd name="T12" fmla="*/ 21600 h 21600"/>
              </a:gdLst>
              <a:ahLst/>
              <a:cxnLst>
                <a:cxn ang="T6">
                  <a:pos x="T0" y="T1"/>
                </a:cxn>
                <a:cxn ang="T7">
                  <a:pos x="T2" y="T3"/>
                </a:cxn>
                <a:cxn ang="T8">
                  <a:pos x="T4" y="T5"/>
                </a:cxn>
              </a:cxnLst>
              <a:rect l="T9" t="T10" r="T11" b="T12"/>
              <a:pathLst>
                <a:path w="38978" h="21600" fill="none" extrusionOk="0">
                  <a:moveTo>
                    <a:pt x="0" y="12203"/>
                  </a:moveTo>
                  <a:cubicBezTo>
                    <a:pt x="3605" y="4741"/>
                    <a:pt x="11161" y="-1"/>
                    <a:pt x="19449" y="0"/>
                  </a:cubicBezTo>
                  <a:cubicBezTo>
                    <a:pt x="27802" y="0"/>
                    <a:pt x="35407" y="4817"/>
                    <a:pt x="38977" y="12370"/>
                  </a:cubicBezTo>
                </a:path>
                <a:path w="38978" h="21600" stroke="0" extrusionOk="0">
                  <a:moveTo>
                    <a:pt x="0" y="12203"/>
                  </a:moveTo>
                  <a:cubicBezTo>
                    <a:pt x="3605" y="4741"/>
                    <a:pt x="11161" y="-1"/>
                    <a:pt x="19449" y="0"/>
                  </a:cubicBezTo>
                  <a:cubicBezTo>
                    <a:pt x="27802" y="0"/>
                    <a:pt x="35407" y="4817"/>
                    <a:pt x="38977" y="12370"/>
                  </a:cubicBezTo>
                  <a:lnTo>
                    <a:pt x="19449" y="21600"/>
                  </a:lnTo>
                  <a:close/>
                </a:path>
              </a:pathLst>
            </a:custGeom>
            <a:noFill/>
            <a:ln w="76200">
              <a:solidFill>
                <a:schemeClr val="hlink"/>
              </a:solidFill>
              <a:round/>
              <a:headEnd/>
              <a:tailEnd type="triangle" w="med" len="med"/>
            </a:ln>
          </p:spPr>
          <p:txBody>
            <a:bodyPr anchor="ctr">
              <a:spAutoFit/>
            </a:bodyPr>
            <a:lstStyle/>
            <a:p>
              <a:pPr algn="ctr"/>
              <a:endParaRPr lang="en-US" dirty="0"/>
            </a:p>
          </p:txBody>
        </p:sp>
        <p:sp>
          <p:nvSpPr>
            <p:cNvPr id="32" name="Arc 9"/>
            <p:cNvSpPr>
              <a:spLocks/>
            </p:cNvSpPr>
            <p:nvPr/>
          </p:nvSpPr>
          <p:spPr bwMode="auto">
            <a:xfrm flipH="1" flipV="1">
              <a:off x="4032" y="672"/>
              <a:ext cx="354" cy="144"/>
            </a:xfrm>
            <a:custGeom>
              <a:avLst/>
              <a:gdLst>
                <a:gd name="T0" fmla="*/ 0 w 38978"/>
                <a:gd name="T1" fmla="*/ 0 h 21600"/>
                <a:gd name="T2" fmla="*/ 0 w 38978"/>
                <a:gd name="T3" fmla="*/ 0 h 21600"/>
                <a:gd name="T4" fmla="*/ 0 w 38978"/>
                <a:gd name="T5" fmla="*/ 0 h 21600"/>
                <a:gd name="T6" fmla="*/ 0 60000 65536"/>
                <a:gd name="T7" fmla="*/ 0 60000 65536"/>
                <a:gd name="T8" fmla="*/ 0 60000 65536"/>
                <a:gd name="T9" fmla="*/ 0 w 38978"/>
                <a:gd name="T10" fmla="*/ 0 h 21600"/>
                <a:gd name="T11" fmla="*/ 38978 w 38978"/>
                <a:gd name="T12" fmla="*/ 21600 h 21600"/>
              </a:gdLst>
              <a:ahLst/>
              <a:cxnLst>
                <a:cxn ang="T6">
                  <a:pos x="T0" y="T1"/>
                </a:cxn>
                <a:cxn ang="T7">
                  <a:pos x="T2" y="T3"/>
                </a:cxn>
                <a:cxn ang="T8">
                  <a:pos x="T4" y="T5"/>
                </a:cxn>
              </a:cxnLst>
              <a:rect l="T9" t="T10" r="T11" b="T12"/>
              <a:pathLst>
                <a:path w="38978" h="21600" fill="none" extrusionOk="0">
                  <a:moveTo>
                    <a:pt x="0" y="12203"/>
                  </a:moveTo>
                  <a:cubicBezTo>
                    <a:pt x="3605" y="4741"/>
                    <a:pt x="11161" y="-1"/>
                    <a:pt x="19449" y="0"/>
                  </a:cubicBezTo>
                  <a:cubicBezTo>
                    <a:pt x="27802" y="0"/>
                    <a:pt x="35407" y="4817"/>
                    <a:pt x="38977" y="12370"/>
                  </a:cubicBezTo>
                </a:path>
                <a:path w="38978" h="21600" stroke="0" extrusionOk="0">
                  <a:moveTo>
                    <a:pt x="0" y="12203"/>
                  </a:moveTo>
                  <a:cubicBezTo>
                    <a:pt x="3605" y="4741"/>
                    <a:pt x="11161" y="-1"/>
                    <a:pt x="19449" y="0"/>
                  </a:cubicBezTo>
                  <a:cubicBezTo>
                    <a:pt x="27802" y="0"/>
                    <a:pt x="35407" y="4817"/>
                    <a:pt x="38977" y="12370"/>
                  </a:cubicBezTo>
                  <a:lnTo>
                    <a:pt x="19449" y="21600"/>
                  </a:lnTo>
                  <a:close/>
                </a:path>
              </a:pathLst>
            </a:custGeom>
            <a:noFill/>
            <a:ln w="76200">
              <a:solidFill>
                <a:schemeClr val="hlink"/>
              </a:solidFill>
              <a:round/>
              <a:headEnd/>
              <a:tailEnd type="triangle" w="med" len="med"/>
            </a:ln>
          </p:spPr>
          <p:txBody>
            <a:bodyPr anchor="ctr">
              <a:spAutoFit/>
            </a:bodyPr>
            <a:lstStyle/>
            <a:p>
              <a:pPr algn="ctr"/>
              <a:endParaRPr lang="en-US" dirty="0"/>
            </a:p>
          </p:txBody>
        </p:sp>
      </p:grpSp>
      <p:grpSp>
        <p:nvGrpSpPr>
          <p:cNvPr id="8" name="Group 39"/>
          <p:cNvGrpSpPr/>
          <p:nvPr/>
        </p:nvGrpSpPr>
        <p:grpSpPr>
          <a:xfrm>
            <a:off x="1142928" y="4114800"/>
            <a:ext cx="5943672" cy="1143000"/>
            <a:chOff x="1142928" y="5715000"/>
            <a:chExt cx="5943672" cy="1143000"/>
          </a:xfrm>
        </p:grpSpPr>
        <p:pic>
          <p:nvPicPr>
            <p:cNvPr id="13315" name="Picture 6" descr="supercomputer"/>
            <p:cNvPicPr>
              <a:picLocks noChangeAspect="1" noChangeArrowheads="1"/>
            </p:cNvPicPr>
            <p:nvPr/>
          </p:nvPicPr>
          <p:blipFill>
            <a:blip r:embed="rId7" cstate="print"/>
            <a:srcRect/>
            <a:stretch>
              <a:fillRect/>
            </a:stretch>
          </p:blipFill>
          <p:spPr bwMode="auto">
            <a:xfrm>
              <a:off x="5548313" y="5718175"/>
              <a:ext cx="1538287" cy="1139825"/>
            </a:xfrm>
            <a:prstGeom prst="rect">
              <a:avLst/>
            </a:prstGeom>
            <a:noFill/>
            <a:ln w="9525">
              <a:noFill/>
              <a:miter lim="800000"/>
              <a:headEnd/>
              <a:tailEnd/>
            </a:ln>
          </p:spPr>
        </p:pic>
        <p:sp>
          <p:nvSpPr>
            <p:cNvPr id="18" name="Rectangle 3"/>
            <p:cNvSpPr>
              <a:spLocks noChangeArrowheads="1"/>
            </p:cNvSpPr>
            <p:nvPr/>
          </p:nvSpPr>
          <p:spPr bwMode="auto">
            <a:xfrm>
              <a:off x="1142928" y="57150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t>Software/Hardware Engineering</a:t>
              </a:r>
              <a:endParaRPr lang="en-US" sz="2800" b="1" dirty="0"/>
            </a:p>
          </p:txBody>
        </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1142928" y="990600"/>
            <a:ext cx="2362200" cy="609600"/>
          </a:xfrm>
          <a:prstGeom prst="rect">
            <a:avLst/>
          </a:prstGeom>
          <a:noFill/>
          <a:ln w="9525">
            <a:noFill/>
            <a:miter lim="800000"/>
            <a:headEnd/>
            <a:tailEnd/>
          </a:ln>
        </p:spPr>
        <p:txBody>
          <a:bodyPr/>
          <a:lstStyle/>
          <a:p>
            <a:pPr marL="457200" indent="-457200" eaLnBrk="0" hangingPunct="0">
              <a:spcBef>
                <a:spcPct val="125000"/>
              </a:spcBef>
              <a:tabLst>
                <a:tab pos="455613" algn="l"/>
                <a:tab pos="1027113" algn="l"/>
              </a:tabLst>
            </a:pPr>
            <a:r>
              <a:rPr lang="en-US" sz="2800" b="1" dirty="0"/>
              <a:t>Neuroscience</a:t>
            </a:r>
          </a:p>
        </p:txBody>
      </p:sp>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endParaRPr lang="en-US" sz="2800" b="1" dirty="0">
              <a:solidFill>
                <a:schemeClr val="accent2"/>
              </a:solidFill>
            </a:endParaRPr>
          </a:p>
        </p:txBody>
      </p:sp>
      <p:pic>
        <p:nvPicPr>
          <p:cNvPr id="26" name="Picture 68" descr="N13552_planes"/>
          <p:cNvPicPr>
            <a:picLocks noChangeAspect="1" noChangeArrowheads="1"/>
          </p:cNvPicPr>
          <p:nvPr/>
        </p:nvPicPr>
        <p:blipFill>
          <a:blip r:embed="rId3" cstate="print"/>
          <a:srcRect/>
          <a:stretch>
            <a:fillRect/>
          </a:stretch>
        </p:blipFill>
        <p:spPr bwMode="auto">
          <a:xfrm>
            <a:off x="5600628" y="762000"/>
            <a:ext cx="1295400" cy="819521"/>
          </a:xfrm>
          <a:prstGeom prst="rect">
            <a:avLst/>
          </a:prstGeom>
          <a:noFill/>
          <a:ln w="9525">
            <a:noFill/>
            <a:miter lim="800000"/>
            <a:headEnd/>
            <a:tailEnd/>
          </a:ln>
        </p:spPr>
      </p:pic>
      <p:grpSp>
        <p:nvGrpSpPr>
          <p:cNvPr id="67" name="Group 66"/>
          <p:cNvGrpSpPr/>
          <p:nvPr/>
        </p:nvGrpSpPr>
        <p:grpSpPr>
          <a:xfrm>
            <a:off x="1142928" y="2286000"/>
            <a:ext cx="5943672" cy="4419600"/>
            <a:chOff x="1142928" y="2286000"/>
            <a:chExt cx="5943672" cy="4419600"/>
          </a:xfrm>
        </p:grpSpPr>
        <p:grpSp>
          <p:nvGrpSpPr>
            <p:cNvPr id="69" name="Group 36"/>
            <p:cNvGrpSpPr/>
            <p:nvPr/>
          </p:nvGrpSpPr>
          <p:grpSpPr>
            <a:xfrm>
              <a:off x="1142928" y="2286000"/>
              <a:ext cx="5930900" cy="1371600"/>
              <a:chOff x="1142928" y="2286000"/>
              <a:chExt cx="5930900" cy="1371600"/>
            </a:xfrm>
          </p:grpSpPr>
          <p:sp>
            <p:nvSpPr>
              <p:cNvPr id="92" name="Rectangle 3"/>
              <p:cNvSpPr>
                <a:spLocks noChangeArrowheads="1"/>
              </p:cNvSpPr>
              <p:nvPr/>
            </p:nvSpPr>
            <p:spPr bwMode="auto">
              <a:xfrm>
                <a:off x="1142928" y="25908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solidFill>
                      <a:schemeClr val="bg2">
                        <a:lumMod val="40000"/>
                        <a:lumOff val="60000"/>
                      </a:schemeClr>
                    </a:solidFill>
                  </a:rPr>
                  <a:t>Mesocircuit Modeling</a:t>
                </a:r>
                <a:endParaRPr lang="en-US" sz="2800" b="1" dirty="0">
                  <a:solidFill>
                    <a:schemeClr val="bg2">
                      <a:lumMod val="40000"/>
                      <a:lumOff val="60000"/>
                    </a:schemeClr>
                  </a:solidFill>
                </a:endParaRPr>
              </a:p>
            </p:txBody>
          </p:sp>
          <p:pic>
            <p:nvPicPr>
              <p:cNvPr id="93" name="Picture 4"/>
              <p:cNvPicPr>
                <a:picLocks noChangeAspect="1" noChangeArrowheads="1"/>
              </p:cNvPicPr>
              <p:nvPr/>
            </p:nvPicPr>
            <p:blipFill>
              <a:blip r:embed="rId4" cstate="print">
                <a:clrChange>
                  <a:clrFrom>
                    <a:srgbClr val="006600"/>
                  </a:clrFrom>
                  <a:clrTo>
                    <a:srgbClr val="006600">
                      <a:alpha val="0"/>
                    </a:srgbClr>
                  </a:clrTo>
                </a:clrChange>
                <a:duotone>
                  <a:schemeClr val="accent3">
                    <a:shade val="45000"/>
                    <a:satMod val="135000"/>
                  </a:schemeClr>
                  <a:prstClr val="white"/>
                </a:duotone>
              </a:blip>
              <a:srcRect/>
              <a:stretch>
                <a:fillRect/>
              </a:stretch>
            </p:blipFill>
            <p:spPr bwMode="auto">
              <a:xfrm>
                <a:off x="5422828" y="2286000"/>
                <a:ext cx="1651000" cy="1066800"/>
              </a:xfrm>
              <a:prstGeom prst="rect">
                <a:avLst/>
              </a:prstGeom>
              <a:noFill/>
              <a:ln w="9525">
                <a:noFill/>
                <a:miter lim="800000"/>
                <a:headEnd/>
                <a:tailEnd/>
              </a:ln>
            </p:spPr>
          </p:pic>
        </p:grpSp>
        <p:grpSp>
          <p:nvGrpSpPr>
            <p:cNvPr id="70" name="Group 38"/>
            <p:cNvGrpSpPr/>
            <p:nvPr/>
          </p:nvGrpSpPr>
          <p:grpSpPr>
            <a:xfrm>
              <a:off x="1142928" y="5638800"/>
              <a:ext cx="5943672" cy="1066800"/>
              <a:chOff x="1142928" y="3886200"/>
              <a:chExt cx="5943672" cy="1066800"/>
            </a:xfrm>
          </p:grpSpPr>
          <p:sp>
            <p:nvSpPr>
              <p:cNvPr id="88" name="Rectangle 3"/>
              <p:cNvSpPr>
                <a:spLocks noChangeArrowheads="1"/>
              </p:cNvSpPr>
              <p:nvPr/>
            </p:nvSpPr>
            <p:spPr bwMode="auto">
              <a:xfrm>
                <a:off x="1142928" y="3962400"/>
                <a:ext cx="3505200" cy="990600"/>
              </a:xfrm>
              <a:prstGeom prst="rect">
                <a:avLst/>
              </a:prstGeom>
              <a:noFill/>
              <a:ln w="9525">
                <a:noFill/>
                <a:miter lim="800000"/>
                <a:headEnd/>
                <a:tailEnd/>
              </a:ln>
            </p:spPr>
            <p:txBody>
              <a:bodyPr/>
              <a:lstStyle/>
              <a:p>
                <a:pPr marL="457200" indent="-457200" eaLnBrk="0" hangingPunct="0">
                  <a:tabLst>
                    <a:tab pos="455613" algn="l"/>
                    <a:tab pos="1027113" algn="l"/>
                  </a:tabLst>
                </a:pPr>
                <a:r>
                  <a:rPr lang="en-US" sz="2800" b="1" dirty="0">
                    <a:solidFill>
                      <a:schemeClr val="bg2">
                        <a:lumMod val="40000"/>
                        <a:lumOff val="60000"/>
                      </a:schemeClr>
                    </a:solidFill>
                  </a:rPr>
                  <a:t>Robotic/Human </a:t>
                </a:r>
                <a:r>
                  <a:rPr lang="en-US" sz="2800" b="1" dirty="0" smtClean="0">
                    <a:solidFill>
                      <a:schemeClr val="bg2">
                        <a:lumMod val="40000"/>
                        <a:lumOff val="60000"/>
                      </a:schemeClr>
                    </a:solidFill>
                  </a:rPr>
                  <a:t>Loops</a:t>
                </a:r>
              </a:p>
              <a:p>
                <a:pPr marL="457200" indent="-457200" eaLnBrk="0" hangingPunct="0">
                  <a:tabLst>
                    <a:tab pos="455613" algn="l"/>
                    <a:tab pos="1027113" algn="l"/>
                  </a:tabLst>
                </a:pPr>
                <a:r>
                  <a:rPr lang="en-US" sz="2800" b="1" dirty="0" smtClean="0">
                    <a:solidFill>
                      <a:schemeClr val="bg2">
                        <a:lumMod val="40000"/>
                        <a:lumOff val="60000"/>
                      </a:schemeClr>
                    </a:solidFill>
                  </a:rPr>
                  <a:t>(Virtual Neurorobotics)</a:t>
                </a:r>
                <a:endParaRPr lang="en-US" sz="2800" b="1" dirty="0">
                  <a:solidFill>
                    <a:schemeClr val="bg2">
                      <a:lumMod val="40000"/>
                      <a:lumOff val="60000"/>
                    </a:schemeClr>
                  </a:solidFill>
                </a:endParaRPr>
              </a:p>
            </p:txBody>
          </p:sp>
          <p:grpSp>
            <p:nvGrpSpPr>
              <p:cNvPr id="89" name="Group 88"/>
              <p:cNvGrpSpPr/>
              <p:nvPr/>
            </p:nvGrpSpPr>
            <p:grpSpPr>
              <a:xfrm>
                <a:off x="5410057" y="3886200"/>
                <a:ext cx="1676543" cy="1066800"/>
                <a:chOff x="4436775" y="5257800"/>
                <a:chExt cx="2060686" cy="1311234"/>
              </a:xfrm>
            </p:grpSpPr>
            <p:pic>
              <p:nvPicPr>
                <p:cNvPr id="90" name="Picture 6" descr="C:\Program Files\Microsoft Office\MEDIA\CAGCAT10\j0302953.jpg"/>
                <p:cNvPicPr>
                  <a:picLocks noChangeAspect="1" noChangeArrowheads="1"/>
                </p:cNvPicPr>
                <p:nvPr/>
              </p:nvPicPr>
              <p:blipFill>
                <a:blip r:embed="rId5" cstate="print">
                  <a:clrChange>
                    <a:clrFrom>
                      <a:srgbClr val="F8F8F8"/>
                    </a:clrFrom>
                    <a:clrTo>
                      <a:srgbClr val="F8F8F8">
                        <a:alpha val="0"/>
                      </a:srgbClr>
                    </a:clrTo>
                  </a:clrChange>
                  <a:duotone>
                    <a:schemeClr val="accent3">
                      <a:shade val="45000"/>
                      <a:satMod val="135000"/>
                    </a:schemeClr>
                    <a:prstClr val="white"/>
                  </a:duotone>
                </a:blip>
                <a:srcRect/>
                <a:stretch>
                  <a:fillRect/>
                </a:stretch>
              </p:blipFill>
              <p:spPr bwMode="auto">
                <a:xfrm>
                  <a:off x="5562600" y="5257800"/>
                  <a:ext cx="934861" cy="1311234"/>
                </a:xfrm>
                <a:prstGeom prst="rect">
                  <a:avLst/>
                </a:prstGeom>
                <a:noFill/>
                <a:ln w="9525">
                  <a:noFill/>
                  <a:miter lim="800000"/>
                  <a:headEnd/>
                  <a:tailEnd/>
                </a:ln>
              </p:spPr>
            </p:pic>
            <p:pic>
              <p:nvPicPr>
                <p:cNvPr id="91" name="Picture 1"/>
                <p:cNvPicPr>
                  <a:picLocks noChangeAspect="1" noChangeArrowheads="1"/>
                </p:cNvPicPr>
                <p:nvPr/>
              </p:nvPicPr>
              <p:blipFill>
                <a:blip r:embed="rId6" cstate="print">
                  <a:clrChange>
                    <a:clrFrom>
                      <a:srgbClr val="6DB0FF"/>
                    </a:clrFrom>
                    <a:clrTo>
                      <a:srgbClr val="6DB0FF">
                        <a:alpha val="0"/>
                      </a:srgbClr>
                    </a:clrTo>
                  </a:clrChange>
                  <a:duotone>
                    <a:schemeClr val="accent3">
                      <a:shade val="45000"/>
                      <a:satMod val="135000"/>
                    </a:schemeClr>
                    <a:prstClr val="white"/>
                  </a:duotone>
                </a:blip>
                <a:srcRect/>
                <a:stretch>
                  <a:fillRect/>
                </a:stretch>
              </p:blipFill>
              <p:spPr bwMode="auto">
                <a:xfrm>
                  <a:off x="4436775" y="5486400"/>
                  <a:ext cx="973425" cy="1066296"/>
                </a:xfrm>
                <a:prstGeom prst="rect">
                  <a:avLst/>
                </a:prstGeom>
                <a:noFill/>
                <a:ln w="9525">
                  <a:noFill/>
                  <a:miter lim="800000"/>
                  <a:headEnd/>
                  <a:tailEnd/>
                </a:ln>
                <a:effectLst/>
              </p:spPr>
            </p:pic>
          </p:grpSp>
        </p:grpSp>
        <p:grpSp>
          <p:nvGrpSpPr>
            <p:cNvPr id="73" name="Group 39"/>
            <p:cNvGrpSpPr/>
            <p:nvPr/>
          </p:nvGrpSpPr>
          <p:grpSpPr>
            <a:xfrm>
              <a:off x="1142928" y="4114800"/>
              <a:ext cx="5943672" cy="1143000"/>
              <a:chOff x="1142928" y="5715000"/>
              <a:chExt cx="5943672" cy="1143000"/>
            </a:xfrm>
          </p:grpSpPr>
          <p:pic>
            <p:nvPicPr>
              <p:cNvPr id="74" name="Picture 6" descr="supercompute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5548313" y="5718175"/>
                <a:ext cx="1538287" cy="1139825"/>
              </a:xfrm>
              <a:prstGeom prst="rect">
                <a:avLst/>
              </a:prstGeom>
              <a:noFill/>
              <a:ln w="9525">
                <a:noFill/>
                <a:miter lim="800000"/>
                <a:headEnd/>
                <a:tailEnd/>
              </a:ln>
            </p:spPr>
          </p:pic>
          <p:sp>
            <p:nvSpPr>
              <p:cNvPr id="75" name="Rectangle 3"/>
              <p:cNvSpPr>
                <a:spLocks noChangeArrowheads="1"/>
              </p:cNvSpPr>
              <p:nvPr/>
            </p:nvSpPr>
            <p:spPr bwMode="auto">
              <a:xfrm>
                <a:off x="1142928" y="57150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solidFill>
                      <a:schemeClr val="bg2">
                        <a:lumMod val="40000"/>
                        <a:lumOff val="60000"/>
                      </a:schemeClr>
                    </a:solidFill>
                  </a:rPr>
                  <a:t>Software/Hardware Engineering</a:t>
                </a:r>
                <a:endParaRPr lang="en-US" sz="2800" b="1" dirty="0">
                  <a:solidFill>
                    <a:schemeClr val="bg2">
                      <a:lumMod val="40000"/>
                      <a:lumOff val="60000"/>
                    </a:schemeClr>
                  </a:solidFill>
                </a:endParaRPr>
              </a:p>
            </p:txBody>
          </p:sp>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63"/>
          <p:cNvPicPr>
            <a:picLocks noChangeAspect="1" noChangeArrowheads="1"/>
          </p:cNvPicPr>
          <p:nvPr/>
        </p:nvPicPr>
        <p:blipFill>
          <a:blip r:embed="rId3" cstate="print"/>
          <a:srcRect/>
          <a:stretch>
            <a:fillRect/>
          </a:stretch>
        </p:blipFill>
        <p:spPr bwMode="auto">
          <a:xfrm>
            <a:off x="2057400" y="3279388"/>
            <a:ext cx="2743200" cy="2283212"/>
          </a:xfrm>
          <a:prstGeom prst="rect">
            <a:avLst/>
          </a:prstGeom>
          <a:noFill/>
          <a:ln w="9525" algn="ctr">
            <a:solidFill>
              <a:srgbClr val="039FAF"/>
            </a:solidFill>
            <a:miter lim="800000"/>
            <a:headEnd/>
            <a:tailEnd/>
          </a:ln>
        </p:spPr>
      </p:pic>
      <p:pic>
        <p:nvPicPr>
          <p:cNvPr id="25605" name="Picture 65"/>
          <p:cNvPicPr>
            <a:picLocks noChangeAspect="1" noChangeArrowheads="1"/>
          </p:cNvPicPr>
          <p:nvPr/>
        </p:nvPicPr>
        <p:blipFill>
          <a:blip r:embed="rId4" cstate="print"/>
          <a:srcRect/>
          <a:stretch>
            <a:fillRect/>
          </a:stretch>
        </p:blipFill>
        <p:spPr bwMode="auto">
          <a:xfrm>
            <a:off x="2057400" y="1066800"/>
            <a:ext cx="2667000" cy="2173713"/>
          </a:xfrm>
          <a:prstGeom prst="rect">
            <a:avLst/>
          </a:prstGeom>
          <a:noFill/>
          <a:ln w="9525" algn="ctr">
            <a:solidFill>
              <a:srgbClr val="039FAF"/>
            </a:solidFill>
            <a:miter lim="800000"/>
            <a:headEnd/>
            <a:tailEnd/>
          </a:ln>
        </p:spPr>
      </p:pic>
      <p:pic>
        <p:nvPicPr>
          <p:cNvPr id="25607" name="Picture 66" descr="slice_IR"/>
          <p:cNvPicPr>
            <a:picLocks noChangeAspect="1" noChangeArrowheads="1"/>
          </p:cNvPicPr>
          <p:nvPr/>
        </p:nvPicPr>
        <p:blipFill>
          <a:blip r:embed="rId5" cstate="print"/>
          <a:srcRect/>
          <a:stretch>
            <a:fillRect/>
          </a:stretch>
        </p:blipFill>
        <p:spPr bwMode="auto">
          <a:xfrm>
            <a:off x="152400" y="2362200"/>
            <a:ext cx="1844597" cy="3200400"/>
          </a:xfrm>
          <a:prstGeom prst="rect">
            <a:avLst/>
          </a:prstGeom>
          <a:noFill/>
          <a:ln w="9525">
            <a:solidFill>
              <a:srgbClr val="039FAF"/>
            </a:solidFill>
            <a:miter lim="800000"/>
            <a:headEnd/>
            <a:tailEnd/>
          </a:ln>
        </p:spPr>
      </p:pic>
      <p:sp>
        <p:nvSpPr>
          <p:cNvPr id="9" name="TextBox 8"/>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smtClean="0">
                <a:solidFill>
                  <a:schemeClr val="accent2"/>
                </a:solidFill>
              </a:rPr>
              <a:t>Brain </a:t>
            </a:r>
            <a:r>
              <a:rPr lang="en-US" sz="2800" b="1" dirty="0" smtClean="0">
                <a:solidFill>
                  <a:schemeClr val="accent2"/>
                </a:solidFill>
              </a:rPr>
              <a:t>slice technology </a:t>
            </a:r>
            <a:r>
              <a:rPr lang="en-US" sz="2800" b="1" smtClean="0">
                <a:solidFill>
                  <a:schemeClr val="accent2"/>
                </a:solidFill>
              </a:rPr>
              <a:t>to Physiology</a:t>
            </a:r>
            <a:endParaRPr lang="en-US" sz="2800" b="1" dirty="0">
              <a:solidFill>
                <a:schemeClr val="accent2"/>
              </a:solidFill>
            </a:endParaRPr>
          </a:p>
        </p:txBody>
      </p:sp>
      <p:grpSp>
        <p:nvGrpSpPr>
          <p:cNvPr id="11" name="Group 10"/>
          <p:cNvGrpSpPr/>
          <p:nvPr/>
        </p:nvGrpSpPr>
        <p:grpSpPr>
          <a:xfrm>
            <a:off x="152400" y="1066801"/>
            <a:ext cx="1828800" cy="1143000"/>
            <a:chOff x="152400" y="1066800"/>
            <a:chExt cx="2286000" cy="1446213"/>
          </a:xfrm>
        </p:grpSpPr>
        <p:pic>
          <p:nvPicPr>
            <p:cNvPr id="25608" name="Picture 68" descr="N13552_planes"/>
            <p:cNvPicPr>
              <a:picLocks noChangeAspect="1" noChangeArrowheads="1"/>
            </p:cNvPicPr>
            <p:nvPr/>
          </p:nvPicPr>
          <p:blipFill>
            <a:blip r:embed="rId6" cstate="print"/>
            <a:srcRect/>
            <a:stretch>
              <a:fillRect/>
            </a:stretch>
          </p:blipFill>
          <p:spPr bwMode="auto">
            <a:xfrm>
              <a:off x="152400" y="1066800"/>
              <a:ext cx="2286000" cy="1446213"/>
            </a:xfrm>
            <a:prstGeom prst="rect">
              <a:avLst/>
            </a:prstGeom>
            <a:noFill/>
            <a:ln w="9525">
              <a:noFill/>
              <a:miter lim="800000"/>
              <a:headEnd/>
              <a:tailEnd/>
            </a:ln>
          </p:spPr>
        </p:pic>
        <p:pic>
          <p:nvPicPr>
            <p:cNvPr id="10" name="Picture 68" descr="N13552_planes"/>
            <p:cNvPicPr>
              <a:picLocks noChangeAspect="1" noChangeArrowheads="1"/>
            </p:cNvPicPr>
            <p:nvPr/>
          </p:nvPicPr>
          <p:blipFill>
            <a:blip r:embed="rId6" cstate="print"/>
            <a:srcRect l="53333" t="47420" b="15697"/>
            <a:stretch>
              <a:fillRect/>
            </a:stretch>
          </p:blipFill>
          <p:spPr bwMode="auto">
            <a:xfrm>
              <a:off x="1371600" y="1752600"/>
              <a:ext cx="1066800" cy="533400"/>
            </a:xfrm>
            <a:prstGeom prst="rect">
              <a:avLst/>
            </a:prstGeom>
            <a:noFill/>
            <a:ln w="9525">
              <a:noFill/>
              <a:miter lim="800000"/>
              <a:headEnd/>
              <a:tailEnd/>
            </a:ln>
          </p:spPr>
        </p:pic>
      </p:grpSp>
      <p:grpSp>
        <p:nvGrpSpPr>
          <p:cNvPr id="27" name="Group 26"/>
          <p:cNvGrpSpPr/>
          <p:nvPr/>
        </p:nvGrpSpPr>
        <p:grpSpPr>
          <a:xfrm>
            <a:off x="4800600" y="1143000"/>
            <a:ext cx="4114800" cy="2514600"/>
            <a:chOff x="4800600" y="1143000"/>
            <a:chExt cx="4114800" cy="2514600"/>
          </a:xfrm>
        </p:grpSpPr>
        <p:pic>
          <p:nvPicPr>
            <p:cNvPr id="1026" name="Picture 2"/>
            <p:cNvPicPr>
              <a:picLocks noChangeAspect="1" noChangeArrowheads="1"/>
            </p:cNvPicPr>
            <p:nvPr/>
          </p:nvPicPr>
          <p:blipFill>
            <a:blip r:embed="rId7" cstate="print"/>
            <a:srcRect/>
            <a:stretch>
              <a:fillRect/>
            </a:stretch>
          </p:blipFill>
          <p:spPr bwMode="auto">
            <a:xfrm>
              <a:off x="7534275" y="2209800"/>
              <a:ext cx="1381125" cy="1257300"/>
            </a:xfrm>
            <a:prstGeom prst="rect">
              <a:avLst/>
            </a:prstGeom>
            <a:noFill/>
            <a:ln w="9525">
              <a:noFill/>
              <a:miter lim="800000"/>
              <a:headEnd/>
              <a:tailEnd/>
            </a:ln>
          </p:spPr>
        </p:pic>
        <p:grpSp>
          <p:nvGrpSpPr>
            <p:cNvPr id="26" name="Group 25"/>
            <p:cNvGrpSpPr/>
            <p:nvPr/>
          </p:nvGrpSpPr>
          <p:grpSpPr>
            <a:xfrm>
              <a:off x="4800600" y="1143000"/>
              <a:ext cx="4078288" cy="2514600"/>
              <a:chOff x="4800600" y="1143000"/>
              <a:chExt cx="4078288" cy="2514600"/>
            </a:xfrm>
          </p:grpSpPr>
          <p:grpSp>
            <p:nvGrpSpPr>
              <p:cNvPr id="12" name="Group 20"/>
              <p:cNvGrpSpPr>
                <a:grpSpLocks/>
              </p:cNvGrpSpPr>
              <p:nvPr/>
            </p:nvGrpSpPr>
            <p:grpSpPr bwMode="auto">
              <a:xfrm>
                <a:off x="4800600" y="1143000"/>
                <a:ext cx="4078288" cy="914400"/>
                <a:chOff x="152400" y="1646238"/>
                <a:chExt cx="5145314" cy="1695450"/>
              </a:xfrm>
            </p:grpSpPr>
            <p:pic>
              <p:nvPicPr>
                <p:cNvPr id="13" name="Picture 15"/>
                <p:cNvPicPr>
                  <a:picLocks noChangeAspect="1" noChangeArrowheads="1"/>
                </p:cNvPicPr>
                <p:nvPr/>
              </p:nvPicPr>
              <p:blipFill>
                <a:blip r:embed="rId8" cstate="print"/>
                <a:srcRect/>
                <a:stretch>
                  <a:fillRect/>
                </a:stretch>
              </p:blipFill>
              <p:spPr bwMode="auto">
                <a:xfrm>
                  <a:off x="3519714" y="2380569"/>
                  <a:ext cx="1778000" cy="928688"/>
                </a:xfrm>
                <a:prstGeom prst="rect">
                  <a:avLst/>
                </a:prstGeom>
                <a:noFill/>
                <a:ln w="9525">
                  <a:noFill/>
                  <a:miter lim="800000"/>
                  <a:headEnd/>
                  <a:tailEnd/>
                </a:ln>
              </p:spPr>
            </p:pic>
            <p:pic>
              <p:nvPicPr>
                <p:cNvPr id="14" name="Picture 14"/>
                <p:cNvPicPr>
                  <a:picLocks noChangeAspect="1" noChangeArrowheads="1"/>
                </p:cNvPicPr>
                <p:nvPr/>
              </p:nvPicPr>
              <p:blipFill>
                <a:blip r:embed="rId9" cstate="print"/>
                <a:srcRect r="16608"/>
                <a:stretch>
                  <a:fillRect/>
                </a:stretch>
              </p:blipFill>
              <p:spPr bwMode="auto">
                <a:xfrm>
                  <a:off x="152400" y="1646238"/>
                  <a:ext cx="3403600" cy="1695450"/>
                </a:xfrm>
                <a:prstGeom prst="rect">
                  <a:avLst/>
                </a:prstGeom>
                <a:noFill/>
                <a:ln w="9525">
                  <a:noFill/>
                  <a:miter lim="800000"/>
                  <a:headEnd/>
                  <a:tailEnd/>
                </a:ln>
              </p:spPr>
            </p:pic>
          </p:grpSp>
          <p:grpSp>
            <p:nvGrpSpPr>
              <p:cNvPr id="18" name="Group 21"/>
              <p:cNvGrpSpPr>
                <a:grpSpLocks/>
              </p:cNvGrpSpPr>
              <p:nvPr/>
            </p:nvGrpSpPr>
            <p:grpSpPr bwMode="auto">
              <a:xfrm>
                <a:off x="4943475" y="2209800"/>
                <a:ext cx="2514600" cy="1219200"/>
                <a:chOff x="939800" y="4618038"/>
                <a:chExt cx="2949575" cy="1371600"/>
              </a:xfrm>
            </p:grpSpPr>
            <p:pic>
              <p:nvPicPr>
                <p:cNvPr id="19" name="Picture 16"/>
                <p:cNvPicPr>
                  <a:picLocks noChangeAspect="1" noChangeArrowheads="1"/>
                </p:cNvPicPr>
                <p:nvPr/>
              </p:nvPicPr>
              <p:blipFill>
                <a:blip r:embed="rId10" cstate="print"/>
                <a:srcRect l="14073" t="50868" r="7518"/>
                <a:stretch>
                  <a:fillRect/>
                </a:stretch>
              </p:blipFill>
              <p:spPr bwMode="auto">
                <a:xfrm>
                  <a:off x="939800" y="4618038"/>
                  <a:ext cx="1423988" cy="1371600"/>
                </a:xfrm>
                <a:prstGeom prst="rect">
                  <a:avLst/>
                </a:prstGeom>
                <a:noFill/>
                <a:ln w="9525">
                  <a:solidFill>
                    <a:schemeClr val="tx1"/>
                  </a:solidFill>
                  <a:miter lim="800000"/>
                  <a:headEnd/>
                  <a:tailEnd/>
                </a:ln>
              </p:spPr>
            </p:pic>
            <p:pic>
              <p:nvPicPr>
                <p:cNvPr id="20" name="Picture 17"/>
                <p:cNvPicPr>
                  <a:picLocks noChangeAspect="1" noChangeArrowheads="1"/>
                </p:cNvPicPr>
                <p:nvPr/>
              </p:nvPicPr>
              <p:blipFill>
                <a:blip r:embed="rId10" cstate="print"/>
                <a:srcRect l="12500" t="922" r="9004" b="53145"/>
                <a:stretch>
                  <a:fillRect/>
                </a:stretch>
              </p:blipFill>
              <p:spPr bwMode="auto">
                <a:xfrm>
                  <a:off x="2463800" y="4618038"/>
                  <a:ext cx="1425575" cy="1362075"/>
                </a:xfrm>
                <a:prstGeom prst="rect">
                  <a:avLst/>
                </a:prstGeom>
                <a:noFill/>
                <a:ln w="9525">
                  <a:solidFill>
                    <a:schemeClr val="tx1"/>
                  </a:solidFill>
                  <a:miter lim="800000"/>
                  <a:headEnd/>
                  <a:tailEnd/>
                </a:ln>
              </p:spPr>
            </p:pic>
          </p:grpSp>
          <p:cxnSp>
            <p:nvCxnSpPr>
              <p:cNvPr id="22" name="Straight Connector 21"/>
              <p:cNvCxnSpPr/>
              <p:nvPr/>
            </p:nvCxnSpPr>
            <p:spPr bwMode="auto">
              <a:xfrm>
                <a:off x="4876800" y="3657600"/>
                <a:ext cx="3886200" cy="0"/>
              </a:xfrm>
              <a:prstGeom prst="line">
                <a:avLst/>
              </a:prstGeom>
              <a:noFill/>
              <a:ln w="9525" cap="flat" cmpd="sng" algn="ctr">
                <a:solidFill>
                  <a:schemeClr val="tx1"/>
                </a:solidFill>
                <a:prstDash val="solid"/>
                <a:round/>
                <a:headEnd type="none" w="med" len="med"/>
                <a:tailEnd type="none" w="med" len="med"/>
              </a:ln>
              <a:effectLst/>
            </p:spPr>
          </p:cxnSp>
        </p:grpSp>
      </p:grpSp>
      <p:grpSp>
        <p:nvGrpSpPr>
          <p:cNvPr id="30" name="Group 29"/>
          <p:cNvGrpSpPr/>
          <p:nvPr/>
        </p:nvGrpSpPr>
        <p:grpSpPr>
          <a:xfrm>
            <a:off x="4943475" y="3810001"/>
            <a:ext cx="4010025" cy="2438399"/>
            <a:chOff x="4943475" y="3810001"/>
            <a:chExt cx="4010025" cy="2438399"/>
          </a:xfrm>
        </p:grpSpPr>
        <p:grpSp>
          <p:nvGrpSpPr>
            <p:cNvPr id="25" name="Group 24"/>
            <p:cNvGrpSpPr/>
            <p:nvPr/>
          </p:nvGrpSpPr>
          <p:grpSpPr>
            <a:xfrm>
              <a:off x="4943475" y="3810001"/>
              <a:ext cx="3743325" cy="2133600"/>
              <a:chOff x="4943475" y="3810001"/>
              <a:chExt cx="3743325" cy="2133600"/>
            </a:xfrm>
          </p:grpSpPr>
          <p:pic>
            <p:nvPicPr>
              <p:cNvPr id="23" name="Picture 29"/>
              <p:cNvPicPr>
                <a:picLocks noChangeAspect="1" noChangeArrowheads="1"/>
              </p:cNvPicPr>
              <p:nvPr/>
            </p:nvPicPr>
            <p:blipFill>
              <a:blip r:embed="rId11" cstate="print"/>
              <a:srcRect/>
              <a:stretch>
                <a:fillRect/>
              </a:stretch>
            </p:blipFill>
            <p:spPr bwMode="auto">
              <a:xfrm>
                <a:off x="4943475" y="3810001"/>
                <a:ext cx="2215949" cy="213360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7229475" y="4267200"/>
                <a:ext cx="1457325" cy="1257300"/>
              </a:xfrm>
              <a:prstGeom prst="rect">
                <a:avLst/>
              </a:prstGeom>
              <a:noFill/>
              <a:ln w="9525">
                <a:noFill/>
                <a:miter lim="800000"/>
                <a:headEnd/>
                <a:tailEnd/>
              </a:ln>
            </p:spPr>
          </p:pic>
        </p:grpSp>
        <p:pic>
          <p:nvPicPr>
            <p:cNvPr id="1028" name="Picture 4"/>
            <p:cNvPicPr>
              <a:picLocks noChangeAspect="1" noChangeArrowheads="1"/>
            </p:cNvPicPr>
            <p:nvPr/>
          </p:nvPicPr>
          <p:blipFill>
            <a:blip r:embed="rId13" cstate="print"/>
            <a:srcRect/>
            <a:stretch>
              <a:fillRect/>
            </a:stretch>
          </p:blipFill>
          <p:spPr bwMode="auto">
            <a:xfrm>
              <a:off x="4953000" y="6019800"/>
              <a:ext cx="4000500" cy="228600"/>
            </a:xfrm>
            <a:prstGeom prst="rect">
              <a:avLst/>
            </a:prstGeom>
            <a:noFill/>
            <a:ln w="9525">
              <a:noFill/>
              <a:miter lim="800000"/>
              <a:headEnd/>
              <a:tailEnd/>
            </a:ln>
          </p:spPr>
        </p:pic>
        <p:pic>
          <p:nvPicPr>
            <p:cNvPr id="1029" name="Picture 5"/>
            <p:cNvPicPr>
              <a:picLocks noChangeAspect="1" noChangeArrowheads="1"/>
            </p:cNvPicPr>
            <p:nvPr/>
          </p:nvPicPr>
          <p:blipFill>
            <a:blip r:embed="rId14" cstate="print"/>
            <a:srcRect/>
            <a:stretch>
              <a:fillRect/>
            </a:stretch>
          </p:blipFill>
          <p:spPr bwMode="auto">
            <a:xfrm>
              <a:off x="7239000" y="5867400"/>
              <a:ext cx="1171575" cy="16192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ChangeArrowheads="1"/>
          </p:cNvSpPr>
          <p:nvPr/>
        </p:nvSpPr>
        <p:spPr bwMode="auto">
          <a:xfrm>
            <a:off x="1142928" y="990600"/>
            <a:ext cx="2362200" cy="609600"/>
          </a:xfrm>
          <a:prstGeom prst="rect">
            <a:avLst/>
          </a:prstGeom>
          <a:noFill/>
          <a:ln w="9525">
            <a:noFill/>
            <a:miter lim="800000"/>
            <a:headEnd/>
            <a:tailEnd/>
          </a:ln>
        </p:spPr>
        <p:txBody>
          <a:bodyPr/>
          <a:lstStyle/>
          <a:p>
            <a:pPr marL="457200" indent="-457200" eaLnBrk="0" hangingPunct="0">
              <a:spcBef>
                <a:spcPct val="125000"/>
              </a:spcBef>
              <a:tabLst>
                <a:tab pos="455613" algn="l"/>
                <a:tab pos="1027113" algn="l"/>
              </a:tabLst>
            </a:pPr>
            <a:r>
              <a:rPr lang="en-US" sz="2800" b="1" dirty="0">
                <a:solidFill>
                  <a:schemeClr val="bg2">
                    <a:lumMod val="40000"/>
                    <a:lumOff val="60000"/>
                  </a:schemeClr>
                </a:solidFill>
              </a:rPr>
              <a:t>Neuroscience</a:t>
            </a:r>
          </a:p>
        </p:txBody>
      </p:sp>
      <p:grpSp>
        <p:nvGrpSpPr>
          <p:cNvPr id="3" name="Group 36"/>
          <p:cNvGrpSpPr/>
          <p:nvPr/>
        </p:nvGrpSpPr>
        <p:grpSpPr>
          <a:xfrm>
            <a:off x="1142928" y="2286000"/>
            <a:ext cx="5930900" cy="1371600"/>
            <a:chOff x="1142928" y="2286000"/>
            <a:chExt cx="5930900" cy="1371600"/>
          </a:xfrm>
        </p:grpSpPr>
        <p:sp>
          <p:nvSpPr>
            <p:cNvPr id="13320" name="Rectangle 3"/>
            <p:cNvSpPr>
              <a:spLocks noChangeArrowheads="1"/>
            </p:cNvSpPr>
            <p:nvPr/>
          </p:nvSpPr>
          <p:spPr bwMode="auto">
            <a:xfrm>
              <a:off x="1142928" y="25908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t>Mesocircuit Modeling</a:t>
              </a:r>
              <a:endParaRPr lang="en-US" sz="2800" b="1" dirty="0"/>
            </a:p>
          </p:txBody>
        </p:sp>
        <p:pic>
          <p:nvPicPr>
            <p:cNvPr id="13323" name="Picture 4"/>
            <p:cNvPicPr>
              <a:picLocks noChangeAspect="1" noChangeArrowheads="1"/>
            </p:cNvPicPr>
            <p:nvPr/>
          </p:nvPicPr>
          <p:blipFill>
            <a:blip r:embed="rId3" cstate="print">
              <a:clrChange>
                <a:clrFrom>
                  <a:srgbClr val="006600"/>
                </a:clrFrom>
                <a:clrTo>
                  <a:srgbClr val="006600">
                    <a:alpha val="0"/>
                  </a:srgbClr>
                </a:clrTo>
              </a:clrChange>
            </a:blip>
            <a:srcRect/>
            <a:stretch>
              <a:fillRect/>
            </a:stretch>
          </p:blipFill>
          <p:spPr bwMode="auto">
            <a:xfrm>
              <a:off x="5422828" y="2286000"/>
              <a:ext cx="1651000" cy="1066800"/>
            </a:xfrm>
            <a:prstGeom prst="rect">
              <a:avLst/>
            </a:prstGeom>
            <a:noFill/>
            <a:ln w="9525">
              <a:noFill/>
              <a:miter lim="800000"/>
              <a:headEnd/>
              <a:tailEnd/>
            </a:ln>
          </p:spPr>
        </p:pic>
      </p:grpSp>
      <p:sp>
        <p:nvSpPr>
          <p:cNvPr id="17" name="TextBox 16"/>
          <p:cNvSpPr txBox="1"/>
          <p:nvPr/>
        </p:nvSpPr>
        <p:spPr>
          <a:xfrm>
            <a:off x="0" y="0"/>
            <a:ext cx="9144000" cy="533400"/>
          </a:xfrm>
          <a:prstGeom prst="rect">
            <a:avLst/>
          </a:prstGeom>
          <a:solidFill>
            <a:schemeClr val="accent6">
              <a:lumMod val="20000"/>
              <a:lumOff val="80000"/>
            </a:schemeClr>
          </a:solidFill>
        </p:spPr>
        <p:txBody>
          <a:bodyPr/>
          <a:lstStyle/>
          <a:p>
            <a:pPr algn="ctr">
              <a:defRPr/>
            </a:pPr>
            <a:endParaRPr lang="en-US" sz="2800" b="1" dirty="0">
              <a:solidFill>
                <a:schemeClr val="accent2"/>
              </a:solidFill>
            </a:endParaRPr>
          </a:p>
        </p:txBody>
      </p:sp>
      <p:grpSp>
        <p:nvGrpSpPr>
          <p:cNvPr id="4" name="Group 38"/>
          <p:cNvGrpSpPr/>
          <p:nvPr/>
        </p:nvGrpSpPr>
        <p:grpSpPr>
          <a:xfrm>
            <a:off x="1142928" y="5638800"/>
            <a:ext cx="5943672" cy="1066800"/>
            <a:chOff x="1142928" y="3886200"/>
            <a:chExt cx="5943672" cy="1066800"/>
          </a:xfrm>
        </p:grpSpPr>
        <p:sp>
          <p:nvSpPr>
            <p:cNvPr id="13321" name="Rectangle 3"/>
            <p:cNvSpPr>
              <a:spLocks noChangeArrowheads="1"/>
            </p:cNvSpPr>
            <p:nvPr/>
          </p:nvSpPr>
          <p:spPr bwMode="auto">
            <a:xfrm>
              <a:off x="1142928" y="3962400"/>
              <a:ext cx="3505200" cy="990600"/>
            </a:xfrm>
            <a:prstGeom prst="rect">
              <a:avLst/>
            </a:prstGeom>
            <a:noFill/>
            <a:ln w="9525">
              <a:noFill/>
              <a:miter lim="800000"/>
              <a:headEnd/>
              <a:tailEnd/>
            </a:ln>
          </p:spPr>
          <p:txBody>
            <a:bodyPr/>
            <a:lstStyle/>
            <a:p>
              <a:pPr marL="457200" indent="-457200" eaLnBrk="0" hangingPunct="0">
                <a:tabLst>
                  <a:tab pos="455613" algn="l"/>
                  <a:tab pos="1027113" algn="l"/>
                </a:tabLst>
              </a:pPr>
              <a:r>
                <a:rPr lang="en-US" sz="2800" b="1" dirty="0">
                  <a:solidFill>
                    <a:schemeClr val="bg2">
                      <a:lumMod val="40000"/>
                      <a:lumOff val="60000"/>
                    </a:schemeClr>
                  </a:solidFill>
                </a:rPr>
                <a:t>Robotic/Human </a:t>
              </a:r>
              <a:r>
                <a:rPr lang="en-US" sz="2800" b="1" dirty="0" smtClean="0">
                  <a:solidFill>
                    <a:schemeClr val="bg2">
                      <a:lumMod val="40000"/>
                      <a:lumOff val="60000"/>
                    </a:schemeClr>
                  </a:solidFill>
                </a:rPr>
                <a:t>Loops</a:t>
              </a:r>
            </a:p>
            <a:p>
              <a:pPr marL="457200" indent="-457200" eaLnBrk="0" hangingPunct="0">
                <a:tabLst>
                  <a:tab pos="455613" algn="l"/>
                  <a:tab pos="1027113" algn="l"/>
                </a:tabLst>
              </a:pPr>
              <a:r>
                <a:rPr lang="en-US" sz="2800" b="1" dirty="0" smtClean="0">
                  <a:solidFill>
                    <a:schemeClr val="bg2">
                      <a:lumMod val="40000"/>
                      <a:lumOff val="60000"/>
                    </a:schemeClr>
                  </a:solidFill>
                </a:rPr>
                <a:t>(Virtual Neurorobotics)</a:t>
              </a:r>
              <a:endParaRPr lang="en-US" sz="2800" b="1" dirty="0">
                <a:solidFill>
                  <a:schemeClr val="bg2">
                    <a:lumMod val="40000"/>
                    <a:lumOff val="60000"/>
                  </a:schemeClr>
                </a:solidFill>
              </a:endParaRPr>
            </a:p>
          </p:txBody>
        </p:sp>
        <p:grpSp>
          <p:nvGrpSpPr>
            <p:cNvPr id="5" name="Group 24"/>
            <p:cNvGrpSpPr/>
            <p:nvPr/>
          </p:nvGrpSpPr>
          <p:grpSpPr>
            <a:xfrm>
              <a:off x="5410057" y="3886200"/>
              <a:ext cx="1676543" cy="1066800"/>
              <a:chOff x="4436775" y="5257800"/>
              <a:chExt cx="2060686" cy="1311234"/>
            </a:xfrm>
          </p:grpSpPr>
          <p:pic>
            <p:nvPicPr>
              <p:cNvPr id="13314" name="Picture 6" descr="C:\Program Files\Microsoft Office\MEDIA\CAGCAT10\j0302953.jpg"/>
              <p:cNvPicPr>
                <a:picLocks noChangeAspect="1" noChangeArrowheads="1"/>
              </p:cNvPicPr>
              <p:nvPr/>
            </p:nvPicPr>
            <p:blipFill>
              <a:blip r:embed="rId4" cstate="print">
                <a:clrChange>
                  <a:clrFrom>
                    <a:srgbClr val="F8F8F8"/>
                  </a:clrFrom>
                  <a:clrTo>
                    <a:srgbClr val="F8F8F8">
                      <a:alpha val="0"/>
                    </a:srgbClr>
                  </a:clrTo>
                </a:clrChange>
                <a:duotone>
                  <a:schemeClr val="accent3">
                    <a:shade val="45000"/>
                    <a:satMod val="135000"/>
                  </a:schemeClr>
                  <a:prstClr val="white"/>
                </a:duotone>
              </a:blip>
              <a:srcRect/>
              <a:stretch>
                <a:fillRect/>
              </a:stretch>
            </p:blipFill>
            <p:spPr bwMode="auto">
              <a:xfrm>
                <a:off x="5562600" y="5257800"/>
                <a:ext cx="934861" cy="1311234"/>
              </a:xfrm>
              <a:prstGeom prst="rect">
                <a:avLst/>
              </a:prstGeom>
              <a:noFill/>
              <a:ln w="9525">
                <a:noFill/>
                <a:miter lim="800000"/>
                <a:headEnd/>
                <a:tailEnd/>
              </a:ln>
            </p:spPr>
          </p:pic>
          <p:pic>
            <p:nvPicPr>
              <p:cNvPr id="34817" name="Picture 1"/>
              <p:cNvPicPr>
                <a:picLocks noChangeAspect="1" noChangeArrowheads="1"/>
              </p:cNvPicPr>
              <p:nvPr/>
            </p:nvPicPr>
            <p:blipFill>
              <a:blip r:embed="rId5" cstate="print">
                <a:clrChange>
                  <a:clrFrom>
                    <a:srgbClr val="6DB0FF"/>
                  </a:clrFrom>
                  <a:clrTo>
                    <a:srgbClr val="6DB0FF">
                      <a:alpha val="0"/>
                    </a:srgbClr>
                  </a:clrTo>
                </a:clrChange>
                <a:duotone>
                  <a:schemeClr val="accent3">
                    <a:shade val="45000"/>
                    <a:satMod val="135000"/>
                  </a:schemeClr>
                  <a:prstClr val="white"/>
                </a:duotone>
              </a:blip>
              <a:srcRect/>
              <a:stretch>
                <a:fillRect/>
              </a:stretch>
            </p:blipFill>
            <p:spPr bwMode="auto">
              <a:xfrm>
                <a:off x="4436775" y="5486400"/>
                <a:ext cx="973425" cy="1066296"/>
              </a:xfrm>
              <a:prstGeom prst="rect">
                <a:avLst/>
              </a:prstGeom>
              <a:noFill/>
              <a:ln w="9525">
                <a:noFill/>
                <a:miter lim="800000"/>
                <a:headEnd/>
                <a:tailEnd/>
              </a:ln>
              <a:effectLst/>
            </p:spPr>
          </p:pic>
        </p:grpSp>
      </p:grpSp>
      <p:pic>
        <p:nvPicPr>
          <p:cNvPr id="26" name="Picture 68" descr="N13552_planes"/>
          <p:cNvPicPr>
            <a:picLocks noChangeAspect="1" noChangeArrowheads="1"/>
          </p:cNvPicPr>
          <p:nvPr/>
        </p:nvPicPr>
        <p:blipFill>
          <a:blip r:embed="rId6" cstate="print">
            <a:duotone>
              <a:schemeClr val="accent3">
                <a:shade val="45000"/>
                <a:satMod val="135000"/>
              </a:schemeClr>
              <a:prstClr val="white"/>
            </a:duotone>
          </a:blip>
          <a:srcRect/>
          <a:stretch>
            <a:fillRect/>
          </a:stretch>
        </p:blipFill>
        <p:spPr bwMode="auto">
          <a:xfrm>
            <a:off x="5600628" y="762000"/>
            <a:ext cx="1295400" cy="819521"/>
          </a:xfrm>
          <a:prstGeom prst="rect">
            <a:avLst/>
          </a:prstGeom>
          <a:noFill/>
          <a:ln w="9525">
            <a:noFill/>
            <a:miter lim="800000"/>
            <a:headEnd/>
            <a:tailEnd/>
          </a:ln>
        </p:spPr>
      </p:pic>
      <p:grpSp>
        <p:nvGrpSpPr>
          <p:cNvPr id="8" name="Group 39"/>
          <p:cNvGrpSpPr/>
          <p:nvPr/>
        </p:nvGrpSpPr>
        <p:grpSpPr>
          <a:xfrm>
            <a:off x="1142928" y="4038600"/>
            <a:ext cx="5943672" cy="1219200"/>
            <a:chOff x="1142928" y="5638800"/>
            <a:chExt cx="5943672" cy="1219200"/>
          </a:xfrm>
        </p:grpSpPr>
        <p:pic>
          <p:nvPicPr>
            <p:cNvPr id="13315" name="Picture 6" descr="supercomputer"/>
            <p:cNvPicPr>
              <a:picLocks noChangeAspect="1" noChangeArrowheads="1"/>
            </p:cNvPicPr>
            <p:nvPr/>
          </p:nvPicPr>
          <p:blipFill>
            <a:blip r:embed="rId7" cstate="print">
              <a:duotone>
                <a:schemeClr val="accent3">
                  <a:shade val="45000"/>
                  <a:satMod val="135000"/>
                </a:schemeClr>
                <a:prstClr val="white"/>
              </a:duotone>
            </a:blip>
            <a:srcRect/>
            <a:stretch>
              <a:fillRect/>
            </a:stretch>
          </p:blipFill>
          <p:spPr bwMode="auto">
            <a:xfrm>
              <a:off x="5548313" y="5718175"/>
              <a:ext cx="1538287" cy="1139825"/>
            </a:xfrm>
            <a:prstGeom prst="rect">
              <a:avLst/>
            </a:prstGeom>
            <a:noFill/>
            <a:ln w="9525">
              <a:noFill/>
              <a:miter lim="800000"/>
              <a:headEnd/>
              <a:tailEnd/>
            </a:ln>
          </p:spPr>
        </p:pic>
        <p:sp>
          <p:nvSpPr>
            <p:cNvPr id="18" name="Rectangle 3"/>
            <p:cNvSpPr>
              <a:spLocks noChangeArrowheads="1"/>
            </p:cNvSpPr>
            <p:nvPr/>
          </p:nvSpPr>
          <p:spPr bwMode="auto">
            <a:xfrm>
              <a:off x="1142928" y="5638800"/>
              <a:ext cx="3429000" cy="1066800"/>
            </a:xfrm>
            <a:prstGeom prst="rect">
              <a:avLst/>
            </a:prstGeom>
            <a:noFill/>
            <a:ln w="9525">
              <a:noFill/>
              <a:miter lim="800000"/>
              <a:headEnd/>
              <a:tailEnd/>
            </a:ln>
          </p:spPr>
          <p:txBody>
            <a:bodyPr/>
            <a:lstStyle/>
            <a:p>
              <a:pPr eaLnBrk="0" hangingPunct="0">
                <a:tabLst>
                  <a:tab pos="1027113" algn="l"/>
                </a:tabLst>
              </a:pPr>
              <a:r>
                <a:rPr lang="en-US" sz="2800" b="1" dirty="0" smtClean="0">
                  <a:solidFill>
                    <a:schemeClr val="bg2">
                      <a:lumMod val="40000"/>
                      <a:lumOff val="60000"/>
                    </a:schemeClr>
                  </a:solidFill>
                </a:rPr>
                <a:t>Software/Hardware Engineering</a:t>
              </a:r>
              <a:endParaRPr lang="en-US" sz="2800" b="1" dirty="0">
                <a:solidFill>
                  <a:schemeClr val="bg2">
                    <a:lumMod val="40000"/>
                    <a:lumOff val="60000"/>
                  </a:schemeClr>
                </a:solidFill>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smtClean="0">
                <a:solidFill>
                  <a:schemeClr val="accent2"/>
                </a:solidFill>
              </a:rPr>
              <a:t>Neural Software Engineering</a:t>
            </a:r>
            <a:endParaRPr lang="en-US" sz="2800" b="1" dirty="0">
              <a:solidFill>
                <a:schemeClr val="accent2"/>
              </a:solidFill>
            </a:endParaRPr>
          </a:p>
        </p:txBody>
      </p:sp>
      <p:grpSp>
        <p:nvGrpSpPr>
          <p:cNvPr id="23" name="Group 22"/>
          <p:cNvGrpSpPr/>
          <p:nvPr/>
        </p:nvGrpSpPr>
        <p:grpSpPr>
          <a:xfrm>
            <a:off x="3657600" y="609600"/>
            <a:ext cx="5333999" cy="6248400"/>
            <a:chOff x="3657600" y="609600"/>
            <a:chExt cx="5333999" cy="6248400"/>
          </a:xfrm>
        </p:grpSpPr>
        <p:pic>
          <p:nvPicPr>
            <p:cNvPr id="45062" name="Picture 6"/>
            <p:cNvPicPr>
              <a:picLocks noChangeAspect="1" noChangeArrowheads="1"/>
            </p:cNvPicPr>
            <p:nvPr/>
          </p:nvPicPr>
          <p:blipFill>
            <a:blip r:embed="rId3" cstate="print"/>
            <a:srcRect b="75676"/>
            <a:stretch>
              <a:fillRect/>
            </a:stretch>
          </p:blipFill>
          <p:spPr bwMode="auto">
            <a:xfrm>
              <a:off x="3962400" y="609600"/>
              <a:ext cx="4659568" cy="685800"/>
            </a:xfrm>
            <a:prstGeom prst="rect">
              <a:avLst/>
            </a:prstGeom>
            <a:noFill/>
            <a:ln w="9525">
              <a:noFill/>
              <a:miter lim="800000"/>
              <a:headEnd/>
              <a:tailEnd/>
            </a:ln>
            <a:effectLst/>
          </p:spPr>
        </p:pic>
        <p:grpSp>
          <p:nvGrpSpPr>
            <p:cNvPr id="7" name="Group 6"/>
            <p:cNvGrpSpPr/>
            <p:nvPr/>
          </p:nvGrpSpPr>
          <p:grpSpPr>
            <a:xfrm>
              <a:off x="3657600" y="1600200"/>
              <a:ext cx="5333999" cy="5257800"/>
              <a:chOff x="3501730" y="1371600"/>
              <a:chExt cx="5489869" cy="5353050"/>
            </a:xfrm>
          </p:grpSpPr>
          <p:sp>
            <p:nvSpPr>
              <p:cNvPr id="5" name="Rectangle 2"/>
              <p:cNvSpPr>
                <a:spLocks noChangeArrowheads="1"/>
              </p:cNvSpPr>
              <p:nvPr/>
            </p:nvSpPr>
            <p:spPr bwMode="auto">
              <a:xfrm>
                <a:off x="6248400" y="1371600"/>
                <a:ext cx="533400" cy="5295900"/>
              </a:xfrm>
              <a:prstGeom prst="rect">
                <a:avLst/>
              </a:prstGeom>
              <a:solidFill>
                <a:srgbClr val="FFFFAB"/>
              </a:solidFill>
              <a:ln w="9525">
                <a:solidFill>
                  <a:schemeClr val="accent2"/>
                </a:solidFill>
                <a:miter lim="800000"/>
                <a:headEnd/>
                <a:tailEnd/>
              </a:ln>
            </p:spPr>
            <p:txBody>
              <a:bodyPr wrap="none" anchor="ctr"/>
              <a:lstStyle/>
              <a:p>
                <a:pPr algn="ctr"/>
                <a:endParaRPr lang="en-US" dirty="0"/>
              </a:p>
            </p:txBody>
          </p:sp>
          <p:pic>
            <p:nvPicPr>
              <p:cNvPr id="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501730" y="1371600"/>
                <a:ext cx="5489869" cy="5353050"/>
              </a:xfrm>
              <a:prstGeom prst="rect">
                <a:avLst/>
              </a:prstGeom>
              <a:noFill/>
              <a:ln w="9525">
                <a:noFill/>
                <a:miter lim="800000"/>
                <a:headEnd/>
                <a:tailEnd/>
              </a:ln>
              <a:effectLst/>
            </p:spPr>
          </p:pic>
        </p:grpSp>
      </p:grpSp>
      <p:sp>
        <p:nvSpPr>
          <p:cNvPr id="8" name="Rectangle 7"/>
          <p:cNvSpPr/>
          <p:nvPr/>
        </p:nvSpPr>
        <p:spPr>
          <a:xfrm>
            <a:off x="5334000" y="3657600"/>
            <a:ext cx="2712602" cy="646331"/>
          </a:xfrm>
          <a:prstGeom prst="rect">
            <a:avLst/>
          </a:prstGeom>
          <a:solidFill>
            <a:srgbClr val="FFFF00"/>
          </a:solidFill>
        </p:spPr>
        <p:txBody>
          <a:bodyPr wrap="none">
            <a:spAutoFit/>
          </a:bodyPr>
          <a:lstStyle/>
          <a:p>
            <a:pPr algn="ctr"/>
            <a:r>
              <a:rPr lang="en-US" b="1" dirty="0" smtClean="0"/>
              <a:t>NCS is the only system with</a:t>
            </a:r>
          </a:p>
          <a:p>
            <a:pPr algn="ctr"/>
            <a:r>
              <a:rPr lang="en-US" b="1" dirty="0" smtClean="0"/>
              <a:t>a real-time robotic interface</a:t>
            </a:r>
            <a:endParaRPr lang="en-US" b="1" dirty="0"/>
          </a:p>
        </p:txBody>
      </p:sp>
      <p:grpSp>
        <p:nvGrpSpPr>
          <p:cNvPr id="22" name="Group 21"/>
          <p:cNvGrpSpPr/>
          <p:nvPr/>
        </p:nvGrpSpPr>
        <p:grpSpPr>
          <a:xfrm>
            <a:off x="76200" y="609601"/>
            <a:ext cx="3581400" cy="6201506"/>
            <a:chOff x="76200" y="609601"/>
            <a:chExt cx="3581400" cy="6201506"/>
          </a:xfrm>
        </p:grpSpPr>
        <p:pic>
          <p:nvPicPr>
            <p:cNvPr id="11" name="Picture 3"/>
            <p:cNvPicPr>
              <a:picLocks noChangeAspect="1" noChangeArrowheads="1"/>
            </p:cNvPicPr>
            <p:nvPr/>
          </p:nvPicPr>
          <p:blipFill>
            <a:blip r:embed="rId5" cstate="print"/>
            <a:srcRect/>
            <a:stretch>
              <a:fillRect/>
            </a:stretch>
          </p:blipFill>
          <p:spPr bwMode="auto">
            <a:xfrm>
              <a:off x="76200" y="4724400"/>
              <a:ext cx="3581400" cy="2086707"/>
            </a:xfrm>
            <a:prstGeom prst="rect">
              <a:avLst/>
            </a:prstGeom>
            <a:noFill/>
            <a:ln w="9525">
              <a:solidFill>
                <a:schemeClr val="accent2"/>
              </a:solidFill>
              <a:miter lim="800000"/>
              <a:headEnd/>
              <a:tailEnd/>
            </a:ln>
          </p:spPr>
        </p:pic>
        <p:pic>
          <p:nvPicPr>
            <p:cNvPr id="12" name="Picture 5"/>
            <p:cNvPicPr>
              <a:picLocks noChangeAspect="1" noChangeArrowheads="1"/>
            </p:cNvPicPr>
            <p:nvPr/>
          </p:nvPicPr>
          <p:blipFill>
            <a:blip r:embed="rId6" cstate="print"/>
            <a:srcRect/>
            <a:stretch>
              <a:fillRect/>
            </a:stretch>
          </p:blipFill>
          <p:spPr bwMode="auto">
            <a:xfrm>
              <a:off x="914400" y="609601"/>
              <a:ext cx="1706777" cy="1752600"/>
            </a:xfrm>
            <a:prstGeom prst="rect">
              <a:avLst/>
            </a:prstGeom>
            <a:noFill/>
            <a:ln w="9525" algn="ctr">
              <a:solidFill>
                <a:schemeClr val="accent2"/>
              </a:solidFill>
              <a:miter lim="800000"/>
              <a:headEnd/>
              <a:tailEnd/>
            </a:ln>
          </p:spPr>
        </p:pic>
        <p:grpSp>
          <p:nvGrpSpPr>
            <p:cNvPr id="13" name="Group 8"/>
            <p:cNvGrpSpPr>
              <a:grpSpLocks/>
            </p:cNvGrpSpPr>
            <p:nvPr/>
          </p:nvGrpSpPr>
          <p:grpSpPr bwMode="auto">
            <a:xfrm>
              <a:off x="304800" y="2514600"/>
              <a:ext cx="2971800" cy="2058988"/>
              <a:chOff x="5410200" y="4114800"/>
              <a:chExt cx="3505200" cy="2438547"/>
            </a:xfrm>
          </p:grpSpPr>
          <p:pic>
            <p:nvPicPr>
              <p:cNvPr id="14" name="Picture 5"/>
              <p:cNvPicPr>
                <a:picLocks noChangeAspect="1" noChangeArrowheads="1"/>
              </p:cNvPicPr>
              <p:nvPr/>
            </p:nvPicPr>
            <p:blipFill>
              <a:blip r:embed="rId7" cstate="print"/>
              <a:srcRect l="26564" t="9355" r="8455" b="3407"/>
              <a:stretch>
                <a:fillRect/>
              </a:stretch>
            </p:blipFill>
            <p:spPr bwMode="auto">
              <a:xfrm>
                <a:off x="5410200" y="4114800"/>
                <a:ext cx="1690810" cy="2438547"/>
              </a:xfrm>
              <a:prstGeom prst="rect">
                <a:avLst/>
              </a:prstGeom>
              <a:noFill/>
              <a:ln w="9525">
                <a:solidFill>
                  <a:srgbClr val="777777"/>
                </a:solidFill>
                <a:miter lim="800000"/>
                <a:headEnd/>
                <a:tailEnd/>
              </a:ln>
              <a:effectLst>
                <a:outerShdw dist="107763" dir="2700000" algn="ctr" rotWithShape="0">
                  <a:srgbClr val="808080"/>
                </a:outerShdw>
              </a:effectLst>
            </p:spPr>
          </p:pic>
          <p:grpSp>
            <p:nvGrpSpPr>
              <p:cNvPr id="15" name="Group 14"/>
              <p:cNvGrpSpPr>
                <a:grpSpLocks/>
              </p:cNvGrpSpPr>
              <p:nvPr/>
            </p:nvGrpSpPr>
            <p:grpSpPr bwMode="auto">
              <a:xfrm>
                <a:off x="7391400" y="4191000"/>
                <a:ext cx="1524000" cy="2362200"/>
                <a:chOff x="1920" y="1104"/>
                <a:chExt cx="1872" cy="2160"/>
              </a:xfrm>
            </p:grpSpPr>
            <p:grpSp>
              <p:nvGrpSpPr>
                <p:cNvPr id="16" name="Group 15"/>
                <p:cNvGrpSpPr>
                  <a:grpSpLocks/>
                </p:cNvGrpSpPr>
                <p:nvPr/>
              </p:nvGrpSpPr>
              <p:grpSpPr bwMode="auto">
                <a:xfrm>
                  <a:off x="1920" y="1104"/>
                  <a:ext cx="1872" cy="2160"/>
                  <a:chOff x="528" y="624"/>
                  <a:chExt cx="3744" cy="3552"/>
                </a:xfrm>
              </p:grpSpPr>
              <p:pic>
                <p:nvPicPr>
                  <p:cNvPr id="19" name="Picture 8"/>
                  <p:cNvPicPr>
                    <a:picLocks noChangeAspect="1" noChangeArrowheads="1"/>
                  </p:cNvPicPr>
                  <p:nvPr/>
                </p:nvPicPr>
                <p:blipFill>
                  <a:blip r:embed="rId8" cstate="print"/>
                  <a:srcRect l="6500" t="15030" r="59999" b="21286"/>
                  <a:stretch>
                    <a:fillRect/>
                  </a:stretch>
                </p:blipFill>
                <p:spPr bwMode="auto">
                  <a:xfrm>
                    <a:off x="576" y="1824"/>
                    <a:ext cx="3696" cy="2352"/>
                  </a:xfrm>
                  <a:prstGeom prst="rect">
                    <a:avLst/>
                  </a:prstGeom>
                  <a:noFill/>
                  <a:ln w="9525">
                    <a:noFill/>
                    <a:miter lim="800000"/>
                    <a:headEnd/>
                    <a:tailEnd/>
                  </a:ln>
                </p:spPr>
              </p:pic>
              <p:pic>
                <p:nvPicPr>
                  <p:cNvPr id="20" name="Picture 9"/>
                  <p:cNvPicPr>
                    <a:picLocks noChangeAspect="1" noChangeArrowheads="1"/>
                  </p:cNvPicPr>
                  <p:nvPr/>
                </p:nvPicPr>
                <p:blipFill>
                  <a:blip r:embed="rId9" cstate="print"/>
                  <a:srcRect l="6000" t="21428" r="60001" b="19388"/>
                  <a:stretch>
                    <a:fillRect/>
                  </a:stretch>
                </p:blipFill>
                <p:spPr bwMode="auto">
                  <a:xfrm>
                    <a:off x="528" y="624"/>
                    <a:ext cx="3744" cy="1152"/>
                  </a:xfrm>
                  <a:prstGeom prst="rect">
                    <a:avLst/>
                  </a:prstGeom>
                  <a:noFill/>
                  <a:ln w="9525">
                    <a:noFill/>
                    <a:miter lim="800000"/>
                    <a:headEnd/>
                    <a:tailEnd/>
                  </a:ln>
                </p:spPr>
              </p:pic>
            </p:grpSp>
            <p:sp>
              <p:nvSpPr>
                <p:cNvPr id="17" name="Rectangle 10"/>
                <p:cNvSpPr>
                  <a:spLocks noChangeArrowheads="1"/>
                </p:cNvSpPr>
                <p:nvPr/>
              </p:nvSpPr>
              <p:spPr bwMode="auto">
                <a:xfrm>
                  <a:off x="2401" y="1249"/>
                  <a:ext cx="959" cy="335"/>
                </a:xfrm>
                <a:prstGeom prst="rect">
                  <a:avLst/>
                </a:prstGeom>
                <a:noFill/>
                <a:ln w="9525">
                  <a:noFill/>
                  <a:miter lim="800000"/>
                  <a:headEnd/>
                  <a:tailEnd/>
                </a:ln>
                <a:effectLst/>
              </p:spPr>
              <p:txBody>
                <a:bodyPr wrap="none">
                  <a:spAutoFit/>
                </a:bodyPr>
                <a:lstStyle/>
                <a:p>
                  <a:pPr algn="ctr">
                    <a:defRPr/>
                  </a:pPr>
                  <a:r>
                    <a:rPr lang="en-US" dirty="0">
                      <a:solidFill>
                        <a:srgbClr val="0739D9"/>
                      </a:solidFill>
                      <a:effectLst>
                        <a:outerShdw blurRad="38100" dist="38100" dir="2700000" algn="tl">
                          <a:srgbClr val="FFFFFF"/>
                        </a:outerShdw>
                      </a:effectLst>
                      <a:latin typeface="Arial" charset="0"/>
                    </a:rPr>
                    <a:t>(bAC)</a:t>
                  </a:r>
                </a:p>
              </p:txBody>
            </p:sp>
            <p:sp>
              <p:nvSpPr>
                <p:cNvPr id="18" name="Rectangle 11"/>
                <p:cNvSpPr>
                  <a:spLocks noChangeArrowheads="1"/>
                </p:cNvSpPr>
                <p:nvPr/>
              </p:nvSpPr>
              <p:spPr bwMode="auto">
                <a:xfrm>
                  <a:off x="2642" y="2210"/>
                  <a:ext cx="798" cy="334"/>
                </a:xfrm>
                <a:prstGeom prst="rect">
                  <a:avLst/>
                </a:prstGeom>
                <a:noFill/>
                <a:ln w="9525">
                  <a:noFill/>
                  <a:miter lim="800000"/>
                  <a:headEnd/>
                  <a:tailEnd/>
                </a:ln>
                <a:effectLst/>
              </p:spPr>
              <p:txBody>
                <a:bodyPr wrap="none">
                  <a:spAutoFit/>
                </a:bodyPr>
                <a:lstStyle/>
                <a:p>
                  <a:pPr algn="ctr">
                    <a:defRPr/>
                  </a:pPr>
                  <a:r>
                    <a:rPr lang="en-US" dirty="0">
                      <a:solidFill>
                        <a:srgbClr val="0739D9"/>
                      </a:solidFill>
                      <a:effectLst>
                        <a:outerShdw blurRad="38100" dist="38100" dir="2700000" algn="tl">
                          <a:srgbClr val="FFFFFF"/>
                        </a:outerShdw>
                      </a:effectLst>
                      <a:latin typeface="Arial" charset="0"/>
                    </a:rPr>
                    <a:t>K</a:t>
                  </a:r>
                  <a:r>
                    <a:rPr lang="en-US" baseline="-25000" dirty="0">
                      <a:solidFill>
                        <a:srgbClr val="0739D9"/>
                      </a:solidFill>
                      <a:effectLst>
                        <a:outerShdw blurRad="38100" dist="38100" dir="2700000" algn="tl">
                          <a:srgbClr val="FFFFFF"/>
                        </a:outerShdw>
                      </a:effectLst>
                      <a:latin typeface="Arial" charset="0"/>
                    </a:rPr>
                    <a:t>AHP</a:t>
                  </a:r>
                  <a:endParaRPr lang="en-US" dirty="0">
                    <a:solidFill>
                      <a:srgbClr val="0739D9"/>
                    </a:solidFill>
                    <a:effectLst>
                      <a:outerShdw blurRad="38100" dist="38100" dir="2700000" algn="tl">
                        <a:srgbClr val="FFFFFF"/>
                      </a:outerShdw>
                    </a:effectLst>
                    <a:latin typeface="Arial" charset="0"/>
                  </a:endParaRPr>
                </a:p>
              </p:txBody>
            </p:sp>
          </p:gr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a:grpSpLocks/>
          </p:cNvGrpSpPr>
          <p:nvPr/>
        </p:nvGrpSpPr>
        <p:grpSpPr bwMode="auto">
          <a:xfrm>
            <a:off x="2286000" y="990600"/>
            <a:ext cx="2139950" cy="1643062"/>
            <a:chOff x="2514600" y="1600200"/>
            <a:chExt cx="2139833" cy="1642975"/>
          </a:xfrm>
        </p:grpSpPr>
        <p:sp>
          <p:nvSpPr>
            <p:cNvPr id="40983" name="Oval 4"/>
            <p:cNvSpPr>
              <a:spLocks noChangeArrowheads="1"/>
            </p:cNvSpPr>
            <p:nvPr/>
          </p:nvSpPr>
          <p:spPr bwMode="auto">
            <a:xfrm>
              <a:off x="3058425" y="1647167"/>
              <a:ext cx="1596008" cy="1596008"/>
            </a:xfrm>
            <a:prstGeom prst="ellipse">
              <a:avLst/>
            </a:prstGeom>
            <a:solidFill>
              <a:schemeClr val="hlink"/>
            </a:solidFill>
            <a:ln w="28575">
              <a:solidFill>
                <a:schemeClr val="accent2"/>
              </a:solidFill>
              <a:prstDash val="dash"/>
              <a:round/>
              <a:headEnd/>
              <a:tailEnd/>
            </a:ln>
          </p:spPr>
          <p:txBody>
            <a:bodyPr wrap="none" anchor="ctr"/>
            <a:lstStyle/>
            <a:p>
              <a:pPr algn="ctr"/>
              <a:r>
                <a:rPr lang="en-US" sz="1600" b="1" dirty="0">
                  <a:solidFill>
                    <a:schemeClr val="accent2"/>
                  </a:solidFill>
                  <a:sym typeface="Symbol" pitchFamily="18" charset="2"/>
                </a:rPr>
                <a:t>800</a:t>
              </a:r>
            </a:p>
            <a:p>
              <a:pPr algn="ctr"/>
              <a:r>
                <a:rPr lang="en-US" sz="1600" b="1" dirty="0">
                  <a:solidFill>
                    <a:schemeClr val="accent2"/>
                  </a:solidFill>
                  <a:sym typeface="Symbol" pitchFamily="18" charset="2"/>
                </a:rPr>
                <a:t>excitatory</a:t>
              </a:r>
            </a:p>
            <a:p>
              <a:pPr algn="ctr"/>
              <a:r>
                <a:rPr lang="en-US" sz="1600" b="1" dirty="0">
                  <a:solidFill>
                    <a:schemeClr val="accent2"/>
                  </a:solidFill>
                  <a:sym typeface="Symbol" pitchFamily="18" charset="2"/>
                </a:rPr>
                <a:t>neurons</a:t>
              </a:r>
            </a:p>
          </p:txBody>
        </p:sp>
        <p:cxnSp>
          <p:nvCxnSpPr>
            <p:cNvPr id="40984" name="AutoShape 8"/>
            <p:cNvCxnSpPr>
              <a:cxnSpLocks noChangeShapeType="1"/>
              <a:stCxn id="40983" idx="3"/>
              <a:endCxn id="40983" idx="1"/>
            </p:cNvCxnSpPr>
            <p:nvPr/>
          </p:nvCxnSpPr>
          <p:spPr bwMode="auto">
            <a:xfrm rot="5400000" flipH="1" flipV="1">
              <a:off x="2719878" y="2444163"/>
              <a:ext cx="1146627" cy="1008"/>
            </a:xfrm>
            <a:prstGeom prst="curvedConnector5">
              <a:avLst>
                <a:gd name="adj1" fmla="val -28120"/>
                <a:gd name="adj2" fmla="val -97700000"/>
                <a:gd name="adj3" fmla="val 130931"/>
              </a:avLst>
            </a:prstGeom>
            <a:noFill/>
            <a:ln w="19050">
              <a:solidFill>
                <a:schemeClr val="accent2"/>
              </a:solidFill>
              <a:round/>
              <a:headEnd/>
              <a:tailEnd type="triangle" w="lg" len="lg"/>
            </a:ln>
          </p:spPr>
        </p:cxnSp>
        <p:sp>
          <p:nvSpPr>
            <p:cNvPr id="40985" name="Rectangle 9"/>
            <p:cNvSpPr>
              <a:spLocks noChangeArrowheads="1"/>
            </p:cNvSpPr>
            <p:nvPr/>
          </p:nvSpPr>
          <p:spPr bwMode="auto">
            <a:xfrm>
              <a:off x="2544337" y="1905000"/>
              <a:ext cx="503663" cy="338554"/>
            </a:xfrm>
            <a:prstGeom prst="rect">
              <a:avLst/>
            </a:prstGeom>
            <a:noFill/>
            <a:ln w="28575">
              <a:noFill/>
              <a:miter lim="800000"/>
              <a:headEnd/>
              <a:tailEnd/>
            </a:ln>
          </p:spPr>
          <p:txBody>
            <a:bodyPr wrap="none">
              <a:spAutoFit/>
            </a:bodyPr>
            <a:lstStyle/>
            <a:p>
              <a:pPr algn="ctr"/>
              <a:r>
                <a:rPr lang="en-US" sz="1600" b="1" i="1" dirty="0">
                  <a:solidFill>
                    <a:schemeClr val="accent2"/>
                  </a:solidFill>
                  <a:sym typeface="Symbol" pitchFamily="18" charset="2"/>
                </a:rPr>
                <a:t>G</a:t>
              </a:r>
              <a:r>
                <a:rPr lang="en-US" sz="1600" b="1" i="1" baseline="-25000" dirty="0">
                  <a:solidFill>
                    <a:schemeClr val="accent2"/>
                  </a:solidFill>
                  <a:sym typeface="Symbol" pitchFamily="18" charset="2"/>
                </a:rPr>
                <a:t>exc</a:t>
              </a:r>
            </a:p>
          </p:txBody>
        </p:sp>
        <p:sp>
          <p:nvSpPr>
            <p:cNvPr id="40986" name="Rectangle 9"/>
            <p:cNvSpPr>
              <a:spLocks noChangeArrowheads="1"/>
            </p:cNvSpPr>
            <p:nvPr/>
          </p:nvSpPr>
          <p:spPr bwMode="auto">
            <a:xfrm>
              <a:off x="2514600" y="1600200"/>
              <a:ext cx="728083" cy="338554"/>
            </a:xfrm>
            <a:prstGeom prst="rect">
              <a:avLst/>
            </a:prstGeom>
            <a:noFill/>
            <a:ln w="28575">
              <a:noFill/>
              <a:miter lim="800000"/>
              <a:headEnd/>
              <a:tailEnd/>
            </a:ln>
          </p:spPr>
          <p:txBody>
            <a:bodyPr wrap="none">
              <a:spAutoFit/>
            </a:bodyPr>
            <a:lstStyle/>
            <a:p>
              <a:pPr algn="ctr"/>
              <a:r>
                <a:rPr lang="en-US" sz="1600" b="1" i="1" dirty="0">
                  <a:sym typeface="Symbol" pitchFamily="18" charset="2"/>
                </a:rPr>
                <a:t>P</a:t>
              </a:r>
              <a:r>
                <a:rPr lang="en-US" sz="1600" b="1" i="1" baseline="-25000" dirty="0">
                  <a:sym typeface="Symbol" pitchFamily="18" charset="2"/>
                </a:rPr>
                <a:t>connect</a:t>
              </a:r>
            </a:p>
          </p:txBody>
        </p:sp>
      </p:grpSp>
      <p:grpSp>
        <p:nvGrpSpPr>
          <p:cNvPr id="26" name="Group 25"/>
          <p:cNvGrpSpPr/>
          <p:nvPr/>
        </p:nvGrpSpPr>
        <p:grpSpPr>
          <a:xfrm>
            <a:off x="4192207" y="914400"/>
            <a:ext cx="1926019" cy="1785937"/>
            <a:chOff x="4192207" y="914400"/>
            <a:chExt cx="1926019" cy="1785937"/>
          </a:xfrm>
        </p:grpSpPr>
        <p:grpSp>
          <p:nvGrpSpPr>
            <p:cNvPr id="3" name="Group 30"/>
            <p:cNvGrpSpPr>
              <a:grpSpLocks/>
            </p:cNvGrpSpPr>
            <p:nvPr/>
          </p:nvGrpSpPr>
          <p:grpSpPr bwMode="auto">
            <a:xfrm>
              <a:off x="4192207" y="914400"/>
              <a:ext cx="1926019" cy="1331912"/>
              <a:chOff x="4420287" y="1524000"/>
              <a:chExt cx="1926883" cy="1332264"/>
            </a:xfrm>
          </p:grpSpPr>
          <p:sp>
            <p:nvSpPr>
              <p:cNvPr id="40979" name="Oval 5"/>
              <p:cNvSpPr>
                <a:spLocks noChangeArrowheads="1"/>
              </p:cNvSpPr>
              <p:nvPr/>
            </p:nvSpPr>
            <p:spPr bwMode="auto">
              <a:xfrm>
                <a:off x="5524984" y="2034078"/>
                <a:ext cx="822186" cy="822186"/>
              </a:xfrm>
              <a:prstGeom prst="ellipse">
                <a:avLst/>
              </a:prstGeom>
              <a:solidFill>
                <a:srgbClr val="FFCCCC"/>
              </a:solidFill>
              <a:ln w="28575">
                <a:solidFill>
                  <a:srgbClr val="FF0000"/>
                </a:solidFill>
                <a:prstDash val="dash"/>
                <a:round/>
                <a:headEnd/>
                <a:tailEnd/>
              </a:ln>
            </p:spPr>
            <p:txBody>
              <a:bodyPr wrap="none" anchor="ctr"/>
              <a:lstStyle/>
              <a:p>
                <a:pPr algn="ctr"/>
                <a:r>
                  <a:rPr lang="en-US" sz="1200" b="1" dirty="0">
                    <a:solidFill>
                      <a:srgbClr val="FF0000"/>
                    </a:solidFill>
                    <a:sym typeface="Symbol" pitchFamily="18" charset="2"/>
                  </a:rPr>
                  <a:t>200</a:t>
                </a:r>
              </a:p>
              <a:p>
                <a:pPr algn="ctr"/>
                <a:r>
                  <a:rPr lang="en-US" sz="1200" b="1" dirty="0">
                    <a:solidFill>
                      <a:srgbClr val="FF0000"/>
                    </a:solidFill>
                    <a:sym typeface="Symbol" pitchFamily="18" charset="2"/>
                  </a:rPr>
                  <a:t>inhibitory</a:t>
                </a:r>
              </a:p>
              <a:p>
                <a:pPr algn="ctr"/>
                <a:r>
                  <a:rPr lang="en-US" sz="1200" b="1" dirty="0">
                    <a:solidFill>
                      <a:srgbClr val="FF0000"/>
                    </a:solidFill>
                    <a:sym typeface="Symbol" pitchFamily="18" charset="2"/>
                  </a:rPr>
                  <a:t>neurons</a:t>
                </a:r>
                <a:endParaRPr lang="en-US" sz="1200" dirty="0">
                  <a:solidFill>
                    <a:srgbClr val="FF0000"/>
                  </a:solidFill>
                </a:endParaRPr>
              </a:p>
            </p:txBody>
          </p:sp>
          <p:cxnSp>
            <p:nvCxnSpPr>
              <p:cNvPr id="40980" name="AutoShape 6"/>
              <p:cNvCxnSpPr>
                <a:cxnSpLocks noChangeShapeType="1"/>
                <a:stCxn id="40983" idx="7"/>
                <a:endCxn id="40979" idx="0"/>
              </p:cNvCxnSpPr>
              <p:nvPr/>
            </p:nvCxnSpPr>
            <p:spPr bwMode="auto">
              <a:xfrm rot="16200000" flipH="1">
                <a:off x="5063536" y="1161537"/>
                <a:ext cx="229293" cy="1515791"/>
              </a:xfrm>
              <a:prstGeom prst="curvedConnector3">
                <a:avLst>
                  <a:gd name="adj1" fmla="val -201692"/>
                </a:avLst>
              </a:prstGeom>
              <a:noFill/>
              <a:ln w="19050">
                <a:solidFill>
                  <a:schemeClr val="accent2"/>
                </a:solidFill>
                <a:round/>
                <a:headEnd/>
                <a:tailEnd type="triangle" w="lg" len="lg"/>
              </a:ln>
            </p:spPr>
          </p:cxnSp>
          <p:sp>
            <p:nvSpPr>
              <p:cNvPr id="40981" name="Rectangle 11"/>
              <p:cNvSpPr>
                <a:spLocks noChangeArrowheads="1"/>
              </p:cNvSpPr>
              <p:nvPr/>
            </p:nvSpPr>
            <p:spPr bwMode="auto">
              <a:xfrm>
                <a:off x="4876800" y="1828800"/>
                <a:ext cx="503663" cy="338554"/>
              </a:xfrm>
              <a:prstGeom prst="rect">
                <a:avLst/>
              </a:prstGeom>
              <a:noFill/>
              <a:ln w="28575">
                <a:noFill/>
                <a:miter lim="800000"/>
                <a:headEnd/>
                <a:tailEnd/>
              </a:ln>
            </p:spPr>
            <p:txBody>
              <a:bodyPr wrap="none">
                <a:spAutoFit/>
              </a:bodyPr>
              <a:lstStyle/>
              <a:p>
                <a:pPr algn="ctr"/>
                <a:r>
                  <a:rPr lang="en-US" sz="1600" b="1" i="1" dirty="0">
                    <a:solidFill>
                      <a:schemeClr val="accent2"/>
                    </a:solidFill>
                    <a:sym typeface="Symbol" pitchFamily="18" charset="2"/>
                  </a:rPr>
                  <a:t>G</a:t>
                </a:r>
                <a:r>
                  <a:rPr lang="en-US" sz="1600" b="1" i="1" baseline="-25000" dirty="0">
                    <a:solidFill>
                      <a:schemeClr val="accent2"/>
                    </a:solidFill>
                    <a:sym typeface="Symbol" pitchFamily="18" charset="2"/>
                  </a:rPr>
                  <a:t>exc</a:t>
                </a:r>
              </a:p>
            </p:txBody>
          </p:sp>
          <p:sp>
            <p:nvSpPr>
              <p:cNvPr id="40982" name="Rectangle 9"/>
              <p:cNvSpPr>
                <a:spLocks noChangeArrowheads="1"/>
              </p:cNvSpPr>
              <p:nvPr/>
            </p:nvSpPr>
            <p:spPr bwMode="auto">
              <a:xfrm>
                <a:off x="4800600" y="1524000"/>
                <a:ext cx="728083" cy="338554"/>
              </a:xfrm>
              <a:prstGeom prst="rect">
                <a:avLst/>
              </a:prstGeom>
              <a:noFill/>
              <a:ln w="28575">
                <a:noFill/>
                <a:miter lim="800000"/>
                <a:headEnd/>
                <a:tailEnd/>
              </a:ln>
            </p:spPr>
            <p:txBody>
              <a:bodyPr wrap="none">
                <a:spAutoFit/>
              </a:bodyPr>
              <a:lstStyle/>
              <a:p>
                <a:pPr algn="ctr"/>
                <a:r>
                  <a:rPr lang="en-US" sz="1600" b="1" i="1" dirty="0">
                    <a:sym typeface="Symbol" pitchFamily="18" charset="2"/>
                  </a:rPr>
                  <a:t>P</a:t>
                </a:r>
                <a:r>
                  <a:rPr lang="en-US" sz="1600" b="1" i="1" baseline="-25000" dirty="0">
                    <a:sym typeface="Symbol" pitchFamily="18" charset="2"/>
                  </a:rPr>
                  <a:t>connect</a:t>
                </a:r>
              </a:p>
            </p:txBody>
          </p:sp>
        </p:grpSp>
        <p:grpSp>
          <p:nvGrpSpPr>
            <p:cNvPr id="4" name="Group 29"/>
            <p:cNvGrpSpPr>
              <a:grpSpLocks/>
            </p:cNvGrpSpPr>
            <p:nvPr/>
          </p:nvGrpSpPr>
          <p:grpSpPr bwMode="auto">
            <a:xfrm>
              <a:off x="4192208" y="2133600"/>
              <a:ext cx="1515111" cy="566737"/>
              <a:chOff x="4420277" y="2743200"/>
              <a:chExt cx="1516010" cy="567154"/>
            </a:xfrm>
          </p:grpSpPr>
          <p:cxnSp>
            <p:nvCxnSpPr>
              <p:cNvPr id="40976" name="AutoShape 7"/>
              <p:cNvCxnSpPr>
                <a:cxnSpLocks noChangeShapeType="1"/>
                <a:stCxn id="40979" idx="4"/>
                <a:endCxn id="40983" idx="5"/>
              </p:cNvCxnSpPr>
              <p:nvPr/>
            </p:nvCxnSpPr>
            <p:spPr bwMode="auto">
              <a:xfrm rot="5400000">
                <a:off x="5101421" y="2098595"/>
                <a:ext cx="153721" cy="1516010"/>
              </a:xfrm>
              <a:prstGeom prst="curvedConnector3">
                <a:avLst>
                  <a:gd name="adj1" fmla="val 400988"/>
                </a:avLst>
              </a:prstGeom>
              <a:noFill/>
              <a:ln w="19050">
                <a:solidFill>
                  <a:srgbClr val="FF0000"/>
                </a:solidFill>
                <a:round/>
                <a:headEnd/>
                <a:tailEnd type="triangle" w="lg" len="lg"/>
              </a:ln>
            </p:spPr>
          </p:cxnSp>
          <p:sp>
            <p:nvSpPr>
              <p:cNvPr id="40977" name="Rectangle 10"/>
              <p:cNvSpPr>
                <a:spLocks noChangeArrowheads="1"/>
              </p:cNvSpPr>
              <p:nvPr/>
            </p:nvSpPr>
            <p:spPr bwMode="auto">
              <a:xfrm>
                <a:off x="4953000" y="2743200"/>
                <a:ext cx="484428" cy="338554"/>
              </a:xfrm>
              <a:prstGeom prst="rect">
                <a:avLst/>
              </a:prstGeom>
              <a:noFill/>
              <a:ln w="28575">
                <a:noFill/>
                <a:miter lim="800000"/>
                <a:headEnd/>
                <a:tailEnd/>
              </a:ln>
            </p:spPr>
            <p:txBody>
              <a:bodyPr wrap="none">
                <a:spAutoFit/>
              </a:bodyPr>
              <a:lstStyle/>
              <a:p>
                <a:pPr algn="ctr"/>
                <a:r>
                  <a:rPr lang="en-US" sz="1600" b="1" i="1" dirty="0">
                    <a:solidFill>
                      <a:srgbClr val="FF0000"/>
                    </a:solidFill>
                    <a:sym typeface="Symbol" pitchFamily="18" charset="2"/>
                  </a:rPr>
                  <a:t>G</a:t>
                </a:r>
                <a:r>
                  <a:rPr lang="en-US" sz="1600" b="1" i="1" baseline="-25000" dirty="0">
                    <a:solidFill>
                      <a:srgbClr val="FF0000"/>
                    </a:solidFill>
                    <a:sym typeface="Symbol" pitchFamily="18" charset="2"/>
                  </a:rPr>
                  <a:t>inh</a:t>
                </a:r>
              </a:p>
            </p:txBody>
          </p:sp>
          <p:sp>
            <p:nvSpPr>
              <p:cNvPr id="40978" name="Rectangle 9"/>
              <p:cNvSpPr>
                <a:spLocks noChangeArrowheads="1"/>
              </p:cNvSpPr>
              <p:nvPr/>
            </p:nvSpPr>
            <p:spPr bwMode="auto">
              <a:xfrm>
                <a:off x="4800600" y="2971800"/>
                <a:ext cx="728083" cy="338554"/>
              </a:xfrm>
              <a:prstGeom prst="rect">
                <a:avLst/>
              </a:prstGeom>
              <a:noFill/>
              <a:ln w="28575">
                <a:noFill/>
                <a:miter lim="800000"/>
                <a:headEnd/>
                <a:tailEnd/>
              </a:ln>
            </p:spPr>
            <p:txBody>
              <a:bodyPr wrap="none">
                <a:spAutoFit/>
              </a:bodyPr>
              <a:lstStyle/>
              <a:p>
                <a:pPr algn="ctr"/>
                <a:r>
                  <a:rPr lang="en-US" sz="1600" b="1" i="1" dirty="0">
                    <a:sym typeface="Symbol" pitchFamily="18" charset="2"/>
                  </a:rPr>
                  <a:t>P</a:t>
                </a:r>
                <a:r>
                  <a:rPr lang="en-US" sz="1600" b="1" i="1" baseline="-25000" dirty="0">
                    <a:sym typeface="Symbol" pitchFamily="18" charset="2"/>
                  </a:rPr>
                  <a:t>connect</a:t>
                </a:r>
              </a:p>
            </p:txBody>
          </p:sp>
        </p:grpSp>
      </p:grpSp>
      <p:grpSp>
        <p:nvGrpSpPr>
          <p:cNvPr id="5" name="Group 28"/>
          <p:cNvGrpSpPr>
            <a:grpSpLocks/>
          </p:cNvGrpSpPr>
          <p:nvPr/>
        </p:nvGrpSpPr>
        <p:grpSpPr bwMode="auto">
          <a:xfrm>
            <a:off x="5997079" y="1469311"/>
            <a:ext cx="860921" cy="1092914"/>
            <a:chOff x="6225454" y="2080029"/>
            <a:chExt cx="861146" cy="1091796"/>
          </a:xfrm>
        </p:grpSpPr>
        <p:cxnSp>
          <p:nvCxnSpPr>
            <p:cNvPr id="40973" name="AutoShape 12"/>
            <p:cNvCxnSpPr>
              <a:cxnSpLocks noChangeShapeType="1"/>
              <a:stCxn id="40979" idx="7"/>
              <a:endCxn id="40979" idx="5"/>
            </p:cNvCxnSpPr>
            <p:nvPr/>
          </p:nvCxnSpPr>
          <p:spPr bwMode="auto">
            <a:xfrm rot="16200000" flipH="1">
              <a:off x="5935935" y="2369548"/>
              <a:ext cx="580626" cy="1588"/>
            </a:xfrm>
            <a:prstGeom prst="curvedConnector5">
              <a:avLst>
                <a:gd name="adj1" fmla="val -39331"/>
                <a:gd name="adj2" fmla="val 58568325"/>
                <a:gd name="adj3" fmla="val 139331"/>
              </a:avLst>
            </a:prstGeom>
            <a:noFill/>
            <a:ln w="19050">
              <a:solidFill>
                <a:srgbClr val="FF0000"/>
              </a:solidFill>
              <a:round/>
              <a:headEnd/>
              <a:tailEnd type="triangle" w="lg" len="lg"/>
            </a:ln>
          </p:spPr>
        </p:cxnSp>
        <p:sp>
          <p:nvSpPr>
            <p:cNvPr id="40974" name="Rectangle 13"/>
            <p:cNvSpPr>
              <a:spLocks noChangeArrowheads="1"/>
            </p:cNvSpPr>
            <p:nvPr/>
          </p:nvSpPr>
          <p:spPr bwMode="auto">
            <a:xfrm>
              <a:off x="6477000" y="2480846"/>
              <a:ext cx="484428" cy="338554"/>
            </a:xfrm>
            <a:prstGeom prst="rect">
              <a:avLst/>
            </a:prstGeom>
            <a:noFill/>
            <a:ln w="28575">
              <a:noFill/>
              <a:miter lim="800000"/>
              <a:headEnd/>
              <a:tailEnd/>
            </a:ln>
          </p:spPr>
          <p:txBody>
            <a:bodyPr wrap="none">
              <a:spAutoFit/>
            </a:bodyPr>
            <a:lstStyle/>
            <a:p>
              <a:pPr algn="ctr"/>
              <a:r>
                <a:rPr lang="en-US" sz="1600" b="1" i="1" dirty="0">
                  <a:solidFill>
                    <a:srgbClr val="FF0000"/>
                  </a:solidFill>
                  <a:sym typeface="Symbol" pitchFamily="18" charset="2"/>
                </a:rPr>
                <a:t>G</a:t>
              </a:r>
              <a:r>
                <a:rPr lang="en-US" sz="1600" b="1" i="1" baseline="-25000" dirty="0">
                  <a:solidFill>
                    <a:srgbClr val="FF0000"/>
                  </a:solidFill>
                  <a:sym typeface="Symbol" pitchFamily="18" charset="2"/>
                </a:rPr>
                <a:t>inh</a:t>
              </a:r>
            </a:p>
          </p:txBody>
        </p:sp>
        <p:sp>
          <p:nvSpPr>
            <p:cNvPr id="40975" name="Rectangle 9"/>
            <p:cNvSpPr>
              <a:spLocks noChangeArrowheads="1"/>
            </p:cNvSpPr>
            <p:nvPr/>
          </p:nvSpPr>
          <p:spPr bwMode="auto">
            <a:xfrm>
              <a:off x="6358517" y="2833271"/>
              <a:ext cx="728083" cy="338554"/>
            </a:xfrm>
            <a:prstGeom prst="rect">
              <a:avLst/>
            </a:prstGeom>
            <a:noFill/>
            <a:ln w="28575">
              <a:noFill/>
              <a:miter lim="800000"/>
              <a:headEnd/>
              <a:tailEnd/>
            </a:ln>
          </p:spPr>
          <p:txBody>
            <a:bodyPr wrap="none">
              <a:spAutoFit/>
            </a:bodyPr>
            <a:lstStyle/>
            <a:p>
              <a:pPr algn="ctr"/>
              <a:r>
                <a:rPr lang="en-US" sz="1600" b="1" i="1" dirty="0">
                  <a:sym typeface="Symbol" pitchFamily="18" charset="2"/>
                </a:rPr>
                <a:t>P</a:t>
              </a:r>
              <a:r>
                <a:rPr lang="en-US" sz="1600" b="1" i="1" baseline="-25000" dirty="0">
                  <a:sym typeface="Symbol" pitchFamily="18" charset="2"/>
                </a:rPr>
                <a:t>connect</a:t>
              </a:r>
            </a:p>
          </p:txBody>
        </p:sp>
      </p:grpSp>
      <p:grpSp>
        <p:nvGrpSpPr>
          <p:cNvPr id="6" name="Group 27"/>
          <p:cNvGrpSpPr>
            <a:grpSpLocks/>
          </p:cNvGrpSpPr>
          <p:nvPr/>
        </p:nvGrpSpPr>
        <p:grpSpPr bwMode="auto">
          <a:xfrm>
            <a:off x="2024063" y="3514725"/>
            <a:ext cx="5095875" cy="3038475"/>
            <a:chOff x="2024063" y="3514725"/>
            <a:chExt cx="5095875" cy="3038475"/>
          </a:xfrm>
        </p:grpSpPr>
        <p:pic>
          <p:nvPicPr>
            <p:cNvPr id="40971" name="Picture 2"/>
            <p:cNvPicPr>
              <a:picLocks noChangeAspect="1" noChangeArrowheads="1"/>
            </p:cNvPicPr>
            <p:nvPr/>
          </p:nvPicPr>
          <p:blipFill>
            <a:blip r:embed="rId3" cstate="print"/>
            <a:srcRect/>
            <a:stretch>
              <a:fillRect/>
            </a:stretch>
          </p:blipFill>
          <p:spPr bwMode="auto">
            <a:xfrm>
              <a:off x="2024063" y="5095875"/>
              <a:ext cx="5095875" cy="1457325"/>
            </a:xfrm>
            <a:prstGeom prst="rect">
              <a:avLst/>
            </a:prstGeom>
            <a:noFill/>
            <a:ln w="28575" algn="ctr">
              <a:solidFill>
                <a:srgbClr val="FF0000"/>
              </a:solidFill>
              <a:miter lim="800000"/>
              <a:headEnd/>
              <a:tailEnd/>
            </a:ln>
          </p:spPr>
        </p:pic>
        <p:pic>
          <p:nvPicPr>
            <p:cNvPr id="40972" name="Picture 3"/>
            <p:cNvPicPr>
              <a:picLocks noChangeAspect="1" noChangeArrowheads="1"/>
            </p:cNvPicPr>
            <p:nvPr/>
          </p:nvPicPr>
          <p:blipFill>
            <a:blip r:embed="rId4" cstate="print"/>
            <a:srcRect/>
            <a:stretch>
              <a:fillRect/>
            </a:stretch>
          </p:blipFill>
          <p:spPr bwMode="auto">
            <a:xfrm>
              <a:off x="2028825" y="3514725"/>
              <a:ext cx="5086350" cy="1438275"/>
            </a:xfrm>
            <a:prstGeom prst="rect">
              <a:avLst/>
            </a:prstGeom>
            <a:noFill/>
            <a:ln w="28575" algn="ctr">
              <a:solidFill>
                <a:srgbClr val="0000FF"/>
              </a:solidFill>
              <a:miter lim="800000"/>
              <a:headEnd/>
              <a:tailEnd/>
            </a:ln>
          </p:spPr>
        </p:pic>
      </p:grpSp>
      <p:pic>
        <p:nvPicPr>
          <p:cNvPr id="27" name="Picture 7"/>
          <p:cNvPicPr>
            <a:picLocks noChangeAspect="1" noChangeArrowheads="1"/>
          </p:cNvPicPr>
          <p:nvPr/>
        </p:nvPicPr>
        <p:blipFill>
          <a:blip r:embed="rId5" cstate="print"/>
          <a:srcRect t="10323" r="28755" b="25162"/>
          <a:stretch>
            <a:fillRect/>
          </a:stretch>
        </p:blipFill>
        <p:spPr bwMode="auto">
          <a:xfrm>
            <a:off x="2990850" y="4495800"/>
            <a:ext cx="3162300" cy="952500"/>
          </a:xfrm>
          <a:prstGeom prst="rect">
            <a:avLst/>
          </a:prstGeom>
          <a:noFill/>
          <a:ln w="28575" algn="ctr">
            <a:solidFill>
              <a:srgbClr val="FFFF00"/>
            </a:solidFill>
            <a:miter lim="800000"/>
            <a:headEnd/>
            <a:tailEnd/>
          </a:ln>
        </p:spPr>
      </p:pic>
      <p:sp>
        <p:nvSpPr>
          <p:cNvPr id="28" name="TextBox 27"/>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smtClean="0">
                <a:solidFill>
                  <a:schemeClr val="accent2"/>
                </a:solidFill>
              </a:rPr>
              <a:t>“Recurrrent Asynch Irreg Nonlinear” (RAIN) networks</a:t>
            </a:r>
            <a:endParaRPr lang="en-US" sz="2800" b="1" dirty="0">
              <a:solidFill>
                <a:schemeClr val="accent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0"/>
            <a:ext cx="9144000" cy="533400"/>
          </a:xfrm>
          <a:prstGeom prst="rect">
            <a:avLst/>
          </a:prstGeom>
          <a:solidFill>
            <a:schemeClr val="accent6">
              <a:lumMod val="20000"/>
              <a:lumOff val="80000"/>
            </a:schemeClr>
          </a:solidFill>
        </p:spPr>
        <p:txBody>
          <a:bodyPr/>
          <a:lstStyle/>
          <a:p>
            <a:pPr algn="ctr" eaLnBrk="0" hangingPunct="0"/>
            <a:r>
              <a:rPr lang="en-US" sz="2800" b="1" dirty="0" smtClean="0">
                <a:solidFill>
                  <a:schemeClr val="accent2"/>
                </a:solidFill>
              </a:rPr>
              <a:t>RAIN Activity </a:t>
            </a:r>
            <a:endParaRPr lang="en-US" sz="2800" b="1" dirty="0">
              <a:solidFill>
                <a:schemeClr val="accent2"/>
              </a:solidFill>
            </a:endParaRPr>
          </a:p>
        </p:txBody>
      </p:sp>
      <p:grpSp>
        <p:nvGrpSpPr>
          <p:cNvPr id="2" name="Group 4"/>
          <p:cNvGrpSpPr/>
          <p:nvPr/>
        </p:nvGrpSpPr>
        <p:grpSpPr>
          <a:xfrm>
            <a:off x="381000" y="685800"/>
            <a:ext cx="8458200" cy="5333999"/>
            <a:chOff x="92075" y="2211705"/>
            <a:chExt cx="5257800" cy="3505200"/>
          </a:xfrm>
        </p:grpSpPr>
        <p:grpSp>
          <p:nvGrpSpPr>
            <p:cNvPr id="3" name="Group 36"/>
            <p:cNvGrpSpPr/>
            <p:nvPr/>
          </p:nvGrpSpPr>
          <p:grpSpPr>
            <a:xfrm>
              <a:off x="92075" y="2211705"/>
              <a:ext cx="5257800" cy="3505200"/>
              <a:chOff x="1905000" y="3429000"/>
              <a:chExt cx="6553200" cy="4914898"/>
            </a:xfrm>
          </p:grpSpPr>
          <p:grpSp>
            <p:nvGrpSpPr>
              <p:cNvPr id="4" name="Group 31"/>
              <p:cNvGrpSpPr/>
              <p:nvPr/>
            </p:nvGrpSpPr>
            <p:grpSpPr>
              <a:xfrm>
                <a:off x="1905000" y="3429000"/>
                <a:ext cx="6553200" cy="4914898"/>
                <a:chOff x="304800" y="1143000"/>
                <a:chExt cx="6553200" cy="4914898"/>
              </a:xfrm>
            </p:grpSpPr>
            <p:pic>
              <p:nvPicPr>
                <p:cNvPr id="10" name="Picture 3" descr="C:\Documents and Settings\Goodman\Desktop\JPG1_Raster_FCaugFC1_gw20_gb08_rp50_fdIE_NoHebb_du1-E1.jpg"/>
                <p:cNvPicPr>
                  <a:picLocks noChangeAspect="1" noChangeArrowheads="1"/>
                </p:cNvPicPr>
                <p:nvPr/>
              </p:nvPicPr>
              <p:blipFill>
                <a:blip r:embed="rId4" cstate="print"/>
                <a:srcRect/>
                <a:stretch>
                  <a:fillRect/>
                </a:stretch>
              </p:blipFill>
              <p:spPr bwMode="auto">
                <a:xfrm>
                  <a:off x="304800" y="1143000"/>
                  <a:ext cx="6553200" cy="4914898"/>
                </a:xfrm>
                <a:prstGeom prst="rect">
                  <a:avLst/>
                </a:prstGeom>
                <a:noFill/>
              </p:spPr>
            </p:pic>
            <p:sp>
              <p:nvSpPr>
                <p:cNvPr id="12" name="Rectangle 11"/>
                <p:cNvSpPr/>
                <p:nvPr/>
              </p:nvSpPr>
              <p:spPr bwMode="auto">
                <a:xfrm>
                  <a:off x="542925" y="1314450"/>
                  <a:ext cx="4324350" cy="29337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sp>
            <p:nvSpPr>
              <p:cNvPr id="9" name="Rectangle 8"/>
              <p:cNvSpPr/>
              <p:nvPr/>
            </p:nvSpPr>
            <p:spPr bwMode="auto">
              <a:xfrm>
                <a:off x="2181225" y="6858000"/>
                <a:ext cx="4181475" cy="12668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sp>
          <p:nvSpPr>
            <p:cNvPr id="7" name="Rectangle 6"/>
            <p:cNvSpPr/>
            <p:nvPr/>
          </p:nvSpPr>
          <p:spPr bwMode="auto">
            <a:xfrm>
              <a:off x="96520" y="2218690"/>
              <a:ext cx="3898900" cy="114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grpSp>
        <p:nvGrpSpPr>
          <p:cNvPr id="5" name="Group 12"/>
          <p:cNvGrpSpPr/>
          <p:nvPr/>
        </p:nvGrpSpPr>
        <p:grpSpPr>
          <a:xfrm>
            <a:off x="593723" y="914400"/>
            <a:ext cx="5807075" cy="5105400"/>
            <a:chOff x="5029200" y="6553200"/>
            <a:chExt cx="3435987" cy="5183504"/>
          </a:xfrm>
        </p:grpSpPr>
        <p:pic>
          <p:nvPicPr>
            <p:cNvPr id="14" name="Picture 3" descr="C:\Documents and Settings\Goodman\Desktop\JPG1_Raster_FCaugFC1_gw20_gb08_rp50_fdIE_NoHebb_du1-E1.jpg"/>
            <p:cNvPicPr>
              <a:picLocks noChangeAspect="1" noChangeArrowheads="1"/>
            </p:cNvPicPr>
            <p:nvPr/>
          </p:nvPicPr>
          <p:blipFill>
            <a:blip r:embed="rId4" cstate="print"/>
            <a:srcRect l="4167" t="4347" r="31341"/>
            <a:stretch>
              <a:fillRect/>
            </a:stretch>
          </p:blipFill>
          <p:spPr bwMode="auto">
            <a:xfrm>
              <a:off x="5074287" y="6553200"/>
              <a:ext cx="3390900" cy="5183504"/>
            </a:xfrm>
            <a:prstGeom prst="rect">
              <a:avLst/>
            </a:prstGeom>
            <a:noFill/>
          </p:spPr>
        </p:pic>
        <p:sp>
          <p:nvSpPr>
            <p:cNvPr id="15" name="Rectangle 14"/>
            <p:cNvSpPr/>
            <p:nvPr/>
          </p:nvSpPr>
          <p:spPr bwMode="auto">
            <a:xfrm>
              <a:off x="5029200" y="8715375"/>
              <a:ext cx="3371850" cy="12382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endParaRPr>
            </a:p>
          </p:txBody>
        </p:sp>
      </p:grpSp>
      <p:pic>
        <p:nvPicPr>
          <p:cNvPr id="17" name="10c_FC_gw20_gb08_fdIE_NoHebb_du3-E1.wav">
            <a:hlinkClick r:id="" action="ppaction://media"/>
          </p:cNvPr>
          <p:cNvPicPr>
            <a:picLocks noRot="1" noChangeAspect="1"/>
          </p:cNvPicPr>
          <p:nvPr>
            <a:wavAudioFile r:embed="rId1" name="10c_FC_gw20_gb08_fdIE_NoHebb_du3-E1.wav"/>
          </p:nvPr>
        </p:nvPicPr>
        <p:blipFill>
          <a:blip r:embed="rId5" cstate="print"/>
          <a:stretch>
            <a:fillRect/>
          </a:stretch>
        </p:blipFill>
        <p:spPr>
          <a:xfrm>
            <a:off x="76200" y="2438400"/>
            <a:ext cx="304800" cy="3048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repeatCount="indefinite" fill="remove"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0"/>
                                        <p:tgtEl>
                                          <p:spTgt spid="5"/>
                                        </p:tgtEl>
                                      </p:cBhvr>
                                    </p:animEffect>
                                  </p:childTnLst>
                                </p:cTn>
                              </p:par>
                              <p:par>
                                <p:cTn id="8" presetID="1" presetClass="mediacall" presetSubtype="0" fill="hold" nodeType="withEffect">
                                  <p:stCondLst>
                                    <p:cond delay="0"/>
                                  </p:stCondLst>
                                  <p:childTnLst>
                                    <p:cmd type="call" cmd="playFrom(0.0)">
                                      <p:cBhvr>
                                        <p:cTn id="9"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0" repeatCount="indefinite" fill="hold" display="0">
                  <p:stCondLst>
                    <p:cond delay="indefinite"/>
                  </p:stCondLst>
                  <p:endCondLst>
                    <p:cond evt="onPrev" delay="0">
                      <p:tgtEl>
                        <p:sldTgt/>
                      </p:tgtEl>
                    </p:cond>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23193</TotalTime>
  <Words>1384</Words>
  <Application>Microsoft Office PowerPoint</Application>
  <PresentationFormat>On-screen Show (4:3)</PresentationFormat>
  <Paragraphs>279</Paragraphs>
  <Slides>24</Slides>
  <Notes>20</Notes>
  <HiddenSlides>0</HiddenSlides>
  <MMClips>5</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I: Trust the Intent (TTI)   Phase II: Emotional Reward Learning (ERL)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goodman</dc:creator>
  <cp:lastModifiedBy>Laurence Jayet</cp:lastModifiedBy>
  <cp:revision>2899</cp:revision>
  <dcterms:created xsi:type="dcterms:W3CDTF">1601-01-01T00:00:00Z</dcterms:created>
  <dcterms:modified xsi:type="dcterms:W3CDTF">2011-06-16T20:35:43Z</dcterms:modified>
</cp:coreProperties>
</file>