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37" r:id="rId2"/>
  </p:sldMasterIdLst>
  <p:notesMasterIdLst>
    <p:notesMasterId r:id="rId26"/>
  </p:notesMasterIdLst>
  <p:sldIdLst>
    <p:sldId id="468" r:id="rId3"/>
    <p:sldId id="674" r:id="rId4"/>
    <p:sldId id="762" r:id="rId5"/>
    <p:sldId id="747" r:id="rId6"/>
    <p:sldId id="629" r:id="rId7"/>
    <p:sldId id="745" r:id="rId8"/>
    <p:sldId id="680" r:id="rId9"/>
    <p:sldId id="759" r:id="rId10"/>
    <p:sldId id="752" r:id="rId11"/>
    <p:sldId id="722" r:id="rId12"/>
    <p:sldId id="753" r:id="rId13"/>
    <p:sldId id="758" r:id="rId14"/>
    <p:sldId id="760" r:id="rId15"/>
    <p:sldId id="757" r:id="rId16"/>
    <p:sldId id="755" r:id="rId17"/>
    <p:sldId id="715" r:id="rId18"/>
    <p:sldId id="723" r:id="rId19"/>
    <p:sldId id="731" r:id="rId20"/>
    <p:sldId id="763" r:id="rId21"/>
    <p:sldId id="742" r:id="rId22"/>
    <p:sldId id="741" r:id="rId23"/>
    <p:sldId id="764" r:id="rId24"/>
    <p:sldId id="725" r:id="rId25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EDBD"/>
    <a:srgbClr val="C7E6A4"/>
    <a:srgbClr val="CCCCFF"/>
    <a:srgbClr val="FFC1C1"/>
    <a:srgbClr val="7F6135"/>
    <a:srgbClr val="09BFFF"/>
    <a:srgbClr val="000000"/>
    <a:srgbClr val="AEC87A"/>
    <a:srgbClr val="FFFF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018" autoAdjust="0"/>
    <p:restoredTop sz="92430" autoAdjust="0"/>
  </p:normalViewPr>
  <p:slideViewPr>
    <p:cSldViewPr>
      <p:cViewPr varScale="1">
        <p:scale>
          <a:sx n="154" d="100"/>
          <a:sy n="154" d="100"/>
        </p:scale>
        <p:origin x="-179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67040" cy="46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6" tIns="47019" rIns="94036" bIns="47019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37" y="2"/>
            <a:ext cx="3067039" cy="46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6" tIns="47019" rIns="94036" bIns="4701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89475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97" y="4457576"/>
            <a:ext cx="5191084" cy="422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6" tIns="47019" rIns="94036" bIns="47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149"/>
            <a:ext cx="3067040" cy="46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6" tIns="47019" rIns="94036" bIns="47019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37" y="8915149"/>
            <a:ext cx="3067039" cy="46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6" tIns="47019" rIns="94036" bIns="4701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E70A26B-CC8C-433F-9A98-471143B02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CD4EB-394C-46D2-A6FC-392DB68BB15D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FA0F4-0687-438E-A5E4-3B67AA1EC732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3696F-63F0-4E77-8B91-A5531FE6FCF3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F222F-7C00-4C10-A9A8-FF6D658D2BE2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A2A2D-7A3E-4CCA-A5FF-69AFA2F94FF3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CD4EB-394C-46D2-A6FC-392DB68BB15D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DA03EE-4C48-4AAD-98DE-7CAF985AE17B}" type="datetimeFigureOut">
              <a:rPr lang="en-US"/>
              <a:pPr/>
              <a:t>7/8/2010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41522B-DBEC-41DA-B762-ED23CA8B4B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A03EE-4C48-4AAD-98DE-7CAF985AE17B}" type="datetimeFigureOut">
              <a:rPr lang="en-US"/>
              <a:pPr/>
              <a:t>7/8/2010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1522B-DBEC-41DA-B762-ED23CA8B4B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3" r:id="rId3"/>
    <p:sldLayoutId id="2147483839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97F884E-A776-40B1-8F6A-9E19A9C2A2D7}" type="datetimeFigureOut">
              <a:rPr lang="en-US"/>
              <a:pPr/>
              <a:t>7/8/2010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988DDC-09FD-4ACD-B6BA-7955163E3E8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oodman\Desktop\2010-06-09%20ONR%20PPTX\concord_short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pn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84.png"/><Relationship Id="rId4" Type="http://schemas.openxmlformats.org/officeDocument/2006/relationships/image" Target="../media/image94.jpeg"/><Relationship Id="rId9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6.jpe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9" Type="http://schemas.openxmlformats.org/officeDocument/2006/relationships/image" Target="../media/image1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png"/><Relationship Id="rId11" Type="http://schemas.openxmlformats.org/officeDocument/2006/relationships/image" Target="../media/image130.jpeg"/><Relationship Id="rId5" Type="http://schemas.openxmlformats.org/officeDocument/2006/relationships/image" Target="../media/image124.png"/><Relationship Id="rId10" Type="http://schemas.openxmlformats.org/officeDocument/2006/relationships/image" Target="../media/image129.jpe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hyperlink" Target="discordant.MOV" TargetMode="External"/><Relationship Id="rId18" Type="http://schemas.openxmlformats.org/officeDocument/2006/relationships/image" Target="../media/image14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3.jpeg"/><Relationship Id="rId12" Type="http://schemas.openxmlformats.org/officeDocument/2006/relationships/image" Target="../media/image138.jpeg"/><Relationship Id="rId17" Type="http://schemas.openxmlformats.org/officeDocument/2006/relationships/image" Target="../media/image141.jpeg"/><Relationship Id="rId2" Type="http://schemas.openxmlformats.org/officeDocument/2006/relationships/video" Target="file:///C:\Documents%20and%20Settings\Goodman\Desktop\RESEARCH\__ONR\CONFERENCES\2010-07-ONR-MIT\final_Goodman_2010-07-06_ONR-MIT\horiz2.avi" TargetMode="External"/><Relationship Id="rId16" Type="http://schemas.openxmlformats.org/officeDocument/2006/relationships/image" Target="../media/image140.png"/><Relationship Id="rId1" Type="http://schemas.openxmlformats.org/officeDocument/2006/relationships/audio" Target="../media/audio2.wav"/><Relationship Id="rId6" Type="http://schemas.openxmlformats.org/officeDocument/2006/relationships/image" Target="../media/image132.png"/><Relationship Id="rId11" Type="http://schemas.openxmlformats.org/officeDocument/2006/relationships/image" Target="../media/image137.jpeg"/><Relationship Id="rId5" Type="http://schemas.openxmlformats.org/officeDocument/2006/relationships/image" Target="../media/image131.png"/><Relationship Id="rId15" Type="http://schemas.openxmlformats.org/officeDocument/2006/relationships/hyperlink" Target="concordant.MOV" TargetMode="External"/><Relationship Id="rId10" Type="http://schemas.openxmlformats.org/officeDocument/2006/relationships/image" Target="../media/image136.png"/><Relationship Id="rId19" Type="http://schemas.openxmlformats.org/officeDocument/2006/relationships/image" Target="../media/image143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35.jpeg"/><Relationship Id="rId1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30.jpeg"/><Relationship Id="rId3" Type="http://schemas.openxmlformats.org/officeDocument/2006/relationships/audio" Target="../media/audio4.wav"/><Relationship Id="rId7" Type="http://schemas.openxmlformats.org/officeDocument/2006/relationships/image" Target="../media/image124.png"/><Relationship Id="rId12" Type="http://schemas.openxmlformats.org/officeDocument/2006/relationships/image" Target="../media/image1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11" Type="http://schemas.openxmlformats.org/officeDocument/2006/relationships/image" Target="../media/image147.png"/><Relationship Id="rId5" Type="http://schemas.openxmlformats.org/officeDocument/2006/relationships/image" Target="../media/image123.png"/><Relationship Id="rId10" Type="http://schemas.openxmlformats.org/officeDocument/2006/relationships/image" Target="../media/image146.png"/><Relationship Id="rId4" Type="http://schemas.openxmlformats.org/officeDocument/2006/relationships/image" Target="../media/image122.png"/><Relationship Id="rId9" Type="http://schemas.openxmlformats.org/officeDocument/2006/relationships/image" Target="../media/image145.png"/><Relationship Id="rId14" Type="http://schemas.openxmlformats.org/officeDocument/2006/relationships/image" Target="../media/image1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gif"/><Relationship Id="rId3" Type="http://schemas.openxmlformats.org/officeDocument/2006/relationships/image" Target="../media/image25.jpeg"/><Relationship Id="rId7" Type="http://schemas.openxmlformats.org/officeDocument/2006/relationships/image" Target="../media/image33.jpeg"/><Relationship Id="rId12" Type="http://schemas.openxmlformats.org/officeDocument/2006/relationships/image" Target="../media/image3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9.gif"/><Relationship Id="rId2" Type="http://schemas.openxmlformats.org/officeDocument/2006/relationships/image" Target="../media/image24.png"/><Relationship Id="rId16" Type="http://schemas.openxmlformats.org/officeDocument/2006/relationships/image" Target="../media/image38.gif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wmf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wm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wmf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UNR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3600"/>
            <a:ext cx="697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37099" y="1548825"/>
            <a:ext cx="71925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ONR Cognitive Neuroscience &amp; Human-Robot Interaction</a:t>
            </a:r>
            <a:endParaRPr lang="en-US" b="1" dirty="0"/>
          </a:p>
          <a:p>
            <a:pPr algn="ctr" eaLnBrk="0" hangingPunct="0"/>
            <a:r>
              <a:rPr lang="en-US" sz="1400" b="1" dirty="0"/>
              <a:t>Arlington, VA, </a:t>
            </a:r>
            <a:r>
              <a:rPr lang="en-US" sz="1400" b="1" dirty="0" smtClean="0"/>
              <a:t>June 9, 2010</a:t>
            </a:r>
            <a:endParaRPr lang="en-US" sz="1400" b="1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7315200" cy="1334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>
              <a:buSzPct val="90000"/>
              <a:buFont typeface="Wingdings" pitchFamily="2" charset="2"/>
              <a:buNone/>
            </a:pPr>
            <a:r>
              <a:rPr lang="en-US" sz="1200" b="1" dirty="0" smtClean="0">
                <a:latin typeface="Arial" pitchFamily="34" charset="0"/>
              </a:rPr>
              <a:t>Phil Goodman</a:t>
            </a:r>
            <a:r>
              <a:rPr lang="en-US" sz="1200" baseline="30000" dirty="0" smtClean="0">
                <a:latin typeface="Arial" pitchFamily="34" charset="0"/>
              </a:rPr>
              <a:t>1,2</a:t>
            </a:r>
            <a:r>
              <a:rPr lang="en-US" sz="1200" b="1" dirty="0" smtClean="0">
                <a:latin typeface="Arial" pitchFamily="34" charset="0"/>
              </a:rPr>
              <a:t>, </a:t>
            </a:r>
            <a:r>
              <a:rPr lang="en-US" sz="1200" b="1" dirty="0">
                <a:latin typeface="Arial" pitchFamily="34" charset="0"/>
              </a:rPr>
              <a:t>Fred Harris, </a:t>
            </a:r>
            <a:r>
              <a:rPr lang="en-US" sz="1200" b="1" dirty="0" smtClean="0">
                <a:latin typeface="Arial" pitchFamily="34" charset="0"/>
              </a:rPr>
              <a:t>Jr</a:t>
            </a:r>
            <a:r>
              <a:rPr lang="en-US" sz="1200" b="1" baseline="30000" dirty="0" smtClean="0">
                <a:latin typeface="Arial" pitchFamily="34" charset="0"/>
              </a:rPr>
              <a:t> </a:t>
            </a:r>
            <a:r>
              <a:rPr lang="en-US" sz="1200" baseline="30000" dirty="0" smtClean="0">
                <a:latin typeface="Arial" pitchFamily="34" charset="0"/>
              </a:rPr>
              <a:t>1,2</a:t>
            </a:r>
            <a:r>
              <a:rPr lang="en-US" sz="1200" b="1" dirty="0" smtClean="0">
                <a:latin typeface="Arial" pitchFamily="34" charset="0"/>
              </a:rPr>
              <a:t> ,</a:t>
            </a:r>
            <a:r>
              <a:rPr lang="en-US" sz="1200" baseline="30000" dirty="0" smtClean="0">
                <a:latin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</a:rPr>
              <a:t>Sergiu Dascalu</a:t>
            </a:r>
            <a:r>
              <a:rPr lang="en-US" sz="1200" baseline="30000" dirty="0" smtClean="0">
                <a:latin typeface="Arial" pitchFamily="34" charset="0"/>
              </a:rPr>
              <a:t>1,2</a:t>
            </a:r>
            <a:r>
              <a:rPr lang="en-US" sz="1200" b="1" dirty="0" smtClean="0">
                <a:latin typeface="Arial" pitchFamily="34" charset="0"/>
              </a:rPr>
              <a:t>,</a:t>
            </a:r>
            <a:r>
              <a:rPr lang="en-US" sz="1200" baseline="30000" dirty="0" smtClean="0">
                <a:latin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</a:rPr>
              <a:t>Florian Mormann</a:t>
            </a:r>
            <a:r>
              <a:rPr lang="en-US" sz="1200" baseline="30000" dirty="0" smtClean="0">
                <a:latin typeface="Arial" pitchFamily="34" charset="0"/>
              </a:rPr>
              <a:t>3 </a:t>
            </a:r>
            <a:r>
              <a:rPr lang="en-US" sz="1200" b="1" dirty="0" smtClean="0">
                <a:latin typeface="Arial" pitchFamily="34" charset="0"/>
              </a:rPr>
              <a:t>&amp; Henry Markram</a:t>
            </a:r>
            <a:r>
              <a:rPr lang="en-US" sz="1200" baseline="30000" dirty="0" smtClean="0">
                <a:latin typeface="Arial" pitchFamily="34" charset="0"/>
              </a:rPr>
              <a:t>4</a:t>
            </a:r>
            <a:endParaRPr lang="en-US" sz="1200" baseline="30000" dirty="0">
              <a:latin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1100" baseline="30000" dirty="0" smtClean="0">
                <a:latin typeface="Arial" pitchFamily="34" charset="0"/>
              </a:rPr>
              <a:t>1</a:t>
            </a:r>
            <a:r>
              <a:rPr lang="en-US" sz="1100" i="1" dirty="0" smtClean="0">
                <a:latin typeface="Arial" pitchFamily="34" charset="0"/>
              </a:rPr>
              <a:t>Brain </a:t>
            </a:r>
            <a:r>
              <a:rPr lang="en-US" sz="1100" i="1" dirty="0">
                <a:latin typeface="Arial" pitchFamily="34" charset="0"/>
              </a:rPr>
              <a:t>Computation Laboratory, School of Medicine, UNR</a:t>
            </a:r>
          </a:p>
          <a:p>
            <a:pPr algn="ctr">
              <a:lnSpc>
                <a:spcPct val="125000"/>
              </a:lnSpc>
            </a:pPr>
            <a:r>
              <a:rPr lang="en-US" sz="1100" baseline="30000" dirty="0" smtClean="0">
                <a:latin typeface="Arial" pitchFamily="34" charset="0"/>
              </a:rPr>
              <a:t>2</a:t>
            </a:r>
            <a:r>
              <a:rPr lang="en-US" sz="1100" i="1" dirty="0" smtClean="0">
                <a:latin typeface="Arial" pitchFamily="34" charset="0"/>
              </a:rPr>
              <a:t>Dept. of </a:t>
            </a:r>
            <a:r>
              <a:rPr lang="en-US" sz="1100" i="1" dirty="0">
                <a:latin typeface="Arial" pitchFamily="34" charset="0"/>
              </a:rPr>
              <a:t>Computer Science &amp; Engineering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, UNR</a:t>
            </a:r>
          </a:p>
          <a:p>
            <a:pPr algn="ctr">
              <a:lnSpc>
                <a:spcPct val="125000"/>
              </a:lnSpc>
            </a:pPr>
            <a:r>
              <a:rPr lang="en-US" sz="1100" baseline="30000" dirty="0" smtClean="0">
                <a:latin typeface="Arial" pitchFamily="34" charset="0"/>
              </a:rPr>
              <a:t>3</a:t>
            </a:r>
            <a:r>
              <a:rPr lang="en-US" sz="1100" i="1" dirty="0" smtClean="0">
                <a:latin typeface="Arial" pitchFamily="34" charset="0"/>
              </a:rPr>
              <a:t>Dept. of Epileptology, University of Bonn, Germany</a:t>
            </a:r>
          </a:p>
          <a:p>
            <a:pPr algn="ctr">
              <a:lnSpc>
                <a:spcPct val="125000"/>
              </a:lnSpc>
            </a:pPr>
            <a:r>
              <a:rPr lang="en-US" sz="1100" baseline="30000" dirty="0" smtClean="0">
                <a:latin typeface="Arial" pitchFamily="34" charset="0"/>
              </a:rPr>
              <a:t>4</a:t>
            </a:r>
            <a:r>
              <a:rPr lang="en-US" sz="1100" i="1" dirty="0" smtClean="0">
                <a:latin typeface="Arial" pitchFamily="34" charset="0"/>
              </a:rPr>
              <a:t>Brain Mind Institute, EPFL, Lausanne, Switzerland</a:t>
            </a:r>
            <a:endParaRPr lang="en-US" sz="11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en-US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10393" y="540603"/>
            <a:ext cx="7523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Large-Scale Biologically Realistic Models of Brain Dynamics </a:t>
            </a:r>
          </a:p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Applied to Intelligent Robotic Decision Making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657600" y="5285601"/>
            <a:ext cx="182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1200" b="1" dirty="0" smtClean="0"/>
              <a:t>N00014-10-1-0014</a:t>
            </a:r>
            <a:endParaRPr lang="en-US" sz="1200" b="1" dirty="0"/>
          </a:p>
        </p:txBody>
      </p:sp>
      <p:pic>
        <p:nvPicPr>
          <p:cNvPr id="14337" name="Picture 1" descr="C:\Documents and Settings\Phill Goodman\My Documents\My Pictures\onr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6AA9C"/>
              </a:clrFrom>
              <a:clrTo>
                <a:srgbClr val="A6AA9C">
                  <a:alpha val="0"/>
                </a:srgbClr>
              </a:clrTo>
            </a:clrChange>
          </a:blip>
          <a:srcRect b="3449"/>
          <a:stretch>
            <a:fillRect/>
          </a:stretch>
        </p:blipFill>
        <p:spPr bwMode="auto">
          <a:xfrm>
            <a:off x="7856581" y="5943600"/>
            <a:ext cx="1287419" cy="647700"/>
          </a:xfrm>
          <a:prstGeom prst="rect">
            <a:avLst/>
          </a:prstGeom>
          <a:noFill/>
        </p:spPr>
      </p:pic>
      <p:pic>
        <p:nvPicPr>
          <p:cNvPr id="22" name="concord_shor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43400" y="2667000"/>
            <a:ext cx="3733800" cy="21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Goodman\Desktop\RESEARCH\__DARPA_HRL\2010-06-30.teleconf(CASTLE plans)\multiTmaze_ver0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75" r="13800"/>
          <a:stretch>
            <a:fillRect/>
          </a:stretch>
        </p:blipFill>
        <p:spPr bwMode="auto">
          <a:xfrm>
            <a:off x="1143000" y="2481035"/>
            <a:ext cx="2057400" cy="2441118"/>
          </a:xfrm>
          <a:prstGeom prst="rect">
            <a:avLst/>
          </a:prstGeom>
          <a:noFill/>
        </p:spPr>
      </p:pic>
      <p:pic>
        <p:nvPicPr>
          <p:cNvPr id="11" name="Picture 4" descr="C:\DOCUME~1\Goodman\LOCALS~1\Temp\SNAGHTML1daf6c8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657600"/>
            <a:ext cx="165855" cy="142875"/>
          </a:xfrm>
          <a:prstGeom prst="rect">
            <a:avLst/>
          </a:prstGeom>
          <a:noFill/>
        </p:spPr>
      </p:pic>
      <p:sp>
        <p:nvSpPr>
          <p:cNvPr id="31" name="Freeform 30"/>
          <p:cNvSpPr/>
          <p:nvPr/>
        </p:nvSpPr>
        <p:spPr bwMode="auto">
          <a:xfrm>
            <a:off x="1499286" y="2699951"/>
            <a:ext cx="734197" cy="1025611"/>
          </a:xfrm>
          <a:custGeom>
            <a:avLst/>
            <a:gdLst>
              <a:gd name="connsiteX0" fmla="*/ 698157 w 734197"/>
              <a:gd name="connsiteY0" fmla="*/ 1025611 h 1025611"/>
              <a:gd name="connsiteX1" fmla="*/ 636373 w 734197"/>
              <a:gd name="connsiteY1" fmla="*/ 469557 h 1025611"/>
              <a:gd name="connsiteX2" fmla="*/ 111211 w 734197"/>
              <a:gd name="connsiteY2" fmla="*/ 389238 h 1025611"/>
              <a:gd name="connsiteX3" fmla="*/ 0 w 734197"/>
              <a:gd name="connsiteY3" fmla="*/ 0 h 102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197" h="1025611">
                <a:moveTo>
                  <a:pt x="698157" y="1025611"/>
                </a:moveTo>
                <a:cubicBezTo>
                  <a:pt x="716177" y="800615"/>
                  <a:pt x="734197" y="575619"/>
                  <a:pt x="636373" y="469557"/>
                </a:cubicBezTo>
                <a:cubicBezTo>
                  <a:pt x="538549" y="363495"/>
                  <a:pt x="217273" y="467497"/>
                  <a:pt x="111211" y="389238"/>
                </a:cubicBezTo>
                <a:cubicBezTo>
                  <a:pt x="5149" y="310979"/>
                  <a:pt x="2574" y="155489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3" name="Picture 6" descr="C:\DOCUME~1\Goodman\LOCALS~1\Temp\SNAGHTML1e04750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2138984"/>
            <a:ext cx="275463" cy="299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0" hangingPunct="0"/>
            <a:r>
              <a:rPr lang="en-US" sz="2800" b="1" dirty="0" smtClean="0">
                <a:solidFill>
                  <a:schemeClr val="accent2"/>
                </a:solidFill>
              </a:rPr>
              <a:t>Simulated RAIN Activity (1600 cells, 4:1 E:I)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57200" y="838200"/>
            <a:ext cx="8458200" cy="5333999"/>
            <a:chOff x="92075" y="2211705"/>
            <a:chExt cx="5257800" cy="3505200"/>
          </a:xfrm>
        </p:grpSpPr>
        <p:grpSp>
          <p:nvGrpSpPr>
            <p:cNvPr id="3" name="Group 36"/>
            <p:cNvGrpSpPr/>
            <p:nvPr/>
          </p:nvGrpSpPr>
          <p:grpSpPr>
            <a:xfrm>
              <a:off x="92075" y="2211705"/>
              <a:ext cx="5257800" cy="3505200"/>
              <a:chOff x="1905000" y="3429000"/>
              <a:chExt cx="6553200" cy="4914898"/>
            </a:xfrm>
          </p:grpSpPr>
          <p:grpSp>
            <p:nvGrpSpPr>
              <p:cNvPr id="4" name="Group 31"/>
              <p:cNvGrpSpPr/>
              <p:nvPr/>
            </p:nvGrpSpPr>
            <p:grpSpPr>
              <a:xfrm>
                <a:off x="1905000" y="3429000"/>
                <a:ext cx="6553200" cy="4914898"/>
                <a:chOff x="304800" y="1143000"/>
                <a:chExt cx="6553200" cy="4914898"/>
              </a:xfrm>
            </p:grpSpPr>
            <p:pic>
              <p:nvPicPr>
                <p:cNvPr id="10" name="Picture 3" descr="C:\Documents and Settings\Goodman\Desktop\JPG1_Raster_FCaugFC1_gw20_gb08_rp50_fdIE_NoHebb_du1-E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800" y="1143000"/>
                  <a:ext cx="6553200" cy="4914898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Rectangle 11"/>
                <p:cNvSpPr/>
                <p:nvPr/>
              </p:nvSpPr>
              <p:spPr bwMode="auto">
                <a:xfrm>
                  <a:off x="542925" y="1314450"/>
                  <a:ext cx="4324350" cy="29337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 bwMode="auto">
              <a:xfrm>
                <a:off x="2181225" y="6858000"/>
                <a:ext cx="4181475" cy="12668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96520" y="2218690"/>
              <a:ext cx="3898900" cy="114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669923" y="1066800"/>
            <a:ext cx="5807075" cy="5105400"/>
            <a:chOff x="5029200" y="6553200"/>
            <a:chExt cx="3435987" cy="5183504"/>
          </a:xfrm>
        </p:grpSpPr>
        <p:pic>
          <p:nvPicPr>
            <p:cNvPr id="14" name="Picture 3" descr="C:\Documents and Settings\Goodman\Desktop\JPG1_Raster_FCaugFC1_gw20_gb08_rp50_fdIE_NoHebb_du1-E1.jpg"/>
            <p:cNvPicPr>
              <a:picLocks noChangeAspect="1" noChangeArrowheads="1"/>
            </p:cNvPicPr>
            <p:nvPr/>
          </p:nvPicPr>
          <p:blipFill>
            <a:blip r:embed="rId4" cstate="print"/>
            <a:srcRect l="4167" t="4347" r="31341"/>
            <a:stretch>
              <a:fillRect/>
            </a:stretch>
          </p:blipFill>
          <p:spPr bwMode="auto">
            <a:xfrm>
              <a:off x="5074287" y="6553200"/>
              <a:ext cx="3390900" cy="5183504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 bwMode="auto">
            <a:xfrm>
              <a:off x="5029200" y="8715375"/>
              <a:ext cx="3371850" cy="1238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17" name="10c_FC_gw20_gb08_fdIE_NoHebb_du3-E1.wav">
            <a:hlinkClick r:id="" action="ppaction://media"/>
          </p:cNvPr>
          <p:cNvPicPr>
            <a:picLocks noRot="1" noChangeAspect="1"/>
          </p:cNvPicPr>
          <p:nvPr>
            <a:wavAudioFile r:embed="rId1" name="10c_FC_gw20_gb08_fdIE_NoHebb_du3-E1.wav"/>
          </p:nvPr>
        </p:nvPicPr>
        <p:blipFill>
          <a:blip r:embed="rId5" cstate="print"/>
          <a:stretch>
            <a:fillRect/>
          </a:stretch>
        </p:blipFill>
        <p:spPr>
          <a:xfrm>
            <a:off x="152400" y="259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0" hangingPunct="0"/>
            <a:r>
              <a:rPr lang="en-US" sz="2800" b="1" dirty="0" err="1" smtClean="0">
                <a:solidFill>
                  <a:schemeClr val="accent2"/>
                </a:solidFill>
              </a:rPr>
              <a:t>Mesocircuit</a:t>
            </a:r>
            <a:r>
              <a:rPr lang="en-US" sz="2800" b="1" dirty="0" smtClean="0">
                <a:solidFill>
                  <a:schemeClr val="accent2"/>
                </a:solidFill>
              </a:rPr>
              <a:t> RAIN: “Edge of Chaos”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16534"/>
            <a:ext cx="3200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1400" dirty="0" smtClean="0"/>
              <a:t>Originally coined wrt cellular automata: rules for complex processing most likely to be found at “phase transitions” (PTs)  between order &amp; chaotic regimes (Packard 1988; Langton 1990; but questioned by Mitchell et al. (1993)</a:t>
            </a:r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endParaRPr lang="en-US" sz="1400" dirty="0" smtClean="0"/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1400" dirty="0" smtClean="0"/>
              <a:t>Hypothesis here wrt Cognition, where SNN have components of SWN, SFN, and exponentially truncated power laws</a:t>
            </a:r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endParaRPr lang="en-US" sz="1400" dirty="0" smtClean="0"/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1400" dirty="0" smtClean="0"/>
              <a:t>PTs cause rerouting of ongoing activity (OA), resulting in measured rhythmic synchronization and coherence</a:t>
            </a:r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endParaRPr lang="en-US" sz="1400" dirty="0" smtClean="0"/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1400" dirty="0" smtClean="0"/>
              <a:t>The direct mechanism is not embedded synfire chains, braids, avalanches, rate-coded paths, etc.</a:t>
            </a:r>
          </a:p>
          <a:p>
            <a:pPr marL="285750" indent="-171450">
              <a:tabLst>
                <a:tab pos="285750" algn="l"/>
              </a:tabLst>
            </a:pPr>
            <a:endParaRPr lang="en-US" sz="1400" dirty="0" smtClean="0"/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1400" dirty="0" smtClean="0"/>
              <a:t>Modulated by plastic synaptic structures</a:t>
            </a:r>
          </a:p>
          <a:p>
            <a:pPr indent="11430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1400" dirty="0" smtClean="0"/>
              <a:t>Modulated by neurohormones (incl OT)</a:t>
            </a:r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endParaRPr lang="en-US" sz="1400" dirty="0" smtClean="0"/>
          </a:p>
          <a:p>
            <a:pPr marL="285750" indent="-171450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1400" dirty="0" smtClean="0"/>
              <a:t>Dynamic systems &amp; directed graph theory &gt; theory of computation</a:t>
            </a:r>
          </a:p>
          <a:p>
            <a:pPr indent="114300"/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33399" y="838200"/>
            <a:ext cx="196560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Edge of Chaos Concept</a:t>
            </a:r>
            <a:endParaRPr lang="en-US" sz="16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43413" y="3962400"/>
            <a:ext cx="5824387" cy="1981200"/>
            <a:chOff x="3243413" y="3962400"/>
            <a:chExt cx="5824387" cy="1981200"/>
          </a:xfrm>
        </p:grpSpPr>
        <p:grpSp>
          <p:nvGrpSpPr>
            <p:cNvPr id="26" name="Group 25"/>
            <p:cNvGrpSpPr/>
            <p:nvPr/>
          </p:nvGrpSpPr>
          <p:grpSpPr>
            <a:xfrm>
              <a:off x="3243413" y="3962400"/>
              <a:ext cx="5824387" cy="1981200"/>
              <a:chOff x="3243413" y="3962400"/>
              <a:chExt cx="5824387" cy="198120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32" t="73048" r="11539"/>
              <a:stretch>
                <a:fillRect/>
              </a:stretch>
            </p:blipFill>
            <p:spPr bwMode="auto">
              <a:xfrm>
                <a:off x="6089074" y="4114800"/>
                <a:ext cx="2978726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32" t="24043" r="11539" b="40327"/>
              <a:stretch>
                <a:fillRect/>
              </a:stretch>
            </p:blipFill>
            <p:spPr bwMode="auto">
              <a:xfrm>
                <a:off x="3243413" y="3962400"/>
                <a:ext cx="2929224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6172200" y="5486400"/>
              <a:ext cx="26168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Unpublished data, 3/2010: Quoy, Goodman</a:t>
              </a:r>
              <a:endParaRPr lang="en-US" sz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14914" y="609600"/>
            <a:ext cx="6129086" cy="3247697"/>
            <a:chOff x="3014914" y="609600"/>
            <a:chExt cx="6129086" cy="3247697"/>
          </a:xfrm>
        </p:grpSpPr>
        <p:grpSp>
          <p:nvGrpSpPr>
            <p:cNvPr id="15" name="Group 14"/>
            <p:cNvGrpSpPr/>
            <p:nvPr/>
          </p:nvGrpSpPr>
          <p:grpSpPr>
            <a:xfrm>
              <a:off x="3302786" y="609600"/>
              <a:ext cx="5841214" cy="3247697"/>
              <a:chOff x="3302786" y="609600"/>
              <a:chExt cx="5841214" cy="324769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302786" y="609600"/>
                <a:ext cx="58412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 Lyapunov exponents on human unit simultaneous recordings </a:t>
                </a:r>
              </a:p>
              <a:p>
                <a:pPr algn="ctr"/>
                <a:r>
                  <a:rPr lang="en-US" b="1" dirty="0" smtClean="0"/>
                  <a:t>from Hippocampus and Entorhinal Cortex</a:t>
                </a:r>
                <a:endParaRPr lang="en-US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352800" y="1447800"/>
                <a:ext cx="5626100" cy="2409497"/>
                <a:chOff x="3352800" y="1447800"/>
                <a:chExt cx="5626100" cy="2409497"/>
              </a:xfrm>
            </p:grpSpPr>
            <p:pic>
              <p:nvPicPr>
                <p:cNvPr id="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352800" y="1447800"/>
                  <a:ext cx="2981325" cy="2409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" name="Picture 8" descr="EntorhinalCortex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553200" y="1524000"/>
                  <a:ext cx="2425700" cy="1909687"/>
                </a:xfrm>
                <a:prstGeom prst="rect">
                  <a:avLst/>
                </a:prstGeom>
              </p:spPr>
            </p:pic>
            <p:cxnSp>
              <p:nvCxnSpPr>
                <p:cNvPr id="12" name="Straight Connector 11"/>
                <p:cNvCxnSpPr/>
                <p:nvPr/>
              </p:nvCxnSpPr>
              <p:spPr bwMode="auto">
                <a:xfrm flipV="1">
                  <a:off x="6400800" y="2667000"/>
                  <a:ext cx="1447800" cy="609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6400800" y="1981200"/>
                  <a:ext cx="1098550" cy="7683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9" name="Rectangle 18"/>
            <p:cNvSpPr/>
            <p:nvPr/>
          </p:nvSpPr>
          <p:spPr>
            <a:xfrm>
              <a:off x="3031913" y="1981200"/>
              <a:ext cx="360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3333CC"/>
                  </a:solidFill>
                  <a:latin typeface="Arial Narrow" pitchFamily="34" charset="0"/>
                </a:rPr>
                <a:t>EC</a:t>
              </a:r>
              <a:endParaRPr lang="en-US" sz="12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14914" y="2771001"/>
              <a:ext cx="4293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3333CC"/>
                  </a:solidFill>
                  <a:latin typeface="Arial Narrow" pitchFamily="34" charset="0"/>
                </a:rPr>
                <a:t>HIP </a:t>
              </a:r>
              <a:endParaRPr lang="en-US" sz="12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352800" y="1295401"/>
            <a:ext cx="29718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9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(data provided in </a:t>
            </a:r>
            <a:r>
              <a:rPr lang="en-GB" sz="900" b="1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collab</a:t>
            </a:r>
            <a:r>
              <a:rPr lang="en-GB" sz="9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900" b="1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withI</a:t>
            </a:r>
            <a:r>
              <a:rPr lang="en-GB" sz="9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Fried lab, UCLA)</a:t>
            </a:r>
            <a:endParaRPr lang="en-GB" sz="9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Biology: EC and HP </a:t>
            </a:r>
            <a:r>
              <a:rPr lang="en-US" sz="2800" b="1" i="1" dirty="0" smtClean="0">
                <a:solidFill>
                  <a:schemeClr val="accent2"/>
                </a:solidFill>
              </a:rPr>
              <a:t>in vivo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9320" y="5105400"/>
            <a:ext cx="1875081" cy="1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228601" y="1201816"/>
            <a:ext cx="4689622" cy="5258674"/>
            <a:chOff x="0" y="1201816"/>
            <a:chExt cx="4689622" cy="5258674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987"/>
            <a:stretch>
              <a:fillRect/>
            </a:stretch>
          </p:blipFill>
          <p:spPr bwMode="auto">
            <a:xfrm>
              <a:off x="2819400" y="3429000"/>
              <a:ext cx="1627941" cy="1405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5791200"/>
              <a:ext cx="1771650" cy="66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4724400"/>
              <a:ext cx="2244916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28800" y="3556000"/>
              <a:ext cx="890588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29"/>
            <p:cNvGrpSpPr/>
            <p:nvPr/>
          </p:nvGrpSpPr>
          <p:grpSpPr>
            <a:xfrm>
              <a:off x="0" y="1201816"/>
              <a:ext cx="4114800" cy="3129570"/>
              <a:chOff x="0" y="1201816"/>
              <a:chExt cx="4114800" cy="312957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2133600"/>
                <a:ext cx="1676400" cy="2197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1201816"/>
                <a:ext cx="4114800" cy="866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981202" y="2286000"/>
                <a:ext cx="1752598" cy="201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28800" y="2057400"/>
                <a:ext cx="1876431" cy="14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752600" y="2667000"/>
              <a:ext cx="29370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1430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NO </a:t>
              </a:r>
              <a:r>
                <a:rPr lang="en-US" sz="1600" u="sng" dirty="0" smtClean="0">
                  <a:solidFill>
                    <a:srgbClr val="000000"/>
                  </a:solidFill>
                  <a:latin typeface="Arial Narrow" pitchFamily="34" charset="0"/>
                </a:rPr>
                <a:t>intra</a:t>
              </a: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cellular theta precession</a:t>
              </a:r>
            </a:p>
            <a:p>
              <a:pPr indent="11430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Asymm ramp-like depolarization</a:t>
              </a:r>
            </a:p>
            <a:p>
              <a:pPr indent="11430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Theta power &amp; frequ increase in PF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6007" y="1219200"/>
            <a:ext cx="4115593" cy="5257800"/>
            <a:chOff x="4647406" y="1219200"/>
            <a:chExt cx="4115593" cy="5257800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2095103" y="3923903"/>
              <a:ext cx="5105400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00600" y="1219200"/>
              <a:ext cx="3870325" cy="79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64162" y="1981200"/>
              <a:ext cx="2743200" cy="41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Group 25"/>
            <p:cNvGrpSpPr/>
            <p:nvPr/>
          </p:nvGrpSpPr>
          <p:grpSpPr>
            <a:xfrm>
              <a:off x="5791200" y="5562600"/>
              <a:ext cx="1887491" cy="762000"/>
              <a:chOff x="4876800" y="2895600"/>
              <a:chExt cx="1887491" cy="762000"/>
            </a:xfrm>
          </p:grpSpPr>
          <p:pic>
            <p:nvPicPr>
              <p:cNvPr id="24" name="Picture 1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t="16667" r="82383"/>
              <a:stretch>
                <a:fillRect/>
              </a:stretch>
            </p:blipFill>
            <p:spPr bwMode="auto">
              <a:xfrm>
                <a:off x="4876800" y="2895600"/>
                <a:ext cx="10668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32717" t="16667" r="53605"/>
              <a:stretch>
                <a:fillRect/>
              </a:stretch>
            </p:blipFill>
            <p:spPr bwMode="auto">
              <a:xfrm>
                <a:off x="5935980" y="2895600"/>
                <a:ext cx="828311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00600" y="2743200"/>
              <a:ext cx="1046264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096000" y="3721603"/>
              <a:ext cx="2252663" cy="145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6096000" y="2514600"/>
              <a:ext cx="2666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1430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EC cells stabilize PF ignition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EC suppresses # of PF cells firing while increasing firing rate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 Narrow" pitchFamily="34" charset="0"/>
              </a:rPr>
              <a:t>EC–HP Model: Linear Maze Place Fields</a:t>
            </a:r>
            <a:endParaRPr lang="en-US" sz="2800" b="1" dirty="0">
              <a:solidFill>
                <a:srgbClr val="3333CC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0" y="609600"/>
            <a:ext cx="9008030" cy="6248400"/>
            <a:chOff x="0" y="609600"/>
            <a:chExt cx="9008030" cy="6248400"/>
          </a:xfrm>
        </p:grpSpPr>
        <p:sp>
          <p:nvSpPr>
            <p:cNvPr id="37" name="Rectangle 36"/>
            <p:cNvSpPr/>
            <p:nvPr/>
          </p:nvSpPr>
          <p:spPr>
            <a:xfrm>
              <a:off x="1906046" y="685800"/>
              <a:ext cx="5331909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A Circuit-Level Model of Hippocampal Place Field Dynamics </a:t>
              </a: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Modulated by Entorhinal Grid and Suppression-Generating Cells</a:t>
              </a:r>
              <a:endParaRPr lang="en-US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Laurence C. Jayet</a:t>
              </a:r>
              <a:r>
                <a:rPr lang="en-US" sz="1200" baseline="30000" dirty="0" smtClean="0">
                  <a:solidFill>
                    <a:srgbClr val="000000"/>
                  </a:solidFill>
                  <a:latin typeface="Arial Narrow" pitchFamily="34" charset="0"/>
                </a:rPr>
                <a:t>1*</a:t>
              </a:r>
              <a:r>
                <a:rPr 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, and Mathias Quoy</a:t>
              </a:r>
              <a:r>
                <a:rPr lang="en-US" sz="1200" baseline="30000" dirty="0" smtClean="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r>
                <a:rPr 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, Philip H. Goodman</a:t>
              </a:r>
              <a:r>
                <a:rPr lang="en-US" sz="1200" baseline="30000" dirty="0" smtClean="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 sz="12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en-US" sz="1200" baseline="30000" dirty="0" smtClean="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r>
                <a:rPr 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 University of Nevada, Reno </a:t>
              </a:r>
            </a:p>
            <a:p>
              <a:pPr algn="ctr"/>
              <a:r>
                <a:rPr lang="fr-FR" sz="1200" baseline="30000" dirty="0" smtClean="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r>
                <a:rPr lang="fr-FR" sz="1200" dirty="0" smtClean="0">
                  <a:solidFill>
                    <a:srgbClr val="000000"/>
                  </a:solidFill>
                  <a:latin typeface="Arial Narrow" pitchFamily="34" charset="0"/>
                </a:rPr>
                <a:t> Université de Cergy-Pontoise, Paris</a:t>
              </a:r>
              <a:endParaRPr lang="en-US" sz="12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5197" y="1905000"/>
              <a:ext cx="1823373" cy="1828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886200"/>
              <a:ext cx="2397857" cy="1752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 descr="C:\Documents and Settings\Goodman\Desktop\HP_E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2819400"/>
              <a:ext cx="1124546" cy="944225"/>
            </a:xfrm>
            <a:prstGeom prst="rect">
              <a:avLst/>
            </a:prstGeom>
            <a:noFill/>
          </p:spPr>
        </p:pic>
        <p:grpSp>
          <p:nvGrpSpPr>
            <p:cNvPr id="3" name="Group 21"/>
            <p:cNvGrpSpPr/>
            <p:nvPr/>
          </p:nvGrpSpPr>
          <p:grpSpPr>
            <a:xfrm>
              <a:off x="3228974" y="3705225"/>
              <a:ext cx="2409825" cy="1504024"/>
              <a:chOff x="4448175" y="3705225"/>
              <a:chExt cx="2409825" cy="1504024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35459"/>
              <a:stretch>
                <a:fillRect/>
              </a:stretch>
            </p:blipFill>
            <p:spPr bwMode="auto">
              <a:xfrm>
                <a:off x="4448175" y="3810000"/>
                <a:ext cx="2409825" cy="1399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Isosceles Triangle 20"/>
              <p:cNvSpPr/>
              <p:nvPr/>
            </p:nvSpPr>
            <p:spPr bwMode="auto">
              <a:xfrm>
                <a:off x="4829175" y="3705225"/>
                <a:ext cx="1981200" cy="228600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3200401" y="5181601"/>
              <a:ext cx="1447799" cy="38099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" name="Group 38"/>
            <p:cNvGrpSpPr/>
            <p:nvPr/>
          </p:nvGrpSpPr>
          <p:grpSpPr>
            <a:xfrm>
              <a:off x="47652" y="5791200"/>
              <a:ext cx="5800725" cy="914400"/>
              <a:chOff x="66675" y="5791200"/>
              <a:chExt cx="5800725" cy="914400"/>
            </a:xfrm>
          </p:grpSpPr>
          <p:grpSp>
            <p:nvGrpSpPr>
              <p:cNvPr id="5" name="Group 18"/>
              <p:cNvGrpSpPr/>
              <p:nvPr/>
            </p:nvGrpSpPr>
            <p:grpSpPr>
              <a:xfrm flipV="1">
                <a:off x="1295400" y="5791200"/>
                <a:ext cx="4572000" cy="914400"/>
                <a:chOff x="1523988" y="3886200"/>
                <a:chExt cx="5868012" cy="1553029"/>
              </a:xfrm>
            </p:grpSpPr>
            <p:pic>
              <p:nvPicPr>
                <p:cNvPr id="13" name="Picture 12" descr="firstrun.jpg"/>
                <p:cNvPicPr preferRelativeResize="0">
                  <a:picLocks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524000" y="3886200"/>
                  <a:ext cx="5868000" cy="756000"/>
                </a:xfrm>
                <a:prstGeom prst="rect">
                  <a:avLst/>
                </a:prstGeom>
              </p:spPr>
            </p:pic>
            <p:pic>
              <p:nvPicPr>
                <p:cNvPr id="14" name="Picture 13" descr="fourthrun.jpg"/>
                <p:cNvPicPr preferRelativeResize="0">
                  <a:picLocks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523988" y="4684513"/>
                  <a:ext cx="5868000" cy="754716"/>
                </a:xfrm>
                <a:prstGeom prst="rect">
                  <a:avLst/>
                </a:prstGeom>
              </p:spPr>
            </p:pic>
          </p:grpSp>
          <p:sp>
            <p:nvSpPr>
              <p:cNvPr id="36" name="Rectangle 35"/>
              <p:cNvSpPr/>
              <p:nvPr/>
            </p:nvSpPr>
            <p:spPr>
              <a:xfrm>
                <a:off x="66675" y="6267450"/>
                <a:ext cx="1789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Arial Narrow" pitchFamily="34" charset="0"/>
                  </a:rPr>
                  <a:t> w/o K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 Narrow" pitchFamily="34" charset="0"/>
                  </a:rPr>
                  <a:t>ahp</a:t>
                </a:r>
                <a:r>
                  <a:rPr lang="en-US" dirty="0" smtClean="0">
                    <a:solidFill>
                      <a:srgbClr val="000000"/>
                    </a:solidFill>
                    <a:latin typeface="Arial Narrow" pitchFamily="34" charset="0"/>
                  </a:rPr>
                  <a:t> channels </a:t>
                </a:r>
                <a:endParaRPr lang="en-US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859126" y="2064603"/>
              <a:ext cx="29370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1430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NO </a:t>
              </a:r>
              <a:r>
                <a:rPr lang="en-US" sz="1600" u="sng" dirty="0" smtClean="0">
                  <a:solidFill>
                    <a:srgbClr val="000000"/>
                  </a:solidFill>
                  <a:latin typeface="Arial Narrow" pitchFamily="34" charset="0"/>
                </a:rPr>
                <a:t>intra</a:t>
              </a: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cellular theta precession</a:t>
              </a:r>
            </a:p>
            <a:p>
              <a:pPr indent="11430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Asymm ramp-like depolarization</a:t>
              </a:r>
            </a:p>
            <a:p>
              <a:pPr indent="11430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Theta power &amp; frequ increase in PF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43600" y="1455003"/>
              <a:ext cx="2765501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Arial Narrow" pitchFamily="34" charset="0"/>
                </a:rPr>
                <a:t>Explained findings of Harvey et al. </a:t>
              </a:r>
            </a:p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Arial Narrow" pitchFamily="34" charset="0"/>
                </a:rPr>
                <a:t>(2009) Nature 461:941</a:t>
              </a:r>
              <a:endParaRPr lang="en-US" sz="1600" i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10800000" flipH="1" flipV="1">
              <a:off x="4648200" y="5181600"/>
              <a:ext cx="1447799" cy="38099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6" name="Group 39"/>
            <p:cNvGrpSpPr/>
            <p:nvPr/>
          </p:nvGrpSpPr>
          <p:grpSpPr>
            <a:xfrm>
              <a:off x="6534177" y="5175250"/>
              <a:ext cx="2381223" cy="1682750"/>
              <a:chOff x="6553200" y="5175250"/>
              <a:chExt cx="2381223" cy="1682750"/>
            </a:xfrm>
          </p:grpSpPr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43800" y="5175250"/>
                <a:ext cx="1390623" cy="1682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6553200" y="6248400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Arial Narrow" pitchFamily="34" charset="0"/>
                  </a:rPr>
                  <a:t>EC lesion</a:t>
                </a:r>
                <a:endParaRPr lang="en-US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49"/>
            <p:cNvGrpSpPr/>
            <p:nvPr/>
          </p:nvGrpSpPr>
          <p:grpSpPr>
            <a:xfrm>
              <a:off x="5943600" y="3758625"/>
              <a:ext cx="3064430" cy="1194375"/>
              <a:chOff x="5943600" y="3758625"/>
              <a:chExt cx="3064430" cy="119437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943600" y="4368225"/>
                <a:ext cx="24481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11430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 Narrow" pitchFamily="34" charset="0"/>
                  </a:rPr>
                  <a:t>EC grid cells ignite PF</a:t>
                </a:r>
              </a:p>
              <a:p>
                <a:pPr indent="11430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 Narrow" pitchFamily="34" charset="0"/>
                  </a:rPr>
                  <a:t>EC suppressor cells stabilize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43600" y="3758625"/>
                <a:ext cx="3064430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000000"/>
                    </a:solidFill>
                    <a:latin typeface="Arial Narrow" pitchFamily="34" charset="0"/>
                  </a:rPr>
                  <a:t>Explained findings of Van Cauter et al. </a:t>
                </a:r>
              </a:p>
              <a:p>
                <a:pPr algn="ctr"/>
                <a:r>
                  <a:rPr lang="en-US" sz="1600" i="1" dirty="0" smtClean="0">
                    <a:solidFill>
                      <a:srgbClr val="000000"/>
                    </a:solidFill>
                    <a:latin typeface="Arial Narrow" pitchFamily="34" charset="0"/>
                  </a:rPr>
                  <a:t>(2008) EJNeurosci 17:1933</a:t>
                </a:r>
                <a:endParaRPr lang="en-US" sz="1600" i="1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" y="609600"/>
              <a:ext cx="1676400" cy="219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Rectangle 47"/>
            <p:cNvSpPr/>
            <p:nvPr/>
          </p:nvSpPr>
          <p:spPr>
            <a:xfrm>
              <a:off x="1905000" y="2362200"/>
              <a:ext cx="1345240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100" i="1" dirty="0" smtClean="0">
                  <a:solidFill>
                    <a:srgbClr val="000000"/>
                  </a:solidFill>
                  <a:latin typeface="Arial Narrow" pitchFamily="34" charset="0"/>
                </a:rPr>
                <a:t>Harvey et al. </a:t>
              </a:r>
            </a:p>
            <a:p>
              <a:pPr algn="ctr"/>
              <a:r>
                <a:rPr lang="en-US" sz="1100" i="1" dirty="0" smtClean="0">
                  <a:solidFill>
                    <a:srgbClr val="000000"/>
                  </a:solidFill>
                  <a:latin typeface="Arial Narrow" pitchFamily="34" charset="0"/>
                </a:rPr>
                <a:t>(2009) Nature 461:941</a:t>
              </a:r>
              <a:endParaRPr lang="en-US" sz="1100" i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 cstate="print"/>
          <a:srcRect l="6622" b="63994"/>
          <a:stretch>
            <a:fillRect/>
          </a:stretch>
        </p:blipFill>
        <p:spPr bwMode="auto">
          <a:xfrm>
            <a:off x="5901690" y="2819400"/>
            <a:ext cx="2632710" cy="78486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C:\Documents and Settings\Goodman\Desktop\RESEARCH\__DARPA_HRL\2010-06-30.teleconf(CASTLE plans)\multiTmaze_ver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75" r="13800"/>
          <a:stretch>
            <a:fillRect/>
          </a:stretch>
        </p:blipFill>
        <p:spPr bwMode="auto">
          <a:xfrm>
            <a:off x="76200" y="1136822"/>
            <a:ext cx="3284220" cy="38967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Full Circuit Model: Short-Term Sequence Memory </a:t>
            </a:r>
            <a:endParaRPr lang="en-US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29000" y="914400"/>
            <a:ext cx="5499847" cy="3572066"/>
            <a:chOff x="838200" y="1143000"/>
            <a:chExt cx="7391400" cy="4800600"/>
          </a:xfrm>
        </p:grpSpPr>
        <p:sp>
          <p:nvSpPr>
            <p:cNvPr id="30" name="Oval 29"/>
            <p:cNvSpPr/>
            <p:nvPr/>
          </p:nvSpPr>
          <p:spPr>
            <a:xfrm>
              <a:off x="3200400" y="4038600"/>
              <a:ext cx="27432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Parallelogram 30"/>
            <p:cNvSpPr/>
            <p:nvPr/>
          </p:nvSpPr>
          <p:spPr>
            <a:xfrm>
              <a:off x="3581400" y="5334000"/>
              <a:ext cx="1981200" cy="60960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3581400" y="3962400"/>
              <a:ext cx="1981200" cy="609600"/>
            </a:xfrm>
            <a:prstGeom prst="parallelogram">
              <a:avLst>
                <a:gd name="adj" fmla="val 144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86200" y="5638800"/>
              <a:ext cx="13716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CA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10000" y="4267200"/>
              <a:ext cx="15240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EC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Parallelogram 38"/>
            <p:cNvSpPr/>
            <p:nvPr/>
          </p:nvSpPr>
          <p:spPr>
            <a:xfrm>
              <a:off x="838200" y="1143000"/>
              <a:ext cx="7391400" cy="190500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2590800" y="4648200"/>
              <a:ext cx="838200" cy="60960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7000" y="4953000"/>
              <a:ext cx="6858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DG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Parallelogram 43"/>
            <p:cNvSpPr/>
            <p:nvPr/>
          </p:nvSpPr>
          <p:spPr>
            <a:xfrm>
              <a:off x="5715000" y="4648200"/>
              <a:ext cx="838200" cy="60960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1200" y="4953000"/>
              <a:ext cx="6858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SUB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Arc 48"/>
            <p:cNvSpPr/>
            <p:nvPr/>
          </p:nvSpPr>
          <p:spPr>
            <a:xfrm rot="10800000">
              <a:off x="4038600" y="4648200"/>
              <a:ext cx="990600" cy="609600"/>
            </a:xfrm>
            <a:prstGeom prst="arc">
              <a:avLst>
                <a:gd name="adj1" fmla="val 7558343"/>
                <a:gd name="adj2" fmla="val 3059451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4399" y="1780401"/>
              <a:ext cx="1219200" cy="620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Visual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input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96000" y="1219200"/>
              <a:ext cx="14478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Prefrontal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10000" y="1219200"/>
              <a:ext cx="14478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Premotor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4381500" y="2095500"/>
              <a:ext cx="1905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781300" y="2095500"/>
              <a:ext cx="1905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n 54"/>
            <p:cNvSpPr/>
            <p:nvPr/>
          </p:nvSpPr>
          <p:spPr>
            <a:xfrm>
              <a:off x="5791200" y="1676400"/>
              <a:ext cx="304800" cy="381000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an 55"/>
            <p:cNvSpPr/>
            <p:nvPr/>
          </p:nvSpPr>
          <p:spPr>
            <a:xfrm>
              <a:off x="7086600" y="1676400"/>
              <a:ext cx="304800" cy="381000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an 56"/>
            <p:cNvSpPr/>
            <p:nvPr/>
          </p:nvSpPr>
          <p:spPr>
            <a:xfrm>
              <a:off x="6400800" y="2362200"/>
              <a:ext cx="304800" cy="381000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an 57"/>
            <p:cNvSpPr/>
            <p:nvPr/>
          </p:nvSpPr>
          <p:spPr>
            <a:xfrm>
              <a:off x="6248400" y="1676400"/>
              <a:ext cx="304800" cy="381000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an 58"/>
            <p:cNvSpPr/>
            <p:nvPr/>
          </p:nvSpPr>
          <p:spPr>
            <a:xfrm>
              <a:off x="6858000" y="2362200"/>
              <a:ext cx="304800" cy="381000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an 59"/>
            <p:cNvSpPr/>
            <p:nvPr/>
          </p:nvSpPr>
          <p:spPr>
            <a:xfrm>
              <a:off x="7543800" y="1676400"/>
              <a:ext cx="304800" cy="381000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485900" y="23241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199824" y="1219199"/>
              <a:ext cx="2096152" cy="372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Visual-Parietal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86001" y="1780401"/>
              <a:ext cx="1371600" cy="868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Times New Roman" pitchFamily="18" charset="0"/>
                  <a:cs typeface="Times New Roman" pitchFamily="18" charset="0"/>
                </a:rPr>
                <a:t>Somato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-sensory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input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Can 63"/>
            <p:cNvSpPr/>
            <p:nvPr/>
          </p:nvSpPr>
          <p:spPr>
            <a:xfrm>
              <a:off x="3962400" y="1905000"/>
              <a:ext cx="457200" cy="533400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an 64"/>
            <p:cNvSpPr/>
            <p:nvPr/>
          </p:nvSpPr>
          <p:spPr>
            <a:xfrm>
              <a:off x="4648200" y="1905000"/>
              <a:ext cx="457200" cy="533400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752600" y="3048000"/>
              <a:ext cx="1828800" cy="10668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 flipV="1">
              <a:off x="5562600" y="3048000"/>
              <a:ext cx="1219200" cy="10668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4724400" y="2819400"/>
              <a:ext cx="1371600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32" idx="5"/>
            </p:cNvCxnSpPr>
            <p:nvPr/>
          </p:nvCxnSpPr>
          <p:spPr>
            <a:xfrm>
              <a:off x="1524000" y="3048000"/>
              <a:ext cx="2061807" cy="12192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32" idx="2"/>
            </p:cNvCxnSpPr>
            <p:nvPr/>
          </p:nvCxnSpPr>
          <p:spPr>
            <a:xfrm rot="10800000" flipV="1">
              <a:off x="5558194" y="3048000"/>
              <a:ext cx="1380417" cy="12192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32" idx="1"/>
            </p:cNvCxnSpPr>
            <p:nvPr/>
          </p:nvCxnSpPr>
          <p:spPr>
            <a:xfrm>
              <a:off x="3200400" y="3048000"/>
              <a:ext cx="1376007" cy="9144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971800" y="3048000"/>
              <a:ext cx="1376007" cy="9144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>
              <a:off x="4724400" y="2667000"/>
              <a:ext cx="1371600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7492" y="4572000"/>
            <a:ext cx="2582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C:\DOCUME~1\Goodman\LOCALS~1\Temp\SNAGHTML1daf6c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7033" y="2981325"/>
            <a:ext cx="342767" cy="295275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334000"/>
            <a:ext cx="1952625" cy="106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 bwMode="auto">
          <a:xfrm>
            <a:off x="419100" y="4846320"/>
            <a:ext cx="419100" cy="1828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514600" y="4846320"/>
            <a:ext cx="419100" cy="1828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495550" y="2941320"/>
            <a:ext cx="419100" cy="1828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495550" y="3101340"/>
            <a:ext cx="419100" cy="1828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441960" y="3101340"/>
            <a:ext cx="419100" cy="1828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6720" y="1158240"/>
            <a:ext cx="434340" cy="1943100"/>
            <a:chOff x="426720" y="1158240"/>
            <a:chExt cx="434340" cy="1943100"/>
          </a:xfrm>
        </p:grpSpPr>
        <p:sp>
          <p:nvSpPr>
            <p:cNvPr id="90" name="Rectangle 89"/>
            <p:cNvSpPr/>
            <p:nvPr/>
          </p:nvSpPr>
          <p:spPr bwMode="auto">
            <a:xfrm>
              <a:off x="441960" y="2918460"/>
              <a:ext cx="419100" cy="1828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426720" y="1158240"/>
              <a:ext cx="419100" cy="1828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 bwMode="auto">
          <a:xfrm>
            <a:off x="2506980" y="1181100"/>
            <a:ext cx="419100" cy="1828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78130" y="1924050"/>
            <a:ext cx="2788920" cy="419100"/>
            <a:chOff x="354330" y="1924050"/>
            <a:chExt cx="2788920" cy="419100"/>
          </a:xfrm>
        </p:grpSpPr>
        <p:sp>
          <p:nvSpPr>
            <p:cNvPr id="95" name="Rectangle 94"/>
            <p:cNvSpPr/>
            <p:nvPr/>
          </p:nvSpPr>
          <p:spPr bwMode="auto">
            <a:xfrm rot="5400000">
              <a:off x="2842260" y="2042160"/>
              <a:ext cx="419100" cy="1828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 rot="5400000">
              <a:off x="236220" y="2042160"/>
              <a:ext cx="419100" cy="1828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97" name="Rectangle 96"/>
          <p:cNvSpPr/>
          <p:nvPr/>
        </p:nvSpPr>
        <p:spPr bwMode="auto">
          <a:xfrm rot="5400000">
            <a:off x="167640" y="3970020"/>
            <a:ext cx="419100" cy="1828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 rot="5400000">
            <a:off x="2766060" y="3977640"/>
            <a:ext cx="419100" cy="1828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447800" y="1813560"/>
            <a:ext cx="419100" cy="2590800"/>
            <a:chOff x="1524000" y="1813560"/>
            <a:chExt cx="419100" cy="2590800"/>
          </a:xfrm>
        </p:grpSpPr>
        <p:sp>
          <p:nvSpPr>
            <p:cNvPr id="93" name="Rectangle 92"/>
            <p:cNvSpPr/>
            <p:nvPr/>
          </p:nvSpPr>
          <p:spPr bwMode="auto">
            <a:xfrm>
              <a:off x="1524000" y="4221480"/>
              <a:ext cx="419100" cy="1828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1524000" y="1813560"/>
              <a:ext cx="419100" cy="1828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108" name="Picture 6" descr="C:\DOCUME~1\Goodman\LOCALS~1\Temp\SNAGHTML1e0475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" y="614984"/>
            <a:ext cx="485775" cy="528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69 L -0.03959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-0.01042 L -0.03959 -0.13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-0.13674 L -0.14792 -0.136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-0.13681 L -0.14792 -0.244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2263775" y="5190288"/>
            <a:ext cx="1089025" cy="1292890"/>
            <a:chOff x="2263775" y="5190288"/>
            <a:chExt cx="1089025" cy="1292890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3775" y="5190288"/>
              <a:ext cx="1089025" cy="129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0" name="Rectangle 79"/>
            <p:cNvSpPr/>
            <p:nvPr/>
          </p:nvSpPr>
          <p:spPr bwMode="auto">
            <a:xfrm>
              <a:off x="2362200" y="5715000"/>
              <a:ext cx="152400" cy="76200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rgbClr val="FFC1C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850209" y="5190288"/>
            <a:ext cx="1089025" cy="1292890"/>
            <a:chOff x="4850209" y="5190288"/>
            <a:chExt cx="1089025" cy="1292890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0209" y="5190288"/>
              <a:ext cx="1089025" cy="129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Rectangle 80"/>
            <p:cNvSpPr/>
            <p:nvPr/>
          </p:nvSpPr>
          <p:spPr bwMode="auto">
            <a:xfrm>
              <a:off x="4953000" y="5257800"/>
              <a:ext cx="152400" cy="76200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rgbClr val="FFC1C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292975" y="5190288"/>
            <a:ext cx="1089025" cy="1292890"/>
            <a:chOff x="7292975" y="5190288"/>
            <a:chExt cx="1089025" cy="1292890"/>
          </a:xfrm>
        </p:grpSpPr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92975" y="5190288"/>
              <a:ext cx="1089025" cy="129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" name="Rectangle 81"/>
            <p:cNvSpPr/>
            <p:nvPr/>
          </p:nvSpPr>
          <p:spPr bwMode="auto">
            <a:xfrm>
              <a:off x="7391400" y="5257800"/>
              <a:ext cx="152400" cy="76200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rgbClr val="FFC1C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-58910" y="533400"/>
            <a:ext cx="9202910" cy="4719016"/>
            <a:chOff x="-58910" y="533400"/>
            <a:chExt cx="9202910" cy="4719016"/>
          </a:xfrm>
        </p:grpSpPr>
        <p:grpSp>
          <p:nvGrpSpPr>
            <p:cNvPr id="129" name="Group 128"/>
            <p:cNvGrpSpPr/>
            <p:nvPr/>
          </p:nvGrpSpPr>
          <p:grpSpPr>
            <a:xfrm>
              <a:off x="1447800" y="4206389"/>
              <a:ext cx="7620000" cy="556111"/>
              <a:chOff x="1447800" y="4206389"/>
              <a:chExt cx="7620000" cy="556111"/>
            </a:xfrm>
          </p:grpSpPr>
          <p:pic>
            <p:nvPicPr>
              <p:cNvPr id="20" name="Picture 19" descr="SUB_raster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flipV="1">
                <a:off x="1496568" y="4206389"/>
                <a:ext cx="7568184" cy="5364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1447800" y="4216568"/>
                <a:ext cx="228600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R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524000" y="4495800"/>
                <a:ext cx="7543800" cy="266700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1447800" y="2529989"/>
              <a:ext cx="7620000" cy="1616815"/>
              <a:chOff x="1447800" y="2529989"/>
              <a:chExt cx="7620000" cy="1616815"/>
            </a:xfrm>
          </p:grpSpPr>
          <p:pic>
            <p:nvPicPr>
              <p:cNvPr id="19" name="Picture 18" descr="HPC_raster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96568" y="2529989"/>
                <a:ext cx="7571232" cy="1612392"/>
              </a:xfrm>
              <a:prstGeom prst="rect">
                <a:avLst/>
              </a:prstGeom>
              <a:ln w="19050">
                <a:solidFill>
                  <a:srgbClr val="7F6135"/>
                </a:solidFill>
              </a:ln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1447800" y="2539916"/>
                <a:ext cx="228600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R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447800" y="3048000"/>
                <a:ext cx="228600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R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447800" y="3632284"/>
                <a:ext cx="228600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R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1524000" y="2819400"/>
                <a:ext cx="7543800" cy="266700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1524000" y="3349752"/>
                <a:ext cx="7543800" cy="266700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524000" y="3880104"/>
                <a:ext cx="7543800" cy="266700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447800" y="838200"/>
              <a:ext cx="7620000" cy="1621685"/>
              <a:chOff x="1447800" y="838200"/>
              <a:chExt cx="7620000" cy="1621685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1447800" y="838200"/>
                <a:ext cx="7620000" cy="1621685"/>
                <a:chOff x="1447800" y="838200"/>
                <a:chExt cx="7620000" cy="1621685"/>
              </a:xfrm>
            </p:grpSpPr>
            <p:pic>
              <p:nvPicPr>
                <p:cNvPr id="18" name="Picture 17" descr="PFC_raster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96568" y="850541"/>
                  <a:ext cx="7568184" cy="1609344"/>
                </a:xfrm>
                <a:prstGeom prst="rect">
                  <a:avLst/>
                </a:prstGeom>
                <a:ln w="19050">
                  <a:solidFill>
                    <a:srgbClr val="0000FF"/>
                  </a:solidFill>
                </a:ln>
              </p:spPr>
            </p:pic>
            <p:sp>
              <p:nvSpPr>
                <p:cNvPr id="85" name="Rectangle 84"/>
                <p:cNvSpPr/>
                <p:nvPr/>
              </p:nvSpPr>
              <p:spPr>
                <a:xfrm>
                  <a:off x="1447800" y="838200"/>
                  <a:ext cx="228600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050" b="1" dirty="0" smtClean="0">
                      <a:latin typeface="Arial Narrow" pitchFamily="34" charset="0"/>
                    </a:rPr>
                    <a:t>R</a:t>
                  </a:r>
                  <a:endParaRPr lang="en-US" sz="1050" dirty="0"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1524000" y="1124712"/>
                  <a:ext cx="7543800" cy="266700"/>
                </a:xfrm>
                <a:prstGeom prst="rect">
                  <a:avLst/>
                </a:prstGeom>
                <a:solidFill>
                  <a:schemeClr val="bg1">
                    <a:lumMod val="75000"/>
                    <a:alpha val="2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524000" y="1655064"/>
                  <a:ext cx="7543800" cy="266700"/>
                </a:xfrm>
                <a:prstGeom prst="rect">
                  <a:avLst/>
                </a:prstGeom>
                <a:solidFill>
                  <a:schemeClr val="bg1">
                    <a:lumMod val="75000"/>
                    <a:alpha val="2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1524000" y="2185416"/>
                  <a:ext cx="7543800" cy="266700"/>
                </a:xfrm>
                <a:prstGeom prst="rect">
                  <a:avLst/>
                </a:prstGeom>
                <a:solidFill>
                  <a:schemeClr val="bg1">
                    <a:lumMod val="75000"/>
                    <a:alpha val="2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sp>
            <p:nvSpPr>
              <p:cNvPr id="86" name="Rectangle 85"/>
              <p:cNvSpPr/>
              <p:nvPr/>
            </p:nvSpPr>
            <p:spPr>
              <a:xfrm>
                <a:off x="1447800" y="1422484"/>
                <a:ext cx="228600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R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447800" y="1981200"/>
                <a:ext cx="228600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R</a:t>
                </a:r>
                <a:endParaRPr lang="en-US" sz="1050" dirty="0">
                  <a:latin typeface="Arial Narrow" pitchFamily="34" charset="0"/>
                </a:endParaRPr>
              </a:p>
            </p:txBody>
          </p:sp>
        </p:grpSp>
        <p:pic>
          <p:nvPicPr>
            <p:cNvPr id="4103" name="Picture 7" descr="C:\Documents and Settings\Goodman\Desktop\HP_EC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8910" y="2483898"/>
              <a:ext cx="1124546" cy="944225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762000" y="2225188"/>
              <a:ext cx="533400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533400" y="2910989"/>
              <a:ext cx="8382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7F613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16200000" flipH="1">
              <a:off x="304801" y="3291989"/>
              <a:ext cx="1219199" cy="6096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1071632" y="1615589"/>
              <a:ext cx="4523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3333CC"/>
                  </a:solidFill>
                  <a:latin typeface="Arial Narrow" pitchFamily="34" charset="0"/>
                </a:rPr>
                <a:t>PFC</a:t>
              </a:r>
            </a:p>
            <a:p>
              <a:pPr algn="r"/>
              <a:r>
                <a:rPr lang="en-US" sz="1200" b="1" dirty="0" smtClean="0">
                  <a:solidFill>
                    <a:srgbClr val="3333CC"/>
                  </a:solidFill>
                </a:rPr>
                <a:t>STM</a:t>
              </a:r>
              <a:endParaRPr lang="en-US" sz="12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09729" y="2950458"/>
              <a:ext cx="6142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7F6135"/>
                  </a:solidFill>
                  <a:latin typeface="Arial Narrow" pitchFamily="34" charset="0"/>
                </a:rPr>
                <a:t>HIP</a:t>
              </a:r>
            </a:p>
            <a:p>
              <a:pPr algn="r"/>
              <a:r>
                <a:rPr lang="en-US" sz="1200" b="1" dirty="0" smtClean="0">
                  <a:solidFill>
                    <a:srgbClr val="7F6135"/>
                  </a:solidFill>
                </a:rPr>
                <a:t>PLACE</a:t>
              </a:r>
            </a:p>
            <a:p>
              <a:pPr algn="r"/>
              <a:r>
                <a:rPr lang="en-US" sz="1200" b="1" dirty="0" smtClean="0">
                  <a:solidFill>
                    <a:srgbClr val="7F6135"/>
                  </a:solidFill>
                  <a:latin typeface="Arial Narrow" pitchFamily="34" charset="0"/>
                </a:rPr>
                <a:t>CELLS</a:t>
              </a:r>
              <a:endParaRPr lang="en-US" sz="1200" dirty="0">
                <a:solidFill>
                  <a:srgbClr val="7F6135"/>
                </a:solidFill>
                <a:latin typeface="Arial Narrow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9511" y="4310390"/>
              <a:ext cx="9444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b="1" dirty="0" smtClean="0">
                  <a:latin typeface="Arial Narrow" pitchFamily="34" charset="0"/>
                </a:rPr>
                <a:t>SUBICULUM</a:t>
              </a:r>
              <a:endParaRPr lang="en-US" sz="1200" dirty="0">
                <a:latin typeface="Arial Narrow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86200" y="853589"/>
              <a:ext cx="261610" cy="4175611"/>
              <a:chOff x="3929390" y="609600"/>
              <a:chExt cx="261610" cy="417561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929390" y="4523601"/>
                <a:ext cx="261610" cy="2616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S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 rot="5400000" flipH="1" flipV="1">
                <a:off x="2074987" y="2590800"/>
                <a:ext cx="3962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" name="Group 39"/>
            <p:cNvGrpSpPr/>
            <p:nvPr/>
          </p:nvGrpSpPr>
          <p:grpSpPr>
            <a:xfrm>
              <a:off x="1379615" y="853589"/>
              <a:ext cx="261610" cy="4175611"/>
              <a:chOff x="3929390" y="609600"/>
              <a:chExt cx="261610" cy="417561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929390" y="4523601"/>
                <a:ext cx="261610" cy="2616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S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 rot="5400000" flipH="1" flipV="1">
                <a:off x="2074987" y="2590800"/>
                <a:ext cx="3962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6400800" y="853589"/>
              <a:ext cx="261610" cy="4175611"/>
              <a:chOff x="3929390" y="609600"/>
              <a:chExt cx="261610" cy="4175611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929390" y="4523601"/>
                <a:ext cx="261610" cy="2616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S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rot="5400000" flipH="1" flipV="1">
                <a:off x="2074987" y="2590800"/>
                <a:ext cx="3962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52" name="Picture 6" descr="C:\DOCUME~1\Goodman\LOCALS~1\Temp\SNAGHTML1e04750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9800" y="4953000"/>
              <a:ext cx="275463" cy="299416"/>
            </a:xfrm>
            <a:prstGeom prst="rect">
              <a:avLst/>
            </a:prstGeom>
            <a:noFill/>
          </p:spPr>
        </p:pic>
        <p:grpSp>
          <p:nvGrpSpPr>
            <p:cNvPr id="63" name="Group 62"/>
            <p:cNvGrpSpPr/>
            <p:nvPr/>
          </p:nvGrpSpPr>
          <p:grpSpPr>
            <a:xfrm>
              <a:off x="3091190" y="853589"/>
              <a:ext cx="261610" cy="4175611"/>
              <a:chOff x="3929390" y="609600"/>
              <a:chExt cx="261610" cy="4175611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929390" y="4523601"/>
                <a:ext cx="261610" cy="261610"/>
              </a:xfrm>
              <a:prstGeom prst="rect">
                <a:avLst/>
              </a:prstGeom>
              <a:solidFill>
                <a:srgbClr val="FFC1C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E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 bwMode="auto">
              <a:xfrm rot="5400000" flipH="1" flipV="1">
                <a:off x="2074987" y="2590800"/>
                <a:ext cx="3962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C1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5605790" y="853589"/>
              <a:ext cx="261610" cy="4175611"/>
              <a:chOff x="3929390" y="609600"/>
              <a:chExt cx="261610" cy="417561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929390" y="4523601"/>
                <a:ext cx="261610" cy="261610"/>
              </a:xfrm>
              <a:prstGeom prst="rect">
                <a:avLst/>
              </a:prstGeom>
              <a:solidFill>
                <a:srgbClr val="FFC1C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050" b="1" dirty="0" smtClean="0">
                    <a:latin typeface="Arial Narrow" pitchFamily="34" charset="0"/>
                  </a:rPr>
                  <a:t>E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 rot="5400000" flipH="1" flipV="1">
                <a:off x="2057400" y="2590800"/>
                <a:ext cx="3962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C1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1" name="Group 70"/>
            <p:cNvGrpSpPr/>
            <p:nvPr/>
          </p:nvGrpSpPr>
          <p:grpSpPr>
            <a:xfrm>
              <a:off x="8126802" y="853589"/>
              <a:ext cx="255198" cy="4160222"/>
              <a:chOff x="3935802" y="609600"/>
              <a:chExt cx="255198" cy="416022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935802" y="4523601"/>
                <a:ext cx="255198" cy="246221"/>
              </a:xfrm>
              <a:prstGeom prst="rect">
                <a:avLst/>
              </a:prstGeom>
              <a:solidFill>
                <a:srgbClr val="FFC1C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000" b="1" dirty="0" smtClean="0">
                    <a:latin typeface="Arial Narrow" pitchFamily="34" charset="0"/>
                  </a:rPr>
                  <a:t>E</a:t>
                </a:r>
                <a:endParaRPr lang="en-US" sz="1000" dirty="0">
                  <a:latin typeface="Arial Narrow" pitchFamily="34" charset="0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 bwMode="auto">
              <a:xfrm rot="5400000" flipH="1" flipV="1">
                <a:off x="2074987" y="2590800"/>
                <a:ext cx="3962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C1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1" name="Rectangle 90"/>
            <p:cNvSpPr/>
            <p:nvPr/>
          </p:nvSpPr>
          <p:spPr>
            <a:xfrm>
              <a:off x="3349594" y="4767590"/>
              <a:ext cx="264816" cy="253916"/>
            </a:xfrm>
            <a:prstGeom prst="rect">
              <a:avLst/>
            </a:prstGeom>
            <a:solidFill>
              <a:srgbClr val="D6EDBD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50" b="1" dirty="0" smtClean="0">
                  <a:latin typeface="Arial Narrow" pitchFamily="34" charset="0"/>
                </a:rPr>
                <a:t>R</a:t>
              </a:r>
              <a:endParaRPr lang="en-US" sz="1050" dirty="0">
                <a:latin typeface="Arial Narrow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8250936" y="838200"/>
              <a:ext cx="804672" cy="4183306"/>
              <a:chOff x="8250936" y="762000"/>
              <a:chExt cx="804672" cy="4183306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8250936" y="762000"/>
                <a:ext cx="512064" cy="4183306"/>
                <a:chOff x="8250936" y="762000"/>
                <a:chExt cx="512064" cy="4183306"/>
              </a:xfrm>
            </p:grpSpPr>
            <p:sp>
              <p:nvSpPr>
                <p:cNvPr id="90" name="Rectangle 89"/>
                <p:cNvSpPr/>
                <p:nvPr/>
              </p:nvSpPr>
              <p:spPr bwMode="auto">
                <a:xfrm>
                  <a:off x="8250936" y="762000"/>
                  <a:ext cx="512064" cy="3904488"/>
                </a:xfrm>
                <a:prstGeom prst="rect">
                  <a:avLst/>
                </a:prstGeom>
                <a:solidFill>
                  <a:srgbClr val="92D050">
                    <a:alpha val="24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8382000" y="4691390"/>
                  <a:ext cx="264816" cy="253916"/>
                </a:xfrm>
                <a:prstGeom prst="rect">
                  <a:avLst/>
                </a:prstGeom>
                <a:solidFill>
                  <a:srgbClr val="D6EDBD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1000" b="1" dirty="0" smtClean="0">
                      <a:latin typeface="Arial Narrow" pitchFamily="34" charset="0"/>
                    </a:rPr>
                    <a:t>R</a:t>
                  </a:r>
                  <a:endParaRPr lang="en-US" sz="1000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8763000" y="762000"/>
                <a:ext cx="292608" cy="4183306"/>
                <a:chOff x="8763000" y="762000"/>
                <a:chExt cx="292608" cy="4183306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8763000" y="4691390"/>
                  <a:ext cx="240771" cy="253916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1050" dirty="0" smtClean="0">
                      <a:latin typeface="Symbol" pitchFamily="18" charset="2"/>
                      <a:sym typeface="Symbol"/>
                    </a:rPr>
                    <a:t></a:t>
                  </a:r>
                  <a:endParaRPr lang="en-US" sz="1050" dirty="0">
                    <a:latin typeface="Symbol" pitchFamily="18" charset="2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8763000" y="762000"/>
                  <a:ext cx="292608" cy="390448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  <a:alpha val="24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3733800" y="838200"/>
              <a:ext cx="292608" cy="4183306"/>
              <a:chOff x="8763000" y="762000"/>
              <a:chExt cx="292608" cy="418330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8763000" y="4691390"/>
                <a:ext cx="240771" cy="25391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050" dirty="0" smtClean="0">
                    <a:latin typeface="Symbol" pitchFamily="18" charset="2"/>
                    <a:sym typeface="Symbol"/>
                  </a:rPr>
                  <a:t></a:t>
                </a:r>
                <a:endParaRPr lang="en-US" sz="1050" dirty="0">
                  <a:latin typeface="Symbol" pitchFamily="18" charset="2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8763000" y="762000"/>
                <a:ext cx="292608" cy="39044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715000" y="838200"/>
              <a:ext cx="804672" cy="4183306"/>
              <a:chOff x="8250936" y="762000"/>
              <a:chExt cx="804672" cy="4183306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8250936" y="762000"/>
                <a:ext cx="512064" cy="4183306"/>
                <a:chOff x="8250936" y="762000"/>
                <a:chExt cx="512064" cy="4183306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8250936" y="762000"/>
                  <a:ext cx="512064" cy="3904488"/>
                </a:xfrm>
                <a:prstGeom prst="rect">
                  <a:avLst/>
                </a:prstGeom>
                <a:solidFill>
                  <a:srgbClr val="92D050">
                    <a:alpha val="24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8382000" y="4691390"/>
                  <a:ext cx="264816" cy="253916"/>
                </a:xfrm>
                <a:prstGeom prst="rect">
                  <a:avLst/>
                </a:prstGeom>
                <a:solidFill>
                  <a:srgbClr val="D6EDBD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1000" b="1" dirty="0" smtClean="0">
                      <a:latin typeface="Arial Narrow" pitchFamily="34" charset="0"/>
                    </a:rPr>
                    <a:t>R</a:t>
                  </a:r>
                  <a:endParaRPr lang="en-US" sz="1000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8763000" y="762000"/>
                <a:ext cx="292608" cy="4183306"/>
                <a:chOff x="8763000" y="762000"/>
                <a:chExt cx="292608" cy="4183306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8763000" y="4691390"/>
                  <a:ext cx="240771" cy="253916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1050" dirty="0" smtClean="0">
                      <a:latin typeface="Symbol" pitchFamily="18" charset="2"/>
                      <a:sym typeface="Symbol"/>
                    </a:rPr>
                    <a:t></a:t>
                  </a:r>
                  <a:endParaRPr lang="en-US" sz="1050" dirty="0">
                    <a:latin typeface="Symbol" pitchFamily="18" charset="2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8763000" y="762000"/>
                  <a:ext cx="292608" cy="390448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  <a:alpha val="24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5" name="Rectangle 114"/>
            <p:cNvSpPr/>
            <p:nvPr/>
          </p:nvSpPr>
          <p:spPr>
            <a:xfrm>
              <a:off x="470483" y="533400"/>
              <a:ext cx="10486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3333CC"/>
                  </a:solidFill>
                </a:rPr>
                <a:t>Field Potential</a:t>
              </a:r>
              <a:endParaRPr lang="en-US" sz="1200" b="1" dirty="0" smtClean="0">
                <a:solidFill>
                  <a:srgbClr val="3333CC"/>
                </a:solidFill>
                <a:latin typeface="Arial Narrow" pitchFamily="34" charset="0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371600" y="584200"/>
              <a:ext cx="7772400" cy="306419"/>
              <a:chOff x="1371600" y="584200"/>
              <a:chExt cx="7772400" cy="30641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21287" b="23267"/>
              <a:stretch>
                <a:fillRect/>
              </a:stretch>
            </p:blipFill>
            <p:spPr bwMode="auto">
              <a:xfrm>
                <a:off x="1439863" y="584200"/>
                <a:ext cx="7704137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37" name="Group 136"/>
              <p:cNvGrpSpPr/>
              <p:nvPr/>
            </p:nvGrpSpPr>
            <p:grpSpPr>
              <a:xfrm>
                <a:off x="1371600" y="681038"/>
                <a:ext cx="7319960" cy="209581"/>
                <a:chOff x="1371600" y="681038"/>
                <a:chExt cx="7319960" cy="209581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2776538" y="685800"/>
                  <a:ext cx="228600" cy="2000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700" dirty="0" smtClean="0">
                      <a:latin typeface="Arial Narrow" pitchFamily="34" charset="0"/>
                    </a:rPr>
                    <a:t>5</a:t>
                  </a:r>
                  <a:endParaRPr lang="en-US" sz="700" dirty="0"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1371600" y="685800"/>
                  <a:ext cx="228600" cy="2000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700" dirty="0" smtClean="0">
                      <a:latin typeface="Arial Narrow" pitchFamily="34" charset="0"/>
                    </a:rPr>
                    <a:t>0</a:t>
                  </a:r>
                  <a:endParaRPr lang="en-US" sz="700" dirty="0"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4114800" y="685800"/>
                  <a:ext cx="381000" cy="2000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700" dirty="0" smtClean="0">
                      <a:latin typeface="Arial Narrow" pitchFamily="34" charset="0"/>
                    </a:rPr>
                    <a:t>10</a:t>
                  </a:r>
                  <a:endParaRPr lang="en-US" sz="700" dirty="0"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5500688" y="681038"/>
                  <a:ext cx="381000" cy="2000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700" dirty="0" smtClean="0">
                      <a:latin typeface="Arial Narrow" pitchFamily="34" charset="0"/>
                    </a:rPr>
                    <a:t>15</a:t>
                  </a:r>
                  <a:endParaRPr lang="en-US" sz="700" dirty="0"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6905624" y="685801"/>
                  <a:ext cx="381000" cy="2000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700" dirty="0" smtClean="0">
                      <a:latin typeface="Arial Narrow" pitchFamily="34" charset="0"/>
                    </a:rPr>
                    <a:t>20</a:t>
                  </a:r>
                  <a:endParaRPr lang="en-US" sz="700" dirty="0"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8310560" y="690564"/>
                  <a:ext cx="381000" cy="2000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700" dirty="0" smtClean="0">
                      <a:latin typeface="Arial Narrow" pitchFamily="34" charset="0"/>
                    </a:rPr>
                    <a:t>25</a:t>
                  </a:r>
                  <a:endParaRPr lang="en-US" sz="700" dirty="0">
                    <a:latin typeface="Arial Narrow" pitchFamily="34" charset="0"/>
                  </a:endParaRPr>
                </a:p>
              </p:txBody>
            </p:sp>
          </p:grpSp>
        </p:grpSp>
      </p:grpSp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Completing the loop: Neocortical-Hippocampal Sequence Learning</a:t>
            </a:r>
            <a:endParaRPr lang="en-US" sz="2400" b="1" dirty="0">
              <a:solidFill>
                <a:schemeClr val="accent2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5027480" y="5326813"/>
            <a:ext cx="406929" cy="523875"/>
          </a:xfrm>
          <a:custGeom>
            <a:avLst/>
            <a:gdLst>
              <a:gd name="connsiteX0" fmla="*/ 406929 w 406929"/>
              <a:gd name="connsiteY0" fmla="*/ 523875 h 523875"/>
              <a:gd name="connsiteX1" fmla="*/ 359304 w 406929"/>
              <a:gd name="connsiteY1" fmla="*/ 482600 h 523875"/>
              <a:gd name="connsiteX2" fmla="*/ 356129 w 406929"/>
              <a:gd name="connsiteY2" fmla="*/ 346075 h 523875"/>
              <a:gd name="connsiteX3" fmla="*/ 356129 w 406929"/>
              <a:gd name="connsiteY3" fmla="*/ 231775 h 523875"/>
              <a:gd name="connsiteX4" fmla="*/ 251354 w 406929"/>
              <a:gd name="connsiteY4" fmla="*/ 206375 h 523875"/>
              <a:gd name="connsiteX5" fmla="*/ 64029 w 406929"/>
              <a:gd name="connsiteY5" fmla="*/ 203200 h 523875"/>
              <a:gd name="connsiteX6" fmla="*/ 10054 w 406929"/>
              <a:gd name="connsiteY6" fmla="*/ 187325 h 523875"/>
              <a:gd name="connsiteX7" fmla="*/ 3704 w 406929"/>
              <a:gd name="connsiteY7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929" h="523875">
                <a:moveTo>
                  <a:pt x="406929" y="523875"/>
                </a:moveTo>
                <a:cubicBezTo>
                  <a:pt x="387350" y="518054"/>
                  <a:pt x="367771" y="512233"/>
                  <a:pt x="359304" y="482600"/>
                </a:cubicBezTo>
                <a:cubicBezTo>
                  <a:pt x="350837" y="452967"/>
                  <a:pt x="356658" y="387879"/>
                  <a:pt x="356129" y="346075"/>
                </a:cubicBezTo>
                <a:cubicBezTo>
                  <a:pt x="355600" y="304271"/>
                  <a:pt x="373592" y="255058"/>
                  <a:pt x="356129" y="231775"/>
                </a:cubicBezTo>
                <a:cubicBezTo>
                  <a:pt x="338667" y="208492"/>
                  <a:pt x="300037" y="211138"/>
                  <a:pt x="251354" y="206375"/>
                </a:cubicBezTo>
                <a:cubicBezTo>
                  <a:pt x="202671" y="201613"/>
                  <a:pt x="104246" y="206375"/>
                  <a:pt x="64029" y="203200"/>
                </a:cubicBezTo>
                <a:cubicBezTo>
                  <a:pt x="23812" y="200025"/>
                  <a:pt x="20108" y="221192"/>
                  <a:pt x="10054" y="187325"/>
                </a:cubicBezTo>
                <a:cubicBezTo>
                  <a:pt x="0" y="153458"/>
                  <a:pt x="1852" y="76729"/>
                  <a:pt x="3704" y="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7470246" y="5326813"/>
            <a:ext cx="406929" cy="523875"/>
          </a:xfrm>
          <a:custGeom>
            <a:avLst/>
            <a:gdLst>
              <a:gd name="connsiteX0" fmla="*/ 406929 w 406929"/>
              <a:gd name="connsiteY0" fmla="*/ 523875 h 523875"/>
              <a:gd name="connsiteX1" fmla="*/ 359304 w 406929"/>
              <a:gd name="connsiteY1" fmla="*/ 482600 h 523875"/>
              <a:gd name="connsiteX2" fmla="*/ 356129 w 406929"/>
              <a:gd name="connsiteY2" fmla="*/ 346075 h 523875"/>
              <a:gd name="connsiteX3" fmla="*/ 356129 w 406929"/>
              <a:gd name="connsiteY3" fmla="*/ 231775 h 523875"/>
              <a:gd name="connsiteX4" fmla="*/ 251354 w 406929"/>
              <a:gd name="connsiteY4" fmla="*/ 206375 h 523875"/>
              <a:gd name="connsiteX5" fmla="*/ 64029 w 406929"/>
              <a:gd name="connsiteY5" fmla="*/ 203200 h 523875"/>
              <a:gd name="connsiteX6" fmla="*/ 10054 w 406929"/>
              <a:gd name="connsiteY6" fmla="*/ 187325 h 523875"/>
              <a:gd name="connsiteX7" fmla="*/ 3704 w 406929"/>
              <a:gd name="connsiteY7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929" h="523875">
                <a:moveTo>
                  <a:pt x="406929" y="523875"/>
                </a:moveTo>
                <a:cubicBezTo>
                  <a:pt x="387350" y="518054"/>
                  <a:pt x="367771" y="512233"/>
                  <a:pt x="359304" y="482600"/>
                </a:cubicBezTo>
                <a:cubicBezTo>
                  <a:pt x="350837" y="452967"/>
                  <a:pt x="356658" y="387879"/>
                  <a:pt x="356129" y="346075"/>
                </a:cubicBezTo>
                <a:cubicBezTo>
                  <a:pt x="355600" y="304271"/>
                  <a:pt x="373592" y="255058"/>
                  <a:pt x="356129" y="231775"/>
                </a:cubicBezTo>
                <a:cubicBezTo>
                  <a:pt x="338667" y="208492"/>
                  <a:pt x="300037" y="211138"/>
                  <a:pt x="251354" y="206375"/>
                </a:cubicBezTo>
                <a:cubicBezTo>
                  <a:pt x="202671" y="201613"/>
                  <a:pt x="104246" y="206375"/>
                  <a:pt x="64029" y="203200"/>
                </a:cubicBezTo>
                <a:cubicBezTo>
                  <a:pt x="23812" y="200025"/>
                  <a:pt x="20108" y="221192"/>
                  <a:pt x="10054" y="187325"/>
                </a:cubicBezTo>
                <a:cubicBezTo>
                  <a:pt x="0" y="153458"/>
                  <a:pt x="1852" y="76729"/>
                  <a:pt x="3704" y="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2445008" y="5503905"/>
            <a:ext cx="407772" cy="344959"/>
          </a:xfrm>
          <a:custGeom>
            <a:avLst/>
            <a:gdLst>
              <a:gd name="connsiteX0" fmla="*/ 407772 w 407772"/>
              <a:gd name="connsiteY0" fmla="*/ 344959 h 344959"/>
              <a:gd name="connsiteX1" fmla="*/ 352167 w 407772"/>
              <a:gd name="connsiteY1" fmla="*/ 320246 h 344959"/>
              <a:gd name="connsiteX2" fmla="*/ 352167 w 407772"/>
              <a:gd name="connsiteY2" fmla="*/ 73111 h 344959"/>
              <a:gd name="connsiteX3" fmla="*/ 339810 w 407772"/>
              <a:gd name="connsiteY3" fmla="*/ 23684 h 344959"/>
              <a:gd name="connsiteX4" fmla="*/ 129745 w 407772"/>
              <a:gd name="connsiteY4" fmla="*/ 17505 h 344959"/>
              <a:gd name="connsiteX5" fmla="*/ 18535 w 407772"/>
              <a:gd name="connsiteY5" fmla="*/ 17505 h 344959"/>
              <a:gd name="connsiteX6" fmla="*/ 18535 w 407772"/>
              <a:gd name="connsiteY6" fmla="*/ 122538 h 344959"/>
              <a:gd name="connsiteX7" fmla="*/ 18535 w 407772"/>
              <a:gd name="connsiteY7" fmla="*/ 215214 h 34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72" h="344959">
                <a:moveTo>
                  <a:pt x="407772" y="344959"/>
                </a:moveTo>
                <a:lnTo>
                  <a:pt x="352167" y="320246"/>
                </a:lnTo>
                <a:cubicBezTo>
                  <a:pt x="342900" y="274938"/>
                  <a:pt x="354226" y="122538"/>
                  <a:pt x="352167" y="73111"/>
                </a:cubicBezTo>
                <a:cubicBezTo>
                  <a:pt x="350108" y="23684"/>
                  <a:pt x="376880" y="32952"/>
                  <a:pt x="339810" y="23684"/>
                </a:cubicBezTo>
                <a:cubicBezTo>
                  <a:pt x="302740" y="14416"/>
                  <a:pt x="183291" y="18535"/>
                  <a:pt x="129745" y="17505"/>
                </a:cubicBezTo>
                <a:cubicBezTo>
                  <a:pt x="76199" y="16475"/>
                  <a:pt x="37070" y="0"/>
                  <a:pt x="18535" y="17505"/>
                </a:cubicBezTo>
                <a:cubicBezTo>
                  <a:pt x="0" y="35010"/>
                  <a:pt x="18535" y="122538"/>
                  <a:pt x="18535" y="122538"/>
                </a:cubicBezTo>
                <a:lnTo>
                  <a:pt x="18535" y="215214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40365" y="5715000"/>
            <a:ext cx="185410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latin typeface="Arial Narrow" pitchFamily="34" charset="0"/>
              </a:rPr>
              <a:t>S</a:t>
            </a:r>
            <a:endParaRPr lang="en-US" sz="1050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49024" y="5715000"/>
            <a:ext cx="185410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latin typeface="Arial Narrow" pitchFamily="34" charset="0"/>
              </a:rPr>
              <a:t>S</a:t>
            </a:r>
            <a:endParaRPr lang="en-US" sz="1050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14015" y="5715000"/>
            <a:ext cx="185410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latin typeface="Arial Narrow" pitchFamily="34" charset="0"/>
              </a:rPr>
              <a:t>S</a:t>
            </a:r>
            <a:endParaRPr lang="en-US" sz="1050" dirty="0"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33600" y="6553200"/>
            <a:ext cx="1232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 smtClean="0">
                <a:latin typeface="Arial Narrow" pitchFamily="34" charset="0"/>
              </a:rPr>
              <a:t>Trial 1: no reward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24037" y="6553200"/>
            <a:ext cx="1043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 smtClean="0">
                <a:latin typeface="Arial Narrow" pitchFamily="34" charset="0"/>
              </a:rPr>
              <a:t>Trial 2: reward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43800" y="6553200"/>
            <a:ext cx="551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 smtClean="0">
                <a:latin typeface="Arial Narrow" pitchFamily="34" charset="0"/>
              </a:rPr>
              <a:t>Trial 3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3962400" y="533400"/>
            <a:ext cx="2560320" cy="449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6507480" y="533400"/>
            <a:ext cx="2560320" cy="449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45" name="Picture 6" descr="C:\DOCUME~1\Goodman\LOCALS~1\Temp\SNAGHTML1e0475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953000"/>
            <a:ext cx="275463" cy="299416"/>
          </a:xfrm>
          <a:prstGeom prst="rect">
            <a:avLst/>
          </a:prstGeom>
          <a:noFill/>
        </p:spPr>
      </p:pic>
      <p:pic>
        <p:nvPicPr>
          <p:cNvPr id="146" name="Picture 6" descr="C:\DOCUME~1\Goodman\LOCALS~1\Temp\SNAGHTML1e0475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958384"/>
            <a:ext cx="275463" cy="299416"/>
          </a:xfrm>
          <a:prstGeom prst="rect">
            <a:avLst/>
          </a:prstGeom>
          <a:noFill/>
        </p:spPr>
      </p:pic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76200" y="5257800"/>
            <a:ext cx="2045753" cy="138499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sng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solidFill>
                <a:srgbClr val="1F497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S=START POSITION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E=END POSITION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R=REWARD (green if earned)</a:t>
            </a:r>
          </a:p>
          <a:p>
            <a:r>
              <a:rPr lang="en-US" sz="1050" dirty="0" smtClean="0">
                <a:latin typeface="Symbol" pitchFamily="18" charset="2"/>
                <a:sym typeface="Symbol"/>
              </a:rPr>
              <a:t>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=enhanced inhibitory oscillation</a:t>
            </a:r>
          </a:p>
          <a:p>
            <a:pPr marL="117475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resets prefrontal activity </a:t>
            </a:r>
          </a:p>
          <a:p>
            <a:pPr marL="117475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not enhanced by prior reward)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 animBg="1"/>
      <p:bldP spid="140" grpId="0" animBg="1"/>
      <p:bldP spid="1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142928" y="9906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125000"/>
              </a:spcBef>
              <a:tabLst>
                <a:tab pos="455613" algn="l"/>
                <a:tab pos="1027113" algn="l"/>
              </a:tabLst>
            </a:pP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Neuroscience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42928" y="2286000"/>
            <a:ext cx="5930900" cy="1371600"/>
            <a:chOff x="1142928" y="2286000"/>
            <a:chExt cx="5930900" cy="1371600"/>
          </a:xfrm>
        </p:grpSpPr>
        <p:sp>
          <p:nvSpPr>
            <p:cNvPr id="13320" name="Rectangle 3"/>
            <p:cNvSpPr>
              <a:spLocks noChangeArrowheads="1"/>
            </p:cNvSpPr>
            <p:nvPr/>
          </p:nvSpPr>
          <p:spPr bwMode="auto">
            <a:xfrm>
              <a:off x="1142928" y="2590800"/>
              <a:ext cx="3429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tabLst>
                  <a:tab pos="1027113" algn="l"/>
                </a:tabLst>
              </a:pPr>
              <a:r>
                <a:rPr lang="en-US" sz="2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Mesocircuit Modeling</a:t>
              </a:r>
              <a:endPara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33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6600"/>
                </a:clrFrom>
                <a:clrTo>
                  <a:srgbClr val="006600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422828" y="2286000"/>
              <a:ext cx="1651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142928" y="3810000"/>
            <a:ext cx="5943672" cy="1066800"/>
            <a:chOff x="1142928" y="3886200"/>
            <a:chExt cx="5943672" cy="1066800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1142928" y="3962400"/>
              <a:ext cx="3505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tabLst>
                  <a:tab pos="455613" algn="l"/>
                  <a:tab pos="1027113" algn="l"/>
                </a:tabLst>
              </a:pPr>
              <a:r>
                <a:rPr lang="en-US" sz="2800" b="1" dirty="0"/>
                <a:t>Robotic/Human </a:t>
              </a:r>
              <a:r>
                <a:rPr lang="en-US" sz="2800" b="1" dirty="0" smtClean="0"/>
                <a:t>Loops</a:t>
              </a:r>
            </a:p>
            <a:p>
              <a:pPr marL="457200" indent="-457200" eaLnBrk="0" hangingPunct="0">
                <a:tabLst>
                  <a:tab pos="455613" algn="l"/>
                  <a:tab pos="1027113" algn="l"/>
                </a:tabLst>
              </a:pPr>
              <a:r>
                <a:rPr lang="en-US" sz="2800" b="1" dirty="0" smtClean="0"/>
                <a:t>(Virtual Neurorobotics)</a:t>
              </a:r>
              <a:endParaRPr lang="en-US" sz="2800" b="1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410057" y="3886200"/>
              <a:ext cx="1676543" cy="1066800"/>
              <a:chOff x="4436775" y="5257800"/>
              <a:chExt cx="2060686" cy="1311234"/>
            </a:xfrm>
          </p:grpSpPr>
          <p:pic>
            <p:nvPicPr>
              <p:cNvPr id="13314" name="Picture 6" descr="C:\Program Files\Microsoft Office\MEDIA\CAGCAT10\j030295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62600" y="5257800"/>
                <a:ext cx="934861" cy="1311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17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6DB0FF"/>
                  </a:clrFrom>
                  <a:clrTo>
                    <a:srgbClr val="6DB0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6775" y="5486400"/>
                <a:ext cx="973425" cy="1066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6" name="Picture 68" descr="N13552_planes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00628" y="762000"/>
            <a:ext cx="1295400" cy="8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1142928" y="5486400"/>
            <a:ext cx="5943672" cy="1143000"/>
            <a:chOff x="1142928" y="5715000"/>
            <a:chExt cx="5943672" cy="1143000"/>
          </a:xfrm>
        </p:grpSpPr>
        <p:pic>
          <p:nvPicPr>
            <p:cNvPr id="13315" name="Picture 6" descr="supercomputer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548313" y="5718175"/>
              <a:ext cx="1538287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1142928" y="5715000"/>
              <a:ext cx="3429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tabLst>
                  <a:tab pos="1027113" algn="l"/>
                </a:tabLst>
              </a:pPr>
              <a:r>
                <a:rPr lang="en-US" sz="2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Parallel Hardware Optimization</a:t>
              </a:r>
              <a:endPara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505200" y="4471987"/>
            <a:ext cx="5638800" cy="2492990"/>
            <a:chOff x="3505200" y="4495800"/>
            <a:chExt cx="5638800" cy="249299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4168140" y="5836920"/>
              <a:ext cx="4781550" cy="426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168140" y="4758690"/>
              <a:ext cx="4781550" cy="426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0" y="4495800"/>
              <a:ext cx="5638800" cy="2492990"/>
              <a:chOff x="3505200" y="4495800"/>
              <a:chExt cx="5638800" cy="2492990"/>
            </a:xfrm>
          </p:grpSpPr>
          <p:pic>
            <p:nvPicPr>
              <p:cNvPr id="19460" name="Picture 4" descr="C:\Users\goodman\AppData\Local\Temp\SNAGHTML5b515b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5200" y="4648200"/>
                <a:ext cx="800100" cy="1257301"/>
              </a:xfrm>
              <a:prstGeom prst="rect">
                <a:avLst/>
              </a:prstGeom>
              <a:noFill/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4114800" y="4495800"/>
                <a:ext cx="5029200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14300"/>
                <a:r>
                  <a:rPr lang="en-US" sz="1600" i="1" u="sng" dirty="0" smtClean="0"/>
                  <a:t>Human trials using intranasal OT</a:t>
                </a:r>
              </a:p>
              <a:p>
                <a:pPr indent="114300">
                  <a:buFont typeface="Arial" pitchFamily="34" charset="0"/>
                  <a:buChar char="•"/>
                </a:pPr>
                <a:r>
                  <a:rPr lang="en-US" sz="1400" dirty="0" smtClean="0"/>
                  <a:t>Willingness to trust, accept social risk (Kosfeld 2005)</a:t>
                </a:r>
              </a:p>
              <a:p>
                <a:pPr indent="114300">
                  <a:buFont typeface="Arial" pitchFamily="34" charset="0"/>
                  <a:buChar char="•"/>
                </a:pPr>
                <a:r>
                  <a:rPr lang="en-US" sz="1400" dirty="0" smtClean="0"/>
                  <a:t>Trust despite prior betrayal (Baumgartner 2008)</a:t>
                </a:r>
              </a:p>
              <a:p>
                <a:pPr indent="114300">
                  <a:buFont typeface="Arial" pitchFamily="34" charset="0"/>
                  <a:buChar char="•"/>
                </a:pPr>
                <a:r>
                  <a:rPr lang="en-US" sz="1400" dirty="0" smtClean="0"/>
                  <a:t>Improved ability to infer emotional state of others (Domes 2007)</a:t>
                </a:r>
              </a:p>
              <a:p>
                <a:pPr indent="114300">
                  <a:buFont typeface="Arial" pitchFamily="34" charset="0"/>
                  <a:buChar char="•"/>
                </a:pPr>
                <a:r>
                  <a:rPr lang="en-US" sz="1400" dirty="0" smtClean="0"/>
                  <a:t>Improved accuracy of classifying facial expressions (Di Simplicio 2009)</a:t>
                </a:r>
              </a:p>
              <a:p>
                <a:pPr indent="114300">
                  <a:buFont typeface="Arial" pitchFamily="34" charset="0"/>
                  <a:buChar char="•"/>
                </a:pPr>
                <a:r>
                  <a:rPr lang="en-US" sz="1400" dirty="0" smtClean="0"/>
                  <a:t>Improved accuracy of recognizing angry faces (Champaign 2007)</a:t>
                </a:r>
              </a:p>
              <a:p>
                <a:pPr indent="114300">
                  <a:buFont typeface="Arial" pitchFamily="34" charset="0"/>
                  <a:buChar char="•"/>
                </a:pPr>
                <a:r>
                  <a:rPr lang="en-US" sz="1400" dirty="0" smtClean="0"/>
                  <a:t>Improved memory for familiar faces (Savaskan 2008)</a:t>
                </a:r>
              </a:p>
              <a:p>
                <a:pPr indent="114300">
                  <a:buFont typeface="Arial" pitchFamily="34" charset="0"/>
                  <a:buChar char="•"/>
                </a:pPr>
                <a:r>
                  <a:rPr lang="en-US" sz="1400" dirty="0" smtClean="0"/>
                  <a:t>Improved memory for faces, not other stimuli (Rummele 2009)</a:t>
                </a:r>
              </a:p>
              <a:p>
                <a:pPr indent="114300">
                  <a:buFont typeface="Arial" pitchFamily="34" charset="0"/>
                  <a:buChar char="•"/>
                  <a:tabLst>
                    <a:tab pos="228600" algn="l"/>
                  </a:tabLst>
                </a:pPr>
                <a:r>
                  <a:rPr lang="en-US" sz="1400" dirty="0" smtClean="0"/>
                  <a:t>Amygdala less active &amp; less coupled to BS and neocortex 		w/ fear or pain stimuli (Kirsch  2005, Domes 2007, Singer 2008)</a:t>
                </a:r>
              </a:p>
              <a:p>
                <a:pPr indent="114300">
                  <a:buFont typeface="Arial" pitchFamily="34" charset="0"/>
                  <a:buChar char="•"/>
                </a:pPr>
                <a:endParaRPr lang="en-US" sz="1400" dirty="0" smtClean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Oxytocin Physiology </a:t>
            </a:r>
            <a:endParaRPr lang="en-US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18434" name="Picture 2" descr="C:\DOCUME~1\Goodman\LOCALS~1\Temp\SNAGHTMLff71ee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52699"/>
            <a:ext cx="2035835" cy="2247901"/>
          </a:xfrm>
          <a:prstGeom prst="rect">
            <a:avLst/>
          </a:prstGeom>
          <a:noFill/>
        </p:spPr>
      </p:pic>
      <p:pic>
        <p:nvPicPr>
          <p:cNvPr id="18436" name="Picture 4" descr="C:\DOCUME~1\Goodman\LOCALS~1\Temp\SNAGHTMLff7cf8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04911"/>
            <a:ext cx="914400" cy="119538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295400" y="652046"/>
            <a:ext cx="128432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Neuroanatomy</a:t>
            </a:r>
            <a:endParaRPr lang="en-US" sz="1600" i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4116309" y="609600"/>
            <a:ext cx="4861065" cy="1279266"/>
            <a:chOff x="4114801" y="762000"/>
            <a:chExt cx="4220471" cy="1279266"/>
          </a:xfrm>
        </p:grpSpPr>
        <p:sp>
          <p:nvSpPr>
            <p:cNvPr id="20" name="Rectangle 19"/>
            <p:cNvSpPr/>
            <p:nvPr/>
          </p:nvSpPr>
          <p:spPr>
            <a:xfrm>
              <a:off x="4114801" y="1087159"/>
              <a:ext cx="39020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14300">
                <a:buFont typeface="Arial" pitchFamily="34" charset="0"/>
                <a:buChar char="•"/>
              </a:pPr>
              <a:r>
                <a:rPr lang="en-US" sz="1400" dirty="0" smtClean="0"/>
                <a:t>OT is 9-amino acid cyclic peptide</a:t>
              </a:r>
            </a:p>
            <a:p>
              <a:pPr indent="114300">
                <a:buFont typeface="Arial" pitchFamily="34" charset="0"/>
                <a:buChar char="•"/>
              </a:pPr>
              <a:r>
                <a:rPr lang="en-US" sz="1400" dirty="0" smtClean="0"/>
                <a:t>first peptide to be sequenced &amp; synthesized! (ca. 1950)</a:t>
              </a:r>
            </a:p>
            <a:p>
              <a:pPr indent="114300">
                <a:buFont typeface="Arial" pitchFamily="34" charset="0"/>
                <a:buChar char="•"/>
              </a:pPr>
              <a:r>
                <a:rPr lang="en-US" sz="1400" dirty="0" smtClean="0"/>
                <a:t>means “rapid birth”: </a:t>
              </a:r>
              <a:r>
                <a:rPr lang="en-US" sz="1400" dirty="0" smtClean="0">
                  <a:solidFill>
                    <a:srgbClr val="FF0000"/>
                  </a:solidFill>
                </a:rPr>
                <a:t>OT bursts </a:t>
              </a:r>
              <a:r>
                <a:rPr lang="en-US" sz="1400" dirty="0" smtClean="0"/>
                <a:t>promote uterine contraction</a:t>
              </a:r>
            </a:p>
            <a:p>
              <a:pPr indent="11430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rgbClr val="FF0000"/>
                  </a:solidFill>
                </a:rPr>
                <a:t>OT bursts</a:t>
              </a:r>
              <a:r>
                <a:rPr lang="en-US" sz="1400" dirty="0" smtClean="0"/>
                <a:t> cause milk ejection during lactation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79649" y="762000"/>
              <a:ext cx="415562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i="1" u="sng" dirty="0" smtClean="0">
                  <a:solidFill>
                    <a:srgbClr val="FF0000"/>
                  </a:solidFill>
                </a:rPr>
                <a:t>“neurohypophyseal OT system” </a:t>
              </a:r>
              <a:r>
                <a:rPr lang="en-US" sz="1600" i="1" u="sng" dirty="0" smtClean="0"/>
                <a:t>(from pituitary to bloodstream)</a:t>
              </a:r>
              <a:endParaRPr lang="en-US" sz="1600" i="1" u="sng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124736" y="3313093"/>
            <a:ext cx="4562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>
              <a:buFont typeface="Arial" pitchFamily="34" charset="0"/>
              <a:buChar char="•"/>
            </a:pPr>
            <a:r>
              <a:rPr lang="en-US" sz="1400" b="1" dirty="0" smtClean="0"/>
              <a:t>rodents</a:t>
            </a:r>
            <a:r>
              <a:rPr lang="en-US" sz="1400" dirty="0" smtClean="0"/>
              <a:t>: maternal &amp; paternal bonding</a:t>
            </a:r>
          </a:p>
          <a:p>
            <a:pPr indent="114300">
              <a:buFont typeface="Arial" pitchFamily="34" charset="0"/>
              <a:buChar char="•"/>
            </a:pPr>
            <a:r>
              <a:rPr lang="en-US" sz="1400" b="1" dirty="0" smtClean="0"/>
              <a:t>voles</a:t>
            </a:r>
            <a:r>
              <a:rPr lang="en-US" sz="1400" dirty="0" smtClean="0"/>
              <a:t>: social recognition of cohabitating partner vs stranger</a:t>
            </a:r>
          </a:p>
          <a:p>
            <a:pPr indent="114300">
              <a:buFont typeface="Arial" pitchFamily="34" charset="0"/>
              <a:buChar char="•"/>
            </a:pPr>
            <a:r>
              <a:rPr lang="en-US" sz="1400" b="1" dirty="0" smtClean="0"/>
              <a:t>ungulates</a:t>
            </a:r>
            <a:r>
              <a:rPr lang="en-US" sz="1400" dirty="0" smtClean="0"/>
              <a:t>: selective olfactory bonding (memory) for own lamb</a:t>
            </a:r>
          </a:p>
          <a:p>
            <a:pPr indent="114300">
              <a:buFont typeface="Arial" pitchFamily="34" charset="0"/>
              <a:buChar char="•"/>
            </a:pPr>
            <a:r>
              <a:rPr lang="en-US" sz="1400" dirty="0" smtClean="0"/>
              <a:t>seems to modulate the saliency &amp; encoding of sensory signals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04800" y="4800600"/>
            <a:ext cx="3276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>
            <a:off x="152400" y="1181099"/>
            <a:ext cx="8534400" cy="5615346"/>
            <a:chOff x="152400" y="1181099"/>
            <a:chExt cx="8534400" cy="5615346"/>
          </a:xfrm>
        </p:grpSpPr>
        <p:grpSp>
          <p:nvGrpSpPr>
            <p:cNvPr id="38" name="Group 37"/>
            <p:cNvGrpSpPr/>
            <p:nvPr/>
          </p:nvGrpSpPr>
          <p:grpSpPr>
            <a:xfrm>
              <a:off x="1143000" y="1181099"/>
              <a:ext cx="7543800" cy="2774099"/>
              <a:chOff x="1143000" y="1181099"/>
              <a:chExt cx="7543800" cy="277409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090092" y="2328446"/>
                <a:ext cx="459670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1" u="sng" dirty="0" smtClean="0">
                    <a:solidFill>
                      <a:srgbClr val="0000FF"/>
                    </a:solidFill>
                  </a:rPr>
                  <a:t>“direct CNS OT system”</a:t>
                </a:r>
                <a:r>
                  <a:rPr lang="en-US" sz="1600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600" i="1" dirty="0" smtClean="0"/>
                  <a:t>(OT &amp; OTR KOs &amp;  pharmacology)</a:t>
                </a:r>
                <a:endParaRPr lang="en-US" sz="1600" i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114800" y="2627293"/>
                <a:ext cx="456206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14300">
                  <a:buFont typeface="Arial" pitchFamily="34" charset="0"/>
                  <a:buChar char="•"/>
                </a:pPr>
                <a:r>
                  <a:rPr lang="en-US" sz="1400" dirty="0" smtClean="0"/>
                  <a:t>Inputs from neocortex, limbic system, and brainstem</a:t>
                </a:r>
              </a:p>
              <a:p>
                <a:pPr indent="114300">
                  <a:buFont typeface="Arial" pitchFamily="34" charset="0"/>
                  <a:buChar char="•"/>
                </a:pPr>
                <a:r>
                  <a:rPr lang="en-US" sz="1400" dirty="0" smtClean="0"/>
                  <a:t>Outputs:	Local dendritic release of OT into CNS fluid 	Axonal inhib synapses in amygdala &amp; NAcc</a:t>
                </a:r>
              </a:p>
              <a:p>
                <a:pPr indent="114300">
                  <a:buFont typeface="Arial" pitchFamily="34" charset="0"/>
                  <a:buChar char="•"/>
                </a:pPr>
                <a:endParaRPr lang="en-US" sz="1400" dirty="0" smtClean="0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143000" y="1181099"/>
                <a:ext cx="3048000" cy="2774099"/>
                <a:chOff x="1143000" y="1181099"/>
                <a:chExt cx="3048000" cy="2774099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1143000" y="1181099"/>
                  <a:ext cx="2543175" cy="2057401"/>
                  <a:chOff x="1143000" y="609600"/>
                  <a:chExt cx="2543175" cy="2057401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524000" y="609600"/>
                    <a:ext cx="2162175" cy="2057401"/>
                    <a:chOff x="1524000" y="609600"/>
                    <a:chExt cx="2162175" cy="2057401"/>
                  </a:xfrm>
                </p:grpSpPr>
                <p:pic>
                  <p:nvPicPr>
                    <p:cNvPr id="19458" name="Picture 2" descr="C:\Users\goodman\AppData\Local\Temp\SNAGHTML39dbce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24000" y="609600"/>
                      <a:ext cx="2162175" cy="2057401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9" name="Oval 8"/>
                    <p:cNvSpPr/>
                    <p:nvPr/>
                  </p:nvSpPr>
                  <p:spPr bwMode="auto">
                    <a:xfrm>
                      <a:off x="1676400" y="609600"/>
                      <a:ext cx="533400" cy="5334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 bwMode="auto">
                    <a:xfrm>
                      <a:off x="2644140" y="746760"/>
                      <a:ext cx="533400" cy="5334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 bwMode="auto">
                    <a:xfrm>
                      <a:off x="2034540" y="1356360"/>
                      <a:ext cx="533400" cy="5334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p:txBody>
                </p:sp>
              </p:grpSp>
              <p:cxnSp>
                <p:nvCxnSpPr>
                  <p:cNvPr id="8" name="Straight Arrow Connector 7"/>
                  <p:cNvCxnSpPr/>
                  <p:nvPr/>
                </p:nvCxnSpPr>
                <p:spPr bwMode="auto">
                  <a:xfrm rot="10800000" flipV="1">
                    <a:off x="1143000" y="1600200"/>
                    <a:ext cx="609600" cy="45720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1" name="Rectangle 30"/>
                <p:cNvSpPr/>
                <p:nvPr/>
              </p:nvSpPr>
              <p:spPr>
                <a:xfrm>
                  <a:off x="1676400" y="3124201"/>
                  <a:ext cx="25146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114300">
                    <a:buFont typeface="Arial" pitchFamily="34" charset="0"/>
                    <a:buChar char="•"/>
                  </a:pPr>
                  <a:r>
                    <a:rPr lang="en-US" sz="1200" dirty="0" smtClean="0">
                      <a:solidFill>
                        <a:srgbClr val="FF0000"/>
                      </a:solidFill>
                    </a:rPr>
                    <a:t>SON: magnocellular to pituitary to blood </a:t>
                  </a:r>
                </a:p>
                <a:p>
                  <a:pPr indent="114300">
                    <a:buFont typeface="Arial" pitchFamily="34" charset="0"/>
                    <a:buChar char="•"/>
                    <a:tabLst>
                      <a:tab pos="228600" algn="l"/>
                    </a:tabLst>
                  </a:pPr>
                  <a:r>
                    <a:rPr lang="en-US" sz="1200" dirty="0" smtClean="0">
                      <a:solidFill>
                        <a:srgbClr val="0000FF"/>
                      </a:solidFill>
                    </a:rPr>
                    <a:t>PVN: parvocellular to amygdala, HIP, 	BG &amp; brainstem</a:t>
                  </a:r>
                </a:p>
                <a:p>
                  <a:pPr indent="114300">
                    <a:buFont typeface="Arial" pitchFamily="34" charset="0"/>
                    <a:buChar char="•"/>
                  </a:pPr>
                  <a:endParaRPr lang="en-US" sz="1200" dirty="0" smtClean="0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152400" y="4885253"/>
              <a:ext cx="2704477" cy="1911192"/>
              <a:chOff x="152400" y="4885253"/>
              <a:chExt cx="2704477" cy="191119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66800" y="5105400"/>
                <a:ext cx="1495425" cy="1558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152400" y="5791200"/>
                <a:ext cx="10358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axon to CNS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6488668"/>
                <a:ext cx="110427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to PITUITARY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447800" y="5029200"/>
                <a:ext cx="63511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Magno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86000" y="4885253"/>
                <a:ext cx="56938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Parvo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49063" y="5486400"/>
                <a:ext cx="9701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fluid to CNS</a:t>
                </a:r>
                <a:endParaRPr lang="en-US" sz="1400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CCCCFF"/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 Narrow"/>
              </a:rPr>
              <a:t>“Trust &amp; Affiliation” paradigm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3652838" cy="7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5337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24860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Smiley Face 98"/>
          <p:cNvSpPr/>
          <p:nvPr/>
        </p:nvSpPr>
        <p:spPr>
          <a:xfrm>
            <a:off x="533400" y="3048000"/>
            <a:ext cx="381000" cy="381000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Smiley Face 99"/>
          <p:cNvSpPr/>
          <p:nvPr/>
        </p:nvSpPr>
        <p:spPr>
          <a:xfrm>
            <a:off x="2895600" y="3048000"/>
            <a:ext cx="381000" cy="381000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4572000" y="2438400"/>
            <a:ext cx="3445174" cy="2502932"/>
            <a:chOff x="4572000" y="2438400"/>
            <a:chExt cx="3445174" cy="2502932"/>
          </a:xfrm>
        </p:grpSpPr>
        <p:grpSp>
          <p:nvGrpSpPr>
            <p:cNvPr id="123" name="Group 122"/>
            <p:cNvGrpSpPr/>
            <p:nvPr/>
          </p:nvGrpSpPr>
          <p:grpSpPr>
            <a:xfrm>
              <a:off x="4572000" y="2438400"/>
              <a:ext cx="3286125" cy="1897618"/>
              <a:chOff x="4572000" y="2438400"/>
              <a:chExt cx="3286125" cy="1897618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53000" y="4164568"/>
                <a:ext cx="255270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2" name="Group 121"/>
              <p:cNvGrpSpPr/>
              <p:nvPr/>
            </p:nvGrpSpPr>
            <p:grpSpPr>
              <a:xfrm>
                <a:off x="4953000" y="2438400"/>
                <a:ext cx="2667000" cy="381000"/>
                <a:chOff x="4953000" y="2438400"/>
                <a:chExt cx="2667000" cy="381000"/>
              </a:xfrm>
            </p:grpSpPr>
            <p:sp>
              <p:nvSpPr>
                <p:cNvPr id="116" name="Smiley Face 115"/>
                <p:cNvSpPr/>
                <p:nvPr/>
              </p:nvSpPr>
              <p:spPr>
                <a:xfrm>
                  <a:off x="6629400" y="2438400"/>
                  <a:ext cx="381000" cy="381000"/>
                </a:xfrm>
                <a:prstGeom prst="smileyFac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Smiley Face 116"/>
                <p:cNvSpPr/>
                <p:nvPr/>
              </p:nvSpPr>
              <p:spPr>
                <a:xfrm>
                  <a:off x="7239000" y="2438400"/>
                  <a:ext cx="381000" cy="381000"/>
                </a:xfrm>
                <a:prstGeom prst="smileyFace">
                  <a:avLst>
                    <a:gd name="adj" fmla="val -465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Smiley Face 32"/>
                <p:cNvSpPr/>
                <p:nvPr/>
              </p:nvSpPr>
              <p:spPr>
                <a:xfrm>
                  <a:off x="4953000" y="2438400"/>
                  <a:ext cx="381000" cy="381000"/>
                </a:xfrm>
                <a:prstGeom prst="smileyFac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Smiley Face 33"/>
                <p:cNvSpPr/>
                <p:nvPr/>
              </p:nvSpPr>
              <p:spPr>
                <a:xfrm>
                  <a:off x="5562600" y="2438400"/>
                  <a:ext cx="381000" cy="381000"/>
                </a:xfrm>
                <a:prstGeom prst="smileyFace">
                  <a:avLst>
                    <a:gd name="adj" fmla="val -465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72000" y="2964418"/>
                <a:ext cx="32861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7" name="Rectangle 126"/>
            <p:cNvSpPr/>
            <p:nvPr/>
          </p:nvSpPr>
          <p:spPr>
            <a:xfrm>
              <a:off x="4572000" y="4572000"/>
              <a:ext cx="34451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dirty="0" smtClean="0"/>
                <a:t>Willingness to exchange token for food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609600" y="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Phase I: Trust the Intent (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TTI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 </a:t>
            </a:r>
          </a:p>
        </p:txBody>
      </p:sp>
      <p:grpSp>
        <p:nvGrpSpPr>
          <p:cNvPr id="5" name="Group 45"/>
          <p:cNvGrpSpPr/>
          <p:nvPr/>
        </p:nvGrpSpPr>
        <p:grpSpPr>
          <a:xfrm>
            <a:off x="152400" y="2133602"/>
            <a:ext cx="4418014" cy="4550634"/>
            <a:chOff x="152400" y="2133602"/>
            <a:chExt cx="4418014" cy="455063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33400" y="4343400"/>
              <a:ext cx="866505" cy="86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3076" name="TextBox 9"/>
            <p:cNvSpPr txBox="1">
              <a:spLocks noChangeArrowheads="1"/>
            </p:cNvSpPr>
            <p:nvPr/>
          </p:nvSpPr>
          <p:spPr bwMode="auto">
            <a:xfrm>
              <a:off x="228600" y="3034566"/>
              <a:ext cx="1676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FontTx/>
                <a:buAutoNum type="arabicPeriod"/>
              </a:pP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Robot brain initiates 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arbitrary sequence of motions</a:t>
              </a:r>
              <a:endParaRPr lang="en-US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077" name="TextBox 10"/>
            <p:cNvSpPr txBox="1">
              <a:spLocks noChangeArrowheads="1"/>
            </p:cNvSpPr>
            <p:nvPr/>
          </p:nvSpPr>
          <p:spPr bwMode="auto">
            <a:xfrm>
              <a:off x="2209800" y="3034566"/>
              <a:ext cx="1905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indent="-228600">
                <a:buFont typeface="Calibri" pitchFamily="34" charset="0"/>
                <a:buAutoNum type="arabicPeriod" startAt="2"/>
              </a:pP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human moves object in either </a:t>
              </a: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a similar (“match”), or different (“mismatch”) 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pattern</a:t>
              </a:r>
              <a:endParaRPr lang="en-US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pic>
          <p:nvPicPr>
            <p:cNvPr id="3082" name="Picture 6" descr="C:\Documents and Settings\Goodman\Desktop\RESEARCH\_ROBOTICS\2009-11-06.sr(new movies+SR photos)\Photo_110509_001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981200" y="4343400"/>
              <a:ext cx="88582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3083" name="Picture 7" descr="C:\Documents and Settings\Goodman\Desktop\RESEARCH\_ROBOTICS\2009-11-06.sr(new movies+SR photos)\Photo_110509_002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81200" y="5715000"/>
              <a:ext cx="982485" cy="88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3" name="TextBox 19"/>
            <p:cNvSpPr txBox="1">
              <a:spLocks noChangeArrowheads="1"/>
            </p:cNvSpPr>
            <p:nvPr/>
          </p:nvSpPr>
          <p:spPr bwMode="auto">
            <a:xfrm>
              <a:off x="152400" y="2637691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sz="1400" b="1" u="sng" dirty="0">
                  <a:solidFill>
                    <a:prstClr val="black"/>
                  </a:solidFill>
                  <a:latin typeface="Calibri" pitchFamily="34" charset="0"/>
                </a:rPr>
                <a:t>Robot </a:t>
              </a:r>
              <a:r>
                <a:rPr lang="en-US" sz="1400" b="1" u="sng" dirty="0" smtClean="0">
                  <a:solidFill>
                    <a:prstClr val="black"/>
                  </a:solidFill>
                  <a:latin typeface="Calibri" pitchFamily="34" charset="0"/>
                </a:rPr>
                <a:t>Initiates Action</a:t>
              </a:r>
              <a:endParaRPr lang="en-US" sz="1400" b="1" u="sng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" name="TextBox 21"/>
            <p:cNvSpPr txBox="1">
              <a:spLocks noChangeArrowheads="1"/>
            </p:cNvSpPr>
            <p:nvPr/>
          </p:nvSpPr>
          <p:spPr bwMode="auto">
            <a:xfrm>
              <a:off x="2286000" y="2634516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sz="1400" b="1" u="sng" dirty="0">
                  <a:solidFill>
                    <a:prstClr val="black"/>
                  </a:solidFill>
                  <a:latin typeface="Calibri" pitchFamily="34" charset="0"/>
                </a:rPr>
                <a:t>Human </a:t>
              </a:r>
              <a:r>
                <a:rPr lang="en-US" sz="1400" b="1" u="sng" dirty="0" smtClean="0">
                  <a:solidFill>
                    <a:prstClr val="black"/>
                  </a:solidFill>
                  <a:latin typeface="Calibri" pitchFamily="34" charset="0"/>
                </a:rPr>
                <a:t>Responds</a:t>
              </a:r>
              <a:endParaRPr lang="en-US" sz="1400" b="1" u="sng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>
              <a:off x="2359821" y="4344195"/>
              <a:ext cx="44211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9" name="TextBox 19"/>
            <p:cNvSpPr txBox="1">
              <a:spLocks noChangeArrowheads="1"/>
            </p:cNvSpPr>
            <p:nvPr/>
          </p:nvSpPr>
          <p:spPr bwMode="auto">
            <a:xfrm>
              <a:off x="1143000" y="2173288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sz="1400" b="1" dirty="0" smtClean="0">
                  <a:solidFill>
                    <a:srgbClr val="0000FF"/>
                  </a:solidFill>
                  <a:latin typeface="Calibri" pitchFamily="34" charset="0"/>
                </a:rPr>
                <a:t>LEARNING</a:t>
              </a:r>
              <a:endParaRPr lang="en-US" sz="14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09600" y="5715000"/>
              <a:ext cx="751034" cy="96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27" name="Picture 6" descr="C:\Documents and Settings\Goodman\Desktop\RESEARCH\_ROBOTICS\2009-11-06.sr(new movies+SR photos)\Photo_110509_001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429000" y="5715000"/>
              <a:ext cx="88582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28" name="Picture 7" descr="C:\Documents and Settings\Goodman\Desktop\RESEARCH\_ROBOTICS\2009-11-06.sr(new movies+SR photos)\Photo_110509_002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429000" y="4343400"/>
              <a:ext cx="982485" cy="88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2057400" y="38862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  <a:latin typeface="Arial Narrow" pitchFamily="34" charset="0"/>
                </a:rPr>
                <a:t>Match:</a:t>
              </a:r>
              <a:r>
                <a:rPr lang="en-US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 robot learns to trust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29000" y="3886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Mismatch: don’t trust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33400" y="5484812"/>
              <a:ext cx="39624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 bwMode="auto">
          <a:xfrm rot="10800000" flipV="1">
            <a:off x="914400" y="6778318"/>
            <a:ext cx="381000" cy="348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rot="5400000" flipH="1" flipV="1">
            <a:off x="1374135" y="4950465"/>
            <a:ext cx="301318" cy="158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6"/>
          <p:cNvGrpSpPr/>
          <p:nvPr/>
        </p:nvGrpSpPr>
        <p:grpSpPr>
          <a:xfrm>
            <a:off x="4572000" y="2173288"/>
            <a:ext cx="3886200" cy="3689880"/>
            <a:chOff x="4572000" y="2173288"/>
            <a:chExt cx="3886200" cy="3689880"/>
          </a:xfrm>
        </p:grpSpPr>
        <p:sp>
          <p:nvSpPr>
            <p:cNvPr id="3078" name="TextBox 16"/>
            <p:cNvSpPr txBox="1">
              <a:spLocks noChangeArrowheads="1"/>
            </p:cNvSpPr>
            <p:nvPr/>
          </p:nvSpPr>
          <p:spPr bwMode="auto">
            <a:xfrm>
              <a:off x="4648200" y="3018691"/>
              <a:ext cx="1676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Font typeface="Calibri" pitchFamily="34" charset="0"/>
                <a:buAutoNum type="arabicPeriod" startAt="3"/>
              </a:pP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human </a:t>
              </a: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slowly reaches for 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an object on the table</a:t>
              </a:r>
              <a:endParaRPr lang="en-US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pic>
          <p:nvPicPr>
            <p:cNvPr id="3085" name="Picture 9" descr="C:\Documents and Settings\Goodman\Desktop\RESEARCH\_ROBOTICS\2009-11-06.sr(new movies+SR photos)\Photo_110509_004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105400" y="4648200"/>
              <a:ext cx="781050" cy="121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3084" name="TextBox 26"/>
            <p:cNvSpPr txBox="1">
              <a:spLocks noChangeArrowheads="1"/>
            </p:cNvSpPr>
            <p:nvPr/>
          </p:nvSpPr>
          <p:spPr bwMode="auto">
            <a:xfrm>
              <a:off x="6477000" y="3055203"/>
              <a:ext cx="1905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Font typeface="Calibri" pitchFamily="34" charset="0"/>
                <a:buAutoNum type="arabicPeriod" startAt="4"/>
              </a:pP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Robot 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either </a:t>
              </a: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“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</a:rPr>
                <a:t>trusts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”, (assists/offers </a:t>
              </a: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the 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object), </a:t>
              </a: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or  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“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</a:rPr>
                <a:t>distrusts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”, </a:t>
              </a: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(retract</a:t>
              </a:r>
              <a:r>
                <a:rPr lang="en-US" sz="1200" i="1" dirty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the 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object).</a:t>
              </a:r>
              <a:endParaRPr lang="en-US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6540551" y="4648200"/>
              <a:ext cx="1841448" cy="1142999"/>
              <a:chOff x="6619421" y="5293556"/>
              <a:chExt cx="1648280" cy="908560"/>
            </a:xfrm>
          </p:grpSpPr>
          <p:pic>
            <p:nvPicPr>
              <p:cNvPr id="309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6619421" y="5306252"/>
                <a:ext cx="761907" cy="895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  <p:pic>
            <p:nvPicPr>
              <p:cNvPr id="3099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 bwMode="auto">
              <a:xfrm>
                <a:off x="7517429" y="5293556"/>
                <a:ext cx="750272" cy="899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</p:grpSp>
        <p:sp>
          <p:nvSpPr>
            <p:cNvPr id="3090" name="TextBox 19"/>
            <p:cNvSpPr txBox="1">
              <a:spLocks noChangeArrowheads="1"/>
            </p:cNvSpPr>
            <p:nvPr/>
          </p:nvSpPr>
          <p:spPr bwMode="auto">
            <a:xfrm>
              <a:off x="4572000" y="2637691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sz="1400" b="1" u="sng" dirty="0">
                  <a:solidFill>
                    <a:prstClr val="black"/>
                  </a:solidFill>
                  <a:latin typeface="Calibri" pitchFamily="34" charset="0"/>
                </a:rPr>
                <a:t>Human </a:t>
              </a:r>
              <a:r>
                <a:rPr lang="en-US" sz="1400" b="1" u="sng" dirty="0" smtClean="0">
                  <a:solidFill>
                    <a:prstClr val="black"/>
                  </a:solidFill>
                  <a:latin typeface="Calibri" pitchFamily="34" charset="0"/>
                </a:rPr>
                <a:t>Acts</a:t>
              </a:r>
              <a:endParaRPr lang="en-US" sz="1400" b="1" u="sng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091" name="TextBox 21"/>
            <p:cNvSpPr txBox="1">
              <a:spLocks noChangeArrowheads="1"/>
            </p:cNvSpPr>
            <p:nvPr/>
          </p:nvSpPr>
          <p:spPr bwMode="auto">
            <a:xfrm>
              <a:off x="6400800" y="2634516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sz="1400" b="1" u="sng" dirty="0">
                  <a:solidFill>
                    <a:prstClr val="black"/>
                  </a:solidFill>
                  <a:latin typeface="Calibri" pitchFamily="34" charset="0"/>
                </a:rPr>
                <a:t>Robot </a:t>
              </a:r>
              <a:r>
                <a:rPr lang="en-US" sz="1400" b="1" u="sng" dirty="0" smtClean="0">
                  <a:solidFill>
                    <a:prstClr val="black"/>
                  </a:solidFill>
                  <a:latin typeface="Calibri" pitchFamily="34" charset="0"/>
                </a:rPr>
                <a:t>Reacts</a:t>
              </a:r>
              <a:endParaRPr lang="en-US" sz="1400" b="1" u="sng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092" name="TextBox 19"/>
            <p:cNvSpPr txBox="1">
              <a:spLocks noChangeArrowheads="1"/>
            </p:cNvSpPr>
            <p:nvPr/>
          </p:nvSpPr>
          <p:spPr bwMode="auto">
            <a:xfrm>
              <a:off x="5486400" y="2173288"/>
              <a:ext cx="2362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indent="-228600" algn="ctr"/>
              <a:r>
                <a:rPr lang="en-US" sz="1400" b="1" dirty="0" smtClean="0">
                  <a:solidFill>
                    <a:srgbClr val="0000FF"/>
                  </a:solidFill>
                  <a:latin typeface="Calibri" pitchFamily="34" charset="0"/>
                </a:rPr>
                <a:t>CHALLENGE (at any time)</a:t>
              </a:r>
              <a:endParaRPr lang="en-US" sz="14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05600" y="43434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trusted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43800" y="43434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distrusted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0" y="2133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3"/>
          <p:cNvGrpSpPr/>
          <p:nvPr/>
        </p:nvGrpSpPr>
        <p:grpSpPr>
          <a:xfrm>
            <a:off x="2803611" y="381000"/>
            <a:ext cx="3292389" cy="1676400"/>
            <a:chOff x="2971800" y="5181600"/>
            <a:chExt cx="3292389" cy="1676400"/>
          </a:xfrm>
        </p:grpSpPr>
        <p:pic>
          <p:nvPicPr>
            <p:cNvPr id="31" name="Picture 30" descr="gabor_diagram_simpl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1800" y="5398681"/>
              <a:ext cx="3292389" cy="1459319"/>
            </a:xfrm>
            <a:prstGeom prst="rect">
              <a:avLst/>
            </a:prstGeom>
          </p:spPr>
        </p:pic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3641811" y="5181600"/>
              <a:ext cx="23175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indent="-228600" algn="ctr"/>
              <a:r>
                <a:rPr lang="en-US" sz="1400" b="1" dirty="0" smtClean="0">
                  <a:solidFill>
                    <a:srgbClr val="0000FF"/>
                  </a:solidFill>
                  <a:latin typeface="Calibri" pitchFamily="34" charset="0"/>
                </a:rPr>
                <a:t>Gabor V1,2,4 emulation</a:t>
              </a:r>
              <a:endParaRPr lang="en-US" sz="14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</p:grpSp>
      <p:pic>
        <p:nvPicPr>
          <p:cNvPr id="48" name="Picture 47" descr="visual_corte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457200"/>
            <a:ext cx="1346200" cy="1402922"/>
          </a:xfrm>
          <a:prstGeom prst="rect">
            <a:avLst/>
          </a:prstGeom>
        </p:spPr>
      </p:pic>
      <p:pic>
        <p:nvPicPr>
          <p:cNvPr id="49" name="Picture 48" descr="playstationcamer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2133600" y="762000"/>
            <a:ext cx="620375" cy="60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162800" y="5181600"/>
            <a:ext cx="1600200" cy="990600"/>
            <a:chOff x="7457543" y="4953000"/>
            <a:chExt cx="1686457" cy="1038225"/>
          </a:xfrm>
        </p:grpSpPr>
        <p:grpSp>
          <p:nvGrpSpPr>
            <p:cNvPr id="30" name="Group 29"/>
            <p:cNvGrpSpPr/>
            <p:nvPr/>
          </p:nvGrpSpPr>
          <p:grpSpPr>
            <a:xfrm>
              <a:off x="7457543" y="4953000"/>
              <a:ext cx="1686457" cy="1038225"/>
              <a:chOff x="7457543" y="4953000"/>
              <a:chExt cx="1686457" cy="1038225"/>
            </a:xfrm>
          </p:grpSpPr>
          <p:pic>
            <p:nvPicPr>
              <p:cNvPr id="14356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4233"/>
              <a:stretch>
                <a:fillRect/>
              </a:stretch>
            </p:blipFill>
            <p:spPr bwMode="auto">
              <a:xfrm>
                <a:off x="7457543" y="4953000"/>
                <a:ext cx="1686457" cy="1038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094" b="16666"/>
              <a:stretch>
                <a:fillRect/>
              </a:stretch>
            </p:blipFill>
            <p:spPr bwMode="auto">
              <a:xfrm>
                <a:off x="8001000" y="5181600"/>
                <a:ext cx="6477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2400" y="5429250"/>
              <a:ext cx="3429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35897" b="19540"/>
            <a:stretch>
              <a:fillRect/>
            </a:stretch>
          </p:blipFill>
          <p:spPr bwMode="auto">
            <a:xfrm>
              <a:off x="8007350" y="5302250"/>
              <a:ext cx="15875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85800" y="7620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Graduate Students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u="sng" dirty="0" smtClean="0"/>
              <a:t>Brain models &amp; NCS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	Laurence Jayet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	Sridhar Reddy</a:t>
            </a:r>
            <a:endParaRPr lang="en-US" sz="2000" u="sng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000" u="sng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u="sng" dirty="0" smtClean="0"/>
              <a:t>Robotics</a:t>
            </a:r>
            <a:endParaRPr lang="en-US" sz="2000" u="sng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Sridhar Reddy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	Roger Hoang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	</a:t>
            </a:r>
            <a:endParaRPr lang="en-US" sz="2000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u="sng" dirty="0" smtClean="0"/>
              <a:t>Cluster Communications</a:t>
            </a:r>
            <a:endParaRPr lang="en-US" sz="2000" u="sng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Corey Thibeault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Investigators</a:t>
            </a:r>
            <a:endParaRPr lang="en-US" sz="2000" b="1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Fred </a:t>
            </a:r>
            <a:r>
              <a:rPr lang="en-US" sz="2000" dirty="0"/>
              <a:t>Harris, Jr</a:t>
            </a:r>
            <a:r>
              <a:rPr lang="en-US" sz="2000" dirty="0" smtClean="0"/>
              <a:t>.  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Sergiu Dascalu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Phil Goodman</a:t>
            </a:r>
            <a:endParaRPr lang="en-US" sz="2000" dirty="0"/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5334000" y="48768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Henry Markram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EPFL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Contributors</a:t>
            </a:r>
            <a:endParaRPr lang="en-US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14352" name="Picture 26"/>
          <p:cNvPicPr>
            <a:picLocks noChangeArrowheads="1"/>
          </p:cNvPicPr>
          <p:nvPr/>
        </p:nvPicPr>
        <p:blipFill>
          <a:blip r:embed="rId6" cstate="print"/>
          <a:srcRect r="76928"/>
          <a:stretch>
            <a:fillRect/>
          </a:stretch>
        </p:blipFill>
        <p:spPr bwMode="auto">
          <a:xfrm>
            <a:off x="2819400" y="4953000"/>
            <a:ext cx="6223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5943600"/>
            <a:ext cx="586740" cy="7315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1752600" y="6172200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Narrow"/>
              </a:rPr>
              <a:t>ChildBot</a:t>
            </a:r>
            <a:endParaRPr lang="en-US" dirty="0"/>
          </a:p>
        </p:txBody>
      </p:sp>
      <p:pic>
        <p:nvPicPr>
          <p:cNvPr id="24" name="Picture 15" descr="UNR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105400"/>
            <a:ext cx="685800" cy="104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6"/>
          <p:cNvPicPr>
            <a:picLocks noChangeArrowheads="1"/>
          </p:cNvPicPr>
          <p:nvPr/>
        </p:nvPicPr>
        <p:blipFill>
          <a:blip r:embed="rId6" cstate="print"/>
          <a:srcRect l="53108" r="24662"/>
          <a:stretch>
            <a:fillRect/>
          </a:stretch>
        </p:blipFill>
        <p:spPr bwMode="auto">
          <a:xfrm>
            <a:off x="4267201" y="4953000"/>
            <a:ext cx="586740" cy="716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89" name="Picture 1" descr="C:\Documents and Settings\Phill Goodman\Desktop\corey.jpeg"/>
          <p:cNvPicPr>
            <a:picLocks noChangeArrowheads="1"/>
          </p:cNvPicPr>
          <p:nvPr/>
        </p:nvPicPr>
        <p:blipFill>
          <a:blip r:embed="rId9" cstate="print"/>
          <a:srcRect l="21686" t="10041" r="16645" b="26802"/>
          <a:stretch>
            <a:fillRect/>
          </a:stretch>
        </p:blipFill>
        <p:spPr bwMode="auto">
          <a:xfrm>
            <a:off x="3663696" y="3714750"/>
            <a:ext cx="603504" cy="781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42" name="Picture 2" descr="C:\Documents and Settings\Goodman\Desktop\dascalu.png"/>
          <p:cNvPicPr>
            <a:picLocks noChangeArrowheads="1"/>
          </p:cNvPicPr>
          <p:nvPr/>
        </p:nvPicPr>
        <p:blipFill>
          <a:blip r:embed="rId10" cstate="print"/>
          <a:srcRect l="13037" t="5333" r="13087" b="4000"/>
          <a:stretch>
            <a:fillRect/>
          </a:stretch>
        </p:blipFill>
        <p:spPr bwMode="auto">
          <a:xfrm>
            <a:off x="3505200" y="4953000"/>
            <a:ext cx="59055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3" name="Picture 3" descr="C:\Documents and Settings\Goodman\Desktop\markra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9150" y="5507037"/>
            <a:ext cx="654050" cy="817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61600" y="2499360"/>
            <a:ext cx="603504" cy="777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C:\Documents and Settings\Goodman\Desktop\Head shot.jpg"/>
          <p:cNvPicPr preferRelativeResize="0">
            <a:picLocks noChangeArrowheads="1"/>
          </p:cNvPicPr>
          <p:nvPr/>
        </p:nvPicPr>
        <p:blipFill>
          <a:blip r:embed="rId13" cstate="print"/>
          <a:srcRect l="4167" r="9722"/>
          <a:stretch>
            <a:fillRect/>
          </a:stretch>
        </p:blipFill>
        <p:spPr bwMode="auto">
          <a:xfrm>
            <a:off x="3661600" y="1371600"/>
            <a:ext cx="603504" cy="7772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334000" y="31242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Florian Mormann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U Bonn</a:t>
            </a:r>
            <a:endParaRPr lang="en-US" sz="2000" dirty="0"/>
          </a:p>
        </p:txBody>
      </p:sp>
      <p:pic>
        <p:nvPicPr>
          <p:cNvPr id="4" name="Picture 2" descr="C:\Documents and Settings\Goodman\Desktop\florian.jpg"/>
          <p:cNvPicPr>
            <a:picLocks noChangeAspect="1" noChangeArrowheads="1"/>
          </p:cNvPicPr>
          <p:nvPr/>
        </p:nvPicPr>
        <p:blipFill>
          <a:blip r:embed="rId14" cstate="print"/>
          <a:srcRect l="7901" t="7143" r="8344" b="10714"/>
          <a:stretch>
            <a:fillRect/>
          </a:stretch>
        </p:blipFill>
        <p:spPr bwMode="auto">
          <a:xfrm>
            <a:off x="5943600" y="3771900"/>
            <a:ext cx="614570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5" name="Group 34"/>
          <p:cNvGrpSpPr/>
          <p:nvPr/>
        </p:nvGrpSpPr>
        <p:grpSpPr>
          <a:xfrm>
            <a:off x="7315200" y="3048000"/>
            <a:ext cx="1326444" cy="1790700"/>
            <a:chOff x="7543800" y="3200400"/>
            <a:chExt cx="1326444" cy="1790700"/>
          </a:xfrm>
        </p:grpSpPr>
        <p:pic>
          <p:nvPicPr>
            <p:cNvPr id="22" name="Picture 21" descr="germany-map-clipart41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43800" y="3200400"/>
              <a:ext cx="1326444" cy="1790700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96200" y="4038600"/>
              <a:ext cx="336550" cy="22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334000" y="12954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Mathias Quoy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U de Cergy-Pontoise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7286625" y="1371600"/>
            <a:ext cx="1323975" cy="1357312"/>
            <a:chOff x="7467600" y="1676400"/>
            <a:chExt cx="1323975" cy="1357312"/>
          </a:xfrm>
        </p:grpSpPr>
        <p:pic>
          <p:nvPicPr>
            <p:cNvPr id="29" name="Picture 28" descr="france.gif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67600" y="1676400"/>
              <a:ext cx="1323975" cy="1357312"/>
            </a:xfrm>
            <a:prstGeom prst="rect">
              <a:avLst/>
            </a:prstGeom>
          </p:spPr>
        </p:pic>
        <p:pic>
          <p:nvPicPr>
            <p:cNvPr id="56328" name="Picture 8" descr="C:\DOCUME~1\Goodman\LOCALS~1\Temp\SNAGHTML19b14fa0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848600" y="2438400"/>
              <a:ext cx="771525" cy="457200"/>
            </a:xfrm>
            <a:prstGeom prst="rect">
              <a:avLst/>
            </a:prstGeom>
            <a:noFill/>
          </p:spPr>
        </p:pic>
      </p:grpSp>
      <p:pic>
        <p:nvPicPr>
          <p:cNvPr id="56329" name="Picture 9" descr="C:\Documents and Settings\Goodman\Desktop\1853.french-fla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01000" y="1981200"/>
            <a:ext cx="293078" cy="195263"/>
          </a:xfrm>
          <a:prstGeom prst="rect">
            <a:avLst/>
          </a:prstGeom>
          <a:noFill/>
        </p:spPr>
      </p:pic>
      <p:pic>
        <p:nvPicPr>
          <p:cNvPr id="34" name="Picture 33" descr="mquoy.jpg"/>
          <p:cNvPicPr>
            <a:picLocks noChangeAspect="1"/>
          </p:cNvPicPr>
          <p:nvPr/>
        </p:nvPicPr>
        <p:blipFill>
          <a:blip r:embed="rId20" cstate="print"/>
          <a:srcRect t="4412"/>
          <a:stretch>
            <a:fillRect/>
          </a:stretch>
        </p:blipFill>
        <p:spPr>
          <a:xfrm>
            <a:off x="5905500" y="2171700"/>
            <a:ext cx="647700" cy="82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VC_Horizontal_Excitatory.wav">
            <a:hlinkClick r:id="" action="ppaction://media"/>
          </p:cNvPr>
          <p:cNvPicPr>
            <a:picLocks noRot="1" noChangeAspect="1"/>
          </p:cNvPicPr>
          <p:nvPr>
            <a:wavAudioFile r:embed="rId1" name="VC_Horizontal_Excitatory.wav"/>
          </p:nvPr>
        </p:nvPicPr>
        <p:blipFill>
          <a:blip r:embed="rId5" cstate="print"/>
          <a:stretch>
            <a:fillRect/>
          </a:stretch>
        </p:blipFill>
        <p:spPr>
          <a:xfrm>
            <a:off x="6324600" y="1752600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Early ITI Results</a:t>
            </a:r>
            <a:endParaRPr lang="en-US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C:\DOCUME~1\PHILLG~1\LOCALS~1\Temp\SNAGHTML1d370f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838200"/>
            <a:ext cx="3804868" cy="12192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085850"/>
            <a:ext cx="1562100" cy="123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 bwMode="auto">
          <a:xfrm>
            <a:off x="4343400" y="1619250"/>
            <a:ext cx="228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28600" y="3352800"/>
            <a:ext cx="8610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horiz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685800" y="1676400"/>
            <a:ext cx="1619956" cy="1600200"/>
          </a:xfrm>
          <a:prstGeom prst="rect">
            <a:avLst/>
          </a:prstGeom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2209799"/>
            <a:ext cx="1219200" cy="98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514600"/>
            <a:ext cx="340294" cy="37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109_0105.JPG"/>
          <p:cNvPicPr>
            <a:picLocks noChangeAspect="1"/>
          </p:cNvPicPr>
          <p:nvPr/>
        </p:nvPicPr>
        <p:blipFill>
          <a:blip r:embed="rId11" cstate="print"/>
          <a:srcRect l="25000" r="26042" b="9259"/>
          <a:stretch>
            <a:fillRect/>
          </a:stretch>
        </p:blipFill>
        <p:spPr>
          <a:xfrm>
            <a:off x="1524000" y="685800"/>
            <a:ext cx="895350" cy="933450"/>
          </a:xfrm>
          <a:prstGeom prst="rect">
            <a:avLst/>
          </a:prstGeom>
        </p:spPr>
      </p:pic>
      <p:pic>
        <p:nvPicPr>
          <p:cNvPr id="22" name="Picture 21" descr="109_0107.JPG"/>
          <p:cNvPicPr>
            <a:picLocks noChangeAspect="1"/>
          </p:cNvPicPr>
          <p:nvPr/>
        </p:nvPicPr>
        <p:blipFill>
          <a:blip r:embed="rId12" cstate="print"/>
          <a:srcRect l="21094" t="4808" r="28064"/>
          <a:stretch>
            <a:fillRect/>
          </a:stretch>
        </p:blipFill>
        <p:spPr>
          <a:xfrm>
            <a:off x="476250" y="695325"/>
            <a:ext cx="895350" cy="9429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38200" y="3429000"/>
            <a:ext cx="7296150" cy="3429000"/>
            <a:chOff x="838200" y="3429000"/>
            <a:chExt cx="7296150" cy="3429000"/>
          </a:xfrm>
        </p:grpSpPr>
        <p:grpSp>
          <p:nvGrpSpPr>
            <p:cNvPr id="24" name="Group 23"/>
            <p:cNvGrpSpPr/>
            <p:nvPr/>
          </p:nvGrpSpPr>
          <p:grpSpPr>
            <a:xfrm>
              <a:off x="914400" y="3429000"/>
              <a:ext cx="7115175" cy="3429000"/>
              <a:chOff x="914400" y="3429000"/>
              <a:chExt cx="7115175" cy="342900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524000" y="3429000"/>
                <a:ext cx="5943600" cy="1905000"/>
                <a:chOff x="1524000" y="3429000"/>
                <a:chExt cx="5943600" cy="1905000"/>
              </a:xfrm>
            </p:grpSpPr>
            <p:pic>
              <p:nvPicPr>
                <p:cNvPr id="15365" name="Picture 5">
                  <a:hlinkClick r:id="rId13" action="ppaction://hlinkfil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900719" y="3810000"/>
                  <a:ext cx="1120000" cy="1390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66" name="Picture 6">
                  <a:hlinkClick r:id="rId15" action="ppaction://hlinkfil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5988233" y="3810000"/>
                  <a:ext cx="1120000" cy="1390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5611514" y="3429000"/>
                  <a:ext cx="18560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00FF"/>
                      </a:solidFill>
                    </a:rPr>
                    <a:t>Concordant  &gt; Trust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524000" y="3429000"/>
                  <a:ext cx="20008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00FF"/>
                      </a:solidFill>
                    </a:rPr>
                    <a:t>Discordant  &gt; Distrust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pic>
              <p:nvPicPr>
                <p:cNvPr id="13314" name="Picture 2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3810000" y="4038600"/>
                  <a:ext cx="1371600" cy="1295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953000" y="5257800"/>
                <a:ext cx="3076575" cy="1200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914400" y="5257800"/>
                <a:ext cx="3019425" cy="122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581400" y="6488668"/>
                <a:ext cx="2146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mean synaptic strength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pic>
          <p:nvPicPr>
            <p:cNvPr id="25" name="Picture 24" descr="109_0105.JPG"/>
            <p:cNvPicPr>
              <a:picLocks noChangeAspect="1"/>
            </p:cNvPicPr>
            <p:nvPr/>
          </p:nvPicPr>
          <p:blipFill>
            <a:blip r:embed="rId11" cstate="print"/>
            <a:srcRect l="25000" r="26042" b="9259"/>
            <a:stretch>
              <a:fillRect/>
            </a:stretch>
          </p:blipFill>
          <p:spPr>
            <a:xfrm>
              <a:off x="7239000" y="4010025"/>
              <a:ext cx="895350" cy="933450"/>
            </a:xfrm>
            <a:prstGeom prst="rect">
              <a:avLst/>
            </a:prstGeom>
          </p:spPr>
        </p:pic>
        <p:pic>
          <p:nvPicPr>
            <p:cNvPr id="26" name="Picture 25" descr="109_0107.JPG"/>
            <p:cNvPicPr>
              <a:picLocks noChangeAspect="1"/>
            </p:cNvPicPr>
            <p:nvPr/>
          </p:nvPicPr>
          <p:blipFill>
            <a:blip r:embed="rId12" cstate="print"/>
            <a:srcRect l="21094" t="4808" r="28064"/>
            <a:stretch>
              <a:fillRect/>
            </a:stretch>
          </p:blipFill>
          <p:spPr>
            <a:xfrm>
              <a:off x="838200" y="4010025"/>
              <a:ext cx="895350" cy="94297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609600" y="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II: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Emotional Reward Learning (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ERL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)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57200" y="2435225"/>
            <a:ext cx="2971800" cy="4346575"/>
            <a:chOff x="457200" y="2435225"/>
            <a:chExt cx="2971800" cy="4346575"/>
          </a:xfrm>
        </p:grpSpPr>
        <p:grpSp>
          <p:nvGrpSpPr>
            <p:cNvPr id="51" name="Group 50"/>
            <p:cNvGrpSpPr/>
            <p:nvPr/>
          </p:nvGrpSpPr>
          <p:grpSpPr>
            <a:xfrm>
              <a:off x="457200" y="2731046"/>
              <a:ext cx="2133600" cy="4050754"/>
              <a:chOff x="457200" y="2731046"/>
              <a:chExt cx="2133600" cy="405075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74915" y="4416118"/>
                <a:ext cx="982485" cy="2255837"/>
                <a:chOff x="1981200" y="3048000"/>
                <a:chExt cx="982485" cy="2255837"/>
              </a:xfrm>
            </p:grpSpPr>
            <p:pic>
              <p:nvPicPr>
                <p:cNvPr id="3082" name="Picture 6" descr="C:\Documents and Settings\Goodman\Desktop\RESEARCH\_ROBOTICS\2009-11-06.sr(new movies+SR photos)\Photo_110509_00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 bwMode="auto">
                <a:xfrm>
                  <a:off x="1981200" y="3048000"/>
                  <a:ext cx="885825" cy="885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softEdge rad="31750"/>
                </a:effectLst>
              </p:spPr>
            </p:pic>
            <p:pic>
              <p:nvPicPr>
                <p:cNvPr id="3083" name="Picture 7" descr="C:\Documents and Settings\Goodman\Desktop\RESEARCH\_ROBOTICS\2009-11-06.sr(new movies+SR photos)\Photo_110509_002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 bwMode="auto">
                <a:xfrm>
                  <a:off x="1981200" y="4419600"/>
                  <a:ext cx="982485" cy="884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softEdge rad="31750"/>
                </a:effectLst>
              </p:spPr>
            </p:pic>
          </p:grpSp>
          <p:cxnSp>
            <p:nvCxnSpPr>
              <p:cNvPr id="48" name="Straight Connector 47"/>
              <p:cNvCxnSpPr/>
              <p:nvPr/>
            </p:nvCxnSpPr>
            <p:spPr bwMode="auto">
              <a:xfrm rot="10800000" flipV="1">
                <a:off x="1371600" y="6778318"/>
                <a:ext cx="381000" cy="3482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auto">
              <a:xfrm rot="5400000" flipH="1" flipV="1">
                <a:off x="1907535" y="5099383"/>
                <a:ext cx="301318" cy="1588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9"/>
              <p:cNvSpPr txBox="1">
                <a:spLocks noChangeArrowheads="1"/>
              </p:cNvSpPr>
              <p:nvPr/>
            </p:nvSpPr>
            <p:spPr bwMode="auto">
              <a:xfrm>
                <a:off x="685800" y="3127921"/>
                <a:ext cx="1676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>
                  <a:buFontTx/>
                  <a:buAutoNum type="arabicPeriod"/>
                </a:pPr>
                <a:r>
                  <a:rPr lang="en-US" sz="1200" dirty="0" smtClean="0">
                    <a:latin typeface="Calibri" pitchFamily="34" charset="0"/>
                  </a:rPr>
                  <a:t>human </a:t>
                </a:r>
                <a:r>
                  <a:rPr lang="en-US" sz="1200" dirty="0">
                    <a:latin typeface="Calibri" pitchFamily="34" charset="0"/>
                  </a:rPr>
                  <a:t>initiates </a:t>
                </a:r>
                <a:r>
                  <a:rPr lang="en-US" sz="1200" dirty="0" smtClean="0">
                    <a:latin typeface="Calibri" pitchFamily="34" charset="0"/>
                  </a:rPr>
                  <a:t>arbitrary sequence of object motions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55" name="TextBox 19"/>
              <p:cNvSpPr txBox="1">
                <a:spLocks noChangeArrowheads="1"/>
              </p:cNvSpPr>
              <p:nvPr/>
            </p:nvSpPr>
            <p:spPr bwMode="auto">
              <a:xfrm>
                <a:off x="457200" y="2731046"/>
                <a:ext cx="21336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28600" indent="-228600" algn="ctr"/>
                <a:r>
                  <a:rPr lang="en-US" sz="1400" b="1" u="sng" dirty="0" smtClean="0">
                    <a:latin typeface="Calibri" pitchFamily="34" charset="0"/>
                  </a:rPr>
                  <a:t>Human Initiates Action</a:t>
                </a:r>
                <a:endParaRPr lang="en-US" sz="1400" b="1" u="sng" dirty="0">
                  <a:latin typeface="Calibri" pitchFamily="34" charset="0"/>
                </a:endParaRPr>
              </a:p>
            </p:txBody>
          </p:sp>
        </p:grpSp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600200" y="2435225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sz="1400" b="1" dirty="0" smtClean="0">
                  <a:solidFill>
                    <a:srgbClr val="0000FF"/>
                  </a:solidFill>
                  <a:latin typeface="Calibri" pitchFamily="34" charset="0"/>
                </a:rPr>
                <a:t>LEARNING</a:t>
              </a:r>
              <a:endParaRPr lang="en-US" sz="14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2435225"/>
            <a:ext cx="2743200" cy="4325211"/>
            <a:chOff x="5181600" y="2435225"/>
            <a:chExt cx="2743200" cy="4325211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181600" y="2435225"/>
              <a:ext cx="2743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indent="-228600" algn="ctr"/>
              <a:r>
                <a:rPr lang="en-US" sz="1400" b="1" dirty="0" smtClean="0">
                  <a:solidFill>
                    <a:srgbClr val="0000FF"/>
                  </a:solidFill>
                  <a:latin typeface="Calibri" pitchFamily="34" charset="0"/>
                </a:rPr>
                <a:t>GOAL (after several  + rewards)</a:t>
              </a:r>
              <a:endParaRPr lang="en-US" sz="14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019800" y="3962400"/>
              <a:ext cx="1143000" cy="2798036"/>
              <a:chOff x="1905000" y="2590800"/>
              <a:chExt cx="1143000" cy="2798036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029095" y="3095895"/>
                <a:ext cx="866505" cy="2292941"/>
                <a:chOff x="533400" y="3095895"/>
                <a:chExt cx="866505" cy="2292941"/>
              </a:xfrm>
            </p:grpSpPr>
            <p:pic>
              <p:nvPicPr>
                <p:cNvPr id="7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 bwMode="auto">
                <a:xfrm>
                  <a:off x="533400" y="3095895"/>
                  <a:ext cx="866505" cy="8665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softEdge rad="31750"/>
                </a:effectLst>
              </p:spPr>
            </p:pic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 bwMode="auto">
                <a:xfrm>
                  <a:off x="609600" y="4419600"/>
                  <a:ext cx="751034" cy="969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softEdge rad="31750"/>
                </a:effectLst>
              </p:spPr>
            </p:pic>
          </p:grpSp>
          <p:sp>
            <p:nvSpPr>
              <p:cNvPr id="73" name="TextBox 72"/>
              <p:cNvSpPr txBox="1"/>
              <p:nvPr/>
            </p:nvSpPr>
            <p:spPr>
              <a:xfrm>
                <a:off x="1905000" y="25908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Matches consistently</a:t>
                </a:r>
                <a:endParaRPr lang="en-US" sz="1200" b="1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362200" y="2727871"/>
            <a:ext cx="2362200" cy="4029083"/>
            <a:chOff x="2362200" y="2727871"/>
            <a:chExt cx="2362200" cy="4029083"/>
          </a:xfrm>
        </p:grpSpPr>
        <p:grpSp>
          <p:nvGrpSpPr>
            <p:cNvPr id="86" name="Group 85"/>
            <p:cNvGrpSpPr/>
            <p:nvPr/>
          </p:nvGrpSpPr>
          <p:grpSpPr>
            <a:xfrm>
              <a:off x="2667000" y="2727871"/>
              <a:ext cx="2057400" cy="1231047"/>
              <a:chOff x="2209800" y="1186716"/>
              <a:chExt cx="2057400" cy="1231047"/>
            </a:xfrm>
          </p:grpSpPr>
          <p:sp>
            <p:nvSpPr>
              <p:cNvPr id="53" name="TextBox 10"/>
              <p:cNvSpPr txBox="1">
                <a:spLocks noChangeArrowheads="1"/>
              </p:cNvSpPr>
              <p:nvPr/>
            </p:nvSpPr>
            <p:spPr bwMode="auto">
              <a:xfrm>
                <a:off x="2209800" y="1586766"/>
                <a:ext cx="20574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28600" indent="-228600">
                  <a:buFont typeface="Calibri" pitchFamily="34" charset="0"/>
                  <a:buAutoNum type="arabicPeriod" startAt="2"/>
                </a:pPr>
                <a:r>
                  <a:rPr lang="en-US" sz="1200" dirty="0" smtClean="0">
                    <a:latin typeface="Calibri" pitchFamily="34" charset="0"/>
                  </a:rPr>
                  <a:t>robot moves object in either </a:t>
                </a:r>
                <a:r>
                  <a:rPr lang="en-US" sz="1200" dirty="0">
                    <a:latin typeface="Calibri" pitchFamily="34" charset="0"/>
                  </a:rPr>
                  <a:t>a similar </a:t>
                </a:r>
                <a:r>
                  <a:rPr lang="en-US" sz="1200" dirty="0" smtClean="0">
                    <a:latin typeface="Calibri" pitchFamily="34" charset="0"/>
                  </a:rPr>
                  <a:t>(“</a:t>
                </a:r>
                <a:r>
                  <a:rPr lang="en-US" sz="1200" dirty="0">
                    <a:latin typeface="Calibri" pitchFamily="34" charset="0"/>
                  </a:rPr>
                  <a:t>match”), or different (“mismatch”) </a:t>
                </a:r>
                <a:r>
                  <a:rPr lang="en-US" sz="1200" dirty="0" smtClean="0">
                    <a:latin typeface="Calibri" pitchFamily="34" charset="0"/>
                  </a:rPr>
                  <a:t>pattern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56" name="TextBox 21"/>
              <p:cNvSpPr txBox="1">
                <a:spLocks noChangeArrowheads="1"/>
              </p:cNvSpPr>
              <p:nvPr/>
            </p:nvSpPr>
            <p:spPr bwMode="auto">
              <a:xfrm>
                <a:off x="2286000" y="1186716"/>
                <a:ext cx="182880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 algn="ctr"/>
                <a:r>
                  <a:rPr lang="en-US" sz="1400" b="1" u="sng" dirty="0" smtClean="0">
                    <a:latin typeface="Calibri" pitchFamily="34" charset="0"/>
                  </a:rPr>
                  <a:t>Robot Responds</a:t>
                </a:r>
                <a:endParaRPr lang="en-US" sz="1400" b="1" u="sng" dirty="0">
                  <a:latin typeface="Calibri" pitchFamily="34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362200" y="3958918"/>
              <a:ext cx="1143000" cy="2798036"/>
              <a:chOff x="1905000" y="2590800"/>
              <a:chExt cx="1143000" cy="279803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029095" y="3048000"/>
                <a:ext cx="866505" cy="2340836"/>
                <a:chOff x="533400" y="3048000"/>
                <a:chExt cx="866505" cy="2340836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 bwMode="auto">
                <a:xfrm>
                  <a:off x="533400" y="3048000"/>
                  <a:ext cx="866505" cy="8665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softEdge rad="31750"/>
                </a:effectLst>
              </p:spPr>
            </p:pic>
            <p:pic>
              <p:nvPicPr>
                <p:cNvPr id="2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 bwMode="auto">
                <a:xfrm>
                  <a:off x="609600" y="4419600"/>
                  <a:ext cx="751034" cy="969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softEdge rad="31750"/>
                </a:effectLst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1905000" y="25908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Match: </a:t>
                </a:r>
              </a:p>
              <a:p>
                <a:pPr algn="ctr"/>
                <a:r>
                  <a:rPr lang="en-US" sz="1200" b="1" dirty="0" smtClean="0"/>
                  <a:t>voiced +reward</a:t>
                </a:r>
                <a:endParaRPr lang="en-US" sz="1200" b="1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581400" y="3958918"/>
              <a:ext cx="1143000" cy="2771505"/>
              <a:chOff x="3124200" y="2590800"/>
              <a:chExt cx="1143000" cy="277150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124200" y="25908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Mismatch: voiced –reward </a:t>
                </a:r>
                <a:endParaRPr lang="en-US" sz="1200" b="1" dirty="0"/>
              </a:p>
            </p:txBody>
          </p:sp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3276600" y="4495800"/>
                <a:ext cx="866505" cy="866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3324495" y="3048000"/>
                <a:ext cx="751034" cy="969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</p:grpSp>
      </p:grpSp>
      <p:pic>
        <p:nvPicPr>
          <p:cNvPr id="37" name="Picture 36" descr="ES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512709"/>
            <a:ext cx="3429000" cy="1773291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590007" y="4571207"/>
            <a:ext cx="4421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191375" y="912111"/>
            <a:ext cx="1419225" cy="383289"/>
            <a:chOff x="28575" y="912111"/>
            <a:chExt cx="1419225" cy="383289"/>
          </a:xfrm>
        </p:grpSpPr>
        <p:pic>
          <p:nvPicPr>
            <p:cNvPr id="89" name="Picture 5"/>
            <p:cNvPicPr>
              <a:picLocks noChangeArrowheads="1"/>
            </p:cNvPicPr>
            <p:nvPr/>
          </p:nvPicPr>
          <p:blipFill>
            <a:blip r:embed="rId9" cstate="print"/>
            <a:srcRect r="513"/>
            <a:stretch>
              <a:fillRect/>
            </a:stretch>
          </p:blipFill>
          <p:spPr bwMode="auto">
            <a:xfrm>
              <a:off x="381000" y="912111"/>
              <a:ext cx="1066800" cy="38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575" y="914400"/>
              <a:ext cx="2762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Group 48"/>
          <p:cNvGrpSpPr/>
          <p:nvPr/>
        </p:nvGrpSpPr>
        <p:grpSpPr>
          <a:xfrm>
            <a:off x="7162800" y="1752600"/>
            <a:ext cx="1447800" cy="388620"/>
            <a:chOff x="0" y="1752600"/>
            <a:chExt cx="1447800" cy="388620"/>
          </a:xfrm>
        </p:grpSpPr>
        <p:pic>
          <p:nvPicPr>
            <p:cNvPr id="90" name="Picture 6"/>
            <p:cNvPicPr>
              <a:picLocks noChangeArrowheads="1"/>
            </p:cNvPicPr>
            <p:nvPr/>
          </p:nvPicPr>
          <p:blipFill>
            <a:blip r:embed="rId11" cstate="print"/>
            <a:srcRect l="582" r="2312"/>
            <a:stretch>
              <a:fillRect/>
            </a:stretch>
          </p:blipFill>
          <p:spPr bwMode="auto">
            <a:xfrm>
              <a:off x="381000" y="17526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 l="13000" t="1000"/>
            <a:stretch>
              <a:fillRect/>
            </a:stretch>
          </p:blipFill>
          <p:spPr bwMode="auto">
            <a:xfrm>
              <a:off x="0" y="1752600"/>
              <a:ext cx="331470" cy="388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" name="Picture 59" descr="playstationcamera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800" y="685800"/>
            <a:ext cx="620375" cy="609346"/>
          </a:xfrm>
          <a:prstGeom prst="rect">
            <a:avLst/>
          </a:prstGeom>
        </p:spPr>
      </p:pic>
      <p:pic>
        <p:nvPicPr>
          <p:cNvPr id="62" name="Picture 61" descr="auditory cortex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762000" y="457200"/>
            <a:ext cx="93215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emeJoySridh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emeDisappointmentSridh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nip and Round Single Corner Rectangle 87"/>
          <p:cNvSpPr/>
          <p:nvPr/>
        </p:nvSpPr>
        <p:spPr>
          <a:xfrm flipV="1">
            <a:off x="254000" y="990600"/>
            <a:ext cx="2438400" cy="22098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6" name="Snip and Round Single Corner Rectangle 85"/>
          <p:cNvSpPr/>
          <p:nvPr/>
        </p:nvSpPr>
        <p:spPr>
          <a:xfrm rot="16200000">
            <a:off x="7391400" y="4800600"/>
            <a:ext cx="1295400" cy="19050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5" name="Snip and Round Single Corner Rectangle 84"/>
          <p:cNvSpPr/>
          <p:nvPr/>
        </p:nvSpPr>
        <p:spPr>
          <a:xfrm rot="10800000">
            <a:off x="6858000" y="990600"/>
            <a:ext cx="2209800" cy="22860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3" name="Snip and Round Single Corner Rectangle 82"/>
          <p:cNvSpPr/>
          <p:nvPr/>
        </p:nvSpPr>
        <p:spPr>
          <a:xfrm>
            <a:off x="254000" y="4114800"/>
            <a:ext cx="2438400" cy="24384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TextBox 126"/>
          <p:cNvSpPr txBox="1">
            <a:spLocks noChangeArrowheads="1"/>
          </p:cNvSpPr>
          <p:nvPr/>
        </p:nvSpPr>
        <p:spPr bwMode="auto">
          <a:xfrm>
            <a:off x="764931" y="4857393"/>
            <a:ext cx="17096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</a:rPr>
              <a:t>mygdala [fear response]: inhibited by 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HYp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</a:rPr>
              <a:t> oxytocin</a:t>
            </a:r>
          </a:p>
        </p:txBody>
      </p:sp>
      <p:sp>
        <p:nvSpPr>
          <p:cNvPr id="25" name="TextBox 127"/>
          <p:cNvSpPr txBox="1">
            <a:spLocks noChangeArrowheads="1"/>
          </p:cNvSpPr>
          <p:nvPr/>
        </p:nvSpPr>
        <p:spPr bwMode="auto">
          <a:xfrm>
            <a:off x="775677" y="5435917"/>
            <a:ext cx="21199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HY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</a:rPr>
              <a:t>pothalamus 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</a:rPr>
              <a:t>araventricular nucleus [trust]: oxytocin neurons</a:t>
            </a:r>
          </a:p>
        </p:txBody>
      </p:sp>
      <p:pic>
        <p:nvPicPr>
          <p:cNvPr id="2056" name="Picture 2" descr="F:\Users\goodman\Desktop\RESEARCH\__COLLABORATORS\Collab-Nicolescu\monica-2009\2009-10-20.mn(budget+draft)\brai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2438400" y="1600200"/>
            <a:ext cx="5444614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lowchart: Magnetic Disk 27"/>
          <p:cNvSpPr/>
          <p:nvPr/>
        </p:nvSpPr>
        <p:spPr bwMode="auto">
          <a:xfrm>
            <a:off x="5334000" y="2057400"/>
            <a:ext cx="386928" cy="457200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</a:rPr>
              <a:t>PR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2" name="Flowchart: Magnetic Disk 31"/>
          <p:cNvSpPr/>
          <p:nvPr/>
        </p:nvSpPr>
        <p:spPr bwMode="auto">
          <a:xfrm>
            <a:off x="7080672" y="4038600"/>
            <a:ext cx="381000" cy="457200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</a:rPr>
              <a:t>VC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4" name="Flowchart: Magnetic Disk 33"/>
          <p:cNvSpPr/>
          <p:nvPr/>
        </p:nvSpPr>
        <p:spPr bwMode="auto">
          <a:xfrm>
            <a:off x="3429000" y="2057400"/>
            <a:ext cx="457200" cy="457200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DPM</a:t>
            </a:r>
            <a:endParaRPr lang="en-US" sz="1050" b="1" dirty="0">
              <a:solidFill>
                <a:srgbClr val="FFFF00"/>
              </a:solidFill>
            </a:endParaRPr>
          </a:p>
        </p:txBody>
      </p:sp>
      <p:pic>
        <p:nvPicPr>
          <p:cNvPr id="38" name="Picture 6" descr="C:\Documents and Settings\Goodman\Desktop\RESEARCH\_ROBOTICS\2009-11-06.sr(new movies+SR photos)\Photo_110509_0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77384" y="3962400"/>
            <a:ext cx="350619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0" name="Flowchart: Magnetic Disk 39"/>
          <p:cNvSpPr/>
          <p:nvPr/>
        </p:nvSpPr>
        <p:spPr bwMode="auto">
          <a:xfrm>
            <a:off x="5796384" y="4191000"/>
            <a:ext cx="381000" cy="457200"/>
          </a:xfrm>
          <a:prstGeom prst="flowChartMagneticDisk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</a:rPr>
              <a:t>IT</a:t>
            </a:r>
            <a:endParaRPr lang="en-US" sz="1100" b="1" baseline="-25000" dirty="0">
              <a:solidFill>
                <a:prstClr val="white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95600" y="1752600"/>
            <a:ext cx="37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Picture 6" descr="C:\Documents and Settings\Goodman\Desktop\RESEARCH\_ROBOTICS\2009-11-06.sr(new movies+SR photos)\Photo_110509_00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467600" y="3429000"/>
            <a:ext cx="457200" cy="4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9" descr="C:\Documents and Settings\Goodman\Desktop\RESEARCH\_ROBOTICS\2009-11-06.sr(new movies+SR photos)\Photo_110509_00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543800" y="4495800"/>
            <a:ext cx="3770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575358" y="4724400"/>
            <a:ext cx="1009555" cy="663962"/>
            <a:chOff x="666750" y="819150"/>
            <a:chExt cx="1009650" cy="663962"/>
          </a:xfrm>
        </p:grpSpPr>
        <p:pic>
          <p:nvPicPr>
            <p:cNvPr id="2084" name="Picture 54" descr="oxytocin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970156"/>
              <a:ext cx="609600" cy="51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5" name="Rectangle 55"/>
            <p:cNvSpPr>
              <a:spLocks noChangeArrowheads="1"/>
            </p:cNvSpPr>
            <p:nvPr/>
          </p:nvSpPr>
          <p:spPr bwMode="auto">
            <a:xfrm>
              <a:off x="666750" y="819150"/>
              <a:ext cx="838200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100" dirty="0">
                  <a:solidFill>
                    <a:prstClr val="black"/>
                  </a:solidFill>
                  <a:latin typeface="Calibri" pitchFamily="34" charset="0"/>
                </a:rPr>
                <a:t>oxytocin</a:t>
              </a:r>
              <a:endParaRPr lang="en-US" sz="11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pic>
        <p:nvPicPr>
          <p:cNvPr id="2082" name="Picture 57" descr="fear-fac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01566" y="3581400"/>
            <a:ext cx="481201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9"/>
          <p:cNvGrpSpPr/>
          <p:nvPr/>
        </p:nvGrpSpPr>
        <p:grpSpPr>
          <a:xfrm>
            <a:off x="7696200" y="5257800"/>
            <a:ext cx="1371600" cy="457200"/>
            <a:chOff x="7772400" y="4010025"/>
            <a:chExt cx="1371600" cy="457200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7772400" y="4010025"/>
              <a:ext cx="381000" cy="457200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</a:rPr>
                <a:t>VC</a:t>
              </a:r>
            </a:p>
          </p:txBody>
        </p:sp>
        <p:sp>
          <p:nvSpPr>
            <p:cNvPr id="21" name="TextBox 119"/>
            <p:cNvSpPr txBox="1">
              <a:spLocks noChangeArrowheads="1"/>
            </p:cNvSpPr>
            <p:nvPr/>
          </p:nvSpPr>
          <p:spPr bwMode="auto">
            <a:xfrm>
              <a:off x="8153400" y="4089484"/>
              <a:ext cx="99060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V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isual</a:t>
              </a: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C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ortex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pic>
        <p:nvPicPr>
          <p:cNvPr id="54" name="Picture 2" descr="C:\Documents and Settings\Goodman\My Documents\My Pictures\dascalu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172200" y="4495800"/>
            <a:ext cx="412372" cy="3810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62" name="Flowchart: Magnetic Disk 61"/>
          <p:cNvSpPr/>
          <p:nvPr/>
        </p:nvSpPr>
        <p:spPr bwMode="auto">
          <a:xfrm>
            <a:off x="3810000" y="2895600"/>
            <a:ext cx="457200" cy="444500"/>
          </a:xfrm>
          <a:prstGeom prst="flowChartMagneticDisk">
            <a:avLst/>
          </a:prstGeom>
          <a:blipFill>
            <a:blip r:embed="rId10" cstate="print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VPM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63" name="Flowchart: Magnetic Disk 62"/>
          <p:cNvSpPr/>
          <p:nvPr/>
        </p:nvSpPr>
        <p:spPr bwMode="auto">
          <a:xfrm>
            <a:off x="4876800" y="3657600"/>
            <a:ext cx="388883" cy="381000"/>
          </a:xfrm>
          <a:prstGeom prst="flowChartMagneticDisk">
            <a:avLst/>
          </a:prstGeom>
          <a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AC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67" name="TextBox 126"/>
          <p:cNvSpPr txBox="1">
            <a:spLocks noChangeArrowheads="1"/>
          </p:cNvSpPr>
          <p:nvPr/>
        </p:nvSpPr>
        <p:spPr bwMode="auto">
          <a:xfrm>
            <a:off x="764931" y="4297680"/>
            <a:ext cx="12416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uditory </a:t>
            </a: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ortex</a:t>
            </a:r>
            <a:endParaRPr lang="en-US" sz="105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8" name="Flowchart: Magnetic Disk 67"/>
          <p:cNvSpPr/>
          <p:nvPr/>
        </p:nvSpPr>
        <p:spPr bwMode="auto">
          <a:xfrm>
            <a:off x="385885" y="4267200"/>
            <a:ext cx="388883" cy="411480"/>
          </a:xfrm>
          <a:prstGeom prst="flowChartMagneticDisk">
            <a:avLst/>
          </a:prstGeom>
          <a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AC</a:t>
            </a:r>
            <a:endParaRPr lang="en-US" sz="1050" b="1" dirty="0">
              <a:solidFill>
                <a:srgbClr val="FFFF00"/>
              </a:solidFill>
            </a:endParaRPr>
          </a:p>
        </p:txBody>
      </p:sp>
      <p:grpSp>
        <p:nvGrpSpPr>
          <p:cNvPr id="4" name="Group 89"/>
          <p:cNvGrpSpPr/>
          <p:nvPr/>
        </p:nvGrpSpPr>
        <p:grpSpPr>
          <a:xfrm>
            <a:off x="330200" y="1143000"/>
            <a:ext cx="1905000" cy="480060"/>
            <a:chOff x="228600" y="2743200"/>
            <a:chExt cx="1905000" cy="480060"/>
          </a:xfrm>
        </p:grpSpPr>
        <p:sp>
          <p:nvSpPr>
            <p:cNvPr id="75" name="Flowchart: Magnetic Disk 74"/>
            <p:cNvSpPr/>
            <p:nvPr/>
          </p:nvSpPr>
          <p:spPr bwMode="auto">
            <a:xfrm>
              <a:off x="228600" y="2743200"/>
              <a:ext cx="431800" cy="457200"/>
            </a:xfrm>
            <a:prstGeom prst="flowChartMagneticDisk">
              <a:avLst/>
            </a:prstGeom>
            <a:blipFill>
              <a:blip r:embed="rId11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prstClr val="white"/>
                  </a:solidFill>
                </a:rPr>
                <a:t>PF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76" name="TextBox 117"/>
            <p:cNvSpPr txBox="1">
              <a:spLocks noChangeArrowheads="1"/>
            </p:cNvSpPr>
            <p:nvPr/>
          </p:nvSpPr>
          <p:spPr bwMode="auto">
            <a:xfrm>
              <a:off x="609600" y="2792373"/>
              <a:ext cx="1524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P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refrontal, dorsolateral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and medial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83"/>
          <p:cNvGrpSpPr/>
          <p:nvPr/>
        </p:nvGrpSpPr>
        <p:grpSpPr>
          <a:xfrm>
            <a:off x="7010400" y="1066800"/>
            <a:ext cx="2286000" cy="505499"/>
            <a:chOff x="6705600" y="1704301"/>
            <a:chExt cx="2286000" cy="505499"/>
          </a:xfrm>
        </p:grpSpPr>
        <p:sp>
          <p:nvSpPr>
            <p:cNvPr id="12" name="Flowchart: Magnetic Disk 11"/>
            <p:cNvSpPr/>
            <p:nvPr/>
          </p:nvSpPr>
          <p:spPr>
            <a:xfrm>
              <a:off x="6705600" y="1704301"/>
              <a:ext cx="381000" cy="457200"/>
            </a:xfrm>
            <a:prstGeom prst="flowChartMagneticDisk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white"/>
                  </a:solidFill>
                </a:rPr>
                <a:t>PR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17"/>
            <p:cNvSpPr txBox="1">
              <a:spLocks noChangeArrowheads="1"/>
            </p:cNvSpPr>
            <p:nvPr/>
          </p:nvSpPr>
          <p:spPr bwMode="auto">
            <a:xfrm>
              <a:off x="7086600" y="1778913"/>
              <a:ext cx="1905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P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arietal </a:t>
              </a: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R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each 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(LIP): 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reach 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decision making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04800" y="1778913"/>
            <a:ext cx="1901060" cy="507087"/>
            <a:chOff x="232540" y="3352800"/>
            <a:chExt cx="1901060" cy="507087"/>
          </a:xfrm>
        </p:grpSpPr>
        <p:sp>
          <p:nvSpPr>
            <p:cNvPr id="77" name="TextBox 117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1524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V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entral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P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M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otor: 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sustained activity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1" name="Flowchart: Magnetic Disk 80"/>
            <p:cNvSpPr/>
            <p:nvPr/>
          </p:nvSpPr>
          <p:spPr bwMode="auto">
            <a:xfrm>
              <a:off x="232540" y="3352800"/>
              <a:ext cx="427859" cy="444500"/>
            </a:xfrm>
            <a:prstGeom prst="flowChartMagneticDisk">
              <a:avLst/>
            </a:prstGeom>
            <a:blipFill>
              <a:blip r:embed="rId10" cstate="print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prstClr val="white"/>
                  </a:solidFill>
                </a:rPr>
                <a:t>VPM</a:t>
              </a:r>
              <a:endParaRPr lang="en-US" sz="9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3" descr="C:\Documents and Settings\Goodman\Desktop\yn_anim00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59" t="16185" r="15193" b="12424"/>
          <a:stretch>
            <a:fillRect/>
          </a:stretch>
        </p:blipFill>
        <p:spPr bwMode="auto">
          <a:xfrm>
            <a:off x="5791200" y="1676400"/>
            <a:ext cx="533400" cy="697523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CCCCFF"/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 Narrow"/>
              </a:rPr>
              <a:t>Million-Cell Brain Model</a:t>
            </a:r>
            <a:endParaRPr lang="en-US" sz="28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C0504D"/>
              </a:solidFill>
              <a:latin typeface="Arial Narrow" pitchFamily="34" charset="0"/>
            </a:endParaRPr>
          </a:p>
        </p:txBody>
      </p:sp>
      <p:grpSp>
        <p:nvGrpSpPr>
          <p:cNvPr id="8" name="Group 64"/>
          <p:cNvGrpSpPr/>
          <p:nvPr/>
        </p:nvGrpSpPr>
        <p:grpSpPr>
          <a:xfrm>
            <a:off x="304800" y="2464713"/>
            <a:ext cx="1778000" cy="507087"/>
            <a:chOff x="304800" y="1524000"/>
            <a:chExt cx="1778000" cy="507087"/>
          </a:xfrm>
        </p:grpSpPr>
        <p:sp>
          <p:nvSpPr>
            <p:cNvPr id="19" name="TextBox 116"/>
            <p:cNvSpPr txBox="1">
              <a:spLocks noChangeArrowheads="1"/>
            </p:cNvSpPr>
            <p:nvPr/>
          </p:nvSpPr>
          <p:spPr bwMode="auto">
            <a:xfrm>
              <a:off x="711200" y="1600200"/>
              <a:ext cx="1371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D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orsal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P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M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otor: 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planning 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&amp; deciding</a:t>
              </a:r>
            </a:p>
          </p:txBody>
        </p:sp>
        <p:sp>
          <p:nvSpPr>
            <p:cNvPr id="64" name="Flowchart: Magnetic Disk 63"/>
            <p:cNvSpPr/>
            <p:nvPr/>
          </p:nvSpPr>
          <p:spPr bwMode="auto">
            <a:xfrm>
              <a:off x="304800" y="1524000"/>
              <a:ext cx="457200" cy="457200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prstClr val="white"/>
                  </a:solidFill>
                </a:rPr>
                <a:t>DPM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58"/>
          <p:cNvGrpSpPr/>
          <p:nvPr/>
        </p:nvGrpSpPr>
        <p:grpSpPr>
          <a:xfrm>
            <a:off x="5305425" y="4572000"/>
            <a:ext cx="485775" cy="485775"/>
            <a:chOff x="5105400" y="4953000"/>
            <a:chExt cx="485775" cy="485775"/>
          </a:xfrm>
        </p:grpSpPr>
        <p:pic>
          <p:nvPicPr>
            <p:cNvPr id="57" name="Picture 56" descr="sphere.gif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05400" y="4953000"/>
              <a:ext cx="485775" cy="485775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5157787" y="50292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BG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04"/>
          <p:cNvGrpSpPr/>
          <p:nvPr/>
        </p:nvGrpSpPr>
        <p:grpSpPr>
          <a:xfrm>
            <a:off x="7134225" y="1638300"/>
            <a:ext cx="1600200" cy="485775"/>
            <a:chOff x="7315200" y="2209800"/>
            <a:chExt cx="1600200" cy="485775"/>
          </a:xfrm>
        </p:grpSpPr>
        <p:grpSp>
          <p:nvGrpSpPr>
            <p:cNvPr id="16" name="Group 59"/>
            <p:cNvGrpSpPr/>
            <p:nvPr/>
          </p:nvGrpSpPr>
          <p:grpSpPr>
            <a:xfrm>
              <a:off x="7315200" y="2209800"/>
              <a:ext cx="485775" cy="485775"/>
              <a:chOff x="5105400" y="4953000"/>
              <a:chExt cx="485775" cy="485775"/>
            </a:xfrm>
          </p:grpSpPr>
          <p:pic>
            <p:nvPicPr>
              <p:cNvPr id="66" name="Picture 65" descr="sphere.gif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05400" y="4953000"/>
                <a:ext cx="485775" cy="485775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>
              <a:xfrm>
                <a:off x="5157787" y="5029200"/>
                <a:ext cx="381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prstClr val="white"/>
                    </a:solidFill>
                    <a:latin typeface="Arial Narrow" pitchFamily="34" charset="0"/>
                  </a:rPr>
                  <a:t>BG</a:t>
                </a:r>
                <a:endParaRPr lang="en-US" sz="1200" b="1" dirty="0">
                  <a:solidFill>
                    <a:prstClr val="white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72" name="TextBox 117"/>
            <p:cNvSpPr txBox="1">
              <a:spLocks noChangeArrowheads="1"/>
            </p:cNvSpPr>
            <p:nvPr/>
          </p:nvSpPr>
          <p:spPr bwMode="auto">
            <a:xfrm>
              <a:off x="7696200" y="2251502"/>
              <a:ext cx="12192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  B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asal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G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anglia: 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   decision 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making</a:t>
              </a:r>
            </a:p>
          </p:txBody>
        </p:sp>
      </p:grpSp>
      <p:grpSp>
        <p:nvGrpSpPr>
          <p:cNvPr id="18" name="Group 86"/>
          <p:cNvGrpSpPr/>
          <p:nvPr/>
        </p:nvGrpSpPr>
        <p:grpSpPr>
          <a:xfrm>
            <a:off x="352425" y="4802505"/>
            <a:ext cx="485775" cy="485775"/>
            <a:chOff x="1828800" y="3886200"/>
            <a:chExt cx="485775" cy="485775"/>
          </a:xfrm>
        </p:grpSpPr>
        <p:pic>
          <p:nvPicPr>
            <p:cNvPr id="74" name="Picture 73" descr="sphere.gif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28800" y="3886200"/>
              <a:ext cx="485775" cy="485775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1881187" y="39624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AM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2" name="Group 81"/>
          <p:cNvGrpSpPr/>
          <p:nvPr/>
        </p:nvGrpSpPr>
        <p:grpSpPr>
          <a:xfrm>
            <a:off x="4114800" y="3733800"/>
            <a:ext cx="485775" cy="485775"/>
            <a:chOff x="1981200" y="4038600"/>
            <a:chExt cx="485775" cy="485775"/>
          </a:xfrm>
        </p:grpSpPr>
        <p:pic>
          <p:nvPicPr>
            <p:cNvPr id="79" name="Picture 78" descr="sphere.gif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1200" y="4038600"/>
              <a:ext cx="485775" cy="485775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2033587" y="41148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AM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pic>
        <p:nvPicPr>
          <p:cNvPr id="89" name="Picture 88" descr="ear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00600" y="2971800"/>
            <a:ext cx="598932" cy="845949"/>
          </a:xfrm>
          <a:prstGeom prst="rect">
            <a:avLst/>
          </a:prstGeom>
        </p:spPr>
      </p:pic>
      <p:grpSp>
        <p:nvGrpSpPr>
          <p:cNvPr id="23" name="Group 92"/>
          <p:cNvGrpSpPr/>
          <p:nvPr/>
        </p:nvGrpSpPr>
        <p:grpSpPr>
          <a:xfrm>
            <a:off x="4267200" y="4419600"/>
            <a:ext cx="485775" cy="485775"/>
            <a:chOff x="5105400" y="4953000"/>
            <a:chExt cx="485775" cy="485775"/>
          </a:xfrm>
        </p:grpSpPr>
        <p:pic>
          <p:nvPicPr>
            <p:cNvPr id="94" name="Picture 93" descr="sphere.gif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05400" y="4953000"/>
              <a:ext cx="485775" cy="485775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5133974" y="5029200"/>
              <a:ext cx="42862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HYp</a:t>
              </a:r>
              <a:endParaRPr lang="en-US" sz="11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6" name="Group 95"/>
          <p:cNvGrpSpPr/>
          <p:nvPr/>
        </p:nvGrpSpPr>
        <p:grpSpPr>
          <a:xfrm>
            <a:off x="352425" y="5364480"/>
            <a:ext cx="485775" cy="485775"/>
            <a:chOff x="5105400" y="4953000"/>
            <a:chExt cx="485775" cy="485775"/>
          </a:xfrm>
        </p:grpSpPr>
        <p:pic>
          <p:nvPicPr>
            <p:cNvPr id="97" name="Picture 96" descr="sphere.gif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05400" y="4953000"/>
              <a:ext cx="485775" cy="485775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5133974" y="5029200"/>
              <a:ext cx="42862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HYp</a:t>
              </a:r>
              <a:endParaRPr lang="en-US" sz="11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531394" y="5867400"/>
            <a:ext cx="481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 Narrow" pitchFamily="34" charset="0"/>
              </a:rPr>
              <a:t>HPF</a:t>
            </a:r>
            <a:endParaRPr lang="en-US" sz="1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grpSp>
        <p:nvGrpSpPr>
          <p:cNvPr id="27" name="Group 110"/>
          <p:cNvGrpSpPr/>
          <p:nvPr/>
        </p:nvGrpSpPr>
        <p:grpSpPr>
          <a:xfrm>
            <a:off x="7315200" y="2181225"/>
            <a:ext cx="1752600" cy="485775"/>
            <a:chOff x="7620000" y="2667000"/>
            <a:chExt cx="1752600" cy="485775"/>
          </a:xfrm>
        </p:grpSpPr>
        <p:grpSp>
          <p:nvGrpSpPr>
            <p:cNvPr id="29" name="Group 103"/>
            <p:cNvGrpSpPr/>
            <p:nvPr/>
          </p:nvGrpSpPr>
          <p:grpSpPr>
            <a:xfrm>
              <a:off x="7620000" y="2667000"/>
              <a:ext cx="838200" cy="485775"/>
              <a:chOff x="7772400" y="3429000"/>
              <a:chExt cx="838200" cy="485775"/>
            </a:xfrm>
          </p:grpSpPr>
          <p:pic>
            <p:nvPicPr>
              <p:cNvPr id="102" name="Picture 101" descr="sphere.gif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772400" y="3429000"/>
                <a:ext cx="838200" cy="485775"/>
              </a:xfrm>
              <a:prstGeom prst="rect">
                <a:avLst/>
              </a:prstGeom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7950994" y="3505200"/>
                <a:ext cx="48101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prstClr val="white"/>
                    </a:solidFill>
                    <a:latin typeface="Arial Narrow" pitchFamily="34" charset="0"/>
                  </a:rPr>
                  <a:t>HPF</a:t>
                </a:r>
                <a:endParaRPr lang="en-US" sz="1200" b="1" dirty="0">
                  <a:solidFill>
                    <a:prstClr val="white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06" name="TextBox 117"/>
            <p:cNvSpPr txBox="1">
              <a:spLocks noChangeArrowheads="1"/>
            </p:cNvSpPr>
            <p:nvPr/>
          </p:nvSpPr>
          <p:spPr bwMode="auto">
            <a:xfrm>
              <a:off x="8305800" y="2667000"/>
              <a:ext cx="10668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  H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ippo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C</a:t>
              </a:r>
              <a:endParaRPr lang="en-US" sz="105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  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F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ormation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07" name="Flowchart: Magnetic Disk 106"/>
          <p:cNvSpPr/>
          <p:nvPr/>
        </p:nvSpPr>
        <p:spPr bwMode="auto">
          <a:xfrm>
            <a:off x="5467350" y="3771900"/>
            <a:ext cx="388883" cy="381000"/>
          </a:xfrm>
          <a:prstGeom prst="flowChartMagneticDisk">
            <a:avLst/>
          </a:prstGeom>
          <a:solidFill>
            <a:srgbClr val="AEC87A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EC</a:t>
            </a:r>
            <a:endParaRPr lang="en-US" sz="1050" b="1" dirty="0">
              <a:solidFill>
                <a:srgbClr val="FFFF00"/>
              </a:solidFill>
            </a:endParaRPr>
          </a:p>
        </p:txBody>
      </p:sp>
      <p:grpSp>
        <p:nvGrpSpPr>
          <p:cNvPr id="30" name="Group 109"/>
          <p:cNvGrpSpPr/>
          <p:nvPr/>
        </p:nvGrpSpPr>
        <p:grpSpPr>
          <a:xfrm>
            <a:off x="4800600" y="4114800"/>
            <a:ext cx="838200" cy="485775"/>
            <a:chOff x="3505200" y="6324600"/>
            <a:chExt cx="838200" cy="485775"/>
          </a:xfrm>
        </p:grpSpPr>
        <p:pic>
          <p:nvPicPr>
            <p:cNvPr id="108" name="Picture 107" descr="sphere.gif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05200" y="6324600"/>
              <a:ext cx="838200" cy="485775"/>
            </a:xfrm>
            <a:prstGeom prst="rect">
              <a:avLst/>
            </a:prstGeom>
          </p:spPr>
        </p:pic>
        <p:sp>
          <p:nvSpPr>
            <p:cNvPr id="109" name="Rectangle 108"/>
            <p:cNvSpPr/>
            <p:nvPr/>
          </p:nvSpPr>
          <p:spPr>
            <a:xfrm>
              <a:off x="3683794" y="6400800"/>
              <a:ext cx="4810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HPF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112" name="Flowchart: Magnetic Disk 111"/>
          <p:cNvSpPr/>
          <p:nvPr/>
        </p:nvSpPr>
        <p:spPr bwMode="auto">
          <a:xfrm>
            <a:off x="7916917" y="2743200"/>
            <a:ext cx="388883" cy="381000"/>
          </a:xfrm>
          <a:prstGeom prst="flowChartMagneticDisk">
            <a:avLst/>
          </a:prstGeom>
          <a:solidFill>
            <a:srgbClr val="AEC87A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EC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13" name="TextBox 117"/>
          <p:cNvSpPr txBox="1">
            <a:spLocks noChangeArrowheads="1"/>
          </p:cNvSpPr>
          <p:nvPr/>
        </p:nvSpPr>
        <p:spPr bwMode="auto">
          <a:xfrm>
            <a:off x="8229600" y="2743200"/>
            <a:ext cx="838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  E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ntorhinal</a:t>
            </a:r>
          </a:p>
          <a:p>
            <a:pPr>
              <a:defRPr/>
            </a:pP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   </a:t>
            </a: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ortex</a:t>
            </a:r>
            <a:endParaRPr lang="en-US" sz="105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7227277" y="5791200"/>
            <a:ext cx="2069123" cy="457200"/>
            <a:chOff x="7162800" y="6248400"/>
            <a:chExt cx="2069123" cy="457200"/>
          </a:xfrm>
        </p:grpSpPr>
        <p:sp>
          <p:nvSpPr>
            <p:cNvPr id="46" name="TextBox 127"/>
            <p:cNvSpPr txBox="1">
              <a:spLocks noChangeArrowheads="1"/>
            </p:cNvSpPr>
            <p:nvPr/>
          </p:nvSpPr>
          <p:spPr bwMode="auto">
            <a:xfrm>
              <a:off x="7543800" y="6274713"/>
              <a:ext cx="16881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I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nfero</a:t>
              </a: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T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emporal cortex: </a:t>
              </a:r>
              <a:endParaRPr lang="en-US" sz="105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responds to faces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7" name="Flowchart: Magnetic Disk 46"/>
            <p:cNvSpPr/>
            <p:nvPr/>
          </p:nvSpPr>
          <p:spPr>
            <a:xfrm>
              <a:off x="7162800" y="6248400"/>
              <a:ext cx="371231" cy="457200"/>
            </a:xfrm>
            <a:prstGeom prst="flowChartMagneticDisk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</a:rPr>
                <a:t>IT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6600" y="3124200"/>
            <a:ext cx="466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48" name="Group 81"/>
          <p:cNvGrpSpPr/>
          <p:nvPr/>
        </p:nvGrpSpPr>
        <p:grpSpPr>
          <a:xfrm>
            <a:off x="4772025" y="4800600"/>
            <a:ext cx="485775" cy="485775"/>
            <a:chOff x="1981200" y="4038600"/>
            <a:chExt cx="485775" cy="485775"/>
          </a:xfrm>
        </p:grpSpPr>
        <p:pic>
          <p:nvPicPr>
            <p:cNvPr id="110" name="Picture 109" descr="sphere.gif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1200" y="4038600"/>
              <a:ext cx="485775" cy="485775"/>
            </a:xfrm>
            <a:prstGeom prst="rect">
              <a:avLst/>
            </a:prstGeom>
          </p:spPr>
        </p:pic>
        <p:sp>
          <p:nvSpPr>
            <p:cNvPr id="111" name="Rectangle 110"/>
            <p:cNvSpPr/>
            <p:nvPr/>
          </p:nvSpPr>
          <p:spPr>
            <a:xfrm>
              <a:off x="2033587" y="41148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BS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049" name="Group 81"/>
          <p:cNvGrpSpPr/>
          <p:nvPr/>
        </p:nvGrpSpPr>
        <p:grpSpPr>
          <a:xfrm>
            <a:off x="352425" y="5915025"/>
            <a:ext cx="485775" cy="485775"/>
            <a:chOff x="1981200" y="4038600"/>
            <a:chExt cx="485775" cy="485775"/>
          </a:xfrm>
        </p:grpSpPr>
        <p:pic>
          <p:nvPicPr>
            <p:cNvPr id="115" name="Picture 114" descr="sphere.gif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1200" y="4038600"/>
              <a:ext cx="485775" cy="485775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>
              <a:off x="2033587" y="41148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BS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117" name="TextBox 127"/>
          <p:cNvSpPr txBox="1">
            <a:spLocks noChangeArrowheads="1"/>
          </p:cNvSpPr>
          <p:nvPr/>
        </p:nvSpPr>
        <p:spPr bwMode="auto">
          <a:xfrm>
            <a:off x="762000" y="5969913"/>
            <a:ext cx="211992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rain</a:t>
            </a: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S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tem</a:t>
            </a: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DA &amp; NE centers</a:t>
            </a:r>
            <a:endParaRPr lang="en-US" sz="105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1" name="Rectangle 55"/>
          <p:cNvSpPr>
            <a:spLocks noChangeArrowheads="1"/>
          </p:cNvSpPr>
          <p:nvPr/>
        </p:nvSpPr>
        <p:spPr bwMode="auto">
          <a:xfrm>
            <a:off x="4724479" y="5300990"/>
            <a:ext cx="83812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dopamine</a:t>
            </a:r>
            <a:endParaRPr lang="en-US" sz="11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2590800" y="2133600"/>
            <a:ext cx="3810000" cy="1295400"/>
            <a:chOff x="2590800" y="2133600"/>
            <a:chExt cx="3810000" cy="1295400"/>
          </a:xfrm>
        </p:grpSpPr>
        <p:grpSp>
          <p:nvGrpSpPr>
            <p:cNvPr id="130" name="Group 129"/>
            <p:cNvGrpSpPr/>
            <p:nvPr/>
          </p:nvGrpSpPr>
          <p:grpSpPr>
            <a:xfrm>
              <a:off x="4038600" y="2133600"/>
              <a:ext cx="2362200" cy="1143000"/>
              <a:chOff x="4038600" y="2133600"/>
              <a:chExt cx="2362200" cy="1143000"/>
            </a:xfrm>
          </p:grpSpPr>
          <p:sp>
            <p:nvSpPr>
              <p:cNvPr id="114" name="Flowchart: Magnetic Disk 113"/>
              <p:cNvSpPr/>
              <p:nvPr/>
            </p:nvSpPr>
            <p:spPr bwMode="auto">
              <a:xfrm>
                <a:off x="5638800" y="2590800"/>
                <a:ext cx="762000" cy="685800"/>
              </a:xfrm>
              <a:prstGeom prst="flowChartMagneticDisk">
                <a:avLst/>
              </a:prstGeom>
              <a:solidFill>
                <a:srgbClr val="FFC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rgbClr val="0000FF"/>
                    </a:solidFill>
                  </a:rPr>
                  <a:t>Multi</a:t>
                </a:r>
              </a:p>
              <a:p>
                <a:pPr algn="ctr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rgbClr val="0000FF"/>
                    </a:solidFill>
                  </a:rPr>
                  <a:t>Modal</a:t>
                </a: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9" name="Flowchart: Magnetic Disk 128"/>
              <p:cNvSpPr/>
              <p:nvPr/>
            </p:nvSpPr>
            <p:spPr bwMode="auto">
              <a:xfrm>
                <a:off x="4038600" y="2133600"/>
                <a:ext cx="685800" cy="533400"/>
              </a:xfrm>
              <a:prstGeom prst="flowChartMagneticDisk">
                <a:avLst/>
              </a:prstGeom>
              <a:solidFill>
                <a:srgbClr val="FFC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b="1" dirty="0" smtClean="0">
                    <a:solidFill>
                      <a:srgbClr val="0000FF"/>
                    </a:solidFill>
                  </a:rPr>
                  <a:t>Mirror N</a:t>
                </a:r>
                <a:endParaRPr lang="en-US" sz="105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1" name="Flowchart: Magnetic Disk 60"/>
            <p:cNvSpPr/>
            <p:nvPr/>
          </p:nvSpPr>
          <p:spPr bwMode="auto">
            <a:xfrm>
              <a:off x="2590800" y="2819400"/>
              <a:ext cx="762000" cy="609600"/>
            </a:xfrm>
            <a:prstGeom prst="flowChartMagneticDisk">
              <a:avLst/>
            </a:prstGeom>
            <a:solidFill>
              <a:srgbClr val="FFC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smtClean="0">
                  <a:solidFill>
                    <a:srgbClr val="0000FF"/>
                  </a:solidFill>
                </a:rPr>
                <a:t>PF++S</a:t>
              </a:r>
              <a:endParaRPr lang="en-US" sz="11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kaymin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1981200"/>
            <a:ext cx="4343400" cy="28448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400" y="49530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The Quad </a:t>
            </a:r>
            <a:r>
              <a:rPr lang="en-US" sz="2000" b="1" dirty="0" smtClean="0">
                <a:solidFill>
                  <a:schemeClr val="bg1"/>
                </a:solidFill>
              </a:rPr>
              <a:t>at UNR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" descr="F:\Users\goodman\Desktop\RESEARCH\__COLLABORATORS\Collab-Nicolescu\monica-2009\2009-10-20.mn(budget+draft)\brai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2362200" y="1600200"/>
            <a:ext cx="5444614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Rectangle 55"/>
          <p:cNvSpPr>
            <a:spLocks noChangeArrowheads="1"/>
          </p:cNvSpPr>
          <p:nvPr/>
        </p:nvSpPr>
        <p:spPr bwMode="auto">
          <a:xfrm>
            <a:off x="4876879" y="5300990"/>
            <a:ext cx="83812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dopamine</a:t>
            </a:r>
            <a:endParaRPr lang="en-US" sz="11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8" name="Snip and Round Single Corner Rectangle 87"/>
          <p:cNvSpPr/>
          <p:nvPr/>
        </p:nvSpPr>
        <p:spPr>
          <a:xfrm flipV="1">
            <a:off x="254000" y="990600"/>
            <a:ext cx="2438400" cy="22098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6" name="Snip and Round Single Corner Rectangle 85"/>
          <p:cNvSpPr/>
          <p:nvPr/>
        </p:nvSpPr>
        <p:spPr>
          <a:xfrm rot="16200000">
            <a:off x="7391400" y="4800600"/>
            <a:ext cx="1295400" cy="19050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5" name="Snip and Round Single Corner Rectangle 84"/>
          <p:cNvSpPr/>
          <p:nvPr/>
        </p:nvSpPr>
        <p:spPr>
          <a:xfrm rot="10800000">
            <a:off x="6858000" y="990600"/>
            <a:ext cx="2209800" cy="22860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3" name="Snip and Round Single Corner Rectangle 82"/>
          <p:cNvSpPr/>
          <p:nvPr/>
        </p:nvSpPr>
        <p:spPr>
          <a:xfrm>
            <a:off x="254000" y="4114800"/>
            <a:ext cx="2438400" cy="24384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TextBox 126"/>
          <p:cNvSpPr txBox="1">
            <a:spLocks noChangeArrowheads="1"/>
          </p:cNvSpPr>
          <p:nvPr/>
        </p:nvSpPr>
        <p:spPr bwMode="auto">
          <a:xfrm>
            <a:off x="764931" y="4857393"/>
            <a:ext cx="17096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</a:rPr>
              <a:t>mygdala [fear response]: inhibited by 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HYp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</a:rPr>
              <a:t> oxytocin</a:t>
            </a:r>
          </a:p>
        </p:txBody>
      </p:sp>
      <p:sp>
        <p:nvSpPr>
          <p:cNvPr id="25" name="TextBox 127"/>
          <p:cNvSpPr txBox="1">
            <a:spLocks noChangeArrowheads="1"/>
          </p:cNvSpPr>
          <p:nvPr/>
        </p:nvSpPr>
        <p:spPr bwMode="auto">
          <a:xfrm>
            <a:off x="775677" y="5435917"/>
            <a:ext cx="21199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HY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</a:rPr>
              <a:t>pothalamus 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</a:rPr>
              <a:t>araventricular nucleus [trust]: oxytocin neurons</a:t>
            </a:r>
          </a:p>
        </p:txBody>
      </p:sp>
      <p:sp>
        <p:nvSpPr>
          <p:cNvPr id="28" name="Flowchart: Magnetic Disk 27"/>
          <p:cNvSpPr/>
          <p:nvPr/>
        </p:nvSpPr>
        <p:spPr bwMode="auto">
          <a:xfrm>
            <a:off x="5334000" y="2057400"/>
            <a:ext cx="386928" cy="457200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</a:rPr>
              <a:t>PR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2" name="Flowchart: Magnetic Disk 31"/>
          <p:cNvSpPr/>
          <p:nvPr/>
        </p:nvSpPr>
        <p:spPr bwMode="auto">
          <a:xfrm>
            <a:off x="7080672" y="4038600"/>
            <a:ext cx="381000" cy="457200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</a:rPr>
              <a:t>VC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4" name="Flowchart: Magnetic Disk 33"/>
          <p:cNvSpPr/>
          <p:nvPr/>
        </p:nvSpPr>
        <p:spPr bwMode="auto">
          <a:xfrm>
            <a:off x="3352800" y="2209800"/>
            <a:ext cx="457200" cy="457200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DPM</a:t>
            </a:r>
            <a:endParaRPr lang="en-US" sz="1050" b="1" dirty="0">
              <a:solidFill>
                <a:srgbClr val="FFFF00"/>
              </a:solidFill>
            </a:endParaRPr>
          </a:p>
        </p:txBody>
      </p:sp>
      <p:pic>
        <p:nvPicPr>
          <p:cNvPr id="38" name="Picture 6" descr="C:\Documents and Settings\Goodman\Desktop\RESEARCH\_ROBOTICS\2009-11-06.sr(new movies+SR photos)\Photo_110509_0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77384" y="3962400"/>
            <a:ext cx="350619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0" name="Flowchart: Magnetic Disk 39"/>
          <p:cNvSpPr/>
          <p:nvPr/>
        </p:nvSpPr>
        <p:spPr bwMode="auto">
          <a:xfrm>
            <a:off x="5796384" y="4191000"/>
            <a:ext cx="381000" cy="457200"/>
          </a:xfrm>
          <a:prstGeom prst="flowChartMagneticDisk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</a:rPr>
              <a:t>IT</a:t>
            </a:r>
            <a:endParaRPr lang="en-US" sz="1100" b="1" baseline="-25000" dirty="0">
              <a:solidFill>
                <a:prstClr val="white"/>
              </a:solidFill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7984" y="1524000"/>
            <a:ext cx="368265" cy="4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48384" y="2209800"/>
            <a:ext cx="37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3" name="Picture 7" descr="C:\Documents and Settings\Goodman\Desktop\RESEARCH\_ROBOTICS\2009-11-06.sr(new movies+SR photos)\Photo_110509_00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472784" y="3962400"/>
            <a:ext cx="452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824584" y="1752600"/>
            <a:ext cx="457164" cy="4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10000" y="1600200"/>
            <a:ext cx="381000" cy="4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Picture 6" descr="C:\Documents and Settings\Goodman\Desktop\RESEARCH\_ROBOTICS\2009-11-06.sr(new movies+SR photos)\Photo_110509_00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244184" y="3505200"/>
            <a:ext cx="457200" cy="4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9" descr="C:\Documents and Settings\Goodman\Desktop\RESEARCH\_ROBOTICS\2009-11-06.sr(new movies+SR photos)\Photo_110509_004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244184" y="4572000"/>
            <a:ext cx="3770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575358" y="4724400"/>
            <a:ext cx="1009555" cy="663962"/>
            <a:chOff x="666750" y="819150"/>
            <a:chExt cx="1009650" cy="663962"/>
          </a:xfrm>
        </p:grpSpPr>
        <p:pic>
          <p:nvPicPr>
            <p:cNvPr id="2084" name="Picture 54" descr="oxytocin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66800" y="970156"/>
              <a:ext cx="609600" cy="51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5" name="Rectangle 55"/>
            <p:cNvSpPr>
              <a:spLocks noChangeArrowheads="1"/>
            </p:cNvSpPr>
            <p:nvPr/>
          </p:nvSpPr>
          <p:spPr bwMode="auto">
            <a:xfrm>
              <a:off x="666750" y="819150"/>
              <a:ext cx="838200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100" dirty="0">
                  <a:solidFill>
                    <a:prstClr val="black"/>
                  </a:solidFill>
                  <a:latin typeface="Calibri" pitchFamily="34" charset="0"/>
                </a:rPr>
                <a:t>oxytocin</a:t>
              </a:r>
              <a:endParaRPr lang="en-US" sz="11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pic>
        <p:nvPicPr>
          <p:cNvPr id="2082" name="Picture 57" descr="fear-face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01566" y="3581400"/>
            <a:ext cx="481201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9"/>
          <p:cNvGrpSpPr/>
          <p:nvPr/>
        </p:nvGrpSpPr>
        <p:grpSpPr>
          <a:xfrm>
            <a:off x="7696200" y="5257800"/>
            <a:ext cx="1371600" cy="457200"/>
            <a:chOff x="7772400" y="4010025"/>
            <a:chExt cx="1371600" cy="457200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7772400" y="4010025"/>
              <a:ext cx="381000" cy="457200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</a:rPr>
                <a:t>VC</a:t>
              </a:r>
            </a:p>
          </p:txBody>
        </p:sp>
        <p:sp>
          <p:nvSpPr>
            <p:cNvPr id="21" name="TextBox 119"/>
            <p:cNvSpPr txBox="1">
              <a:spLocks noChangeArrowheads="1"/>
            </p:cNvSpPr>
            <p:nvPr/>
          </p:nvSpPr>
          <p:spPr bwMode="auto">
            <a:xfrm>
              <a:off x="8153400" y="4089484"/>
              <a:ext cx="99060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V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isual</a:t>
              </a: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C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ortex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pic>
        <p:nvPicPr>
          <p:cNvPr id="54" name="Picture 2" descr="C:\Documents and Settings\Goodman\My Documents\My Pictures\dascalu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6172200" y="4495800"/>
            <a:ext cx="412372" cy="3810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61" name="Flowchart: Magnetic Disk 60"/>
          <p:cNvSpPr/>
          <p:nvPr/>
        </p:nvSpPr>
        <p:spPr bwMode="auto">
          <a:xfrm>
            <a:off x="2743200" y="2895600"/>
            <a:ext cx="465083" cy="457200"/>
          </a:xfrm>
          <a:prstGeom prst="flowChartMagneticDisk">
            <a:avLst/>
          </a:prstGeom>
          <a:blipFill>
            <a:blip r:embed="rId1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PF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62" name="Flowchart: Magnetic Disk 61"/>
          <p:cNvSpPr/>
          <p:nvPr/>
        </p:nvSpPr>
        <p:spPr bwMode="auto">
          <a:xfrm>
            <a:off x="3810000" y="2895600"/>
            <a:ext cx="457200" cy="444500"/>
          </a:xfrm>
          <a:prstGeom prst="flowChartMagneticDisk">
            <a:avLst/>
          </a:prstGeom>
          <a:blipFill>
            <a:blip r:embed="rId15" cstate="print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VPM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63" name="Flowchart: Magnetic Disk 62"/>
          <p:cNvSpPr/>
          <p:nvPr/>
        </p:nvSpPr>
        <p:spPr bwMode="auto">
          <a:xfrm>
            <a:off x="4876800" y="3657600"/>
            <a:ext cx="388883" cy="381000"/>
          </a:xfrm>
          <a:prstGeom prst="flowChartMagneticDisk">
            <a:avLst/>
          </a:prstGeom>
          <a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AC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67" name="TextBox 126"/>
          <p:cNvSpPr txBox="1">
            <a:spLocks noChangeArrowheads="1"/>
          </p:cNvSpPr>
          <p:nvPr/>
        </p:nvSpPr>
        <p:spPr bwMode="auto">
          <a:xfrm>
            <a:off x="764931" y="4297680"/>
            <a:ext cx="12416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uditory </a:t>
            </a: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ortex</a:t>
            </a:r>
            <a:endParaRPr lang="en-US" sz="105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8" name="Flowchart: Magnetic Disk 67"/>
          <p:cNvSpPr/>
          <p:nvPr/>
        </p:nvSpPr>
        <p:spPr bwMode="auto">
          <a:xfrm>
            <a:off x="385885" y="4267200"/>
            <a:ext cx="388883" cy="411480"/>
          </a:xfrm>
          <a:prstGeom prst="flowChartMagneticDisk">
            <a:avLst/>
          </a:prstGeom>
          <a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AC</a:t>
            </a:r>
            <a:endParaRPr lang="en-US" sz="1050" b="1" dirty="0">
              <a:solidFill>
                <a:srgbClr val="FFFF00"/>
              </a:solidFill>
            </a:endParaRPr>
          </a:p>
        </p:txBody>
      </p:sp>
      <p:grpSp>
        <p:nvGrpSpPr>
          <p:cNvPr id="4" name="Group 89"/>
          <p:cNvGrpSpPr/>
          <p:nvPr/>
        </p:nvGrpSpPr>
        <p:grpSpPr>
          <a:xfrm>
            <a:off x="330200" y="1143000"/>
            <a:ext cx="1905000" cy="480060"/>
            <a:chOff x="228600" y="2743200"/>
            <a:chExt cx="1905000" cy="480060"/>
          </a:xfrm>
        </p:grpSpPr>
        <p:sp>
          <p:nvSpPr>
            <p:cNvPr id="75" name="Flowchart: Magnetic Disk 74"/>
            <p:cNvSpPr/>
            <p:nvPr/>
          </p:nvSpPr>
          <p:spPr bwMode="auto">
            <a:xfrm>
              <a:off x="228600" y="2743200"/>
              <a:ext cx="431800" cy="457200"/>
            </a:xfrm>
            <a:prstGeom prst="flowChartMagneticDisk">
              <a:avLst/>
            </a:prstGeom>
            <a:blipFill>
              <a:blip r:embed="rId1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prstClr val="white"/>
                  </a:solidFill>
                </a:rPr>
                <a:t>PF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76" name="TextBox 117"/>
            <p:cNvSpPr txBox="1">
              <a:spLocks noChangeArrowheads="1"/>
            </p:cNvSpPr>
            <p:nvPr/>
          </p:nvSpPr>
          <p:spPr bwMode="auto">
            <a:xfrm>
              <a:off x="609600" y="2792373"/>
              <a:ext cx="1524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P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refrontal, dorsolateral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and medial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83"/>
          <p:cNvGrpSpPr/>
          <p:nvPr/>
        </p:nvGrpSpPr>
        <p:grpSpPr>
          <a:xfrm>
            <a:off x="7010400" y="1066800"/>
            <a:ext cx="2286000" cy="505499"/>
            <a:chOff x="6705600" y="1704301"/>
            <a:chExt cx="2286000" cy="505499"/>
          </a:xfrm>
        </p:grpSpPr>
        <p:sp>
          <p:nvSpPr>
            <p:cNvPr id="12" name="Flowchart: Magnetic Disk 11"/>
            <p:cNvSpPr/>
            <p:nvPr/>
          </p:nvSpPr>
          <p:spPr>
            <a:xfrm>
              <a:off x="6705600" y="1704301"/>
              <a:ext cx="381000" cy="457200"/>
            </a:xfrm>
            <a:prstGeom prst="flowChartMagneticDisk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white"/>
                  </a:solidFill>
                </a:rPr>
                <a:t>PR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17"/>
            <p:cNvSpPr txBox="1">
              <a:spLocks noChangeArrowheads="1"/>
            </p:cNvSpPr>
            <p:nvPr/>
          </p:nvSpPr>
          <p:spPr bwMode="auto">
            <a:xfrm>
              <a:off x="7086600" y="1778913"/>
              <a:ext cx="1905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P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arietal </a:t>
              </a: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R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each 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(LIP): 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reach 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decision making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04800" y="1778913"/>
            <a:ext cx="1901060" cy="507087"/>
            <a:chOff x="232540" y="3352800"/>
            <a:chExt cx="1901060" cy="507087"/>
          </a:xfrm>
        </p:grpSpPr>
        <p:sp>
          <p:nvSpPr>
            <p:cNvPr id="77" name="TextBox 117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1524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V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entral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P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M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otor: 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sustained activity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1" name="Flowchart: Magnetic Disk 80"/>
            <p:cNvSpPr/>
            <p:nvPr/>
          </p:nvSpPr>
          <p:spPr bwMode="auto">
            <a:xfrm>
              <a:off x="232540" y="3352800"/>
              <a:ext cx="427859" cy="444500"/>
            </a:xfrm>
            <a:prstGeom prst="flowChartMagneticDisk">
              <a:avLst/>
            </a:prstGeom>
            <a:blipFill>
              <a:blip r:embed="rId15" cstate="print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prstClr val="white"/>
                  </a:solidFill>
                </a:rPr>
                <a:t>VPM</a:t>
              </a:r>
              <a:endParaRPr lang="en-US" sz="9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3" descr="C:\Documents and Settings\Goodman\Desktop\yn_anim00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59" t="16185" r="15193" b="12424"/>
          <a:stretch>
            <a:fillRect/>
          </a:stretch>
        </p:blipFill>
        <p:spPr bwMode="auto">
          <a:xfrm>
            <a:off x="5791200" y="1676400"/>
            <a:ext cx="533400" cy="697523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CCCCFF"/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 Narrow"/>
              </a:rPr>
              <a:t>Million-Cell Brain Model</a:t>
            </a:r>
            <a:endParaRPr lang="en-US" sz="28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C0504D"/>
              </a:solidFill>
              <a:latin typeface="Arial Narrow" pitchFamily="34" charset="0"/>
            </a:endParaRPr>
          </a:p>
        </p:txBody>
      </p:sp>
      <p:grpSp>
        <p:nvGrpSpPr>
          <p:cNvPr id="8" name="Group 64"/>
          <p:cNvGrpSpPr/>
          <p:nvPr/>
        </p:nvGrpSpPr>
        <p:grpSpPr>
          <a:xfrm>
            <a:off x="304800" y="2464713"/>
            <a:ext cx="1778000" cy="507087"/>
            <a:chOff x="304800" y="1524000"/>
            <a:chExt cx="1778000" cy="507087"/>
          </a:xfrm>
        </p:grpSpPr>
        <p:sp>
          <p:nvSpPr>
            <p:cNvPr id="19" name="TextBox 116"/>
            <p:cNvSpPr txBox="1">
              <a:spLocks noChangeArrowheads="1"/>
            </p:cNvSpPr>
            <p:nvPr/>
          </p:nvSpPr>
          <p:spPr bwMode="auto">
            <a:xfrm>
              <a:off x="711200" y="1600200"/>
              <a:ext cx="1371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D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orsal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P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M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otor: 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planning 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&amp; deciding</a:t>
              </a:r>
            </a:p>
          </p:txBody>
        </p:sp>
        <p:sp>
          <p:nvSpPr>
            <p:cNvPr id="64" name="Flowchart: Magnetic Disk 63"/>
            <p:cNvSpPr/>
            <p:nvPr/>
          </p:nvSpPr>
          <p:spPr bwMode="auto">
            <a:xfrm>
              <a:off x="304800" y="1524000"/>
              <a:ext cx="457200" cy="457200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prstClr val="white"/>
                  </a:solidFill>
                </a:rPr>
                <a:t>DPM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58"/>
          <p:cNvGrpSpPr/>
          <p:nvPr/>
        </p:nvGrpSpPr>
        <p:grpSpPr>
          <a:xfrm>
            <a:off x="5305425" y="4572000"/>
            <a:ext cx="485775" cy="485775"/>
            <a:chOff x="5105400" y="4953000"/>
            <a:chExt cx="485775" cy="485775"/>
          </a:xfrm>
        </p:grpSpPr>
        <p:pic>
          <p:nvPicPr>
            <p:cNvPr id="57" name="Picture 56" descr="sphere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05400" y="4953000"/>
              <a:ext cx="485775" cy="485775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5157787" y="50292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BG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04"/>
          <p:cNvGrpSpPr/>
          <p:nvPr/>
        </p:nvGrpSpPr>
        <p:grpSpPr>
          <a:xfrm>
            <a:off x="7134225" y="1638300"/>
            <a:ext cx="1600200" cy="485775"/>
            <a:chOff x="7315200" y="2209800"/>
            <a:chExt cx="1600200" cy="485775"/>
          </a:xfrm>
        </p:grpSpPr>
        <p:grpSp>
          <p:nvGrpSpPr>
            <p:cNvPr id="16" name="Group 59"/>
            <p:cNvGrpSpPr/>
            <p:nvPr/>
          </p:nvGrpSpPr>
          <p:grpSpPr>
            <a:xfrm>
              <a:off x="7315200" y="2209800"/>
              <a:ext cx="485775" cy="485775"/>
              <a:chOff x="5105400" y="4953000"/>
              <a:chExt cx="485775" cy="485775"/>
            </a:xfrm>
          </p:grpSpPr>
          <p:pic>
            <p:nvPicPr>
              <p:cNvPr id="66" name="Picture 65" descr="sphere.gif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05400" y="4953000"/>
                <a:ext cx="485775" cy="485775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>
              <a:xfrm>
                <a:off x="5157787" y="5029200"/>
                <a:ext cx="381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prstClr val="white"/>
                    </a:solidFill>
                    <a:latin typeface="Arial Narrow" pitchFamily="34" charset="0"/>
                  </a:rPr>
                  <a:t>BG</a:t>
                </a:r>
                <a:endParaRPr lang="en-US" sz="1200" b="1" dirty="0">
                  <a:solidFill>
                    <a:prstClr val="white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72" name="TextBox 117"/>
            <p:cNvSpPr txBox="1">
              <a:spLocks noChangeArrowheads="1"/>
            </p:cNvSpPr>
            <p:nvPr/>
          </p:nvSpPr>
          <p:spPr bwMode="auto">
            <a:xfrm>
              <a:off x="7696200" y="2251502"/>
              <a:ext cx="12192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  B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asal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G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anglia: </a:t>
              </a: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   decision 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making</a:t>
              </a:r>
            </a:p>
          </p:txBody>
        </p:sp>
      </p:grpSp>
      <p:grpSp>
        <p:nvGrpSpPr>
          <p:cNvPr id="18" name="Group 86"/>
          <p:cNvGrpSpPr/>
          <p:nvPr/>
        </p:nvGrpSpPr>
        <p:grpSpPr>
          <a:xfrm>
            <a:off x="352425" y="4802505"/>
            <a:ext cx="485775" cy="485775"/>
            <a:chOff x="1828800" y="3886200"/>
            <a:chExt cx="485775" cy="485775"/>
          </a:xfrm>
        </p:grpSpPr>
        <p:pic>
          <p:nvPicPr>
            <p:cNvPr id="74" name="Picture 73" descr="sphere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28800" y="3886200"/>
              <a:ext cx="485775" cy="485775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1881187" y="39624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AM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2" name="Group 81"/>
          <p:cNvGrpSpPr/>
          <p:nvPr/>
        </p:nvGrpSpPr>
        <p:grpSpPr>
          <a:xfrm>
            <a:off x="4114800" y="3733800"/>
            <a:ext cx="485775" cy="485775"/>
            <a:chOff x="1981200" y="4038600"/>
            <a:chExt cx="485775" cy="485775"/>
          </a:xfrm>
        </p:grpSpPr>
        <p:pic>
          <p:nvPicPr>
            <p:cNvPr id="79" name="Picture 78" descr="sphere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1200" y="4038600"/>
              <a:ext cx="485775" cy="485775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2033587" y="41148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AM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pic>
        <p:nvPicPr>
          <p:cNvPr id="89" name="Picture 88" descr="ear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00600" y="2971800"/>
            <a:ext cx="598932" cy="845949"/>
          </a:xfrm>
          <a:prstGeom prst="rect">
            <a:avLst/>
          </a:prstGeom>
        </p:spPr>
      </p:pic>
      <p:grpSp>
        <p:nvGrpSpPr>
          <p:cNvPr id="23" name="Group 92"/>
          <p:cNvGrpSpPr/>
          <p:nvPr/>
        </p:nvGrpSpPr>
        <p:grpSpPr>
          <a:xfrm>
            <a:off x="4267200" y="4419600"/>
            <a:ext cx="485775" cy="485775"/>
            <a:chOff x="5105400" y="4953000"/>
            <a:chExt cx="485775" cy="485775"/>
          </a:xfrm>
        </p:grpSpPr>
        <p:pic>
          <p:nvPicPr>
            <p:cNvPr id="94" name="Picture 93" descr="sphere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05400" y="4953000"/>
              <a:ext cx="485775" cy="485775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5133974" y="5029200"/>
              <a:ext cx="42862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HYp</a:t>
              </a:r>
              <a:endParaRPr lang="en-US" sz="11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6" name="Group 95"/>
          <p:cNvGrpSpPr/>
          <p:nvPr/>
        </p:nvGrpSpPr>
        <p:grpSpPr>
          <a:xfrm>
            <a:off x="352425" y="5364480"/>
            <a:ext cx="485775" cy="485775"/>
            <a:chOff x="5105400" y="4953000"/>
            <a:chExt cx="485775" cy="485775"/>
          </a:xfrm>
        </p:grpSpPr>
        <p:pic>
          <p:nvPicPr>
            <p:cNvPr id="97" name="Picture 96" descr="sphere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05400" y="4953000"/>
              <a:ext cx="485775" cy="485775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5133974" y="5029200"/>
              <a:ext cx="42862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HYp</a:t>
              </a:r>
              <a:endParaRPr lang="en-US" sz="11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531394" y="5867400"/>
            <a:ext cx="481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 Narrow" pitchFamily="34" charset="0"/>
              </a:rPr>
              <a:t>HPF</a:t>
            </a:r>
            <a:endParaRPr lang="en-US" sz="1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grpSp>
        <p:nvGrpSpPr>
          <p:cNvPr id="27" name="Group 110"/>
          <p:cNvGrpSpPr/>
          <p:nvPr/>
        </p:nvGrpSpPr>
        <p:grpSpPr>
          <a:xfrm>
            <a:off x="7315200" y="2181225"/>
            <a:ext cx="1752600" cy="485775"/>
            <a:chOff x="7620000" y="2667000"/>
            <a:chExt cx="1752600" cy="485775"/>
          </a:xfrm>
        </p:grpSpPr>
        <p:grpSp>
          <p:nvGrpSpPr>
            <p:cNvPr id="29" name="Group 103"/>
            <p:cNvGrpSpPr/>
            <p:nvPr/>
          </p:nvGrpSpPr>
          <p:grpSpPr>
            <a:xfrm>
              <a:off x="7620000" y="2667000"/>
              <a:ext cx="838200" cy="485775"/>
              <a:chOff x="7772400" y="3429000"/>
              <a:chExt cx="838200" cy="485775"/>
            </a:xfrm>
          </p:grpSpPr>
          <p:pic>
            <p:nvPicPr>
              <p:cNvPr id="102" name="Picture 101" descr="sphere.gif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772400" y="3429000"/>
                <a:ext cx="838200" cy="485775"/>
              </a:xfrm>
              <a:prstGeom prst="rect">
                <a:avLst/>
              </a:prstGeom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7950994" y="3505200"/>
                <a:ext cx="48101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prstClr val="white"/>
                    </a:solidFill>
                    <a:latin typeface="Arial Narrow" pitchFamily="34" charset="0"/>
                  </a:rPr>
                  <a:t>HPF</a:t>
                </a:r>
                <a:endParaRPr lang="en-US" sz="1200" b="1" dirty="0">
                  <a:solidFill>
                    <a:prstClr val="white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06" name="TextBox 117"/>
            <p:cNvSpPr txBox="1">
              <a:spLocks noChangeArrowheads="1"/>
            </p:cNvSpPr>
            <p:nvPr/>
          </p:nvSpPr>
          <p:spPr bwMode="auto">
            <a:xfrm>
              <a:off x="8305800" y="2667000"/>
              <a:ext cx="10668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  H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ippo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C</a:t>
              </a:r>
              <a:endParaRPr lang="en-US" sz="105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   </a:t>
              </a:r>
              <a:r>
                <a:rPr lang="en-US" sz="1050" b="1" dirty="0" smtClean="0">
                  <a:solidFill>
                    <a:prstClr val="black"/>
                  </a:solidFill>
                  <a:latin typeface="Calibri" pitchFamily="34" charset="0"/>
                </a:rPr>
                <a:t>F</a:t>
              </a: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ormation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07" name="Flowchart: Magnetic Disk 106"/>
          <p:cNvSpPr/>
          <p:nvPr/>
        </p:nvSpPr>
        <p:spPr bwMode="auto">
          <a:xfrm>
            <a:off x="5467350" y="3771900"/>
            <a:ext cx="388883" cy="381000"/>
          </a:xfrm>
          <a:prstGeom prst="flowChartMagneticDisk">
            <a:avLst/>
          </a:prstGeom>
          <a:solidFill>
            <a:srgbClr val="AEC87A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EC</a:t>
            </a:r>
            <a:endParaRPr lang="en-US" sz="1050" b="1" dirty="0">
              <a:solidFill>
                <a:srgbClr val="FFFF00"/>
              </a:solidFill>
            </a:endParaRPr>
          </a:p>
        </p:txBody>
      </p:sp>
      <p:grpSp>
        <p:nvGrpSpPr>
          <p:cNvPr id="30" name="Group 109"/>
          <p:cNvGrpSpPr/>
          <p:nvPr/>
        </p:nvGrpSpPr>
        <p:grpSpPr>
          <a:xfrm>
            <a:off x="4800600" y="4114800"/>
            <a:ext cx="838200" cy="485775"/>
            <a:chOff x="3505200" y="6324600"/>
            <a:chExt cx="838200" cy="485775"/>
          </a:xfrm>
        </p:grpSpPr>
        <p:pic>
          <p:nvPicPr>
            <p:cNvPr id="108" name="Picture 107" descr="sphere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05200" y="6324600"/>
              <a:ext cx="838200" cy="485775"/>
            </a:xfrm>
            <a:prstGeom prst="rect">
              <a:avLst/>
            </a:prstGeom>
          </p:spPr>
        </p:pic>
        <p:sp>
          <p:nvSpPr>
            <p:cNvPr id="109" name="Rectangle 108"/>
            <p:cNvSpPr/>
            <p:nvPr/>
          </p:nvSpPr>
          <p:spPr>
            <a:xfrm>
              <a:off x="3683794" y="6400800"/>
              <a:ext cx="4810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HPF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112" name="Flowchart: Magnetic Disk 111"/>
          <p:cNvSpPr/>
          <p:nvPr/>
        </p:nvSpPr>
        <p:spPr bwMode="auto">
          <a:xfrm>
            <a:off x="7916917" y="2743200"/>
            <a:ext cx="388883" cy="381000"/>
          </a:xfrm>
          <a:prstGeom prst="flowChartMagneticDisk">
            <a:avLst/>
          </a:prstGeom>
          <a:solidFill>
            <a:srgbClr val="AEC87A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prstClr val="white"/>
                </a:solidFill>
              </a:rPr>
              <a:t>EC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13" name="TextBox 117"/>
          <p:cNvSpPr txBox="1">
            <a:spLocks noChangeArrowheads="1"/>
          </p:cNvSpPr>
          <p:nvPr/>
        </p:nvSpPr>
        <p:spPr bwMode="auto">
          <a:xfrm>
            <a:off x="8229600" y="2743200"/>
            <a:ext cx="838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  E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ntorhinal</a:t>
            </a:r>
          </a:p>
          <a:p>
            <a:pPr>
              <a:defRPr/>
            </a:pP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   </a:t>
            </a: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ortex</a:t>
            </a:r>
            <a:endParaRPr lang="en-US" sz="105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7227277" y="5791200"/>
            <a:ext cx="2069123" cy="457200"/>
            <a:chOff x="7162800" y="6248400"/>
            <a:chExt cx="2069123" cy="457200"/>
          </a:xfrm>
        </p:grpSpPr>
        <p:sp>
          <p:nvSpPr>
            <p:cNvPr id="46" name="TextBox 127"/>
            <p:cNvSpPr txBox="1">
              <a:spLocks noChangeArrowheads="1"/>
            </p:cNvSpPr>
            <p:nvPr/>
          </p:nvSpPr>
          <p:spPr bwMode="auto">
            <a:xfrm>
              <a:off x="7543800" y="6274713"/>
              <a:ext cx="16881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I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nfero</a:t>
              </a:r>
              <a:r>
                <a:rPr lang="en-US" sz="1050" b="1" dirty="0">
                  <a:solidFill>
                    <a:prstClr val="black"/>
                  </a:solidFill>
                  <a:latin typeface="Calibri" pitchFamily="34" charset="0"/>
                </a:rPr>
                <a:t>T</a:t>
              </a:r>
              <a:r>
                <a:rPr lang="en-US" sz="1050" dirty="0">
                  <a:solidFill>
                    <a:prstClr val="black"/>
                  </a:solidFill>
                  <a:latin typeface="Calibri" pitchFamily="34" charset="0"/>
                </a:rPr>
                <a:t>emporal cortex: </a:t>
              </a:r>
              <a:endParaRPr lang="en-US" sz="105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Calibri" pitchFamily="34" charset="0"/>
                </a:rPr>
                <a:t>responds to faces</a:t>
              </a:r>
              <a:endParaRPr lang="en-US" sz="105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7" name="Flowchart: Magnetic Disk 46"/>
            <p:cNvSpPr/>
            <p:nvPr/>
          </p:nvSpPr>
          <p:spPr>
            <a:xfrm>
              <a:off x="7162800" y="6248400"/>
              <a:ext cx="371231" cy="457200"/>
            </a:xfrm>
            <a:prstGeom prst="flowChartMagneticDisk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</a:rPr>
                <a:t>IT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76600" y="3124200"/>
            <a:ext cx="466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48" name="Group 81"/>
          <p:cNvGrpSpPr/>
          <p:nvPr/>
        </p:nvGrpSpPr>
        <p:grpSpPr>
          <a:xfrm>
            <a:off x="4724400" y="4924425"/>
            <a:ext cx="485775" cy="485775"/>
            <a:chOff x="1981200" y="4038600"/>
            <a:chExt cx="485775" cy="485775"/>
          </a:xfrm>
        </p:grpSpPr>
        <p:pic>
          <p:nvPicPr>
            <p:cNvPr id="110" name="Picture 109" descr="sphere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1200" y="4038600"/>
              <a:ext cx="485775" cy="485775"/>
            </a:xfrm>
            <a:prstGeom prst="rect">
              <a:avLst/>
            </a:prstGeom>
          </p:spPr>
        </p:pic>
        <p:sp>
          <p:nvSpPr>
            <p:cNvPr id="111" name="Rectangle 110"/>
            <p:cNvSpPr/>
            <p:nvPr/>
          </p:nvSpPr>
          <p:spPr>
            <a:xfrm>
              <a:off x="2033587" y="41148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BS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049" name="Group 81"/>
          <p:cNvGrpSpPr/>
          <p:nvPr/>
        </p:nvGrpSpPr>
        <p:grpSpPr>
          <a:xfrm>
            <a:off x="352425" y="5915025"/>
            <a:ext cx="485775" cy="485775"/>
            <a:chOff x="1981200" y="4038600"/>
            <a:chExt cx="485775" cy="485775"/>
          </a:xfrm>
        </p:grpSpPr>
        <p:pic>
          <p:nvPicPr>
            <p:cNvPr id="115" name="Picture 114" descr="sphere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1200" y="4038600"/>
              <a:ext cx="485775" cy="485775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>
              <a:off x="2033587" y="4114800"/>
              <a:ext cx="381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BS</a:t>
              </a:r>
              <a:endParaRPr lang="en-US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117" name="TextBox 127"/>
          <p:cNvSpPr txBox="1">
            <a:spLocks noChangeArrowheads="1"/>
          </p:cNvSpPr>
          <p:nvPr/>
        </p:nvSpPr>
        <p:spPr bwMode="auto">
          <a:xfrm>
            <a:off x="762000" y="5969913"/>
            <a:ext cx="211992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rain</a:t>
            </a: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S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tem</a:t>
            </a: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DA &amp; NE centers</a:t>
            </a:r>
            <a:endParaRPr lang="en-US" sz="105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050" name="Group 128"/>
          <p:cNvGrpSpPr/>
          <p:nvPr/>
        </p:nvGrpSpPr>
        <p:grpSpPr>
          <a:xfrm>
            <a:off x="4800600" y="3581400"/>
            <a:ext cx="1295400" cy="1219200"/>
            <a:chOff x="4800600" y="3581400"/>
            <a:chExt cx="1295400" cy="1219200"/>
          </a:xfrm>
        </p:grpSpPr>
        <p:sp>
          <p:nvSpPr>
            <p:cNvPr id="119" name="Oval 118"/>
            <p:cNvSpPr/>
            <p:nvPr/>
          </p:nvSpPr>
          <p:spPr>
            <a:xfrm>
              <a:off x="4800600" y="3962400"/>
              <a:ext cx="838200" cy="8382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257800" y="3581400"/>
              <a:ext cx="838200" cy="8382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51" name="Group 130"/>
          <p:cNvGrpSpPr/>
          <p:nvPr/>
        </p:nvGrpSpPr>
        <p:grpSpPr>
          <a:xfrm>
            <a:off x="2590800" y="1828800"/>
            <a:ext cx="3352800" cy="3429000"/>
            <a:chOff x="2590800" y="1828800"/>
            <a:chExt cx="3352800" cy="3429000"/>
          </a:xfrm>
        </p:grpSpPr>
        <p:sp>
          <p:nvSpPr>
            <p:cNvPr id="121" name="Oval 120"/>
            <p:cNvSpPr/>
            <p:nvPr/>
          </p:nvSpPr>
          <p:spPr>
            <a:xfrm>
              <a:off x="2590800" y="2743200"/>
              <a:ext cx="838200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52" name="Group 127"/>
            <p:cNvGrpSpPr/>
            <p:nvPr/>
          </p:nvGrpSpPr>
          <p:grpSpPr>
            <a:xfrm>
              <a:off x="5105400" y="1828800"/>
              <a:ext cx="838200" cy="3429000"/>
              <a:chOff x="5105400" y="1828800"/>
              <a:chExt cx="838200" cy="342900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105400" y="1828800"/>
                <a:ext cx="838200" cy="838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105400" y="4419600"/>
                <a:ext cx="838200" cy="838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53" name="Group 137"/>
          <p:cNvGrpSpPr/>
          <p:nvPr/>
        </p:nvGrpSpPr>
        <p:grpSpPr>
          <a:xfrm>
            <a:off x="3810000" y="3429000"/>
            <a:ext cx="1676400" cy="2133600"/>
            <a:chOff x="3810000" y="3429000"/>
            <a:chExt cx="1676400" cy="2133600"/>
          </a:xfrm>
        </p:grpSpPr>
        <p:grpSp>
          <p:nvGrpSpPr>
            <p:cNvPr id="2054" name="Group 134"/>
            <p:cNvGrpSpPr/>
            <p:nvPr/>
          </p:nvGrpSpPr>
          <p:grpSpPr>
            <a:xfrm>
              <a:off x="3810000" y="3581400"/>
              <a:ext cx="1600200" cy="1981200"/>
              <a:chOff x="3810000" y="3581400"/>
              <a:chExt cx="1600200" cy="19812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3810000" y="3581400"/>
                <a:ext cx="838200" cy="838200"/>
              </a:xfrm>
              <a:prstGeom prst="ellipse">
                <a:avLst/>
              </a:prstGeom>
              <a:noFill/>
              <a:ln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962400" y="4267200"/>
                <a:ext cx="838200" cy="838200"/>
              </a:xfrm>
              <a:prstGeom prst="ellipse">
                <a:avLst/>
              </a:prstGeom>
              <a:noFill/>
              <a:ln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572000" y="4724400"/>
                <a:ext cx="838200" cy="838200"/>
              </a:xfrm>
              <a:prstGeom prst="ellipse">
                <a:avLst/>
              </a:prstGeom>
              <a:noFill/>
              <a:ln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7" name="Oval 136"/>
            <p:cNvSpPr/>
            <p:nvPr/>
          </p:nvSpPr>
          <p:spPr>
            <a:xfrm>
              <a:off x="4648200" y="3429000"/>
              <a:ext cx="838200" cy="838200"/>
            </a:xfrm>
            <a:prstGeom prst="ellipse">
              <a:avLst/>
            </a:prstGeom>
            <a:noFill/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55" name="Group 139"/>
          <p:cNvGrpSpPr/>
          <p:nvPr/>
        </p:nvGrpSpPr>
        <p:grpSpPr>
          <a:xfrm>
            <a:off x="3124200" y="2057400"/>
            <a:ext cx="4572000" cy="2743200"/>
            <a:chOff x="3124200" y="2057400"/>
            <a:chExt cx="4572000" cy="2743200"/>
          </a:xfrm>
        </p:grpSpPr>
        <p:grpSp>
          <p:nvGrpSpPr>
            <p:cNvPr id="2057" name="Group 135"/>
            <p:cNvGrpSpPr/>
            <p:nvPr/>
          </p:nvGrpSpPr>
          <p:grpSpPr>
            <a:xfrm>
              <a:off x="3124200" y="2057400"/>
              <a:ext cx="4572000" cy="2743200"/>
              <a:chOff x="3124200" y="2057400"/>
              <a:chExt cx="4572000" cy="2743200"/>
            </a:xfrm>
          </p:grpSpPr>
          <p:grpSp>
            <p:nvGrpSpPr>
              <p:cNvPr id="2058" name="Group 129"/>
              <p:cNvGrpSpPr/>
              <p:nvPr/>
            </p:nvGrpSpPr>
            <p:grpSpPr>
              <a:xfrm>
                <a:off x="3124200" y="2057400"/>
                <a:ext cx="4572000" cy="2667000"/>
                <a:chOff x="3124200" y="2057400"/>
                <a:chExt cx="4572000" cy="2667000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3124200" y="2057400"/>
                  <a:ext cx="838200" cy="838200"/>
                </a:xfrm>
                <a:prstGeom prst="ellipse">
                  <a:avLst/>
                </a:prstGeom>
                <a:no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6858000" y="3886200"/>
                  <a:ext cx="838200" cy="838200"/>
                </a:xfrm>
                <a:prstGeom prst="ellipse">
                  <a:avLst/>
                </a:prstGeom>
                <a:no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6" name="Oval 125"/>
              <p:cNvSpPr/>
              <p:nvPr/>
            </p:nvSpPr>
            <p:spPr>
              <a:xfrm>
                <a:off x="5638800" y="3962400"/>
                <a:ext cx="838200" cy="838200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630706" y="2707342"/>
              <a:ext cx="838200" cy="83820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946851" y="4800600"/>
            <a:ext cx="2869554" cy="1828800"/>
            <a:chOff x="2946851" y="4800600"/>
            <a:chExt cx="2869554" cy="1828800"/>
          </a:xfrm>
        </p:grpSpPr>
        <p:pic>
          <p:nvPicPr>
            <p:cNvPr id="118" name="Picture 117" descr="NaoRC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46851" y="4800600"/>
              <a:ext cx="1276807" cy="1803400"/>
            </a:xfrm>
            <a:prstGeom prst="rect">
              <a:avLst/>
            </a:prstGeom>
          </p:spPr>
        </p:pic>
        <p:pic>
          <p:nvPicPr>
            <p:cNvPr id="122" name="Picture 121" descr="mds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19600" y="4948061"/>
              <a:ext cx="1396805" cy="1681339"/>
            </a:xfrm>
            <a:prstGeom prst="rect">
              <a:avLst/>
            </a:prstGeom>
          </p:spPr>
        </p:pic>
      </p:grpSp>
      <p:pic>
        <p:nvPicPr>
          <p:cNvPr id="129" name="Picture 128" descr="Resue-Military-robot.gi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19800" y="4238625"/>
            <a:ext cx="1643144" cy="2390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142928" y="9906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125000"/>
              </a:spcBef>
              <a:tabLst>
                <a:tab pos="455613" algn="l"/>
                <a:tab pos="1027113" algn="l"/>
              </a:tabLst>
            </a:pPr>
            <a:r>
              <a:rPr lang="en-US" sz="2800" b="1" dirty="0"/>
              <a:t>Neuroscience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5887843" y="1655885"/>
            <a:ext cx="492369" cy="533400"/>
            <a:chOff x="4032" y="576"/>
            <a:chExt cx="354" cy="240"/>
          </a:xfrm>
        </p:grpSpPr>
        <p:sp>
          <p:nvSpPr>
            <p:cNvPr id="13325" name="Arc 8"/>
            <p:cNvSpPr>
              <a:spLocks/>
            </p:cNvSpPr>
            <p:nvPr/>
          </p:nvSpPr>
          <p:spPr bwMode="auto">
            <a:xfrm>
              <a:off x="4032" y="576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26" name="Arc 9"/>
            <p:cNvSpPr>
              <a:spLocks/>
            </p:cNvSpPr>
            <p:nvPr/>
          </p:nvSpPr>
          <p:spPr bwMode="auto">
            <a:xfrm flipH="1" flipV="1">
              <a:off x="4032" y="672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1142928" y="2286000"/>
            <a:ext cx="5930900" cy="1371600"/>
            <a:chOff x="1142928" y="2286000"/>
            <a:chExt cx="5930900" cy="1371600"/>
          </a:xfrm>
        </p:grpSpPr>
        <p:sp>
          <p:nvSpPr>
            <p:cNvPr id="13320" name="Rectangle 3"/>
            <p:cNvSpPr>
              <a:spLocks noChangeArrowheads="1"/>
            </p:cNvSpPr>
            <p:nvPr/>
          </p:nvSpPr>
          <p:spPr bwMode="auto">
            <a:xfrm>
              <a:off x="1142928" y="2590800"/>
              <a:ext cx="3429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tabLst>
                  <a:tab pos="1027113" algn="l"/>
                </a:tabLst>
              </a:pPr>
              <a:r>
                <a:rPr lang="en-US" sz="2800" b="1" dirty="0" smtClean="0"/>
                <a:t>Mesocircuit Modeling</a:t>
              </a:r>
              <a:endParaRPr lang="en-US" sz="2800" b="1" dirty="0"/>
            </a:p>
          </p:txBody>
        </p:sp>
        <p:pic>
          <p:nvPicPr>
            <p:cNvPr id="133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6600"/>
                </a:clrFrom>
                <a:clrTo>
                  <a:srgbClr val="0066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2828" y="2286000"/>
              <a:ext cx="1651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</a:rPr>
              <a:t>Present Scope of Work</a:t>
            </a:r>
          </a:p>
          <a:p>
            <a:pPr algn="ctr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4" name="Group 38"/>
          <p:cNvGrpSpPr/>
          <p:nvPr/>
        </p:nvGrpSpPr>
        <p:grpSpPr>
          <a:xfrm>
            <a:off x="1142928" y="3962400"/>
            <a:ext cx="5943672" cy="1066800"/>
            <a:chOff x="1142928" y="3886200"/>
            <a:chExt cx="5943672" cy="1066800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1142928" y="3962400"/>
              <a:ext cx="3505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tabLst>
                  <a:tab pos="455613" algn="l"/>
                  <a:tab pos="1027113" algn="l"/>
                </a:tabLst>
              </a:pPr>
              <a:r>
                <a:rPr lang="en-US" sz="2800" b="1" dirty="0"/>
                <a:t>Robotic/Human </a:t>
              </a:r>
              <a:r>
                <a:rPr lang="en-US" sz="2800" b="1" dirty="0" smtClean="0"/>
                <a:t>Loops</a:t>
              </a:r>
            </a:p>
            <a:p>
              <a:pPr marL="457200" indent="-457200" eaLnBrk="0" hangingPunct="0">
                <a:tabLst>
                  <a:tab pos="455613" algn="l"/>
                  <a:tab pos="1027113" algn="l"/>
                </a:tabLst>
              </a:pPr>
              <a:r>
                <a:rPr lang="en-US" sz="2800" b="1" dirty="0" smtClean="0"/>
                <a:t>(Virtual Neurorobotics)</a:t>
              </a:r>
              <a:endParaRPr lang="en-US" sz="2800" b="1" dirty="0"/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5410057" y="3886200"/>
              <a:ext cx="1676543" cy="1066800"/>
              <a:chOff x="4436775" y="5257800"/>
              <a:chExt cx="2060686" cy="1311234"/>
            </a:xfrm>
          </p:grpSpPr>
          <p:pic>
            <p:nvPicPr>
              <p:cNvPr id="13314" name="Picture 6" descr="C:\Program Files\Microsoft Office\MEDIA\CAGCAT10\j030295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62600" y="5257800"/>
                <a:ext cx="934861" cy="1311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17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6DB0FF"/>
                  </a:clrFrom>
                  <a:clrTo>
                    <a:srgbClr val="6DB0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6775" y="5486400"/>
                <a:ext cx="973425" cy="1066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6" name="Picture 68" descr="N13552_plan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0628" y="762000"/>
            <a:ext cx="1295400" cy="8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 rot="5400000">
            <a:off x="5964043" y="3484685"/>
            <a:ext cx="492369" cy="533400"/>
            <a:chOff x="4032" y="576"/>
            <a:chExt cx="354" cy="240"/>
          </a:xfrm>
        </p:grpSpPr>
        <p:sp>
          <p:nvSpPr>
            <p:cNvPr id="28" name="Arc 8"/>
            <p:cNvSpPr>
              <a:spLocks/>
            </p:cNvSpPr>
            <p:nvPr/>
          </p:nvSpPr>
          <p:spPr bwMode="auto">
            <a:xfrm>
              <a:off x="4032" y="576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Arc 9"/>
            <p:cNvSpPr>
              <a:spLocks/>
            </p:cNvSpPr>
            <p:nvPr/>
          </p:nvSpPr>
          <p:spPr bwMode="auto">
            <a:xfrm flipH="1" flipV="1">
              <a:off x="4032" y="672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 rot="5400000">
            <a:off x="5964044" y="5125915"/>
            <a:ext cx="492369" cy="533400"/>
            <a:chOff x="4032" y="576"/>
            <a:chExt cx="354" cy="240"/>
          </a:xfrm>
        </p:grpSpPr>
        <p:sp>
          <p:nvSpPr>
            <p:cNvPr id="31" name="Arc 8"/>
            <p:cNvSpPr>
              <a:spLocks/>
            </p:cNvSpPr>
            <p:nvPr/>
          </p:nvSpPr>
          <p:spPr bwMode="auto">
            <a:xfrm>
              <a:off x="4032" y="576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Arc 9"/>
            <p:cNvSpPr>
              <a:spLocks/>
            </p:cNvSpPr>
            <p:nvPr/>
          </p:nvSpPr>
          <p:spPr bwMode="auto">
            <a:xfrm flipH="1" flipV="1">
              <a:off x="4032" y="672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39"/>
          <p:cNvGrpSpPr/>
          <p:nvPr/>
        </p:nvGrpSpPr>
        <p:grpSpPr>
          <a:xfrm>
            <a:off x="1142928" y="5791200"/>
            <a:ext cx="5943672" cy="1143000"/>
            <a:chOff x="1142928" y="5715000"/>
            <a:chExt cx="5943672" cy="1143000"/>
          </a:xfrm>
        </p:grpSpPr>
        <p:pic>
          <p:nvPicPr>
            <p:cNvPr id="13315" name="Picture 6" descr="supercomput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48313" y="5718175"/>
              <a:ext cx="1538287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1142928" y="5715000"/>
              <a:ext cx="3429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tabLst>
                  <a:tab pos="1027113" algn="l"/>
                </a:tabLst>
              </a:pPr>
              <a:r>
                <a:rPr lang="en-US" sz="2800" b="1" dirty="0" smtClean="0"/>
                <a:t>Parallel Hardware Optimization</a:t>
              </a:r>
              <a:endParaRPr lang="en-US" sz="28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79388"/>
            <a:ext cx="2743200" cy="2283212"/>
          </a:xfrm>
          <a:prstGeom prst="rect">
            <a:avLst/>
          </a:prstGeom>
          <a:noFill/>
          <a:ln w="9525" algn="ctr">
            <a:solidFill>
              <a:srgbClr val="039FAF"/>
            </a:solidFill>
            <a:miter lim="800000"/>
            <a:headEnd/>
            <a:tailEnd/>
          </a:ln>
        </p:spPr>
      </p:pic>
      <p:pic>
        <p:nvPicPr>
          <p:cNvPr id="25605" name="Picture 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066800"/>
            <a:ext cx="2667000" cy="2173713"/>
          </a:xfrm>
          <a:prstGeom prst="rect">
            <a:avLst/>
          </a:prstGeom>
          <a:noFill/>
          <a:ln w="9525" algn="ctr">
            <a:solidFill>
              <a:srgbClr val="039FAF"/>
            </a:solidFill>
            <a:miter lim="800000"/>
            <a:headEnd/>
            <a:tailEnd/>
          </a:ln>
        </p:spPr>
      </p:pic>
      <p:pic>
        <p:nvPicPr>
          <p:cNvPr id="25607" name="Picture 66" descr="slice_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362200"/>
            <a:ext cx="1844597" cy="3200400"/>
          </a:xfrm>
          <a:prstGeom prst="rect">
            <a:avLst/>
          </a:prstGeom>
          <a:noFill/>
          <a:ln w="9525">
            <a:solidFill>
              <a:srgbClr val="039FAF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0" hangingPunct="0"/>
            <a:r>
              <a:rPr lang="en-US" sz="2800" b="1" dirty="0" smtClean="0">
                <a:solidFill>
                  <a:schemeClr val="accent2"/>
                </a:solidFill>
              </a:rPr>
              <a:t>From Brain Slice to Physiological Parameters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1066801"/>
            <a:ext cx="1828800" cy="1143000"/>
            <a:chOff x="152400" y="1066800"/>
            <a:chExt cx="2286000" cy="1446213"/>
          </a:xfrm>
        </p:grpSpPr>
        <p:pic>
          <p:nvPicPr>
            <p:cNvPr id="25608" name="Picture 68" descr="N13552_plan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" y="1066800"/>
              <a:ext cx="2286000" cy="14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8" descr="N13552_planes"/>
            <p:cNvPicPr>
              <a:picLocks noChangeAspect="1" noChangeArrowheads="1"/>
            </p:cNvPicPr>
            <p:nvPr/>
          </p:nvPicPr>
          <p:blipFill>
            <a:blip r:embed="rId6" cstate="print"/>
            <a:srcRect l="53333" t="47420" b="15697"/>
            <a:stretch>
              <a:fillRect/>
            </a:stretch>
          </p:blipFill>
          <p:spPr bwMode="auto">
            <a:xfrm>
              <a:off x="1371600" y="1752600"/>
              <a:ext cx="1066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4800600" y="1143000"/>
            <a:ext cx="4114800" cy="2514600"/>
            <a:chOff x="4800600" y="1143000"/>
            <a:chExt cx="4114800" cy="2514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34275" y="2209800"/>
              <a:ext cx="1381125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4800600" y="1143000"/>
              <a:ext cx="4078288" cy="2514600"/>
              <a:chOff x="4800600" y="1143000"/>
              <a:chExt cx="4078288" cy="2514600"/>
            </a:xfrm>
          </p:grpSpPr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4800600" y="1143000"/>
                <a:ext cx="4078288" cy="914400"/>
                <a:chOff x="152400" y="1646238"/>
                <a:chExt cx="5145314" cy="1695450"/>
              </a:xfrm>
            </p:grpSpPr>
            <p:pic>
              <p:nvPicPr>
                <p:cNvPr id="13" name="Picture 1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519714" y="2380569"/>
                  <a:ext cx="1778000" cy="928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1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r="16608"/>
                <a:stretch>
                  <a:fillRect/>
                </a:stretch>
              </p:blipFill>
              <p:spPr bwMode="auto">
                <a:xfrm>
                  <a:off x="152400" y="1646238"/>
                  <a:ext cx="3403600" cy="1695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4943475" y="2209800"/>
                <a:ext cx="2514600" cy="1219200"/>
                <a:chOff x="939800" y="4618038"/>
                <a:chExt cx="2949575" cy="1371600"/>
              </a:xfrm>
            </p:grpSpPr>
            <p:pic>
              <p:nvPicPr>
                <p:cNvPr id="19" name="Picture 16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14073" t="50868" r="7518"/>
                <a:stretch>
                  <a:fillRect/>
                </a:stretch>
              </p:blipFill>
              <p:spPr bwMode="auto">
                <a:xfrm>
                  <a:off x="939800" y="4618038"/>
                  <a:ext cx="1423988" cy="13716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0" name="Picture 17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12500" t="922" r="9004" b="53145"/>
                <a:stretch>
                  <a:fillRect/>
                </a:stretch>
              </p:blipFill>
              <p:spPr bwMode="auto">
                <a:xfrm>
                  <a:off x="2463800" y="4618038"/>
                  <a:ext cx="1425575" cy="136207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cxnSp>
            <p:nvCxnSpPr>
              <p:cNvPr id="22" name="Straight Connector 21"/>
              <p:cNvCxnSpPr/>
              <p:nvPr/>
            </p:nvCxnSpPr>
            <p:spPr bwMode="auto">
              <a:xfrm>
                <a:off x="4876800" y="3657600"/>
                <a:ext cx="38862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4943475" y="3810001"/>
            <a:ext cx="4010025" cy="2438399"/>
            <a:chOff x="4943475" y="3810001"/>
            <a:chExt cx="4010025" cy="2438399"/>
          </a:xfrm>
        </p:grpSpPr>
        <p:grpSp>
          <p:nvGrpSpPr>
            <p:cNvPr id="25" name="Group 24"/>
            <p:cNvGrpSpPr/>
            <p:nvPr/>
          </p:nvGrpSpPr>
          <p:grpSpPr>
            <a:xfrm>
              <a:off x="4943475" y="3810001"/>
              <a:ext cx="3743325" cy="2133600"/>
              <a:chOff x="4943475" y="3810001"/>
              <a:chExt cx="3743325" cy="2133600"/>
            </a:xfrm>
          </p:grpSpPr>
          <p:pic>
            <p:nvPicPr>
              <p:cNvPr id="23" name="Picture 2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43475" y="3810001"/>
                <a:ext cx="2215949" cy="2133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229475" y="4267200"/>
                <a:ext cx="1457325" cy="1257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53000" y="6019800"/>
              <a:ext cx="40005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39000" y="5867400"/>
              <a:ext cx="11715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142928" y="9906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125000"/>
              </a:spcBef>
              <a:tabLst>
                <a:tab pos="455613" algn="l"/>
                <a:tab pos="1027113" algn="l"/>
              </a:tabLst>
            </a:pP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Neuroscience</a:t>
            </a:r>
          </a:p>
        </p:txBody>
      </p:sp>
      <p:grpSp>
        <p:nvGrpSpPr>
          <p:cNvPr id="3" name="Group 36"/>
          <p:cNvGrpSpPr/>
          <p:nvPr/>
        </p:nvGrpSpPr>
        <p:grpSpPr>
          <a:xfrm>
            <a:off x="1142928" y="2286000"/>
            <a:ext cx="5930900" cy="1371600"/>
            <a:chOff x="1142928" y="2286000"/>
            <a:chExt cx="5930900" cy="1371600"/>
          </a:xfrm>
        </p:grpSpPr>
        <p:sp>
          <p:nvSpPr>
            <p:cNvPr id="13320" name="Rectangle 3"/>
            <p:cNvSpPr>
              <a:spLocks noChangeArrowheads="1"/>
            </p:cNvSpPr>
            <p:nvPr/>
          </p:nvSpPr>
          <p:spPr bwMode="auto">
            <a:xfrm>
              <a:off x="1142928" y="2590800"/>
              <a:ext cx="3429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tabLst>
                  <a:tab pos="1027113" algn="l"/>
                </a:tabLst>
              </a:pPr>
              <a:r>
                <a:rPr lang="en-US" sz="2800" b="1" dirty="0" smtClean="0"/>
                <a:t>Mesocircuit Modeling</a:t>
              </a:r>
              <a:endParaRPr lang="en-US" sz="2800" b="1" dirty="0"/>
            </a:p>
          </p:txBody>
        </p:sp>
        <p:pic>
          <p:nvPicPr>
            <p:cNvPr id="133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6600"/>
                </a:clrFrom>
                <a:clrTo>
                  <a:srgbClr val="0066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2828" y="2286000"/>
              <a:ext cx="1651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4" name="Group 38"/>
          <p:cNvGrpSpPr/>
          <p:nvPr/>
        </p:nvGrpSpPr>
        <p:grpSpPr>
          <a:xfrm>
            <a:off x="1142928" y="3733800"/>
            <a:ext cx="5943672" cy="1066800"/>
            <a:chOff x="1142928" y="3886200"/>
            <a:chExt cx="5943672" cy="1066800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1142928" y="3962400"/>
              <a:ext cx="3505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tabLst>
                  <a:tab pos="455613" algn="l"/>
                  <a:tab pos="1027113" algn="l"/>
                </a:tabLst>
              </a:pPr>
              <a:r>
                <a:rPr lang="en-US" sz="28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Robotic/Human </a:t>
              </a:r>
              <a:r>
                <a:rPr lang="en-US" sz="2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Loops</a:t>
              </a:r>
            </a:p>
            <a:p>
              <a:pPr marL="457200" indent="-457200" eaLnBrk="0" hangingPunct="0">
                <a:tabLst>
                  <a:tab pos="455613" algn="l"/>
                  <a:tab pos="1027113" algn="l"/>
                </a:tabLst>
              </a:pPr>
              <a:r>
                <a:rPr lang="en-US" sz="2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(Virtual Neurorobotics)</a:t>
              </a:r>
              <a:endPara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5410057" y="3886200"/>
              <a:ext cx="1676543" cy="1066800"/>
              <a:chOff x="4436775" y="5257800"/>
              <a:chExt cx="2060686" cy="1311234"/>
            </a:xfrm>
          </p:grpSpPr>
          <p:pic>
            <p:nvPicPr>
              <p:cNvPr id="13314" name="Picture 6" descr="C:\Program Files\Microsoft Office\MEDIA\CAGCAT10\j030295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562600" y="5257800"/>
                <a:ext cx="934861" cy="1311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17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6DB0FF"/>
                  </a:clrFrom>
                  <a:clrTo>
                    <a:srgbClr val="6DB0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436775" y="5486400"/>
                <a:ext cx="973425" cy="1066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6" name="Picture 68" descr="N13552_planes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00628" y="762000"/>
            <a:ext cx="1295400" cy="8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9"/>
          <p:cNvGrpSpPr/>
          <p:nvPr/>
        </p:nvGrpSpPr>
        <p:grpSpPr>
          <a:xfrm>
            <a:off x="1142928" y="5257800"/>
            <a:ext cx="5943672" cy="1219200"/>
            <a:chOff x="1142928" y="5638800"/>
            <a:chExt cx="5943672" cy="1219200"/>
          </a:xfrm>
        </p:grpSpPr>
        <p:pic>
          <p:nvPicPr>
            <p:cNvPr id="13315" name="Picture 6" descr="supercomputer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548313" y="5718175"/>
              <a:ext cx="1538287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1142928" y="5638800"/>
              <a:ext cx="3429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tabLst>
                  <a:tab pos="1027113" algn="l"/>
                </a:tabLst>
              </a:pPr>
              <a:r>
                <a:rPr lang="en-US" sz="2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Parallel Hardware Optimization</a:t>
              </a:r>
              <a:endPara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0" hangingPunct="0"/>
            <a:r>
              <a:rPr lang="en-US" sz="2800" b="1" dirty="0" smtClean="0">
                <a:solidFill>
                  <a:schemeClr val="accent2"/>
                </a:solidFill>
              </a:rPr>
              <a:t>To Neural Models &amp; Software Engineering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57600" y="609600"/>
            <a:ext cx="5333999" cy="6248400"/>
            <a:chOff x="3657600" y="609600"/>
            <a:chExt cx="5333999" cy="6248400"/>
          </a:xfrm>
        </p:grpSpPr>
        <p:pic>
          <p:nvPicPr>
            <p:cNvPr id="4506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b="75676"/>
            <a:stretch>
              <a:fillRect/>
            </a:stretch>
          </p:blipFill>
          <p:spPr bwMode="auto">
            <a:xfrm>
              <a:off x="3962400" y="609600"/>
              <a:ext cx="465956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"/>
            <p:cNvGrpSpPr/>
            <p:nvPr/>
          </p:nvGrpSpPr>
          <p:grpSpPr>
            <a:xfrm>
              <a:off x="3657600" y="1600200"/>
              <a:ext cx="5333999" cy="5257800"/>
              <a:chOff x="3501730" y="1371600"/>
              <a:chExt cx="5489869" cy="535305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6248400" y="1371600"/>
                <a:ext cx="533400" cy="5295900"/>
              </a:xfrm>
              <a:prstGeom prst="rect">
                <a:avLst/>
              </a:prstGeom>
              <a:solidFill>
                <a:srgbClr val="FFFFAB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1730" y="1371600"/>
                <a:ext cx="5489869" cy="535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8" name="Rectangle 7"/>
          <p:cNvSpPr/>
          <p:nvPr/>
        </p:nvSpPr>
        <p:spPr>
          <a:xfrm>
            <a:off x="5334000" y="3657600"/>
            <a:ext cx="271260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NCS is the only system with</a:t>
            </a:r>
          </a:p>
          <a:p>
            <a:pPr algn="ctr"/>
            <a:r>
              <a:rPr lang="en-US" b="1" dirty="0" smtClean="0"/>
              <a:t>a real-time robotic interface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76200" y="609601"/>
            <a:ext cx="3581400" cy="6201506"/>
            <a:chOff x="76200" y="609601"/>
            <a:chExt cx="3581400" cy="620150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4724400"/>
              <a:ext cx="3581400" cy="208670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4400" y="609601"/>
              <a:ext cx="1706777" cy="1752600"/>
            </a:xfrm>
            <a:prstGeom prst="rect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</p:spPr>
        </p:pic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304800" y="2514600"/>
              <a:ext cx="2971800" cy="2058988"/>
              <a:chOff x="5410200" y="4114800"/>
              <a:chExt cx="3505200" cy="2438547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6564" t="9355" r="8455" b="3407"/>
              <a:stretch>
                <a:fillRect/>
              </a:stretch>
            </p:blipFill>
            <p:spPr bwMode="auto">
              <a:xfrm>
                <a:off x="5410200" y="4114800"/>
                <a:ext cx="1690810" cy="243854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</p:pic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7391400" y="4191000"/>
                <a:ext cx="1524000" cy="2362200"/>
                <a:chOff x="1920" y="1104"/>
                <a:chExt cx="1872" cy="2160"/>
              </a:xfrm>
            </p:grpSpPr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1920" y="1104"/>
                  <a:ext cx="1872" cy="2160"/>
                  <a:chOff x="528" y="624"/>
                  <a:chExt cx="3744" cy="3552"/>
                </a:xfrm>
              </p:grpSpPr>
              <p:pic>
                <p:nvPicPr>
                  <p:cNvPr id="19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 l="6500" t="15030" r="59999" b="21286"/>
                  <a:stretch>
                    <a:fillRect/>
                  </a:stretch>
                </p:blipFill>
                <p:spPr bwMode="auto">
                  <a:xfrm>
                    <a:off x="576" y="1824"/>
                    <a:ext cx="3696" cy="2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 l="6000" t="21428" r="60001" b="19388"/>
                  <a:stretch>
                    <a:fillRect/>
                  </a:stretch>
                </p:blipFill>
                <p:spPr bwMode="auto">
                  <a:xfrm>
                    <a:off x="528" y="624"/>
                    <a:ext cx="3744" cy="11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2401" y="1249"/>
                  <a:ext cx="959" cy="3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srgbClr val="0739D9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</a:rPr>
                    <a:t>(bAC)</a:t>
                  </a:r>
                </a:p>
              </p:txBody>
            </p:sp>
            <p:sp>
              <p:nvSpPr>
                <p:cNvPr id="18" name="Rectangle 11"/>
                <p:cNvSpPr>
                  <a:spLocks noChangeArrowheads="1"/>
                </p:cNvSpPr>
                <p:nvPr/>
              </p:nvSpPr>
              <p:spPr bwMode="auto">
                <a:xfrm>
                  <a:off x="2642" y="2210"/>
                  <a:ext cx="798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srgbClr val="0739D9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</a:rPr>
                    <a:t>K</a:t>
                  </a:r>
                  <a:r>
                    <a:rPr lang="en-US" baseline="-25000" dirty="0">
                      <a:solidFill>
                        <a:srgbClr val="0739D9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</a:rPr>
                    <a:t>AHP</a:t>
                  </a:r>
                  <a:endParaRPr lang="en-US" dirty="0">
                    <a:solidFill>
                      <a:srgbClr val="0739D9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Leaky Integrate &amp; Fire Equations </a:t>
            </a:r>
            <a:endParaRPr lang="en-US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708" y="1371600"/>
            <a:ext cx="233109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509" y="1371600"/>
            <a:ext cx="2086291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1996850" cy="58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348891"/>
            <a:ext cx="2933042" cy="14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313564"/>
            <a:ext cx="2819400" cy="48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1" name="Straight Connector 80"/>
          <p:cNvCxnSpPr/>
          <p:nvPr/>
        </p:nvCxnSpPr>
        <p:spPr>
          <a:xfrm rot="5400000">
            <a:off x="1295400" y="33528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4190206" y="3352006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8" cstate="print"/>
          <a:srcRect l="6500" t="15030" r="59999" b="21286"/>
          <a:stretch>
            <a:fillRect/>
          </a:stretch>
        </p:blipFill>
        <p:spPr bwMode="auto">
          <a:xfrm>
            <a:off x="6705600" y="4648199"/>
            <a:ext cx="1752600" cy="181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286000" y="2405063"/>
            <a:ext cx="2139950" cy="1643062"/>
            <a:chOff x="2514600" y="1600200"/>
            <a:chExt cx="2139833" cy="1642975"/>
          </a:xfrm>
        </p:grpSpPr>
        <p:sp>
          <p:nvSpPr>
            <p:cNvPr id="40983" name="Oval 4"/>
            <p:cNvSpPr>
              <a:spLocks noChangeArrowheads="1"/>
            </p:cNvSpPr>
            <p:nvPr/>
          </p:nvSpPr>
          <p:spPr bwMode="auto">
            <a:xfrm>
              <a:off x="3058425" y="1647167"/>
              <a:ext cx="1596008" cy="1596008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sym typeface="Symbol" pitchFamily="18" charset="2"/>
                </a:rPr>
                <a:t>800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sym typeface="Symbol" pitchFamily="18" charset="2"/>
                </a:rPr>
                <a:t>excitatory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sym typeface="Symbol" pitchFamily="18" charset="2"/>
                </a:rPr>
                <a:t>neurons</a:t>
              </a:r>
            </a:p>
          </p:txBody>
        </p:sp>
        <p:cxnSp>
          <p:nvCxnSpPr>
            <p:cNvPr id="40984" name="AutoShape 8"/>
            <p:cNvCxnSpPr>
              <a:cxnSpLocks noChangeShapeType="1"/>
              <a:stCxn id="40983" idx="3"/>
              <a:endCxn id="40983" idx="1"/>
            </p:cNvCxnSpPr>
            <p:nvPr/>
          </p:nvCxnSpPr>
          <p:spPr bwMode="auto">
            <a:xfrm rot="5400000" flipH="1" flipV="1">
              <a:off x="2719878" y="2444163"/>
              <a:ext cx="1146627" cy="1008"/>
            </a:xfrm>
            <a:prstGeom prst="curvedConnector5">
              <a:avLst>
                <a:gd name="adj1" fmla="val -28120"/>
                <a:gd name="adj2" fmla="val -97700000"/>
                <a:gd name="adj3" fmla="val 130931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</p:cxnSp>
        <p:sp>
          <p:nvSpPr>
            <p:cNvPr id="40985" name="Rectangle 9"/>
            <p:cNvSpPr>
              <a:spLocks noChangeArrowheads="1"/>
            </p:cNvSpPr>
            <p:nvPr/>
          </p:nvSpPr>
          <p:spPr bwMode="auto">
            <a:xfrm>
              <a:off x="2544337" y="1905000"/>
              <a:ext cx="503663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accent2"/>
                  </a:solidFill>
                  <a:sym typeface="Symbol" pitchFamily="18" charset="2"/>
                </a:rPr>
                <a:t>G</a:t>
              </a:r>
              <a:r>
                <a:rPr lang="en-US" sz="1600" b="1" i="1" baseline="-25000" dirty="0">
                  <a:solidFill>
                    <a:schemeClr val="accent2"/>
                  </a:solidFill>
                  <a:sym typeface="Symbol" pitchFamily="18" charset="2"/>
                </a:rPr>
                <a:t>exc</a:t>
              </a:r>
            </a:p>
          </p:txBody>
        </p:sp>
        <p:sp>
          <p:nvSpPr>
            <p:cNvPr id="40986" name="Rectangle 9"/>
            <p:cNvSpPr>
              <a:spLocks noChangeArrowheads="1"/>
            </p:cNvSpPr>
            <p:nvPr/>
          </p:nvSpPr>
          <p:spPr bwMode="auto">
            <a:xfrm>
              <a:off x="2514600" y="1600200"/>
              <a:ext cx="728083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 dirty="0">
                  <a:sym typeface="Symbol" pitchFamily="18" charset="2"/>
                </a:rPr>
                <a:t>P</a:t>
              </a:r>
              <a:r>
                <a:rPr lang="en-US" sz="1600" b="1" i="1" baseline="-25000" dirty="0">
                  <a:sym typeface="Symbol" pitchFamily="18" charset="2"/>
                </a:rPr>
                <a:t>connect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92206" y="2328863"/>
            <a:ext cx="1926020" cy="1785937"/>
            <a:chOff x="4192206" y="914400"/>
            <a:chExt cx="1926020" cy="1785937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4192206" y="914400"/>
              <a:ext cx="1926020" cy="1331912"/>
              <a:chOff x="4420286" y="1524000"/>
              <a:chExt cx="1926884" cy="1332264"/>
            </a:xfrm>
          </p:grpSpPr>
          <p:sp>
            <p:nvSpPr>
              <p:cNvPr id="40979" name="Oval 5"/>
              <p:cNvSpPr>
                <a:spLocks noChangeArrowheads="1"/>
              </p:cNvSpPr>
              <p:nvPr/>
            </p:nvSpPr>
            <p:spPr bwMode="auto">
              <a:xfrm>
                <a:off x="5524984" y="2034078"/>
                <a:ext cx="822186" cy="822186"/>
              </a:xfrm>
              <a:prstGeom prst="ellipse">
                <a:avLst/>
              </a:prstGeom>
              <a:solidFill>
                <a:srgbClr val="FFCCCC"/>
              </a:solidFill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sym typeface="Symbol" pitchFamily="18" charset="2"/>
                  </a:rPr>
                  <a:t>200</a:t>
                </a:r>
              </a:p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sym typeface="Symbol" pitchFamily="18" charset="2"/>
                  </a:rPr>
                  <a:t>inhibitory</a:t>
                </a:r>
              </a:p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sym typeface="Symbol" pitchFamily="18" charset="2"/>
                  </a:rPr>
                  <a:t>neurons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980" name="AutoShape 6"/>
              <p:cNvCxnSpPr>
                <a:cxnSpLocks noChangeShapeType="1"/>
                <a:stCxn id="40983" idx="7"/>
                <a:endCxn id="40979" idx="0"/>
              </p:cNvCxnSpPr>
              <p:nvPr/>
            </p:nvCxnSpPr>
            <p:spPr bwMode="auto">
              <a:xfrm rot="16200000" flipH="1">
                <a:off x="5139756" y="1237757"/>
                <a:ext cx="76852" cy="1515791"/>
              </a:xfrm>
              <a:prstGeom prst="curvedConnector3">
                <a:avLst>
                  <a:gd name="adj1" fmla="val -601757"/>
                </a:avLst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40981" name="Rectangle 11"/>
              <p:cNvSpPr>
                <a:spLocks noChangeArrowheads="1"/>
              </p:cNvSpPr>
              <p:nvPr/>
            </p:nvSpPr>
            <p:spPr bwMode="auto">
              <a:xfrm>
                <a:off x="4876800" y="1828800"/>
                <a:ext cx="503663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chemeClr val="accent2"/>
                    </a:solidFill>
                    <a:sym typeface="Symbol" pitchFamily="18" charset="2"/>
                  </a:rPr>
                  <a:t>G</a:t>
                </a:r>
                <a:r>
                  <a:rPr lang="en-US" sz="1600" b="1" i="1" baseline="-25000" dirty="0">
                    <a:solidFill>
                      <a:schemeClr val="accent2"/>
                    </a:solidFill>
                    <a:sym typeface="Symbol" pitchFamily="18" charset="2"/>
                  </a:rPr>
                  <a:t>exc</a:t>
                </a:r>
              </a:p>
            </p:txBody>
          </p:sp>
          <p:sp>
            <p:nvSpPr>
              <p:cNvPr id="40982" name="Rectangle 9"/>
              <p:cNvSpPr>
                <a:spLocks noChangeArrowheads="1"/>
              </p:cNvSpPr>
              <p:nvPr/>
            </p:nvSpPr>
            <p:spPr bwMode="auto">
              <a:xfrm>
                <a:off x="4800600" y="1524000"/>
                <a:ext cx="728083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 dirty="0">
                    <a:sym typeface="Symbol" pitchFamily="18" charset="2"/>
                  </a:rPr>
                  <a:t>P</a:t>
                </a:r>
                <a:r>
                  <a:rPr lang="en-US" sz="1600" b="1" i="1" baseline="-25000" dirty="0">
                    <a:sym typeface="Symbol" pitchFamily="18" charset="2"/>
                  </a:rPr>
                  <a:t>connect</a:t>
                </a:r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4192208" y="2133600"/>
              <a:ext cx="1515111" cy="566737"/>
              <a:chOff x="4420277" y="2743200"/>
              <a:chExt cx="1516010" cy="567154"/>
            </a:xfrm>
          </p:grpSpPr>
          <p:cxnSp>
            <p:nvCxnSpPr>
              <p:cNvPr id="40976" name="AutoShape 7"/>
              <p:cNvCxnSpPr>
                <a:cxnSpLocks noChangeShapeType="1"/>
                <a:stCxn id="40979" idx="4"/>
                <a:endCxn id="40983" idx="5"/>
              </p:cNvCxnSpPr>
              <p:nvPr/>
            </p:nvCxnSpPr>
            <p:spPr bwMode="auto">
              <a:xfrm rot="5400000">
                <a:off x="5063293" y="2212979"/>
                <a:ext cx="229977" cy="1516010"/>
              </a:xfrm>
              <a:prstGeom prst="curvedConnector3">
                <a:avLst>
                  <a:gd name="adj1" fmla="val 301186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40977" name="Rectangle 10"/>
              <p:cNvSpPr>
                <a:spLocks noChangeArrowheads="1"/>
              </p:cNvSpPr>
              <p:nvPr/>
            </p:nvSpPr>
            <p:spPr bwMode="auto">
              <a:xfrm>
                <a:off x="4953000" y="2743200"/>
                <a:ext cx="484428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FF0000"/>
                    </a:solidFill>
                    <a:sym typeface="Symbol" pitchFamily="18" charset="2"/>
                  </a:rPr>
                  <a:t>G</a:t>
                </a:r>
                <a:r>
                  <a:rPr lang="en-US" sz="1600" b="1" i="1" baseline="-25000" dirty="0">
                    <a:solidFill>
                      <a:srgbClr val="FF0000"/>
                    </a:solidFill>
                    <a:sym typeface="Symbol" pitchFamily="18" charset="2"/>
                  </a:rPr>
                  <a:t>inh</a:t>
                </a:r>
              </a:p>
            </p:txBody>
          </p:sp>
          <p:sp>
            <p:nvSpPr>
              <p:cNvPr id="40978" name="Rectangle 9"/>
              <p:cNvSpPr>
                <a:spLocks noChangeArrowheads="1"/>
              </p:cNvSpPr>
              <p:nvPr/>
            </p:nvSpPr>
            <p:spPr bwMode="auto">
              <a:xfrm>
                <a:off x="4800600" y="2971800"/>
                <a:ext cx="728083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 dirty="0">
                    <a:sym typeface="Symbol" pitchFamily="18" charset="2"/>
                  </a:rPr>
                  <a:t>P</a:t>
                </a:r>
                <a:r>
                  <a:rPr lang="en-US" sz="1600" b="1" i="1" baseline="-25000" dirty="0">
                    <a:sym typeface="Symbol" pitchFamily="18" charset="2"/>
                  </a:rPr>
                  <a:t>connect</a:t>
                </a:r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997080" y="3036173"/>
            <a:ext cx="860920" cy="940514"/>
            <a:chOff x="6225455" y="2232273"/>
            <a:chExt cx="861145" cy="939552"/>
          </a:xfrm>
        </p:grpSpPr>
        <p:cxnSp>
          <p:nvCxnSpPr>
            <p:cNvPr id="40973" name="AutoShape 12"/>
            <p:cNvCxnSpPr>
              <a:cxnSpLocks noChangeShapeType="1"/>
              <a:stCxn id="40979" idx="7"/>
              <a:endCxn id="40979" idx="5"/>
            </p:cNvCxnSpPr>
            <p:nvPr/>
          </p:nvCxnSpPr>
          <p:spPr bwMode="auto">
            <a:xfrm rot="16200000" flipH="1">
              <a:off x="5935935" y="2521793"/>
              <a:ext cx="580627" cy="1588"/>
            </a:xfrm>
            <a:prstGeom prst="curvedConnector5">
              <a:avLst>
                <a:gd name="adj1" fmla="val -39331"/>
                <a:gd name="adj2" fmla="val 58568325"/>
                <a:gd name="adj3" fmla="val 139331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sp>
          <p:nvSpPr>
            <p:cNvPr id="40974" name="Rectangle 13"/>
            <p:cNvSpPr>
              <a:spLocks noChangeArrowheads="1"/>
            </p:cNvSpPr>
            <p:nvPr/>
          </p:nvSpPr>
          <p:spPr bwMode="auto">
            <a:xfrm>
              <a:off x="6477000" y="2480846"/>
              <a:ext cx="484428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F0000"/>
                  </a:solidFill>
                  <a:sym typeface="Symbol" pitchFamily="18" charset="2"/>
                </a:rPr>
                <a:t>G</a:t>
              </a:r>
              <a:r>
                <a:rPr lang="en-US" sz="1600" b="1" i="1" baseline="-25000" dirty="0">
                  <a:solidFill>
                    <a:srgbClr val="FF0000"/>
                  </a:solidFill>
                  <a:sym typeface="Symbol" pitchFamily="18" charset="2"/>
                </a:rPr>
                <a:t>inh</a:t>
              </a:r>
            </a:p>
          </p:txBody>
        </p:sp>
        <p:sp>
          <p:nvSpPr>
            <p:cNvPr id="40975" name="Rectangle 9"/>
            <p:cNvSpPr>
              <a:spLocks noChangeArrowheads="1"/>
            </p:cNvSpPr>
            <p:nvPr/>
          </p:nvSpPr>
          <p:spPr bwMode="auto">
            <a:xfrm>
              <a:off x="6358517" y="2833271"/>
              <a:ext cx="728083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 dirty="0">
                  <a:sym typeface="Symbol" pitchFamily="18" charset="2"/>
                </a:rPr>
                <a:t>P</a:t>
              </a:r>
              <a:r>
                <a:rPr lang="en-US" sz="1600" b="1" i="1" baseline="-25000" dirty="0">
                  <a:sym typeface="Symbol" pitchFamily="18" charset="2"/>
                </a:rPr>
                <a:t>connect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0" hangingPunct="0"/>
            <a:r>
              <a:rPr lang="en-US" sz="2800" b="1" dirty="0" smtClean="0">
                <a:solidFill>
                  <a:schemeClr val="accent2"/>
                </a:solidFill>
              </a:rPr>
              <a:t>“Recurrent Asynch Irreg Nonlinear” (RAIN) networks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25122</TotalTime>
  <Words>1238</Words>
  <Application>Microsoft Office PowerPoint</Application>
  <PresentationFormat>On-screen Show (4:3)</PresentationFormat>
  <Paragraphs>354</Paragraphs>
  <Slides>23</Slides>
  <Notes>18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goodman</dc:creator>
  <cp:lastModifiedBy> </cp:lastModifiedBy>
  <cp:revision>3125</cp:revision>
  <dcterms:created xsi:type="dcterms:W3CDTF">1601-01-01T00:00:00Z</dcterms:created>
  <dcterms:modified xsi:type="dcterms:W3CDTF">2010-07-08T14:13:34Z</dcterms:modified>
</cp:coreProperties>
</file>