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5"/>
  </p:notesMasterIdLst>
  <p:sldIdLst>
    <p:sldId id="256" r:id="rId2"/>
    <p:sldId id="271" r:id="rId3"/>
    <p:sldId id="278" r:id="rId4"/>
    <p:sldId id="279" r:id="rId5"/>
    <p:sldId id="293" r:id="rId6"/>
    <p:sldId id="280" r:id="rId7"/>
    <p:sldId id="281" r:id="rId8"/>
    <p:sldId id="282" r:id="rId9"/>
    <p:sldId id="283" r:id="rId10"/>
    <p:sldId id="284" r:id="rId11"/>
    <p:sldId id="285" r:id="rId12"/>
    <p:sldId id="294" r:id="rId13"/>
    <p:sldId id="288" r:id="rId14"/>
    <p:sldId id="289" r:id="rId15"/>
    <p:sldId id="290" r:id="rId16"/>
    <p:sldId id="292" r:id="rId17"/>
    <p:sldId id="295" r:id="rId18"/>
    <p:sldId id="275" r:id="rId19"/>
    <p:sldId id="257" r:id="rId20"/>
    <p:sldId id="259" r:id="rId21"/>
    <p:sldId id="260" r:id="rId22"/>
    <p:sldId id="261" r:id="rId23"/>
    <p:sldId id="269" r:id="rId24"/>
    <p:sldId id="276" r:id="rId25"/>
    <p:sldId id="262" r:id="rId26"/>
    <p:sldId id="270" r:id="rId27"/>
    <p:sldId id="277" r:id="rId28"/>
    <p:sldId id="263" r:id="rId29"/>
    <p:sldId id="264" r:id="rId30"/>
    <p:sldId id="266" r:id="rId31"/>
    <p:sldId id="265" r:id="rId32"/>
    <p:sldId id="267" r:id="rId33"/>
    <p:sldId id="268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278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4169E-9764-46CD-9603-D6765AE2DF08}" type="datetimeFigureOut">
              <a:rPr lang="en-US" smtClean="0"/>
              <a:pPr/>
              <a:t>7/16/2012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E992D-6AA8-4ED1-BB90-11CB9B8727E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312AF9-3C99-4022-8ED5-E79DE3925987}" type="slidenum">
              <a:rPr lang="en-US"/>
              <a:pPr/>
              <a:t>3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C129F3-249A-4BDC-991A-4233F7933D4E}" type="slidenum">
              <a:rPr lang="en-US"/>
              <a:pPr/>
              <a:t>4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3F3487-A4E5-4097-9596-342A010732A1}" type="slidenum">
              <a:rPr lang="en-US"/>
              <a:pPr/>
              <a:t>11</a:t>
            </a:fld>
            <a:endParaRPr lang="en-U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3F3487-A4E5-4097-9596-342A010732A1}" type="slidenum">
              <a:rPr lang="en-US"/>
              <a:pPr/>
              <a:t>12</a:t>
            </a:fld>
            <a:endParaRPr lang="en-U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B0A354-E67C-48B7-A9D2-8F3B3ECA59FD}" type="slidenum">
              <a:rPr lang="en-US"/>
              <a:pPr/>
              <a:t>16</a:t>
            </a:fld>
            <a:endParaRPr lang="en-US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73A743-DEBE-4415-A10F-1B8B3950920E}" type="slidenum">
              <a:rPr lang="en-US"/>
              <a:pPr/>
              <a:t>17</a:t>
            </a:fld>
            <a:endParaRPr lang="en-U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16D9-98C7-42D7-B83C-E9DD0D58A49F}" type="datetimeFigureOut">
              <a:rPr lang="en-US" smtClean="0"/>
              <a:pPr/>
              <a:t>7/16/2012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8C29F6-75A5-4036-A41C-46C6AA25CA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16D9-98C7-42D7-B83C-E9DD0D58A49F}" type="datetimeFigureOut">
              <a:rPr lang="en-US" smtClean="0"/>
              <a:pPr/>
              <a:t>7/16/2012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C29F6-75A5-4036-A41C-46C6AA25C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16D9-98C7-42D7-B83C-E9DD0D58A49F}" type="datetimeFigureOut">
              <a:rPr lang="en-US" smtClean="0"/>
              <a:pPr/>
              <a:t>7/16/2012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C29F6-75A5-4036-A41C-46C6AA25C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B1B412D-F933-4CF1-AB68-140CCFCE28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16D9-98C7-42D7-B83C-E9DD0D58A49F}" type="datetimeFigureOut">
              <a:rPr lang="en-US" smtClean="0"/>
              <a:pPr/>
              <a:t>7/16/2012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C29F6-75A5-4036-A41C-46C6AA25C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16D9-98C7-42D7-B83C-E9DD0D58A49F}" type="datetimeFigureOut">
              <a:rPr lang="en-US" smtClean="0"/>
              <a:pPr/>
              <a:t>7/16/2012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C29F6-75A5-4036-A41C-46C6AA25CA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16D9-98C7-42D7-B83C-E9DD0D58A49F}" type="datetimeFigureOut">
              <a:rPr lang="en-US" smtClean="0"/>
              <a:pPr/>
              <a:t>7/16/2012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C29F6-75A5-4036-A41C-46C6AA25CA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16D9-98C7-42D7-B83C-E9DD0D58A49F}" type="datetimeFigureOut">
              <a:rPr lang="en-US" smtClean="0"/>
              <a:pPr/>
              <a:t>7/16/2012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C29F6-75A5-4036-A41C-46C6AA25CA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16D9-98C7-42D7-B83C-E9DD0D58A49F}" type="datetimeFigureOut">
              <a:rPr lang="en-US" smtClean="0"/>
              <a:pPr/>
              <a:t>7/16/2012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C29F6-75A5-4036-A41C-46C6AA25C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16D9-98C7-42D7-B83C-E9DD0D58A49F}" type="datetimeFigureOut">
              <a:rPr lang="en-US" smtClean="0"/>
              <a:pPr/>
              <a:t>7/16/2012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C29F6-75A5-4036-A41C-46C6AA25C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16D9-98C7-42D7-B83C-E9DD0D58A49F}" type="datetimeFigureOut">
              <a:rPr lang="en-US" smtClean="0"/>
              <a:pPr/>
              <a:t>7/16/2012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C29F6-75A5-4036-A41C-46C6AA25C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16D9-98C7-42D7-B83C-E9DD0D58A49F}" type="datetimeFigureOut">
              <a:rPr lang="en-US" smtClean="0"/>
              <a:pPr/>
              <a:t>7/16/2012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C29F6-75A5-4036-A41C-46C6AA25C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47D16D9-98C7-42D7-B83C-E9DD0D58A49F}" type="datetimeFigureOut">
              <a:rPr lang="en-US" smtClean="0"/>
              <a:pPr/>
              <a:t>7/16/2012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38C29F6-75A5-4036-A41C-46C6AA25CA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2.jpeg"/><Relationship Id="rId4" Type="http://schemas.openxmlformats.org/officeDocument/2006/relationships/oleObject" Target="../embeddings/oleObject6.bin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emf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jpeg"/><Relationship Id="rId1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13" Type="http://schemas.openxmlformats.org/officeDocument/2006/relationships/image" Target="../media/image48.wmf"/><Relationship Id="rId3" Type="http://schemas.openxmlformats.org/officeDocument/2006/relationships/image" Target="../media/image39.jpeg"/><Relationship Id="rId7" Type="http://schemas.openxmlformats.org/officeDocument/2006/relationships/image" Target="../media/image42.pn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46.wmf"/><Relationship Id="rId5" Type="http://schemas.openxmlformats.org/officeDocument/2006/relationships/image" Target="../media/image40.jpeg"/><Relationship Id="rId10" Type="http://schemas.openxmlformats.org/officeDocument/2006/relationships/image" Target="../media/image45.wmf"/><Relationship Id="rId4" Type="http://schemas.openxmlformats.org/officeDocument/2006/relationships/image" Target="../media/image22.jpeg"/><Relationship Id="rId9" Type="http://schemas.openxmlformats.org/officeDocument/2006/relationships/image" Target="../media/image44.wmf"/><Relationship Id="rId1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cse.unr.edu/brain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NCS Tutorial: CNS 2012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Brain Computation Lab</a:t>
            </a:r>
          </a:p>
          <a:p>
            <a:r>
              <a:rPr lang="en-US" dirty="0" smtClean="0"/>
              <a:t>University of Nevada, Reno</a:t>
            </a:r>
            <a:endParaRPr lang="en-US" dirty="0"/>
          </a:p>
        </p:txBody>
      </p:sp>
      <p:pic>
        <p:nvPicPr>
          <p:cNvPr id="4" name="Picture 3" descr="Nevada_Master_horiz_no_tagline_RG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19400" cy="1409700"/>
          </a:xfrm>
          <a:prstGeom prst="rect">
            <a:avLst/>
          </a:prstGeom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8001000" y="0"/>
            <a:ext cx="1219200" cy="1676400"/>
            <a:chOff x="-25400" y="6015990"/>
            <a:chExt cx="925285" cy="847344"/>
          </a:xfrm>
        </p:grpSpPr>
        <p:pic>
          <p:nvPicPr>
            <p:cNvPr id="8" name="Picture 2" descr="C:\Documents and Settings\Phill Goodman\My Documents\My Pictures\brain-76398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0" y="6022316"/>
              <a:ext cx="838200" cy="835684"/>
            </a:xfrm>
            <a:prstGeom prst="rect">
              <a:avLst/>
            </a:prstGeom>
            <a:noFill/>
            <a:effectLst>
              <a:softEdge rad="31750"/>
            </a:effectLst>
          </p:spPr>
        </p:pic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-25400" y="6019060"/>
              <a:ext cx="925285" cy="89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600" b="1">
                  <a:latin typeface="Arial Narrow" pitchFamily="34" charset="0"/>
                </a:rPr>
                <a:t>UNR Brain Computation Lab</a:t>
              </a:r>
              <a:r>
                <a:rPr lang="en-US" sz="500" b="1">
                  <a:solidFill>
                    <a:schemeClr val="bg1"/>
                  </a:solidFill>
                  <a:latin typeface="Arial Narrow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03270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NCS History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457200" y="6248400"/>
            <a:ext cx="82296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/>
              <a:t>E. Courtenay Wilson, Frederick C. Harris, Jr., and Phillip H. Goodman. “A large-scale biologically realistic cortical simulator” in Proceedings of SC 2001, Denver, Colorado, November 2001</a:t>
            </a:r>
          </a:p>
        </p:txBody>
      </p:sp>
      <p:pic>
        <p:nvPicPr>
          <p:cNvPr id="49157" name="Picture 5" descr="New Pic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524000"/>
            <a:ext cx="6324600" cy="449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819400" y="1524000"/>
            <a:ext cx="1219200" cy="2146300"/>
            <a:chOff x="4464" y="2304"/>
            <a:chExt cx="940" cy="1748"/>
          </a:xfrm>
        </p:grpSpPr>
        <p:graphicFrame>
          <p:nvGraphicFramePr>
            <p:cNvPr id="57347" name="Object 3"/>
            <p:cNvGraphicFramePr>
              <a:graphicFrameLocks noChangeAspect="1"/>
            </p:cNvGraphicFramePr>
            <p:nvPr/>
          </p:nvGraphicFramePr>
          <p:xfrm>
            <a:off x="4464" y="2304"/>
            <a:ext cx="940" cy="1392"/>
          </p:xfrm>
          <a:graphic>
            <a:graphicData uri="http://schemas.openxmlformats.org/presentationml/2006/ole">
              <p:oleObj spid="_x0000_s1030" name="Photo Editor Photo" r:id="rId4" imgW="9752381" imgH="7314286" progId="">
                <p:embed/>
              </p:oleObj>
            </a:graphicData>
          </a:graphic>
        </p:graphicFrame>
        <p:sp>
          <p:nvSpPr>
            <p:cNvPr id="57348" name="Rectangle 4"/>
            <p:cNvSpPr>
              <a:spLocks noChangeArrowheads="1"/>
            </p:cNvSpPr>
            <p:nvPr/>
          </p:nvSpPr>
          <p:spPr bwMode="auto">
            <a:xfrm>
              <a:off x="4701" y="3754"/>
              <a:ext cx="534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2001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295400" y="1524000"/>
            <a:ext cx="4748213" cy="4633913"/>
            <a:chOff x="192" y="480"/>
            <a:chExt cx="3570" cy="3698"/>
          </a:xfrm>
        </p:grpSpPr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1344" y="480"/>
              <a:ext cx="2418" cy="3291"/>
              <a:chOff x="1344" y="480"/>
              <a:chExt cx="2418" cy="3291"/>
            </a:xfrm>
          </p:grpSpPr>
          <p:sp>
            <p:nvSpPr>
              <p:cNvPr id="57351" name="Line 7"/>
              <p:cNvSpPr>
                <a:spLocks noChangeShapeType="1"/>
              </p:cNvSpPr>
              <p:nvPr/>
            </p:nvSpPr>
            <p:spPr bwMode="auto">
              <a:xfrm flipH="1" flipV="1">
                <a:off x="3024" y="2160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A61D6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" name="Group 8"/>
              <p:cNvGrpSpPr>
                <a:grpSpLocks/>
              </p:cNvGrpSpPr>
              <p:nvPr/>
            </p:nvGrpSpPr>
            <p:grpSpPr bwMode="auto">
              <a:xfrm>
                <a:off x="2532" y="2400"/>
                <a:ext cx="1230" cy="1371"/>
                <a:chOff x="3780" y="2592"/>
                <a:chExt cx="1230" cy="1371"/>
              </a:xfrm>
            </p:grpSpPr>
            <p:sp>
              <p:nvSpPr>
                <p:cNvPr id="57353" name="Rectangle 9"/>
                <p:cNvSpPr>
                  <a:spLocks noChangeArrowheads="1"/>
                </p:cNvSpPr>
                <p:nvPr/>
              </p:nvSpPr>
              <p:spPr bwMode="auto">
                <a:xfrm>
                  <a:off x="3780" y="3550"/>
                  <a:ext cx="1230" cy="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400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P IV Xeon 2.2GHz</a:t>
                  </a:r>
                </a:p>
                <a:p>
                  <a:pPr algn="ctr"/>
                  <a:r>
                    <a:rPr lang="en-US" sz="1400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(68 CPUs)</a:t>
                  </a:r>
                </a:p>
              </p:txBody>
            </p:sp>
            <p:graphicFrame>
              <p:nvGraphicFramePr>
                <p:cNvPr id="57354" name="Object 10"/>
                <p:cNvGraphicFramePr>
                  <a:graphicFrameLocks noChangeAspect="1"/>
                </p:cNvGraphicFramePr>
                <p:nvPr/>
              </p:nvGraphicFramePr>
              <p:xfrm>
                <a:off x="3792" y="2592"/>
                <a:ext cx="1200" cy="900"/>
              </p:xfrm>
              <a:graphic>
                <a:graphicData uri="http://schemas.openxmlformats.org/presentationml/2006/ole">
                  <p:oleObj spid="_x0000_s1029" name="Photo Editor Photo" r:id="rId5" imgW="9752381" imgH="7314286" progId="">
                    <p:embed/>
                  </p:oleObj>
                </a:graphicData>
              </a:graphic>
            </p:graphicFrame>
          </p:grpSp>
          <p:graphicFrame>
            <p:nvGraphicFramePr>
              <p:cNvPr id="57355" name="Object 11"/>
              <p:cNvGraphicFramePr>
                <a:graphicFrameLocks noChangeAspect="1"/>
              </p:cNvGraphicFramePr>
              <p:nvPr/>
            </p:nvGraphicFramePr>
            <p:xfrm>
              <a:off x="1344" y="480"/>
              <a:ext cx="1855" cy="1392"/>
            </p:xfrm>
            <a:graphic>
              <a:graphicData uri="http://schemas.openxmlformats.org/presentationml/2006/ole">
                <p:oleObj spid="_x0000_s1028" name="Photo Editor Photo" r:id="rId6" imgW="9752381" imgH="7314286" progId="">
                  <p:embed/>
                </p:oleObj>
              </a:graphicData>
            </a:graphic>
          </p:graphicFrame>
          <p:sp>
            <p:nvSpPr>
              <p:cNvPr id="57356" name="Rectangle 12"/>
              <p:cNvSpPr>
                <a:spLocks noChangeArrowheads="1"/>
              </p:cNvSpPr>
              <p:nvPr/>
            </p:nvSpPr>
            <p:spPr bwMode="auto">
              <a:xfrm>
                <a:off x="2780" y="1920"/>
                <a:ext cx="520" cy="2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2002</a:t>
                </a:r>
              </a:p>
            </p:txBody>
          </p:sp>
        </p:grpSp>
        <p:sp>
          <p:nvSpPr>
            <p:cNvPr id="57357" name="Rectangle 13"/>
            <p:cNvSpPr>
              <a:spLocks noChangeArrowheads="1"/>
            </p:cNvSpPr>
            <p:nvPr/>
          </p:nvSpPr>
          <p:spPr bwMode="auto">
            <a:xfrm>
              <a:off x="192" y="3935"/>
              <a:ext cx="2281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ONR DURIP 2002: N000140210557</a:t>
              </a:r>
            </a:p>
          </p:txBody>
        </p:sp>
      </p:grpSp>
      <p:sp>
        <p:nvSpPr>
          <p:cNvPr id="57358" name="Rectangle 14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543800" cy="1431925"/>
          </a:xfrm>
        </p:spPr>
        <p:txBody>
          <a:bodyPr/>
          <a:lstStyle/>
          <a:p>
            <a:r>
              <a:rPr lang="en-US"/>
              <a:t>Hardware</a:t>
            </a:r>
          </a:p>
        </p:txBody>
      </p: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1981200" y="3810000"/>
            <a:ext cx="1905000" cy="2041525"/>
            <a:chOff x="1392" y="2400"/>
            <a:chExt cx="1200" cy="1286"/>
          </a:xfrm>
        </p:grpSpPr>
        <p:graphicFrame>
          <p:nvGraphicFramePr>
            <p:cNvPr id="57360" name="Object 16"/>
            <p:cNvGraphicFramePr>
              <a:graphicFrameLocks noChangeAspect="1"/>
            </p:cNvGraphicFramePr>
            <p:nvPr/>
          </p:nvGraphicFramePr>
          <p:xfrm>
            <a:off x="1392" y="2400"/>
            <a:ext cx="1200" cy="900"/>
          </p:xfrm>
          <a:graphic>
            <a:graphicData uri="http://schemas.openxmlformats.org/presentationml/2006/ole">
              <p:oleObj spid="_x0000_s1027" name="Photo Editor Photo" r:id="rId7" imgW="9752381" imgH="7314286" progId="">
                <p:embed/>
              </p:oleObj>
            </a:graphicData>
          </a:graphic>
        </p:graphicFrame>
        <p:sp>
          <p:nvSpPr>
            <p:cNvPr id="57361" name="Rectangle 17"/>
            <p:cNvSpPr>
              <a:spLocks noChangeArrowheads="1"/>
            </p:cNvSpPr>
            <p:nvPr/>
          </p:nvSpPr>
          <p:spPr bwMode="auto">
            <a:xfrm>
              <a:off x="1680" y="3360"/>
              <a:ext cx="638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4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PIII 1GHz</a:t>
              </a:r>
            </a:p>
            <a:p>
              <a:pPr algn="ctr"/>
              <a:r>
                <a:rPr lang="en-US" sz="14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(60 CPUs)</a:t>
              </a:r>
            </a:p>
          </p:txBody>
        </p:sp>
      </p:grpSp>
      <p:sp>
        <p:nvSpPr>
          <p:cNvPr id="57362" name="Line 18"/>
          <p:cNvSpPr>
            <a:spLocks noChangeShapeType="1"/>
          </p:cNvSpPr>
          <p:nvPr/>
        </p:nvSpPr>
        <p:spPr bwMode="auto">
          <a:xfrm flipV="1">
            <a:off x="2895600" y="3352800"/>
            <a:ext cx="0" cy="457200"/>
          </a:xfrm>
          <a:prstGeom prst="line">
            <a:avLst/>
          </a:prstGeom>
          <a:noFill/>
          <a:ln w="9525">
            <a:solidFill>
              <a:srgbClr val="0A61D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7363" name="Rectangle 19"/>
          <p:cNvSpPr>
            <a:spLocks noChangeArrowheads="1"/>
          </p:cNvSpPr>
          <p:nvPr/>
        </p:nvSpPr>
        <p:spPr bwMode="auto">
          <a:xfrm>
            <a:off x="1295400" y="6172200"/>
            <a:ext cx="30337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</a:rPr>
              <a:t>ONR DURIP 2001: N000140110552</a:t>
            </a:r>
          </a:p>
          <a:p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7366" name="Picture 6" descr="supercompute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2800" y="304800"/>
            <a:ext cx="1538288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6705600" y="3429000"/>
            <a:ext cx="1624013" cy="1563688"/>
            <a:chOff x="192" y="3024"/>
            <a:chExt cx="1152" cy="1133"/>
          </a:xfrm>
        </p:grpSpPr>
        <p:graphicFrame>
          <p:nvGraphicFramePr>
            <p:cNvPr id="57368" name="Object 24"/>
            <p:cNvGraphicFramePr>
              <a:graphicFrameLocks noChangeAspect="1"/>
            </p:cNvGraphicFramePr>
            <p:nvPr/>
          </p:nvGraphicFramePr>
          <p:xfrm>
            <a:off x="192" y="3024"/>
            <a:ext cx="1152" cy="864"/>
          </p:xfrm>
          <a:graphic>
            <a:graphicData uri="http://schemas.openxmlformats.org/presentationml/2006/ole">
              <p:oleObj spid="_x0000_s1026" name="Photo Editor Photo" r:id="rId9" imgW="9752381" imgH="7314286" progId="">
                <p:embed/>
              </p:oleObj>
            </a:graphicData>
          </a:graphic>
        </p:graphicFrame>
        <p:sp>
          <p:nvSpPr>
            <p:cNvPr id="57369" name="Rectangle 25"/>
            <p:cNvSpPr>
              <a:spLocks noChangeArrowheads="1"/>
            </p:cNvSpPr>
            <p:nvPr/>
          </p:nvSpPr>
          <p:spPr bwMode="auto">
            <a:xfrm>
              <a:off x="343" y="3936"/>
              <a:ext cx="857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4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Myrinet</a:t>
              </a:r>
              <a:r>
                <a:rPr lang="en-US" sz="1400">
                  <a:solidFill>
                    <a:srgbClr val="0739D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sz="14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2000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819400" y="1524001"/>
            <a:ext cx="1219200" cy="2149984"/>
            <a:chOff x="4464" y="2304"/>
            <a:chExt cx="940" cy="1751"/>
          </a:xfrm>
        </p:grpSpPr>
        <p:graphicFrame>
          <p:nvGraphicFramePr>
            <p:cNvPr id="57347" name="Object 3"/>
            <p:cNvGraphicFramePr>
              <a:graphicFrameLocks noChangeAspect="1"/>
            </p:cNvGraphicFramePr>
            <p:nvPr/>
          </p:nvGraphicFramePr>
          <p:xfrm>
            <a:off x="4464" y="2304"/>
            <a:ext cx="940" cy="1392"/>
          </p:xfrm>
          <a:graphic>
            <a:graphicData uri="http://schemas.openxmlformats.org/presentationml/2006/ole">
              <p:oleObj spid="_x0000_s53254" name="Photo Editor Photo" r:id="rId4" imgW="9752381" imgH="7314286" progId="">
                <p:embed/>
              </p:oleObj>
            </a:graphicData>
          </a:graphic>
        </p:graphicFrame>
        <p:sp>
          <p:nvSpPr>
            <p:cNvPr id="57348" name="Rectangle 4"/>
            <p:cNvSpPr>
              <a:spLocks noChangeArrowheads="1"/>
            </p:cNvSpPr>
            <p:nvPr/>
          </p:nvSpPr>
          <p:spPr bwMode="auto">
            <a:xfrm>
              <a:off x="4701" y="3754"/>
              <a:ext cx="498" cy="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2007</a:t>
              </a:r>
              <a:endParaRPr lang="en-US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57358" name="Rectangle 14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543800" cy="1431925"/>
          </a:xfrm>
        </p:spPr>
        <p:txBody>
          <a:bodyPr/>
          <a:lstStyle/>
          <a:p>
            <a:r>
              <a:rPr lang="en-US"/>
              <a:t>Hardware</a:t>
            </a:r>
          </a:p>
        </p:txBody>
      </p:sp>
      <p:sp>
        <p:nvSpPr>
          <p:cNvPr id="57361" name="Rectangle 17"/>
          <p:cNvSpPr>
            <a:spLocks noChangeArrowheads="1"/>
          </p:cNvSpPr>
          <p:nvPr/>
        </p:nvSpPr>
        <p:spPr bwMode="auto">
          <a:xfrm>
            <a:off x="2135137" y="5334000"/>
            <a:ext cx="16193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Sun v20z </a:t>
            </a:r>
            <a:r>
              <a:rPr lang="en-US" sz="14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Opteron</a:t>
            </a:r>
            <a:endParaRPr lang="en-US" sz="1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(60 CPUs)</a:t>
            </a:r>
          </a:p>
        </p:txBody>
      </p:sp>
      <p:sp>
        <p:nvSpPr>
          <p:cNvPr id="57362" name="Line 18"/>
          <p:cNvSpPr>
            <a:spLocks noChangeShapeType="1"/>
          </p:cNvSpPr>
          <p:nvPr/>
        </p:nvSpPr>
        <p:spPr bwMode="auto">
          <a:xfrm flipV="1">
            <a:off x="2895600" y="3352800"/>
            <a:ext cx="0" cy="457200"/>
          </a:xfrm>
          <a:prstGeom prst="line">
            <a:avLst/>
          </a:prstGeom>
          <a:noFill/>
          <a:ln w="9525">
            <a:solidFill>
              <a:srgbClr val="0A61D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7363" name="Rectangle 19"/>
          <p:cNvSpPr>
            <a:spLocks noChangeArrowheads="1"/>
          </p:cNvSpPr>
          <p:nvPr/>
        </p:nvSpPr>
        <p:spPr bwMode="auto">
          <a:xfrm>
            <a:off x="2133600" y="6019800"/>
            <a:ext cx="167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ONR DURIP </a:t>
            </a:r>
            <a:r>
              <a:rPr lang="en-US" sz="1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2007:</a:t>
            </a:r>
            <a:endParaRPr lang="en-US" sz="1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US" sz="1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7366" name="Picture 6" descr="supercomput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304800"/>
            <a:ext cx="1538288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1" name="Line 7"/>
          <p:cNvSpPr>
            <a:spLocks noChangeShapeType="1"/>
          </p:cNvSpPr>
          <p:nvPr/>
        </p:nvSpPr>
        <p:spPr bwMode="auto">
          <a:xfrm flipH="1" flipV="1">
            <a:off x="5062050" y="3629185"/>
            <a:ext cx="0" cy="360889"/>
          </a:xfrm>
          <a:prstGeom prst="line">
            <a:avLst/>
          </a:prstGeom>
          <a:noFill/>
          <a:ln w="9525">
            <a:solidFill>
              <a:srgbClr val="0A61D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4326542" y="5130382"/>
            <a:ext cx="336965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Sun 4600s and 4500s </a:t>
            </a:r>
          </a:p>
          <a:p>
            <a:pPr algn="ctr"/>
            <a:r>
              <a:rPr lang="en-US" sz="1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16 core boxes with 200GB of RAM</a:t>
            </a:r>
          </a:p>
          <a:p>
            <a:pPr algn="ctr"/>
            <a:r>
              <a:rPr lang="en-US" sz="1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connected by </a:t>
            </a:r>
            <a:r>
              <a:rPr lang="en-US" sz="14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Infiniband</a:t>
            </a:r>
            <a:endParaRPr lang="en-US" sz="14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n-US" sz="1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And several 24TB disk arrays</a:t>
            </a:r>
            <a:endParaRPr lang="en-US" sz="1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57355" name="Object 11"/>
          <p:cNvGraphicFramePr>
            <a:graphicFrameLocks noChangeAspect="1"/>
          </p:cNvGraphicFramePr>
          <p:nvPr/>
        </p:nvGraphicFramePr>
        <p:xfrm>
          <a:off x="2827596" y="1524000"/>
          <a:ext cx="2467209" cy="1744296"/>
        </p:xfrm>
        <a:graphic>
          <a:graphicData uri="http://schemas.openxmlformats.org/presentationml/2006/ole">
            <p:oleObj spid="_x0000_s53252" name="Photo Editor Photo" r:id="rId6" imgW="9752381" imgH="7314286" progId="">
              <p:embed/>
            </p:oleObj>
          </a:graphicData>
        </a:graphic>
      </p:graphicFrame>
      <p:sp>
        <p:nvSpPr>
          <p:cNvPr id="57356" name="Rectangle 12"/>
          <p:cNvSpPr>
            <a:spLocks noChangeArrowheads="1"/>
          </p:cNvSpPr>
          <p:nvPr/>
        </p:nvSpPr>
        <p:spPr bwMode="auto">
          <a:xfrm>
            <a:off x="4737522" y="3328444"/>
            <a:ext cx="646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2008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5284325" y="6093023"/>
            <a:ext cx="16498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ONR DURIP </a:t>
            </a:r>
            <a:r>
              <a:rPr lang="en-US" sz="1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2008:</a:t>
            </a:r>
            <a:endParaRPr lang="en-US" sz="1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3256" name="Picture 8" descr="http://www.vibrant.com/images/products/sun_x46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91000" y="3886200"/>
            <a:ext cx="1981200" cy="1298830"/>
          </a:xfrm>
          <a:prstGeom prst="rect">
            <a:avLst/>
          </a:prstGeom>
          <a:noFill/>
        </p:spPr>
      </p:pic>
      <p:pic>
        <p:nvPicPr>
          <p:cNvPr id="53258" name="Picture 10" descr="http://i.i.com.com/cnwk.1d/i/ne/p/2006/Sun-Fire_517x6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0800" y="3505200"/>
            <a:ext cx="1378839" cy="1600200"/>
          </a:xfrm>
          <a:prstGeom prst="rect">
            <a:avLst/>
          </a:prstGeom>
          <a:noFill/>
        </p:spPr>
      </p:pic>
      <p:pic>
        <p:nvPicPr>
          <p:cNvPr id="53262" name="Picture 14" descr="http://choicegeophysical.com/v20z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28800" y="3886200"/>
            <a:ext cx="2057400" cy="13855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Code Optimization &amp; Revisions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Rewrote the input parser </a:t>
            </a:r>
          </a:p>
          <a:p>
            <a:pPr>
              <a:lnSpc>
                <a:spcPct val="90000"/>
              </a:lnSpc>
            </a:pPr>
            <a:r>
              <a:rPr lang="en-US"/>
              <a:t>Worked on code base </a:t>
            </a:r>
          </a:p>
          <a:p>
            <a:pPr lvl="1">
              <a:lnSpc>
                <a:spcPct val="90000"/>
              </a:lnSpc>
            </a:pPr>
            <a:r>
              <a:rPr lang="en-US">
                <a:effectLst/>
              </a:rPr>
              <a:t>sevenfold sequential speedup over the version 3 code </a:t>
            </a:r>
          </a:p>
          <a:p>
            <a:pPr lvl="1">
              <a:lnSpc>
                <a:spcPct val="90000"/>
              </a:lnSpc>
            </a:pPr>
            <a:r>
              <a:rPr lang="en-US">
                <a:effectLst/>
              </a:rPr>
              <a:t>added new features while shrinking our code base by more than 25%.</a:t>
            </a:r>
          </a:p>
          <a:p>
            <a:pPr>
              <a:lnSpc>
                <a:spcPct val="90000"/>
              </a:lnSpc>
            </a:pPr>
            <a:r>
              <a:rPr lang="en-US">
                <a:effectLst/>
              </a:rPr>
              <a:t>Added More Biological Parameters.</a:t>
            </a:r>
          </a:p>
          <a:p>
            <a:pPr>
              <a:lnSpc>
                <a:spcPct val="90000"/>
              </a:lnSpc>
            </a:pPr>
            <a:r>
              <a:rPr lang="en-US">
                <a:effectLst/>
              </a:rPr>
              <a:t>35,000 cells and approximately 6.1 million synapses using 72% of the available 4GB of memory per node.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Code Optimization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ffectLst/>
            </a:endParaRPr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2" cstate="print"/>
          <a:srcRect l="6229" t="19487" r="4498" b="3590"/>
          <a:stretch>
            <a:fillRect/>
          </a:stretch>
        </p:blipFill>
        <p:spPr bwMode="auto">
          <a:xfrm>
            <a:off x="533400" y="1524000"/>
            <a:ext cx="7924800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Code Optimization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ffectLst/>
            </a:endParaRPr>
          </a:p>
        </p:txBody>
      </p:sp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2" cstate="print"/>
          <a:srcRect l="19377" t="20512" r="17647" b="10770"/>
          <a:stretch>
            <a:fillRect/>
          </a:stretch>
        </p:blipFill>
        <p:spPr bwMode="auto">
          <a:xfrm>
            <a:off x="1295400" y="1611885"/>
            <a:ext cx="6019800" cy="4431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457200" y="6111875"/>
            <a:ext cx="82296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/>
              <a:t>James Frye, James G. King, Christine J. Wilson, and Frederick C. Harris, Jr. “QQ: Nanoscale timing and profiling” In Proceedings of PMEO-PDS, Denver, CO, April 3-8 2005.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UNR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901700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990600" y="457200"/>
            <a:ext cx="7178675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Brain Computation Laboratory</a:t>
            </a:r>
          </a:p>
          <a:p>
            <a:pPr algn="ctr" eaLnBrk="0" hangingPunct="0"/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University of Nevada, Reno</a:t>
            </a:r>
          </a:p>
          <a:p>
            <a:pPr algn="ctr" eaLnBrk="0" hangingPunct="0"/>
            <a:endParaRPr lang="en-US" sz="2000" b="1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algn="ctr" eaLnBrk="0" hangingPunct="0"/>
            <a:endParaRPr lang="en-US" sz="20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algn="ctr" eaLnBrk="0" hangingPunct="0"/>
            <a:endParaRPr lang="en-US" sz="20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algn="ctr" eaLnBrk="0" hangingPunct="0"/>
            <a:endParaRPr lang="en-US" sz="20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algn="ctr" eaLnBrk="0" hangingPunct="0"/>
            <a:endParaRPr lang="en-US" sz="20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algn="ctr" eaLnBrk="0" hangingPunct="0"/>
            <a:endParaRPr lang="en-US" sz="20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algn="ctr" eaLnBrk="0" hangingPunct="0"/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in funded collaboration with</a:t>
            </a:r>
          </a:p>
          <a:p>
            <a:pPr algn="ctr" eaLnBrk="0" hangingPunct="0"/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CNRS, Paris, France</a:t>
            </a:r>
          </a:p>
          <a:p>
            <a:pPr algn="ctr" eaLnBrk="0" hangingPunct="0"/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Brain Mind Institute, EPFL, Lausanne, Switzerland</a:t>
            </a:r>
          </a:p>
          <a:p>
            <a:pPr algn="ctr" eaLnBrk="0" hangingPunct="0"/>
            <a:endParaRPr lang="en-US" sz="4000" i="1"/>
          </a:p>
          <a:p>
            <a:pPr algn="ctr" eaLnBrk="0" hangingPunct="0"/>
            <a:endParaRPr lang="en-US" sz="44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5105400" y="4038600"/>
            <a:ext cx="3048000" cy="1876425"/>
            <a:chOff x="3648" y="144"/>
            <a:chExt cx="1920" cy="1182"/>
          </a:xfrm>
        </p:grpSpPr>
        <p:pic>
          <p:nvPicPr>
            <p:cNvPr id="9221" name="Picture 14"/>
            <p:cNvPicPr>
              <a:picLocks noChangeAspect="1" noChangeArrowheads="1"/>
            </p:cNvPicPr>
            <p:nvPr/>
          </p:nvPicPr>
          <p:blipFill>
            <a:blip r:embed="rId4" cstate="print"/>
            <a:srcRect b="4233"/>
            <a:stretch>
              <a:fillRect/>
            </a:stretch>
          </p:blipFill>
          <p:spPr bwMode="auto">
            <a:xfrm>
              <a:off x="3648" y="144"/>
              <a:ext cx="1920" cy="1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2" name="Picture 9" descr="Henry&amp;Michael"/>
            <p:cNvPicPr>
              <a:picLocks noChangeAspect="1" noChangeArrowheads="1"/>
            </p:cNvPicPr>
            <p:nvPr/>
          </p:nvPicPr>
          <p:blipFill>
            <a:blip r:embed="rId5" cstate="print"/>
            <a:srcRect l="41635" t="36685" r="37979" b="30977"/>
            <a:stretch>
              <a:fillRect/>
            </a:stretch>
          </p:blipFill>
          <p:spPr bwMode="auto">
            <a:xfrm>
              <a:off x="4032" y="528"/>
              <a:ext cx="390" cy="4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9223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 b="5208"/>
            <a:stretch>
              <a:fillRect/>
            </a:stretch>
          </p:blipFill>
          <p:spPr bwMode="auto">
            <a:xfrm>
              <a:off x="4848" y="528"/>
              <a:ext cx="358" cy="45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1524000" y="4114800"/>
            <a:ext cx="1765300" cy="1962150"/>
            <a:chOff x="4416" y="2592"/>
            <a:chExt cx="1112" cy="1236"/>
          </a:xfrm>
        </p:grpSpPr>
        <p:pic>
          <p:nvPicPr>
            <p:cNvPr id="9225" name="Picture 22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E7"/>
                </a:clrFrom>
                <a:clrTo>
                  <a:srgbClr val="FFFFE7">
                    <a:alpha val="0"/>
                  </a:srgbClr>
                </a:clrTo>
              </a:clrChange>
            </a:blip>
            <a:srcRect l="5159"/>
            <a:stretch>
              <a:fillRect/>
            </a:stretch>
          </p:blipFill>
          <p:spPr bwMode="auto">
            <a:xfrm>
              <a:off x="4416" y="2592"/>
              <a:ext cx="1112" cy="1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6" name="Picture 23" descr="eiffel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E7"/>
                </a:clrFrom>
                <a:clrTo>
                  <a:srgbClr val="FFFFE7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52" y="3120"/>
              <a:ext cx="307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7" name="Picture 6" descr="dorsat_cropped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E7"/>
                </a:clrFrom>
                <a:clrTo>
                  <a:srgbClr val="FFFFE7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40" y="2784"/>
              <a:ext cx="340" cy="48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9228" name="Rectangle 4"/>
          <p:cNvSpPr>
            <a:spLocks noChangeArrowheads="1"/>
          </p:cNvSpPr>
          <p:nvPr/>
        </p:nvSpPr>
        <p:spPr bwMode="auto">
          <a:xfrm>
            <a:off x="2743200" y="4419600"/>
            <a:ext cx="2438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1">
              <a:lnSpc>
                <a:spcPct val="80000"/>
              </a:lnSpc>
              <a:spcBef>
                <a:spcPct val="20000"/>
              </a:spcBef>
            </a:pPr>
            <a:endParaRPr lang="en-US" sz="2000">
              <a:latin typeface="Arial Narrow" pitchFamily="34" charset="0"/>
            </a:endParaRP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sz="2000">
                <a:latin typeface="Arial Narrow" pitchFamily="34" charset="0"/>
              </a:rPr>
              <a:t>René Doursat</a:t>
            </a:r>
          </a:p>
          <a:p>
            <a:pPr lvl="1" algn="r">
              <a:lnSpc>
                <a:spcPct val="80000"/>
              </a:lnSpc>
              <a:spcBef>
                <a:spcPct val="20000"/>
              </a:spcBef>
            </a:pPr>
            <a:r>
              <a:rPr lang="en-US" sz="2000">
                <a:latin typeface="Arial Narrow" pitchFamily="34" charset="0"/>
              </a:rPr>
              <a:t>Henry Markram</a:t>
            </a:r>
          </a:p>
          <a:p>
            <a:pPr lvl="1" algn="r">
              <a:lnSpc>
                <a:spcPct val="80000"/>
              </a:lnSpc>
              <a:spcBef>
                <a:spcPct val="20000"/>
              </a:spcBef>
            </a:pPr>
            <a:r>
              <a:rPr lang="en-US" sz="2000">
                <a:latin typeface="Arial Narrow" pitchFamily="34" charset="0"/>
              </a:rPr>
              <a:t>Jim King</a:t>
            </a:r>
          </a:p>
        </p:txBody>
      </p:sp>
      <p:pic>
        <p:nvPicPr>
          <p:cNvPr id="9229" name="Picture 26"/>
          <p:cNvPicPr>
            <a:picLocks noChangeAspect="1" noChangeArrowheads="1"/>
          </p:cNvPicPr>
          <p:nvPr/>
        </p:nvPicPr>
        <p:blipFill>
          <a:blip r:embed="rId10" cstate="print"/>
          <a:srcRect l="24014" r="47736"/>
          <a:stretch>
            <a:fillRect/>
          </a:stretch>
        </p:blipFill>
        <p:spPr bwMode="auto">
          <a:xfrm>
            <a:off x="2667000" y="1600200"/>
            <a:ext cx="7620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0" name="Rectangle 18"/>
          <p:cNvSpPr>
            <a:spLocks noChangeArrowheads="1"/>
          </p:cNvSpPr>
          <p:nvPr/>
        </p:nvSpPr>
        <p:spPr bwMode="auto">
          <a:xfrm>
            <a:off x="0" y="236220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sz="2000">
                <a:latin typeface="Arial Narrow" pitchFamily="34" charset="0"/>
              </a:rPr>
              <a:t>Fred Harris, Jr.     Monica Nicolescu    Phil Goodman     Quan Zou   Sergiu Dascalu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sz="2000">
                <a:latin typeface="Arial Narrow" pitchFamily="34" charset="0"/>
              </a:rPr>
              <a:t>                                                                  Director</a:t>
            </a:r>
            <a:endParaRPr lang="en-US">
              <a:latin typeface="Arial Narrow" pitchFamily="34" charset="0"/>
            </a:endParaRPr>
          </a:p>
        </p:txBody>
      </p:sp>
      <p:pic>
        <p:nvPicPr>
          <p:cNvPr id="20" name="Picture 19" descr="ZouQuan.jpg"/>
          <p:cNvPicPr>
            <a:picLocks noChangeAspect="1"/>
          </p:cNvPicPr>
          <p:nvPr/>
        </p:nvPicPr>
        <p:blipFill>
          <a:blip r:embed="rId11" cstate="print"/>
          <a:srcRect t="6000" b="4000"/>
          <a:stretch>
            <a:fillRect/>
          </a:stretch>
        </p:blipFill>
        <p:spPr>
          <a:xfrm>
            <a:off x="5867400" y="1600200"/>
            <a:ext cx="579438" cy="700088"/>
          </a:xfrm>
          <a:prstGeom prst="rect">
            <a:avLst/>
          </a:prstGeom>
          <a:ln>
            <a:solidFill>
              <a:schemeClr val="tx2">
                <a:lumMod val="65000"/>
                <a:lumOff val="35000"/>
              </a:schemeClr>
            </a:solidFill>
          </a:ln>
        </p:spPr>
      </p:pic>
      <p:pic>
        <p:nvPicPr>
          <p:cNvPr id="9232" name="Picture 26"/>
          <p:cNvPicPr>
            <a:picLocks noChangeAspect="1" noChangeArrowheads="1"/>
          </p:cNvPicPr>
          <p:nvPr/>
        </p:nvPicPr>
        <p:blipFill>
          <a:blip r:embed="rId10" cstate="print"/>
          <a:srcRect l="50853" r="23720"/>
          <a:stretch>
            <a:fillRect/>
          </a:stretch>
        </p:blipFill>
        <p:spPr bwMode="auto">
          <a:xfrm>
            <a:off x="4343400" y="1600200"/>
            <a:ext cx="6858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3" name="Picture 26"/>
          <p:cNvPicPr>
            <a:picLocks noChangeAspect="1" noChangeArrowheads="1"/>
          </p:cNvPicPr>
          <p:nvPr/>
        </p:nvPicPr>
        <p:blipFill>
          <a:blip r:embed="rId10" cstate="print"/>
          <a:srcRect r="77399"/>
          <a:stretch>
            <a:fillRect/>
          </a:stretch>
        </p:blipFill>
        <p:spPr bwMode="auto">
          <a:xfrm>
            <a:off x="1143000" y="1600200"/>
            <a:ext cx="6096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4" name="Text Box 5"/>
          <p:cNvSpPr txBox="1">
            <a:spLocks noChangeArrowheads="1"/>
          </p:cNvSpPr>
          <p:nvPr/>
        </p:nvSpPr>
        <p:spPr bwMode="auto">
          <a:xfrm>
            <a:off x="433388" y="6019800"/>
            <a:ext cx="85582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sz="1200" b="1">
                <a:latin typeface="Arial Narrow" pitchFamily="34" charset="0"/>
              </a:rPr>
              <a:t>ONR  	N000140710018: “Large-Scale Biologically Realistic Models of Cortical &amp; Subcortical Dynamics with Social Robotic Applications”</a:t>
            </a:r>
          </a:p>
          <a:p>
            <a:pPr>
              <a:tabLst>
                <a:tab pos="457200" algn="l"/>
              </a:tabLst>
            </a:pPr>
            <a:r>
              <a:rPr lang="en-US" sz="1200" b="1">
                <a:latin typeface="Arial Narrow" pitchFamily="34" charset="0"/>
              </a:rPr>
              <a:t>DURIP 	N000140510525: “Robotic Platform for Security and Service Applications”</a:t>
            </a:r>
          </a:p>
          <a:p>
            <a:pPr>
              <a:tabLst>
                <a:tab pos="457200" algn="l"/>
              </a:tabLst>
            </a:pPr>
            <a:r>
              <a:rPr lang="en-US" sz="1200" b="1">
                <a:latin typeface="Arial Narrow" pitchFamily="34" charset="0"/>
              </a:rPr>
              <a:t>DURIP 	N000140710704: “Parallel Robotic Brains” </a:t>
            </a:r>
          </a:p>
          <a:p>
            <a:pPr>
              <a:tabLst>
                <a:tab pos="457200" algn="l"/>
              </a:tabLst>
            </a:pPr>
            <a:r>
              <a:rPr lang="en-US" sz="1200" b="1">
                <a:latin typeface="Arial Narrow" pitchFamily="34" charset="0"/>
              </a:rPr>
              <a:t> </a:t>
            </a:r>
          </a:p>
        </p:txBody>
      </p:sp>
      <p:pic>
        <p:nvPicPr>
          <p:cNvPr id="9235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72200" y="5486400"/>
            <a:ext cx="1047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8" name="Picture 22" descr="SD0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127875" y="1600200"/>
            <a:ext cx="644525" cy="695325"/>
          </a:xfrm>
          <a:prstGeom prst="rect">
            <a:avLst/>
          </a:prstGeom>
          <a:noFill/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8001000" y="0"/>
            <a:ext cx="1295400" cy="1752600"/>
            <a:chOff x="-25400" y="6015990"/>
            <a:chExt cx="925285" cy="847344"/>
          </a:xfrm>
        </p:grpSpPr>
        <p:pic>
          <p:nvPicPr>
            <p:cNvPr id="9" name="Picture 2" descr="C:\Documents and Settings\Phill Goodman\My Documents\My Pictures\brain-763982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 flipH="1">
              <a:off x="0" y="6022316"/>
              <a:ext cx="838200" cy="835684"/>
            </a:xfrm>
            <a:prstGeom prst="rect">
              <a:avLst/>
            </a:prstGeom>
            <a:noFill/>
            <a:effectLst>
              <a:softEdge rad="31750"/>
            </a:effectLst>
          </p:spPr>
        </p:pic>
        <p:sp>
          <p:nvSpPr>
            <p:cNvPr id="9241" name="Rectangle 9"/>
            <p:cNvSpPr>
              <a:spLocks noChangeArrowheads="1"/>
            </p:cNvSpPr>
            <p:nvPr/>
          </p:nvSpPr>
          <p:spPr bwMode="auto">
            <a:xfrm>
              <a:off x="-25400" y="6019060"/>
              <a:ext cx="925285" cy="89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600" b="1">
                  <a:latin typeface="Arial Narrow" pitchFamily="34" charset="0"/>
                </a:rPr>
                <a:t>UNR Brain Computation Lab</a:t>
              </a:r>
              <a:r>
                <a:rPr lang="en-US" sz="500" b="1">
                  <a:solidFill>
                    <a:schemeClr val="bg1"/>
                  </a:solidFill>
                  <a:latin typeface="Arial Narrow" pitchFamily="34" charset="0"/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6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76800" y="5181600"/>
            <a:ext cx="9779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6" descr="supercompu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3051175"/>
            <a:ext cx="1744663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Rectangle 3"/>
          <p:cNvSpPr>
            <a:spLocks noChangeArrowheads="1"/>
          </p:cNvSpPr>
          <p:nvPr/>
        </p:nvSpPr>
        <p:spPr bwMode="auto">
          <a:xfrm>
            <a:off x="381000" y="1219200"/>
            <a:ext cx="236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spcBef>
                <a:spcPct val="125000"/>
              </a:spcBef>
              <a:tabLst>
                <a:tab pos="455613" algn="l"/>
                <a:tab pos="1027113" algn="l"/>
              </a:tabLst>
            </a:pPr>
            <a:r>
              <a:rPr lang="en-US" sz="2800" b="1">
                <a:latin typeface="Arial Narrow" pitchFamily="34" charset="0"/>
              </a:rPr>
              <a:t>Neuroscience</a:t>
            </a:r>
          </a:p>
        </p:txBody>
      </p:sp>
      <p:pic>
        <p:nvPicPr>
          <p:cNvPr id="72709" name="Picture 5" descr="aib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5486400"/>
            <a:ext cx="11430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 rot="5400000">
            <a:off x="4178300" y="4381500"/>
            <a:ext cx="914400" cy="990600"/>
            <a:chOff x="4032" y="576"/>
            <a:chExt cx="354" cy="240"/>
          </a:xfrm>
        </p:grpSpPr>
        <p:sp>
          <p:nvSpPr>
            <p:cNvPr id="72711" name="Arc 8"/>
            <p:cNvSpPr>
              <a:spLocks/>
            </p:cNvSpPr>
            <p:nvPr/>
          </p:nvSpPr>
          <p:spPr bwMode="auto">
            <a:xfrm>
              <a:off x="4032" y="576"/>
              <a:ext cx="354" cy="144"/>
            </a:xfrm>
            <a:custGeom>
              <a:avLst/>
              <a:gdLst>
                <a:gd name="T0" fmla="*/ 0 w 38978"/>
                <a:gd name="T1" fmla="*/ 0 h 21600"/>
                <a:gd name="T2" fmla="*/ 0 w 38978"/>
                <a:gd name="T3" fmla="*/ 0 h 21600"/>
                <a:gd name="T4" fmla="*/ 0 w 38978"/>
                <a:gd name="T5" fmla="*/ 0 h 21600"/>
                <a:gd name="T6" fmla="*/ 0 60000 65536"/>
                <a:gd name="T7" fmla="*/ 0 60000 65536"/>
                <a:gd name="T8" fmla="*/ 0 60000 65536"/>
                <a:gd name="T9" fmla="*/ 0 w 38978"/>
                <a:gd name="T10" fmla="*/ 0 h 21600"/>
                <a:gd name="T11" fmla="*/ 38978 w 3897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978" h="21600" fill="none" extrusionOk="0">
                  <a:moveTo>
                    <a:pt x="0" y="12203"/>
                  </a:moveTo>
                  <a:cubicBezTo>
                    <a:pt x="3605" y="4741"/>
                    <a:pt x="11161" y="-1"/>
                    <a:pt x="19449" y="0"/>
                  </a:cubicBezTo>
                  <a:cubicBezTo>
                    <a:pt x="27802" y="0"/>
                    <a:pt x="35407" y="4817"/>
                    <a:pt x="38977" y="12370"/>
                  </a:cubicBezTo>
                </a:path>
                <a:path w="38978" h="21600" stroke="0" extrusionOk="0">
                  <a:moveTo>
                    <a:pt x="0" y="12203"/>
                  </a:moveTo>
                  <a:cubicBezTo>
                    <a:pt x="3605" y="4741"/>
                    <a:pt x="11161" y="-1"/>
                    <a:pt x="19449" y="0"/>
                  </a:cubicBezTo>
                  <a:cubicBezTo>
                    <a:pt x="27802" y="0"/>
                    <a:pt x="35407" y="4817"/>
                    <a:pt x="38977" y="12370"/>
                  </a:cubicBezTo>
                  <a:lnTo>
                    <a:pt x="19449" y="21600"/>
                  </a:lnTo>
                  <a:close/>
                </a:path>
              </a:pathLst>
            </a:custGeom>
            <a:noFill/>
            <a:ln w="762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pPr algn="ctr"/>
              <a:endParaRPr lang="en-US">
                <a:latin typeface="Arial Narrow" pitchFamily="34" charset="0"/>
              </a:endParaRPr>
            </a:p>
          </p:txBody>
        </p:sp>
        <p:sp>
          <p:nvSpPr>
            <p:cNvPr id="72712" name="Arc 9"/>
            <p:cNvSpPr>
              <a:spLocks/>
            </p:cNvSpPr>
            <p:nvPr/>
          </p:nvSpPr>
          <p:spPr bwMode="auto">
            <a:xfrm flipH="1" flipV="1">
              <a:off x="4032" y="672"/>
              <a:ext cx="354" cy="144"/>
            </a:xfrm>
            <a:custGeom>
              <a:avLst/>
              <a:gdLst>
                <a:gd name="T0" fmla="*/ 0 w 38978"/>
                <a:gd name="T1" fmla="*/ 0 h 21600"/>
                <a:gd name="T2" fmla="*/ 0 w 38978"/>
                <a:gd name="T3" fmla="*/ 0 h 21600"/>
                <a:gd name="T4" fmla="*/ 0 w 38978"/>
                <a:gd name="T5" fmla="*/ 0 h 21600"/>
                <a:gd name="T6" fmla="*/ 0 60000 65536"/>
                <a:gd name="T7" fmla="*/ 0 60000 65536"/>
                <a:gd name="T8" fmla="*/ 0 60000 65536"/>
                <a:gd name="T9" fmla="*/ 0 w 38978"/>
                <a:gd name="T10" fmla="*/ 0 h 21600"/>
                <a:gd name="T11" fmla="*/ 38978 w 3897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978" h="21600" fill="none" extrusionOk="0">
                  <a:moveTo>
                    <a:pt x="0" y="12203"/>
                  </a:moveTo>
                  <a:cubicBezTo>
                    <a:pt x="3605" y="4741"/>
                    <a:pt x="11161" y="-1"/>
                    <a:pt x="19449" y="0"/>
                  </a:cubicBezTo>
                  <a:cubicBezTo>
                    <a:pt x="27802" y="0"/>
                    <a:pt x="35407" y="4817"/>
                    <a:pt x="38977" y="12370"/>
                  </a:cubicBezTo>
                </a:path>
                <a:path w="38978" h="21600" stroke="0" extrusionOk="0">
                  <a:moveTo>
                    <a:pt x="0" y="12203"/>
                  </a:moveTo>
                  <a:cubicBezTo>
                    <a:pt x="3605" y="4741"/>
                    <a:pt x="11161" y="-1"/>
                    <a:pt x="19449" y="0"/>
                  </a:cubicBezTo>
                  <a:cubicBezTo>
                    <a:pt x="27802" y="0"/>
                    <a:pt x="35407" y="4817"/>
                    <a:pt x="38977" y="12370"/>
                  </a:cubicBezTo>
                  <a:lnTo>
                    <a:pt x="19449" y="21600"/>
                  </a:lnTo>
                  <a:close/>
                </a:path>
              </a:pathLst>
            </a:custGeom>
            <a:noFill/>
            <a:ln w="762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pPr algn="ctr"/>
              <a:endParaRPr lang="en-US">
                <a:latin typeface="Arial Narrow" pitchFamily="34" charset="0"/>
              </a:endParaRPr>
            </a:p>
          </p:txBody>
        </p:sp>
      </p:grpSp>
      <p:sp>
        <p:nvSpPr>
          <p:cNvPr id="72713" name="Text Box 35"/>
          <p:cNvSpPr txBox="1">
            <a:spLocks noChangeArrowheads="1"/>
          </p:cNvSpPr>
          <p:nvPr/>
        </p:nvSpPr>
        <p:spPr bwMode="auto">
          <a:xfrm>
            <a:off x="2286000" y="152400"/>
            <a:ext cx="4572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 b="1">
                <a:latin typeface="Arial Narrow" pitchFamily="34" charset="0"/>
              </a:rPr>
              <a:t>Present Scope of Work</a:t>
            </a:r>
          </a:p>
        </p:txBody>
      </p:sp>
      <p:pic>
        <p:nvPicPr>
          <p:cNvPr id="72714" name="Picture 4" descr="neur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8600" y="914400"/>
            <a:ext cx="1219200" cy="9175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72715" name="Rectangle 3"/>
          <p:cNvSpPr>
            <a:spLocks noChangeArrowheads="1"/>
          </p:cNvSpPr>
          <p:nvPr/>
        </p:nvSpPr>
        <p:spPr bwMode="auto">
          <a:xfrm>
            <a:off x="381000" y="3124200"/>
            <a:ext cx="3124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tabLst>
                <a:tab pos="1027113" algn="l"/>
              </a:tabLst>
            </a:pPr>
            <a:r>
              <a:rPr lang="en-US" sz="2800" b="1">
                <a:latin typeface="Arial Narrow" pitchFamily="34" charset="0"/>
              </a:rPr>
              <a:t>Modeling &amp; </a:t>
            </a:r>
          </a:p>
          <a:p>
            <a:pPr eaLnBrk="0" hangingPunct="0">
              <a:tabLst>
                <a:tab pos="1027113" algn="l"/>
              </a:tabLst>
            </a:pPr>
            <a:r>
              <a:rPr lang="en-US" sz="2800" b="1">
                <a:latin typeface="Arial Narrow" pitchFamily="34" charset="0"/>
              </a:rPr>
              <a:t>Neural Engineering</a:t>
            </a:r>
          </a:p>
        </p:txBody>
      </p:sp>
      <p:sp>
        <p:nvSpPr>
          <p:cNvPr id="72716" name="Rectangle 3"/>
          <p:cNvSpPr>
            <a:spLocks noChangeArrowheads="1"/>
          </p:cNvSpPr>
          <p:nvPr/>
        </p:nvSpPr>
        <p:spPr bwMode="auto">
          <a:xfrm>
            <a:off x="381000" y="5486400"/>
            <a:ext cx="350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tabLst>
                <a:tab pos="455613" algn="l"/>
                <a:tab pos="1027113" algn="l"/>
              </a:tabLst>
            </a:pPr>
            <a:r>
              <a:rPr lang="en-US" sz="2800" b="1">
                <a:latin typeface="Arial Narrow" pitchFamily="34" charset="0"/>
              </a:rPr>
              <a:t>Robotic/Human Loops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 rot="5400000">
            <a:off x="4178300" y="1943100"/>
            <a:ext cx="914400" cy="990600"/>
            <a:chOff x="4032" y="576"/>
            <a:chExt cx="354" cy="240"/>
          </a:xfrm>
        </p:grpSpPr>
        <p:sp>
          <p:nvSpPr>
            <p:cNvPr id="72718" name="Arc 8"/>
            <p:cNvSpPr>
              <a:spLocks/>
            </p:cNvSpPr>
            <p:nvPr/>
          </p:nvSpPr>
          <p:spPr bwMode="auto">
            <a:xfrm>
              <a:off x="4032" y="576"/>
              <a:ext cx="354" cy="144"/>
            </a:xfrm>
            <a:custGeom>
              <a:avLst/>
              <a:gdLst>
                <a:gd name="T0" fmla="*/ 0 w 38978"/>
                <a:gd name="T1" fmla="*/ 0 h 21600"/>
                <a:gd name="T2" fmla="*/ 0 w 38978"/>
                <a:gd name="T3" fmla="*/ 0 h 21600"/>
                <a:gd name="T4" fmla="*/ 0 w 38978"/>
                <a:gd name="T5" fmla="*/ 0 h 21600"/>
                <a:gd name="T6" fmla="*/ 0 60000 65536"/>
                <a:gd name="T7" fmla="*/ 0 60000 65536"/>
                <a:gd name="T8" fmla="*/ 0 60000 65536"/>
                <a:gd name="T9" fmla="*/ 0 w 38978"/>
                <a:gd name="T10" fmla="*/ 0 h 21600"/>
                <a:gd name="T11" fmla="*/ 38978 w 3897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978" h="21600" fill="none" extrusionOk="0">
                  <a:moveTo>
                    <a:pt x="0" y="12203"/>
                  </a:moveTo>
                  <a:cubicBezTo>
                    <a:pt x="3605" y="4741"/>
                    <a:pt x="11161" y="-1"/>
                    <a:pt x="19449" y="0"/>
                  </a:cubicBezTo>
                  <a:cubicBezTo>
                    <a:pt x="27802" y="0"/>
                    <a:pt x="35407" y="4817"/>
                    <a:pt x="38977" y="12370"/>
                  </a:cubicBezTo>
                </a:path>
                <a:path w="38978" h="21600" stroke="0" extrusionOk="0">
                  <a:moveTo>
                    <a:pt x="0" y="12203"/>
                  </a:moveTo>
                  <a:cubicBezTo>
                    <a:pt x="3605" y="4741"/>
                    <a:pt x="11161" y="-1"/>
                    <a:pt x="19449" y="0"/>
                  </a:cubicBezTo>
                  <a:cubicBezTo>
                    <a:pt x="27802" y="0"/>
                    <a:pt x="35407" y="4817"/>
                    <a:pt x="38977" y="12370"/>
                  </a:cubicBezTo>
                  <a:lnTo>
                    <a:pt x="19449" y="21600"/>
                  </a:lnTo>
                  <a:close/>
                </a:path>
              </a:pathLst>
            </a:custGeom>
            <a:noFill/>
            <a:ln w="762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pPr algn="ctr"/>
              <a:endParaRPr lang="en-US">
                <a:latin typeface="Arial Narrow" pitchFamily="34" charset="0"/>
              </a:endParaRPr>
            </a:p>
          </p:txBody>
        </p:sp>
        <p:sp>
          <p:nvSpPr>
            <p:cNvPr id="72719" name="Arc 9"/>
            <p:cNvSpPr>
              <a:spLocks/>
            </p:cNvSpPr>
            <p:nvPr/>
          </p:nvSpPr>
          <p:spPr bwMode="auto">
            <a:xfrm flipH="1" flipV="1">
              <a:off x="4032" y="672"/>
              <a:ext cx="354" cy="144"/>
            </a:xfrm>
            <a:custGeom>
              <a:avLst/>
              <a:gdLst>
                <a:gd name="T0" fmla="*/ 0 w 38978"/>
                <a:gd name="T1" fmla="*/ 0 h 21600"/>
                <a:gd name="T2" fmla="*/ 0 w 38978"/>
                <a:gd name="T3" fmla="*/ 0 h 21600"/>
                <a:gd name="T4" fmla="*/ 0 w 38978"/>
                <a:gd name="T5" fmla="*/ 0 h 21600"/>
                <a:gd name="T6" fmla="*/ 0 60000 65536"/>
                <a:gd name="T7" fmla="*/ 0 60000 65536"/>
                <a:gd name="T8" fmla="*/ 0 60000 65536"/>
                <a:gd name="T9" fmla="*/ 0 w 38978"/>
                <a:gd name="T10" fmla="*/ 0 h 21600"/>
                <a:gd name="T11" fmla="*/ 38978 w 3897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978" h="21600" fill="none" extrusionOk="0">
                  <a:moveTo>
                    <a:pt x="0" y="12203"/>
                  </a:moveTo>
                  <a:cubicBezTo>
                    <a:pt x="3605" y="4741"/>
                    <a:pt x="11161" y="-1"/>
                    <a:pt x="19449" y="0"/>
                  </a:cubicBezTo>
                  <a:cubicBezTo>
                    <a:pt x="27802" y="0"/>
                    <a:pt x="35407" y="4817"/>
                    <a:pt x="38977" y="12370"/>
                  </a:cubicBezTo>
                </a:path>
                <a:path w="38978" h="21600" stroke="0" extrusionOk="0">
                  <a:moveTo>
                    <a:pt x="0" y="12203"/>
                  </a:moveTo>
                  <a:cubicBezTo>
                    <a:pt x="3605" y="4741"/>
                    <a:pt x="11161" y="-1"/>
                    <a:pt x="19449" y="0"/>
                  </a:cubicBezTo>
                  <a:cubicBezTo>
                    <a:pt x="27802" y="0"/>
                    <a:pt x="35407" y="4817"/>
                    <a:pt x="38977" y="12370"/>
                  </a:cubicBezTo>
                  <a:lnTo>
                    <a:pt x="19449" y="21600"/>
                  </a:lnTo>
                  <a:close/>
                </a:path>
              </a:pathLst>
            </a:custGeom>
            <a:noFill/>
            <a:ln w="762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pPr algn="ctr"/>
              <a:endParaRPr lang="en-US">
                <a:latin typeface="Arial Narrow" pitchFamily="34" charset="0"/>
              </a:endParaRPr>
            </a:p>
          </p:txBody>
        </p:sp>
      </p:grpSp>
      <p:pic>
        <p:nvPicPr>
          <p:cNvPr id="72720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6600"/>
              </a:clrFrom>
              <a:clrTo>
                <a:srgbClr val="0066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0" y="3124200"/>
            <a:ext cx="1651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21" name="Picture 3" descr="C:\Program Files\Microsoft Office\MEDIA\CAGCAT10\j0186002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67600" y="685800"/>
            <a:ext cx="13716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22" name="Picture 2" descr="C:\Program Files\Microsoft Office\MEDIA\CAGCAT10\j0233018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29600" y="5181600"/>
            <a:ext cx="685800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23" name="Picture 4" descr="C:\Program Files\Microsoft Office\MEDIA\CAGCAT10\j0233070.wm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01000" y="6096000"/>
            <a:ext cx="1143000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24" name="Picture 5" descr="C:\Program Files\Microsoft Office\MEDIA\CAGCAT10\j0285360.wmf"/>
          <p:cNvPicPr>
            <a:picLocks noChangeAspect="1" noChangeArrowheads="1"/>
          </p:cNvPicPr>
          <p:nvPr/>
        </p:nvPicPr>
        <p:blipFill>
          <a:blip r:embed="rId11" cstate="print"/>
          <a:srcRect t="30141"/>
          <a:stretch>
            <a:fillRect/>
          </a:stretch>
        </p:blipFill>
        <p:spPr bwMode="auto">
          <a:xfrm>
            <a:off x="7162800" y="6135688"/>
            <a:ext cx="838200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74"/>
          <p:cNvGrpSpPr>
            <a:grpSpLocks/>
          </p:cNvGrpSpPr>
          <p:nvPr/>
        </p:nvGrpSpPr>
        <p:grpSpPr bwMode="auto">
          <a:xfrm>
            <a:off x="7696200" y="2819400"/>
            <a:ext cx="963613" cy="722313"/>
            <a:chOff x="7543800" y="3048000"/>
            <a:chExt cx="1322388" cy="1026639"/>
          </a:xfrm>
        </p:grpSpPr>
        <p:grpSp>
          <p:nvGrpSpPr>
            <p:cNvPr id="5" name="Group 67"/>
            <p:cNvGrpSpPr>
              <a:grpSpLocks/>
            </p:cNvGrpSpPr>
            <p:nvPr/>
          </p:nvGrpSpPr>
          <p:grpSpPr bwMode="auto">
            <a:xfrm flipH="1">
              <a:off x="7543801" y="3048000"/>
              <a:ext cx="1322387" cy="1026638"/>
              <a:chOff x="1143000" y="2133600"/>
              <a:chExt cx="2846387" cy="2209800"/>
            </a:xfrm>
          </p:grpSpPr>
          <p:sp>
            <p:nvSpPr>
              <p:cNvPr id="72727" name="Freeform 658"/>
              <p:cNvSpPr>
                <a:spLocks/>
              </p:cNvSpPr>
              <p:nvPr/>
            </p:nvSpPr>
            <p:spPr bwMode="auto">
              <a:xfrm flipH="1">
                <a:off x="1143000" y="2133600"/>
                <a:ext cx="2624137" cy="2000250"/>
              </a:xfrm>
              <a:custGeom>
                <a:avLst/>
                <a:gdLst>
                  <a:gd name="T0" fmla="*/ 2147483647 w 957"/>
                  <a:gd name="T1" fmla="*/ 2147483647 h 730"/>
                  <a:gd name="T2" fmla="*/ 2147483647 w 957"/>
                  <a:gd name="T3" fmla="*/ 2147483647 h 730"/>
                  <a:gd name="T4" fmla="*/ 2147483647 w 957"/>
                  <a:gd name="T5" fmla="*/ 2147483647 h 730"/>
                  <a:gd name="T6" fmla="*/ 2147483647 w 957"/>
                  <a:gd name="T7" fmla="*/ 2147483647 h 730"/>
                  <a:gd name="T8" fmla="*/ 2147483647 w 957"/>
                  <a:gd name="T9" fmla="*/ 2147483647 h 730"/>
                  <a:gd name="T10" fmla="*/ 2147483647 w 957"/>
                  <a:gd name="T11" fmla="*/ 2147483647 h 730"/>
                  <a:gd name="T12" fmla="*/ 2147483647 w 957"/>
                  <a:gd name="T13" fmla="*/ 2147483647 h 730"/>
                  <a:gd name="T14" fmla="*/ 2147483647 w 957"/>
                  <a:gd name="T15" fmla="*/ 2147483647 h 730"/>
                  <a:gd name="T16" fmla="*/ 2147483647 w 957"/>
                  <a:gd name="T17" fmla="*/ 2147483647 h 730"/>
                  <a:gd name="T18" fmla="*/ 2147483647 w 957"/>
                  <a:gd name="T19" fmla="*/ 2147483647 h 730"/>
                  <a:gd name="T20" fmla="*/ 2147483647 w 957"/>
                  <a:gd name="T21" fmla="*/ 2147483647 h 730"/>
                  <a:gd name="T22" fmla="*/ 2147483647 w 957"/>
                  <a:gd name="T23" fmla="*/ 2147483647 h 730"/>
                  <a:gd name="T24" fmla="*/ 2147483647 w 957"/>
                  <a:gd name="T25" fmla="*/ 2147483647 h 730"/>
                  <a:gd name="T26" fmla="*/ 2147483647 w 957"/>
                  <a:gd name="T27" fmla="*/ 2147483647 h 730"/>
                  <a:gd name="T28" fmla="*/ 2147483647 w 957"/>
                  <a:gd name="T29" fmla="*/ 2147483647 h 730"/>
                  <a:gd name="T30" fmla="*/ 2147483647 w 957"/>
                  <a:gd name="T31" fmla="*/ 2147483647 h 73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957"/>
                  <a:gd name="T49" fmla="*/ 0 h 730"/>
                  <a:gd name="T50" fmla="*/ 957 w 957"/>
                  <a:gd name="T51" fmla="*/ 730 h 73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957" h="730">
                    <a:moveTo>
                      <a:pt x="642" y="558"/>
                    </a:moveTo>
                    <a:cubicBezTo>
                      <a:pt x="694" y="534"/>
                      <a:pt x="777" y="557"/>
                      <a:pt x="819" y="538"/>
                    </a:cubicBezTo>
                    <a:cubicBezTo>
                      <a:pt x="861" y="519"/>
                      <a:pt x="870" y="481"/>
                      <a:pt x="893" y="442"/>
                    </a:cubicBezTo>
                    <a:cubicBezTo>
                      <a:pt x="916" y="403"/>
                      <a:pt x="957" y="351"/>
                      <a:pt x="956" y="301"/>
                    </a:cubicBezTo>
                    <a:cubicBezTo>
                      <a:pt x="955" y="251"/>
                      <a:pt x="933" y="185"/>
                      <a:pt x="885" y="144"/>
                    </a:cubicBezTo>
                    <a:cubicBezTo>
                      <a:pt x="837" y="103"/>
                      <a:pt x="747" y="75"/>
                      <a:pt x="668" y="53"/>
                    </a:cubicBezTo>
                    <a:cubicBezTo>
                      <a:pt x="589" y="31"/>
                      <a:pt x="487" y="0"/>
                      <a:pt x="413" y="10"/>
                    </a:cubicBezTo>
                    <a:cubicBezTo>
                      <a:pt x="339" y="20"/>
                      <a:pt x="286" y="78"/>
                      <a:pt x="223" y="114"/>
                    </a:cubicBezTo>
                    <a:cubicBezTo>
                      <a:pt x="160" y="150"/>
                      <a:pt x="67" y="178"/>
                      <a:pt x="36" y="225"/>
                    </a:cubicBezTo>
                    <a:cubicBezTo>
                      <a:pt x="5" y="272"/>
                      <a:pt x="42" y="347"/>
                      <a:pt x="36" y="397"/>
                    </a:cubicBezTo>
                    <a:cubicBezTo>
                      <a:pt x="30" y="447"/>
                      <a:pt x="2" y="481"/>
                      <a:pt x="1" y="528"/>
                    </a:cubicBezTo>
                    <a:cubicBezTo>
                      <a:pt x="0" y="575"/>
                      <a:pt x="0" y="648"/>
                      <a:pt x="29" y="682"/>
                    </a:cubicBezTo>
                    <a:cubicBezTo>
                      <a:pt x="58" y="716"/>
                      <a:pt x="125" y="730"/>
                      <a:pt x="173" y="730"/>
                    </a:cubicBezTo>
                    <a:cubicBezTo>
                      <a:pt x="221" y="730"/>
                      <a:pt x="261" y="690"/>
                      <a:pt x="317" y="682"/>
                    </a:cubicBezTo>
                    <a:cubicBezTo>
                      <a:pt x="373" y="674"/>
                      <a:pt x="455" y="703"/>
                      <a:pt x="509" y="682"/>
                    </a:cubicBezTo>
                    <a:cubicBezTo>
                      <a:pt x="563" y="661"/>
                      <a:pt x="586" y="574"/>
                      <a:pt x="642" y="55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endParaRPr lang="en-US">
                  <a:latin typeface="Arial Narrow" pitchFamily="34" charset="0"/>
                </a:endParaRPr>
              </a:p>
            </p:txBody>
          </p:sp>
          <p:sp>
            <p:nvSpPr>
              <p:cNvPr id="72728" name="Freeform 657"/>
              <p:cNvSpPr>
                <a:spLocks/>
              </p:cNvSpPr>
              <p:nvPr/>
            </p:nvSpPr>
            <p:spPr bwMode="auto">
              <a:xfrm flipH="1">
                <a:off x="1219200" y="2209800"/>
                <a:ext cx="2624137" cy="2000250"/>
              </a:xfrm>
              <a:custGeom>
                <a:avLst/>
                <a:gdLst>
                  <a:gd name="T0" fmla="*/ 2147483647 w 957"/>
                  <a:gd name="T1" fmla="*/ 2147483647 h 730"/>
                  <a:gd name="T2" fmla="*/ 2147483647 w 957"/>
                  <a:gd name="T3" fmla="*/ 2147483647 h 730"/>
                  <a:gd name="T4" fmla="*/ 2147483647 w 957"/>
                  <a:gd name="T5" fmla="*/ 2147483647 h 730"/>
                  <a:gd name="T6" fmla="*/ 2147483647 w 957"/>
                  <a:gd name="T7" fmla="*/ 2147483647 h 730"/>
                  <a:gd name="T8" fmla="*/ 2147483647 w 957"/>
                  <a:gd name="T9" fmla="*/ 2147483647 h 730"/>
                  <a:gd name="T10" fmla="*/ 2147483647 w 957"/>
                  <a:gd name="T11" fmla="*/ 2147483647 h 730"/>
                  <a:gd name="T12" fmla="*/ 2147483647 w 957"/>
                  <a:gd name="T13" fmla="*/ 2147483647 h 730"/>
                  <a:gd name="T14" fmla="*/ 2147483647 w 957"/>
                  <a:gd name="T15" fmla="*/ 2147483647 h 730"/>
                  <a:gd name="T16" fmla="*/ 2147483647 w 957"/>
                  <a:gd name="T17" fmla="*/ 2147483647 h 730"/>
                  <a:gd name="T18" fmla="*/ 2147483647 w 957"/>
                  <a:gd name="T19" fmla="*/ 2147483647 h 730"/>
                  <a:gd name="T20" fmla="*/ 2147483647 w 957"/>
                  <a:gd name="T21" fmla="*/ 2147483647 h 730"/>
                  <a:gd name="T22" fmla="*/ 2147483647 w 957"/>
                  <a:gd name="T23" fmla="*/ 2147483647 h 730"/>
                  <a:gd name="T24" fmla="*/ 2147483647 w 957"/>
                  <a:gd name="T25" fmla="*/ 2147483647 h 730"/>
                  <a:gd name="T26" fmla="*/ 2147483647 w 957"/>
                  <a:gd name="T27" fmla="*/ 2147483647 h 730"/>
                  <a:gd name="T28" fmla="*/ 2147483647 w 957"/>
                  <a:gd name="T29" fmla="*/ 2147483647 h 730"/>
                  <a:gd name="T30" fmla="*/ 2147483647 w 957"/>
                  <a:gd name="T31" fmla="*/ 2147483647 h 73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957"/>
                  <a:gd name="T49" fmla="*/ 0 h 730"/>
                  <a:gd name="T50" fmla="*/ 957 w 957"/>
                  <a:gd name="T51" fmla="*/ 730 h 73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957" h="730">
                    <a:moveTo>
                      <a:pt x="642" y="558"/>
                    </a:moveTo>
                    <a:cubicBezTo>
                      <a:pt x="694" y="534"/>
                      <a:pt x="777" y="557"/>
                      <a:pt x="819" y="538"/>
                    </a:cubicBezTo>
                    <a:cubicBezTo>
                      <a:pt x="861" y="519"/>
                      <a:pt x="870" y="481"/>
                      <a:pt x="893" y="442"/>
                    </a:cubicBezTo>
                    <a:cubicBezTo>
                      <a:pt x="916" y="403"/>
                      <a:pt x="957" y="351"/>
                      <a:pt x="956" y="301"/>
                    </a:cubicBezTo>
                    <a:cubicBezTo>
                      <a:pt x="955" y="251"/>
                      <a:pt x="933" y="185"/>
                      <a:pt x="885" y="144"/>
                    </a:cubicBezTo>
                    <a:cubicBezTo>
                      <a:pt x="837" y="103"/>
                      <a:pt x="747" y="75"/>
                      <a:pt x="668" y="53"/>
                    </a:cubicBezTo>
                    <a:cubicBezTo>
                      <a:pt x="589" y="31"/>
                      <a:pt x="487" y="0"/>
                      <a:pt x="413" y="10"/>
                    </a:cubicBezTo>
                    <a:cubicBezTo>
                      <a:pt x="339" y="20"/>
                      <a:pt x="286" y="78"/>
                      <a:pt x="223" y="114"/>
                    </a:cubicBezTo>
                    <a:cubicBezTo>
                      <a:pt x="160" y="150"/>
                      <a:pt x="67" y="178"/>
                      <a:pt x="36" y="225"/>
                    </a:cubicBezTo>
                    <a:cubicBezTo>
                      <a:pt x="5" y="272"/>
                      <a:pt x="42" y="347"/>
                      <a:pt x="36" y="397"/>
                    </a:cubicBezTo>
                    <a:cubicBezTo>
                      <a:pt x="30" y="447"/>
                      <a:pt x="2" y="481"/>
                      <a:pt x="1" y="528"/>
                    </a:cubicBezTo>
                    <a:cubicBezTo>
                      <a:pt x="0" y="575"/>
                      <a:pt x="0" y="648"/>
                      <a:pt x="29" y="682"/>
                    </a:cubicBezTo>
                    <a:cubicBezTo>
                      <a:pt x="58" y="716"/>
                      <a:pt x="125" y="730"/>
                      <a:pt x="173" y="730"/>
                    </a:cubicBezTo>
                    <a:cubicBezTo>
                      <a:pt x="221" y="730"/>
                      <a:pt x="261" y="690"/>
                      <a:pt x="317" y="682"/>
                    </a:cubicBezTo>
                    <a:cubicBezTo>
                      <a:pt x="373" y="674"/>
                      <a:pt x="455" y="703"/>
                      <a:pt x="509" y="682"/>
                    </a:cubicBezTo>
                    <a:cubicBezTo>
                      <a:pt x="563" y="661"/>
                      <a:pt x="586" y="574"/>
                      <a:pt x="642" y="55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endParaRPr lang="en-US">
                  <a:latin typeface="Arial Narrow" pitchFamily="34" charset="0"/>
                </a:endParaRPr>
              </a:p>
            </p:txBody>
          </p:sp>
          <p:sp>
            <p:nvSpPr>
              <p:cNvPr id="72729" name="Freeform 653"/>
              <p:cNvSpPr>
                <a:spLocks/>
              </p:cNvSpPr>
              <p:nvPr/>
            </p:nvSpPr>
            <p:spPr bwMode="auto">
              <a:xfrm flipH="1">
                <a:off x="1295400" y="2286000"/>
                <a:ext cx="2624137" cy="2000250"/>
              </a:xfrm>
              <a:custGeom>
                <a:avLst/>
                <a:gdLst>
                  <a:gd name="T0" fmla="*/ 2147483647 w 957"/>
                  <a:gd name="T1" fmla="*/ 2147483647 h 730"/>
                  <a:gd name="T2" fmla="*/ 2147483647 w 957"/>
                  <a:gd name="T3" fmla="*/ 2147483647 h 730"/>
                  <a:gd name="T4" fmla="*/ 2147483647 w 957"/>
                  <a:gd name="T5" fmla="*/ 2147483647 h 730"/>
                  <a:gd name="T6" fmla="*/ 2147483647 w 957"/>
                  <a:gd name="T7" fmla="*/ 2147483647 h 730"/>
                  <a:gd name="T8" fmla="*/ 2147483647 w 957"/>
                  <a:gd name="T9" fmla="*/ 2147483647 h 730"/>
                  <a:gd name="T10" fmla="*/ 2147483647 w 957"/>
                  <a:gd name="T11" fmla="*/ 2147483647 h 730"/>
                  <a:gd name="T12" fmla="*/ 2147483647 w 957"/>
                  <a:gd name="T13" fmla="*/ 2147483647 h 730"/>
                  <a:gd name="T14" fmla="*/ 2147483647 w 957"/>
                  <a:gd name="T15" fmla="*/ 2147483647 h 730"/>
                  <a:gd name="T16" fmla="*/ 2147483647 w 957"/>
                  <a:gd name="T17" fmla="*/ 2147483647 h 730"/>
                  <a:gd name="T18" fmla="*/ 2147483647 w 957"/>
                  <a:gd name="T19" fmla="*/ 2147483647 h 730"/>
                  <a:gd name="T20" fmla="*/ 2147483647 w 957"/>
                  <a:gd name="T21" fmla="*/ 2147483647 h 730"/>
                  <a:gd name="T22" fmla="*/ 2147483647 w 957"/>
                  <a:gd name="T23" fmla="*/ 2147483647 h 730"/>
                  <a:gd name="T24" fmla="*/ 2147483647 w 957"/>
                  <a:gd name="T25" fmla="*/ 2147483647 h 730"/>
                  <a:gd name="T26" fmla="*/ 2147483647 w 957"/>
                  <a:gd name="T27" fmla="*/ 2147483647 h 730"/>
                  <a:gd name="T28" fmla="*/ 2147483647 w 957"/>
                  <a:gd name="T29" fmla="*/ 2147483647 h 730"/>
                  <a:gd name="T30" fmla="*/ 2147483647 w 957"/>
                  <a:gd name="T31" fmla="*/ 2147483647 h 73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957"/>
                  <a:gd name="T49" fmla="*/ 0 h 730"/>
                  <a:gd name="T50" fmla="*/ 957 w 957"/>
                  <a:gd name="T51" fmla="*/ 730 h 73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957" h="730">
                    <a:moveTo>
                      <a:pt x="642" y="558"/>
                    </a:moveTo>
                    <a:cubicBezTo>
                      <a:pt x="694" y="534"/>
                      <a:pt x="777" y="557"/>
                      <a:pt x="819" y="538"/>
                    </a:cubicBezTo>
                    <a:cubicBezTo>
                      <a:pt x="861" y="519"/>
                      <a:pt x="870" y="481"/>
                      <a:pt x="893" y="442"/>
                    </a:cubicBezTo>
                    <a:cubicBezTo>
                      <a:pt x="916" y="403"/>
                      <a:pt x="957" y="351"/>
                      <a:pt x="956" y="301"/>
                    </a:cubicBezTo>
                    <a:cubicBezTo>
                      <a:pt x="955" y="251"/>
                      <a:pt x="933" y="185"/>
                      <a:pt x="885" y="144"/>
                    </a:cubicBezTo>
                    <a:cubicBezTo>
                      <a:pt x="837" y="103"/>
                      <a:pt x="747" y="75"/>
                      <a:pt x="668" y="53"/>
                    </a:cubicBezTo>
                    <a:cubicBezTo>
                      <a:pt x="589" y="31"/>
                      <a:pt x="487" y="0"/>
                      <a:pt x="413" y="10"/>
                    </a:cubicBezTo>
                    <a:cubicBezTo>
                      <a:pt x="339" y="20"/>
                      <a:pt x="286" y="78"/>
                      <a:pt x="223" y="114"/>
                    </a:cubicBezTo>
                    <a:cubicBezTo>
                      <a:pt x="160" y="150"/>
                      <a:pt x="67" y="178"/>
                      <a:pt x="36" y="225"/>
                    </a:cubicBezTo>
                    <a:cubicBezTo>
                      <a:pt x="5" y="272"/>
                      <a:pt x="42" y="347"/>
                      <a:pt x="36" y="397"/>
                    </a:cubicBezTo>
                    <a:cubicBezTo>
                      <a:pt x="30" y="447"/>
                      <a:pt x="2" y="481"/>
                      <a:pt x="1" y="528"/>
                    </a:cubicBezTo>
                    <a:cubicBezTo>
                      <a:pt x="0" y="575"/>
                      <a:pt x="0" y="648"/>
                      <a:pt x="29" y="682"/>
                    </a:cubicBezTo>
                    <a:cubicBezTo>
                      <a:pt x="58" y="716"/>
                      <a:pt x="125" y="730"/>
                      <a:pt x="173" y="730"/>
                    </a:cubicBezTo>
                    <a:cubicBezTo>
                      <a:pt x="221" y="730"/>
                      <a:pt x="261" y="690"/>
                      <a:pt x="317" y="682"/>
                    </a:cubicBezTo>
                    <a:cubicBezTo>
                      <a:pt x="373" y="674"/>
                      <a:pt x="455" y="703"/>
                      <a:pt x="509" y="682"/>
                    </a:cubicBezTo>
                    <a:cubicBezTo>
                      <a:pt x="563" y="661"/>
                      <a:pt x="586" y="574"/>
                      <a:pt x="642" y="55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endParaRPr lang="en-US">
                  <a:latin typeface="Arial Narrow" pitchFamily="34" charset="0"/>
                </a:endParaRPr>
              </a:p>
            </p:txBody>
          </p:sp>
          <p:sp>
            <p:nvSpPr>
              <p:cNvPr id="72730" name="Freeform 567"/>
              <p:cNvSpPr>
                <a:spLocks/>
              </p:cNvSpPr>
              <p:nvPr/>
            </p:nvSpPr>
            <p:spPr bwMode="auto">
              <a:xfrm flipH="1">
                <a:off x="1365250" y="2343151"/>
                <a:ext cx="2624137" cy="2000249"/>
              </a:xfrm>
              <a:custGeom>
                <a:avLst/>
                <a:gdLst>
                  <a:gd name="T0" fmla="*/ 2147483647 w 957"/>
                  <a:gd name="T1" fmla="*/ 2147483647 h 730"/>
                  <a:gd name="T2" fmla="*/ 2147483647 w 957"/>
                  <a:gd name="T3" fmla="*/ 2147483647 h 730"/>
                  <a:gd name="T4" fmla="*/ 2147483647 w 957"/>
                  <a:gd name="T5" fmla="*/ 2147483647 h 730"/>
                  <a:gd name="T6" fmla="*/ 2147483647 w 957"/>
                  <a:gd name="T7" fmla="*/ 2147483647 h 730"/>
                  <a:gd name="T8" fmla="*/ 2147483647 w 957"/>
                  <a:gd name="T9" fmla="*/ 2147483647 h 730"/>
                  <a:gd name="T10" fmla="*/ 2147483647 w 957"/>
                  <a:gd name="T11" fmla="*/ 2147483647 h 730"/>
                  <a:gd name="T12" fmla="*/ 2147483647 w 957"/>
                  <a:gd name="T13" fmla="*/ 2147483647 h 730"/>
                  <a:gd name="T14" fmla="*/ 2147483647 w 957"/>
                  <a:gd name="T15" fmla="*/ 2147483647 h 730"/>
                  <a:gd name="T16" fmla="*/ 2147483647 w 957"/>
                  <a:gd name="T17" fmla="*/ 2147483647 h 730"/>
                  <a:gd name="T18" fmla="*/ 2147483647 w 957"/>
                  <a:gd name="T19" fmla="*/ 2147483647 h 730"/>
                  <a:gd name="T20" fmla="*/ 2147483647 w 957"/>
                  <a:gd name="T21" fmla="*/ 2147483647 h 730"/>
                  <a:gd name="T22" fmla="*/ 2147483647 w 957"/>
                  <a:gd name="T23" fmla="*/ 2147483647 h 730"/>
                  <a:gd name="T24" fmla="*/ 2147483647 w 957"/>
                  <a:gd name="T25" fmla="*/ 2147483647 h 730"/>
                  <a:gd name="T26" fmla="*/ 2147483647 w 957"/>
                  <a:gd name="T27" fmla="*/ 2147483647 h 730"/>
                  <a:gd name="T28" fmla="*/ 2147483647 w 957"/>
                  <a:gd name="T29" fmla="*/ 2147483647 h 730"/>
                  <a:gd name="T30" fmla="*/ 2147483647 w 957"/>
                  <a:gd name="T31" fmla="*/ 2147483647 h 73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957"/>
                  <a:gd name="T49" fmla="*/ 0 h 730"/>
                  <a:gd name="T50" fmla="*/ 957 w 957"/>
                  <a:gd name="T51" fmla="*/ 730 h 73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957" h="730">
                    <a:moveTo>
                      <a:pt x="642" y="558"/>
                    </a:moveTo>
                    <a:cubicBezTo>
                      <a:pt x="694" y="534"/>
                      <a:pt x="777" y="557"/>
                      <a:pt x="819" y="538"/>
                    </a:cubicBezTo>
                    <a:cubicBezTo>
                      <a:pt x="861" y="519"/>
                      <a:pt x="870" y="481"/>
                      <a:pt x="893" y="442"/>
                    </a:cubicBezTo>
                    <a:cubicBezTo>
                      <a:pt x="916" y="403"/>
                      <a:pt x="957" y="351"/>
                      <a:pt x="956" y="301"/>
                    </a:cubicBezTo>
                    <a:cubicBezTo>
                      <a:pt x="955" y="251"/>
                      <a:pt x="933" y="185"/>
                      <a:pt x="885" y="144"/>
                    </a:cubicBezTo>
                    <a:cubicBezTo>
                      <a:pt x="837" y="103"/>
                      <a:pt x="747" y="75"/>
                      <a:pt x="668" y="53"/>
                    </a:cubicBezTo>
                    <a:cubicBezTo>
                      <a:pt x="589" y="31"/>
                      <a:pt x="487" y="0"/>
                      <a:pt x="413" y="10"/>
                    </a:cubicBezTo>
                    <a:cubicBezTo>
                      <a:pt x="339" y="20"/>
                      <a:pt x="286" y="78"/>
                      <a:pt x="223" y="114"/>
                    </a:cubicBezTo>
                    <a:cubicBezTo>
                      <a:pt x="160" y="150"/>
                      <a:pt x="67" y="178"/>
                      <a:pt x="36" y="225"/>
                    </a:cubicBezTo>
                    <a:cubicBezTo>
                      <a:pt x="5" y="272"/>
                      <a:pt x="42" y="347"/>
                      <a:pt x="36" y="397"/>
                    </a:cubicBezTo>
                    <a:cubicBezTo>
                      <a:pt x="30" y="447"/>
                      <a:pt x="2" y="481"/>
                      <a:pt x="1" y="528"/>
                    </a:cubicBezTo>
                    <a:cubicBezTo>
                      <a:pt x="0" y="575"/>
                      <a:pt x="0" y="648"/>
                      <a:pt x="29" y="682"/>
                    </a:cubicBezTo>
                    <a:cubicBezTo>
                      <a:pt x="58" y="716"/>
                      <a:pt x="125" y="730"/>
                      <a:pt x="173" y="730"/>
                    </a:cubicBezTo>
                    <a:cubicBezTo>
                      <a:pt x="221" y="730"/>
                      <a:pt x="261" y="690"/>
                      <a:pt x="317" y="682"/>
                    </a:cubicBezTo>
                    <a:cubicBezTo>
                      <a:pt x="373" y="674"/>
                      <a:pt x="455" y="703"/>
                      <a:pt x="509" y="682"/>
                    </a:cubicBezTo>
                    <a:cubicBezTo>
                      <a:pt x="563" y="661"/>
                      <a:pt x="586" y="574"/>
                      <a:pt x="642" y="558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endParaRPr lang="en-US">
                  <a:latin typeface="Arial Narrow" pitchFamily="34" charset="0"/>
                </a:endParaRPr>
              </a:p>
            </p:txBody>
          </p:sp>
        </p:grpSp>
        <p:pic>
          <p:nvPicPr>
            <p:cNvPr id="72731" name="Picture 76" descr="aVLSIchip.jpg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848600" y="3304309"/>
              <a:ext cx="533400" cy="504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72732" name="Straight Connector 39"/>
          <p:cNvCxnSpPr>
            <a:cxnSpLocks noChangeShapeType="1"/>
          </p:cNvCxnSpPr>
          <p:nvPr/>
        </p:nvCxnSpPr>
        <p:spPr bwMode="auto">
          <a:xfrm rot="5400000">
            <a:off x="3961607" y="3733006"/>
            <a:ext cx="62484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</p:cxnSp>
      <p:sp>
        <p:nvSpPr>
          <p:cNvPr id="72733" name="Text Box 35"/>
          <p:cNvSpPr txBox="1">
            <a:spLocks noChangeArrowheads="1"/>
          </p:cNvSpPr>
          <p:nvPr/>
        </p:nvSpPr>
        <p:spPr bwMode="auto">
          <a:xfrm>
            <a:off x="7467600" y="152400"/>
            <a:ext cx="1219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 b="1">
                <a:latin typeface="Arial Narrow" pitchFamily="34" charset="0"/>
              </a:rPr>
              <a:t>Goals</a:t>
            </a:r>
          </a:p>
        </p:txBody>
      </p:sp>
      <p:pic>
        <p:nvPicPr>
          <p:cNvPr id="72734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86600" y="5181600"/>
            <a:ext cx="896938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35" name="Picture 30" descr="330px-Eight_Allotropes_of_Carbon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96200" y="3581400"/>
            <a:ext cx="838200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other Simulators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Romain</a:t>
            </a:r>
            <a:r>
              <a:rPr lang="en-US" dirty="0" smtClean="0"/>
              <a:t> </a:t>
            </a:r>
            <a:r>
              <a:rPr lang="en-US" dirty="0" err="1" smtClean="0"/>
              <a:t>Brette</a:t>
            </a:r>
            <a:r>
              <a:rPr lang="en-US" dirty="0" smtClean="0"/>
              <a:t>, Michelle Rudolph, Ted </a:t>
            </a:r>
            <a:r>
              <a:rPr lang="en-US" dirty="0" err="1" smtClean="0"/>
              <a:t>Carnevale</a:t>
            </a:r>
            <a:r>
              <a:rPr lang="en-US" dirty="0" smtClean="0"/>
              <a:t>, Michael Hines, David </a:t>
            </a:r>
            <a:r>
              <a:rPr lang="en-US" dirty="0" err="1" smtClean="0"/>
              <a:t>Beeman</a:t>
            </a:r>
            <a:r>
              <a:rPr lang="en-US" dirty="0" smtClean="0"/>
              <a:t>, James M. Bower, Markus </a:t>
            </a:r>
            <a:r>
              <a:rPr lang="en-US" dirty="0" err="1" smtClean="0"/>
              <a:t>Diesmann</a:t>
            </a:r>
            <a:r>
              <a:rPr lang="en-US" dirty="0" smtClean="0"/>
              <a:t>, Abigail Morrison, Philip H. Goodman, Frederick C. Harris, Jr., </a:t>
            </a:r>
            <a:r>
              <a:rPr lang="en-US" dirty="0" err="1" smtClean="0"/>
              <a:t>Milind</a:t>
            </a:r>
            <a:r>
              <a:rPr lang="en-US" dirty="0" smtClean="0"/>
              <a:t> </a:t>
            </a:r>
            <a:r>
              <a:rPr lang="en-US" dirty="0" err="1" smtClean="0"/>
              <a:t>Zirpe</a:t>
            </a:r>
            <a:r>
              <a:rPr lang="en-US" dirty="0" smtClean="0"/>
              <a:t>, Thomas </a:t>
            </a:r>
            <a:r>
              <a:rPr lang="en-US" dirty="0" err="1" smtClean="0"/>
              <a:t>Natschlager</a:t>
            </a:r>
            <a:r>
              <a:rPr lang="en-US" dirty="0" smtClean="0"/>
              <a:t>, </a:t>
            </a:r>
            <a:r>
              <a:rPr lang="en-US" dirty="0" err="1" smtClean="0"/>
              <a:t>Dejan</a:t>
            </a:r>
            <a:r>
              <a:rPr lang="en-US" dirty="0" smtClean="0"/>
              <a:t> </a:t>
            </a:r>
            <a:r>
              <a:rPr lang="en-US" dirty="0" err="1" smtClean="0"/>
              <a:t>Pecevski</a:t>
            </a:r>
            <a:r>
              <a:rPr lang="en-US" dirty="0" smtClean="0"/>
              <a:t>, Bard </a:t>
            </a:r>
            <a:r>
              <a:rPr lang="en-US" dirty="0" err="1" smtClean="0"/>
              <a:t>Ermentrout</a:t>
            </a:r>
            <a:r>
              <a:rPr lang="en-US" dirty="0" smtClean="0"/>
              <a:t>, </a:t>
            </a:r>
            <a:r>
              <a:rPr lang="en-US" dirty="0" err="1" smtClean="0"/>
              <a:t>Mikael</a:t>
            </a:r>
            <a:r>
              <a:rPr lang="en-US" dirty="0" smtClean="0"/>
              <a:t> </a:t>
            </a:r>
            <a:r>
              <a:rPr lang="en-US" dirty="0" err="1" smtClean="0"/>
              <a:t>Djurfeldt</a:t>
            </a:r>
            <a:r>
              <a:rPr lang="en-US" dirty="0" smtClean="0"/>
              <a:t>, Anders </a:t>
            </a:r>
            <a:r>
              <a:rPr lang="en-US" dirty="0" err="1" smtClean="0"/>
              <a:t>Lansner</a:t>
            </a:r>
            <a:r>
              <a:rPr lang="en-US" dirty="0" smtClean="0"/>
              <a:t>, Olivier </a:t>
            </a:r>
            <a:r>
              <a:rPr lang="en-US" dirty="0" err="1" smtClean="0"/>
              <a:t>Rochel</a:t>
            </a:r>
            <a:r>
              <a:rPr lang="en-US" dirty="0" smtClean="0"/>
              <a:t>, Thierry </a:t>
            </a:r>
            <a:r>
              <a:rPr lang="en-US" dirty="0" err="1" smtClean="0"/>
              <a:t>Vieville</a:t>
            </a:r>
            <a:r>
              <a:rPr lang="en-US" dirty="0" smtClean="0"/>
              <a:t>, </a:t>
            </a:r>
            <a:r>
              <a:rPr lang="en-US" dirty="0" err="1" smtClean="0"/>
              <a:t>Eilif</a:t>
            </a:r>
            <a:r>
              <a:rPr lang="en-US" dirty="0" smtClean="0"/>
              <a:t> Muller, Andrew P. Davison, Sami El </a:t>
            </a:r>
            <a:r>
              <a:rPr lang="en-US" dirty="0" err="1" smtClean="0"/>
              <a:t>Boustani</a:t>
            </a:r>
            <a:r>
              <a:rPr lang="en-US" dirty="0" smtClean="0"/>
              <a:t> and Alain </a:t>
            </a:r>
            <a:r>
              <a:rPr lang="en-US" dirty="0" err="1" smtClean="0"/>
              <a:t>Destexhe</a:t>
            </a:r>
            <a:r>
              <a:rPr lang="en-US" dirty="0" smtClean="0"/>
              <a:t> “Simulation of networks of spiking neurons: A review of tools and strategies" Journal of Computational Neuroscience December 2007 (</a:t>
            </a:r>
            <a:r>
              <a:rPr lang="en-US" dirty="0" err="1" smtClean="0"/>
              <a:t>Vol</a:t>
            </a:r>
            <a:r>
              <a:rPr lang="en-US" dirty="0" smtClean="0"/>
              <a:t> 23), pp 349-398.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First Hour</a:t>
            </a:r>
          </a:p>
          <a:p>
            <a:pPr lvl="1"/>
            <a:r>
              <a:rPr lang="en-US" dirty="0" smtClean="0"/>
              <a:t>Introduction</a:t>
            </a:r>
          </a:p>
          <a:p>
            <a:pPr lvl="1"/>
            <a:r>
              <a:rPr lang="en-US" dirty="0" smtClean="0"/>
              <a:t>How to run on a Single Machine</a:t>
            </a:r>
          </a:p>
          <a:p>
            <a:pPr lvl="1"/>
            <a:r>
              <a:rPr lang="en-US" dirty="0" smtClean="0"/>
              <a:t>Back End Code</a:t>
            </a:r>
          </a:p>
          <a:p>
            <a:pPr lvl="1"/>
            <a:r>
              <a:rPr lang="en-US" dirty="0" smtClean="0"/>
              <a:t>Input Language</a:t>
            </a:r>
          </a:p>
          <a:p>
            <a:r>
              <a:rPr lang="en-US" dirty="0" smtClean="0"/>
              <a:t>Second Hour</a:t>
            </a:r>
          </a:p>
          <a:p>
            <a:pPr lvl="1"/>
            <a:r>
              <a:rPr lang="en-US" dirty="0" smtClean="0"/>
              <a:t>Individual Parameters – presentations and lots of simulation runs</a:t>
            </a:r>
          </a:p>
          <a:p>
            <a:r>
              <a:rPr lang="en-US" dirty="0" smtClean="0"/>
              <a:t>Third Hour</a:t>
            </a:r>
          </a:p>
          <a:p>
            <a:pPr lvl="1"/>
            <a:r>
              <a:rPr lang="en-US" dirty="0" smtClean="0"/>
              <a:t>How to run on multiple machines</a:t>
            </a:r>
          </a:p>
          <a:p>
            <a:pPr lvl="1"/>
            <a:r>
              <a:rPr lang="en-US" dirty="0" smtClean="0"/>
              <a:t>Software Tools</a:t>
            </a:r>
          </a:p>
          <a:p>
            <a:pPr lvl="1"/>
            <a:r>
              <a:rPr lang="en-US" dirty="0" smtClean="0"/>
              <a:t>Completed Loop</a:t>
            </a:r>
          </a:p>
          <a:p>
            <a:pPr lvl="1"/>
            <a:r>
              <a:rPr lang="en-US" dirty="0" smtClean="0"/>
              <a:t>Larger Models</a:t>
            </a:r>
          </a:p>
          <a:p>
            <a:pPr lvl="1"/>
            <a:r>
              <a:rPr lang="en-US" dirty="0" smtClean="0"/>
              <a:t>Future Directions</a:t>
            </a:r>
            <a:endParaRPr lang="en-US" dirty="0"/>
          </a:p>
          <a:p>
            <a:pPr lvl="1"/>
            <a:r>
              <a:rPr lang="en-US" dirty="0" smtClean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xmlns="" val="43847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315200" cy="4525963"/>
          </a:xfrm>
        </p:spPr>
        <p:txBody>
          <a:bodyPr/>
          <a:lstStyle/>
          <a:p>
            <a:r>
              <a:rPr lang="en-US" dirty="0" smtClean="0"/>
              <a:t>People:</a:t>
            </a:r>
          </a:p>
          <a:p>
            <a:pPr lvl="1"/>
            <a:r>
              <a:rPr lang="en-US" dirty="0" smtClean="0"/>
              <a:t>Fred Harris</a:t>
            </a:r>
          </a:p>
          <a:p>
            <a:pPr lvl="2"/>
            <a:r>
              <a:rPr lang="en-US" dirty="0" smtClean="0"/>
              <a:t>Professor – Department of Computer Science and Engineering</a:t>
            </a:r>
          </a:p>
          <a:p>
            <a:pPr lvl="1"/>
            <a:r>
              <a:rPr lang="en-US" dirty="0" smtClean="0"/>
              <a:t>Laurence Bray</a:t>
            </a:r>
          </a:p>
          <a:p>
            <a:pPr lvl="2"/>
            <a:r>
              <a:rPr lang="en-US" dirty="0" smtClean="0"/>
              <a:t>Post Doctoral Research Associate, </a:t>
            </a:r>
          </a:p>
          <a:p>
            <a:pPr lvl="3"/>
            <a:r>
              <a:rPr lang="en-US" dirty="0" smtClean="0"/>
              <a:t>soon to be promoted to Research Assistant Professor</a:t>
            </a:r>
          </a:p>
          <a:p>
            <a:pPr lvl="3"/>
            <a:r>
              <a:rPr lang="en-US" dirty="0" smtClean="0"/>
              <a:t>Ph.D. is in Biomedical Engineering</a:t>
            </a:r>
          </a:p>
          <a:p>
            <a:pPr lvl="1"/>
            <a:r>
              <a:rPr lang="en-US" dirty="0" smtClean="0"/>
              <a:t>Roger Hoang </a:t>
            </a:r>
          </a:p>
          <a:p>
            <a:pPr lvl="2"/>
            <a:r>
              <a:rPr lang="en-US" dirty="0" smtClean="0"/>
              <a:t>Ph.D. Candidate </a:t>
            </a:r>
          </a:p>
          <a:p>
            <a:pPr lvl="3"/>
            <a:r>
              <a:rPr lang="en-US" dirty="0" smtClean="0"/>
              <a:t>planning to graduate this coming school year.</a:t>
            </a:r>
          </a:p>
          <a:p>
            <a:pPr lvl="1"/>
            <a:r>
              <a:rPr lang="en-US" dirty="0" smtClean="0"/>
              <a:t>Emily Barker</a:t>
            </a:r>
          </a:p>
          <a:p>
            <a:pPr lvl="2"/>
            <a:r>
              <a:rPr lang="en-US" dirty="0" smtClean="0"/>
              <a:t>B.S. Student – Majoring in Neuroscience</a:t>
            </a:r>
          </a:p>
          <a:p>
            <a:pPr lvl="3"/>
            <a:r>
              <a:rPr lang="en-US" dirty="0" smtClean="0"/>
              <a:t>Starting her Senior year this fall.</a:t>
            </a:r>
            <a:endParaRPr lang="en-US" dirty="0"/>
          </a:p>
        </p:txBody>
      </p:sp>
      <p:pic>
        <p:nvPicPr>
          <p:cNvPr id="38914" name="Picture 2" descr="Laurence Jayet Bray, Ph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2971800"/>
            <a:ext cx="963757" cy="1066800"/>
          </a:xfrm>
          <a:prstGeom prst="rect">
            <a:avLst/>
          </a:prstGeom>
          <a:noFill/>
        </p:spPr>
      </p:pic>
      <p:pic>
        <p:nvPicPr>
          <p:cNvPr id="38916" name="Picture 4" descr="Frederick C. Harris Jr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6750" y="1828800"/>
            <a:ext cx="941850" cy="1157288"/>
          </a:xfrm>
          <a:prstGeom prst="rect">
            <a:avLst/>
          </a:prstGeom>
          <a:noFill/>
        </p:spPr>
      </p:pic>
      <p:pic>
        <p:nvPicPr>
          <p:cNvPr id="38918" name="Picture 6" descr="Roger V. Hoa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4795" y="4038601"/>
            <a:ext cx="825102" cy="1142999"/>
          </a:xfrm>
          <a:prstGeom prst="rect">
            <a:avLst/>
          </a:prstGeom>
          <a:noFill/>
        </p:spPr>
      </p:pic>
      <p:pic>
        <p:nvPicPr>
          <p:cNvPr id="38920" name="Picture 8" descr="Emily Bark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5181600"/>
            <a:ext cx="723900" cy="952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3847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Run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847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End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Equations and Implementations</a:t>
            </a:r>
          </a:p>
          <a:p>
            <a:r>
              <a:rPr lang="en-US" dirty="0" smtClean="0"/>
              <a:t>Common Topics (lookup Tables, default values)</a:t>
            </a:r>
          </a:p>
          <a:p>
            <a:r>
              <a:rPr lang="en-US" dirty="0" smtClean="0"/>
              <a:t>IAF</a:t>
            </a:r>
          </a:p>
          <a:p>
            <a:r>
              <a:rPr lang="en-US" dirty="0" err="1" smtClean="0"/>
              <a:t>Izhikevich</a:t>
            </a:r>
            <a:endParaRPr lang="en-US" dirty="0" smtClean="0"/>
          </a:p>
          <a:p>
            <a:r>
              <a:rPr lang="en-US" dirty="0" smtClean="0"/>
              <a:t>Channels</a:t>
            </a:r>
          </a:p>
          <a:p>
            <a:r>
              <a:rPr lang="en-US" dirty="0" smtClean="0"/>
              <a:t>Learning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3847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Input Language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847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 Time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First Hour</a:t>
            </a:r>
          </a:p>
          <a:p>
            <a:pPr lvl="1"/>
            <a:r>
              <a:rPr lang="en-US" dirty="0" smtClean="0"/>
              <a:t>Introduction</a:t>
            </a:r>
          </a:p>
          <a:p>
            <a:pPr lvl="1"/>
            <a:r>
              <a:rPr lang="en-US" dirty="0" smtClean="0"/>
              <a:t>How to run on a Single Machine</a:t>
            </a:r>
          </a:p>
          <a:p>
            <a:pPr lvl="1"/>
            <a:r>
              <a:rPr lang="en-US" dirty="0" smtClean="0"/>
              <a:t>Back End Code</a:t>
            </a:r>
          </a:p>
          <a:p>
            <a:pPr lvl="1"/>
            <a:r>
              <a:rPr lang="en-US" dirty="0" smtClean="0"/>
              <a:t>Input Language</a:t>
            </a:r>
          </a:p>
          <a:p>
            <a:r>
              <a:rPr lang="en-US" dirty="0" smtClean="0"/>
              <a:t>Second Hour</a:t>
            </a:r>
          </a:p>
          <a:p>
            <a:pPr lvl="1"/>
            <a:r>
              <a:rPr lang="en-US" dirty="0" smtClean="0"/>
              <a:t>Individual Parameters – presentations and lots of simulation runs</a:t>
            </a:r>
          </a:p>
          <a:p>
            <a:r>
              <a:rPr lang="en-US" dirty="0" smtClean="0"/>
              <a:t>Third Hour</a:t>
            </a:r>
          </a:p>
          <a:p>
            <a:pPr lvl="1"/>
            <a:r>
              <a:rPr lang="en-US" dirty="0" smtClean="0"/>
              <a:t>How to run on multiple machines</a:t>
            </a:r>
          </a:p>
          <a:p>
            <a:pPr lvl="1"/>
            <a:r>
              <a:rPr lang="en-US" dirty="0" smtClean="0"/>
              <a:t>Software Tools</a:t>
            </a:r>
          </a:p>
          <a:p>
            <a:pPr lvl="1"/>
            <a:r>
              <a:rPr lang="en-US" dirty="0" smtClean="0"/>
              <a:t>Completed Loop</a:t>
            </a:r>
          </a:p>
          <a:p>
            <a:pPr lvl="1"/>
            <a:r>
              <a:rPr lang="en-US" dirty="0" smtClean="0"/>
              <a:t>Larger Models</a:t>
            </a:r>
          </a:p>
          <a:p>
            <a:pPr lvl="1"/>
            <a:r>
              <a:rPr lang="en-US" dirty="0" smtClean="0"/>
              <a:t>Future Directions</a:t>
            </a:r>
            <a:endParaRPr lang="en-US" dirty="0"/>
          </a:p>
          <a:p>
            <a:pPr lvl="1"/>
            <a:r>
              <a:rPr lang="en-US" dirty="0" smtClean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xmlns="" val="43847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Individual 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847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 Time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First Hour</a:t>
            </a:r>
          </a:p>
          <a:p>
            <a:pPr lvl="1"/>
            <a:r>
              <a:rPr lang="en-US" dirty="0" smtClean="0"/>
              <a:t>Introduction</a:t>
            </a:r>
          </a:p>
          <a:p>
            <a:pPr lvl="1"/>
            <a:r>
              <a:rPr lang="en-US" dirty="0" smtClean="0"/>
              <a:t>How to run on a Single Machine</a:t>
            </a:r>
          </a:p>
          <a:p>
            <a:pPr lvl="1"/>
            <a:r>
              <a:rPr lang="en-US" dirty="0" smtClean="0"/>
              <a:t>Back End Code</a:t>
            </a:r>
          </a:p>
          <a:p>
            <a:pPr lvl="1"/>
            <a:r>
              <a:rPr lang="en-US" dirty="0" smtClean="0"/>
              <a:t>Input Language</a:t>
            </a:r>
          </a:p>
          <a:p>
            <a:r>
              <a:rPr lang="en-US" dirty="0" smtClean="0"/>
              <a:t>Second Hour</a:t>
            </a:r>
          </a:p>
          <a:p>
            <a:pPr lvl="1"/>
            <a:r>
              <a:rPr lang="en-US" dirty="0" smtClean="0"/>
              <a:t>Individual Parameters – presentations and lots of simulation runs</a:t>
            </a:r>
          </a:p>
          <a:p>
            <a:r>
              <a:rPr lang="en-US" dirty="0" smtClean="0"/>
              <a:t>Third Hour</a:t>
            </a:r>
          </a:p>
          <a:p>
            <a:pPr lvl="1"/>
            <a:r>
              <a:rPr lang="en-US" dirty="0" smtClean="0"/>
              <a:t>How to run on multiple machines</a:t>
            </a:r>
          </a:p>
          <a:p>
            <a:pPr lvl="1"/>
            <a:r>
              <a:rPr lang="en-US" dirty="0" smtClean="0"/>
              <a:t>Software Tools</a:t>
            </a:r>
          </a:p>
          <a:p>
            <a:pPr lvl="1"/>
            <a:r>
              <a:rPr lang="en-US" dirty="0" smtClean="0"/>
              <a:t>Completed Loop</a:t>
            </a:r>
          </a:p>
          <a:p>
            <a:pPr lvl="1"/>
            <a:r>
              <a:rPr lang="en-US" dirty="0" smtClean="0"/>
              <a:t>Larger Models</a:t>
            </a:r>
          </a:p>
          <a:p>
            <a:pPr lvl="1"/>
            <a:r>
              <a:rPr lang="en-US" dirty="0" smtClean="0"/>
              <a:t>Future Directions</a:t>
            </a:r>
            <a:endParaRPr lang="en-US" dirty="0"/>
          </a:p>
          <a:p>
            <a:pPr lvl="1"/>
            <a:r>
              <a:rPr lang="en-US" dirty="0" smtClean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xmlns="" val="43847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Running on Multiple Machines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847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847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000">
                <a:solidFill>
                  <a:schemeClr val="tx1"/>
                </a:solidFill>
              </a:rPr>
              <a:t>Reno, Nevada</a:t>
            </a:r>
          </a:p>
        </p:txBody>
      </p:sp>
      <p:pic>
        <p:nvPicPr>
          <p:cNvPr id="21507" name="Picture 3" descr="nevada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62000" y="990600"/>
            <a:ext cx="3429000" cy="4572000"/>
          </a:xfrm>
          <a:noFill/>
          <a:ln>
            <a:solidFill>
              <a:schemeClr val="bg1"/>
            </a:solidFill>
          </a:ln>
        </p:spPr>
      </p:pic>
      <p:pic>
        <p:nvPicPr>
          <p:cNvPr id="21522" name="Picture 18" descr="5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1143000"/>
            <a:ext cx="5334000" cy="3497263"/>
          </a:xfrm>
          <a:prstGeom prst="rect">
            <a:avLst/>
          </a:prstGeom>
          <a:noFill/>
        </p:spPr>
      </p:pic>
      <p:pic>
        <p:nvPicPr>
          <p:cNvPr id="21520" name="Picture 16" descr="rgj_hm2_07_marypat_horn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657600"/>
            <a:ext cx="3962400" cy="2974975"/>
          </a:xfrm>
          <a:prstGeom prst="rect">
            <a:avLst/>
          </a:prstGeom>
          <a:noFill/>
        </p:spPr>
      </p:pic>
      <p:pic>
        <p:nvPicPr>
          <p:cNvPr id="21515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657600"/>
            <a:ext cx="43434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Completed Loop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847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Larger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847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847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847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4000">
                <a:solidFill>
                  <a:schemeClr val="tx1"/>
                </a:solidFill>
              </a:rPr>
              <a:t>University of Nevada, Reno</a:t>
            </a:r>
          </a:p>
        </p:txBody>
      </p:sp>
      <p:pic>
        <p:nvPicPr>
          <p:cNvPr id="26638" name="Picture 14" descr="5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143000"/>
            <a:ext cx="8229600" cy="5391150"/>
          </a:xfrm>
          <a:prstGeom prst="rect">
            <a:avLst/>
          </a:prstGeom>
          <a:noFill/>
        </p:spPr>
      </p:pic>
      <p:pic>
        <p:nvPicPr>
          <p:cNvPr id="26640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2743200"/>
            <a:ext cx="5867400" cy="391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7" name="Picture 1" descr="C:\Users\fredh\Downloads\All sizes   The Quad and Mackay School of Mines   Flickr - Photo Sharing!_files\4952309294_754a94c27f_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143000"/>
            <a:ext cx="5260489" cy="3493294"/>
          </a:xfrm>
          <a:prstGeom prst="rect">
            <a:avLst/>
          </a:prstGeom>
          <a:noFill/>
        </p:spPr>
      </p:pic>
      <p:sp>
        <p:nvSpPr>
          <p:cNvPr id="7" name="Content Placeholder 6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fredh\Downloads\All sizes   The Joe Crowley Student Union and IGT Knowledge Center   Flickr - Photo Sharing!_files\4949440616_e1d4a20c94_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8600" y="1143000"/>
            <a:ext cx="4913376" cy="2898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 Computation 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http://www.cse.unr.edu/brain/</a:t>
            </a:r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 l="2778" r="50000"/>
          <a:stretch>
            <a:fillRect/>
          </a:stretch>
        </p:blipFill>
        <p:spPr bwMode="auto">
          <a:xfrm>
            <a:off x="914400" y="2057399"/>
            <a:ext cx="6934200" cy="4588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NCS History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Version 1:1999 </a:t>
            </a:r>
          </a:p>
          <a:p>
            <a:pPr lvl="1"/>
            <a:r>
              <a:rPr lang="en-US"/>
              <a:t>Matlab</a:t>
            </a:r>
          </a:p>
          <a:p>
            <a:pPr lvl="1"/>
            <a:r>
              <a:rPr lang="en-US">
                <a:effectLst/>
              </a:rPr>
              <a:t>160-cell, 2-column architecture</a:t>
            </a:r>
          </a:p>
          <a:p>
            <a:pPr lvl="2"/>
            <a:r>
              <a:rPr lang="en-US">
                <a:effectLst/>
              </a:rPr>
              <a:t>Each cell was modeled as a single integrative compartment (point neuron) with a spike mechanism, </a:t>
            </a:r>
          </a:p>
          <a:p>
            <a:pPr lvl="3"/>
            <a:r>
              <a:rPr lang="en-US">
                <a:effectLst/>
              </a:rPr>
              <a:t>calcium-dependent (AHP) channels, and </a:t>
            </a:r>
          </a:p>
          <a:p>
            <a:pPr lvl="3"/>
            <a:r>
              <a:rPr lang="en-US">
                <a:effectLst/>
              </a:rPr>
              <a:t>voltage-sensitive A and M (muscarinic) potassium channels.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457200" y="6096000"/>
            <a:ext cx="82296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14300" lvl="1"/>
            <a:r>
              <a:rPr lang="en-US" sz="1400"/>
              <a:t>M.M. Kellog, H.R. Wills, and P.H. Goodman. “A biologically realistic computer model of neocortical associative learning for the study of aging and dementia.” J. Investig. Med., 47(2), February 1999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NCS History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Version 1b: 1999</a:t>
            </a:r>
          </a:p>
          <a:p>
            <a:pPr lvl="1"/>
            <a:r>
              <a:rPr lang="en-US"/>
              <a:t>Direct translation to C from Matlab</a:t>
            </a:r>
          </a:p>
          <a:p>
            <a:pPr lvl="2"/>
            <a:r>
              <a:rPr lang="en-US"/>
              <a:t>Ali Etazadi-Amoli and Keith Weslowski</a:t>
            </a:r>
          </a:p>
          <a:p>
            <a:pPr lvl="1"/>
            <a:r>
              <a:rPr lang="en-US"/>
              <a:t>24 times faster.</a:t>
            </a:r>
          </a:p>
          <a:p>
            <a:pPr lvl="1"/>
            <a:r>
              <a:rPr lang="en-US">
                <a:effectLst/>
              </a:rPr>
              <a:t>tested on mixed excitatory-inhibitory networks of up to 1,000 cells.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NCS History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Version 2: 1999</a:t>
            </a:r>
          </a:p>
          <a:p>
            <a:pPr lvl="1"/>
            <a:r>
              <a:rPr lang="en-US">
                <a:effectLst/>
              </a:rPr>
              <a:t>code was then redesigned and rewritten for distributed processing on an existing 20-cpu cluster (Pentium II). </a:t>
            </a:r>
          </a:p>
          <a:p>
            <a:pPr lvl="1"/>
            <a:r>
              <a:rPr lang="en-US">
                <a:effectLst/>
              </a:rPr>
              <a:t>Initial trials of this code were performed on cortical networks of 2 to 1,000 cells.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NCS History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/>
              <a:t>Version 3: 2001</a:t>
            </a:r>
          </a:p>
          <a:p>
            <a:pPr lvl="1"/>
            <a:r>
              <a:rPr lang="en-US" sz="2400">
                <a:effectLst/>
              </a:rPr>
              <a:t>completely redesigned using object-oriented design principles and recoded in C++</a:t>
            </a:r>
          </a:p>
          <a:p>
            <a:pPr lvl="1"/>
            <a:r>
              <a:rPr lang="en-US" sz="2400">
                <a:effectLst/>
              </a:rPr>
              <a:t>objects, such as cells, compartments, channels, and the like, model the corresponding cortical entities. </a:t>
            </a:r>
          </a:p>
          <a:p>
            <a:pPr lvl="1"/>
            <a:r>
              <a:rPr lang="en-US" sz="2400">
                <a:effectLst/>
              </a:rPr>
              <a:t>The cells, in turn, communicate via messages passed through synapse objects. </a:t>
            </a:r>
          </a:p>
          <a:p>
            <a:pPr lvl="1"/>
            <a:r>
              <a:rPr lang="en-US" sz="2400">
                <a:effectLst/>
              </a:rPr>
              <a:t>Input parameters allow the user to create many variations of the basic objects, in order to model measured or hypothesized biological properties.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457200" y="6019800"/>
            <a:ext cx="82296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14300" lvl="1"/>
            <a:r>
              <a:rPr lang="en-US" sz="1400"/>
              <a:t>E. Courtenay Wilson, Phillip H. Goodman, and Frederick C. Harris, Jr. “Implementation of a biologically realistic parallel neocortical-neural network simulator” in Proceedings of the 10th SIAM Conf. on Parallel Process. for Sci. Computing, Portsmouth, Virginia, March 2001.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206</TotalTime>
  <Words>944</Words>
  <Application>Microsoft Office PowerPoint</Application>
  <PresentationFormat>On-screen Show (4:3)</PresentationFormat>
  <Paragraphs>179</Paragraphs>
  <Slides>33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Executive</vt:lpstr>
      <vt:lpstr>Photo Editor Photo</vt:lpstr>
      <vt:lpstr>NCS Tutorial: CNS 2012</vt:lpstr>
      <vt:lpstr>Introduction</vt:lpstr>
      <vt:lpstr>Reno, Nevada</vt:lpstr>
      <vt:lpstr>University of Nevada, Reno</vt:lpstr>
      <vt:lpstr>Brain Computation Lab</vt:lpstr>
      <vt:lpstr>NCS History</vt:lpstr>
      <vt:lpstr>NCS History</vt:lpstr>
      <vt:lpstr>NCS History</vt:lpstr>
      <vt:lpstr>NCS History</vt:lpstr>
      <vt:lpstr>NCS History</vt:lpstr>
      <vt:lpstr>Hardware</vt:lpstr>
      <vt:lpstr>Hardware</vt:lpstr>
      <vt:lpstr>Code Optimization &amp; Revisions</vt:lpstr>
      <vt:lpstr>Code Optimization</vt:lpstr>
      <vt:lpstr>Code Optimization</vt:lpstr>
      <vt:lpstr>Slide 16</vt:lpstr>
      <vt:lpstr>Slide 17</vt:lpstr>
      <vt:lpstr>Comparison with other Simulators</vt:lpstr>
      <vt:lpstr>Today’s Outline</vt:lpstr>
      <vt:lpstr>Sample Run</vt:lpstr>
      <vt:lpstr>Back End Code</vt:lpstr>
      <vt:lpstr>Input Language</vt:lpstr>
      <vt:lpstr>Break Time</vt:lpstr>
      <vt:lpstr>Today’s Outline</vt:lpstr>
      <vt:lpstr>Individual Parameters</vt:lpstr>
      <vt:lpstr>Break Time</vt:lpstr>
      <vt:lpstr>Today’s Outline</vt:lpstr>
      <vt:lpstr>Running on Multiple Machines</vt:lpstr>
      <vt:lpstr>Software Tools</vt:lpstr>
      <vt:lpstr>Completed Loop</vt:lpstr>
      <vt:lpstr>Larger Models</vt:lpstr>
      <vt:lpstr>Future Directions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fredh</cp:lastModifiedBy>
  <cp:revision>16</cp:revision>
  <dcterms:created xsi:type="dcterms:W3CDTF">2012-07-13T18:47:08Z</dcterms:created>
  <dcterms:modified xsi:type="dcterms:W3CDTF">2012-07-16T23:45:10Z</dcterms:modified>
</cp:coreProperties>
</file>