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notesSlides/notesSlide1.xml" ContentType="application/vnd.openxmlformats-officedocument.presentationml.notesSlide+xml"/>
  <Default Extension="mpeg" ContentType="vide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Default Extension="tiff" ContentType="image/tiff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167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61"/>
  </p:notesMasterIdLst>
  <p:sldIdLst>
    <p:sldId id="256" r:id="rId3"/>
    <p:sldId id="432" r:id="rId4"/>
    <p:sldId id="542" r:id="rId5"/>
    <p:sldId id="257" r:id="rId6"/>
    <p:sldId id="431" r:id="rId7"/>
    <p:sldId id="436" r:id="rId8"/>
    <p:sldId id="437" r:id="rId9"/>
    <p:sldId id="500" r:id="rId10"/>
    <p:sldId id="501" r:id="rId11"/>
    <p:sldId id="442" r:id="rId12"/>
    <p:sldId id="443" r:id="rId13"/>
    <p:sldId id="448" r:id="rId14"/>
    <p:sldId id="449" r:id="rId15"/>
    <p:sldId id="450" r:id="rId16"/>
    <p:sldId id="445" r:id="rId17"/>
    <p:sldId id="446" r:id="rId18"/>
    <p:sldId id="444" r:id="rId19"/>
    <p:sldId id="447" r:id="rId20"/>
    <p:sldId id="524" r:id="rId21"/>
    <p:sldId id="502" r:id="rId22"/>
    <p:sldId id="453" r:id="rId23"/>
    <p:sldId id="258" r:id="rId24"/>
    <p:sldId id="533" r:id="rId25"/>
    <p:sldId id="534" r:id="rId26"/>
    <p:sldId id="535" r:id="rId27"/>
    <p:sldId id="536" r:id="rId28"/>
    <p:sldId id="537" r:id="rId29"/>
    <p:sldId id="538" r:id="rId30"/>
    <p:sldId id="539" r:id="rId31"/>
    <p:sldId id="540" r:id="rId32"/>
    <p:sldId id="541" r:id="rId33"/>
    <p:sldId id="395" r:id="rId34"/>
    <p:sldId id="393" r:id="rId35"/>
    <p:sldId id="464" r:id="rId36"/>
    <p:sldId id="394" r:id="rId37"/>
    <p:sldId id="465" r:id="rId38"/>
    <p:sldId id="260" r:id="rId39"/>
    <p:sldId id="396" r:id="rId40"/>
    <p:sldId id="466" r:id="rId41"/>
    <p:sldId id="526" r:id="rId42"/>
    <p:sldId id="261" r:id="rId43"/>
    <p:sldId id="273" r:id="rId44"/>
    <p:sldId id="330" r:id="rId45"/>
    <p:sldId id="274" r:id="rId46"/>
    <p:sldId id="332" r:id="rId47"/>
    <p:sldId id="275" r:id="rId48"/>
    <p:sldId id="333" r:id="rId49"/>
    <p:sldId id="276" r:id="rId50"/>
    <p:sldId id="334" r:id="rId51"/>
    <p:sldId id="277" r:id="rId52"/>
    <p:sldId id="335" r:id="rId53"/>
    <p:sldId id="278" r:id="rId54"/>
    <p:sldId id="336" r:id="rId55"/>
    <p:sldId id="527" r:id="rId56"/>
    <p:sldId id="262" r:id="rId57"/>
    <p:sldId id="543" r:id="rId58"/>
    <p:sldId id="263" r:id="rId59"/>
    <p:sldId id="281" r:id="rId60"/>
    <p:sldId id="279" r:id="rId61"/>
    <p:sldId id="289" r:id="rId62"/>
    <p:sldId id="290" r:id="rId63"/>
    <p:sldId id="291" r:id="rId64"/>
    <p:sldId id="292" r:id="rId65"/>
    <p:sldId id="293" r:id="rId66"/>
    <p:sldId id="294" r:id="rId67"/>
    <p:sldId id="295" r:id="rId68"/>
    <p:sldId id="296" r:id="rId69"/>
    <p:sldId id="297" r:id="rId70"/>
    <p:sldId id="282" r:id="rId71"/>
    <p:sldId id="331" r:id="rId72"/>
    <p:sldId id="299" r:id="rId73"/>
    <p:sldId id="300" r:id="rId74"/>
    <p:sldId id="301" r:id="rId75"/>
    <p:sldId id="302" r:id="rId76"/>
    <p:sldId id="303" r:id="rId77"/>
    <p:sldId id="304" r:id="rId78"/>
    <p:sldId id="305" r:id="rId79"/>
    <p:sldId id="306" r:id="rId80"/>
    <p:sldId id="307" r:id="rId81"/>
    <p:sldId id="308" r:id="rId82"/>
    <p:sldId id="309" r:id="rId83"/>
    <p:sldId id="310" r:id="rId84"/>
    <p:sldId id="311" r:id="rId85"/>
    <p:sldId id="312" r:id="rId86"/>
    <p:sldId id="313" r:id="rId87"/>
    <p:sldId id="314" r:id="rId88"/>
    <p:sldId id="283" r:id="rId89"/>
    <p:sldId id="339" r:id="rId90"/>
    <p:sldId id="315" r:id="rId91"/>
    <p:sldId id="316" r:id="rId92"/>
    <p:sldId id="317" r:id="rId93"/>
    <p:sldId id="318" r:id="rId94"/>
    <p:sldId id="319" r:id="rId95"/>
    <p:sldId id="388" r:id="rId96"/>
    <p:sldId id="389" r:id="rId97"/>
    <p:sldId id="390" r:id="rId98"/>
    <p:sldId id="391" r:id="rId99"/>
    <p:sldId id="320" r:id="rId100"/>
    <p:sldId id="321" r:id="rId101"/>
    <p:sldId id="322" r:id="rId102"/>
    <p:sldId id="323" r:id="rId103"/>
    <p:sldId id="337" r:id="rId104"/>
    <p:sldId id="400" r:id="rId105"/>
    <p:sldId id="403" r:id="rId106"/>
    <p:sldId id="401" r:id="rId107"/>
    <p:sldId id="404" r:id="rId108"/>
    <p:sldId id="402" r:id="rId109"/>
    <p:sldId id="405" r:id="rId110"/>
    <p:sldId id="552" r:id="rId111"/>
    <p:sldId id="553" r:id="rId112"/>
    <p:sldId id="554" r:id="rId113"/>
    <p:sldId id="555" r:id="rId114"/>
    <p:sldId id="556" r:id="rId115"/>
    <p:sldId id="557" r:id="rId116"/>
    <p:sldId id="286" r:id="rId117"/>
    <p:sldId id="340" r:id="rId118"/>
    <p:sldId id="342" r:id="rId119"/>
    <p:sldId id="343" r:id="rId120"/>
    <p:sldId id="344" r:id="rId121"/>
    <p:sldId id="345" r:id="rId122"/>
    <p:sldId id="346" r:id="rId123"/>
    <p:sldId id="347" r:id="rId124"/>
    <p:sldId id="348" r:id="rId125"/>
    <p:sldId id="349" r:id="rId126"/>
    <p:sldId id="350" r:id="rId127"/>
    <p:sldId id="361" r:id="rId128"/>
    <p:sldId id="351" r:id="rId129"/>
    <p:sldId id="352" r:id="rId130"/>
    <p:sldId id="353" r:id="rId131"/>
    <p:sldId id="387" r:id="rId132"/>
    <p:sldId id="362" r:id="rId133"/>
    <p:sldId id="285" r:id="rId134"/>
    <p:sldId id="341" r:id="rId135"/>
    <p:sldId id="354" r:id="rId136"/>
    <p:sldId id="355" r:id="rId137"/>
    <p:sldId id="356" r:id="rId138"/>
    <p:sldId id="357" r:id="rId139"/>
    <p:sldId id="358" r:id="rId140"/>
    <p:sldId id="329" r:id="rId141"/>
    <p:sldId id="359" r:id="rId142"/>
    <p:sldId id="373" r:id="rId143"/>
    <p:sldId id="374" r:id="rId144"/>
    <p:sldId id="375" r:id="rId145"/>
    <p:sldId id="376" r:id="rId146"/>
    <p:sldId id="386" r:id="rId147"/>
    <p:sldId id="377" r:id="rId148"/>
    <p:sldId id="383" r:id="rId149"/>
    <p:sldId id="382" r:id="rId150"/>
    <p:sldId id="381" r:id="rId151"/>
    <p:sldId id="378" r:id="rId152"/>
    <p:sldId id="379" r:id="rId153"/>
    <p:sldId id="380" r:id="rId154"/>
    <p:sldId id="384" r:id="rId155"/>
    <p:sldId id="406" r:id="rId156"/>
    <p:sldId id="412" r:id="rId157"/>
    <p:sldId id="408" r:id="rId158"/>
    <p:sldId id="409" r:id="rId159"/>
    <p:sldId id="410" r:id="rId160"/>
    <p:sldId id="413" r:id="rId161"/>
    <p:sldId id="385" r:id="rId162"/>
    <p:sldId id="407" r:id="rId163"/>
    <p:sldId id="414" r:id="rId164"/>
    <p:sldId id="415" r:id="rId165"/>
    <p:sldId id="417" r:id="rId166"/>
    <p:sldId id="418" r:id="rId167"/>
    <p:sldId id="419" r:id="rId168"/>
    <p:sldId id="420" r:id="rId169"/>
    <p:sldId id="421" r:id="rId170"/>
    <p:sldId id="422" r:id="rId171"/>
    <p:sldId id="423" r:id="rId172"/>
    <p:sldId id="424" r:id="rId173"/>
    <p:sldId id="287" r:id="rId174"/>
    <p:sldId id="360" r:id="rId175"/>
    <p:sldId id="363" r:id="rId176"/>
    <p:sldId id="364" r:id="rId177"/>
    <p:sldId id="366" r:id="rId178"/>
    <p:sldId id="367" r:id="rId179"/>
    <p:sldId id="368" r:id="rId180"/>
    <p:sldId id="369" r:id="rId181"/>
    <p:sldId id="370" r:id="rId182"/>
    <p:sldId id="371" r:id="rId183"/>
    <p:sldId id="372" r:id="rId184"/>
    <p:sldId id="365" r:id="rId185"/>
    <p:sldId id="264" r:id="rId186"/>
    <p:sldId id="495" r:id="rId187"/>
    <p:sldId id="496" r:id="rId188"/>
    <p:sldId id="499" r:id="rId189"/>
    <p:sldId id="498" r:id="rId190"/>
    <p:sldId id="530" r:id="rId191"/>
    <p:sldId id="392" r:id="rId192"/>
    <p:sldId id="544" r:id="rId193"/>
    <p:sldId id="508" r:id="rId194"/>
    <p:sldId id="509" r:id="rId195"/>
    <p:sldId id="510" r:id="rId196"/>
    <p:sldId id="511" r:id="rId197"/>
    <p:sldId id="512" r:id="rId198"/>
    <p:sldId id="513" r:id="rId199"/>
    <p:sldId id="269" r:id="rId200"/>
    <p:sldId id="462" r:id="rId201"/>
    <p:sldId id="398" r:id="rId202"/>
    <p:sldId id="399" r:id="rId203"/>
    <p:sldId id="531" r:id="rId204"/>
    <p:sldId id="265" r:id="rId205"/>
    <p:sldId id="429" r:id="rId206"/>
    <p:sldId id="455" r:id="rId207"/>
    <p:sldId id="494" r:id="rId208"/>
    <p:sldId id="266" r:id="rId209"/>
    <p:sldId id="471" r:id="rId210"/>
    <p:sldId id="456" r:id="rId211"/>
    <p:sldId id="428" r:id="rId212"/>
    <p:sldId id="458" r:id="rId213"/>
    <p:sldId id="457" r:id="rId214"/>
    <p:sldId id="459" r:id="rId215"/>
    <p:sldId id="460" r:id="rId216"/>
    <p:sldId id="267" r:id="rId217"/>
    <p:sldId id="472" r:id="rId218"/>
    <p:sldId id="489" r:id="rId219"/>
    <p:sldId id="425" r:id="rId220"/>
    <p:sldId id="473" r:id="rId221"/>
    <p:sldId id="475" r:id="rId222"/>
    <p:sldId id="477" r:id="rId223"/>
    <p:sldId id="476" r:id="rId224"/>
    <p:sldId id="478" r:id="rId225"/>
    <p:sldId id="479" r:id="rId226"/>
    <p:sldId id="480" r:id="rId227"/>
    <p:sldId id="481" r:id="rId228"/>
    <p:sldId id="427" r:id="rId229"/>
    <p:sldId id="482" r:id="rId230"/>
    <p:sldId id="483" r:id="rId231"/>
    <p:sldId id="484" r:id="rId232"/>
    <p:sldId id="485" r:id="rId233"/>
    <p:sldId id="486" r:id="rId234"/>
    <p:sldId id="487" r:id="rId235"/>
    <p:sldId id="488" r:id="rId236"/>
    <p:sldId id="545" r:id="rId237"/>
    <p:sldId id="546" r:id="rId238"/>
    <p:sldId id="547" r:id="rId239"/>
    <p:sldId id="548" r:id="rId240"/>
    <p:sldId id="549" r:id="rId241"/>
    <p:sldId id="270" r:id="rId242"/>
    <p:sldId id="467" r:id="rId243"/>
    <p:sldId id="468" r:id="rId244"/>
    <p:sldId id="470" r:id="rId245"/>
    <p:sldId id="532" r:id="rId246"/>
    <p:sldId id="271" r:id="rId247"/>
    <p:sldId id="514" r:id="rId248"/>
    <p:sldId id="515" r:id="rId249"/>
    <p:sldId id="272" r:id="rId250"/>
    <p:sldId id="522" r:id="rId251"/>
    <p:sldId id="521" r:id="rId252"/>
    <p:sldId id="523" r:id="rId253"/>
    <p:sldId id="550" r:id="rId254"/>
    <p:sldId id="551" r:id="rId255"/>
    <p:sldId id="516" r:id="rId256"/>
    <p:sldId id="517" r:id="rId257"/>
    <p:sldId id="518" r:id="rId258"/>
    <p:sldId id="519" r:id="rId259"/>
    <p:sldId id="520" r:id="rId2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  <a:srgbClr val="FFCC00"/>
    <a:srgbClr val="6A9321"/>
    <a:srgbClr val="81B228"/>
    <a:srgbClr val="6D9622"/>
    <a:srgbClr val="FFFF00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9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226" Type="http://schemas.openxmlformats.org/officeDocument/2006/relationships/slide" Target="slides/slide224.xml"/><Relationship Id="rId247" Type="http://schemas.openxmlformats.org/officeDocument/2006/relationships/slide" Target="slides/slide245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37" Type="http://schemas.openxmlformats.org/officeDocument/2006/relationships/slide" Target="slides/slide235.xml"/><Relationship Id="rId258" Type="http://schemas.openxmlformats.org/officeDocument/2006/relationships/slide" Target="slides/slide256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227" Type="http://schemas.openxmlformats.org/officeDocument/2006/relationships/slide" Target="slides/slide225.xml"/><Relationship Id="rId248" Type="http://schemas.openxmlformats.org/officeDocument/2006/relationships/slide" Target="slides/slide246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8" Type="http://schemas.openxmlformats.org/officeDocument/2006/relationships/slide" Target="slides/slide236.xml"/><Relationship Id="rId259" Type="http://schemas.openxmlformats.org/officeDocument/2006/relationships/slide" Target="slides/slide257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223" Type="http://schemas.openxmlformats.org/officeDocument/2006/relationships/slide" Target="slides/slide221.xml"/><Relationship Id="rId228" Type="http://schemas.openxmlformats.org/officeDocument/2006/relationships/slide" Target="slides/slide226.xml"/><Relationship Id="rId244" Type="http://schemas.openxmlformats.org/officeDocument/2006/relationships/slide" Target="slides/slide242.xml"/><Relationship Id="rId249" Type="http://schemas.openxmlformats.org/officeDocument/2006/relationships/slide" Target="slides/slide24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260" Type="http://schemas.openxmlformats.org/officeDocument/2006/relationships/slide" Target="slides/slide258.xml"/><Relationship Id="rId265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slide" Target="slides/slide211.xml"/><Relationship Id="rId218" Type="http://schemas.openxmlformats.org/officeDocument/2006/relationships/slide" Target="slides/slide216.xml"/><Relationship Id="rId234" Type="http://schemas.openxmlformats.org/officeDocument/2006/relationships/slide" Target="slides/slide232.xml"/><Relationship Id="rId239" Type="http://schemas.openxmlformats.org/officeDocument/2006/relationships/slide" Target="slides/slide23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50" Type="http://schemas.openxmlformats.org/officeDocument/2006/relationships/slide" Target="slides/slide248.xml"/><Relationship Id="rId255" Type="http://schemas.openxmlformats.org/officeDocument/2006/relationships/slide" Target="slides/slide253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229" Type="http://schemas.openxmlformats.org/officeDocument/2006/relationships/slide" Target="slides/slide227.xml"/><Relationship Id="rId19" Type="http://schemas.openxmlformats.org/officeDocument/2006/relationships/slide" Target="slides/slide17.xml"/><Relationship Id="rId224" Type="http://schemas.openxmlformats.org/officeDocument/2006/relationships/slide" Target="slides/slide222.xml"/><Relationship Id="rId240" Type="http://schemas.openxmlformats.org/officeDocument/2006/relationships/slide" Target="slides/slide238.xml"/><Relationship Id="rId245" Type="http://schemas.openxmlformats.org/officeDocument/2006/relationships/slide" Target="slides/slide243.xml"/><Relationship Id="rId261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slide" Target="slides/slide217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30" Type="http://schemas.openxmlformats.org/officeDocument/2006/relationships/slide" Target="slides/slide228.xml"/><Relationship Id="rId235" Type="http://schemas.openxmlformats.org/officeDocument/2006/relationships/slide" Target="slides/slide233.xml"/><Relationship Id="rId251" Type="http://schemas.openxmlformats.org/officeDocument/2006/relationships/slide" Target="slides/slide249.xml"/><Relationship Id="rId256" Type="http://schemas.openxmlformats.org/officeDocument/2006/relationships/slide" Target="slides/slide254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slide" Target="slides/slide218.xml"/><Relationship Id="rId225" Type="http://schemas.openxmlformats.org/officeDocument/2006/relationships/slide" Target="slides/slide223.xml"/><Relationship Id="rId241" Type="http://schemas.openxmlformats.org/officeDocument/2006/relationships/slide" Target="slides/slide239.xml"/><Relationship Id="rId246" Type="http://schemas.openxmlformats.org/officeDocument/2006/relationships/slide" Target="slides/slide244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262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36" Type="http://schemas.openxmlformats.org/officeDocument/2006/relationships/slide" Target="slides/slide234.xml"/><Relationship Id="rId257" Type="http://schemas.openxmlformats.org/officeDocument/2006/relationships/slide" Target="slides/slide255.xml"/><Relationship Id="rId26" Type="http://schemas.openxmlformats.org/officeDocument/2006/relationships/slide" Target="slides/slide24.xml"/><Relationship Id="rId231" Type="http://schemas.openxmlformats.org/officeDocument/2006/relationships/slide" Target="slides/slide229.xml"/><Relationship Id="rId252" Type="http://schemas.openxmlformats.org/officeDocument/2006/relationships/slide" Target="slides/slide250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slide" Target="slides/slide219.xml"/><Relationship Id="rId242" Type="http://schemas.openxmlformats.org/officeDocument/2006/relationships/slide" Target="slides/slide240.xml"/><Relationship Id="rId263" Type="http://schemas.openxmlformats.org/officeDocument/2006/relationships/viewProps" Target="viewProps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32" Type="http://schemas.openxmlformats.org/officeDocument/2006/relationships/slide" Target="slides/slide230.xml"/><Relationship Id="rId253" Type="http://schemas.openxmlformats.org/officeDocument/2006/relationships/slide" Target="slides/slide251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222" Type="http://schemas.openxmlformats.org/officeDocument/2006/relationships/slide" Target="slides/slide220.xml"/><Relationship Id="rId243" Type="http://schemas.openxmlformats.org/officeDocument/2006/relationships/slide" Target="slides/slide241.xml"/><Relationship Id="rId264" Type="http://schemas.openxmlformats.org/officeDocument/2006/relationships/theme" Target="theme/theme1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33" Type="http://schemas.openxmlformats.org/officeDocument/2006/relationships/slide" Target="slides/slide231.xml"/><Relationship Id="rId254" Type="http://schemas.openxmlformats.org/officeDocument/2006/relationships/slide" Target="slides/slide25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4D1A5-C065-4BAA-A7C9-9F953A0137F6}" type="doc">
      <dgm:prSet loTypeId="urn:microsoft.com/office/officeart/2005/8/layout/cycle4#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EE8DD79-A332-489F-9B6D-B8F7A32C43DC}">
      <dgm:prSet phldrT="[Text]" custT="1"/>
      <dgm:spPr>
        <a:solidFill>
          <a:srgbClr val="00B050"/>
        </a:solidFill>
      </dgm:spPr>
      <dgm:t>
        <a:bodyPr lIns="0" tIns="0" rIns="91440" bIns="0"/>
        <a:lstStyle/>
        <a:p>
          <a:r>
            <a:rPr lang="en-US" sz="2400" b="1" dirty="0" smtClean="0">
              <a:latin typeface="Arial" pitchFamily="34" charset="0"/>
              <a:cs typeface="Arial" pitchFamily="34" charset="0"/>
            </a:rPr>
            <a:t>Neuro-science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828B86FF-CD8E-436B-944C-C752ECB80867}" type="parTrans" cxnId="{CCDDF6B4-3E61-4B86-82A9-75A00983E888}">
      <dgm:prSet/>
      <dgm:spPr/>
      <dgm:t>
        <a:bodyPr/>
        <a:lstStyle/>
        <a:p>
          <a:endParaRPr lang="en-US"/>
        </a:p>
      </dgm:t>
    </dgm:pt>
    <dgm:pt modelId="{E6AB4355-A276-4D89-8DC6-1265CF8084E2}" type="sibTrans" cxnId="{CCDDF6B4-3E61-4B86-82A9-75A00983E888}">
      <dgm:prSet/>
      <dgm:spPr/>
      <dgm:t>
        <a:bodyPr/>
        <a:lstStyle/>
        <a:p>
          <a:endParaRPr lang="en-US"/>
        </a:p>
      </dgm:t>
    </dgm:pt>
    <dgm:pt modelId="{080F4C1C-3AF2-4678-81DC-45AAE822FD71}">
      <dgm:prSet phldrT="[Text]" custT="1"/>
      <dgm:spPr>
        <a:solidFill>
          <a:srgbClr val="FF0000"/>
        </a:solidFill>
      </dgm:spPr>
      <dgm:t>
        <a:bodyPr lIns="91440" tIns="0" rIns="0" bIns="0"/>
        <a:lstStyle/>
        <a:p>
          <a:r>
            <a:rPr lang="en-US" sz="2400" b="1" dirty="0" smtClean="0">
              <a:latin typeface="Arial" pitchFamily="34" charset="0"/>
              <a:cs typeface="Arial" pitchFamily="34" charset="0"/>
            </a:rPr>
            <a:t>Modeling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0A259363-FD24-43B1-840F-E104B1D67263}" type="parTrans" cxnId="{35C84CC3-0CAE-4D6C-A222-AA113BACF238}">
      <dgm:prSet/>
      <dgm:spPr/>
      <dgm:t>
        <a:bodyPr/>
        <a:lstStyle/>
        <a:p>
          <a:endParaRPr lang="en-US"/>
        </a:p>
      </dgm:t>
    </dgm:pt>
    <dgm:pt modelId="{15C89C8B-E4EC-40B4-A481-265F32D77496}" type="sibTrans" cxnId="{35C84CC3-0CAE-4D6C-A222-AA113BACF238}">
      <dgm:prSet/>
      <dgm:spPr/>
      <dgm:t>
        <a:bodyPr/>
        <a:lstStyle/>
        <a:p>
          <a:endParaRPr lang="en-US"/>
        </a:p>
      </dgm:t>
    </dgm:pt>
    <dgm:pt modelId="{44F19480-4395-44AC-A8FE-6EA5A7A3A7BE}">
      <dgm:prSet phldrT="[Text]" custT="1"/>
      <dgm:spPr>
        <a:solidFill>
          <a:schemeClr val="tx1"/>
        </a:solidFill>
      </dgm:spPr>
      <dgm:t>
        <a:bodyPr lIns="91440" tIns="0" rIns="0" bIns="0"/>
        <a:lstStyle/>
        <a:p>
          <a:r>
            <a:rPr lang="en-US" sz="2400" b="1" dirty="0" smtClean="0">
              <a:latin typeface="Arial" pitchFamily="34" charset="0"/>
              <a:cs typeface="Arial" pitchFamily="34" charset="0"/>
            </a:rPr>
            <a:t>Software and Hardware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40B32A0A-7680-4482-ADEA-496E14FA02C0}" type="parTrans" cxnId="{76555D8C-837C-4D0B-A26F-62795DBAFF1C}">
      <dgm:prSet/>
      <dgm:spPr/>
      <dgm:t>
        <a:bodyPr/>
        <a:lstStyle/>
        <a:p>
          <a:endParaRPr lang="en-US"/>
        </a:p>
      </dgm:t>
    </dgm:pt>
    <dgm:pt modelId="{2485D602-2089-40B8-86BB-805F33B98521}" type="sibTrans" cxnId="{76555D8C-837C-4D0B-A26F-62795DBAFF1C}">
      <dgm:prSet/>
      <dgm:spPr/>
      <dgm:t>
        <a:bodyPr/>
        <a:lstStyle/>
        <a:p>
          <a:endParaRPr lang="en-US"/>
        </a:p>
      </dgm:t>
    </dgm:pt>
    <dgm:pt modelId="{9441388D-495B-42AB-BEA3-DC8FA1CF0CE5}">
      <dgm:prSet phldrT="[Text]" custT="1"/>
      <dgm:spPr/>
      <dgm:t>
        <a:bodyPr lIns="0" tIns="0" rIns="91440" bIns="0"/>
        <a:lstStyle/>
        <a:p>
          <a:r>
            <a:rPr lang="en-US" sz="2400" b="1" dirty="0" smtClean="0">
              <a:latin typeface="Arial" pitchFamily="34" charset="0"/>
              <a:cs typeface="Arial" pitchFamily="34" charset="0"/>
            </a:rPr>
            <a:t>Virtual Neuro-robotics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56F29690-62F4-488A-ACD0-5280AFDD48CE}" type="parTrans" cxnId="{C0CCB8D7-C76B-4CF3-BF3A-2C2655E92D44}">
      <dgm:prSet/>
      <dgm:spPr/>
      <dgm:t>
        <a:bodyPr/>
        <a:lstStyle/>
        <a:p>
          <a:endParaRPr lang="en-US"/>
        </a:p>
      </dgm:t>
    </dgm:pt>
    <dgm:pt modelId="{970C90BC-D295-47E2-BC33-01BE899147B4}" type="sibTrans" cxnId="{C0CCB8D7-C76B-4CF3-BF3A-2C2655E92D44}">
      <dgm:prSet/>
      <dgm:spPr/>
      <dgm:t>
        <a:bodyPr/>
        <a:lstStyle/>
        <a:p>
          <a:endParaRPr lang="en-US"/>
        </a:p>
      </dgm:t>
    </dgm:pt>
    <dgm:pt modelId="{E55918C9-5466-4011-B975-0DCF4541EAF6}" type="pres">
      <dgm:prSet presAssocID="{0894D1A5-C065-4BAA-A7C9-9F953A0137F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10CAAC-8BBD-4E16-A479-7D2079A9D304}" type="pres">
      <dgm:prSet presAssocID="{0894D1A5-C065-4BAA-A7C9-9F953A0137F6}" presName="children" presStyleCnt="0"/>
      <dgm:spPr/>
    </dgm:pt>
    <dgm:pt modelId="{F5D377A0-4800-4171-A716-6520D77C9CDF}" type="pres">
      <dgm:prSet presAssocID="{0894D1A5-C065-4BAA-A7C9-9F953A0137F6}" presName="childPlaceholder" presStyleCnt="0"/>
      <dgm:spPr/>
    </dgm:pt>
    <dgm:pt modelId="{7917C0F7-908D-4116-86F1-501E433D5F4F}" type="pres">
      <dgm:prSet presAssocID="{0894D1A5-C065-4BAA-A7C9-9F953A0137F6}" presName="circle" presStyleCnt="0"/>
      <dgm:spPr/>
    </dgm:pt>
    <dgm:pt modelId="{F249FA41-DD88-43C6-8131-5145B9A40AF1}" type="pres">
      <dgm:prSet presAssocID="{0894D1A5-C065-4BAA-A7C9-9F953A0137F6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40EB1-C74E-4081-8C24-784AAE1938AC}" type="pres">
      <dgm:prSet presAssocID="{0894D1A5-C065-4BAA-A7C9-9F953A0137F6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EA00A5-434B-4680-A74F-27723FF0045D}" type="pres">
      <dgm:prSet presAssocID="{0894D1A5-C065-4BAA-A7C9-9F953A0137F6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3E4F55-8BC9-47E3-BAF1-289264327017}" type="pres">
      <dgm:prSet presAssocID="{0894D1A5-C065-4BAA-A7C9-9F953A0137F6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49C011-FA2A-4C3F-B737-D32435F52439}" type="pres">
      <dgm:prSet presAssocID="{0894D1A5-C065-4BAA-A7C9-9F953A0137F6}" presName="quadrantPlaceholder" presStyleCnt="0"/>
      <dgm:spPr/>
    </dgm:pt>
    <dgm:pt modelId="{46767DE2-D033-4637-BF38-7DB0E91E571E}" type="pres">
      <dgm:prSet presAssocID="{0894D1A5-C065-4BAA-A7C9-9F953A0137F6}" presName="center1" presStyleLbl="fgShp" presStyleIdx="0" presStyleCnt="2" custScaleX="114668" custScaleY="131868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A0A7AF6A-AEDC-4F8D-BF88-C840F8AE7449}" type="pres">
      <dgm:prSet presAssocID="{0894D1A5-C065-4BAA-A7C9-9F953A0137F6}" presName="center2" presStyleLbl="fgShp" presStyleIdx="1" presStyleCnt="2" custScaleX="114668" custScaleY="131868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</dgm:ptLst>
  <dgm:cxnLst>
    <dgm:cxn modelId="{76555D8C-837C-4D0B-A26F-62795DBAFF1C}" srcId="{0894D1A5-C065-4BAA-A7C9-9F953A0137F6}" destId="{44F19480-4395-44AC-A8FE-6EA5A7A3A7BE}" srcOrd="2" destOrd="0" parTransId="{40B32A0A-7680-4482-ADEA-496E14FA02C0}" sibTransId="{2485D602-2089-40B8-86BB-805F33B98521}"/>
    <dgm:cxn modelId="{F37C4FBA-04B8-4B41-91FA-CC4ADBA9603D}" type="presOf" srcId="{0894D1A5-C065-4BAA-A7C9-9F953A0137F6}" destId="{E55918C9-5466-4011-B975-0DCF4541EAF6}" srcOrd="0" destOrd="0" presId="urn:microsoft.com/office/officeart/2005/8/layout/cycle4#1"/>
    <dgm:cxn modelId="{7EA6E6D9-761D-43EA-BEBC-A1858F5082E6}" type="presOf" srcId="{9EE8DD79-A332-489F-9B6D-B8F7A32C43DC}" destId="{F249FA41-DD88-43C6-8131-5145B9A40AF1}" srcOrd="0" destOrd="0" presId="urn:microsoft.com/office/officeart/2005/8/layout/cycle4#1"/>
    <dgm:cxn modelId="{9142FA29-9EB8-4513-925E-62509836C7CA}" type="presOf" srcId="{9441388D-495B-42AB-BEA3-DC8FA1CF0CE5}" destId="{DD3E4F55-8BC9-47E3-BAF1-289264327017}" srcOrd="0" destOrd="0" presId="urn:microsoft.com/office/officeart/2005/8/layout/cycle4#1"/>
    <dgm:cxn modelId="{EF4A393C-361B-440D-B47C-98C40FF2095F}" type="presOf" srcId="{080F4C1C-3AF2-4678-81DC-45AAE822FD71}" destId="{A6340EB1-C74E-4081-8C24-784AAE1938AC}" srcOrd="0" destOrd="0" presId="urn:microsoft.com/office/officeart/2005/8/layout/cycle4#1"/>
    <dgm:cxn modelId="{C0CCB8D7-C76B-4CF3-BF3A-2C2655E92D44}" srcId="{0894D1A5-C065-4BAA-A7C9-9F953A0137F6}" destId="{9441388D-495B-42AB-BEA3-DC8FA1CF0CE5}" srcOrd="3" destOrd="0" parTransId="{56F29690-62F4-488A-ACD0-5280AFDD48CE}" sibTransId="{970C90BC-D295-47E2-BC33-01BE899147B4}"/>
    <dgm:cxn modelId="{BFAB9F42-149C-43E0-B99C-AB86E3BF83DF}" type="presOf" srcId="{44F19480-4395-44AC-A8FE-6EA5A7A3A7BE}" destId="{22EA00A5-434B-4680-A74F-27723FF0045D}" srcOrd="0" destOrd="0" presId="urn:microsoft.com/office/officeart/2005/8/layout/cycle4#1"/>
    <dgm:cxn modelId="{35C84CC3-0CAE-4D6C-A222-AA113BACF238}" srcId="{0894D1A5-C065-4BAA-A7C9-9F953A0137F6}" destId="{080F4C1C-3AF2-4678-81DC-45AAE822FD71}" srcOrd="1" destOrd="0" parTransId="{0A259363-FD24-43B1-840F-E104B1D67263}" sibTransId="{15C89C8B-E4EC-40B4-A481-265F32D77496}"/>
    <dgm:cxn modelId="{CCDDF6B4-3E61-4B86-82A9-75A00983E888}" srcId="{0894D1A5-C065-4BAA-A7C9-9F953A0137F6}" destId="{9EE8DD79-A332-489F-9B6D-B8F7A32C43DC}" srcOrd="0" destOrd="0" parTransId="{828B86FF-CD8E-436B-944C-C752ECB80867}" sibTransId="{E6AB4355-A276-4D89-8DC6-1265CF8084E2}"/>
    <dgm:cxn modelId="{4E744931-8042-4EED-A510-6FAEB3176E1A}" type="presParOf" srcId="{E55918C9-5466-4011-B975-0DCF4541EAF6}" destId="{1610CAAC-8BBD-4E16-A479-7D2079A9D304}" srcOrd="0" destOrd="0" presId="urn:microsoft.com/office/officeart/2005/8/layout/cycle4#1"/>
    <dgm:cxn modelId="{EE756A45-B812-4A79-A010-0E0FFC9B137E}" type="presParOf" srcId="{1610CAAC-8BBD-4E16-A479-7D2079A9D304}" destId="{F5D377A0-4800-4171-A716-6520D77C9CDF}" srcOrd="0" destOrd="0" presId="urn:microsoft.com/office/officeart/2005/8/layout/cycle4#1"/>
    <dgm:cxn modelId="{AECCD692-4E61-46AE-918C-52AD4B4C897B}" type="presParOf" srcId="{E55918C9-5466-4011-B975-0DCF4541EAF6}" destId="{7917C0F7-908D-4116-86F1-501E433D5F4F}" srcOrd="1" destOrd="0" presId="urn:microsoft.com/office/officeart/2005/8/layout/cycle4#1"/>
    <dgm:cxn modelId="{68D4C72C-A0E6-4929-BCEA-DDC2B94815DB}" type="presParOf" srcId="{7917C0F7-908D-4116-86F1-501E433D5F4F}" destId="{F249FA41-DD88-43C6-8131-5145B9A40AF1}" srcOrd="0" destOrd="0" presId="urn:microsoft.com/office/officeart/2005/8/layout/cycle4#1"/>
    <dgm:cxn modelId="{7EC7658A-2EF7-489E-AB2D-A7607F1F21C2}" type="presParOf" srcId="{7917C0F7-908D-4116-86F1-501E433D5F4F}" destId="{A6340EB1-C74E-4081-8C24-784AAE1938AC}" srcOrd="1" destOrd="0" presId="urn:microsoft.com/office/officeart/2005/8/layout/cycle4#1"/>
    <dgm:cxn modelId="{261F9756-797C-4326-B641-C4F3C32B439A}" type="presParOf" srcId="{7917C0F7-908D-4116-86F1-501E433D5F4F}" destId="{22EA00A5-434B-4680-A74F-27723FF0045D}" srcOrd="2" destOrd="0" presId="urn:microsoft.com/office/officeart/2005/8/layout/cycle4#1"/>
    <dgm:cxn modelId="{78CDA90F-A351-45CA-ABD7-978499D5BD45}" type="presParOf" srcId="{7917C0F7-908D-4116-86F1-501E433D5F4F}" destId="{DD3E4F55-8BC9-47E3-BAF1-289264327017}" srcOrd="3" destOrd="0" presId="urn:microsoft.com/office/officeart/2005/8/layout/cycle4#1"/>
    <dgm:cxn modelId="{085A14AC-50AD-4DDE-B51E-8AD6A398B178}" type="presParOf" srcId="{7917C0F7-908D-4116-86F1-501E433D5F4F}" destId="{B949C011-FA2A-4C3F-B737-D32435F52439}" srcOrd="4" destOrd="0" presId="urn:microsoft.com/office/officeart/2005/8/layout/cycle4#1"/>
    <dgm:cxn modelId="{39D3A2C6-478B-44FA-BE91-4DCE9837523C}" type="presParOf" srcId="{E55918C9-5466-4011-B975-0DCF4541EAF6}" destId="{46767DE2-D033-4637-BF38-7DB0E91E571E}" srcOrd="2" destOrd="0" presId="urn:microsoft.com/office/officeart/2005/8/layout/cycle4#1"/>
    <dgm:cxn modelId="{74A6A0B2-3B2A-4085-AED2-E93A32F28259}" type="presParOf" srcId="{E55918C9-5466-4011-B975-0DCF4541EAF6}" destId="{A0A7AF6A-AEDC-4F8D-BF88-C840F8AE7449}" srcOrd="3" destOrd="0" presId="urn:microsoft.com/office/officeart/2005/8/layout/cycle4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249FA41-DD88-43C6-8131-5145B9A40AF1}">
      <dsp:nvSpPr>
        <dsp:cNvPr id="0" name=""/>
        <dsp:cNvSpPr/>
      </dsp:nvSpPr>
      <dsp:spPr>
        <a:xfrm>
          <a:off x="1858343" y="276240"/>
          <a:ext cx="2098456" cy="2098456"/>
        </a:xfrm>
        <a:prstGeom prst="pieWedge">
          <a:avLst/>
        </a:prstGeom>
        <a:solidFill>
          <a:srgbClr val="00B05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Neuro-science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1858343" y="276240"/>
        <a:ext cx="2098456" cy="2098456"/>
      </dsp:txXfrm>
    </dsp:sp>
    <dsp:sp modelId="{A6340EB1-C74E-4081-8C24-784AAE1938AC}">
      <dsp:nvSpPr>
        <dsp:cNvPr id="0" name=""/>
        <dsp:cNvSpPr/>
      </dsp:nvSpPr>
      <dsp:spPr>
        <a:xfrm rot="5400000">
          <a:off x="4053726" y="276240"/>
          <a:ext cx="2098456" cy="2098456"/>
        </a:xfrm>
        <a:prstGeom prst="pieWedge">
          <a:avLst/>
        </a:prstGeom>
        <a:solidFill>
          <a:srgbClr val="FF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Modeling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 rot="5400000">
        <a:off x="4053726" y="276240"/>
        <a:ext cx="2098456" cy="2098456"/>
      </dsp:txXfrm>
    </dsp:sp>
    <dsp:sp modelId="{22EA00A5-434B-4680-A74F-27723FF0045D}">
      <dsp:nvSpPr>
        <dsp:cNvPr id="0" name=""/>
        <dsp:cNvSpPr/>
      </dsp:nvSpPr>
      <dsp:spPr>
        <a:xfrm rot="10800000">
          <a:off x="4053726" y="2471623"/>
          <a:ext cx="2098456" cy="2098456"/>
        </a:xfrm>
        <a:prstGeom prst="pieWedge">
          <a:avLst/>
        </a:prstGeom>
        <a:solidFill>
          <a:schemeClr val="tx1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Software and Hardware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 rot="10800000">
        <a:off x="4053726" y="2471623"/>
        <a:ext cx="2098456" cy="2098456"/>
      </dsp:txXfrm>
    </dsp:sp>
    <dsp:sp modelId="{DD3E4F55-8BC9-47E3-BAF1-289264327017}">
      <dsp:nvSpPr>
        <dsp:cNvPr id="0" name=""/>
        <dsp:cNvSpPr/>
      </dsp:nvSpPr>
      <dsp:spPr>
        <a:xfrm rot="16200000">
          <a:off x="1858343" y="2471623"/>
          <a:ext cx="2098456" cy="2098456"/>
        </a:xfrm>
        <a:prstGeom prst="pieWedge">
          <a:avLst/>
        </a:prstGeom>
        <a:solidFill>
          <a:schemeClr val="accent5">
            <a:hueOff val="7034478"/>
            <a:satOff val="-56698"/>
            <a:lumOff val="16079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9144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latin typeface="Arial" pitchFamily="34" charset="0"/>
              <a:cs typeface="Arial" pitchFamily="34" charset="0"/>
            </a:rPr>
            <a:t>Virtual Neuro-robotics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 rot="16200000">
        <a:off x="1858343" y="2471623"/>
        <a:ext cx="2098456" cy="2098456"/>
      </dsp:txXfrm>
    </dsp:sp>
    <dsp:sp modelId="{46767DE2-D033-4637-BF38-7DB0E91E571E}">
      <dsp:nvSpPr>
        <dsp:cNvPr id="0" name=""/>
        <dsp:cNvSpPr/>
      </dsp:nvSpPr>
      <dsp:spPr>
        <a:xfrm>
          <a:off x="3589863" y="1886603"/>
          <a:ext cx="830798" cy="830796"/>
        </a:xfrm>
        <a:prstGeom prst="circularArrow">
          <a:avLst/>
        </a:prstGeom>
        <a:solidFill>
          <a:schemeClr val="bg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A7AF6A-AEDC-4F8D-BF88-C840F8AE7449}">
      <dsp:nvSpPr>
        <dsp:cNvPr id="0" name=""/>
        <dsp:cNvSpPr/>
      </dsp:nvSpPr>
      <dsp:spPr>
        <a:xfrm rot="10800000">
          <a:off x="3589863" y="2128919"/>
          <a:ext cx="830798" cy="830796"/>
        </a:xfrm>
        <a:prstGeom prst="circularArrow">
          <a:avLst/>
        </a:prstGeom>
        <a:solidFill>
          <a:schemeClr val="bg1"/>
        </a:solidFill>
        <a:ln w="28575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31484-E99E-4918-A874-1C9B36AE3CE3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1B9BB-8E0F-42F1-873F-E6FA05725E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1911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312AF9-3C99-4022-8ED5-E79DE3925987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EBA74-6299-4C38-B606-BF1B56E79F64}" type="slidenum">
              <a:rPr lang="en-US"/>
              <a:pPr/>
              <a:t>255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1"/>
            <a:ext cx="5029200" cy="4114800"/>
          </a:xfrm>
        </p:spPr>
        <p:txBody>
          <a:bodyPr lIns="91423" tIns="45711" rIns="91423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C129F3-249A-4BDC-991A-4233F7933D4E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F3487-A4E5-4097-9596-342A010732A1}" type="slidenum">
              <a:rPr lang="en-US"/>
              <a:pPr/>
              <a:t>15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3F3487-A4E5-4097-9596-342A010732A1}" type="slidenum">
              <a:rPr lang="en-US"/>
              <a:pPr/>
              <a:t>16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31B9BB-8E0F-42F1-873F-E6FA05725E76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115" y="4343716"/>
            <a:ext cx="5485772" cy="411385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Briefly describe the motivation and objective of the overall project. 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is the significance and potential scientific impact of the project? </a:t>
            </a:r>
          </a:p>
          <a:p>
            <a:pPr>
              <a:buFontTx/>
              <a:buChar char="•"/>
            </a:pPr>
            <a:r>
              <a:rPr lang="en-US" smtClean="0">
                <a:latin typeface="Arial" pitchFamily="34" charset="0"/>
                <a:cs typeface="Arial" pitchFamily="34" charset="0"/>
              </a:rPr>
              <a:t>What makes this effort original and exciting?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72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29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18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5426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21592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2921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974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81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24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067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9002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B1B412D-F933-4CF1-AB68-140CCFCE28D8}" type="slidenum">
              <a:rPr lang="en-US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88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47D16D9-98C7-42D7-B83C-E9DD0D58A49F}" type="datetimeFigureOut">
              <a:rPr lang="en-US" smtClean="0"/>
              <a:pPr/>
              <a:t>7/21/2012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38C29F6-75A5-4036-A41C-46C6AA25CA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47D16D9-98C7-42D7-B83C-E9DD0D58A49F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7/21/2012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38C29F6-75A5-4036-A41C-46C6AA25CA09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968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jpeg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microsoft.com/office/2007/relationships/media" Target="../media/media1.m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1.mpeg"/><Relationship Id="rId4" Type="http://schemas.openxmlformats.org/officeDocument/2006/relationships/image" Target="../media/image70.png"/></Relationships>
</file>

<file path=ppt/slides/_rels/slide206.xml.rels><?xml version="1.0" encoding="UTF-8" standalone="yes"?>
<Relationships xmlns="http://schemas.openxmlformats.org/package/2006/relationships"><Relationship Id="rId3" Type="http://schemas.microsoft.com/office/2007/relationships/media" Target="../media/media2.mpeg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mpeg"/><Relationship Id="rId4" Type="http://schemas.openxmlformats.org/officeDocument/2006/relationships/image" Target="../media/image71.pn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8.png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3.mpeg"/><Relationship Id="rId5" Type="http://schemas.openxmlformats.org/officeDocument/2006/relationships/image" Target="../media/image98.png"/><Relationship Id="rId4" Type="http://schemas.microsoft.com/office/2007/relationships/media" Target="../media/media3.mpe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4.mpeg"/><Relationship Id="rId5" Type="http://schemas.openxmlformats.org/officeDocument/2006/relationships/image" Target="../media/image99.png"/><Relationship Id="rId4" Type="http://schemas.microsoft.com/office/2007/relationships/media" Target="../media/media4.mpe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2.jpeg"/><Relationship Id="rId12" Type="http://schemas.openxmlformats.org/officeDocument/2006/relationships/hyperlink" Target="Concordant%20trust%202010.06.03.MOV" TargetMode="External"/><Relationship Id="rId2" Type="http://schemas.openxmlformats.org/officeDocument/2006/relationships/video" Target="file:///C:\Users\goodman\Desktop\2010-06-09%20ONR%20PPTX\horiz2.avi" TargetMode="External"/><Relationship Id="rId1" Type="http://schemas.openxmlformats.org/officeDocument/2006/relationships/audio" Target="../media/audio1.wav"/><Relationship Id="rId6" Type="http://schemas.openxmlformats.org/officeDocument/2006/relationships/image" Target="../media/image101.png"/><Relationship Id="rId11" Type="http://schemas.openxmlformats.org/officeDocument/2006/relationships/image" Target="../media/image105.jpeg"/><Relationship Id="rId5" Type="http://schemas.openxmlformats.org/officeDocument/2006/relationships/image" Target="../media/image100.png"/><Relationship Id="rId15" Type="http://schemas.openxmlformats.org/officeDocument/2006/relationships/image" Target="../media/image108.png"/><Relationship Id="rId10" Type="http://schemas.openxmlformats.org/officeDocument/2006/relationships/hyperlink" Target="Discordant%20distrust%202010.06.03.MOV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04.jpeg"/><Relationship Id="rId14" Type="http://schemas.openxmlformats.org/officeDocument/2006/relationships/image" Target="../media/image107.jpeg"/></Relationships>
</file>

<file path=ppt/slides/_rels/slide2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fredh\Desktop\CNS%202012\CNSVideo.mp4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2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13" Type="http://schemas.openxmlformats.org/officeDocument/2006/relationships/image" Target="../media/image138.jpe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12" Type="http://schemas.openxmlformats.org/officeDocument/2006/relationships/image" Target="../media/image1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6.jpeg"/><Relationship Id="rId5" Type="http://schemas.openxmlformats.org/officeDocument/2006/relationships/image" Target="../media/image131.emf"/><Relationship Id="rId15" Type="http://schemas.openxmlformats.org/officeDocument/2006/relationships/image" Target="../media/image140.jpeg"/><Relationship Id="rId10" Type="http://schemas.openxmlformats.org/officeDocument/2006/relationships/image" Target="../media/image135.png"/><Relationship Id="rId4" Type="http://schemas.openxmlformats.org/officeDocument/2006/relationships/image" Target="../media/image130.jpeg"/><Relationship Id="rId9" Type="http://schemas.openxmlformats.org/officeDocument/2006/relationships/image" Target="../media/image6.jpeg"/><Relationship Id="rId14" Type="http://schemas.openxmlformats.org/officeDocument/2006/relationships/image" Target="../media/image139.gif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cse.unr.edu/brai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cse.unr.edu/brain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514601"/>
          </a:xfrm>
        </p:spPr>
        <p:txBody>
          <a:bodyPr/>
          <a:lstStyle/>
          <a:p>
            <a:r>
              <a:rPr lang="en-US" sz="5400" b="1" dirty="0" smtClean="0"/>
              <a:t>Real-Time Simulation of Large-Scale Neural Models using NCS</a:t>
            </a:r>
            <a:endParaRPr lang="en-US" sz="5400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Laurence C. </a:t>
            </a:r>
            <a:r>
              <a:rPr lang="en-US" dirty="0" err="1" smtClean="0">
                <a:solidFill>
                  <a:schemeClr val="tx1"/>
                </a:solidFill>
                <a:latin typeface="+mn-lt"/>
              </a:rPr>
              <a:t>Jayet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Bray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Roger V. Hoang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Emily R. Barker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Frederick C. Harris, Jr.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Organization for Computational </a:t>
            </a:r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Neurosciences 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2012</a:t>
            </a:r>
          </a:p>
          <a:p>
            <a:endParaRPr lang="en-US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Saturday, July 21</a:t>
            </a:r>
          </a:p>
          <a:p>
            <a:endParaRPr lang="en-US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-25153" y="5181600"/>
            <a:ext cx="1219200" cy="1676400"/>
            <a:chOff x="-25400" y="6015990"/>
            <a:chExt cx="925285" cy="847344"/>
          </a:xfrm>
        </p:grpSpPr>
        <p:pic>
          <p:nvPicPr>
            <p:cNvPr id="8" name="Picture 2" descr="C:\Documents and Settings\Phill Goodman\My Documents\My Pictures\brain-76398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0" y="6022316"/>
              <a:ext cx="838200" cy="835684"/>
            </a:xfrm>
            <a:prstGeom prst="rect">
              <a:avLst/>
            </a:prstGeom>
            <a:noFill/>
            <a:effectLst>
              <a:softEdge rad="31750"/>
            </a:effectLst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-25400" y="6019060"/>
              <a:ext cx="925285" cy="89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600" b="1">
                  <a:latin typeface="Arial Narrow" pitchFamily="34" charset="0"/>
                </a:rPr>
                <a:t>UNR Brain Computation Lab</a:t>
              </a:r>
              <a:r>
                <a:rPr lang="en-US" sz="500" b="1">
                  <a:solidFill>
                    <a:schemeClr val="bg1"/>
                  </a:solidFill>
                  <a:latin typeface="Arial Narrow" pitchFamily="34" charset="0"/>
                </a:rPr>
                <a:t> </a:t>
              </a:r>
            </a:p>
          </p:txBody>
        </p:sp>
      </p:grpSp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9600" y="5715000"/>
            <a:ext cx="1487488" cy="107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27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NCS History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1"/>
            <a:ext cx="8229600" cy="40386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Version 3: 2001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</a:rPr>
              <a:t>completely redesigned using object-oriented design principles and recoded in C++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</a:rPr>
              <a:t>objects, such as cells, compartments, channels, and the like, model the corresponding cortical entities.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</a:rPr>
              <a:t>The cells, in turn, communicate via messages passed through synapse objects.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effectLst/>
              </a:rPr>
              <a:t>Input parameters allow the user to create many variations of the basic objects, in order to model measured or hypothesized biological properties.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457200" y="6019800"/>
            <a:ext cx="8229600" cy="73025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 dirty="0"/>
              <a:t>E. Courtenay Wilson, Phillip H. Goodman, and Frederick C. Harris, Jr. “Implementation of a biologically realistic parallel neocortical-neural network simulator” in Proceedings of the 10th SIAM Conf. on Parallel Process. for Sci. Computing, Portsmouth, Virginia, March 2001.</a:t>
            </a:r>
          </a:p>
        </p:txBody>
      </p:sp>
    </p:spTree>
    <p:extLst>
      <p:ext uri="{BB962C8B-B14F-4D97-AF65-F5344CB8AC3E}">
        <p14:creationId xmlns:p14="http://schemas.microsoft.com/office/powerpoint/2010/main" xmlns="" val="19968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5428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4892040"/>
            <a:ext cx="251460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35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908" y="1947672"/>
            <a:ext cx="6044184" cy="4525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5029200"/>
            <a:ext cx="251460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999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 Potential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399" y="1737360"/>
            <a:ext cx="7627203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687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861" y="2941320"/>
            <a:ext cx="5558279" cy="246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a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09800" y="4678680"/>
            <a:ext cx="274320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855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a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226" y="2133600"/>
            <a:ext cx="8039548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016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7239" y="2538411"/>
            <a:ext cx="5769522" cy="246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09800" y="4267200"/>
            <a:ext cx="274320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439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447" y="2286000"/>
            <a:ext cx="864510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590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</a:t>
            </a:r>
            <a:r>
              <a:rPr lang="en-US" dirty="0" err="1" smtClean="0"/>
              <a:t>ahp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57526" y="2519361"/>
            <a:ext cx="5428949" cy="2468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209800" y="4267200"/>
            <a:ext cx="310896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348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Channel </a:t>
            </a:r>
            <a:r>
              <a:rPr lang="en-US" dirty="0" err="1" smtClean="0"/>
              <a:t>ahp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512" y="2228850"/>
            <a:ext cx="8562975" cy="3562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162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392680" y="3886200"/>
            <a:ext cx="4846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80160"/>
          </a:xfrm>
        </p:spPr>
        <p:txBody>
          <a:bodyPr/>
          <a:lstStyle/>
          <a:p>
            <a:r>
              <a:rPr lang="en-US" dirty="0"/>
              <a:t>NCS History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457200" y="6248400"/>
            <a:ext cx="8229600" cy="5175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/>
              <a:t>E. Courtenay Wilson, Frederick C. Harris, Jr., and Phillip H. Goodman. “A large-scale biologically realistic cortical simulator” in Proceedings of SC 2001, Denver, Colorado, November 2001</a:t>
            </a:r>
          </a:p>
        </p:txBody>
      </p:sp>
      <p:pic>
        <p:nvPicPr>
          <p:cNvPr id="49157" name="Picture 5" descr="New 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6212"/>
            <a:ext cx="6324600" cy="449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0153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114800"/>
            <a:ext cx="4846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526280"/>
            <a:ext cx="475488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754880"/>
            <a:ext cx="475488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4953000"/>
            <a:ext cx="475488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0194" r="54630" b="17319"/>
          <a:stretch>
            <a:fillRect/>
          </a:stretch>
        </p:blipFill>
        <p:spPr bwMode="auto">
          <a:xfrm>
            <a:off x="1464517" y="2057400"/>
            <a:ext cx="6214967" cy="3931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438400" y="5181600"/>
            <a:ext cx="4846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093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727960" y="1959864"/>
            <a:ext cx="173736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74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62000" y="2493264"/>
            <a:ext cx="310896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62000" y="2667000"/>
            <a:ext cx="347472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513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31520" y="2834640"/>
            <a:ext cx="79552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066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Optimization &amp; Revisions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876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Rewrote the input parser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</a:rPr>
              <a:t>Worked on code base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effectLst/>
              </a:rPr>
              <a:t>sevenfold sequential speedup over the version 3 code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effectLst/>
              </a:rPr>
              <a:t>added new features while shrinking our code base by more than 25%.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  <a:effectLst/>
              </a:rPr>
              <a:t>Added More Biological Parameters.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tx1"/>
                </a:solidFill>
                <a:effectLst/>
              </a:rPr>
              <a:t>35,000 cells and approximately 6.1 million synapses using 72% of the available 4GB of memory per node.</a:t>
            </a:r>
          </a:p>
        </p:txBody>
      </p:sp>
    </p:spTree>
    <p:extLst>
      <p:ext uri="{BB962C8B-B14F-4D97-AF65-F5344CB8AC3E}">
        <p14:creationId xmlns:p14="http://schemas.microsoft.com/office/powerpoint/2010/main" xmlns="" val="338451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3855720"/>
            <a:ext cx="43891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466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038600"/>
            <a:ext cx="310896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87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206240"/>
            <a:ext cx="310896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35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389120"/>
            <a:ext cx="32918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829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572000"/>
            <a:ext cx="310896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90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724400"/>
            <a:ext cx="25603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168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Amplitude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24" y="1828800"/>
            <a:ext cx="7632953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738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4922520"/>
            <a:ext cx="2834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3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5074920"/>
            <a:ext cx="2834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420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112520" y="5257800"/>
            <a:ext cx="2834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54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Code Optimization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 cstate="print"/>
          <a:srcRect l="6229" t="19487" r="4498" b="3590"/>
          <a:stretch>
            <a:fillRect/>
          </a:stretch>
        </p:blipFill>
        <p:spPr bwMode="auto">
          <a:xfrm>
            <a:off x="533400" y="1641475"/>
            <a:ext cx="79248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42277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3378" y="2148351"/>
            <a:ext cx="6797244" cy="3429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76400" y="5105400"/>
            <a:ext cx="219456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57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Width / Frequency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835" y="1752600"/>
            <a:ext cx="762433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3580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773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402080" y="3331464"/>
            <a:ext cx="118872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619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499360" y="3886200"/>
            <a:ext cx="60350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854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499360" y="4069080"/>
            <a:ext cx="60350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12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468880" y="4245864"/>
            <a:ext cx="274320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70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r>
              <a:rPr lang="en-US" dirty="0" smtClean="0"/>
              <a:t>Probability of Connections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08" y="1676400"/>
            <a:ext cx="7583783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1395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r>
              <a:rPr lang="en-US" dirty="0" smtClean="0"/>
              <a:t>Probability of Connections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8834" y="1676400"/>
            <a:ext cx="7606332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472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294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2" name="Picture 6"/>
          <p:cNvPicPr>
            <a:picLocks noChangeAspect="1" noChangeArrowheads="1"/>
          </p:cNvPicPr>
          <p:nvPr/>
        </p:nvPicPr>
        <p:blipFill>
          <a:blip r:embed="rId2" cstate="print"/>
          <a:srcRect l="19377" t="20512" r="17647" b="10770"/>
          <a:stretch>
            <a:fillRect/>
          </a:stretch>
        </p:blipFill>
        <p:spPr bwMode="auto">
          <a:xfrm>
            <a:off x="1562100" y="1524000"/>
            <a:ext cx="6019800" cy="4431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57200" y="6111875"/>
            <a:ext cx="8229600" cy="51752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/>
              <a:t>James Frye, James G. King, Christine J. Wilson, and Frederick C. Harris, Jr. “QQ: </a:t>
            </a:r>
            <a:r>
              <a:rPr lang="en-US" sz="1400" dirty="0" err="1"/>
              <a:t>Nanoscale</a:t>
            </a:r>
            <a:r>
              <a:rPr lang="en-US" sz="1400" dirty="0"/>
              <a:t> timing and profiling” In Proceedings of PMEO-PDS, Denver, CO, April 3-8 2005.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Code Optimization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95583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667000" y="1569720"/>
            <a:ext cx="20116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3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1981200"/>
            <a:ext cx="24688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75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121408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2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273808"/>
            <a:ext cx="219456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558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404872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749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916680" y="5398008"/>
            <a:ext cx="219456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75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514600"/>
            <a:ext cx="146304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703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Conductance Strength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60" y="1851456"/>
            <a:ext cx="7544480" cy="4526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8621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Conductance Strength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60" y="1841463"/>
            <a:ext cx="7544480" cy="4546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49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Conductance Strength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760" y="1828800"/>
            <a:ext cx="754448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8596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1524000"/>
            <a:ext cx="1219200" cy="2146300"/>
            <a:chOff x="4464" y="2304"/>
            <a:chExt cx="940" cy="1748"/>
          </a:xfrm>
        </p:grpSpPr>
        <p:graphicFrame>
          <p:nvGraphicFramePr>
            <p:cNvPr id="57347" name="Object 3"/>
            <p:cNvGraphicFramePr>
              <a:graphicFrameLocks noChangeAspect="1"/>
            </p:cNvGraphicFramePr>
            <p:nvPr/>
          </p:nvGraphicFramePr>
          <p:xfrm>
            <a:off x="4464" y="2304"/>
            <a:ext cx="940" cy="1392"/>
          </p:xfrm>
          <a:graphic>
            <a:graphicData uri="http://schemas.openxmlformats.org/presentationml/2006/ole">
              <p:oleObj spid="_x0000_s1481" name="Photo Editor Photo" r:id="rId4" imgW="9752381" imgH="7314286" progId="">
                <p:embed/>
              </p:oleObj>
            </a:graphicData>
          </a:graphic>
        </p:graphicFrame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4701" y="3754"/>
              <a:ext cx="534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2001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295400" y="1524000"/>
            <a:ext cx="4748213" cy="4633913"/>
            <a:chOff x="192" y="480"/>
            <a:chExt cx="3570" cy="3698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1344" y="480"/>
              <a:ext cx="2418" cy="3291"/>
              <a:chOff x="1344" y="480"/>
              <a:chExt cx="2418" cy="3291"/>
            </a:xfrm>
          </p:grpSpPr>
          <p:sp>
            <p:nvSpPr>
              <p:cNvPr id="57351" name="Line 7"/>
              <p:cNvSpPr>
                <a:spLocks noChangeShapeType="1"/>
              </p:cNvSpPr>
              <p:nvPr/>
            </p:nvSpPr>
            <p:spPr bwMode="auto">
              <a:xfrm flipH="1" flipV="1">
                <a:off x="3024" y="2160"/>
                <a:ext cx="0" cy="288"/>
              </a:xfrm>
              <a:prstGeom prst="line">
                <a:avLst/>
              </a:prstGeom>
              <a:noFill/>
              <a:ln w="9525">
                <a:solidFill>
                  <a:srgbClr val="0A61D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2532" y="2400"/>
                <a:ext cx="1230" cy="1371"/>
                <a:chOff x="3780" y="2592"/>
                <a:chExt cx="1230" cy="1371"/>
              </a:xfrm>
            </p:grpSpPr>
            <p:sp>
              <p:nvSpPr>
                <p:cNvPr id="57353" name="Rectangle 9"/>
                <p:cNvSpPr>
                  <a:spLocks noChangeArrowheads="1"/>
                </p:cNvSpPr>
                <p:nvPr/>
              </p:nvSpPr>
              <p:spPr bwMode="auto">
                <a:xfrm>
                  <a:off x="3780" y="3550"/>
                  <a:ext cx="1230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14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P IV Xeon 2.2GHz</a:t>
                  </a:r>
                </a:p>
                <a:p>
                  <a:pPr algn="ctr"/>
                  <a:r>
                    <a:rPr lang="en-US" sz="14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(68 CPUs)</a:t>
                  </a:r>
                </a:p>
              </p:txBody>
            </p:sp>
            <p:graphicFrame>
              <p:nvGraphicFramePr>
                <p:cNvPr id="57354" name="Object 10"/>
                <p:cNvGraphicFramePr>
                  <a:graphicFrameLocks noChangeAspect="1"/>
                </p:cNvGraphicFramePr>
                <p:nvPr/>
              </p:nvGraphicFramePr>
              <p:xfrm>
                <a:off x="3792" y="2592"/>
                <a:ext cx="1200" cy="900"/>
              </p:xfrm>
              <a:graphic>
                <a:graphicData uri="http://schemas.openxmlformats.org/presentationml/2006/ole">
                  <p:oleObj spid="_x0000_s1482" name="Photo Editor Photo" r:id="rId5" imgW="9752381" imgH="7314286" progId="">
                    <p:embed/>
                  </p:oleObj>
                </a:graphicData>
              </a:graphic>
            </p:graphicFrame>
          </p:grpSp>
          <p:graphicFrame>
            <p:nvGraphicFramePr>
              <p:cNvPr id="57355" name="Object 11"/>
              <p:cNvGraphicFramePr>
                <a:graphicFrameLocks noChangeAspect="1"/>
              </p:cNvGraphicFramePr>
              <p:nvPr/>
            </p:nvGraphicFramePr>
            <p:xfrm>
              <a:off x="1344" y="480"/>
              <a:ext cx="1855" cy="1392"/>
            </p:xfrm>
            <a:graphic>
              <a:graphicData uri="http://schemas.openxmlformats.org/presentationml/2006/ole">
                <p:oleObj spid="_x0000_s1483" name="Photo Editor Photo" r:id="rId6" imgW="9752381" imgH="7314286" progId="">
                  <p:embed/>
                </p:oleObj>
              </a:graphicData>
            </a:graphic>
          </p:graphicFrame>
          <p:sp>
            <p:nvSpPr>
              <p:cNvPr id="57356" name="Rectangle 12"/>
              <p:cNvSpPr>
                <a:spLocks noChangeArrowheads="1"/>
              </p:cNvSpPr>
              <p:nvPr/>
            </p:nvSpPr>
            <p:spPr bwMode="auto">
              <a:xfrm>
                <a:off x="2780" y="1920"/>
                <a:ext cx="520" cy="2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2002</a:t>
                </a:r>
              </a:p>
            </p:txBody>
          </p:sp>
        </p:grpSp>
        <p:sp>
          <p:nvSpPr>
            <p:cNvPr id="57357" name="Rectangle 13"/>
            <p:cNvSpPr>
              <a:spLocks noChangeArrowheads="1"/>
            </p:cNvSpPr>
            <p:nvPr/>
          </p:nvSpPr>
          <p:spPr bwMode="auto">
            <a:xfrm>
              <a:off x="192" y="3935"/>
              <a:ext cx="2281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ONR DURIP 2002: N000140210557</a:t>
              </a:r>
            </a:p>
          </p:txBody>
        </p:sp>
      </p:grpSp>
      <p:sp>
        <p:nvSpPr>
          <p:cNvPr id="573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1371600"/>
          </a:xfrm>
        </p:spPr>
        <p:txBody>
          <a:bodyPr/>
          <a:lstStyle/>
          <a:p>
            <a:r>
              <a:rPr lang="en-US" dirty="0"/>
              <a:t>Hardware</a:t>
            </a: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981200" y="3810000"/>
            <a:ext cx="1905000" cy="2041525"/>
            <a:chOff x="1392" y="2400"/>
            <a:chExt cx="1200" cy="1286"/>
          </a:xfrm>
        </p:grpSpPr>
        <p:graphicFrame>
          <p:nvGraphicFramePr>
            <p:cNvPr id="57360" name="Object 16"/>
            <p:cNvGraphicFramePr>
              <a:graphicFrameLocks noChangeAspect="1"/>
            </p:cNvGraphicFramePr>
            <p:nvPr/>
          </p:nvGraphicFramePr>
          <p:xfrm>
            <a:off x="1392" y="2400"/>
            <a:ext cx="1200" cy="900"/>
          </p:xfrm>
          <a:graphic>
            <a:graphicData uri="http://schemas.openxmlformats.org/presentationml/2006/ole">
              <p:oleObj spid="_x0000_s1484" name="Photo Editor Photo" r:id="rId7" imgW="9752381" imgH="7314286" progId="">
                <p:embed/>
              </p:oleObj>
            </a:graphicData>
          </a:graphic>
        </p:graphicFrame>
        <p:sp>
          <p:nvSpPr>
            <p:cNvPr id="57361" name="Rectangle 17"/>
            <p:cNvSpPr>
              <a:spLocks noChangeArrowheads="1"/>
            </p:cNvSpPr>
            <p:nvPr/>
          </p:nvSpPr>
          <p:spPr bwMode="auto">
            <a:xfrm>
              <a:off x="1680" y="3360"/>
              <a:ext cx="63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PIII 1GHz</a:t>
              </a:r>
            </a:p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(60 CPUs)</a:t>
              </a:r>
            </a:p>
          </p:txBody>
        </p:sp>
      </p:grp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2895600" y="3352800"/>
            <a:ext cx="0" cy="457200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1295400" y="6172200"/>
            <a:ext cx="303371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2001: N000140110552</a:t>
            </a:r>
          </a:p>
          <a:p>
            <a:endParaRPr lang="en-US" sz="1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6705600" y="3429000"/>
            <a:ext cx="1624013" cy="1563688"/>
            <a:chOff x="192" y="3024"/>
            <a:chExt cx="1152" cy="1133"/>
          </a:xfrm>
        </p:grpSpPr>
        <p:graphicFrame>
          <p:nvGraphicFramePr>
            <p:cNvPr id="57368" name="Object 24"/>
            <p:cNvGraphicFramePr>
              <a:graphicFrameLocks noChangeAspect="1"/>
            </p:cNvGraphicFramePr>
            <p:nvPr/>
          </p:nvGraphicFramePr>
          <p:xfrm>
            <a:off x="192" y="3024"/>
            <a:ext cx="1152" cy="864"/>
          </p:xfrm>
          <a:graphic>
            <a:graphicData uri="http://schemas.openxmlformats.org/presentationml/2006/ole">
              <p:oleObj spid="_x0000_s1485" name="Photo Editor Photo" r:id="rId8" imgW="9752381" imgH="7314286" progId="">
                <p:embed/>
              </p:oleObj>
            </a:graphicData>
          </a:graphic>
        </p:graphicFrame>
        <p:sp>
          <p:nvSpPr>
            <p:cNvPr id="57369" name="Rectangle 25"/>
            <p:cNvSpPr>
              <a:spLocks noChangeArrowheads="1"/>
            </p:cNvSpPr>
            <p:nvPr/>
          </p:nvSpPr>
          <p:spPr bwMode="auto">
            <a:xfrm>
              <a:off x="343" y="3936"/>
              <a:ext cx="857" cy="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Myrinet</a:t>
              </a:r>
              <a:r>
                <a:rPr lang="en-US" sz="1400">
                  <a:solidFill>
                    <a:srgbClr val="0739D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sz="140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8195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654808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576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807208"/>
            <a:ext cx="16459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14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959608"/>
            <a:ext cx="20116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349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352800" y="3340608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71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4477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66800" y="2362200"/>
            <a:ext cx="32918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270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47800" y="4541520"/>
            <a:ext cx="36576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04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432560" y="4724400"/>
            <a:ext cx="29260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431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71600" y="4892040"/>
            <a:ext cx="43891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9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87" y="1638300"/>
            <a:ext cx="7667625" cy="3924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371600" y="5074920"/>
            <a:ext cx="43891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114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19400" y="1524001"/>
            <a:ext cx="1219200" cy="2149984"/>
            <a:chOff x="4464" y="2304"/>
            <a:chExt cx="940" cy="1751"/>
          </a:xfrm>
        </p:grpSpPr>
        <p:graphicFrame>
          <p:nvGraphicFramePr>
            <p:cNvPr id="57347" name="Object 3"/>
            <p:cNvGraphicFramePr>
              <a:graphicFrameLocks noChangeAspect="1"/>
            </p:cNvGraphicFramePr>
            <p:nvPr/>
          </p:nvGraphicFramePr>
          <p:xfrm>
            <a:off x="4464" y="2304"/>
            <a:ext cx="940" cy="1392"/>
          </p:xfrm>
          <a:graphic>
            <a:graphicData uri="http://schemas.openxmlformats.org/presentationml/2006/ole">
              <p:oleObj spid="_x0000_s2232" name="Photo Editor Photo" r:id="rId4" imgW="9752381" imgH="7314286" progId="">
                <p:embed/>
              </p:oleObj>
            </a:graphicData>
          </a:graphic>
        </p:graphicFrame>
        <p:sp>
          <p:nvSpPr>
            <p:cNvPr id="57348" name="Rectangle 4"/>
            <p:cNvSpPr>
              <a:spLocks noChangeArrowheads="1"/>
            </p:cNvSpPr>
            <p:nvPr/>
          </p:nvSpPr>
          <p:spPr bwMode="auto">
            <a:xfrm>
              <a:off x="4701" y="3754"/>
              <a:ext cx="498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2007</a:t>
              </a:r>
              <a:endParaRPr lang="en-US" dirty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57358" name="Rectangle 14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543800" cy="1371600"/>
          </a:xfrm>
        </p:spPr>
        <p:txBody>
          <a:bodyPr/>
          <a:lstStyle/>
          <a:p>
            <a:r>
              <a:rPr lang="en-US" dirty="0"/>
              <a:t>Hardware</a:t>
            </a:r>
          </a:p>
        </p:txBody>
      </p:sp>
      <p:sp>
        <p:nvSpPr>
          <p:cNvPr id="57361" name="Rectangle 17"/>
          <p:cNvSpPr>
            <a:spLocks noChangeArrowheads="1"/>
          </p:cNvSpPr>
          <p:nvPr/>
        </p:nvSpPr>
        <p:spPr bwMode="auto">
          <a:xfrm>
            <a:off x="2135137" y="5334000"/>
            <a:ext cx="16193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v20z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Opteron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(60 CPUs)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 flipV="1">
            <a:off x="2895600" y="3352800"/>
            <a:ext cx="0" cy="457200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63" name="Rectangle 19"/>
          <p:cNvSpPr>
            <a:spLocks noChangeArrowheads="1"/>
          </p:cNvSpPr>
          <p:nvPr/>
        </p:nvSpPr>
        <p:spPr bwMode="auto">
          <a:xfrm>
            <a:off x="2133600" y="60198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2007: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H="1" flipV="1">
            <a:off x="5062050" y="3629185"/>
            <a:ext cx="0" cy="360889"/>
          </a:xfrm>
          <a:prstGeom prst="line">
            <a:avLst/>
          </a:prstGeom>
          <a:noFill/>
          <a:ln w="9525">
            <a:solidFill>
              <a:srgbClr val="0A61D6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7353" name="Rectangle 9"/>
          <p:cNvSpPr>
            <a:spLocks noChangeArrowheads="1"/>
          </p:cNvSpPr>
          <p:nvPr/>
        </p:nvSpPr>
        <p:spPr bwMode="auto">
          <a:xfrm>
            <a:off x="4326542" y="5130382"/>
            <a:ext cx="33696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Sun 4600s and 4500s 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16 core boxes with 200GB of RAM</a:t>
            </a: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connected by </a:t>
            </a:r>
            <a:r>
              <a:rPr lang="en-US" sz="14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Infiniband</a:t>
            </a:r>
            <a:endParaRPr lang="en-US" sz="1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And several 24TB disk arrays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7355" name="Object 11"/>
          <p:cNvGraphicFramePr>
            <a:graphicFrameLocks noChangeAspect="1"/>
          </p:cNvGraphicFramePr>
          <p:nvPr/>
        </p:nvGraphicFramePr>
        <p:xfrm>
          <a:off x="2827596" y="1524000"/>
          <a:ext cx="2467209" cy="1744296"/>
        </p:xfrm>
        <a:graphic>
          <a:graphicData uri="http://schemas.openxmlformats.org/presentationml/2006/ole">
            <p:oleObj spid="_x0000_s2233" name="Photo Editor Photo" r:id="rId5" imgW="9752381" imgH="7314286" progId="">
              <p:embed/>
            </p:oleObj>
          </a:graphicData>
        </a:graphic>
      </p:graphicFrame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4737522" y="3328444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284325" y="6093023"/>
            <a:ext cx="16498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ONR DURIP </a:t>
            </a: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2008:</a:t>
            </a:r>
            <a:endParaRPr lang="en-US" sz="1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3256" name="Picture 8" descr="http://www.vibrant.com/images/products/sun_x4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886200"/>
            <a:ext cx="1981200" cy="1298830"/>
          </a:xfrm>
          <a:prstGeom prst="rect">
            <a:avLst/>
          </a:prstGeom>
          <a:noFill/>
        </p:spPr>
      </p:pic>
      <p:pic>
        <p:nvPicPr>
          <p:cNvPr id="53258" name="Picture 10" descr="http://i.i.com.com/cnwk.1d/i/ne/p/2006/Sun-Fire_517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505200"/>
            <a:ext cx="1378839" cy="1600200"/>
          </a:xfrm>
          <a:prstGeom prst="rect">
            <a:avLst/>
          </a:prstGeom>
          <a:noFill/>
        </p:spPr>
      </p:pic>
      <p:pic>
        <p:nvPicPr>
          <p:cNvPr id="53262" name="Picture 14" descr="http://choicegeophysical.com/v20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28800" y="3886200"/>
            <a:ext cx="2057400" cy="13855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8833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840480" y="4331208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96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572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828800" y="2197608"/>
            <a:ext cx="21031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899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4712208"/>
            <a:ext cx="25603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75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4846320"/>
            <a:ext cx="237744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80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4983480"/>
            <a:ext cx="256032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915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105400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102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245608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74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398008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46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550408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09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Current NCS version 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6"/>
            <a:ext cx="8229600" cy="4480560"/>
          </a:xfrm>
        </p:spPr>
        <p:txBody>
          <a:bodyPr/>
          <a:lstStyle/>
          <a:p>
            <a:pPr marL="514350" indent="-457200"/>
            <a:r>
              <a:rPr lang="en-US" sz="4000" dirty="0">
                <a:solidFill>
                  <a:schemeClr val="tx1"/>
                </a:solidFill>
                <a:latin typeface="+mn-lt"/>
                <a:cs typeface="Arial" pitchFamily="34" charset="0"/>
              </a:rPr>
              <a:t>GPU/CPU/cluster-based</a:t>
            </a:r>
          </a:p>
          <a:p>
            <a:pPr marL="514350" indent="-457200"/>
            <a:r>
              <a:rPr lang="en-US" sz="4000" dirty="0">
                <a:solidFill>
                  <a:schemeClr val="tx1"/>
                </a:solidFill>
                <a:latin typeface="+mn-lt"/>
                <a:cs typeface="Arial" pitchFamily="34" charset="0"/>
              </a:rPr>
              <a:t>Multiple neuron types (version 5 + </a:t>
            </a:r>
            <a:r>
              <a:rPr lang="en-US" sz="4000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izhikevich</a:t>
            </a:r>
            <a:r>
              <a:rPr lang="en-US" sz="4000" dirty="0">
                <a:solidFill>
                  <a:schemeClr val="tx1"/>
                </a:solidFill>
                <a:latin typeface="+mn-lt"/>
                <a:cs typeface="Arial" pitchFamily="34" charset="0"/>
              </a:rPr>
              <a:t> + framework for others)</a:t>
            </a:r>
          </a:p>
          <a:p>
            <a:pPr marL="514350" indent="-457200"/>
            <a:r>
              <a:rPr lang="en-US" sz="4000" dirty="0">
                <a:solidFill>
                  <a:schemeClr val="tx1"/>
                </a:solidFill>
                <a:latin typeface="+mn-lt"/>
                <a:cs typeface="Arial" pitchFamily="34" charset="0"/>
              </a:rPr>
              <a:t>Ability for multi-scale modeling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342900" y="6181725"/>
            <a:ext cx="84201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0">
                <a:latin typeface="Arial" pitchFamily="34" charset="0"/>
                <a:cs typeface="Arial" pitchFamily="34" charset="0"/>
              </a:rPr>
              <a:t>C. M. Thibeault, R. V. Hoang, and F. C. Harris, Jr. A novel multi-GPU neural simulator. In Proc. of the 3rd Conference on Bioinformatics and Computational Biology (BICoB). New Orleans, LA, March 2011.</a:t>
            </a:r>
          </a:p>
        </p:txBody>
      </p:sp>
    </p:spTree>
    <p:extLst>
      <p:ext uri="{BB962C8B-B14F-4D97-AF65-F5344CB8AC3E}">
        <p14:creationId xmlns:p14="http://schemas.microsoft.com/office/powerpoint/2010/main" xmlns="" val="29573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669280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31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4354" y="1478280"/>
            <a:ext cx="5995292" cy="484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057400" y="5806440"/>
            <a:ext cx="338328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99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741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286000" y="1798320"/>
            <a:ext cx="25603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342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2331720"/>
            <a:ext cx="33832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91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2514600"/>
            <a:ext cx="768096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388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2697480"/>
            <a:ext cx="22860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075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2865120"/>
            <a:ext cx="27432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805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3048000"/>
            <a:ext cx="46634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689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3246120"/>
            <a:ext cx="7315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10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8720"/>
          </a:xfrm>
        </p:spPr>
        <p:txBody>
          <a:bodyPr/>
          <a:lstStyle/>
          <a:p>
            <a:r>
              <a:rPr lang="en-US" dirty="0" smtClean="0"/>
              <a:t>Current Hardware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295400"/>
            <a:ext cx="4212697" cy="25582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5200" y="3394969"/>
            <a:ext cx="52387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851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3398520"/>
            <a:ext cx="22860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510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3581400"/>
            <a:ext cx="22860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247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3779520"/>
            <a:ext cx="24688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716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838200" y="4465320"/>
            <a:ext cx="7543800" cy="16306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4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Output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048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Tools:</a:t>
            </a:r>
          </a:p>
          <a:p>
            <a:pPr lvl="1"/>
            <a:r>
              <a:rPr lang="en-US" sz="2400" dirty="0" err="1" smtClean="0">
                <a:solidFill>
                  <a:schemeClr val="tx1"/>
                </a:solidFill>
              </a:rPr>
              <a:t>Matlab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err="1" smtClean="0">
                <a:solidFill>
                  <a:schemeClr val="tx1"/>
                </a:solidFill>
              </a:rPr>
              <a:t>GNUplot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Types of plots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Dot and Line </a:t>
            </a:r>
            <a:r>
              <a:rPr lang="en-US" sz="2400" dirty="0" smtClean="0">
                <a:solidFill>
                  <a:schemeClr val="tx1"/>
                </a:solidFill>
              </a:rPr>
              <a:t>graphs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Raster </a:t>
            </a:r>
            <a:r>
              <a:rPr lang="en-US" sz="2400" dirty="0" smtClean="0">
                <a:solidFill>
                  <a:schemeClr val="tx1"/>
                </a:solidFill>
              </a:rPr>
              <a:t>plots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Spectrogram</a:t>
            </a:r>
          </a:p>
          <a:p>
            <a:pPr lvl="1"/>
            <a:endParaRPr lang="en-US" sz="2000" dirty="0">
              <a:solidFill>
                <a:schemeClr val="tx1"/>
              </a:solidFill>
            </a:endParaRP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Plots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687"/>
          <a:stretch/>
        </p:blipFill>
        <p:spPr>
          <a:xfrm>
            <a:off x="2082384" y="2286000"/>
            <a:ext cx="4979232" cy="2931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961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Plots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931" r="37773"/>
          <a:stretch/>
        </p:blipFill>
        <p:spPr>
          <a:xfrm>
            <a:off x="2177434" y="1905000"/>
            <a:ext cx="4789133" cy="4674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12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Plots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393"/>
          <a:stretch/>
        </p:blipFill>
        <p:spPr>
          <a:xfrm>
            <a:off x="1085850" y="2884364"/>
            <a:ext cx="6972300" cy="191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994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6002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Current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C++11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Heavily threaded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Latency hiding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Increased occupancy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Modular message passing design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GPU usage for parallel computation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Load-balancing across heterogeneous clusters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16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First Hour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Equations and Implementation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Requirements and Simulation on a Single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achine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Input Language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Second Hour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Simple Model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Parameters Presentation and Testing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Output Analysis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Third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Simulation on Multiple Machines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Software 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Robotic System Configuration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Networks and Complete Loop Execution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Future Directions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5471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EE5757-7DC5-45E7-82E7-828501B6F7F3}" type="slidenum">
              <a:rPr lang="en-US"/>
              <a:pPr/>
              <a:t>192</a:t>
            </a:fld>
            <a:endParaRPr lang="en-US"/>
          </a:p>
        </p:txBody>
      </p:sp>
      <p:sp>
        <p:nvSpPr>
          <p:cNvPr id="8193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4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CPU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 single unit of execution (Core)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Often times sold with multiple cores</a:t>
            </a:r>
          </a:p>
          <a:p>
            <a:r>
              <a:rPr lang="en-US" dirty="0">
                <a:solidFill>
                  <a:schemeClr val="tx1"/>
                </a:solidFill>
              </a:rPr>
              <a:t>A single instruction executed once per cycle per core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i.e. add X and Y</a:t>
            </a:r>
          </a:p>
          <a:p>
            <a:r>
              <a:rPr lang="en-US" dirty="0">
                <a:solidFill>
                  <a:schemeClr val="tx1"/>
                </a:solidFill>
              </a:rPr>
              <a:t>Most of the silicon in the chip devoted to: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Branch Handling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Cache and Memory controllers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Out of order execution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etc.</a:t>
            </a:r>
          </a:p>
          <a:p>
            <a:r>
              <a:rPr lang="en-US" dirty="0">
                <a:solidFill>
                  <a:schemeClr val="tx1"/>
                </a:solidFill>
              </a:rPr>
              <a:t>Design optimized for general </a:t>
            </a:r>
            <a:r>
              <a:rPr lang="en-US" dirty="0" err="1">
                <a:solidFill>
                  <a:schemeClr val="tx1"/>
                </a:solidFill>
              </a:rPr>
              <a:t>preformance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0381D-45C8-4380-A44B-9393AE716CAB}" type="slidenum">
              <a:rPr lang="en-US"/>
              <a:pPr/>
              <a:t>193</a:t>
            </a:fld>
            <a:endParaRPr lang="en-US"/>
          </a:p>
        </p:txBody>
      </p:sp>
      <p:sp>
        <p:nvSpPr>
          <p:cNvPr id="9217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8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CPU Layout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800" y="1647825"/>
            <a:ext cx="6756400" cy="46894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A5B85-159E-4156-9C4B-54AC0CFCC639}" type="slidenum">
              <a:rPr lang="en-US"/>
              <a:pPr/>
              <a:t>194</a:t>
            </a:fld>
            <a:endParaRPr lang="en-US"/>
          </a:p>
        </p:txBody>
      </p:sp>
      <p:sp>
        <p:nvSpPr>
          <p:cNvPr id="10241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2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GPU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Groupings of 32 simple cores</a:t>
            </a:r>
          </a:p>
          <a:p>
            <a:r>
              <a:rPr lang="en-US" dirty="0">
                <a:solidFill>
                  <a:schemeClr val="tx1"/>
                </a:solidFill>
              </a:rPr>
              <a:t>Single instruction executed 32 times per cycle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i.e. add X</a:t>
            </a:r>
            <a:r>
              <a:rPr lang="en-US" baseline="-6000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Y</a:t>
            </a:r>
            <a:r>
              <a:rPr lang="en-US" baseline="-6000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</a:rPr>
              <a:t>Most of the silicon is devoted to ALUs(Arithmetic Logic Units)</a:t>
            </a:r>
          </a:p>
          <a:p>
            <a:r>
              <a:rPr lang="en-US" dirty="0">
                <a:solidFill>
                  <a:schemeClr val="tx1"/>
                </a:solidFill>
              </a:rPr>
              <a:t>Design optimized for parallelism and floating point math performance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130E81-1554-4E4F-A22B-6B7E7F86638B}" type="slidenum">
              <a:rPr lang="en-US"/>
              <a:pPr/>
              <a:t>195</a:t>
            </a:fld>
            <a:endParaRPr lang="en-US"/>
          </a:p>
        </p:txBody>
      </p:sp>
      <p:sp>
        <p:nvSpPr>
          <p:cNvPr id="11265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6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GPU Layout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700" y="1689100"/>
            <a:ext cx="4597400" cy="4965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3DC4-5F10-41AE-89F7-B18467F7B5F3}" type="slidenum">
              <a:rPr lang="en-US"/>
              <a:pPr/>
              <a:t>196</a:t>
            </a:fld>
            <a:endParaRPr lang="en-US"/>
          </a:p>
        </p:txBody>
      </p:sp>
      <p:sp>
        <p:nvSpPr>
          <p:cNvPr id="12289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CPU vs GPU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Access to Memory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CPU much closer to RAM and other memory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GPU has onboard memory, but  </a:t>
            </a:r>
          </a:p>
          <a:p>
            <a:r>
              <a:rPr lang="en-US" dirty="0">
                <a:solidFill>
                  <a:schemeClr val="tx1"/>
                </a:solidFill>
              </a:rPr>
              <a:t>Programming model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GPU much more suited to data parallel problems</a:t>
            </a:r>
          </a:p>
          <a:p>
            <a:pPr marL="1143000" lvl="2"/>
            <a:r>
              <a:rPr lang="en-US" dirty="0">
                <a:solidFill>
                  <a:schemeClr val="tx1"/>
                </a:solidFill>
              </a:rPr>
              <a:t>typically image processing, graphics, matrix multiplication </a:t>
            </a:r>
          </a:p>
          <a:p>
            <a:pPr marL="1143000" lvl="2"/>
            <a:r>
              <a:rPr lang="en-US" dirty="0">
                <a:solidFill>
                  <a:schemeClr val="tx1"/>
                </a:solidFill>
              </a:rPr>
              <a:t>Very array centric</a:t>
            </a:r>
          </a:p>
          <a:p>
            <a:pPr marL="1143000" lvl="2"/>
            <a:r>
              <a:rPr lang="en-US" dirty="0">
                <a:solidFill>
                  <a:schemeClr val="tx1"/>
                </a:solidFill>
              </a:rPr>
              <a:t>Avoids pointer manipulation and branching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CPU much more suited to general computing problems</a:t>
            </a:r>
          </a:p>
          <a:p>
            <a:r>
              <a:rPr lang="en-US" dirty="0">
                <a:solidFill>
                  <a:schemeClr val="tx1"/>
                </a:solidFill>
              </a:rPr>
              <a:t>Raw floating point performance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CPU - 100 GFLOPS (i7 980 XE)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GPU - 1300 GFLOPS (GTX 480)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Both from 2010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5BF87-7EC2-4002-9CFF-FE6CFB93571A}" type="slidenum">
              <a:rPr lang="en-US"/>
              <a:pPr/>
              <a:t>197</a:t>
            </a:fld>
            <a:endParaRPr lang="en-US"/>
          </a:p>
        </p:txBody>
      </p:sp>
      <p:sp>
        <p:nvSpPr>
          <p:cNvPr id="13313" name="Oval 1"/>
          <p:cNvSpPr>
            <a:spLocks/>
          </p:cNvSpPr>
          <p:nvPr/>
        </p:nvSpPr>
        <p:spPr bwMode="auto">
          <a:xfrm>
            <a:off x="8456613" y="6499225"/>
            <a:ext cx="85725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4" name="Oval 2"/>
          <p:cNvSpPr>
            <a:spLocks/>
          </p:cNvSpPr>
          <p:nvPr/>
        </p:nvSpPr>
        <p:spPr bwMode="auto">
          <a:xfrm>
            <a:off x="568325" y="6499225"/>
            <a:ext cx="84138" cy="84138"/>
          </a:xfrm>
          <a:prstGeom prst="ellipse">
            <a:avLst/>
          </a:prstGeom>
          <a:solidFill>
            <a:schemeClr val="accent1"/>
          </a:solidFill>
          <a:ln w="12700" cap="flat">
            <a:noFill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MPI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Message Passing Interface</a:t>
            </a:r>
          </a:p>
          <a:p>
            <a:r>
              <a:rPr lang="en-US" dirty="0">
                <a:solidFill>
                  <a:schemeClr val="tx1"/>
                </a:solidFill>
              </a:rPr>
              <a:t>Handles the dirty details of networking</a:t>
            </a:r>
          </a:p>
          <a:p>
            <a:pPr marL="742950" lvl="1"/>
            <a:r>
              <a:rPr lang="en-US" dirty="0" err="1">
                <a:solidFill>
                  <a:schemeClr val="tx1"/>
                </a:solidFill>
              </a:rPr>
              <a:t>Endianness</a:t>
            </a:r>
            <a:endParaRPr lang="en-US" dirty="0">
              <a:solidFill>
                <a:schemeClr val="tx1"/>
              </a:solidFill>
            </a:endParaRP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Managing sockets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Grouping Nodes</a:t>
            </a:r>
          </a:p>
          <a:p>
            <a:r>
              <a:rPr lang="en-US" dirty="0">
                <a:solidFill>
                  <a:schemeClr val="tx1"/>
                </a:solidFill>
              </a:rPr>
              <a:t>Provides many methods for sending data out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Single Node to Single Node (Send Receive)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Single Node to Many Nodes (Scatter)</a:t>
            </a:r>
          </a:p>
          <a:p>
            <a:pPr marL="742950" lvl="1"/>
            <a:r>
              <a:rPr lang="en-US" dirty="0">
                <a:solidFill>
                  <a:schemeClr val="tx1"/>
                </a:solidFill>
              </a:rPr>
              <a:t>Many Nodes to Single Node (Gather)</a:t>
            </a:r>
          </a:p>
          <a:p>
            <a:r>
              <a:rPr lang="en-US" dirty="0">
                <a:solidFill>
                  <a:schemeClr val="tx1"/>
                </a:solidFill>
              </a:rPr>
              <a:t>Designed for use in high performance networks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Simulation on multiple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2455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One-Time Step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SSH </a:t>
            </a:r>
            <a:r>
              <a:rPr lang="en-US" sz="3600" dirty="0">
                <a:solidFill>
                  <a:schemeClr val="tx1"/>
                </a:solidFill>
              </a:rPr>
              <a:t>keys allow password free access to all computers.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ssh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&lt;</a:t>
            </a:r>
            <a:r>
              <a:rPr lang="en-US" sz="2800" dirty="0" err="1">
                <a:solidFill>
                  <a:schemeClr val="tx1"/>
                </a:solidFill>
              </a:rPr>
              <a:t>computerName</a:t>
            </a:r>
            <a:r>
              <a:rPr lang="en-US" sz="2800" dirty="0">
                <a:solidFill>
                  <a:schemeClr val="tx1"/>
                </a:solidFill>
              </a:rPr>
              <a:t>&gt;</a:t>
            </a: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ssh-keygen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-t </a:t>
            </a:r>
            <a:r>
              <a:rPr lang="en-US" sz="2800" dirty="0" err="1">
                <a:solidFill>
                  <a:schemeClr val="tx1"/>
                </a:solidFill>
              </a:rPr>
              <a:t>rsa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smtClean="0">
                <a:solidFill>
                  <a:schemeClr val="tx1"/>
                </a:solidFill>
              </a:rPr>
              <a:t>accept </a:t>
            </a:r>
            <a:r>
              <a:rPr lang="en-US" sz="2800" dirty="0">
                <a:solidFill>
                  <a:schemeClr val="tx1"/>
                </a:solidFill>
              </a:rPr>
              <a:t>default </a:t>
            </a:r>
            <a:r>
              <a:rPr lang="en-US" sz="2800" dirty="0" smtClean="0">
                <a:solidFill>
                  <a:schemeClr val="tx1"/>
                </a:solidFill>
              </a:rPr>
              <a:t>options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cd </a:t>
            </a:r>
            <a:r>
              <a:rPr lang="en-US" sz="2800" dirty="0">
                <a:solidFill>
                  <a:schemeClr val="tx1"/>
                </a:solidFill>
              </a:rPr>
              <a:t>~/.</a:t>
            </a:r>
            <a:r>
              <a:rPr lang="en-US" sz="2800" dirty="0" err="1">
                <a:solidFill>
                  <a:schemeClr val="tx1"/>
                </a:solidFill>
              </a:rPr>
              <a:t>ssh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id_rsa.pub </a:t>
            </a:r>
            <a:r>
              <a:rPr lang="en-US" sz="2800" dirty="0" err="1">
                <a:solidFill>
                  <a:schemeClr val="tx1"/>
                </a:solidFill>
              </a:rPr>
              <a:t>authorized_keys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50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First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Equations and Implementation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Requirements and Simulation on a Single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achine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Input Language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Second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Simple Model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Parameters Presentation and Testing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Output Analysis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Third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Simulation on Multiple Machines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Software 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Robotic System Configuration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Larger Networks and Complete Loop Execution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Future Directions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and 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5471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Current Optimization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6160416"/>
              </p:ext>
            </p:extLst>
          </p:nvPr>
        </p:nvGraphicFramePr>
        <p:xfrm>
          <a:off x="723900" y="2057400"/>
          <a:ext cx="7696200" cy="3154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24050"/>
                <a:gridCol w="1924050"/>
                <a:gridCol w="1924050"/>
                <a:gridCol w="1924050"/>
              </a:tblGrid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Cell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 Count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Synapse</a:t>
                      </a:r>
                      <a:r>
                        <a:rPr lang="en-US" sz="1800" baseline="0" dirty="0" smtClean="0"/>
                        <a:t> Count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NCS5 Simulation Time (Sec)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NCS6 Simulation Time (Sec)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~1,000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~2700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3.3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&lt;1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~10,000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~250,000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4.4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&lt;1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~100,000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~25,000,000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99.0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itchFamily="34" charset="0"/>
                          <a:cs typeface="Arial" pitchFamily="34" charset="0"/>
                        </a:rPr>
                        <a:t>1.1</a:t>
                      </a:r>
                      <a:endParaRPr lang="en-US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235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>
            <a:normAutofit fontScale="62500" lnSpcReduction="20000"/>
          </a:bodyPr>
          <a:lstStyle/>
          <a:p>
            <a:r>
              <a:rPr lang="en-US" sz="3700" dirty="0" smtClean="0">
                <a:solidFill>
                  <a:schemeClr val="tx1"/>
                </a:solidFill>
              </a:rPr>
              <a:t>cd </a:t>
            </a:r>
            <a:r>
              <a:rPr lang="en-US" sz="3700" dirty="0">
                <a:solidFill>
                  <a:schemeClr val="tx1"/>
                </a:solidFill>
              </a:rPr>
              <a:t>/home/</a:t>
            </a:r>
            <a:r>
              <a:rPr lang="en-US" sz="3700" dirty="0" err="1">
                <a:solidFill>
                  <a:schemeClr val="tx1"/>
                </a:solidFill>
              </a:rPr>
              <a:t>userName</a:t>
            </a:r>
            <a:r>
              <a:rPr lang="en-US" sz="3700" dirty="0">
                <a:solidFill>
                  <a:schemeClr val="tx1"/>
                </a:solidFill>
              </a:rPr>
              <a:t>/NCS6/NCS6/build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Create </a:t>
            </a:r>
            <a:r>
              <a:rPr lang="en-US" sz="3600" dirty="0">
                <a:solidFill>
                  <a:schemeClr val="tx1"/>
                </a:solidFill>
              </a:rPr>
              <a:t>a file with .</a:t>
            </a:r>
            <a:r>
              <a:rPr lang="en-US" sz="3600" dirty="0" err="1">
                <a:solidFill>
                  <a:schemeClr val="tx1"/>
                </a:solidFill>
              </a:rPr>
              <a:t>mpi</a:t>
            </a:r>
            <a:r>
              <a:rPr lang="en-US" sz="3600" dirty="0">
                <a:solidFill>
                  <a:schemeClr val="tx1"/>
                </a:solidFill>
              </a:rPr>
              <a:t> extension. This file specifies the number of devices available on each computer in the cluster. For example, we have </a:t>
            </a:r>
            <a:r>
              <a:rPr lang="en-US" sz="3600" dirty="0" err="1">
                <a:solidFill>
                  <a:schemeClr val="tx1"/>
                </a:solidFill>
              </a:rPr>
              <a:t>marbles.mpi</a:t>
            </a:r>
            <a:r>
              <a:rPr lang="en-US" sz="3600" dirty="0">
                <a:solidFill>
                  <a:schemeClr val="tx1"/>
                </a:solidFill>
              </a:rPr>
              <a:t> file that contains the following information:</a:t>
            </a: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   Brain1 slots=2</a:t>
            </a:r>
            <a:endParaRPr lang="en-US" sz="44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   Brain2 slots=2</a:t>
            </a:r>
            <a:endParaRPr lang="en-US" sz="4400" dirty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After </a:t>
            </a:r>
            <a:r>
              <a:rPr lang="en-US" sz="3600" dirty="0">
                <a:solidFill>
                  <a:schemeClr val="tx1"/>
                </a:solidFill>
              </a:rPr>
              <a:t>creating a file with .</a:t>
            </a:r>
            <a:r>
              <a:rPr lang="en-US" sz="3600" dirty="0" err="1">
                <a:solidFill>
                  <a:schemeClr val="tx1"/>
                </a:solidFill>
              </a:rPr>
              <a:t>mpi</a:t>
            </a:r>
            <a:r>
              <a:rPr lang="en-US" sz="3600" dirty="0">
                <a:solidFill>
                  <a:schemeClr val="tx1"/>
                </a:solidFill>
              </a:rPr>
              <a:t> extension, run these commands:</a:t>
            </a:r>
          </a:p>
          <a:p>
            <a:pPr lvl="1"/>
            <a:r>
              <a:rPr lang="en-US" sz="2800" dirty="0" err="1" smtClean="0">
                <a:solidFill>
                  <a:schemeClr val="tx1"/>
                </a:solidFill>
              </a:rPr>
              <a:t>mpirun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--</a:t>
            </a:r>
            <a:r>
              <a:rPr lang="en-US" sz="2800" dirty="0" err="1">
                <a:solidFill>
                  <a:schemeClr val="tx1"/>
                </a:solidFill>
              </a:rPr>
              <a:t>hostfile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marbles.mpi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&lt;space&gt; </a:t>
            </a:r>
            <a:r>
              <a:rPr lang="en-US" sz="2800" dirty="0">
                <a:solidFill>
                  <a:schemeClr val="tx1"/>
                </a:solidFill>
              </a:rPr>
              <a:t>applications/</a:t>
            </a:r>
            <a:r>
              <a:rPr lang="en-US" sz="2800" dirty="0" err="1">
                <a:solidFill>
                  <a:schemeClr val="tx1"/>
                </a:solidFill>
              </a:rPr>
              <a:t>clusterSpecifier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clusterSpecifier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rgbClr val="FF0000"/>
                </a:solidFill>
              </a:rPr>
              <a:t>&lt;space&gt; </a:t>
            </a:r>
            <a:r>
              <a:rPr lang="en-US" sz="2800" dirty="0" err="1" smtClean="0">
                <a:solidFill>
                  <a:schemeClr val="tx1"/>
                </a:solidFill>
              </a:rPr>
              <a:t>marbles.cluster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applications/</a:t>
            </a:r>
            <a:r>
              <a:rPr lang="en-US" sz="2800" dirty="0" err="1" smtClean="0">
                <a:solidFill>
                  <a:schemeClr val="tx1"/>
                </a:solidFill>
              </a:rPr>
              <a:t>clusterInfo</a:t>
            </a:r>
            <a:r>
              <a:rPr lang="en-US" sz="2800" dirty="0" smtClean="0">
                <a:solidFill>
                  <a:schemeClr val="tx1"/>
                </a:solidFill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</a:rPr>
              <a:t>clusterInfo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marbles.cluster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/>
          <a:lstStyle/>
          <a:p>
            <a:r>
              <a:rPr lang="en-US" dirty="0" smtClean="0"/>
              <a:t>One-Time Step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82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>
            <a:normAutofit fontScale="85000" lnSpcReduction="1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>
                <a:solidFill>
                  <a:schemeClr val="tx1"/>
                </a:solidFill>
              </a:rPr>
              <a:t>compile code:</a:t>
            </a:r>
          </a:p>
          <a:p>
            <a:pPr marL="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 applications/</a:t>
            </a:r>
            <a:r>
              <a:rPr lang="en-US" sz="3600" dirty="0" err="1" smtClean="0">
                <a:solidFill>
                  <a:schemeClr val="tx1"/>
                </a:solidFill>
              </a:rPr>
              <a:t>ncsDistributor</a:t>
            </a:r>
            <a:r>
              <a:rPr lang="en-US" sz="3600" dirty="0" smtClean="0">
                <a:solidFill>
                  <a:schemeClr val="tx1"/>
                </a:solidFill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</a:rPr>
              <a:t>ncsDistributor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&lt;space&gt; </a:t>
            </a:r>
            <a:r>
              <a:rPr lang="en-US" sz="3600" dirty="0">
                <a:solidFill>
                  <a:schemeClr val="tx1"/>
                </a:solidFill>
              </a:rPr>
              <a:t>../files/NCS6/ </a:t>
            </a:r>
            <a:r>
              <a:rPr lang="en-US" sz="3600" dirty="0" err="1">
                <a:solidFill>
                  <a:schemeClr val="tx1"/>
                </a:solidFill>
              </a:rPr>
              <a:t>marbles.cluster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ncsout</a:t>
            </a: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>
                <a:solidFill>
                  <a:schemeClr val="tx1"/>
                </a:solidFill>
              </a:rPr>
              <a:t>run code:</a:t>
            </a:r>
          </a:p>
          <a:p>
            <a:pPr marL="0" indent="0">
              <a:buNone/>
            </a:pPr>
            <a:r>
              <a:rPr lang="en-US" sz="3600" dirty="0" err="1" smtClean="0">
                <a:solidFill>
                  <a:schemeClr val="tx1"/>
                </a:solidFill>
              </a:rPr>
              <a:t>mpirun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-</a:t>
            </a:r>
            <a:r>
              <a:rPr lang="en-US" sz="3600" dirty="0" err="1">
                <a:solidFill>
                  <a:schemeClr val="tx1"/>
                </a:solidFill>
              </a:rPr>
              <a:t>np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numberOfDevices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–</a:t>
            </a:r>
            <a:r>
              <a:rPr lang="en-US" sz="3600" dirty="0" err="1" smtClean="0">
                <a:solidFill>
                  <a:schemeClr val="tx1"/>
                </a:solidFill>
              </a:rPr>
              <a:t>hostfile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&lt;space&gt; </a:t>
            </a:r>
            <a:r>
              <a:rPr lang="en-US" sz="3600" dirty="0" err="1">
                <a:solidFill>
                  <a:schemeClr val="tx1"/>
                </a:solidFill>
              </a:rPr>
              <a:t>marbles.mpi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&lt;space&gt; </a:t>
            </a:r>
            <a:r>
              <a:rPr lang="en-US" sz="3600" dirty="0">
                <a:solidFill>
                  <a:schemeClr val="tx1"/>
                </a:solidFill>
              </a:rPr>
              <a:t>applications/simulator/simulator </a:t>
            </a:r>
            <a:r>
              <a:rPr lang="en-US" sz="3600" dirty="0" err="1">
                <a:solidFill>
                  <a:schemeClr val="tx1"/>
                </a:solidFill>
              </a:rPr>
              <a:t>ncsout</a:t>
            </a:r>
            <a:r>
              <a:rPr lang="en-US" sz="3600" dirty="0">
                <a:solidFill>
                  <a:schemeClr val="tx1"/>
                </a:solidFill>
              </a:rPr>
              <a:t>/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43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6002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Software Tools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814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NeuroTranslate</a:t>
            </a: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" y="2636838"/>
            <a:ext cx="4038600" cy="22399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NeuroTranslate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Software tool that translates input files between NCS and </a:t>
            </a:r>
            <a:r>
              <a:rPr lang="en-US" sz="2400" dirty="0" err="1" smtClean="0">
                <a:solidFill>
                  <a:schemeClr val="tx1"/>
                </a:solidFill>
              </a:rPr>
              <a:t>NeuroML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841875" y="1676400"/>
            <a:ext cx="3844925" cy="4022725"/>
          </a:xfrm>
          <a:prstGeom prst="rect">
            <a:avLst/>
          </a:prstGeom>
          <a:noFill/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42900" y="5967413"/>
            <a:ext cx="842010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>
                <a:latin typeface="Arial" pitchFamily="34" charset="0"/>
                <a:cs typeface="Arial" pitchFamily="34" charset="0"/>
              </a:rPr>
              <a:t>N. Jordan, K. Perry, N. Narala, L. C. Jayet Bray, and F. C. Harris, Jr. Design and implementation of an NCS-NeuroML translator. In Proceedings of the International Conference on Software Engineering and Data Engineering (SEDE). Los Angeles, CA, June 2012.</a:t>
            </a:r>
          </a:p>
        </p:txBody>
      </p:sp>
    </p:spTree>
    <p:extLst>
      <p:ext uri="{BB962C8B-B14F-4D97-AF65-F5344CB8AC3E}">
        <p14:creationId xmlns:p14="http://schemas.microsoft.com/office/powerpoint/2010/main" xmlns="" val="270237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p2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593" y="500453"/>
            <a:ext cx="8538815" cy="5857094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21668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CSsimulationfinal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3993" y="315106"/>
            <a:ext cx="6817007" cy="58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81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Robotic System Configuration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785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r>
              <a:rPr lang="en-US" dirty="0" smtClean="0"/>
              <a:t>Virtual </a:t>
            </a:r>
            <a:r>
              <a:rPr lang="en-US" dirty="0" err="1" smtClean="0"/>
              <a:t>NeuroRobotic</a:t>
            </a:r>
            <a:r>
              <a:rPr lang="en-US" dirty="0" smtClean="0"/>
              <a:t> (VNR)</a:t>
            </a:r>
            <a:endParaRPr lang="en-US" dirty="0"/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712" y="1905000"/>
            <a:ext cx="4248576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81000" y="6106180"/>
            <a:ext cx="84201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 dirty="0" smtClean="0">
                <a:latin typeface="Arial" pitchFamily="34" charset="0"/>
                <a:cs typeface="Arial" pitchFamily="34" charset="0"/>
              </a:rPr>
              <a:t>Goodman P.H.,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Zou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Q.,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Dascalu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S.M., "Framework and Implications of Virtual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Neurorobotics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", 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Front </a:t>
            </a:r>
            <a:r>
              <a:rPr lang="en-US" sz="1400" b="0" i="1" dirty="0" err="1" smtClean="0">
                <a:latin typeface="Arial" pitchFamily="34" charset="0"/>
                <a:cs typeface="Arial" pitchFamily="34" charset="0"/>
              </a:rPr>
              <a:t>Neurosci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, vol. 2, no. 1, pp. 123-128, 07/2008.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381000" y="5420380"/>
            <a:ext cx="84201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 dirty="0" smtClean="0">
                <a:latin typeface="Arial" pitchFamily="34" charset="0"/>
                <a:cs typeface="Arial" pitchFamily="34" charset="0"/>
              </a:rPr>
              <a:t>Goodman P.H.,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Buntha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S.,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Zou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Q.,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Dascalu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S.M., "Virtual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Neurorobotics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(VNR) to Accelerate Development of Plausible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Neuromorphic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Brain Architectures", 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Front </a:t>
            </a:r>
            <a:r>
              <a:rPr lang="en-US" sz="1400" b="0" i="1" dirty="0" err="1" smtClean="0">
                <a:latin typeface="Arial" pitchFamily="34" charset="0"/>
                <a:cs typeface="Arial" pitchFamily="34" charset="0"/>
              </a:rPr>
              <a:t>Neurorobotics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, vol. 1, no. 1, 11/2007.</a:t>
            </a:r>
            <a:endParaRPr lang="en-US" sz="1400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7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0024" y="1438646"/>
            <a:ext cx="4123952" cy="48097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43200" y="5715000"/>
            <a:ext cx="1143000" cy="369332"/>
          </a:xfrm>
          <a:prstGeom prst="rect">
            <a:avLst/>
          </a:prstGeom>
          <a:solidFill>
            <a:srgbClr val="6A9321"/>
          </a:solidFill>
          <a:ln>
            <a:solidFill>
              <a:srgbClr val="6A932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Filter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49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other Simulators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Advantages: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programing language experience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Large-scale networks simulation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Real-time Execution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Good for behavior, systems, and networks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Framework for different level of abstraction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Disadvantages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Lack of cellular and subcellular details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anatomical visualization yet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457200" y="5334000"/>
            <a:ext cx="8229600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400" dirty="0" err="1"/>
              <a:t>Romain</a:t>
            </a:r>
            <a:r>
              <a:rPr lang="en-US" sz="1400" dirty="0"/>
              <a:t> </a:t>
            </a:r>
            <a:r>
              <a:rPr lang="en-US" sz="1400" dirty="0" err="1"/>
              <a:t>Brette</a:t>
            </a:r>
            <a:r>
              <a:rPr lang="en-US" sz="1400" dirty="0"/>
              <a:t>, Michelle Rudolph, Ted </a:t>
            </a:r>
            <a:r>
              <a:rPr lang="en-US" sz="1400" dirty="0" err="1"/>
              <a:t>Carnevale</a:t>
            </a:r>
            <a:r>
              <a:rPr lang="en-US" sz="1400" dirty="0"/>
              <a:t>, Michael Hines, David </a:t>
            </a:r>
            <a:r>
              <a:rPr lang="en-US" sz="1400" dirty="0" err="1"/>
              <a:t>Beeman</a:t>
            </a:r>
            <a:r>
              <a:rPr lang="en-US" sz="1400" dirty="0"/>
              <a:t>, James M. Bower, Markus </a:t>
            </a:r>
            <a:r>
              <a:rPr lang="en-US" sz="1400" dirty="0" err="1"/>
              <a:t>Diesmann</a:t>
            </a:r>
            <a:r>
              <a:rPr lang="en-US" sz="1400" dirty="0"/>
              <a:t>, Abigail Morrison, Philip H. Goodman, Frederick C. Harris, Jr., </a:t>
            </a:r>
            <a:r>
              <a:rPr lang="en-US" sz="1400" dirty="0" err="1"/>
              <a:t>Milind</a:t>
            </a:r>
            <a:r>
              <a:rPr lang="en-US" sz="1400" dirty="0"/>
              <a:t> </a:t>
            </a:r>
            <a:r>
              <a:rPr lang="en-US" sz="1400" dirty="0" err="1"/>
              <a:t>Zirpe</a:t>
            </a:r>
            <a:r>
              <a:rPr lang="en-US" sz="1400" dirty="0"/>
              <a:t>, Thomas </a:t>
            </a:r>
            <a:r>
              <a:rPr lang="en-US" sz="1400" dirty="0" err="1"/>
              <a:t>Natschlager</a:t>
            </a:r>
            <a:r>
              <a:rPr lang="en-US" sz="1400" dirty="0"/>
              <a:t>, </a:t>
            </a:r>
            <a:r>
              <a:rPr lang="en-US" sz="1400" dirty="0" err="1"/>
              <a:t>Dejan</a:t>
            </a:r>
            <a:r>
              <a:rPr lang="en-US" sz="1400" dirty="0"/>
              <a:t> </a:t>
            </a:r>
            <a:r>
              <a:rPr lang="en-US" sz="1400" dirty="0" err="1"/>
              <a:t>Pecevski</a:t>
            </a:r>
            <a:r>
              <a:rPr lang="en-US" sz="1400" dirty="0"/>
              <a:t>, Bard </a:t>
            </a:r>
            <a:r>
              <a:rPr lang="en-US" sz="1400" dirty="0" err="1"/>
              <a:t>Ermentrout</a:t>
            </a:r>
            <a:r>
              <a:rPr lang="en-US" sz="1400" dirty="0"/>
              <a:t>, Mikael </a:t>
            </a:r>
            <a:r>
              <a:rPr lang="en-US" sz="1400" dirty="0" err="1"/>
              <a:t>Djurfeldt</a:t>
            </a:r>
            <a:r>
              <a:rPr lang="en-US" sz="1400" dirty="0"/>
              <a:t>, Anders </a:t>
            </a:r>
            <a:r>
              <a:rPr lang="en-US" sz="1400" dirty="0" err="1"/>
              <a:t>Lansner</a:t>
            </a:r>
            <a:r>
              <a:rPr lang="en-US" sz="1400" dirty="0"/>
              <a:t>, Olivier </a:t>
            </a:r>
            <a:r>
              <a:rPr lang="en-US" sz="1400" dirty="0" err="1"/>
              <a:t>Rochel</a:t>
            </a:r>
            <a:r>
              <a:rPr lang="en-US" sz="1400" dirty="0"/>
              <a:t>, Thierry </a:t>
            </a:r>
            <a:r>
              <a:rPr lang="en-US" sz="1400" dirty="0" err="1"/>
              <a:t>Vieville</a:t>
            </a:r>
            <a:r>
              <a:rPr lang="en-US" sz="1400" dirty="0"/>
              <a:t>, </a:t>
            </a:r>
            <a:r>
              <a:rPr lang="en-US" sz="1400" dirty="0" err="1"/>
              <a:t>Eilif</a:t>
            </a:r>
            <a:r>
              <a:rPr lang="en-US" sz="1400" dirty="0"/>
              <a:t> Muller, Andrew P. Davison, Sami El </a:t>
            </a:r>
            <a:r>
              <a:rPr lang="en-US" sz="1400" dirty="0" err="1"/>
              <a:t>Boustani</a:t>
            </a:r>
            <a:r>
              <a:rPr lang="en-US" sz="1400" dirty="0"/>
              <a:t> and Alain </a:t>
            </a:r>
            <a:r>
              <a:rPr lang="en-US" sz="1400" dirty="0" err="1"/>
              <a:t>Destexhe</a:t>
            </a:r>
            <a:r>
              <a:rPr lang="en-US" sz="1400" dirty="0"/>
              <a:t> “Simulation of networks of spiking neurons: A review of tools and strategies" Journal of Computational Neuroscience December 2007 (</a:t>
            </a:r>
            <a:r>
              <a:rPr lang="en-US" sz="1400" dirty="0" err="1"/>
              <a:t>Vol</a:t>
            </a:r>
            <a:r>
              <a:rPr lang="en-US" sz="1400" dirty="0"/>
              <a:t> 23), </a:t>
            </a:r>
            <a:r>
              <a:rPr lang="en-US" sz="1400" dirty="0" err="1"/>
              <a:t>pp</a:t>
            </a:r>
            <a:r>
              <a:rPr lang="en-US" sz="1400" dirty="0"/>
              <a:t> 349-398.</a:t>
            </a:r>
          </a:p>
        </p:txBody>
      </p:sp>
    </p:spTree>
    <p:extLst>
      <p:ext uri="{BB962C8B-B14F-4D97-AF65-F5344CB8AC3E}">
        <p14:creationId xmlns:p14="http://schemas.microsoft.com/office/powerpoint/2010/main" xmlns="" val="15877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/>
              <a:t>NCS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Models integrate-and-fire neurons with conductance-based synapses </a:t>
            </a:r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First </a:t>
            </a:r>
            <a:r>
              <a:rPr lang="en-US" sz="3600" dirty="0">
                <a:solidFill>
                  <a:schemeClr val="tx1"/>
                </a:solidFill>
              </a:rPr>
              <a:t>simulator to support real-time neurorobotics applications</a:t>
            </a:r>
          </a:p>
          <a:p>
            <a:r>
              <a:rPr lang="en-US" sz="3600" dirty="0">
                <a:solidFill>
                  <a:schemeClr val="tx1"/>
                </a:solidFill>
              </a:rPr>
              <a:t>Experiments demonstrate biologically realistic </a:t>
            </a:r>
            <a:r>
              <a:rPr lang="en-US" sz="3600" dirty="0" smtClean="0">
                <a:solidFill>
                  <a:schemeClr val="tx1"/>
                </a:solidFill>
              </a:rPr>
              <a:t>behavior </a:t>
            </a:r>
            <a:r>
              <a:rPr lang="en-US" sz="3600" dirty="0">
                <a:solidFill>
                  <a:schemeClr val="tx1"/>
                </a:solidFill>
              </a:rPr>
              <a:t>in real time 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91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4480"/>
          </a:xfrm>
        </p:spPr>
        <p:txBody>
          <a:bodyPr/>
          <a:lstStyle/>
          <a:p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Brain Communication Server (BCS)</a:t>
            </a:r>
          </a:p>
          <a:p>
            <a:r>
              <a:rPr lang="en-US" sz="3600" dirty="0">
                <a:solidFill>
                  <a:schemeClr val="tx1"/>
                </a:solidFill>
              </a:rPr>
              <a:t>Monitors the robotic avatar and creates the appropriate stimulus for proprioceptive feedback and premotor movement to replicate the role of a biological brainstem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2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NCSTools</a:t>
            </a: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" y="2362200"/>
            <a:ext cx="4038600" cy="2667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3600" dirty="0" err="1" smtClean="0">
                <a:solidFill>
                  <a:schemeClr val="tx1"/>
                </a:solidFill>
              </a:rPr>
              <a:t>NCSTools</a:t>
            </a:r>
            <a:endParaRPr lang="en-US" sz="36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Software package that simplifies interaction and communication between NCS and remote agents</a:t>
            </a:r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0" y="2667000"/>
            <a:ext cx="4397375" cy="2193925"/>
          </a:xfrm>
          <a:prstGeom prst="rect">
            <a:avLst/>
          </a:prstGeom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342900" y="5891213"/>
            <a:ext cx="842010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 dirty="0">
                <a:latin typeface="Arial" pitchFamily="34" charset="0"/>
                <a:cs typeface="Arial" pitchFamily="34" charset="0"/>
              </a:rPr>
              <a:t>C. M. </a:t>
            </a:r>
            <a:r>
              <a:rPr lang="en-US" sz="1400" b="0" dirty="0" err="1">
                <a:latin typeface="Arial" pitchFamily="34" charset="0"/>
                <a:cs typeface="Arial" pitchFamily="34" charset="0"/>
              </a:rPr>
              <a:t>Thibeault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J. </a:t>
            </a:r>
            <a:r>
              <a:rPr lang="en-US" sz="1400" b="0" dirty="0" err="1">
                <a:latin typeface="Arial" pitchFamily="34" charset="0"/>
                <a:cs typeface="Arial" pitchFamily="34" charset="0"/>
              </a:rPr>
              <a:t>Hegie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, L. </a:t>
            </a:r>
            <a:r>
              <a:rPr lang="en-US" sz="1400" b="0" dirty="0" err="1">
                <a:latin typeface="Arial" pitchFamily="34" charset="0"/>
                <a:cs typeface="Arial" pitchFamily="34" charset="0"/>
              </a:rPr>
              <a:t>Jayet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 Bray, and F. C. Harris, Jr. Simplifying neurorobotic development with </a:t>
            </a:r>
            <a:r>
              <a:rPr lang="en-US" sz="1400" b="0" dirty="0" err="1">
                <a:latin typeface="Arial" pitchFamily="34" charset="0"/>
                <a:cs typeface="Arial" pitchFamily="34" charset="0"/>
              </a:rPr>
              <a:t>ncstools</a:t>
            </a:r>
            <a:r>
              <a:rPr lang="en-US" sz="1400" b="0" dirty="0">
                <a:latin typeface="Arial" pitchFamily="34" charset="0"/>
                <a:cs typeface="Arial" pitchFamily="34" charset="0"/>
              </a:rPr>
              <a:t>. In Proceedings of the 2012 Conference on Computers and Their Applications. Las Vegas, NV, March 2012.</a:t>
            </a:r>
          </a:p>
        </p:txBody>
      </p:sp>
    </p:spTree>
    <p:extLst>
      <p:ext uri="{BB962C8B-B14F-4D97-AF65-F5344CB8AC3E}">
        <p14:creationId xmlns:p14="http://schemas.microsoft.com/office/powerpoint/2010/main" xmlns="" val="13736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4480"/>
          </a:xfrm>
        </p:spPr>
        <p:txBody>
          <a:bodyPr/>
          <a:lstStyle/>
          <a:p>
            <a:r>
              <a:rPr lang="en-US" dirty="0" smtClean="0"/>
              <a:t>Visual / Audio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tx1"/>
                </a:solidFill>
              </a:rPr>
              <a:t>Computer vision / audio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Machine vision / audio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Image / sound processing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Filtering mechanisms (e.g. Gabor)</a:t>
            </a:r>
          </a:p>
          <a:p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Applications: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external input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reward-based learning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735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Robotic Interface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2971800"/>
          </a:xfrm>
        </p:spPr>
        <p:txBody>
          <a:bodyPr/>
          <a:lstStyle/>
          <a:p>
            <a:pPr marL="285750" indent="-285750"/>
            <a:r>
              <a:rPr lang="en-US" sz="2200" dirty="0">
                <a:solidFill>
                  <a:schemeClr val="tx1"/>
                </a:solidFill>
              </a:rPr>
              <a:t>Constructed </a:t>
            </a:r>
            <a:r>
              <a:rPr lang="en-US" sz="2200" dirty="0" smtClean="0">
                <a:solidFill>
                  <a:schemeClr val="tx1"/>
                </a:solidFill>
              </a:rPr>
              <a:t>using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tx1"/>
                </a:solidFill>
              </a:rPr>
              <a:t> </a:t>
            </a:r>
            <a:r>
              <a:rPr lang="en-US" sz="2200" dirty="0" smtClean="0">
                <a:solidFill>
                  <a:schemeClr val="tx1"/>
                </a:solidFill>
              </a:rPr>
              <a:t>   </a:t>
            </a:r>
            <a:r>
              <a:rPr lang="en-US" sz="2200" dirty="0" err="1" smtClean="0">
                <a:solidFill>
                  <a:schemeClr val="tx1"/>
                </a:solidFill>
              </a:rPr>
              <a:t>Webots</a:t>
            </a:r>
            <a:r>
              <a:rPr lang="en-US" sz="2200" dirty="0" smtClean="0">
                <a:solidFill>
                  <a:schemeClr val="tx1"/>
                </a:solidFill>
              </a:rPr>
              <a:t> </a:t>
            </a:r>
            <a:r>
              <a:rPr lang="en-US" sz="2200" dirty="0">
                <a:solidFill>
                  <a:schemeClr val="tx1"/>
                </a:solidFill>
              </a:rPr>
              <a:t>5</a:t>
            </a:r>
          </a:p>
          <a:p>
            <a:pPr marL="285750" indent="-285750"/>
            <a:r>
              <a:rPr lang="en-US" sz="2200" dirty="0">
                <a:solidFill>
                  <a:schemeClr val="tx1"/>
                </a:solidFill>
              </a:rPr>
              <a:t>Motions were programmed in C++ using the provided interfaces and the communication was accomplished using the </a:t>
            </a:r>
            <a:r>
              <a:rPr lang="en-US" sz="2200" dirty="0" err="1">
                <a:solidFill>
                  <a:schemeClr val="tx1"/>
                </a:solidFill>
              </a:rPr>
              <a:t>NCSTools</a:t>
            </a:r>
            <a:r>
              <a:rPr lang="en-US" sz="2200" dirty="0">
                <a:solidFill>
                  <a:schemeClr val="tx1"/>
                </a:solidFill>
              </a:rPr>
              <a:t> C++ client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10045"/>
            <a:ext cx="4038600" cy="3176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09987" y="4724400"/>
            <a:ext cx="2157413" cy="16462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7028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Large Networks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39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Approach</a:t>
            </a:r>
            <a:endParaRPr lang="en-US" dirty="0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417513" y="1828800"/>
            <a:ext cx="8308975" cy="4846320"/>
            <a:chOff x="533400" y="1524000"/>
            <a:chExt cx="8308975" cy="5334000"/>
          </a:xfrm>
        </p:grpSpPr>
        <p:graphicFrame>
          <p:nvGraphicFramePr>
            <p:cNvPr id="4" name="Diagram 3"/>
            <p:cNvGraphicFramePr/>
            <p:nvPr/>
          </p:nvGraphicFramePr>
          <p:xfrm>
            <a:off x="533400" y="1524000"/>
            <a:ext cx="8010526" cy="533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5" name="Picture 6" descr="supercomputer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4600" y="4772025"/>
              <a:ext cx="2517775" cy="15541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600" y="4724400"/>
              <a:ext cx="2157413" cy="16462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24600" y="1981200"/>
              <a:ext cx="2492375" cy="1646238"/>
            </a:xfrm>
            <a:prstGeom prst="rect">
              <a:avLst/>
            </a:prstGeom>
            <a:solidFill>
              <a:schemeClr val="bg1"/>
            </a:solidFill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475" y="1981200"/>
              <a:ext cx="2193925" cy="16462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9080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Model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65486D-C411-44BE-9AC9-2C777AA060AB}" type="slidenum">
              <a:rPr lang="en-US" smtClean="0"/>
              <a:pPr>
                <a:defRPr/>
              </a:pPr>
              <a:t>217</a:t>
            </a:fld>
            <a:endParaRPr lang="en-US"/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828800"/>
            <a:ext cx="7185025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80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2973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</a:t>
            </a:r>
            <a:r>
              <a:rPr lang="en-US" dirty="0" smtClean="0">
                <a:solidFill>
                  <a:schemeClr val="tx1"/>
                </a:solidFill>
              </a:rPr>
              <a:t>ehavior between a humanoid </a:t>
            </a:r>
            <a:r>
              <a:rPr lang="en-US" dirty="0" err="1" smtClean="0">
                <a:solidFill>
                  <a:schemeClr val="tx1"/>
                </a:solidFill>
              </a:rPr>
              <a:t>neurorobot</a:t>
            </a:r>
            <a:r>
              <a:rPr lang="en-US" dirty="0" smtClean="0">
                <a:solidFill>
                  <a:schemeClr val="tx1"/>
                </a:solidFill>
              </a:rPr>
              <a:t> and human actor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Oxytocin release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Social reinforcement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Reduction of inhibition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Experiment has two conceptual phases: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Learning</a:t>
            </a:r>
          </a:p>
          <a:p>
            <a:pPr lvl="2"/>
            <a:r>
              <a:rPr lang="en-US" dirty="0" err="1" smtClean="0">
                <a:solidFill>
                  <a:schemeClr val="tx1"/>
                </a:solidFill>
              </a:rPr>
              <a:t>Neurorobot</a:t>
            </a:r>
            <a:r>
              <a:rPr lang="en-US" dirty="0" smtClean="0">
                <a:solidFill>
                  <a:schemeClr val="tx1"/>
                </a:solidFill>
              </a:rPr>
              <a:t> initiates a sequence of motions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Human performs concordant or discordant actions</a:t>
            </a:r>
          </a:p>
          <a:p>
            <a:pPr lvl="2"/>
            <a:r>
              <a:rPr lang="en-US" dirty="0" err="1" smtClean="0">
                <a:solidFill>
                  <a:schemeClr val="tx1"/>
                </a:solidFill>
              </a:rPr>
              <a:t>Neurorobot</a:t>
            </a:r>
            <a:r>
              <a:rPr lang="en-US" dirty="0" smtClean="0">
                <a:solidFill>
                  <a:schemeClr val="tx1"/>
                </a:solidFill>
              </a:rPr>
              <a:t> learns to trust the human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Challenge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Human reaches for another object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Depending on whether or not the </a:t>
            </a:r>
            <a:r>
              <a:rPr lang="en-US" dirty="0" err="1" smtClean="0">
                <a:solidFill>
                  <a:schemeClr val="tx1"/>
                </a:solidFill>
              </a:rPr>
              <a:t>neurorobot</a:t>
            </a:r>
            <a:r>
              <a:rPr lang="en-US" dirty="0" smtClean="0">
                <a:solidFill>
                  <a:schemeClr val="tx1"/>
                </a:solidFill>
              </a:rPr>
              <a:t> trusts the human the robot will hand over the object or retract the object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2900" y="5967413"/>
            <a:ext cx="842010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L. C. Jayet Bray, S. R. Anumandla, C. M. Thibeault, R. V. Hoang, P. H. Goodman, S.-M. Dascalu, B. D. Bryant, and F. C. Harris, Jr. Real-time human-robot interaction underlying neurorobotic trust and intent recognition. Neural Networks, 32:130-137, 2012.</a:t>
            </a:r>
          </a:p>
        </p:txBody>
      </p:sp>
    </p:spTree>
    <p:extLst>
      <p:ext uri="{BB962C8B-B14F-4D97-AF65-F5344CB8AC3E}">
        <p14:creationId xmlns:p14="http://schemas.microsoft.com/office/powerpoint/2010/main" xmlns="" val="296861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Group 21"/>
          <p:cNvGrpSpPr>
            <a:grpSpLocks/>
          </p:cNvGrpSpPr>
          <p:nvPr/>
        </p:nvGrpSpPr>
        <p:grpSpPr bwMode="auto">
          <a:xfrm>
            <a:off x="677863" y="1839913"/>
            <a:ext cx="7788275" cy="4713287"/>
            <a:chOff x="228600" y="1371600"/>
            <a:chExt cx="7788574" cy="4712732"/>
          </a:xfrm>
        </p:grpSpPr>
        <p:pic>
          <p:nvPicPr>
            <p:cNvPr id="5837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371600"/>
              <a:ext cx="3652838" cy="787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67000"/>
              <a:ext cx="3533775" cy="312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209800"/>
              <a:ext cx="2486025" cy="21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Smiley Face 25"/>
            <p:cNvSpPr/>
            <p:nvPr/>
          </p:nvSpPr>
          <p:spPr>
            <a:xfrm>
              <a:off x="533412" y="3047803"/>
              <a:ext cx="381015" cy="380955"/>
            </a:xfrm>
            <a:prstGeom prst="smileyFace">
              <a:avLst>
                <a:gd name="adj" fmla="val -4653"/>
              </a:avLst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Smiley Face 26"/>
            <p:cNvSpPr/>
            <p:nvPr/>
          </p:nvSpPr>
          <p:spPr>
            <a:xfrm>
              <a:off x="2895702" y="3047803"/>
              <a:ext cx="381015" cy="380955"/>
            </a:xfrm>
            <a:prstGeom prst="smileyFac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0" kern="0" dirty="0">
                <a:solidFill>
                  <a:prstClr val="white"/>
                </a:solidFill>
                <a:latin typeface="Calibri"/>
                <a:cs typeface="+mn-cs"/>
              </a:endParaRPr>
            </a:p>
          </p:txBody>
        </p:sp>
        <p:grpSp>
          <p:nvGrpSpPr>
            <p:cNvPr id="58377" name="Group 129"/>
            <p:cNvGrpSpPr>
              <a:grpSpLocks/>
            </p:cNvGrpSpPr>
            <p:nvPr/>
          </p:nvGrpSpPr>
          <p:grpSpPr bwMode="auto">
            <a:xfrm>
              <a:off x="4543425" y="1371600"/>
              <a:ext cx="3473749" cy="4712732"/>
              <a:chOff x="4543425" y="1371600"/>
              <a:chExt cx="3473749" cy="4712732"/>
            </a:xfrm>
          </p:grpSpPr>
          <p:grpSp>
            <p:nvGrpSpPr>
              <p:cNvPr id="58378" name="Group 122"/>
              <p:cNvGrpSpPr>
                <a:grpSpLocks/>
              </p:cNvGrpSpPr>
              <p:nvPr/>
            </p:nvGrpSpPr>
            <p:grpSpPr bwMode="auto">
              <a:xfrm>
                <a:off x="4543425" y="1371600"/>
                <a:ext cx="3314700" cy="4191000"/>
                <a:chOff x="4543425" y="1371600"/>
                <a:chExt cx="3314700" cy="4191000"/>
              </a:xfrm>
            </p:grpSpPr>
            <p:pic>
              <p:nvPicPr>
                <p:cNvPr id="58381" name="Picture 5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0" y="4248150"/>
                  <a:ext cx="3286125" cy="11525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382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5391150"/>
                  <a:ext cx="2552700" cy="171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8383" name="Group 121"/>
                <p:cNvGrpSpPr>
                  <a:grpSpLocks/>
                </p:cNvGrpSpPr>
                <p:nvPr/>
              </p:nvGrpSpPr>
              <p:grpSpPr bwMode="auto">
                <a:xfrm>
                  <a:off x="5029200" y="1371600"/>
                  <a:ext cx="2558143" cy="391886"/>
                  <a:chOff x="5029200" y="1371600"/>
                  <a:chExt cx="2558143" cy="391886"/>
                </a:xfrm>
              </p:grpSpPr>
              <p:sp>
                <p:nvSpPr>
                  <p:cNvPr id="37" name="Smiley Face 36"/>
                  <p:cNvSpPr/>
                  <p:nvPr/>
                </p:nvSpPr>
                <p:spPr>
                  <a:xfrm>
                    <a:off x="7205930" y="1382711"/>
                    <a:ext cx="381015" cy="380955"/>
                  </a:xfrm>
                  <a:prstGeom prst="smileyFac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0" kern="0" dirty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38" name="Smiley Face 37"/>
                  <p:cNvSpPr/>
                  <p:nvPr/>
                </p:nvSpPr>
                <p:spPr>
                  <a:xfrm>
                    <a:off x="6672510" y="1382711"/>
                    <a:ext cx="381015" cy="380955"/>
                  </a:xfrm>
                  <a:prstGeom prst="smileyFace">
                    <a:avLst>
                      <a:gd name="adj" fmla="val -4653"/>
                    </a:avLst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0" kern="0" dirty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39" name="Smiley Face 38"/>
                  <p:cNvSpPr/>
                  <p:nvPr/>
                </p:nvSpPr>
                <p:spPr>
                  <a:xfrm>
                    <a:off x="5562805" y="1371600"/>
                    <a:ext cx="381015" cy="380955"/>
                  </a:xfrm>
                  <a:prstGeom prst="smileyFace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0" kern="0" dirty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40" name="Smiley Face 39"/>
                  <p:cNvSpPr/>
                  <p:nvPr/>
                </p:nvSpPr>
                <p:spPr>
                  <a:xfrm>
                    <a:off x="5029385" y="1371600"/>
                    <a:ext cx="381015" cy="380955"/>
                  </a:xfrm>
                  <a:prstGeom prst="smileyFace">
                    <a:avLst>
                      <a:gd name="adj" fmla="val -4653"/>
                    </a:avLst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solidFill>
                      <a:srgbClr val="4F81BD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b="0" kern="0" dirty="0">
                      <a:solidFill>
                        <a:prstClr val="white"/>
                      </a:solidFill>
                      <a:latin typeface="Calibri"/>
                      <a:cs typeface="+mn-cs"/>
                    </a:endParaRPr>
                  </a:p>
                </p:txBody>
              </p:sp>
            </p:grpSp>
            <p:pic>
              <p:nvPicPr>
                <p:cNvPr id="58384" name="Picture 7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43425" y="1981200"/>
                  <a:ext cx="3305175" cy="11906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8385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3181350"/>
                  <a:ext cx="2552700" cy="1714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0" name="Rectangle 29"/>
              <p:cNvSpPr/>
              <p:nvPr/>
            </p:nvSpPr>
            <p:spPr>
              <a:xfrm>
                <a:off x="4572167" y="5714489"/>
                <a:ext cx="3445007" cy="369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0" kern="0" dirty="0">
                    <a:solidFill>
                      <a:prstClr val="black"/>
                    </a:solidFill>
                    <a:cs typeface="+mn-cs"/>
                  </a:rPr>
                  <a:t>Willingness to exchange token for food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410399" y="3504949"/>
                <a:ext cx="1917773" cy="36984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0" kern="0" dirty="0">
                    <a:solidFill>
                      <a:prstClr val="black"/>
                    </a:solidFill>
                    <a:cs typeface="+mn-cs"/>
                  </a:rPr>
                  <a:t>Time spent facing</a:t>
                </a:r>
              </a:p>
            </p:txBody>
          </p:sp>
        </p:grpSp>
      </p:grpSp>
      <p:sp>
        <p:nvSpPr>
          <p:cNvPr id="24" name="Title 3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Trust and Affiliation</a:t>
            </a:r>
          </a:p>
        </p:txBody>
      </p:sp>
    </p:spTree>
    <p:extLst>
      <p:ext uri="{BB962C8B-B14F-4D97-AF65-F5344CB8AC3E}">
        <p14:creationId xmlns:p14="http://schemas.microsoft.com/office/powerpoint/2010/main" xmlns="" val="71865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Equations and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94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19" name="Group 45"/>
          <p:cNvGrpSpPr>
            <a:grpSpLocks/>
          </p:cNvGrpSpPr>
          <p:nvPr/>
        </p:nvGrpSpPr>
        <p:grpSpPr bwMode="auto">
          <a:xfrm>
            <a:off x="382588" y="1901825"/>
            <a:ext cx="4418012" cy="4549775"/>
            <a:chOff x="152400" y="2133602"/>
            <a:chExt cx="4418014" cy="4550634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33400" y="4343400"/>
              <a:ext cx="866505" cy="866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60435" name="TextBox 9"/>
            <p:cNvSpPr txBox="1">
              <a:spLocks noChangeArrowheads="1"/>
            </p:cNvSpPr>
            <p:nvPr/>
          </p:nvSpPr>
          <p:spPr bwMode="auto">
            <a:xfrm>
              <a:off x="228600" y="3034566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Tx/>
                <a:buAutoNum type="arabicPeriod"/>
              </a:pPr>
              <a:r>
                <a:rPr lang="en-US" sz="1200">
                  <a:solidFill>
                    <a:srgbClr val="000000"/>
                  </a:solidFill>
                </a:rPr>
                <a:t>Robot brain initiates arbitrary sequence of motions</a:t>
              </a:r>
            </a:p>
          </p:txBody>
        </p:sp>
        <p:sp>
          <p:nvSpPr>
            <p:cNvPr id="60436" name="TextBox 10"/>
            <p:cNvSpPr txBox="1">
              <a:spLocks noChangeArrowheads="1"/>
            </p:cNvSpPr>
            <p:nvPr/>
          </p:nvSpPr>
          <p:spPr bwMode="auto">
            <a:xfrm>
              <a:off x="2209800" y="3034566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2"/>
              </a:pPr>
              <a:r>
                <a:rPr lang="en-US" sz="1200">
                  <a:solidFill>
                    <a:srgbClr val="000000"/>
                  </a:solidFill>
                </a:rPr>
                <a:t>Human moves object in either a similar (“match”), or different (“mismatch”) pattern</a:t>
              </a:r>
            </a:p>
          </p:txBody>
        </p:sp>
        <p:pic>
          <p:nvPicPr>
            <p:cNvPr id="8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133600" y="43434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9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141715" y="57150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60439" name="TextBox 19"/>
            <p:cNvSpPr txBox="1">
              <a:spLocks noChangeArrowheads="1"/>
            </p:cNvSpPr>
            <p:nvPr/>
          </p:nvSpPr>
          <p:spPr bwMode="auto">
            <a:xfrm>
              <a:off x="152400" y="2637691"/>
              <a:ext cx="1905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>
                  <a:solidFill>
                    <a:srgbClr val="000000"/>
                  </a:solidFill>
                </a:rPr>
                <a:t>Robot Initiates Action</a:t>
              </a:r>
            </a:p>
          </p:txBody>
        </p:sp>
        <p:sp>
          <p:nvSpPr>
            <p:cNvPr id="60440" name="TextBox 21"/>
            <p:cNvSpPr txBox="1">
              <a:spLocks noChangeArrowheads="1"/>
            </p:cNvSpPr>
            <p:nvPr/>
          </p:nvSpPr>
          <p:spPr bwMode="auto">
            <a:xfrm>
              <a:off x="22860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>
                  <a:solidFill>
                    <a:srgbClr val="000000"/>
                  </a:solidFill>
                </a:rPr>
                <a:t>Human Responds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5400000">
              <a:off x="2360197" y="4343819"/>
              <a:ext cx="44204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442" name="TextBox 19"/>
            <p:cNvSpPr txBox="1">
              <a:spLocks noChangeArrowheads="1"/>
            </p:cNvSpPr>
            <p:nvPr/>
          </p:nvSpPr>
          <p:spPr bwMode="auto">
            <a:xfrm>
              <a:off x="1143000" y="2173288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FF"/>
                  </a:solidFill>
                </a:rPr>
                <a:t>LEARNING</a:t>
              </a: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609600" y="5715000"/>
              <a:ext cx="751034" cy="96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5" name="Picture 6" descr="C:\Documents and Settings\Goodman\Desktop\RESEARCH\_ROBOTICS\2009-11-06.sr(new movies+SR photos)\Photo_110509_00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3505200" y="5715000"/>
              <a:ext cx="885825" cy="885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pic>
          <p:nvPicPr>
            <p:cNvPr id="16" name="Picture 7" descr="C:\Documents and Settings\Goodman\Desktop\RESEARCH\_ROBOTICS\2009-11-06.sr(new movies+SR photos)\Photo_110509_002.jp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3429000" y="4343400"/>
              <a:ext cx="982485" cy="884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60446" name="TextBox 16"/>
            <p:cNvSpPr txBox="1">
              <a:spLocks noChangeArrowheads="1"/>
            </p:cNvSpPr>
            <p:nvPr/>
          </p:nvSpPr>
          <p:spPr bwMode="auto">
            <a:xfrm>
              <a:off x="2057400" y="3886200"/>
              <a:ext cx="11430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 Narrow" pitchFamily="34" charset="0"/>
                </a:rPr>
                <a:t>Match</a:t>
              </a:r>
              <a:r>
                <a:rPr lang="en-US" sz="1200" i="1">
                  <a:solidFill>
                    <a:srgbClr val="000000"/>
                  </a:solidFill>
                  <a:latin typeface="Arial Narrow" pitchFamily="34" charset="0"/>
                </a:rPr>
                <a:t>:</a:t>
              </a:r>
              <a:r>
                <a:rPr lang="en-US" sz="1200">
                  <a:solidFill>
                    <a:srgbClr val="000000"/>
                  </a:solidFill>
                  <a:latin typeface="Arial Narrow" pitchFamily="34" charset="0"/>
                </a:rPr>
                <a:t> robot learns to trust</a:t>
              </a:r>
            </a:p>
          </p:txBody>
        </p:sp>
        <p:sp>
          <p:nvSpPr>
            <p:cNvPr id="60447" name="TextBox 17"/>
            <p:cNvSpPr txBox="1">
              <a:spLocks noChangeArrowheads="1"/>
            </p:cNvSpPr>
            <p:nvPr/>
          </p:nvSpPr>
          <p:spPr bwMode="auto">
            <a:xfrm>
              <a:off x="3429000" y="3886200"/>
              <a:ext cx="914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 Narrow" pitchFamily="34" charset="0"/>
                </a:rPr>
                <a:t>Mismatch: don’t trust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33400" y="5485448"/>
              <a:ext cx="3962402" cy="158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Straight Connector 19"/>
          <p:cNvCxnSpPr/>
          <p:nvPr/>
        </p:nvCxnSpPr>
        <p:spPr bwMode="auto">
          <a:xfrm rot="5400000" flipH="1" flipV="1">
            <a:off x="1526381" y="4566444"/>
            <a:ext cx="301625" cy="1588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421" name="Group 46"/>
          <p:cNvGrpSpPr>
            <a:grpSpLocks/>
          </p:cNvGrpSpPr>
          <p:nvPr/>
        </p:nvGrpSpPr>
        <p:grpSpPr bwMode="auto">
          <a:xfrm>
            <a:off x="5029200" y="1944688"/>
            <a:ext cx="3886200" cy="3690937"/>
            <a:chOff x="4572000" y="2173288"/>
            <a:chExt cx="3886200" cy="3689880"/>
          </a:xfrm>
        </p:grpSpPr>
        <p:sp>
          <p:nvSpPr>
            <p:cNvPr id="60423" name="TextBox 16"/>
            <p:cNvSpPr txBox="1">
              <a:spLocks noChangeArrowheads="1"/>
            </p:cNvSpPr>
            <p:nvPr/>
          </p:nvSpPr>
          <p:spPr bwMode="auto">
            <a:xfrm>
              <a:off x="4648200" y="3018691"/>
              <a:ext cx="16764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3"/>
              </a:pPr>
              <a:r>
                <a:rPr lang="en-US" sz="1200">
                  <a:solidFill>
                    <a:srgbClr val="000000"/>
                  </a:solidFill>
                </a:rPr>
                <a:t>Human slowly reaches for an object on the table</a:t>
              </a:r>
            </a:p>
          </p:txBody>
        </p:sp>
        <p:pic>
          <p:nvPicPr>
            <p:cNvPr id="23" name="Picture 9" descr="C:\Documents and Settings\Goodman\Desktop\RESEARCH\_ROBOTICS\2009-11-06.sr(new movies+SR photos)\Photo_110509_004.jp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5105400" y="4648200"/>
              <a:ext cx="781050" cy="1214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</p:pic>
        <p:sp>
          <p:nvSpPr>
            <p:cNvPr id="60425" name="TextBox 23"/>
            <p:cNvSpPr txBox="1">
              <a:spLocks noChangeArrowheads="1"/>
            </p:cNvSpPr>
            <p:nvPr/>
          </p:nvSpPr>
          <p:spPr bwMode="auto">
            <a:xfrm>
              <a:off x="6477000" y="3055203"/>
              <a:ext cx="1905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Calibri" pitchFamily="34" charset="0"/>
                <a:buAutoNum type="arabicPeriod" startAt="4"/>
              </a:pPr>
              <a:r>
                <a:rPr lang="en-US" sz="1200">
                  <a:solidFill>
                    <a:srgbClr val="000000"/>
                  </a:solidFill>
                </a:rPr>
                <a:t>Robot either “trusts”, (assists/offers the object), or  “distrusts”, (retract</a:t>
              </a:r>
              <a:r>
                <a:rPr lang="en-US" sz="1200" i="1">
                  <a:solidFill>
                    <a:srgbClr val="000000"/>
                  </a:solidFill>
                </a:rPr>
                <a:t> </a:t>
              </a:r>
              <a:r>
                <a:rPr lang="en-US" sz="1200">
                  <a:solidFill>
                    <a:srgbClr val="000000"/>
                  </a:solidFill>
                </a:rPr>
                <a:t>the object).</a:t>
              </a:r>
            </a:p>
          </p:txBody>
        </p:sp>
        <p:grpSp>
          <p:nvGrpSpPr>
            <p:cNvPr id="60426" name="Group 31"/>
            <p:cNvGrpSpPr>
              <a:grpSpLocks/>
            </p:cNvGrpSpPr>
            <p:nvPr/>
          </p:nvGrpSpPr>
          <p:grpSpPr bwMode="auto">
            <a:xfrm>
              <a:off x="6540555" y="4648200"/>
              <a:ext cx="1841449" cy="1142999"/>
              <a:chOff x="6619421" y="5293556"/>
              <a:chExt cx="1648280" cy="908560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 bwMode="auto">
              <a:xfrm>
                <a:off x="6619421" y="5306252"/>
                <a:ext cx="761907" cy="895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 bwMode="auto">
              <a:xfrm>
                <a:off x="7517429" y="5293556"/>
                <a:ext cx="750272" cy="899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31750"/>
              </a:effectLst>
            </p:spPr>
          </p:pic>
        </p:grpSp>
        <p:sp>
          <p:nvSpPr>
            <p:cNvPr id="60427" name="TextBox 19"/>
            <p:cNvSpPr txBox="1">
              <a:spLocks noChangeArrowheads="1"/>
            </p:cNvSpPr>
            <p:nvPr/>
          </p:nvSpPr>
          <p:spPr bwMode="auto">
            <a:xfrm>
              <a:off x="4572000" y="2637691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>
                  <a:solidFill>
                    <a:srgbClr val="000000"/>
                  </a:solidFill>
                </a:rPr>
                <a:t>Human Acts</a:t>
              </a:r>
            </a:p>
          </p:txBody>
        </p:sp>
        <p:sp>
          <p:nvSpPr>
            <p:cNvPr id="60428" name="TextBox 21"/>
            <p:cNvSpPr txBox="1">
              <a:spLocks noChangeArrowheads="1"/>
            </p:cNvSpPr>
            <p:nvPr/>
          </p:nvSpPr>
          <p:spPr bwMode="auto">
            <a:xfrm>
              <a:off x="6400800" y="2634516"/>
              <a:ext cx="18288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 u="sng">
                  <a:solidFill>
                    <a:srgbClr val="000000"/>
                  </a:solidFill>
                </a:rPr>
                <a:t>Robot Reacts</a:t>
              </a:r>
            </a:p>
          </p:txBody>
        </p:sp>
        <p:sp>
          <p:nvSpPr>
            <p:cNvPr id="60429" name="TextBox 19"/>
            <p:cNvSpPr txBox="1">
              <a:spLocks noChangeArrowheads="1"/>
            </p:cNvSpPr>
            <p:nvPr/>
          </p:nvSpPr>
          <p:spPr bwMode="auto">
            <a:xfrm>
              <a:off x="5486400" y="2173288"/>
              <a:ext cx="2362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286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algn="ctr" eaLnBrk="1" hangingPunct="1"/>
              <a:r>
                <a:rPr lang="en-US" sz="1400">
                  <a:solidFill>
                    <a:srgbClr val="0000FF"/>
                  </a:solidFill>
                </a:rPr>
                <a:t>CHALLENGE (at any time)</a:t>
              </a:r>
            </a:p>
          </p:txBody>
        </p:sp>
        <p:sp>
          <p:nvSpPr>
            <p:cNvPr id="60430" name="TextBox 28"/>
            <p:cNvSpPr txBox="1">
              <a:spLocks noChangeArrowheads="1"/>
            </p:cNvSpPr>
            <p:nvPr/>
          </p:nvSpPr>
          <p:spPr bwMode="auto">
            <a:xfrm>
              <a:off x="6705600" y="4343400"/>
              <a:ext cx="7620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 Narrow" pitchFamily="34" charset="0"/>
                </a:rPr>
                <a:t>trusted</a:t>
              </a:r>
            </a:p>
          </p:txBody>
        </p:sp>
        <p:sp>
          <p:nvSpPr>
            <p:cNvPr id="60431" name="TextBox 29"/>
            <p:cNvSpPr txBox="1">
              <a:spLocks noChangeArrowheads="1"/>
            </p:cNvSpPr>
            <p:nvPr/>
          </p:nvSpPr>
          <p:spPr bwMode="auto">
            <a:xfrm>
              <a:off x="7543800" y="4343400"/>
              <a:ext cx="9144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00"/>
                  </a:solidFill>
                  <a:latin typeface="Arial Narrow" pitchFamily="34" charset="0"/>
                </a:rPr>
                <a:t>distrusted</a:t>
              </a:r>
            </a:p>
          </p:txBody>
        </p:sp>
      </p:grpSp>
      <p:cxnSp>
        <p:nvCxnSpPr>
          <p:cNvPr id="33" name="Straight Connector 32"/>
          <p:cNvCxnSpPr/>
          <p:nvPr/>
        </p:nvCxnSpPr>
        <p:spPr bwMode="auto">
          <a:xfrm rot="10800000" flipV="1">
            <a:off x="914400" y="6550025"/>
            <a:ext cx="381000" cy="3175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9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7" name="Group 2"/>
          <p:cNvGrpSpPr>
            <a:grpSpLocks/>
          </p:cNvGrpSpPr>
          <p:nvPr/>
        </p:nvGrpSpPr>
        <p:grpSpPr bwMode="auto">
          <a:xfrm>
            <a:off x="923925" y="1524000"/>
            <a:ext cx="7296150" cy="5211763"/>
            <a:chOff x="923925" y="1600200"/>
            <a:chExt cx="7296150" cy="5211763"/>
          </a:xfrm>
        </p:grpSpPr>
        <p:pic>
          <p:nvPicPr>
            <p:cNvPr id="62468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925" y="1600200"/>
              <a:ext cx="7296150" cy="521176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469" name="TextBox 1"/>
            <p:cNvSpPr txBox="1">
              <a:spLocks noChangeArrowheads="1"/>
            </p:cNvSpPr>
            <p:nvPr/>
          </p:nvSpPr>
          <p:spPr bwMode="auto">
            <a:xfrm>
              <a:off x="5715000" y="4343400"/>
              <a:ext cx="381000" cy="2308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/>
              <a:endParaRPr lang="en-US" sz="9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/>
              <a:t>Microcircuitry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52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gabor_diagram_simp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52788"/>
            <a:ext cx="601980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 descr="playstationcamer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95800"/>
            <a:ext cx="6207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 descr="visual_cortex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4613"/>
            <a:ext cx="18288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838200" y="1752600"/>
            <a:ext cx="746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000">
                <a:latin typeface="Arial" pitchFamily="34" charset="0"/>
              </a:rPr>
              <a:t>Images are processed and values are sent to the simulated visual pathways (V1, V2 and V4)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>
                <a:latin typeface="Arial" pitchFamily="34" charset="0"/>
              </a:rPr>
              <a:t>Input closely resembles how visual information is processed in a biologically realistic brain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 Input – Gabor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Filtering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964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sc-short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0700" y="1905000"/>
            <a:ext cx="5562600" cy="41690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0" hangingPunct="0"/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the Intent Recognition</a:t>
            </a:r>
            <a:b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Discordant Motions</a:t>
            </a:r>
          </a:p>
        </p:txBody>
      </p:sp>
    </p:spTree>
    <p:extLst>
      <p:ext uri="{BB962C8B-B14F-4D97-AF65-F5344CB8AC3E}">
        <p14:creationId xmlns:p14="http://schemas.microsoft.com/office/powerpoint/2010/main" xmlns="" val="384925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c-short.mpe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0292" y="1905000"/>
            <a:ext cx="5563416" cy="4169664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eaLnBrk="0" hangingPunct="0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Trust the Intent Recognition</a:t>
            </a:r>
            <a:b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Concordant Motions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3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C_H633.wav">
            <a:hlinkClick r:id="" action="ppaction://media"/>
          </p:cNvPr>
          <p:cNvPicPr>
            <a:picLocks noRot="1" noChangeAspect="1"/>
          </p:cNvPicPr>
          <p:nvPr>
            <a:wavAudioFile r:embed="rId1" name="VC_Horizontal_Excitatory.wav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2" descr="C:\DOCUME~1\PHILLG~1\LOCALS~1\Temp\SNAGHTML1d370f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3805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52650"/>
            <a:ext cx="15621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7590" name="Straight Connector 5"/>
          <p:cNvCxnSpPr>
            <a:cxnSpLocks noChangeShapeType="1"/>
          </p:cNvCxnSpPr>
          <p:nvPr/>
        </p:nvCxnSpPr>
        <p:spPr bwMode="auto">
          <a:xfrm>
            <a:off x="4343400" y="2686050"/>
            <a:ext cx="228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7591" name="Straight Connector 6"/>
          <p:cNvCxnSpPr>
            <a:cxnSpLocks noChangeShapeType="1"/>
          </p:cNvCxnSpPr>
          <p:nvPr/>
        </p:nvCxnSpPr>
        <p:spPr bwMode="auto">
          <a:xfrm>
            <a:off x="228600" y="4419600"/>
            <a:ext cx="8610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8" name="horiz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16192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76600"/>
            <a:ext cx="12192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4" name="Group 10"/>
          <p:cNvGrpSpPr>
            <a:grpSpLocks/>
          </p:cNvGrpSpPr>
          <p:nvPr/>
        </p:nvGrpSpPr>
        <p:grpSpPr bwMode="auto">
          <a:xfrm>
            <a:off x="1524000" y="4495800"/>
            <a:ext cx="5943600" cy="1905000"/>
            <a:chOff x="1524000" y="3429000"/>
            <a:chExt cx="5943600" cy="1905000"/>
          </a:xfrm>
        </p:grpSpPr>
        <p:pic>
          <p:nvPicPr>
            <p:cNvPr id="67596" name="Picture 5">
              <a:hlinkClick r:id="rId10" action="ppaction://hlinkfile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0719" y="3810000"/>
              <a:ext cx="1120000" cy="1390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7" name="Picture 6">
              <a:hlinkClick r:id="rId12" action="ppaction://hlinkfile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8233" y="3810000"/>
              <a:ext cx="1120000" cy="1390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8" name="Rectangle 16"/>
            <p:cNvSpPr>
              <a:spLocks noChangeArrowheads="1"/>
            </p:cNvSpPr>
            <p:nvPr/>
          </p:nvSpPr>
          <p:spPr bwMode="auto">
            <a:xfrm>
              <a:off x="5611514" y="3429000"/>
              <a:ext cx="18560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Concordant  &gt; Trust</a:t>
              </a:r>
            </a:p>
          </p:txBody>
        </p:sp>
        <p:sp>
          <p:nvSpPr>
            <p:cNvPr id="67599" name="Rectangle 17"/>
            <p:cNvSpPr>
              <a:spLocks noChangeArrowheads="1"/>
            </p:cNvSpPr>
            <p:nvPr/>
          </p:nvSpPr>
          <p:spPr bwMode="auto">
            <a:xfrm>
              <a:off x="1524000" y="3429000"/>
              <a:ext cx="200086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solidFill>
                    <a:srgbClr val="0000FF"/>
                  </a:solidFill>
                </a:rPr>
                <a:t>Discordant  &gt; Distrust</a:t>
              </a:r>
            </a:p>
          </p:txBody>
        </p:sp>
        <p:pic>
          <p:nvPicPr>
            <p:cNvPr id="6760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4038600"/>
              <a:ext cx="13716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95" name="Picture 4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81400"/>
            <a:ext cx="33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17459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audio>
              <p:cMediaNode>
                <p:cTn id="3" repeatCount="3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1371600"/>
            <a:ext cx="3414713" cy="2560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371600"/>
            <a:ext cx="3413125" cy="2560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8438" y="1828800"/>
            <a:ext cx="2595562" cy="15700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75" y="4267200"/>
            <a:ext cx="3414713" cy="2560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67200"/>
            <a:ext cx="3413125" cy="2560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8438" y="4675188"/>
            <a:ext cx="2600325" cy="1573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41275" y="4114800"/>
            <a:ext cx="9026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24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Emotional Speech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Allows for more natural interaction between humans and robots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Determine the ideal behavior from a simple reward feedback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Emotional Speech processor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Successfully distinguished “sad” and “happy” utterances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Integrated into </a:t>
            </a:r>
            <a:r>
              <a:rPr lang="en-US" dirty="0" err="1" smtClean="0">
                <a:solidFill>
                  <a:schemeClr val="tx1"/>
                </a:solidFill>
              </a:rPr>
              <a:t>neurorobotic</a:t>
            </a:r>
            <a:r>
              <a:rPr lang="en-US" dirty="0" smtClean="0">
                <a:solidFill>
                  <a:schemeClr val="tx1"/>
                </a:solidFill>
              </a:rPr>
              <a:t> scenario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 robot received a spoken reward if the correct decision was made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Neurorobot</a:t>
            </a:r>
            <a:r>
              <a:rPr lang="en-US" dirty="0" smtClean="0">
                <a:solidFill>
                  <a:schemeClr val="tx1"/>
                </a:solidFill>
              </a:rPr>
              <a:t> successfully and consistently learned the exercise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Step toward the combination of human emotions and virtual neurorobotics</a:t>
            </a: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2900" y="6181725"/>
            <a:ext cx="84201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L. C. Jayet Bray, G. Ferheyhough, E. Barker, C. M. Thibeault, P. H. Goodman, and F. C. Harris, Jr.. Emotional speech processing in neurorobotics. In revision, 2012.</a:t>
            </a:r>
          </a:p>
        </p:txBody>
      </p:sp>
    </p:spTree>
    <p:extLst>
      <p:ext uri="{BB962C8B-B14F-4D97-AF65-F5344CB8AC3E}">
        <p14:creationId xmlns:p14="http://schemas.microsoft.com/office/powerpoint/2010/main" xmlns="" val="322575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REWARD-BASED LEARNING THROUGH ESP</a:t>
            </a:r>
          </a:p>
        </p:txBody>
      </p:sp>
      <p:pic>
        <p:nvPicPr>
          <p:cNvPr id="2662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076450" y="1752600"/>
            <a:ext cx="4991100" cy="4114800"/>
          </a:xfrm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342900" y="6105525"/>
            <a:ext cx="8420100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b="0">
                <a:latin typeface="Arial" pitchFamily="34" charset="0"/>
                <a:cs typeface="Arial" pitchFamily="34" charset="0"/>
              </a:rPr>
              <a:t>L. C. Jayet Bray, G. Ferheyhough, E. Barker, C. M. Thibeault, P. H. Goodman, and F. C. Harris, Jr.. Emotional speech processing in neurorobotics. In revision, 2012.</a:t>
            </a:r>
          </a:p>
        </p:txBody>
      </p:sp>
    </p:spTree>
    <p:extLst>
      <p:ext uri="{BB962C8B-B14F-4D97-AF65-F5344CB8AC3E}">
        <p14:creationId xmlns:p14="http://schemas.microsoft.com/office/powerpoint/2010/main" xmlns="" val="21752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 CLASSIFICATION PERFROMANCE</a:t>
            </a:r>
          </a:p>
        </p:txBody>
      </p:sp>
      <p:pic>
        <p:nvPicPr>
          <p:cNvPr id="27651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114550"/>
            <a:ext cx="8229600" cy="3894138"/>
          </a:xfrm>
        </p:spPr>
      </p:pic>
    </p:spTree>
    <p:extLst>
      <p:ext uri="{BB962C8B-B14F-4D97-AF65-F5344CB8AC3E}">
        <p14:creationId xmlns:p14="http://schemas.microsoft.com/office/powerpoint/2010/main" xmlns="" val="26236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Compartments</a:t>
            </a:r>
            <a:endParaRPr lang="en-US" dirty="0"/>
          </a:p>
        </p:txBody>
      </p:sp>
      <p:pic>
        <p:nvPicPr>
          <p:cNvPr id="6" name="Content Placeholder 5" descr="compartmen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9252" y="273050"/>
            <a:ext cx="4295633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ESP RECOGNITION PERFROMANCE</a:t>
            </a:r>
          </a:p>
        </p:txBody>
      </p:sp>
      <p:pic>
        <p:nvPicPr>
          <p:cNvPr id="2867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386013"/>
            <a:ext cx="8229600" cy="3317875"/>
          </a:xfrm>
        </p:spPr>
      </p:pic>
    </p:spTree>
    <p:extLst>
      <p:ext uri="{BB962C8B-B14F-4D97-AF65-F5344CB8AC3E}">
        <p14:creationId xmlns:p14="http://schemas.microsoft.com/office/powerpoint/2010/main" xmlns="" val="32376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cs typeface="Arial" pitchFamily="34" charset="0"/>
              </a:rPr>
              <a:t>ESP RECOGNITION PERFROMANCE</a:t>
            </a:r>
          </a:p>
        </p:txBody>
      </p:sp>
      <p:pic>
        <p:nvPicPr>
          <p:cNvPr id="29700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8229600" cy="3441700"/>
          </a:xfrm>
        </p:spPr>
      </p:pic>
    </p:spTree>
    <p:extLst>
      <p:ext uri="{BB962C8B-B14F-4D97-AF65-F5344CB8AC3E}">
        <p14:creationId xmlns:p14="http://schemas.microsoft.com/office/powerpoint/2010/main" xmlns="" val="10381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635125"/>
            <a:ext cx="6492875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3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DDEBD0-78F6-4CFF-ABDE-991CAAEF9CD7}" type="slidenum">
              <a:rPr lang="en-US" smtClean="0"/>
              <a:pPr>
                <a:defRPr/>
              </a:pPr>
              <a:t>233</a:t>
            </a:fld>
            <a:endParaRPr lang="en-US" dirty="0"/>
          </a:p>
        </p:txBody>
      </p:sp>
      <p:pic>
        <p:nvPicPr>
          <p:cNvPr id="37892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563" y="2027238"/>
            <a:ext cx="7508875" cy="429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32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150" y="1706563"/>
            <a:ext cx="75057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30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38401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Navigate to familiar location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Prefrontal Cortex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Hippocampus (CA1 and </a:t>
            </a:r>
            <a:r>
              <a:rPr lang="en-US" dirty="0" err="1" smtClean="0">
                <a:solidFill>
                  <a:schemeClr val="tx1"/>
                </a:solidFill>
              </a:rPr>
              <a:t>Subiculum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Entorhinal</a:t>
            </a:r>
            <a:r>
              <a:rPr lang="en-US" dirty="0" smtClean="0">
                <a:solidFill>
                  <a:schemeClr val="tx1"/>
                </a:solidFill>
              </a:rPr>
              <a:t> cortex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Compuational</a:t>
            </a:r>
            <a:r>
              <a:rPr lang="en-US" dirty="0" smtClean="0">
                <a:solidFill>
                  <a:schemeClr val="tx1"/>
                </a:solidFill>
              </a:rPr>
              <a:t> system representing a navigating rodent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Reward at the end of a sequence of 3 turns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Showed learning performance without biased decisions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Short-term memory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342900" y="5943600"/>
            <a:ext cx="84201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L. C. Jayet Bray, C. M. Thibeault, J. A. Dorrity, B. D. Bryant, F. C. Harris, Jr., and P. H. Goodman. A microcircuitry of hippocampal, entorhinal and prefrontal loop dynamics during sequential learning. Frontiers in Computational Neuroscience, In review, 2011.</a:t>
            </a:r>
          </a:p>
        </p:txBody>
      </p:sp>
    </p:spTree>
    <p:extLst>
      <p:ext uri="{BB962C8B-B14F-4D97-AF65-F5344CB8AC3E}">
        <p14:creationId xmlns:p14="http://schemas.microsoft.com/office/powerpoint/2010/main" xmlns="" val="42330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Paradigm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6802" y="1600200"/>
            <a:ext cx="3390397" cy="4525963"/>
          </a:xfrm>
          <a:prstGeom prst="rect">
            <a:avLst/>
          </a:prstGeom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342900" y="6043613"/>
            <a:ext cx="842010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0">
                <a:latin typeface="Arial" pitchFamily="34" charset="0"/>
                <a:cs typeface="Arial" pitchFamily="34" charset="0"/>
              </a:rPr>
              <a:t>L. C. Jayet Bray, M. Quoy, F. C. Harris, Jr., and P. H. Goodman. A circuit-level model of hippocampal place field dynamics modulated by entorhinal grid and suppression-generating cells. Frontiers in Neural Circuits, 4(0), 2010.</a:t>
            </a:r>
          </a:p>
        </p:txBody>
      </p:sp>
    </p:spTree>
    <p:extLst>
      <p:ext uri="{BB962C8B-B14F-4D97-AF65-F5344CB8AC3E}">
        <p14:creationId xmlns:p14="http://schemas.microsoft.com/office/powerpoint/2010/main" xmlns="" val="295709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47800"/>
          </a:xfrm>
        </p:spPr>
        <p:txBody>
          <a:bodyPr/>
          <a:lstStyle/>
          <a:p>
            <a:r>
              <a:rPr lang="en-US" dirty="0" smtClean="0"/>
              <a:t>Microcircuitry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263" y="1630363"/>
            <a:ext cx="7991475" cy="4846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4776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2080" y="1646238"/>
            <a:ext cx="6339841" cy="4754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3301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457200"/>
            <a:ext cx="8229600" cy="990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NSVide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02080" y="1676400"/>
            <a:ext cx="633984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301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Ka Channels</a:t>
            </a:r>
            <a:endParaRPr lang="en-US" dirty="0"/>
          </a:p>
        </p:txBody>
      </p:sp>
      <p:pic>
        <p:nvPicPr>
          <p:cNvPr id="5" name="Content Placeholder 4" descr="KaChann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8050" y="273050"/>
            <a:ext cx="4458038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Complete Loop</a:t>
            </a:r>
            <a:br>
              <a:rPr lang="en-US" dirty="0" smtClean="0"/>
            </a:br>
            <a:r>
              <a:rPr lang="en-US" dirty="0" smtClean="0"/>
              <a:t> Execution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636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37639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Save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NCS files (</a:t>
            </a:r>
            <a:r>
              <a:rPr lang="en-US" sz="2800" dirty="0" err="1" smtClean="0">
                <a:solidFill>
                  <a:schemeClr val="tx1"/>
                </a:solidFill>
              </a:rPr>
              <a:t>NCS_core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800" dirty="0">
                <a:solidFill>
                  <a:schemeClr val="tx1"/>
                </a:solidFill>
              </a:rPr>
              <a:t>Configuration files (</a:t>
            </a:r>
            <a:r>
              <a:rPr lang="en-US" sz="2800" dirty="0" err="1" smtClean="0">
                <a:solidFill>
                  <a:schemeClr val="tx1"/>
                </a:solidFill>
              </a:rPr>
              <a:t>Reward_Based_Learning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Robotic files (</a:t>
            </a:r>
            <a:r>
              <a:rPr lang="en-US" sz="2800" dirty="0" err="1" smtClean="0">
                <a:solidFill>
                  <a:schemeClr val="tx1"/>
                </a:solidFill>
              </a:rPr>
              <a:t>Webots_Neighborhood</a:t>
            </a:r>
            <a:r>
              <a:rPr lang="en-US" sz="28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sz="4000" b="1" dirty="0" smtClean="0">
                <a:solidFill>
                  <a:schemeClr val="tx1"/>
                </a:solidFill>
              </a:rPr>
              <a:t>Folders in </a:t>
            </a:r>
            <a:r>
              <a:rPr lang="en-US" sz="4000" b="1" dirty="0">
                <a:solidFill>
                  <a:schemeClr val="tx1"/>
                </a:solidFill>
              </a:rPr>
              <a:t>home </a:t>
            </a:r>
            <a:r>
              <a:rPr lang="en-US" sz="4000" b="1" dirty="0" smtClean="0">
                <a:solidFill>
                  <a:schemeClr val="tx1"/>
                </a:solidFill>
              </a:rPr>
              <a:t>directory</a:t>
            </a:r>
            <a:endParaRPr lang="en-US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06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67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Start </a:t>
            </a:r>
            <a:r>
              <a:rPr lang="en-US" sz="2800" b="1" dirty="0" err="1">
                <a:solidFill>
                  <a:schemeClr val="tx1"/>
                </a:solidFill>
              </a:rPr>
              <a:t>voServer</a:t>
            </a:r>
            <a:r>
              <a:rPr lang="en-US" sz="2800" b="1" dirty="0">
                <a:solidFill>
                  <a:schemeClr val="tx1"/>
                </a:solidFill>
              </a:rPr>
              <a:t> on port 20003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   cd /</a:t>
            </a:r>
            <a:r>
              <a:rPr lang="en-US" sz="1800" dirty="0">
                <a:solidFill>
                  <a:schemeClr val="tx1"/>
                </a:solidFill>
              </a:rPr>
              <a:t>home/username/</a:t>
            </a:r>
            <a:r>
              <a:rPr lang="en-US" sz="1800" dirty="0" err="1">
                <a:solidFill>
                  <a:schemeClr val="tx1"/>
                </a:solidFill>
              </a:rPr>
              <a:t>NCS_core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voServer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    ./</a:t>
            </a:r>
            <a:r>
              <a:rPr lang="en-US" sz="1800" dirty="0">
                <a:solidFill>
                  <a:schemeClr val="tx1"/>
                </a:solidFill>
              </a:rPr>
              <a:t>server &lt;space&gt; -p &lt;space&gt; </a:t>
            </a:r>
            <a:r>
              <a:rPr lang="en-US" sz="1800" dirty="0" smtClean="0">
                <a:solidFill>
                  <a:schemeClr val="tx1"/>
                </a:solidFill>
              </a:rPr>
              <a:t>20003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Open </a:t>
            </a:r>
            <a:r>
              <a:rPr lang="en-US" sz="2800" b="1" dirty="0" err="1">
                <a:solidFill>
                  <a:schemeClr val="tx1"/>
                </a:solidFill>
              </a:rPr>
              <a:t>voInterpreter</a:t>
            </a:r>
            <a:endParaRPr lang="en-US" sz="2800" b="1" dirty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cd /</a:t>
            </a:r>
            <a:r>
              <a:rPr lang="en-US" sz="1800" dirty="0">
                <a:solidFill>
                  <a:schemeClr val="tx1"/>
                </a:solidFill>
              </a:rPr>
              <a:t>home/username/</a:t>
            </a:r>
            <a:r>
              <a:rPr lang="en-US" sz="1800" dirty="0" err="1">
                <a:solidFill>
                  <a:schemeClr val="tx1"/>
                </a:solidFill>
              </a:rPr>
              <a:t>NCS_core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en-US" sz="1800" dirty="0" err="1">
                <a:solidFill>
                  <a:schemeClr val="tx1"/>
                </a:solidFill>
              </a:rPr>
              <a:t>ncstools</a:t>
            </a:r>
            <a:r>
              <a:rPr lang="en-US" sz="1800" dirty="0">
                <a:solidFill>
                  <a:schemeClr val="tx1"/>
                </a:solidFill>
              </a:rPr>
              <a:t>/bin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./</a:t>
            </a:r>
            <a:r>
              <a:rPr lang="en-US" sz="1800" dirty="0" err="1">
                <a:solidFill>
                  <a:schemeClr val="tx1"/>
                </a:solidFill>
              </a:rPr>
              <a:t>volnterpreter</a:t>
            </a:r>
            <a:r>
              <a:rPr lang="en-US" sz="1800" dirty="0">
                <a:solidFill>
                  <a:schemeClr val="tx1"/>
                </a:solidFill>
              </a:rPr>
              <a:t> &lt;space&gt; </a:t>
            </a:r>
            <a:r>
              <a:rPr lang="en-US" sz="1800" dirty="0" smtClean="0">
                <a:solidFill>
                  <a:schemeClr val="tx1"/>
                </a:solidFill>
              </a:rPr>
              <a:t>   /home/username/</a:t>
            </a:r>
            <a:r>
              <a:rPr lang="en-US" sz="1800" dirty="0" err="1" smtClean="0">
                <a:solidFill>
                  <a:schemeClr val="tx1"/>
                </a:solidFill>
              </a:rPr>
              <a:t>Reward_Based_Learning</a:t>
            </a:r>
            <a:r>
              <a:rPr lang="en-US" sz="1800" dirty="0" smtClean="0">
                <a:solidFill>
                  <a:schemeClr val="tx1"/>
                </a:solidFill>
              </a:rPr>
              <a:t>/input/</a:t>
            </a:r>
            <a:r>
              <a:rPr lang="en-US" sz="1800" dirty="0" err="1" smtClean="0">
                <a:solidFill>
                  <a:schemeClr val="tx1"/>
                </a:solidFill>
              </a:rPr>
              <a:t>navigation.cfg</a:t>
            </a:r>
            <a:endParaRPr lang="en-US" sz="2800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Start </a:t>
            </a:r>
            <a:r>
              <a:rPr lang="en-US" sz="2800" b="1" dirty="0">
                <a:solidFill>
                  <a:schemeClr val="tx1"/>
                </a:solidFill>
              </a:rPr>
              <a:t>NCS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cd /</a:t>
            </a:r>
            <a:r>
              <a:rPr lang="en-US" sz="1800" dirty="0">
                <a:solidFill>
                  <a:schemeClr val="tx1"/>
                </a:solidFill>
              </a:rPr>
              <a:t>home/username/</a:t>
            </a:r>
            <a:r>
              <a:rPr lang="en-US" sz="1800" dirty="0" err="1">
                <a:solidFill>
                  <a:schemeClr val="tx1"/>
                </a:solidFill>
              </a:rPr>
              <a:t>Reward_Based_Learning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./</a:t>
            </a:r>
            <a:r>
              <a:rPr lang="en-US" sz="1800" dirty="0">
                <a:solidFill>
                  <a:schemeClr val="tx1"/>
                </a:solidFill>
              </a:rPr>
              <a:t>ncs5e </a:t>
            </a:r>
            <a:r>
              <a:rPr lang="en-US" sz="1800" dirty="0" smtClean="0">
                <a:solidFill>
                  <a:schemeClr val="tx1"/>
                </a:solidFill>
              </a:rPr>
              <a:t>1 ./</a:t>
            </a:r>
            <a:r>
              <a:rPr lang="en-US" sz="1800" dirty="0">
                <a:solidFill>
                  <a:schemeClr val="tx1"/>
                </a:solidFill>
              </a:rPr>
              <a:t>input/navigation.in</a:t>
            </a:r>
          </a:p>
        </p:txBody>
      </p:sp>
    </p:spTree>
    <p:extLst>
      <p:ext uri="{BB962C8B-B14F-4D97-AF65-F5344CB8AC3E}">
        <p14:creationId xmlns:p14="http://schemas.microsoft.com/office/powerpoint/2010/main" xmlns="" val="12239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221163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Video Capture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c</a:t>
            </a:r>
            <a:r>
              <a:rPr lang="en-US" sz="1800" dirty="0" smtClean="0">
                <a:solidFill>
                  <a:schemeClr val="tx1"/>
                </a:solidFill>
              </a:rPr>
              <a:t>d /home/username/</a:t>
            </a:r>
            <a:r>
              <a:rPr lang="en-US" sz="1800" dirty="0" err="1" smtClean="0">
                <a:solidFill>
                  <a:schemeClr val="tx1"/>
                </a:solidFill>
              </a:rPr>
              <a:t>Reward_Based_Learning</a:t>
            </a:r>
            <a:r>
              <a:rPr lang="en-US" sz="1800" dirty="0" smtClean="0">
                <a:solidFill>
                  <a:schemeClr val="tx1"/>
                </a:solidFill>
              </a:rPr>
              <a:t>/</a:t>
            </a:r>
            <a:r>
              <a:rPr lang="en-US" sz="1800" dirty="0" err="1" smtClean="0">
                <a:solidFill>
                  <a:schemeClr val="tx1"/>
                </a:solidFill>
              </a:rPr>
              <a:t>card_color_detection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./</a:t>
            </a:r>
            <a:r>
              <a:rPr lang="en-US" sz="2000" dirty="0" err="1" smtClean="0">
                <a:solidFill>
                  <a:schemeClr val="tx1"/>
                </a:solidFill>
              </a:rPr>
              <a:t>recognize_card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Start </a:t>
            </a:r>
            <a:r>
              <a:rPr lang="en-US" sz="2800" b="1" dirty="0" err="1">
                <a:solidFill>
                  <a:schemeClr val="tx1"/>
                </a:solidFill>
              </a:rPr>
              <a:t>webots</a:t>
            </a:r>
            <a:r>
              <a:rPr lang="en-US" sz="2800" b="1" dirty="0">
                <a:solidFill>
                  <a:schemeClr val="tx1"/>
                </a:solidFill>
              </a:rPr>
              <a:t> and load </a:t>
            </a:r>
            <a:r>
              <a:rPr lang="en-US" sz="2800" b="1" dirty="0" smtClean="0">
                <a:solidFill>
                  <a:schemeClr val="tx1"/>
                </a:solidFill>
              </a:rPr>
              <a:t>world</a:t>
            </a:r>
          </a:p>
          <a:p>
            <a:pPr lvl="1"/>
            <a:r>
              <a:rPr lang="en-US" sz="2000" dirty="0" err="1" smtClean="0">
                <a:solidFill>
                  <a:schemeClr val="tx1"/>
                </a:solidFill>
              </a:rPr>
              <a:t>webots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167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6002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473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Multi-Scale/Mixed Models: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Izhikevich</a:t>
            </a:r>
            <a:r>
              <a:rPr lang="en-US" dirty="0" smtClean="0">
                <a:solidFill>
                  <a:schemeClr val="tx1"/>
                </a:solidFill>
              </a:rPr>
              <a:t> and NCS and … all in the same model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Published Interface for New Neuron/Synapse Models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Allow your own coding of neurons and synapses and use our parallel code.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Speed….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Always here </a:t>
            </a:r>
            <a:r>
              <a:rPr lang="en-US" dirty="0" smtClean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More Parameters on NCS Neurons/Synapses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Visualization: 2D and 3D </a:t>
            </a:r>
          </a:p>
          <a:p>
            <a:pPr lvl="1"/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Research into Memory: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Tools: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GUI Brain Builder,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Output Analysis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ModelDB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Input language options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PyNN</a:t>
            </a:r>
            <a:r>
              <a:rPr lang="en-US" dirty="0" smtClean="0">
                <a:solidFill>
                  <a:schemeClr val="tx1"/>
                </a:solidFill>
              </a:rPr>
              <a:t> (like)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46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Introduction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NCS history and development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Current enhancements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Equations and Implementation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Software and hardware requirements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How to run a small model on a single machine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Overview of the input language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Kahp</a:t>
            </a:r>
            <a:r>
              <a:rPr lang="en-US" dirty="0" smtClean="0"/>
              <a:t> Channels</a:t>
            </a:r>
            <a:endParaRPr lang="en-US" dirty="0"/>
          </a:p>
        </p:txBody>
      </p:sp>
      <p:pic>
        <p:nvPicPr>
          <p:cNvPr id="5" name="Content Placeholder 4" descr="KahpChann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138" y="2066091"/>
            <a:ext cx="4995862" cy="22670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Detailed description of available parameters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Demos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Output analysis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Third Hour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CPU, GPU, and MPI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How to run on multiple machines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Software tools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Robotic system configuration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Large scale models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Complete loop execution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Future directions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Simulator Comparison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V="1">
            <a:off x="1676400" y="1676399"/>
            <a:ext cx="685800" cy="3886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4152900" y="3238499"/>
            <a:ext cx="685800" cy="4876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5336" y="1600200"/>
            <a:ext cx="738664" cy="4038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Model Scaling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4240768" y="4316967"/>
            <a:ext cx="738664" cy="4038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Biological Detail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5257800" y="36531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NEURON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86200" y="21336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0099"/>
                </a:solidFill>
              </a:rPr>
              <a:t>NEST</a:t>
            </a:r>
            <a:endParaRPr lang="en-US" sz="2400" b="1" dirty="0">
              <a:solidFill>
                <a:srgbClr val="99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1400" y="16396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NCS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8200" y="40341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GENESIS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Simulator Comparison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flipV="1">
            <a:off x="1676400" y="1676399"/>
            <a:ext cx="685800" cy="3886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5400000" flipV="1">
            <a:off x="4152900" y="3238499"/>
            <a:ext cx="685800" cy="48768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5336" y="1600200"/>
            <a:ext cx="738664" cy="43434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Execution Time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 rot="5400000">
            <a:off x="4355068" y="4202667"/>
            <a:ext cx="738664" cy="42672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sz="3600" dirty="0" smtClean="0"/>
              <a:t>Number of Neurons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4126468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NEURON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5400" y="4459069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NCS</a:t>
            </a:r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3733800"/>
            <a:ext cx="106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990099"/>
                </a:solidFill>
              </a:rPr>
              <a:t>NEST</a:t>
            </a:r>
            <a:endParaRPr lang="en-US" sz="2400" b="1" dirty="0">
              <a:solidFill>
                <a:srgbClr val="99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34245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GENESIS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Office of Naval Research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DARPA Synapse project and HRL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Picture 6" descr="S&amp;TonrLogoBlueBack7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71750"/>
            <a:ext cx="15621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67150"/>
            <a:ext cx="19716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r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67150"/>
            <a:ext cx="2590800" cy="14681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5829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90600" y="457200"/>
            <a:ext cx="717867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Brain Computation Laboratory</a:t>
            </a: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University of Nevada, Reno</a:t>
            </a:r>
          </a:p>
          <a:p>
            <a:pPr algn="ctr" eaLnBrk="0" hangingPunct="0"/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endParaRPr lang="en-US" sz="2000" b="1" dirty="0" smtClean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funded collaboration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with </a:t>
            </a: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 de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Cergy-Pontoise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 and CNRS,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Paris,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France</a:t>
            </a:r>
          </a:p>
          <a:p>
            <a:pPr algn="ctr" eaLnBrk="0" hangingPunct="0"/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University of Bonn, Germany</a:t>
            </a:r>
            <a:endParaRPr lang="en-US" sz="20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 eaLnBrk="0" hangingPunct="0"/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Brain Mind </a:t>
            </a:r>
            <a:r>
              <a:rPr lang="en-US" sz="20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Institute (Blue Brain Project), </a:t>
            </a:r>
            <a:r>
              <a:rPr lang="en-US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EPFL, Lausanne, Switzerland</a:t>
            </a:r>
          </a:p>
          <a:p>
            <a:pPr algn="ctr" eaLnBrk="0" hangingPunct="0"/>
            <a:endParaRPr lang="en-US" sz="4000" i="1" dirty="0"/>
          </a:p>
          <a:p>
            <a:pPr algn="ctr" eaLnBrk="0" hangingPunct="0"/>
            <a:endParaRPr lang="en-US" sz="44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43600" y="4524375"/>
            <a:ext cx="3048000" cy="1876425"/>
            <a:chOff x="3648" y="144"/>
            <a:chExt cx="1920" cy="1182"/>
          </a:xfrm>
        </p:grpSpPr>
        <p:pic>
          <p:nvPicPr>
            <p:cNvPr id="9221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 b="4233"/>
            <a:stretch>
              <a:fillRect/>
            </a:stretch>
          </p:blipFill>
          <p:spPr bwMode="auto">
            <a:xfrm>
              <a:off x="3648" y="144"/>
              <a:ext cx="1920" cy="1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9" descr="Henry&amp;Michael"/>
            <p:cNvPicPr>
              <a:picLocks noChangeAspect="1" noChangeArrowheads="1"/>
            </p:cNvPicPr>
            <p:nvPr/>
          </p:nvPicPr>
          <p:blipFill>
            <a:blip r:embed="rId4" cstate="print"/>
            <a:srcRect l="41635" t="36685" r="37979" b="30977"/>
            <a:stretch>
              <a:fillRect/>
            </a:stretch>
          </p:blipFill>
          <p:spPr bwMode="auto">
            <a:xfrm>
              <a:off x="4032" y="528"/>
              <a:ext cx="390" cy="4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22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b="5208"/>
            <a:stretch>
              <a:fillRect/>
            </a:stretch>
          </p:blipFill>
          <p:spPr bwMode="auto">
            <a:xfrm>
              <a:off x="4848" y="528"/>
              <a:ext cx="358" cy="45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9228" name="Rectangle 4"/>
          <p:cNvSpPr>
            <a:spLocks noChangeArrowheads="1"/>
          </p:cNvSpPr>
          <p:nvPr/>
        </p:nvSpPr>
        <p:spPr bwMode="auto">
          <a:xfrm>
            <a:off x="3505200" y="48006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/>
              <a:t>Mathias </a:t>
            </a:r>
            <a:r>
              <a:rPr lang="en-US" sz="2000" dirty="0" err="1" smtClean="0"/>
              <a:t>Quoy</a:t>
            </a:r>
            <a:endParaRPr lang="en-US" sz="2000" dirty="0" smtClean="0"/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Arial Narrow" pitchFamily="34" charset="0"/>
              </a:rPr>
              <a:t>   René </a:t>
            </a:r>
            <a:r>
              <a:rPr lang="en-US" sz="2000" dirty="0" err="1" smtClean="0">
                <a:latin typeface="Arial Narrow" pitchFamily="34" charset="0"/>
              </a:rPr>
              <a:t>Doursat</a:t>
            </a:r>
            <a:endParaRPr lang="en-US" sz="2000" dirty="0" smtClean="0">
              <a:latin typeface="Arial Narrow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 dirty="0" err="1" smtClean="0">
                <a:latin typeface="Arial Narrow" pitchFamily="34" charset="0"/>
              </a:rPr>
              <a:t>Florian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 err="1" smtClean="0">
                <a:latin typeface="Arial Narrow" pitchFamily="34" charset="0"/>
              </a:rPr>
              <a:t>Morman</a:t>
            </a:r>
            <a:endParaRPr lang="en-US" sz="2000" dirty="0">
              <a:latin typeface="Arial Narrow" pitchFamily="34" charset="0"/>
            </a:endParaRPr>
          </a:p>
          <a:p>
            <a:pPr lvl="1" algn="r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Arial Narrow" pitchFamily="34" charset="0"/>
              </a:rPr>
              <a:t>Henry </a:t>
            </a:r>
            <a:r>
              <a:rPr lang="en-US" sz="2000" dirty="0" err="1">
                <a:latin typeface="Arial Narrow" pitchFamily="34" charset="0"/>
              </a:rPr>
              <a:t>Markram</a:t>
            </a:r>
            <a:endParaRPr lang="en-US" sz="2000" dirty="0">
              <a:latin typeface="Arial Narrow" pitchFamily="34" charset="0"/>
            </a:endParaRPr>
          </a:p>
          <a:p>
            <a:pPr lvl="1" algn="r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Arial Narrow" pitchFamily="34" charset="0"/>
              </a:rPr>
              <a:t>Jim King</a:t>
            </a:r>
          </a:p>
        </p:txBody>
      </p:sp>
      <p:sp>
        <p:nvSpPr>
          <p:cNvPr id="9230" name="Rectangle 18"/>
          <p:cNvSpPr>
            <a:spLocks noChangeArrowheads="1"/>
          </p:cNvSpPr>
          <p:nvPr/>
        </p:nvSpPr>
        <p:spPr bwMode="auto">
          <a:xfrm>
            <a:off x="0" y="21336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3" lvl="1" algn="ctr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latin typeface="Arial Narrow" pitchFamily="34" charset="0"/>
              </a:rPr>
              <a:t>Laurence </a:t>
            </a:r>
            <a:r>
              <a:rPr lang="en-US" sz="2000" dirty="0" err="1" smtClean="0">
                <a:latin typeface="Arial Narrow" pitchFamily="34" charset="0"/>
              </a:rPr>
              <a:t>Jayet</a:t>
            </a:r>
            <a:r>
              <a:rPr lang="en-US" sz="2000" dirty="0" smtClean="0">
                <a:latin typeface="Arial Narrow" pitchFamily="34" charset="0"/>
              </a:rPr>
              <a:t>  Bray  Fred Harris, </a:t>
            </a:r>
            <a:r>
              <a:rPr lang="en-US" sz="2000" dirty="0" err="1" smtClean="0">
                <a:latin typeface="Arial Narrow" pitchFamily="34" charset="0"/>
              </a:rPr>
              <a:t>Jr</a:t>
            </a:r>
            <a:r>
              <a:rPr lang="en-US" sz="2000" dirty="0" smtClean="0">
                <a:latin typeface="Arial Narrow" pitchFamily="34" charset="0"/>
              </a:rPr>
              <a:t>   </a:t>
            </a:r>
            <a:r>
              <a:rPr lang="en-US" sz="2000" dirty="0" err="1" smtClean="0">
                <a:latin typeface="Arial Narrow" pitchFamily="34" charset="0"/>
              </a:rPr>
              <a:t>Sergiu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dirty="0" err="1">
                <a:latin typeface="Arial Narrow" pitchFamily="34" charset="0"/>
              </a:rPr>
              <a:t>Dascalu</a:t>
            </a:r>
            <a:endParaRPr lang="en-US" sz="2000" dirty="0">
              <a:latin typeface="Arial Narrow" pitchFamily="34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</a:pPr>
            <a:r>
              <a:rPr lang="en-US" sz="2000" dirty="0">
                <a:latin typeface="Arial Narrow" pitchFamily="34" charset="0"/>
              </a:rPr>
              <a:t>                                                                  Director</a:t>
            </a:r>
            <a:endParaRPr lang="en-US" dirty="0">
              <a:latin typeface="Arial Narrow" pitchFamily="34" charset="0"/>
            </a:endParaRPr>
          </a:p>
        </p:txBody>
      </p:sp>
      <p:pic>
        <p:nvPicPr>
          <p:cNvPr id="9233" name="Picture 26"/>
          <p:cNvPicPr>
            <a:picLocks noChangeAspect="1" noChangeArrowheads="1"/>
          </p:cNvPicPr>
          <p:nvPr/>
        </p:nvPicPr>
        <p:blipFill>
          <a:blip r:embed="rId6" cstate="print"/>
          <a:srcRect r="77399"/>
          <a:stretch>
            <a:fillRect/>
          </a:stretch>
        </p:blipFill>
        <p:spPr bwMode="auto">
          <a:xfrm>
            <a:off x="4343400" y="1295400"/>
            <a:ext cx="60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3250" y="6086475"/>
            <a:ext cx="104775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22" descr="SD0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32475" y="1295400"/>
            <a:ext cx="644525" cy="695325"/>
          </a:xfrm>
          <a:prstGeom prst="rect">
            <a:avLst/>
          </a:prstGeom>
          <a:noFill/>
        </p:spPr>
      </p:pic>
      <p:pic>
        <p:nvPicPr>
          <p:cNvPr id="26" name="Picture 25" descr="C:\Documents and Settings\Goodman\Desktop\Head shot.jpg"/>
          <p:cNvPicPr preferRelativeResize="0">
            <a:picLocks noChangeArrowheads="1"/>
          </p:cNvPicPr>
          <p:nvPr/>
        </p:nvPicPr>
        <p:blipFill>
          <a:blip r:embed="rId9" cstate="print"/>
          <a:srcRect l="4167" r="9722"/>
          <a:stretch>
            <a:fillRect/>
          </a:stretch>
        </p:blipFill>
        <p:spPr bwMode="auto">
          <a:xfrm>
            <a:off x="2819400" y="1295400"/>
            <a:ext cx="567500" cy="73087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grpSp>
        <p:nvGrpSpPr>
          <p:cNvPr id="3" name="Group 18"/>
          <p:cNvGrpSpPr/>
          <p:nvPr/>
        </p:nvGrpSpPr>
        <p:grpSpPr>
          <a:xfrm>
            <a:off x="381000" y="4362450"/>
            <a:ext cx="1765300" cy="1962150"/>
            <a:chOff x="1524000" y="4495800"/>
            <a:chExt cx="1765300" cy="1962150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1524000" y="4495800"/>
              <a:ext cx="1765300" cy="1962150"/>
              <a:chOff x="4416" y="2592"/>
              <a:chExt cx="1112" cy="1236"/>
            </a:xfrm>
          </p:grpSpPr>
          <p:pic>
            <p:nvPicPr>
              <p:cNvPr id="9225" name="Picture 22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FFFFE7"/>
                  </a:clrFrom>
                  <a:clrTo>
                    <a:srgbClr val="FFFFE7">
                      <a:alpha val="0"/>
                    </a:srgbClr>
                  </a:clrTo>
                </a:clrChange>
              </a:blip>
              <a:srcRect l="5159"/>
              <a:stretch>
                <a:fillRect/>
              </a:stretch>
            </p:blipFill>
            <p:spPr bwMode="auto">
              <a:xfrm>
                <a:off x="4416" y="2592"/>
                <a:ext cx="1112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6" name="Picture 23" descr="eiffel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E7"/>
                  </a:clrFrom>
                  <a:clrTo>
                    <a:srgbClr val="FFFFE7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52" y="3120"/>
                <a:ext cx="307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227" name="Picture 6" descr="dorsat_cropped"/>
              <p:cNvPicPr>
                <a:picLocks noChangeAspect="1" noChangeArrowheads="1"/>
              </p:cNvPicPr>
              <p:nvPr/>
            </p:nvPicPr>
            <p:blipFill>
              <a:blip r:embed="rId12" cstate="print">
                <a:clrChange>
                  <a:clrFrom>
                    <a:srgbClr val="FFFFE7"/>
                  </a:clrFrom>
                  <a:clrTo>
                    <a:srgbClr val="FFFFE7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132" y="3257"/>
                <a:ext cx="340" cy="48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pic>
          <p:nvPicPr>
            <p:cNvPr id="27" name="Picture 26" descr="mquoy.jpg"/>
            <p:cNvPicPr>
              <a:picLocks noChangeAspect="1"/>
            </p:cNvPicPr>
            <p:nvPr/>
          </p:nvPicPr>
          <p:blipFill>
            <a:blip r:embed="rId13" cstate="print"/>
            <a:srcRect t="4412" r="9412" b="12353"/>
            <a:stretch>
              <a:fillRect/>
            </a:stretch>
          </p:blipFill>
          <p:spPr>
            <a:xfrm>
              <a:off x="1676400" y="4767580"/>
              <a:ext cx="586740" cy="7188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5122" name="Picture 2" descr="http://www.worldatlas.com/webimage/countrys/europe/lgcolor/deregions.gi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0" y="4343400"/>
            <a:ext cx="1600200" cy="1987650"/>
          </a:xfrm>
          <a:prstGeom prst="rect">
            <a:avLst/>
          </a:prstGeom>
          <a:noFill/>
        </p:spPr>
      </p:pic>
      <p:pic>
        <p:nvPicPr>
          <p:cNvPr id="20" name="Picture 2" descr="C:\Documents and Settings\Goodman\Desktop\floria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01" t="7143" r="8344" b="10715"/>
          <a:stretch>
            <a:fillRect/>
          </a:stretch>
        </p:blipFill>
        <p:spPr bwMode="auto">
          <a:xfrm>
            <a:off x="3276600" y="5105400"/>
            <a:ext cx="614363" cy="731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Oral session IV: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Monday July 23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10:40 - 11:00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Talk: O12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Goal-Related Navigation of a </a:t>
            </a:r>
            <a:r>
              <a:rPr lang="en-US" dirty="0" err="1" smtClean="0">
                <a:solidFill>
                  <a:schemeClr val="tx1"/>
                </a:solidFill>
              </a:rPr>
              <a:t>Neuromorphic</a:t>
            </a:r>
            <a:r>
              <a:rPr lang="en-US" dirty="0" smtClean="0">
                <a:solidFill>
                  <a:schemeClr val="tx1"/>
                </a:solidFill>
              </a:rPr>
              <a:t> Virtual Robot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Laurence </a:t>
            </a:r>
            <a:r>
              <a:rPr lang="en-US" dirty="0" err="1" smtClean="0">
                <a:solidFill>
                  <a:schemeClr val="tx1"/>
                </a:solidFill>
              </a:rPr>
              <a:t>Jayet</a:t>
            </a:r>
            <a:r>
              <a:rPr lang="en-US" dirty="0" smtClean="0">
                <a:solidFill>
                  <a:schemeClr val="tx1"/>
                </a:solidFill>
              </a:rPr>
              <a:t> Bray, Emily Barker, Gareth </a:t>
            </a:r>
            <a:r>
              <a:rPr lang="en-US" dirty="0" err="1" smtClean="0">
                <a:solidFill>
                  <a:schemeClr val="tx1"/>
                </a:solidFill>
              </a:rPr>
              <a:t>Ferneyhough</a:t>
            </a:r>
            <a:r>
              <a:rPr lang="en-US" dirty="0" smtClean="0">
                <a:solidFill>
                  <a:schemeClr val="tx1"/>
                </a:solidFill>
              </a:rPr>
              <a:t>, Roger Hoang, Bobby Bryant, </a:t>
            </a:r>
            <a:r>
              <a:rPr lang="en-US" dirty="0" err="1" smtClean="0">
                <a:solidFill>
                  <a:schemeClr val="tx1"/>
                </a:solidFill>
              </a:rPr>
              <a:t>Sergiu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Dascalu</a:t>
            </a:r>
            <a:r>
              <a:rPr lang="en-US" dirty="0" smtClean="0">
                <a:solidFill>
                  <a:schemeClr val="tx1"/>
                </a:solidFill>
              </a:rPr>
              <a:t>, and Frederick C Harris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Multi-Scale Modeling in Computational Neuroscience II: Challenges and Opportunities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Wed: 9-6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9930" t="24615" r="63287" b="35105"/>
          <a:stretch>
            <a:fillRect/>
          </a:stretch>
        </p:blipFill>
        <p:spPr bwMode="auto">
          <a:xfrm>
            <a:off x="2286000" y="2438400"/>
            <a:ext cx="53594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/>
          <a:lstStyle/>
          <a:p>
            <a:r>
              <a:rPr lang="en-US" dirty="0" smtClean="0"/>
              <a:t>Brain Computation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http://www.cse.unr.edu/brain/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435" y="2209800"/>
            <a:ext cx="5473130" cy="448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 l="3557" t="9911" r="66008" b="23544"/>
          <a:stretch>
            <a:fillRect/>
          </a:stretch>
        </p:blipFill>
        <p:spPr bwMode="auto">
          <a:xfrm>
            <a:off x="889271" y="2209800"/>
            <a:ext cx="7365459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530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Channels</a:t>
            </a:r>
            <a:endParaRPr lang="en-US" dirty="0"/>
          </a:p>
        </p:txBody>
      </p:sp>
      <p:pic>
        <p:nvPicPr>
          <p:cNvPr id="5" name="Content Placeholder 4" descr="KmChanne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9138" y="2281719"/>
            <a:ext cx="4995862" cy="18357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Learning</a:t>
            </a:r>
            <a:endParaRPr lang="en-US" dirty="0"/>
          </a:p>
        </p:txBody>
      </p:sp>
      <p:pic>
        <p:nvPicPr>
          <p:cNvPr id="5" name="Content Placeholder 4" descr="negativeLear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0343" y="273050"/>
            <a:ext cx="4473451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Negative Learning</a:t>
            </a:r>
            <a:endParaRPr lang="en-US" dirty="0"/>
          </a:p>
        </p:txBody>
      </p:sp>
      <p:pic>
        <p:nvPicPr>
          <p:cNvPr id="5" name="Content Placeholder 4" descr="negativeLearning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68061" y="273050"/>
            <a:ext cx="4498015" cy="5853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positiveLear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014" y="273050"/>
            <a:ext cx="4542109" cy="5853113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Long-Term Positive</a:t>
            </a:r>
            <a:br>
              <a:rPr lang="en-US" dirty="0" smtClean="0"/>
            </a:br>
            <a:r>
              <a:rPr lang="en-US" dirty="0" smtClean="0"/>
              <a:t> Learning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First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Equations and Implementation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Requirements and Simulation on a Single 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achine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Input Language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Second Hour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Simple Model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Parameters Presentation and Testing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Output Analysis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Third Hour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Simulation on Multiple Machines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Software Tools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Robotic System Configuration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Larger Networks and Complete Loop Execution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Future Directions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and 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5471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Synaptic Conductance</a:t>
            </a:r>
            <a:endParaRPr lang="en-US" dirty="0"/>
          </a:p>
        </p:txBody>
      </p:sp>
      <p:pic>
        <p:nvPicPr>
          <p:cNvPr id="5" name="Content Placeholder 4" descr="positiveLearnin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46014" y="951925"/>
            <a:ext cx="4542109" cy="44953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NCS 6 Implementation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chemeClr val="tx1"/>
                </a:solidFill>
              </a:rPr>
              <a:t>Plugin</a:t>
            </a:r>
            <a:r>
              <a:rPr lang="en-US" sz="3200" dirty="0" smtClean="0">
                <a:solidFill>
                  <a:schemeClr val="tx1"/>
                </a:solidFill>
              </a:rPr>
              <a:t> interface for multiple model support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Currently have: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NCS 5 LIF Neurons</a:t>
            </a:r>
          </a:p>
          <a:p>
            <a:pPr lvl="2"/>
            <a:r>
              <a:rPr lang="en-US" sz="2000" dirty="0" err="1" smtClean="0">
                <a:solidFill>
                  <a:schemeClr val="tx1"/>
                </a:solidFill>
              </a:rPr>
              <a:t>Izhikevich</a:t>
            </a:r>
            <a:r>
              <a:rPr lang="en-US" sz="2000" dirty="0" smtClean="0">
                <a:solidFill>
                  <a:schemeClr val="tx1"/>
                </a:solidFill>
              </a:rPr>
              <a:t> Neurons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ability to design your own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Have a student working on a Neuron CPU </a:t>
            </a:r>
            <a:r>
              <a:rPr lang="en-US" sz="2000" dirty="0" err="1" smtClean="0">
                <a:solidFill>
                  <a:schemeClr val="tx1"/>
                </a:solidFill>
              </a:rPr>
              <a:t>plugin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Runs on CPUs, CUDA devices, and </a:t>
            </a:r>
            <a:r>
              <a:rPr lang="en-US" sz="3200" dirty="0" err="1" smtClean="0">
                <a:solidFill>
                  <a:schemeClr val="tx1"/>
                </a:solidFill>
              </a:rPr>
              <a:t>OpenCL</a:t>
            </a:r>
            <a:r>
              <a:rPr lang="en-US" sz="3200" dirty="0" smtClean="0">
                <a:solidFill>
                  <a:schemeClr val="tx1"/>
                </a:solidFill>
              </a:rPr>
              <a:t> devices simultaneously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12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 smtClean="0"/>
              <a:t>NCS5 Software / Hardware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032919"/>
            <a:ext cx="8229600" cy="7921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Linux </a:t>
            </a:r>
            <a:r>
              <a:rPr lang="en-US" sz="3600" dirty="0">
                <a:solidFill>
                  <a:schemeClr val="tx1"/>
                </a:solidFill>
              </a:rPr>
              <a:t>based operating </a:t>
            </a:r>
            <a:r>
              <a:rPr lang="en-US" sz="3600" dirty="0" smtClean="0">
                <a:solidFill>
                  <a:schemeClr val="tx1"/>
                </a:solidFill>
              </a:rPr>
              <a:t>system</a:t>
            </a: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15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 smtClean="0"/>
              <a:t>NCS6 Software / Hardware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385219"/>
            <a:ext cx="8229600" cy="2087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Linux </a:t>
            </a:r>
            <a:r>
              <a:rPr lang="en-US" sz="3600" dirty="0">
                <a:solidFill>
                  <a:schemeClr val="tx1"/>
                </a:solidFill>
              </a:rPr>
              <a:t>based operating </a:t>
            </a:r>
            <a:r>
              <a:rPr lang="en-US" sz="3600" dirty="0" smtClean="0">
                <a:solidFill>
                  <a:schemeClr val="tx1"/>
                </a:solidFill>
              </a:rPr>
              <a:t>system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smtClean="0">
                <a:solidFill>
                  <a:schemeClr val="tx1"/>
                </a:solidFill>
              </a:rPr>
              <a:t>NVIDIA </a:t>
            </a:r>
            <a:r>
              <a:rPr lang="en-US" sz="3600" dirty="0">
                <a:solidFill>
                  <a:schemeClr val="tx1"/>
                </a:solidFill>
              </a:rPr>
              <a:t>GPUs</a:t>
            </a:r>
          </a:p>
        </p:txBody>
      </p:sp>
    </p:spTree>
    <p:extLst>
      <p:ext uri="{BB962C8B-B14F-4D97-AF65-F5344CB8AC3E}">
        <p14:creationId xmlns:p14="http://schemas.microsoft.com/office/powerpoint/2010/main" xmlns="" val="41697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NCS5- Packages Needed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144963"/>
          </a:xfrm>
        </p:spPr>
        <p:txBody>
          <a:bodyPr>
            <a:normAutofit fontScale="92500" lnSpcReduction="1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bison</a:t>
            </a:r>
            <a:r>
              <a:rPr lang="en-US" sz="3600" dirty="0" smtClean="0">
                <a:solidFill>
                  <a:schemeClr val="tx1"/>
                </a:solidFill>
              </a:rPr>
              <a:t>    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</a:t>
            </a:r>
            <a:r>
              <a:rPr lang="en-US" sz="3600" dirty="0" smtClean="0">
                <a:solidFill>
                  <a:schemeClr val="tx1"/>
                </a:solidFill>
              </a:rPr>
              <a:t>				bison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flex</a:t>
            </a:r>
            <a:r>
              <a:rPr lang="en-US" sz="3600" dirty="0" smtClean="0">
                <a:solidFill>
                  <a:schemeClr val="tx1"/>
                </a:solidFill>
              </a:rPr>
              <a:t>       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</a:t>
            </a:r>
            <a:r>
              <a:rPr lang="en-US" sz="3600" dirty="0" smtClean="0">
                <a:solidFill>
                  <a:schemeClr val="tx1"/>
                </a:solidFill>
              </a:rPr>
              <a:t>				flex</a:t>
            </a:r>
          </a:p>
          <a:p>
            <a:r>
              <a:rPr lang="en-US" sz="3600" b="1" dirty="0" err="1" smtClean="0">
                <a:solidFill>
                  <a:schemeClr val="tx1"/>
                </a:solidFill>
              </a:rPr>
              <a:t>mpi</a:t>
            </a:r>
            <a:r>
              <a:rPr lang="en-US" sz="3600" b="1" dirty="0" smtClean="0">
                <a:solidFill>
                  <a:schemeClr val="tx1"/>
                </a:solidFill>
              </a:rPr>
              <a:t>-run</a:t>
            </a:r>
            <a:r>
              <a:rPr lang="en-US" sz="3600" dirty="0" smtClean="0">
                <a:solidFill>
                  <a:schemeClr val="tx1"/>
                </a:solidFill>
              </a:rPr>
              <a:t>              : </a:t>
            </a:r>
            <a:r>
              <a:rPr lang="en-US" sz="3600" dirty="0" err="1" smtClean="0">
                <a:solidFill>
                  <a:schemeClr val="tx1"/>
                </a:solidFill>
              </a:rPr>
              <a:t>sudo</a:t>
            </a:r>
            <a:r>
              <a:rPr lang="en-US" sz="3600" dirty="0" smtClean="0">
                <a:solidFill>
                  <a:schemeClr val="tx1"/>
                </a:solidFill>
              </a:rPr>
              <a:t> apt-get 					install </a:t>
            </a:r>
            <a:r>
              <a:rPr lang="en-US" sz="3600" dirty="0" err="1" smtClean="0">
                <a:solidFill>
                  <a:schemeClr val="tx1"/>
                </a:solidFill>
              </a:rPr>
              <a:t>openmpi</a:t>
            </a:r>
            <a:r>
              <a:rPr lang="en-US" sz="3600" dirty="0" smtClean="0">
                <a:solidFill>
                  <a:schemeClr val="tx1"/>
                </a:solidFill>
              </a:rPr>
              <a:t>-bin 			      : </a:t>
            </a:r>
            <a:r>
              <a:rPr lang="en-US" sz="3600" dirty="0" err="1" smtClean="0">
                <a:solidFill>
                  <a:schemeClr val="tx1"/>
                </a:solidFill>
              </a:rPr>
              <a:t>sudo</a:t>
            </a:r>
            <a:r>
              <a:rPr lang="en-US" sz="3600" dirty="0" smtClean="0">
                <a:solidFill>
                  <a:schemeClr val="tx1"/>
                </a:solidFill>
              </a:rPr>
              <a:t> apt-get install 				</a:t>
            </a:r>
            <a:r>
              <a:rPr lang="en-US" sz="3600" dirty="0" err="1" smtClean="0">
                <a:solidFill>
                  <a:schemeClr val="tx1"/>
                </a:solidFill>
              </a:rPr>
              <a:t>openmpi</a:t>
            </a:r>
            <a:r>
              <a:rPr lang="en-US" sz="3600" dirty="0" smtClean="0">
                <a:solidFill>
                  <a:schemeClr val="tx1"/>
                </a:solidFill>
              </a:rPr>
              <a:t>-dev</a:t>
            </a:r>
          </a:p>
          <a:p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30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NCS6- Packages Needed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03437"/>
            <a:ext cx="8229600" cy="4144963"/>
          </a:xfrm>
        </p:spPr>
        <p:txBody>
          <a:bodyPr>
            <a:normAutofit fontScale="62500" lnSpcReduction="2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bison</a:t>
            </a:r>
            <a:r>
              <a:rPr lang="en-US" sz="3600" dirty="0" smtClean="0">
                <a:solidFill>
                  <a:schemeClr val="tx1"/>
                </a:solidFill>
              </a:rPr>
              <a:t>    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bison</a:t>
            </a:r>
          </a:p>
          <a:p>
            <a:r>
              <a:rPr lang="en-US" sz="3600" b="1" dirty="0" err="1" smtClean="0">
                <a:solidFill>
                  <a:schemeClr val="tx1"/>
                </a:solidFill>
              </a:rPr>
              <a:t>cmake</a:t>
            </a:r>
            <a:r>
              <a:rPr lang="en-US" sz="3600" dirty="0" smtClean="0">
                <a:solidFill>
                  <a:schemeClr val="tx1"/>
                </a:solidFill>
              </a:rPr>
              <a:t> 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</a:t>
            </a:r>
            <a:r>
              <a:rPr lang="en-US" sz="3600" dirty="0" err="1">
                <a:solidFill>
                  <a:schemeClr val="tx1"/>
                </a:solidFill>
              </a:rPr>
              <a:t>cmake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err="1" smtClean="0">
                <a:solidFill>
                  <a:schemeClr val="tx1"/>
                </a:solidFill>
              </a:rPr>
              <a:t>cuda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>
                <a:solidFill>
                  <a:schemeClr val="tx1"/>
                </a:solidFill>
              </a:rPr>
              <a:t>toolkit      </a:t>
            </a:r>
            <a:r>
              <a:rPr lang="en-US" sz="3600" dirty="0" smtClean="0">
                <a:solidFill>
                  <a:schemeClr val="tx1"/>
                </a:solidFill>
              </a:rPr>
              <a:t>:  </a:t>
            </a:r>
            <a:r>
              <a:rPr lang="en-US" sz="3600" dirty="0">
                <a:solidFill>
                  <a:schemeClr val="tx1"/>
                </a:solidFill>
              </a:rPr>
              <a:t>http://</a:t>
            </a:r>
            <a:r>
              <a:rPr lang="en-US" sz="3600" dirty="0" smtClean="0">
                <a:solidFill>
                  <a:schemeClr val="tx1"/>
                </a:solidFill>
              </a:rPr>
              <a:t>developer.nvidia.com/</a:t>
            </a:r>
            <a:endParaRPr lang="en-US" sz="3600" dirty="0">
              <a:solidFill>
                <a:schemeClr val="tx1"/>
              </a:solidFill>
            </a:endParaRPr>
          </a:p>
          <a:p>
            <a:pPr lvl="3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cd </a:t>
            </a:r>
            <a:r>
              <a:rPr lang="en-US" sz="2800" dirty="0">
                <a:solidFill>
                  <a:schemeClr val="tx1"/>
                </a:solidFill>
              </a:rPr>
              <a:t>/home/</a:t>
            </a:r>
            <a:r>
              <a:rPr lang="en-US" sz="2800" dirty="0" err="1">
                <a:solidFill>
                  <a:schemeClr val="tx1"/>
                </a:solidFill>
              </a:rPr>
              <a:t>userName</a:t>
            </a:r>
            <a:r>
              <a:rPr lang="en-US" sz="2800" dirty="0">
                <a:solidFill>
                  <a:schemeClr val="tx1"/>
                </a:solidFill>
              </a:rPr>
              <a:t>/Downloads</a:t>
            </a:r>
          </a:p>
          <a:p>
            <a:pPr lvl="3"/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sh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&lt;</a:t>
            </a:r>
            <a:r>
              <a:rPr lang="en-US" sz="2800" dirty="0" err="1">
                <a:solidFill>
                  <a:schemeClr val="tx1"/>
                </a:solidFill>
              </a:rPr>
              <a:t>cuda_toolkit_installer_name</a:t>
            </a:r>
            <a:r>
              <a:rPr lang="en-US" sz="2800" dirty="0">
                <a:solidFill>
                  <a:schemeClr val="tx1"/>
                </a:solidFill>
              </a:rPr>
              <a:t>&gt; </a:t>
            </a:r>
          </a:p>
          <a:p>
            <a:r>
              <a:rPr lang="en-US" sz="3600" b="1" dirty="0" err="1" smtClean="0">
                <a:solidFill>
                  <a:schemeClr val="tx1"/>
                </a:solidFill>
              </a:rPr>
              <a:t>doxygen</a:t>
            </a:r>
            <a:r>
              <a:rPr lang="en-US" sz="3600" dirty="0" smtClean="0">
                <a:solidFill>
                  <a:schemeClr val="tx1"/>
                </a:solidFill>
              </a:rPr>
              <a:t>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</a:t>
            </a:r>
            <a:r>
              <a:rPr lang="en-US" sz="3600" dirty="0" err="1">
                <a:solidFill>
                  <a:schemeClr val="tx1"/>
                </a:solidFill>
              </a:rPr>
              <a:t>doxygen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flex</a:t>
            </a:r>
            <a:r>
              <a:rPr lang="en-US" sz="3600" dirty="0" smtClean="0">
                <a:solidFill>
                  <a:schemeClr val="tx1"/>
                </a:solidFill>
              </a:rPr>
              <a:t>       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flex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g</a:t>
            </a:r>
            <a:r>
              <a:rPr lang="en-US" sz="3600" b="1" dirty="0">
                <a:solidFill>
                  <a:schemeClr val="tx1"/>
                </a:solidFill>
              </a:rPr>
              <a:t>++ version 4.4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g++-</a:t>
            </a:r>
            <a:r>
              <a:rPr lang="en-US" sz="3600" dirty="0" smtClean="0">
                <a:solidFill>
                  <a:schemeClr val="tx1"/>
                </a:solidFill>
              </a:rPr>
              <a:t>4.4</a:t>
            </a:r>
          </a:p>
          <a:p>
            <a:r>
              <a:rPr lang="en-US" sz="3600" b="1" dirty="0" smtClean="0">
                <a:solidFill>
                  <a:schemeClr val="tx1"/>
                </a:solidFill>
              </a:rPr>
              <a:t>g++ version 4.6+ 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mercurial    </a:t>
            </a:r>
            <a:r>
              <a:rPr lang="en-US" sz="3600" dirty="0" smtClean="0">
                <a:solidFill>
                  <a:schemeClr val="tx1"/>
                </a:solidFill>
              </a:rPr>
              <a:t>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mercurial</a:t>
            </a:r>
          </a:p>
          <a:p>
            <a:r>
              <a:rPr lang="en-US" sz="3600" b="1" dirty="0" err="1" smtClean="0">
                <a:solidFill>
                  <a:schemeClr val="tx1"/>
                </a:solidFill>
              </a:rPr>
              <a:t>mpi</a:t>
            </a:r>
            <a:r>
              <a:rPr lang="en-US" sz="3600" b="1" dirty="0" smtClean="0">
                <a:solidFill>
                  <a:schemeClr val="tx1"/>
                </a:solidFill>
              </a:rPr>
              <a:t>-run</a:t>
            </a:r>
            <a:r>
              <a:rPr lang="en-US" sz="3600" dirty="0" smtClean="0">
                <a:solidFill>
                  <a:schemeClr val="tx1"/>
                </a:solidFill>
              </a:rPr>
              <a:t>              </a:t>
            </a:r>
            <a:r>
              <a:rPr lang="en-US" sz="3600" dirty="0">
                <a:solidFill>
                  <a:schemeClr val="tx1"/>
                </a:solidFill>
              </a:rPr>
              <a:t>: </a:t>
            </a:r>
            <a:r>
              <a:rPr lang="en-US" sz="3600" dirty="0" err="1">
                <a:solidFill>
                  <a:schemeClr val="tx1"/>
                </a:solidFill>
              </a:rPr>
              <a:t>sudo</a:t>
            </a:r>
            <a:r>
              <a:rPr lang="en-US" sz="3600" dirty="0">
                <a:solidFill>
                  <a:schemeClr val="tx1"/>
                </a:solidFill>
              </a:rPr>
              <a:t> apt-get install </a:t>
            </a:r>
            <a:r>
              <a:rPr lang="en-US" sz="3600" dirty="0" err="1">
                <a:solidFill>
                  <a:schemeClr val="tx1"/>
                </a:solidFill>
              </a:rPr>
              <a:t>openmpi</a:t>
            </a:r>
            <a:r>
              <a:rPr lang="en-US" sz="3600" dirty="0">
                <a:solidFill>
                  <a:schemeClr val="tx1"/>
                </a:solidFill>
              </a:rPr>
              <a:t>-bin </a:t>
            </a:r>
            <a:r>
              <a:rPr lang="en-US" sz="3600" dirty="0" smtClean="0">
                <a:solidFill>
                  <a:schemeClr val="tx1"/>
                </a:solidFill>
              </a:rPr>
              <a:t>			: </a:t>
            </a:r>
            <a:r>
              <a:rPr lang="en-US" sz="3600" dirty="0" err="1" smtClean="0">
                <a:solidFill>
                  <a:schemeClr val="tx1"/>
                </a:solidFill>
              </a:rPr>
              <a:t>sudo</a:t>
            </a:r>
            <a:r>
              <a:rPr lang="en-US" sz="3600" dirty="0" smtClean="0">
                <a:solidFill>
                  <a:schemeClr val="tx1"/>
                </a:solidFill>
              </a:rPr>
              <a:t> apt-get install </a:t>
            </a:r>
            <a:r>
              <a:rPr lang="en-US" sz="3600" dirty="0" err="1" smtClean="0">
                <a:solidFill>
                  <a:schemeClr val="tx1"/>
                </a:solidFill>
              </a:rPr>
              <a:t>openmpi-dev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06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Simulation on a single machine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7332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NCS5 Steps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To compile code: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Make</a:t>
            </a:r>
          </a:p>
          <a:p>
            <a:pPr lvl="1"/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3600" dirty="0" smtClean="0">
                <a:solidFill>
                  <a:schemeClr val="tx1"/>
                </a:solidFill>
              </a:rPr>
              <a:t>After the code is compiled, you run NCS5 in the directory with the input file</a:t>
            </a:r>
          </a:p>
          <a:p>
            <a:endParaRPr lang="en-US" sz="3600" dirty="0" smtClean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To run code: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ncs5pe &lt;input file&gt;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81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NCS6 Steps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027237"/>
            <a:ext cx="8229600" cy="4297363"/>
          </a:xfrm>
        </p:spPr>
        <p:txBody>
          <a:bodyPr>
            <a:normAutofit fontScale="62500" lnSpcReduction="2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cd </a:t>
            </a:r>
            <a:r>
              <a:rPr lang="en-US" sz="3600" dirty="0">
                <a:solidFill>
                  <a:schemeClr val="tx1"/>
                </a:solidFill>
              </a:rPr>
              <a:t>/home/</a:t>
            </a:r>
            <a:r>
              <a:rPr lang="en-US" sz="3600" dirty="0" err="1">
                <a:solidFill>
                  <a:schemeClr val="tx1"/>
                </a:solidFill>
              </a:rPr>
              <a:t>userName</a:t>
            </a:r>
            <a:r>
              <a:rPr lang="en-US" sz="3600" dirty="0">
                <a:solidFill>
                  <a:schemeClr val="tx1"/>
                </a:solidFill>
              </a:rPr>
              <a:t>/NCS6/NCS6/build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To specify the number </a:t>
            </a:r>
            <a:r>
              <a:rPr lang="en-US" sz="3600" b="1" dirty="0">
                <a:solidFill>
                  <a:schemeClr val="tx1"/>
                </a:solidFill>
              </a:rPr>
              <a:t>of devices available on the computer for the </a:t>
            </a:r>
            <a:r>
              <a:rPr lang="en-US" sz="3600" b="1" dirty="0" smtClean="0">
                <a:solidFill>
                  <a:schemeClr val="tx1"/>
                </a:solidFill>
              </a:rPr>
              <a:t>program (</a:t>
            </a:r>
            <a:r>
              <a:rPr lang="en-US" sz="3600" b="1" dirty="0">
                <a:solidFill>
                  <a:schemeClr val="tx1"/>
                </a:solidFill>
              </a:rPr>
              <a:t>Only do this step </a:t>
            </a:r>
            <a:r>
              <a:rPr lang="en-US" sz="3600" b="1" dirty="0" smtClean="0">
                <a:solidFill>
                  <a:schemeClr val="tx1"/>
                </a:solidFill>
              </a:rPr>
              <a:t>once</a:t>
            </a:r>
            <a:r>
              <a:rPr lang="en-US" sz="3600" b="1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800" dirty="0" err="1" smtClean="0">
                <a:solidFill>
                  <a:schemeClr val="tx1"/>
                </a:solidFill>
              </a:rPr>
              <a:t>mpirun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applications/</a:t>
            </a:r>
            <a:r>
              <a:rPr lang="en-US" sz="2800" dirty="0" err="1">
                <a:solidFill>
                  <a:schemeClr val="tx1"/>
                </a:solidFill>
              </a:rPr>
              <a:t>clusterSpecifier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clusterSpecifier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single.cluster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applications/</a:t>
            </a:r>
            <a:r>
              <a:rPr lang="en-US" sz="2800" dirty="0" err="1" smtClean="0">
                <a:solidFill>
                  <a:schemeClr val="tx1"/>
                </a:solidFill>
              </a:rPr>
              <a:t>clusterInfo</a:t>
            </a:r>
            <a:r>
              <a:rPr lang="en-US" sz="2800" dirty="0" smtClean="0">
                <a:solidFill>
                  <a:schemeClr val="tx1"/>
                </a:solidFill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</a:rPr>
              <a:t>clusterInfo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single.cluster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>
                <a:solidFill>
                  <a:schemeClr val="tx1"/>
                </a:solidFill>
              </a:rPr>
              <a:t>compile code: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applications/</a:t>
            </a:r>
            <a:r>
              <a:rPr lang="en-US" sz="2800" dirty="0" err="1" smtClean="0">
                <a:solidFill>
                  <a:schemeClr val="tx1"/>
                </a:solidFill>
              </a:rPr>
              <a:t>ncsDistributor</a:t>
            </a:r>
            <a:r>
              <a:rPr lang="en-US" sz="2800" dirty="0" smtClean="0">
                <a:solidFill>
                  <a:schemeClr val="tx1"/>
                </a:solidFill>
              </a:rPr>
              <a:t>/</a:t>
            </a:r>
            <a:r>
              <a:rPr lang="en-US" sz="2800" dirty="0" err="1" smtClean="0">
                <a:solidFill>
                  <a:schemeClr val="tx1"/>
                </a:solidFill>
              </a:rPr>
              <a:t>ncsDistributor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&lt;space&gt; </a:t>
            </a:r>
            <a:r>
              <a:rPr lang="en-US" sz="2800" dirty="0" smtClean="0">
                <a:solidFill>
                  <a:schemeClr val="tx1"/>
                </a:solidFill>
              </a:rPr>
              <a:t>../</a:t>
            </a:r>
            <a:r>
              <a:rPr lang="en-US" sz="2800" dirty="0">
                <a:solidFill>
                  <a:schemeClr val="tx1"/>
                </a:solidFill>
              </a:rPr>
              <a:t>files/NCS6/</a:t>
            </a:r>
            <a:r>
              <a:rPr lang="en-US" sz="2800" dirty="0" err="1">
                <a:solidFill>
                  <a:schemeClr val="tx1"/>
                </a:solidFill>
              </a:rPr>
              <a:t>folderName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en-US" sz="2800" dirty="0" err="1">
                <a:solidFill>
                  <a:schemeClr val="tx1"/>
                </a:solidFill>
              </a:rPr>
              <a:t>fileName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single.cluster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ncsout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>
                <a:solidFill>
                  <a:schemeClr val="tx1"/>
                </a:solidFill>
              </a:rPr>
              <a:t>run code: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applications/simulator/simulator</a:t>
            </a:r>
            <a:r>
              <a:rPr lang="en-US" sz="2800" dirty="0">
                <a:solidFill>
                  <a:schemeClr val="tx1"/>
                </a:solidFill>
              </a:rPr>
              <a:t>/ </a:t>
            </a:r>
            <a:r>
              <a:rPr lang="en-US" sz="2800" dirty="0" err="1">
                <a:solidFill>
                  <a:schemeClr val="tx1"/>
                </a:solidFill>
              </a:rPr>
              <a:t>ncsout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667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847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6002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Input Language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459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Define the simulation as a whole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Preliminary outline of other structures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Anatomy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Stimuli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Reports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Extrinsic connections / synapses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Include files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01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9443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14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Columns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Layers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Cells</a:t>
            </a:r>
            <a:endParaRPr lang="en-US" sz="4800" dirty="0" smtClean="0">
              <a:solidFill>
                <a:schemeClr val="tx1"/>
              </a:solidFill>
            </a:endParaRPr>
          </a:p>
          <a:p>
            <a:r>
              <a:rPr lang="en-US" sz="4400" dirty="0" smtClean="0">
                <a:solidFill>
                  <a:schemeClr val="tx1"/>
                </a:solidFill>
              </a:rPr>
              <a:t>Compartments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>Channels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85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925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External stimulation (visual, audio…)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Type of signals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Linear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Pulse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Noise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File-based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Multiple times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Different destinations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50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Stimulus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954537"/>
            <a:ext cx="8229600" cy="3817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90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624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Extrinsic and intrinsic connections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Synapse connections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From the source to the destination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With or without decaying distance effects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Recurrent connections</a:t>
            </a:r>
          </a:p>
        </p:txBody>
      </p:sp>
    </p:spTree>
    <p:extLst>
      <p:ext uri="{BB962C8B-B14F-4D97-AF65-F5344CB8AC3E}">
        <p14:creationId xmlns:p14="http://schemas.microsoft.com/office/powerpoint/2010/main" xmlns="" val="94497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411" y="3138148"/>
            <a:ext cx="7873177" cy="14500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53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8" descr="Emily Barker"/>
          <p:cNvPicPr>
            <a:picLocks noChangeAspect="1" noChangeArrowheads="1"/>
          </p:cNvPicPr>
          <p:nvPr/>
        </p:nvPicPr>
        <p:blipFill rotWithShape="1">
          <a:blip r:embed="rId2" cstate="print"/>
          <a:srcRect t="-1" b="7825"/>
          <a:stretch/>
        </p:blipFill>
        <p:spPr bwMode="auto">
          <a:xfrm>
            <a:off x="6884843" y="4763610"/>
            <a:ext cx="972920" cy="1179990"/>
          </a:xfrm>
          <a:prstGeom prst="rect">
            <a:avLst/>
          </a:prstGeom>
          <a:noFill/>
        </p:spPr>
      </p:pic>
      <p:pic>
        <p:nvPicPr>
          <p:cNvPr id="38918" name="Picture 6" descr="Roger V. Hoa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9298" y="3596640"/>
            <a:ext cx="924115" cy="1280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Fred Harris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Professor – Department of Computer Science and Engineering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Ph.D. in Computer Science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Laurence Bray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Post Doctoral Research Associate,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oon to be promoted to Research Assistant Professor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Ph.D. in Biomedical Engineering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Roger Hoang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Ph.D. Candidate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lanning to graduate this coming school year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Majoring in Computer Science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Emily Barker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B.S. Student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Starting her Senior year this fall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Majoring in Neuroscience</a:t>
            </a:r>
          </a:p>
        </p:txBody>
      </p:sp>
      <p:pic>
        <p:nvPicPr>
          <p:cNvPr id="38914" name="Picture 2" descr="Laurence Jayet Bray, Ph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4843" y="2590800"/>
            <a:ext cx="963757" cy="1066800"/>
          </a:xfrm>
          <a:prstGeom prst="rect">
            <a:avLst/>
          </a:prstGeom>
          <a:noFill/>
        </p:spPr>
      </p:pic>
      <p:pic>
        <p:nvPicPr>
          <p:cNvPr id="38916" name="Picture 4" descr="Frederick C. Harris Jr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750" y="1524000"/>
            <a:ext cx="941850" cy="1157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849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>
                <a:solidFill>
                  <a:schemeClr val="tx1"/>
                </a:solidFill>
              </a:rPr>
              <a:t>Connections between other cells and their compartments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Excitatory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Inhibitory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Synaptic Waveform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Learning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Short term synaptic dynamics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Facilitation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Depression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Long term synaptic dynamics (</a:t>
            </a:r>
            <a:r>
              <a:rPr lang="en-US" sz="2000" dirty="0" err="1" smtClean="0">
                <a:solidFill>
                  <a:schemeClr val="tx1"/>
                </a:solidFill>
              </a:rPr>
              <a:t>Hebbian</a:t>
            </a:r>
            <a:r>
              <a:rPr lang="en-US" sz="2000" dirty="0" smtClean="0">
                <a:solidFill>
                  <a:schemeClr val="tx1"/>
                </a:solidFill>
              </a:rPr>
              <a:t> Learning)</a:t>
            </a:r>
          </a:p>
          <a:p>
            <a:pPr lvl="2"/>
            <a:r>
              <a:rPr lang="en-US" sz="2000" dirty="0" smtClean="0">
                <a:solidFill>
                  <a:schemeClr val="tx1"/>
                </a:solidFill>
              </a:rPr>
              <a:t>STDP rule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535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066800"/>
          </a:xfrm>
        </p:spPr>
        <p:txBody>
          <a:bodyPr/>
          <a:lstStyle/>
          <a:p>
            <a:r>
              <a:rPr lang="en-US" dirty="0" smtClean="0"/>
              <a:t>Synapses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2111" y="1600199"/>
            <a:ext cx="5899778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5744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Data about cells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Report files: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Voltage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Current</a:t>
            </a:r>
          </a:p>
          <a:p>
            <a:pPr lvl="1"/>
            <a:r>
              <a:rPr lang="en-US" sz="2400" dirty="0" err="1" smtClean="0">
                <a:solidFill>
                  <a:schemeClr val="tx1"/>
                </a:solidFill>
              </a:rPr>
              <a:t>Firecount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Channel</a:t>
            </a: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Synaptic strengths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Automatically generated and saved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90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98637"/>
            <a:ext cx="802415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811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628900"/>
            <a:ext cx="8229600" cy="16002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0913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006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First Hour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Equations and Implementation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Requirements and Simulation on a Single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achine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Input Language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Second Hour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Simple Model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Parameters Presentation and Testing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Output Analysis</a:t>
            </a: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Third Hour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Simulation on Multiple Machines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Software Tools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Robotic System Configuration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Larger Networks and Complete Loop Execution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Future Directions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Summary</a:t>
            </a:r>
          </a:p>
        </p:txBody>
      </p:sp>
    </p:spTree>
    <p:extLst>
      <p:ext uri="{BB962C8B-B14F-4D97-AF65-F5344CB8AC3E}">
        <p14:creationId xmlns:p14="http://schemas.microsoft.com/office/powerpoint/2010/main" xmlns="" val="5471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0850"/>
            <a:ext cx="8229600" cy="876300"/>
          </a:xfrm>
        </p:spPr>
        <p:txBody>
          <a:bodyPr/>
          <a:lstStyle/>
          <a:p>
            <a:r>
              <a:rPr lang="en-US" dirty="0" smtClean="0"/>
              <a:t>Simple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3450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an 2"/>
          <p:cNvSpPr/>
          <p:nvPr/>
        </p:nvSpPr>
        <p:spPr>
          <a:xfrm>
            <a:off x="3048000" y="2057400"/>
            <a:ext cx="3124200" cy="1981200"/>
          </a:xfrm>
          <a:prstGeom prst="can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n 3"/>
          <p:cNvSpPr/>
          <p:nvPr/>
        </p:nvSpPr>
        <p:spPr>
          <a:xfrm>
            <a:off x="3048000" y="3581400"/>
            <a:ext cx="3124200" cy="1981200"/>
          </a:xfrm>
          <a:prstGeom prst="can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429000" y="4343400"/>
            <a:ext cx="990600" cy="990600"/>
            <a:chOff x="3429000" y="4572000"/>
            <a:chExt cx="990600" cy="990600"/>
          </a:xfrm>
          <a:solidFill>
            <a:schemeClr val="bg2"/>
          </a:solidFill>
        </p:grpSpPr>
        <p:sp>
          <p:nvSpPr>
            <p:cNvPr id="5" name="Oval 4"/>
            <p:cNvSpPr/>
            <p:nvPr/>
          </p:nvSpPr>
          <p:spPr>
            <a:xfrm>
              <a:off x="3429000" y="4572000"/>
              <a:ext cx="990600" cy="990600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xplosion 2 6"/>
            <p:cNvSpPr/>
            <p:nvPr/>
          </p:nvSpPr>
          <p:spPr>
            <a:xfrm>
              <a:off x="3733800" y="47244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xplosion 2 7"/>
            <p:cNvSpPr/>
            <p:nvPr/>
          </p:nvSpPr>
          <p:spPr>
            <a:xfrm>
              <a:off x="3886200" y="48768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xplosion 2 8"/>
            <p:cNvSpPr/>
            <p:nvPr/>
          </p:nvSpPr>
          <p:spPr>
            <a:xfrm>
              <a:off x="4114800" y="4953741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Explosion 2 9"/>
            <p:cNvSpPr/>
            <p:nvPr/>
          </p:nvSpPr>
          <p:spPr>
            <a:xfrm>
              <a:off x="4191000" y="51816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Explosion 2 10"/>
            <p:cNvSpPr/>
            <p:nvPr/>
          </p:nvSpPr>
          <p:spPr>
            <a:xfrm>
              <a:off x="4038600" y="47244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Explosion 2 11"/>
            <p:cNvSpPr/>
            <p:nvPr/>
          </p:nvSpPr>
          <p:spPr>
            <a:xfrm>
              <a:off x="3833674" y="5118717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xplosion 2 12"/>
            <p:cNvSpPr/>
            <p:nvPr/>
          </p:nvSpPr>
          <p:spPr>
            <a:xfrm>
              <a:off x="3524435" y="48768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2 13"/>
            <p:cNvSpPr/>
            <p:nvPr/>
          </p:nvSpPr>
          <p:spPr>
            <a:xfrm>
              <a:off x="3657600" y="5029200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2 14"/>
            <p:cNvSpPr/>
            <p:nvPr/>
          </p:nvSpPr>
          <p:spPr>
            <a:xfrm>
              <a:off x="3986074" y="5271117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2 15"/>
            <p:cNvSpPr/>
            <p:nvPr/>
          </p:nvSpPr>
          <p:spPr>
            <a:xfrm>
              <a:off x="3681274" y="5311806"/>
              <a:ext cx="152400" cy="152400"/>
            </a:xfrm>
            <a:prstGeom prst="irregularSeal2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00600" y="4343400"/>
            <a:ext cx="990600" cy="990600"/>
            <a:chOff x="3429000" y="4572000"/>
            <a:chExt cx="990600" cy="990600"/>
          </a:xfrm>
          <a:solidFill>
            <a:schemeClr val="bg2"/>
          </a:solidFill>
        </p:grpSpPr>
        <p:sp>
          <p:nvSpPr>
            <p:cNvPr id="19" name="Oval 18"/>
            <p:cNvSpPr/>
            <p:nvPr/>
          </p:nvSpPr>
          <p:spPr>
            <a:xfrm>
              <a:off x="3429000" y="4572000"/>
              <a:ext cx="990600" cy="990600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xplosion 2 19"/>
            <p:cNvSpPr/>
            <p:nvPr/>
          </p:nvSpPr>
          <p:spPr>
            <a:xfrm>
              <a:off x="3733800" y="47244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 2 20"/>
            <p:cNvSpPr/>
            <p:nvPr/>
          </p:nvSpPr>
          <p:spPr>
            <a:xfrm>
              <a:off x="3886200" y="48768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 2 21"/>
            <p:cNvSpPr/>
            <p:nvPr/>
          </p:nvSpPr>
          <p:spPr>
            <a:xfrm>
              <a:off x="4114800" y="4953741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xplosion 2 22"/>
            <p:cNvSpPr/>
            <p:nvPr/>
          </p:nvSpPr>
          <p:spPr>
            <a:xfrm>
              <a:off x="4191000" y="51816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Explosion 2 23"/>
            <p:cNvSpPr/>
            <p:nvPr/>
          </p:nvSpPr>
          <p:spPr>
            <a:xfrm>
              <a:off x="4038600" y="47244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Explosion 2 24"/>
            <p:cNvSpPr/>
            <p:nvPr/>
          </p:nvSpPr>
          <p:spPr>
            <a:xfrm>
              <a:off x="3833674" y="5118717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xplosion 2 25"/>
            <p:cNvSpPr/>
            <p:nvPr/>
          </p:nvSpPr>
          <p:spPr>
            <a:xfrm>
              <a:off x="3524435" y="48768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Explosion 2 26"/>
            <p:cNvSpPr/>
            <p:nvPr/>
          </p:nvSpPr>
          <p:spPr>
            <a:xfrm>
              <a:off x="3657600" y="5029200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Explosion 2 27"/>
            <p:cNvSpPr/>
            <p:nvPr/>
          </p:nvSpPr>
          <p:spPr>
            <a:xfrm>
              <a:off x="3986074" y="5271117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xplosion 2 28"/>
            <p:cNvSpPr/>
            <p:nvPr/>
          </p:nvSpPr>
          <p:spPr>
            <a:xfrm>
              <a:off x="3681274" y="5311806"/>
              <a:ext cx="152400" cy="152400"/>
            </a:xfrm>
            <a:prstGeom prst="irregularSeal2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Curved Down Arrow 30"/>
          <p:cNvSpPr/>
          <p:nvPr/>
        </p:nvSpPr>
        <p:spPr>
          <a:xfrm>
            <a:off x="4267200" y="4267200"/>
            <a:ext cx="705035" cy="228600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276600" y="4191000"/>
            <a:ext cx="2743200" cy="1219200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2362200" y="4724400"/>
            <a:ext cx="1066800" cy="318117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438400" y="2133600"/>
            <a:ext cx="547971" cy="22860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 smtClean="0"/>
              <a:t>Column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757474" y="3733800"/>
            <a:ext cx="1728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Compartment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28874" y="5562600"/>
            <a:ext cx="89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Group Cell 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4876800" y="5574268"/>
            <a:ext cx="890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Group Cell 2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14400" y="4648200"/>
            <a:ext cx="134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Stimulus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233829" y="3733800"/>
            <a:ext cx="547971" cy="19812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 smtClean="0"/>
              <a:t>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983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240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nevada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990600"/>
            <a:ext cx="3429000" cy="4572000"/>
          </a:xfrm>
          <a:noFill/>
          <a:ln>
            <a:solidFill>
              <a:schemeClr val="bg1"/>
            </a:solidFill>
          </a:ln>
        </p:spPr>
      </p:pic>
      <p:pic>
        <p:nvPicPr>
          <p:cNvPr id="21522" name="Picture 18" descr="5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143000"/>
            <a:ext cx="5334000" cy="3497263"/>
          </a:xfrm>
          <a:prstGeom prst="rect">
            <a:avLst/>
          </a:prstGeom>
          <a:noFill/>
        </p:spPr>
      </p:pic>
      <p:pic>
        <p:nvPicPr>
          <p:cNvPr id="21520" name="Picture 16" descr="rgj_hm2_07_marypat_hor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657600"/>
            <a:ext cx="3962400" cy="2974975"/>
          </a:xfrm>
          <a:prstGeom prst="rect">
            <a:avLst/>
          </a:prstGeom>
          <a:noFill/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657600"/>
            <a:ext cx="4343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/>
              <a:t>Reno,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338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2286000"/>
            <a:ext cx="33070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87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2468880"/>
            <a:ext cx="33070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659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2636520"/>
            <a:ext cx="19812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885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2819400"/>
            <a:ext cx="19050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511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3017520"/>
            <a:ext cx="19812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18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24000" y="3200400"/>
            <a:ext cx="19050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635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143000" y="3733800"/>
            <a:ext cx="37490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63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143000" y="4267200"/>
            <a:ext cx="37490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816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812" y="2120106"/>
            <a:ext cx="7572375" cy="3486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143000" y="4800600"/>
            <a:ext cx="2667000" cy="3749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308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271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8" name="Picture 14" descr="5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62050"/>
            <a:ext cx="8229600" cy="5391150"/>
          </a:xfrm>
          <a:prstGeom prst="rect">
            <a:avLst/>
          </a:prstGeom>
          <a:noFill/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643187"/>
            <a:ext cx="5867400" cy="391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7" name="Picture 1" descr="C:\Users\fredh\Downloads\All sizes   The Quad and Mackay School of Mines   Flickr - Photo Sharing!_files\4952309294_754a94c27f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5260489" cy="3493294"/>
          </a:xfrm>
          <a:prstGeom prst="rect">
            <a:avLst/>
          </a:prstGeom>
          <a:noFill/>
        </p:spPr>
      </p:pic>
      <p:pic>
        <p:nvPicPr>
          <p:cNvPr id="14338" name="Picture 2" descr="C:\Users\fredh\Downloads\All sizes   The Joe Crowley Student Union and IGT Knowledge Center   Flickr - Photo Sharing!_files\4949440616_e1d4a20c94_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2024" y="1143000"/>
            <a:ext cx="4913376" cy="2898124"/>
          </a:xfrm>
          <a:prstGeom prst="rect">
            <a:avLst/>
          </a:prstGeom>
          <a:noFill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800" dirty="0" smtClean="0"/>
              <a:t>University of Nevada, Reno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xmlns="" val="277933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916680" y="1935480"/>
            <a:ext cx="16459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027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61160" y="2286000"/>
            <a:ext cx="27432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43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61160" y="2438400"/>
            <a:ext cx="1691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113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61160" y="2590800"/>
            <a:ext cx="1691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50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61160" y="2743200"/>
            <a:ext cx="27432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99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55720" y="3200400"/>
            <a:ext cx="109728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70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45920" y="3505200"/>
            <a:ext cx="28346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255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51037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45920" y="3657600"/>
            <a:ext cx="283464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615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45920" y="3797808"/>
            <a:ext cx="28346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9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70960" y="4245864"/>
            <a:ext cx="164592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16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 smtClean="0"/>
              <a:t>Brain Computation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http://www.cse.unr.edu/brain/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435" y="2209800"/>
            <a:ext cx="5473130" cy="448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 l="3557" t="9911" r="66008" b="23544"/>
          <a:stretch>
            <a:fillRect/>
          </a:stretch>
        </p:blipFill>
        <p:spPr bwMode="auto">
          <a:xfrm>
            <a:off x="889271" y="2209800"/>
            <a:ext cx="7365459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530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30680" y="4550664"/>
            <a:ext cx="320040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911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30680" y="4703064"/>
            <a:ext cx="160020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722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30680" y="4855464"/>
            <a:ext cx="164592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69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86200" y="5312664"/>
            <a:ext cx="10058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89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81200" y="5617464"/>
            <a:ext cx="393192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322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7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81200" y="5769864"/>
            <a:ext cx="393192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873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46648" y="1911096"/>
            <a:ext cx="645070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981200" y="5922264"/>
            <a:ext cx="3931920" cy="3108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57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499" y="1951037"/>
            <a:ext cx="604500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287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499" y="1951037"/>
            <a:ext cx="604500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005072" y="1920240"/>
            <a:ext cx="100584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736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51037"/>
            <a:ext cx="604500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8800" y="2240280"/>
            <a:ext cx="251460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9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/>
          <a:lstStyle/>
          <a:p>
            <a:r>
              <a:rPr lang="en-US" dirty="0"/>
              <a:t>NCS History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Version 1:1999 </a:t>
            </a:r>
          </a:p>
          <a:p>
            <a:pPr lvl="1"/>
            <a:r>
              <a:rPr lang="en-US" dirty="0" err="1" smtClean="0">
                <a:solidFill>
                  <a:schemeClr val="tx1"/>
                </a:solidFill>
              </a:rPr>
              <a:t>Matlab</a:t>
            </a:r>
            <a:r>
              <a:rPr lang="en-US" dirty="0" smtClean="0">
                <a:solidFill>
                  <a:schemeClr val="tx1"/>
                </a:solidFill>
              </a:rPr>
              <a:t> – Goodman, </a:t>
            </a:r>
            <a:r>
              <a:rPr lang="en-US" dirty="0" err="1" smtClean="0">
                <a:solidFill>
                  <a:schemeClr val="tx1"/>
                </a:solidFill>
              </a:rPr>
              <a:t>Markram</a:t>
            </a:r>
            <a:r>
              <a:rPr lang="en-US" dirty="0" smtClean="0">
                <a:solidFill>
                  <a:schemeClr val="tx1"/>
                </a:solidFill>
              </a:rPr>
              <a:t>, and McKenna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  <a:effectLst/>
              </a:rPr>
              <a:t>160-cell, 2-column architecture</a:t>
            </a:r>
          </a:p>
          <a:p>
            <a:pPr lvl="2"/>
            <a:r>
              <a:rPr lang="en-US" dirty="0">
                <a:solidFill>
                  <a:schemeClr val="tx1"/>
                </a:solidFill>
                <a:effectLst/>
              </a:rPr>
              <a:t>Each cell was modeled as a single integrative compartment (point neuron) with a spike mechanism, </a:t>
            </a:r>
          </a:p>
          <a:p>
            <a:pPr lvl="3"/>
            <a:r>
              <a:rPr lang="en-US" dirty="0">
                <a:solidFill>
                  <a:schemeClr val="tx1"/>
                </a:solidFill>
                <a:effectLst/>
              </a:rPr>
              <a:t>calcium-dependent (AHP) channels, and </a:t>
            </a:r>
          </a:p>
          <a:p>
            <a:pPr lvl="3"/>
            <a:r>
              <a:rPr lang="en-US" dirty="0">
                <a:solidFill>
                  <a:schemeClr val="tx1"/>
                </a:solidFill>
                <a:effectLst/>
              </a:rPr>
              <a:t>voltage-sensitive A and M (muscarinic) potassium </a:t>
            </a:r>
            <a:r>
              <a:rPr lang="en-US" dirty="0" smtClean="0">
                <a:solidFill>
                  <a:schemeClr val="tx1"/>
                </a:solidFill>
                <a:effectLst/>
              </a:rPr>
              <a:t>channels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Version 1b: 1999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Direct </a:t>
            </a:r>
            <a:r>
              <a:rPr lang="en-US" dirty="0">
                <a:solidFill>
                  <a:schemeClr val="tx1"/>
                </a:solidFill>
              </a:rPr>
              <a:t>translation to C from </a:t>
            </a:r>
            <a:r>
              <a:rPr lang="en-US" dirty="0" err="1">
                <a:solidFill>
                  <a:schemeClr val="tx1"/>
                </a:solidFill>
              </a:rPr>
              <a:t>Matlab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24 </a:t>
            </a:r>
            <a:r>
              <a:rPr lang="en-US" dirty="0">
                <a:solidFill>
                  <a:schemeClr val="tx1"/>
                </a:solidFill>
              </a:rPr>
              <a:t>times faster.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tested on mixed excitatory-inhibitory networks of up to 1,000 </a:t>
            </a:r>
            <a:r>
              <a:rPr lang="en-US" dirty="0" smtClean="0">
                <a:solidFill>
                  <a:schemeClr val="tx1"/>
                </a:solidFill>
              </a:rPr>
              <a:t>cells</a:t>
            </a:r>
          </a:p>
          <a:p>
            <a:r>
              <a:rPr lang="en-US" b="1" dirty="0">
                <a:solidFill>
                  <a:schemeClr val="tx1"/>
                </a:solidFill>
              </a:rPr>
              <a:t>Version 2: 1999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code was then redesigned and rewritten for distributed processing on an existing 20-cpu cluster (Pentium II).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Initial trials of this code were performed on cortical networks of 2 to 1,000 </a:t>
            </a:r>
            <a:r>
              <a:rPr lang="en-US" dirty="0" smtClean="0">
                <a:solidFill>
                  <a:schemeClr val="tx1"/>
                </a:solidFill>
              </a:rPr>
              <a:t>cells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6096000"/>
            <a:ext cx="8229600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14300" lvl="1"/>
            <a:r>
              <a:rPr lang="en-US" sz="1400" dirty="0"/>
              <a:t>M.M. </a:t>
            </a:r>
            <a:r>
              <a:rPr lang="en-US" sz="1400" dirty="0" err="1"/>
              <a:t>Kellog</a:t>
            </a:r>
            <a:r>
              <a:rPr lang="en-US" sz="1400" dirty="0"/>
              <a:t>, H.R. Wills, and P.H. Goodman. “A biologically realistic computer model of neocortical associative learning for the study of aging and dementia.” J. </a:t>
            </a:r>
            <a:r>
              <a:rPr lang="en-US" sz="1400" dirty="0" err="1"/>
              <a:t>Investig</a:t>
            </a:r>
            <a:r>
              <a:rPr lang="en-US" sz="1400" dirty="0"/>
              <a:t>. Med., 47(2), February </a:t>
            </a:r>
            <a:r>
              <a:rPr lang="en-US" sz="1400" dirty="0" smtClean="0"/>
              <a:t>1999. 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28864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51037"/>
            <a:ext cx="6045003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28800" y="2377440"/>
            <a:ext cx="419100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27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5428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752600" y="3712464"/>
            <a:ext cx="155448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4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908" y="1947672"/>
            <a:ext cx="6044184" cy="4525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4297680"/>
            <a:ext cx="283464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73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908" y="1947672"/>
            <a:ext cx="6044184" cy="4525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4453128"/>
            <a:ext cx="3108960" cy="1463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6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4184" cy="45253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733800" y="5455920"/>
            <a:ext cx="1371600" cy="182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622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5428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76400" y="5922264"/>
            <a:ext cx="28346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866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9908" y="1947672"/>
            <a:ext cx="6044184" cy="4525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676400" y="6074664"/>
            <a:ext cx="2377440" cy="173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64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Spike shape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378" y="1828800"/>
            <a:ext cx="759124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691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5429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4572000"/>
            <a:ext cx="265176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4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480" y="1947672"/>
            <a:ext cx="6045428" cy="452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828800" y="4754880"/>
            <a:ext cx="2651760" cy="1645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88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1219</TotalTime>
  <Words>3674</Words>
  <Application>Microsoft Office PowerPoint</Application>
  <PresentationFormat>On-screen Show (4:3)</PresentationFormat>
  <Paragraphs>819</Paragraphs>
  <Slides>258</Slides>
  <Notes>16</Notes>
  <HiddenSlides>0</HiddenSlides>
  <MMClips>7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258</vt:i4>
      </vt:variant>
    </vt:vector>
  </HeadingPairs>
  <TitlesOfParts>
    <vt:vector size="261" baseType="lpstr">
      <vt:lpstr>Executive</vt:lpstr>
      <vt:lpstr>1_Executive</vt:lpstr>
      <vt:lpstr>Photo Editor Photo</vt:lpstr>
      <vt:lpstr>Real-Time Simulation of Large-Scale Neural Models using NCS</vt:lpstr>
      <vt:lpstr>Today’s Outline</vt:lpstr>
      <vt:lpstr>Today’s Outline</vt:lpstr>
      <vt:lpstr>Introduction</vt:lpstr>
      <vt:lpstr>Presenters</vt:lpstr>
      <vt:lpstr>Slide 6</vt:lpstr>
      <vt:lpstr>Slide 7</vt:lpstr>
      <vt:lpstr>Brain Computation Lab</vt:lpstr>
      <vt:lpstr>NCS History</vt:lpstr>
      <vt:lpstr>NCS History</vt:lpstr>
      <vt:lpstr>NCS History</vt:lpstr>
      <vt:lpstr>Code Optimization &amp; Revisions</vt:lpstr>
      <vt:lpstr>Code Optimization</vt:lpstr>
      <vt:lpstr>Code Optimization</vt:lpstr>
      <vt:lpstr>Hardware</vt:lpstr>
      <vt:lpstr>Hardware</vt:lpstr>
      <vt:lpstr>Current NCS version 6</vt:lpstr>
      <vt:lpstr>Current Hardware</vt:lpstr>
      <vt:lpstr>Current Optimization</vt:lpstr>
      <vt:lpstr>Current Optimization</vt:lpstr>
      <vt:lpstr>Comparison with other Simulators</vt:lpstr>
      <vt:lpstr>Equations and Implementation</vt:lpstr>
      <vt:lpstr>Compartments</vt:lpstr>
      <vt:lpstr>Ka Channels</vt:lpstr>
      <vt:lpstr>Kahp Channels</vt:lpstr>
      <vt:lpstr>Km Channels</vt:lpstr>
      <vt:lpstr>Short-Term Learning</vt:lpstr>
      <vt:lpstr>Long-Term Negative Learning</vt:lpstr>
      <vt:lpstr>Long-Term Positive  Learning</vt:lpstr>
      <vt:lpstr>Post Synaptic Conductance</vt:lpstr>
      <vt:lpstr>NCS 6 Implementation</vt:lpstr>
      <vt:lpstr>Requirements</vt:lpstr>
      <vt:lpstr>NCS5 Software / Hardware</vt:lpstr>
      <vt:lpstr>NCS6 Software / Hardware</vt:lpstr>
      <vt:lpstr>NCS5- Packages Needed</vt:lpstr>
      <vt:lpstr>NCS6- Packages Needed</vt:lpstr>
      <vt:lpstr>Simulation on a single machine</vt:lpstr>
      <vt:lpstr>NCS5 Steps</vt:lpstr>
      <vt:lpstr>NCS6 Steps</vt:lpstr>
      <vt:lpstr>DEMO</vt:lpstr>
      <vt:lpstr>Input Language</vt:lpstr>
      <vt:lpstr>Brain</vt:lpstr>
      <vt:lpstr>Brain </vt:lpstr>
      <vt:lpstr>Anatomy</vt:lpstr>
      <vt:lpstr>Anatomy </vt:lpstr>
      <vt:lpstr>Stimulus</vt:lpstr>
      <vt:lpstr>Stimulus</vt:lpstr>
      <vt:lpstr>Connections</vt:lpstr>
      <vt:lpstr>Connections</vt:lpstr>
      <vt:lpstr>Synapses</vt:lpstr>
      <vt:lpstr>Synapses</vt:lpstr>
      <vt:lpstr>Reports</vt:lpstr>
      <vt:lpstr>Reports</vt:lpstr>
      <vt:lpstr>DEMO</vt:lpstr>
      <vt:lpstr>Break</vt:lpstr>
      <vt:lpstr>Today’s Outline</vt:lpstr>
      <vt:lpstr>Simple Model</vt:lpstr>
      <vt:lpstr>Architecture</vt:lpstr>
      <vt:lpstr>Brain </vt:lpstr>
      <vt:lpstr>Brain </vt:lpstr>
      <vt:lpstr>Brain </vt:lpstr>
      <vt:lpstr>Brain </vt:lpstr>
      <vt:lpstr>Brain </vt:lpstr>
      <vt:lpstr>Brain </vt:lpstr>
      <vt:lpstr>Brain </vt:lpstr>
      <vt:lpstr>Brain </vt:lpstr>
      <vt:lpstr>Brain </vt:lpstr>
      <vt:lpstr>Brain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Anatomy </vt:lpstr>
      <vt:lpstr>Spike shape</vt:lpstr>
      <vt:lpstr>Anatomy </vt:lpstr>
      <vt:lpstr>Anatomy </vt:lpstr>
      <vt:lpstr>Anatomy </vt:lpstr>
      <vt:lpstr>Anatomy </vt:lpstr>
      <vt:lpstr>Membrane Potential</vt:lpstr>
      <vt:lpstr>Channel a </vt:lpstr>
      <vt:lpstr>Channel a </vt:lpstr>
      <vt:lpstr>Channel m </vt:lpstr>
      <vt:lpstr>Channel m </vt:lpstr>
      <vt:lpstr>Channel ahp </vt:lpstr>
      <vt:lpstr>Channel ahp </vt:lpstr>
      <vt:lpstr>Anatomy</vt:lpstr>
      <vt:lpstr>Anatomy</vt:lpstr>
      <vt:lpstr>Anatomy</vt:lpstr>
      <vt:lpstr>Anatomy</vt:lpstr>
      <vt:lpstr>Anatomy</vt:lpstr>
      <vt:lpstr>Anatomy</vt:lpstr>
      <vt:lpstr>Stimulus</vt:lpstr>
      <vt:lpstr>Stimulus</vt:lpstr>
      <vt:lpstr>Stimulus</vt:lpstr>
      <vt:lpstr>Stimulus</vt:lpstr>
      <vt:lpstr>Stimulus</vt:lpstr>
      <vt:lpstr>Stimulus</vt:lpstr>
      <vt:lpstr>Stimulus</vt:lpstr>
      <vt:lpstr>Stimulus</vt:lpstr>
      <vt:lpstr>Stimulus</vt:lpstr>
      <vt:lpstr>Stimulus</vt:lpstr>
      <vt:lpstr>Stimulus</vt:lpstr>
      <vt:lpstr>Amplitude</vt:lpstr>
      <vt:lpstr>Stimulus</vt:lpstr>
      <vt:lpstr>Stimulus</vt:lpstr>
      <vt:lpstr>Stimulus</vt:lpstr>
      <vt:lpstr>Stimulus</vt:lpstr>
      <vt:lpstr>Width / Frequency</vt:lpstr>
      <vt:lpstr>Connections</vt:lpstr>
      <vt:lpstr>Connections</vt:lpstr>
      <vt:lpstr>Connections</vt:lpstr>
      <vt:lpstr>Connections</vt:lpstr>
      <vt:lpstr>Connections</vt:lpstr>
      <vt:lpstr>Probability of Connections</vt:lpstr>
      <vt:lpstr>Probability of Connections</vt:lpstr>
      <vt:lpstr>Synapses</vt:lpstr>
      <vt:lpstr>Synapses</vt:lpstr>
      <vt:lpstr>Synapses</vt:lpstr>
      <vt:lpstr>Synapses</vt:lpstr>
      <vt:lpstr>Synapses</vt:lpstr>
      <vt:lpstr>Synapses</vt:lpstr>
      <vt:lpstr>Synapses</vt:lpstr>
      <vt:lpstr>Synapses</vt:lpstr>
      <vt:lpstr>Conductance Strength</vt:lpstr>
      <vt:lpstr>Conductance Strength</vt:lpstr>
      <vt:lpstr>Conductance Strength</vt:lpstr>
      <vt:lpstr>Synapses</vt:lpstr>
      <vt:lpstr>Synapses</vt:lpstr>
      <vt:lpstr>Synapses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Reports</vt:lpstr>
      <vt:lpstr>Reports</vt:lpstr>
      <vt:lpstr>Reports</vt:lpstr>
      <vt:lpstr>Reports</vt:lpstr>
      <vt:lpstr>Reports</vt:lpstr>
      <vt:lpstr>Reports</vt:lpstr>
      <vt:lpstr>Reports</vt:lpstr>
      <vt:lpstr>Reports</vt:lpstr>
      <vt:lpstr>Reports</vt:lpstr>
      <vt:lpstr>Reports</vt:lpstr>
      <vt:lpstr>Reports</vt:lpstr>
      <vt:lpstr>Reports</vt:lpstr>
      <vt:lpstr>Output Analysis</vt:lpstr>
      <vt:lpstr>Graphing</vt:lpstr>
      <vt:lpstr>Types of Plots</vt:lpstr>
      <vt:lpstr>Types of Plots</vt:lpstr>
      <vt:lpstr>Types of Plots</vt:lpstr>
      <vt:lpstr>DEMO</vt:lpstr>
      <vt:lpstr>Break</vt:lpstr>
      <vt:lpstr>Today’s Outline</vt:lpstr>
      <vt:lpstr>CPU</vt:lpstr>
      <vt:lpstr>CPU Layout</vt:lpstr>
      <vt:lpstr>GPU</vt:lpstr>
      <vt:lpstr>GPU Layout</vt:lpstr>
      <vt:lpstr>CPU vs GPU</vt:lpstr>
      <vt:lpstr>MPI</vt:lpstr>
      <vt:lpstr>Simulation on multiple machines</vt:lpstr>
      <vt:lpstr>One-Time Step</vt:lpstr>
      <vt:lpstr>One-Time Step</vt:lpstr>
      <vt:lpstr>Steps</vt:lpstr>
      <vt:lpstr>DEMO</vt:lpstr>
      <vt:lpstr>Software Tools</vt:lpstr>
      <vt:lpstr>NeuroTranslate</vt:lpstr>
      <vt:lpstr>Slide 205</vt:lpstr>
      <vt:lpstr>Slide 206</vt:lpstr>
      <vt:lpstr>Robotic System Configuration</vt:lpstr>
      <vt:lpstr>Virtual NeuroRobotic (VNR)</vt:lpstr>
      <vt:lpstr>Overview</vt:lpstr>
      <vt:lpstr>NCS</vt:lpstr>
      <vt:lpstr>Server</vt:lpstr>
      <vt:lpstr>NCSTools</vt:lpstr>
      <vt:lpstr>Visual / Audio</vt:lpstr>
      <vt:lpstr>Robotic Interface</vt:lpstr>
      <vt:lpstr>Large Networks</vt:lpstr>
      <vt:lpstr>Technical Approach</vt:lpstr>
      <vt:lpstr>Brain Model</vt:lpstr>
      <vt:lpstr>Trust</vt:lpstr>
      <vt:lpstr>Slide 219</vt:lpstr>
      <vt:lpstr>Paradigm</vt:lpstr>
      <vt:lpstr>Microcircuitry</vt:lpstr>
      <vt:lpstr>Video Input – Gabor Filtering</vt:lpstr>
      <vt:lpstr>Trust the Intent Recognition Discordant Motions</vt:lpstr>
      <vt:lpstr>Slide 224</vt:lpstr>
      <vt:lpstr>Results</vt:lpstr>
      <vt:lpstr>Slide 226</vt:lpstr>
      <vt:lpstr>Emotional Speech</vt:lpstr>
      <vt:lpstr>REWARD-BASED LEARNING THROUGH ESP</vt:lpstr>
      <vt:lpstr>ESP CLASSIFICATION PERFROMANCE</vt:lpstr>
      <vt:lpstr>ESP RECOGNITION PERFROMANCE</vt:lpstr>
      <vt:lpstr>ESP RECOGNITION PERFROMANCE</vt:lpstr>
      <vt:lpstr>Slide 232</vt:lpstr>
      <vt:lpstr>Slide 233</vt:lpstr>
      <vt:lpstr>Slide 234</vt:lpstr>
      <vt:lpstr>Navigation</vt:lpstr>
      <vt:lpstr>Paradigm</vt:lpstr>
      <vt:lpstr>Microcircuitry</vt:lpstr>
      <vt:lpstr>Slide 238</vt:lpstr>
      <vt:lpstr>Slide 239</vt:lpstr>
      <vt:lpstr>Complete Loop  Execution</vt:lpstr>
      <vt:lpstr>Requirements</vt:lpstr>
      <vt:lpstr>Steps</vt:lpstr>
      <vt:lpstr>Steps</vt:lpstr>
      <vt:lpstr>DEMO</vt:lpstr>
      <vt:lpstr>Future Directions</vt:lpstr>
      <vt:lpstr>Future Directions</vt:lpstr>
      <vt:lpstr>Future Directions</vt:lpstr>
      <vt:lpstr>Summary</vt:lpstr>
      <vt:lpstr>First Hour</vt:lpstr>
      <vt:lpstr>Second Hour</vt:lpstr>
      <vt:lpstr>Third Hour</vt:lpstr>
      <vt:lpstr>Simulator Comparison</vt:lpstr>
      <vt:lpstr>Simulator Comparison</vt:lpstr>
      <vt:lpstr>Acknowledgments</vt:lpstr>
      <vt:lpstr>Slide 255</vt:lpstr>
      <vt:lpstr>Oral session IV: Navigation</vt:lpstr>
      <vt:lpstr>Workshop 4</vt:lpstr>
      <vt:lpstr>Brain Computation Lab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fredh</cp:lastModifiedBy>
  <cp:revision>227</cp:revision>
  <dcterms:created xsi:type="dcterms:W3CDTF">2012-07-13T18:47:08Z</dcterms:created>
  <dcterms:modified xsi:type="dcterms:W3CDTF">2012-07-21T17:20:22Z</dcterms:modified>
</cp:coreProperties>
</file>