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A00"/>
    <a:srgbClr val="969696"/>
    <a:srgbClr val="DDDDDD"/>
    <a:srgbClr val="99FF99"/>
    <a:srgbClr val="66FF66"/>
    <a:srgbClr val="009900"/>
    <a:srgbClr val="000000"/>
    <a:srgbClr val="CCFFFF"/>
    <a:srgbClr val="00FFFF"/>
    <a:srgbClr val="A14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4084-755D-4EA9-AAE8-CA401B74FE6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82321-7561-43D4-A3E0-0A7204ABD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3411" y="683282"/>
            <a:ext cx="4534319" cy="341010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772" y="4321674"/>
            <a:ext cx="5030456" cy="417053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24" tIns="45862" rIns="91724" bIns="45862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9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6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7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3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9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6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5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8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9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9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646F6-2C62-42C2-93C1-9569F69E27CA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6830-34F9-4754-B43C-4DD6EE602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4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gif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8600" y="152400"/>
            <a:ext cx="8763000" cy="5791202"/>
            <a:chOff x="228600" y="152400"/>
            <a:chExt cx="8763000" cy="5791202"/>
          </a:xfrm>
        </p:grpSpPr>
        <p:grpSp>
          <p:nvGrpSpPr>
            <p:cNvPr id="65" name="Group 64"/>
            <p:cNvGrpSpPr/>
            <p:nvPr/>
          </p:nvGrpSpPr>
          <p:grpSpPr>
            <a:xfrm>
              <a:off x="228600" y="152400"/>
              <a:ext cx="8763000" cy="5791202"/>
              <a:chOff x="228600" y="152400"/>
              <a:chExt cx="8763000" cy="5791202"/>
            </a:xfrm>
          </p:grpSpPr>
          <p:pic>
            <p:nvPicPr>
              <p:cNvPr id="4" name="Picture 2" descr="F:\Users\goodman\Desktop\RESEARCH\__COLLABORATORS\Collab-Nicolescu\monica-2009\2009-10-20.mn(budget+draft)\brain.pn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3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1004887"/>
                <a:ext cx="5445125" cy="4786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Rectangle 60"/>
              <p:cNvSpPr>
                <a:spLocks noChangeArrowheads="1"/>
              </p:cNvSpPr>
              <p:nvPr/>
            </p:nvSpPr>
            <p:spPr bwMode="auto">
              <a:xfrm>
                <a:off x="3491622" y="3315022"/>
                <a:ext cx="66198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AM</a:t>
                </a: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505200" y="3265979"/>
                <a:ext cx="457200" cy="467821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/>
                  <a:t>AM</a:t>
                </a:r>
                <a:endParaRPr lang="en-US" sz="1400" b="1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581400" y="3799379"/>
                <a:ext cx="457200" cy="467821"/>
              </a:xfrm>
              <a:prstGeom prst="ellipse">
                <a:avLst/>
              </a:prstGeom>
              <a:solidFill>
                <a:srgbClr val="A14D07"/>
              </a:solidFill>
              <a:ln>
                <a:noFill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/>
                  <a:t>HYP</a:t>
                </a:r>
                <a:endParaRPr lang="en-US" sz="1400" b="1" dirty="0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114800" y="3124200"/>
                <a:ext cx="838200" cy="46782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/>
                  <a:t>HF</a:t>
                </a:r>
                <a:endParaRPr lang="en-US" sz="1400" b="1" dirty="0"/>
              </a:p>
            </p:txBody>
          </p:sp>
          <p:sp>
            <p:nvSpPr>
              <p:cNvPr id="29" name="Flowchart: Magnetic Disk 28"/>
              <p:cNvSpPr/>
              <p:nvPr/>
            </p:nvSpPr>
            <p:spPr>
              <a:xfrm>
                <a:off x="6629400" y="3505200"/>
                <a:ext cx="381000" cy="467821"/>
              </a:xfrm>
              <a:prstGeom prst="flowChartMagneticDisk">
                <a:avLst/>
              </a:prstGeom>
              <a:solidFill>
                <a:srgbClr val="FFFF99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VC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1" name="Flowchart: Magnetic Disk 30"/>
              <p:cNvSpPr/>
              <p:nvPr/>
            </p:nvSpPr>
            <p:spPr>
              <a:xfrm>
                <a:off x="4343400" y="2514600"/>
                <a:ext cx="381000" cy="467821"/>
              </a:xfrm>
              <a:prstGeom prst="flowChartMagneticDisk">
                <a:avLst/>
              </a:prstGeom>
              <a:solidFill>
                <a:srgbClr val="FF99FF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AC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3" name="Flowchart: Magnetic Disk 32"/>
              <p:cNvSpPr/>
              <p:nvPr/>
            </p:nvSpPr>
            <p:spPr>
              <a:xfrm>
                <a:off x="4876800" y="2743200"/>
                <a:ext cx="381000" cy="467821"/>
              </a:xfrm>
              <a:prstGeom prst="flowChartMagneticDisk">
                <a:avLst/>
              </a:prstGeom>
              <a:solidFill>
                <a:srgbClr val="9966FF"/>
              </a:solidFill>
              <a:ln>
                <a:solidFill>
                  <a:srgbClr val="6600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EC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4" name="Flowchart: Magnetic Disk 33"/>
              <p:cNvSpPr/>
              <p:nvPr/>
            </p:nvSpPr>
            <p:spPr>
              <a:xfrm>
                <a:off x="5181600" y="3570779"/>
                <a:ext cx="381000" cy="467821"/>
              </a:xfrm>
              <a:prstGeom prst="flowChartMagneticDisk">
                <a:avLst/>
              </a:prstGeom>
              <a:solidFill>
                <a:srgbClr val="FF9933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IT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457200" y="3352800"/>
                <a:ext cx="2438400" cy="2209800"/>
                <a:chOff x="609600" y="3733800"/>
                <a:chExt cx="2438400" cy="2209800"/>
              </a:xfrm>
            </p:grpSpPr>
            <p:sp>
              <p:nvSpPr>
                <p:cNvPr id="10" name="Snip and Round Single Corner Rectangle 9"/>
                <p:cNvSpPr/>
                <p:nvPr/>
              </p:nvSpPr>
              <p:spPr>
                <a:xfrm>
                  <a:off x="609600" y="3733800"/>
                  <a:ext cx="2438400" cy="2209800"/>
                </a:xfrm>
                <a:prstGeom prst="snipRoundRect">
                  <a:avLst>
                    <a:gd name="adj1" fmla="val 16667"/>
                    <a:gd name="adj2" fmla="val 50000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400" b="1" dirty="0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762000" y="3962400"/>
                  <a:ext cx="457200" cy="467821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/>
                    <a:t>AM</a:t>
                  </a:r>
                  <a:endParaRPr lang="en-US" sz="1400" b="1" dirty="0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762000" y="4648200"/>
                  <a:ext cx="457200" cy="467821"/>
                </a:xfrm>
                <a:prstGeom prst="ellipse">
                  <a:avLst/>
                </a:prstGeom>
                <a:solidFill>
                  <a:srgbClr val="A14D07"/>
                </a:solidFill>
                <a:ln>
                  <a:noFill/>
                </a:ln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/>
                    <a:t>HYP</a:t>
                  </a:r>
                  <a:endParaRPr lang="en-US" sz="1400" b="1" dirty="0"/>
                </a:p>
              </p:txBody>
            </p:sp>
            <p:sp>
              <p:nvSpPr>
                <p:cNvPr id="37" name="Flowchart: Magnetic Disk 36"/>
                <p:cNvSpPr/>
                <p:nvPr/>
              </p:nvSpPr>
              <p:spPr>
                <a:xfrm>
                  <a:off x="800100" y="5323378"/>
                  <a:ext cx="381000" cy="467821"/>
                </a:xfrm>
                <a:prstGeom prst="flowChartMagneticDisk">
                  <a:avLst/>
                </a:prstGeom>
                <a:solidFill>
                  <a:srgbClr val="FF9933"/>
                </a:solidFill>
                <a:ln>
                  <a:solidFill>
                    <a:srgbClr val="FF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2060"/>
                      </a:solidFill>
                    </a:rPr>
                    <a:t>IT</a:t>
                  </a:r>
                  <a:endParaRPr lang="en-US" sz="1400" b="1" dirty="0">
                    <a:solidFill>
                      <a:srgbClr val="002060"/>
                    </a:solidFill>
                  </a:endParaRPr>
                </a:p>
              </p:txBody>
            </p:sp>
          </p:grpSp>
          <p:sp>
            <p:nvSpPr>
              <p:cNvPr id="39" name="Flowchart: Magnetic Disk 38"/>
              <p:cNvSpPr/>
              <p:nvPr/>
            </p:nvSpPr>
            <p:spPr>
              <a:xfrm>
                <a:off x="2667000" y="1970579"/>
                <a:ext cx="381000" cy="467821"/>
              </a:xfrm>
              <a:prstGeom prst="flowChartMagneticDisk">
                <a:avLst/>
              </a:prstGeom>
              <a:solidFill>
                <a:srgbClr val="969696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PF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0" name="Flowchart: Magnetic Disk 39"/>
              <p:cNvSpPr/>
              <p:nvPr/>
            </p:nvSpPr>
            <p:spPr>
              <a:xfrm>
                <a:off x="3429000" y="1665779"/>
                <a:ext cx="381000" cy="467821"/>
              </a:xfrm>
              <a:prstGeom prst="flowChartMagneticDisk">
                <a:avLst/>
              </a:prstGeom>
              <a:solidFill>
                <a:srgbClr val="CCFFFF"/>
              </a:solidFill>
              <a:ln>
                <a:solidFill>
                  <a:srgbClr val="00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PM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1" name="Flowchart: Magnetic Disk 40"/>
              <p:cNvSpPr/>
              <p:nvPr/>
            </p:nvSpPr>
            <p:spPr>
              <a:xfrm>
                <a:off x="5029200" y="1454147"/>
                <a:ext cx="381000" cy="467821"/>
              </a:xfrm>
              <a:prstGeom prst="flowChartMagneticDisk">
                <a:avLst/>
              </a:prstGeom>
              <a:solidFill>
                <a:srgbClr val="99FF99"/>
              </a:solidFill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PC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228600" y="152400"/>
                <a:ext cx="2438400" cy="2209800"/>
                <a:chOff x="76200" y="76200"/>
                <a:chExt cx="2438400" cy="2209800"/>
              </a:xfrm>
            </p:grpSpPr>
            <p:sp>
              <p:nvSpPr>
                <p:cNvPr id="7" name="Snip and Round Single Corner Rectangle 6"/>
                <p:cNvSpPr/>
                <p:nvPr/>
              </p:nvSpPr>
              <p:spPr>
                <a:xfrm flipV="1">
                  <a:off x="76200" y="76200"/>
                  <a:ext cx="2438400" cy="2209800"/>
                </a:xfrm>
                <a:prstGeom prst="snipRoundRect">
                  <a:avLst>
                    <a:gd name="adj1" fmla="val 16667"/>
                    <a:gd name="adj2" fmla="val 50000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400" b="1" dirty="0"/>
                </a:p>
              </p:txBody>
            </p:sp>
            <p:sp>
              <p:nvSpPr>
                <p:cNvPr id="42" name="Flowchart: Magnetic Disk 41"/>
                <p:cNvSpPr/>
                <p:nvPr/>
              </p:nvSpPr>
              <p:spPr>
                <a:xfrm>
                  <a:off x="228600" y="1589579"/>
                  <a:ext cx="381000" cy="467821"/>
                </a:xfrm>
                <a:prstGeom prst="flowChartMagneticDisk">
                  <a:avLst/>
                </a:prstGeom>
                <a:solidFill>
                  <a:srgbClr val="99FF99"/>
                </a:solidFill>
                <a:ln>
                  <a:solidFill>
                    <a:srgbClr val="0099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2060"/>
                      </a:solidFill>
                    </a:rPr>
                    <a:t>PC</a:t>
                  </a:r>
                  <a:endParaRPr lang="en-US" sz="14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43" name="Flowchart: Magnetic Disk 42"/>
                <p:cNvSpPr/>
                <p:nvPr/>
              </p:nvSpPr>
              <p:spPr>
                <a:xfrm>
                  <a:off x="228600" y="903779"/>
                  <a:ext cx="381000" cy="467821"/>
                </a:xfrm>
                <a:prstGeom prst="flowChartMagneticDisk">
                  <a:avLst/>
                </a:prstGeom>
                <a:solidFill>
                  <a:srgbClr val="CCFFFF"/>
                </a:solidFill>
                <a:ln>
                  <a:solidFill>
                    <a:srgbClr val="00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2060"/>
                      </a:solidFill>
                    </a:rPr>
                    <a:t>PM</a:t>
                  </a:r>
                  <a:endParaRPr lang="en-US" sz="14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44" name="Flowchart: Magnetic Disk 43"/>
                <p:cNvSpPr/>
                <p:nvPr/>
              </p:nvSpPr>
              <p:spPr>
                <a:xfrm>
                  <a:off x="228600" y="152400"/>
                  <a:ext cx="381000" cy="467821"/>
                </a:xfrm>
                <a:prstGeom prst="flowChartMagneticDisk">
                  <a:avLst/>
                </a:prstGeom>
                <a:solidFill>
                  <a:srgbClr val="969696"/>
                </a:solidFill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2060"/>
                      </a:solidFill>
                    </a:rPr>
                    <a:t>PF</a:t>
                  </a:r>
                  <a:endParaRPr lang="en-US" sz="1400" b="1" dirty="0">
                    <a:solidFill>
                      <a:srgbClr val="002060"/>
                    </a:solidFill>
                  </a:endParaRPr>
                </a:p>
              </p:txBody>
            </p:sp>
          </p:grpSp>
          <p:sp>
            <p:nvSpPr>
              <p:cNvPr id="49" name="TextBox 117"/>
              <p:cNvSpPr txBox="1">
                <a:spLocks noChangeArrowheads="1"/>
              </p:cNvSpPr>
              <p:nvPr/>
            </p:nvSpPr>
            <p:spPr bwMode="auto">
              <a:xfrm>
                <a:off x="914400" y="269875"/>
                <a:ext cx="1524000" cy="415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50" b="1" dirty="0" err="1" smtClean="0">
                    <a:latin typeface="Calibri" pitchFamily="34" charset="0"/>
                  </a:rPr>
                  <a:t>P</a:t>
                </a:r>
                <a:r>
                  <a:rPr lang="en-US" sz="1050" dirty="0" err="1" smtClean="0">
                    <a:latin typeface="Calibri" pitchFamily="34" charset="0"/>
                  </a:rPr>
                  <a:t>re</a:t>
                </a:r>
                <a:r>
                  <a:rPr lang="en-US" sz="1050" b="1" dirty="0" err="1" smtClean="0">
                    <a:latin typeface="Calibri" pitchFamily="34" charset="0"/>
                  </a:rPr>
                  <a:t>F</a:t>
                </a:r>
                <a:r>
                  <a:rPr lang="en-US" sz="1050" dirty="0" err="1" smtClean="0">
                    <a:latin typeface="Calibri" pitchFamily="34" charset="0"/>
                  </a:rPr>
                  <a:t>rontal</a:t>
                </a:r>
                <a:r>
                  <a:rPr lang="en-US" sz="1050" dirty="0">
                    <a:latin typeface="Calibri" pitchFamily="34" charset="0"/>
                  </a:rPr>
                  <a:t>:</a:t>
                </a:r>
              </a:p>
              <a:p>
                <a:pPr>
                  <a:defRPr/>
                </a:pPr>
                <a:r>
                  <a:rPr lang="en-US" sz="1050" dirty="0">
                    <a:latin typeface="Calibri" pitchFamily="34" charset="0"/>
                  </a:rPr>
                  <a:t>sustained decision</a:t>
                </a:r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6781800" y="3886200"/>
                <a:ext cx="1905000" cy="2057402"/>
                <a:chOff x="6781800" y="3886200"/>
                <a:chExt cx="1905000" cy="2057402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6781800" y="3886200"/>
                  <a:ext cx="1905000" cy="2057402"/>
                  <a:chOff x="6781800" y="4114800"/>
                  <a:chExt cx="1905000" cy="2057402"/>
                </a:xfrm>
              </p:grpSpPr>
              <p:sp>
                <p:nvSpPr>
                  <p:cNvPr id="8" name="Snip and Round Single Corner Rectangle 7"/>
                  <p:cNvSpPr/>
                  <p:nvPr/>
                </p:nvSpPr>
                <p:spPr>
                  <a:xfrm rot="16200000">
                    <a:off x="6705599" y="4191001"/>
                    <a:ext cx="2057402" cy="1905000"/>
                  </a:xfrm>
                  <a:prstGeom prst="snipRoundRect">
                    <a:avLst>
                      <a:gd name="adj1" fmla="val 16667"/>
                      <a:gd name="adj2" fmla="val 50000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63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400" b="1" dirty="0"/>
                  </a:p>
                </p:txBody>
              </p:sp>
              <p:sp>
                <p:nvSpPr>
                  <p:cNvPr id="30" name="Flowchart: Magnetic Disk 29"/>
                  <p:cNvSpPr/>
                  <p:nvPr/>
                </p:nvSpPr>
                <p:spPr>
                  <a:xfrm>
                    <a:off x="7315200" y="4561379"/>
                    <a:ext cx="381000" cy="467821"/>
                  </a:xfrm>
                  <a:prstGeom prst="flowChartMagneticDisk">
                    <a:avLst/>
                  </a:prstGeom>
                  <a:solidFill>
                    <a:srgbClr val="FFFF99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002060"/>
                        </a:solidFill>
                      </a:rPr>
                      <a:t>VC</a:t>
                    </a:r>
                    <a:endParaRPr lang="en-US" sz="1400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32" name="Flowchart: Magnetic Disk 31"/>
                  <p:cNvSpPr/>
                  <p:nvPr/>
                </p:nvSpPr>
                <p:spPr>
                  <a:xfrm>
                    <a:off x="7010400" y="5181600"/>
                    <a:ext cx="381000" cy="467821"/>
                  </a:xfrm>
                  <a:prstGeom prst="flowChartMagneticDisk">
                    <a:avLst/>
                  </a:prstGeom>
                  <a:solidFill>
                    <a:srgbClr val="FF99FF"/>
                  </a:solidFill>
                  <a:ln>
                    <a:solidFill>
                      <a:srgbClr val="FF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002060"/>
                        </a:solidFill>
                      </a:rPr>
                      <a:t>AC</a:t>
                    </a:r>
                    <a:endParaRPr lang="en-US" sz="14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  <p:sp>
              <p:nvSpPr>
                <p:cNvPr id="50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696200" y="4470484"/>
                  <a:ext cx="990600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 </a:t>
                  </a:r>
                  <a:r>
                    <a:rPr lang="en-US" sz="1050" b="1" dirty="0" smtClean="0">
                      <a:latin typeface="Calibri" pitchFamily="34" charset="0"/>
                    </a:rPr>
                    <a:t>V</a:t>
                  </a:r>
                  <a:r>
                    <a:rPr lang="en-US" sz="1050" dirty="0" smtClean="0">
                      <a:latin typeface="Calibri" pitchFamily="34" charset="0"/>
                    </a:rPr>
                    <a:t>isual </a:t>
                  </a:r>
                  <a:r>
                    <a:rPr lang="en-US" sz="1050" b="1" dirty="0" smtClean="0">
                      <a:latin typeface="Calibri" pitchFamily="34" charset="0"/>
                    </a:rPr>
                    <a:t>C</a:t>
                  </a:r>
                  <a:r>
                    <a:rPr lang="en-US" sz="1050" dirty="0" smtClean="0">
                      <a:latin typeface="Calibri" pitchFamily="34" charset="0"/>
                    </a:rPr>
                    <a:t>ortex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  <p:sp>
              <p:nvSpPr>
                <p:cNvPr id="51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391400" y="5029200"/>
                  <a:ext cx="1219200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 </a:t>
                  </a:r>
                  <a:r>
                    <a:rPr lang="en-US" sz="1050" b="1" dirty="0" smtClean="0">
                      <a:latin typeface="Calibri" pitchFamily="34" charset="0"/>
                    </a:rPr>
                    <a:t>A</a:t>
                  </a:r>
                  <a:r>
                    <a:rPr lang="en-US" sz="1050" dirty="0" smtClean="0">
                      <a:latin typeface="Calibri" pitchFamily="34" charset="0"/>
                    </a:rPr>
                    <a:t>uditory </a:t>
                  </a:r>
                  <a:r>
                    <a:rPr lang="en-US" sz="1050" b="1" dirty="0" smtClean="0">
                      <a:latin typeface="Calibri" pitchFamily="34" charset="0"/>
                    </a:rPr>
                    <a:t>C</a:t>
                  </a:r>
                  <a:r>
                    <a:rPr lang="en-US" sz="1050" dirty="0" smtClean="0">
                      <a:latin typeface="Calibri" pitchFamily="34" charset="0"/>
                    </a:rPr>
                    <a:t>ortex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  <p:sp>
              <p:nvSpPr>
                <p:cNvPr id="57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391400" y="5613484"/>
                  <a:ext cx="1219200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dirty="0" smtClean="0">
                      <a:latin typeface="Calibri" pitchFamily="34" charset="0"/>
                    </a:rPr>
                    <a:t>STDP: </a:t>
                  </a:r>
                  <a:r>
                    <a:rPr lang="en-US" sz="1050" dirty="0" smtClean="0">
                      <a:latin typeface="Calibri" pitchFamily="34" charset="0"/>
                    </a:rPr>
                    <a:t>learning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</p:grpSp>
          <p:sp>
            <p:nvSpPr>
              <p:cNvPr id="53" name="TextBox 117"/>
              <p:cNvSpPr txBox="1">
                <a:spLocks noChangeArrowheads="1"/>
              </p:cNvSpPr>
              <p:nvPr/>
            </p:nvSpPr>
            <p:spPr bwMode="auto">
              <a:xfrm>
                <a:off x="838200" y="1719605"/>
                <a:ext cx="1905000" cy="430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50" b="1" dirty="0" smtClean="0">
                    <a:latin typeface="Calibri" pitchFamily="34" charset="0"/>
                  </a:rPr>
                  <a:t>P</a:t>
                </a:r>
                <a:r>
                  <a:rPr lang="en-US" sz="1050" dirty="0" smtClean="0">
                    <a:latin typeface="Calibri" pitchFamily="34" charset="0"/>
                  </a:rPr>
                  <a:t>arietal </a:t>
                </a:r>
                <a:r>
                  <a:rPr lang="en-US" sz="1050" b="1" dirty="0" smtClean="0">
                    <a:latin typeface="Calibri" pitchFamily="34" charset="0"/>
                  </a:rPr>
                  <a:t>C</a:t>
                </a:r>
                <a:r>
                  <a:rPr lang="en-US" sz="1050" dirty="0" smtClean="0">
                    <a:latin typeface="Calibri" pitchFamily="34" charset="0"/>
                  </a:rPr>
                  <a:t>ortex: </a:t>
                </a:r>
                <a:endParaRPr lang="en-US" sz="1050" dirty="0">
                  <a:latin typeface="Calibri" pitchFamily="34" charset="0"/>
                </a:endParaRPr>
              </a:p>
              <a:p>
                <a:pPr>
                  <a:defRPr/>
                </a:pPr>
                <a:r>
                  <a:rPr lang="en-US" sz="1050" dirty="0">
                    <a:latin typeface="Calibri" pitchFamily="34" charset="0"/>
                  </a:rPr>
                  <a:t>d</a:t>
                </a:r>
                <a:r>
                  <a:rPr lang="en-US" sz="1050" dirty="0" smtClean="0">
                    <a:latin typeface="Calibri" pitchFamily="34" charset="0"/>
                  </a:rPr>
                  <a:t>ecision </a:t>
                </a:r>
                <a:r>
                  <a:rPr lang="en-US" sz="1050" dirty="0">
                    <a:latin typeface="Calibri" pitchFamily="34" charset="0"/>
                  </a:rPr>
                  <a:t>making</a:t>
                </a:r>
              </a:p>
            </p:txBody>
          </p:sp>
          <p:sp>
            <p:nvSpPr>
              <p:cNvPr id="54" name="TextBox 126"/>
              <p:cNvSpPr txBox="1">
                <a:spLocks noChangeArrowheads="1"/>
              </p:cNvSpPr>
              <p:nvPr/>
            </p:nvSpPr>
            <p:spPr bwMode="auto">
              <a:xfrm>
                <a:off x="1033462" y="3623102"/>
                <a:ext cx="947738" cy="415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1050" b="1" dirty="0" err="1" smtClean="0">
                    <a:latin typeface="Calibri" pitchFamily="34" charset="0"/>
                  </a:rPr>
                  <a:t>AM</a:t>
                </a:r>
                <a:r>
                  <a:rPr lang="en-US" sz="1050" dirty="0" err="1" smtClean="0">
                    <a:latin typeface="Calibri" pitchFamily="34" charset="0"/>
                  </a:rPr>
                  <a:t>ygdala</a:t>
                </a:r>
                <a:r>
                  <a:rPr lang="en-US" sz="1050" dirty="0" smtClean="0">
                    <a:latin typeface="Calibri" pitchFamily="34" charset="0"/>
                  </a:rPr>
                  <a:t>:</a:t>
                </a:r>
              </a:p>
              <a:p>
                <a:pPr>
                  <a:defRPr/>
                </a:pPr>
                <a:r>
                  <a:rPr lang="en-US" sz="1050" dirty="0" smtClean="0">
                    <a:latin typeface="Calibri" pitchFamily="34" charset="0"/>
                  </a:rPr>
                  <a:t>fear response</a:t>
                </a:r>
                <a:endParaRPr lang="en-US" sz="1050" dirty="0">
                  <a:latin typeface="Calibri" pitchFamily="34" charset="0"/>
                </a:endParaRPr>
              </a:p>
            </p:txBody>
          </p:sp>
          <p:sp>
            <p:nvSpPr>
              <p:cNvPr id="55" name="TextBox 127"/>
              <p:cNvSpPr txBox="1">
                <a:spLocks noChangeArrowheads="1"/>
              </p:cNvSpPr>
              <p:nvPr/>
            </p:nvSpPr>
            <p:spPr bwMode="auto">
              <a:xfrm>
                <a:off x="1004888" y="4294188"/>
                <a:ext cx="2119312" cy="430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50" b="1" dirty="0" err="1" smtClean="0">
                    <a:latin typeface="Calibri" pitchFamily="34" charset="0"/>
                  </a:rPr>
                  <a:t>HYP</a:t>
                </a:r>
                <a:r>
                  <a:rPr lang="en-US" sz="1050" dirty="0" err="1" smtClean="0">
                    <a:latin typeface="Calibri" pitchFamily="34" charset="0"/>
                  </a:rPr>
                  <a:t>othalamus</a:t>
                </a:r>
                <a:r>
                  <a:rPr lang="en-US" sz="1050" dirty="0" smtClean="0">
                    <a:latin typeface="Calibri" pitchFamily="34" charset="0"/>
                  </a:rPr>
                  <a:t>: </a:t>
                </a:r>
                <a:r>
                  <a:rPr lang="en-US" sz="1050" dirty="0">
                    <a:latin typeface="Calibri" pitchFamily="34" charset="0"/>
                  </a:rPr>
                  <a:t>paraventricular </a:t>
                </a:r>
                <a:r>
                  <a:rPr lang="en-US" sz="1050" dirty="0" smtClean="0">
                    <a:latin typeface="Calibri" pitchFamily="34" charset="0"/>
                  </a:rPr>
                  <a:t>nucleus: </a:t>
                </a:r>
                <a:r>
                  <a:rPr lang="en-US" sz="1050" dirty="0">
                    <a:latin typeface="Calibri" pitchFamily="34" charset="0"/>
                  </a:rPr>
                  <a:t>oxytocin neurons</a:t>
                </a:r>
              </a:p>
            </p:txBody>
          </p:sp>
          <p:sp>
            <p:nvSpPr>
              <p:cNvPr id="56" name="TextBox 127"/>
              <p:cNvSpPr txBox="1">
                <a:spLocks noChangeArrowheads="1"/>
              </p:cNvSpPr>
              <p:nvPr/>
            </p:nvSpPr>
            <p:spPr bwMode="auto">
              <a:xfrm>
                <a:off x="1066800" y="4979988"/>
                <a:ext cx="1687512" cy="430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50" b="1" dirty="0">
                    <a:latin typeface="Calibri" pitchFamily="34" charset="0"/>
                  </a:rPr>
                  <a:t>I</a:t>
                </a:r>
                <a:r>
                  <a:rPr lang="en-US" sz="1050" dirty="0">
                    <a:latin typeface="Calibri" pitchFamily="34" charset="0"/>
                  </a:rPr>
                  <a:t>nfero</a:t>
                </a:r>
                <a:r>
                  <a:rPr lang="en-US" sz="1050" b="1" dirty="0">
                    <a:latin typeface="Calibri" pitchFamily="34" charset="0"/>
                  </a:rPr>
                  <a:t>T</a:t>
                </a:r>
                <a:r>
                  <a:rPr lang="en-US" sz="1050" dirty="0">
                    <a:latin typeface="Calibri" pitchFamily="34" charset="0"/>
                  </a:rPr>
                  <a:t>emporal cortex: </a:t>
                </a:r>
              </a:p>
              <a:p>
                <a:pPr>
                  <a:defRPr/>
                </a:pPr>
                <a:r>
                  <a:rPr lang="en-US" sz="1050" dirty="0" smtClean="0">
                    <a:latin typeface="Calibri" pitchFamily="34" charset="0"/>
                  </a:rPr>
                  <a:t>face </a:t>
                </a:r>
                <a:r>
                  <a:rPr lang="en-US" sz="1050" dirty="0" smtClean="0">
                    <a:latin typeface="Calibri" pitchFamily="34" charset="0"/>
                  </a:rPr>
                  <a:t>recognition</a:t>
                </a:r>
                <a:endParaRPr lang="en-US" sz="1050" dirty="0">
                  <a:latin typeface="Calibri" pitchFamily="34" charset="0"/>
                </a:endParaRPr>
              </a:p>
            </p:txBody>
          </p:sp>
          <p:sp>
            <p:nvSpPr>
              <p:cNvPr id="58" name="TextBox 117"/>
              <p:cNvSpPr txBox="1">
                <a:spLocks noChangeArrowheads="1"/>
              </p:cNvSpPr>
              <p:nvPr/>
            </p:nvSpPr>
            <p:spPr bwMode="auto">
              <a:xfrm>
                <a:off x="914400" y="1031875"/>
                <a:ext cx="1524000" cy="4159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1050" b="1" dirty="0" err="1" smtClean="0">
                    <a:latin typeface="Calibri" pitchFamily="34" charset="0"/>
                  </a:rPr>
                  <a:t>P</a:t>
                </a:r>
                <a:r>
                  <a:rPr lang="en-US" sz="1050" dirty="0" err="1" smtClean="0">
                    <a:latin typeface="Calibri" pitchFamily="34" charset="0"/>
                  </a:rPr>
                  <a:t>re</a:t>
                </a:r>
                <a:r>
                  <a:rPr lang="en-US" sz="1050" b="1" dirty="0" err="1" smtClean="0">
                    <a:latin typeface="Calibri" pitchFamily="34" charset="0"/>
                  </a:rPr>
                  <a:t>M</a:t>
                </a:r>
                <a:r>
                  <a:rPr lang="en-US" sz="1050" dirty="0" err="1" smtClean="0">
                    <a:latin typeface="Calibri" pitchFamily="34" charset="0"/>
                  </a:rPr>
                  <a:t>otor</a:t>
                </a:r>
                <a:r>
                  <a:rPr lang="en-US" sz="1050" dirty="0" smtClean="0">
                    <a:latin typeface="Calibri" pitchFamily="34" charset="0"/>
                  </a:rPr>
                  <a:t>:</a:t>
                </a:r>
                <a:endParaRPr lang="en-US" sz="1050" dirty="0">
                  <a:latin typeface="Calibri" pitchFamily="34" charset="0"/>
                </a:endParaRPr>
              </a:p>
              <a:p>
                <a:pPr>
                  <a:defRPr/>
                </a:pPr>
                <a:r>
                  <a:rPr lang="en-US" sz="1050" dirty="0">
                    <a:latin typeface="Calibri" pitchFamily="34" charset="0"/>
                  </a:rPr>
                  <a:t>c</a:t>
                </a:r>
                <a:r>
                  <a:rPr lang="en-US" sz="1050" dirty="0" smtClean="0">
                    <a:latin typeface="Calibri" pitchFamily="34" charset="0"/>
                  </a:rPr>
                  <a:t>ontrol </a:t>
                </a:r>
                <a:r>
                  <a:rPr lang="en-US" sz="1050" dirty="0" smtClean="0">
                    <a:latin typeface="Calibri" pitchFamily="34" charset="0"/>
                  </a:rPr>
                  <a:t>of movement</a:t>
                </a:r>
                <a:endParaRPr lang="en-US" sz="1050" dirty="0">
                  <a:latin typeface="Calibri" pitchFamily="34" charset="0"/>
                </a:endParaRP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5943600" y="152400"/>
                <a:ext cx="3048000" cy="1991822"/>
                <a:chOff x="6096000" y="228600"/>
                <a:chExt cx="3048000" cy="1991822"/>
              </a:xfrm>
            </p:grpSpPr>
            <p:sp>
              <p:nvSpPr>
                <p:cNvPr id="9" name="Snip and Round Single Corner Rectangle 8"/>
                <p:cNvSpPr/>
                <p:nvPr/>
              </p:nvSpPr>
              <p:spPr>
                <a:xfrm rot="10800000">
                  <a:off x="6096000" y="228600"/>
                  <a:ext cx="2667000" cy="1991822"/>
                </a:xfrm>
                <a:prstGeom prst="snipRoundRect">
                  <a:avLst>
                    <a:gd name="adj1" fmla="val 16667"/>
                    <a:gd name="adj2" fmla="val 50000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400" b="1" dirty="0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6400800" y="979979"/>
                  <a:ext cx="838200" cy="467821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/>
                    <a:t>HF CA1</a:t>
                  </a:r>
                  <a:endParaRPr lang="en-US" sz="1400" b="1" dirty="0"/>
                </a:p>
              </p:txBody>
            </p:sp>
            <p:sp>
              <p:nvSpPr>
                <p:cNvPr id="36" name="Flowchart: Magnetic Disk 35"/>
                <p:cNvSpPr/>
                <p:nvPr/>
              </p:nvSpPr>
              <p:spPr>
                <a:xfrm>
                  <a:off x="6248400" y="370379"/>
                  <a:ext cx="381000" cy="467821"/>
                </a:xfrm>
                <a:prstGeom prst="flowChartMagneticDisk">
                  <a:avLst/>
                </a:prstGeom>
                <a:solidFill>
                  <a:srgbClr val="9966FF"/>
                </a:solidFill>
                <a:ln>
                  <a:solidFill>
                    <a:srgbClr val="6600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2060"/>
                      </a:solidFill>
                    </a:rPr>
                    <a:t>EC</a:t>
                  </a:r>
                  <a:endParaRPr lang="en-US" sz="14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59" name="TextBox 127"/>
                <p:cNvSpPr txBox="1">
                  <a:spLocks noChangeArrowheads="1"/>
                </p:cNvSpPr>
                <p:nvPr/>
              </p:nvSpPr>
              <p:spPr bwMode="auto">
                <a:xfrm>
                  <a:off x="6780658" y="389183"/>
                  <a:ext cx="1687512" cy="415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050" b="1" dirty="0" smtClean="0">
                      <a:latin typeface="Calibri" pitchFamily="34" charset="0"/>
                    </a:rPr>
                    <a:t>E</a:t>
                  </a:r>
                  <a:r>
                    <a:rPr lang="en-US" sz="1050" dirty="0" smtClean="0">
                      <a:latin typeface="Calibri" pitchFamily="34" charset="0"/>
                    </a:rPr>
                    <a:t>ntorhinal </a:t>
                  </a:r>
                  <a:r>
                    <a:rPr lang="en-US" sz="1050" b="1" dirty="0" smtClean="0">
                      <a:latin typeface="Calibri" pitchFamily="34" charset="0"/>
                    </a:rPr>
                    <a:t>C</a:t>
                  </a:r>
                  <a:r>
                    <a:rPr lang="en-US" sz="1050" dirty="0" smtClean="0">
                      <a:latin typeface="Calibri" pitchFamily="34" charset="0"/>
                    </a:rPr>
                    <a:t>ortex: </a:t>
                  </a:r>
                </a:p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n</a:t>
                  </a:r>
                  <a:r>
                    <a:rPr lang="en-US" sz="1050" dirty="0" smtClean="0">
                      <a:latin typeface="Calibri" pitchFamily="34" charset="0"/>
                    </a:rPr>
                    <a:t>avigational memory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  <p:sp>
              <p:nvSpPr>
                <p:cNvPr id="60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239000" y="1077422"/>
                  <a:ext cx="1447800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</a:t>
                  </a:r>
                  <a:r>
                    <a:rPr lang="en-US" sz="1050" b="1" dirty="0" smtClean="0">
                      <a:latin typeface="Calibri" pitchFamily="34" charset="0"/>
                    </a:rPr>
                    <a:t>CA1</a:t>
                  </a:r>
                  <a:r>
                    <a:rPr lang="en-US" sz="1050" dirty="0" smtClean="0">
                      <a:latin typeface="Calibri" pitchFamily="34" charset="0"/>
                    </a:rPr>
                    <a:t>: spatial learning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6858000" y="1600200"/>
                  <a:ext cx="838200" cy="467821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/>
                    <a:t>HF SUB</a:t>
                  </a:r>
                  <a:endParaRPr lang="en-US" sz="1400" b="1" dirty="0"/>
                </a:p>
              </p:txBody>
            </p:sp>
            <p:sp>
              <p:nvSpPr>
                <p:cNvPr id="62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696200" y="1600200"/>
                  <a:ext cx="1447800" cy="415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</a:t>
                  </a:r>
                  <a:r>
                    <a:rPr lang="en-US" sz="1050" b="1" dirty="0" err="1" smtClean="0">
                      <a:latin typeface="Calibri" pitchFamily="34" charset="0"/>
                    </a:rPr>
                    <a:t>SUB</a:t>
                  </a:r>
                  <a:r>
                    <a:rPr lang="en-US" sz="1050" dirty="0" err="1" smtClean="0">
                      <a:latin typeface="Calibri" pitchFamily="34" charset="0"/>
                    </a:rPr>
                    <a:t>iculum</a:t>
                  </a:r>
                  <a:r>
                    <a:rPr lang="en-US" sz="1050" dirty="0" smtClean="0">
                      <a:latin typeface="Calibri" pitchFamily="34" charset="0"/>
                    </a:rPr>
                    <a:t>: </a:t>
                  </a:r>
                </a:p>
                <a:p>
                  <a:pPr>
                    <a:defRPr/>
                  </a:pPr>
                  <a:r>
                    <a:rPr lang="en-US" sz="1050" dirty="0" smtClean="0">
                      <a:latin typeface="Calibri" pitchFamily="34" charset="0"/>
                    </a:rPr>
                    <a:t>working memory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</p:grpSp>
        </p:grpSp>
        <p:sp>
          <p:nvSpPr>
            <p:cNvPr id="2" name="Curved Up Arrow 1"/>
            <p:cNvSpPr/>
            <p:nvPr/>
          </p:nvSpPr>
          <p:spPr>
            <a:xfrm>
              <a:off x="4267200" y="3505200"/>
              <a:ext cx="533400" cy="228600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Curved Up Arrow 47"/>
            <p:cNvSpPr/>
            <p:nvPr/>
          </p:nvSpPr>
          <p:spPr>
            <a:xfrm>
              <a:off x="6934200" y="5638800"/>
              <a:ext cx="533400" cy="228600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Curved Up Arrow 62"/>
            <p:cNvSpPr/>
            <p:nvPr/>
          </p:nvSpPr>
          <p:spPr>
            <a:xfrm rot="21112540">
              <a:off x="4048241" y="4176646"/>
              <a:ext cx="1297760" cy="228600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Curved Up Arrow 65"/>
            <p:cNvSpPr/>
            <p:nvPr/>
          </p:nvSpPr>
          <p:spPr>
            <a:xfrm rot="20997645" flipH="1" flipV="1">
              <a:off x="4050484" y="3823606"/>
              <a:ext cx="1050414" cy="228600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Curved Up Arrow 67"/>
            <p:cNvSpPr/>
            <p:nvPr/>
          </p:nvSpPr>
          <p:spPr>
            <a:xfrm rot="1982223" flipH="1" flipV="1">
              <a:off x="3089904" y="2560817"/>
              <a:ext cx="1295947" cy="228600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Curved Up Arrow 68"/>
            <p:cNvSpPr/>
            <p:nvPr/>
          </p:nvSpPr>
          <p:spPr>
            <a:xfrm rot="1982223">
              <a:off x="2861304" y="2865617"/>
              <a:ext cx="1295947" cy="228600"/>
            </a:xfrm>
            <a:prstGeom prst="curved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832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8600" y="152400"/>
            <a:ext cx="8458200" cy="5791202"/>
            <a:chOff x="228600" y="152400"/>
            <a:chExt cx="8458200" cy="5791202"/>
          </a:xfrm>
        </p:grpSpPr>
        <p:grpSp>
          <p:nvGrpSpPr>
            <p:cNvPr id="16" name="Group 15"/>
            <p:cNvGrpSpPr/>
            <p:nvPr/>
          </p:nvGrpSpPr>
          <p:grpSpPr>
            <a:xfrm>
              <a:off x="228600" y="152400"/>
              <a:ext cx="8458200" cy="5791202"/>
              <a:chOff x="228600" y="152400"/>
              <a:chExt cx="8458200" cy="5791202"/>
            </a:xfrm>
          </p:grpSpPr>
          <p:pic>
            <p:nvPicPr>
              <p:cNvPr id="4" name="Picture 2" descr="F:\Users\goodman\Desktop\RESEARCH\__COLLABORATORS\Collab-Nicolescu\monica-2009\2009-10-20.mn(budget+draft)\brain.png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3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8800" y="1004887"/>
                <a:ext cx="5445125" cy="4786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Rectangle 60"/>
              <p:cNvSpPr>
                <a:spLocks noChangeArrowheads="1"/>
              </p:cNvSpPr>
              <p:nvPr/>
            </p:nvSpPr>
            <p:spPr bwMode="auto">
              <a:xfrm>
                <a:off x="3491622" y="3315022"/>
                <a:ext cx="66198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AM</a:t>
                </a: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276600" y="3342179"/>
                <a:ext cx="457200" cy="467821"/>
              </a:xfrm>
              <a:prstGeom prst="ellipse">
                <a:avLst/>
              </a:prstGeom>
              <a:solidFill>
                <a:srgbClr val="DDDDDD"/>
              </a:solidFill>
              <a:ln>
                <a:solidFill>
                  <a:srgbClr val="969696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969696"/>
                    </a:solidFill>
                  </a:rPr>
                  <a:t>AM</a:t>
                </a:r>
                <a:endParaRPr lang="en-US" sz="1400" b="1" dirty="0">
                  <a:solidFill>
                    <a:srgbClr val="969696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505200" y="3875579"/>
                <a:ext cx="457200" cy="467821"/>
              </a:xfrm>
              <a:prstGeom prst="ellipse">
                <a:avLst/>
              </a:prstGeom>
              <a:solidFill>
                <a:srgbClr val="DDDDDD"/>
              </a:solidFill>
              <a:ln>
                <a:solidFill>
                  <a:srgbClr val="969696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969696"/>
                    </a:solidFill>
                  </a:rPr>
                  <a:t>HYP</a:t>
                </a:r>
                <a:endParaRPr lang="en-US" sz="1400" b="1" dirty="0">
                  <a:solidFill>
                    <a:srgbClr val="969696"/>
                  </a:solidFill>
                </a:endParaRPr>
              </a:p>
            </p:txBody>
          </p:sp>
          <p:sp>
            <p:nvSpPr>
              <p:cNvPr id="29" name="Flowchart: Magnetic Disk 28"/>
              <p:cNvSpPr/>
              <p:nvPr/>
            </p:nvSpPr>
            <p:spPr>
              <a:xfrm>
                <a:off x="6629400" y="3505200"/>
                <a:ext cx="381000" cy="467821"/>
              </a:xfrm>
              <a:prstGeom prst="flowChartMagneticDisk">
                <a:avLst/>
              </a:prstGeom>
              <a:solidFill>
                <a:srgbClr val="FFFF99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VC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31" name="Flowchart: Magnetic Disk 30"/>
              <p:cNvSpPr/>
              <p:nvPr/>
            </p:nvSpPr>
            <p:spPr>
              <a:xfrm>
                <a:off x="4343400" y="2514600"/>
                <a:ext cx="381000" cy="467821"/>
              </a:xfrm>
              <a:prstGeom prst="flowChartMagneticDisk">
                <a:avLst/>
              </a:prstGeom>
              <a:solidFill>
                <a:srgbClr val="FF99FF"/>
              </a:solidFill>
              <a:ln>
                <a:solidFill>
                  <a:srgbClr val="FF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AC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6781800" y="3886200"/>
                <a:ext cx="1905000" cy="2057402"/>
                <a:chOff x="6858000" y="4114798"/>
                <a:chExt cx="1905000" cy="2057402"/>
              </a:xfrm>
            </p:grpSpPr>
            <p:sp>
              <p:nvSpPr>
                <p:cNvPr id="8" name="Snip and Round Single Corner Rectangle 7"/>
                <p:cNvSpPr/>
                <p:nvPr/>
              </p:nvSpPr>
              <p:spPr>
                <a:xfrm rot="16200000">
                  <a:off x="6781799" y="4190999"/>
                  <a:ext cx="2057402" cy="1905000"/>
                </a:xfrm>
                <a:prstGeom prst="snipRoundRect">
                  <a:avLst>
                    <a:gd name="adj1" fmla="val 16667"/>
                    <a:gd name="adj2" fmla="val 50000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400" b="1" dirty="0"/>
                </a:p>
              </p:txBody>
            </p:sp>
            <p:sp>
              <p:nvSpPr>
                <p:cNvPr id="30" name="Flowchart: Magnetic Disk 29"/>
                <p:cNvSpPr/>
                <p:nvPr/>
              </p:nvSpPr>
              <p:spPr>
                <a:xfrm>
                  <a:off x="7391400" y="4561379"/>
                  <a:ext cx="381000" cy="467821"/>
                </a:xfrm>
                <a:prstGeom prst="flowChartMagneticDisk">
                  <a:avLst/>
                </a:prstGeom>
                <a:solidFill>
                  <a:srgbClr val="FFFF99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2060"/>
                      </a:solidFill>
                    </a:rPr>
                    <a:t>VC</a:t>
                  </a:r>
                  <a:endParaRPr lang="en-US" sz="1400" b="1" dirty="0">
                    <a:solidFill>
                      <a:srgbClr val="002060"/>
                    </a:solidFill>
                  </a:endParaRPr>
                </a:p>
              </p:txBody>
            </p:sp>
            <p:sp>
              <p:nvSpPr>
                <p:cNvPr id="32" name="Flowchart: Magnetic Disk 31"/>
                <p:cNvSpPr/>
                <p:nvPr/>
              </p:nvSpPr>
              <p:spPr>
                <a:xfrm>
                  <a:off x="7086600" y="5105400"/>
                  <a:ext cx="381000" cy="467821"/>
                </a:xfrm>
                <a:prstGeom prst="flowChartMagneticDisk">
                  <a:avLst/>
                </a:prstGeom>
                <a:solidFill>
                  <a:srgbClr val="FF99FF"/>
                </a:solidFill>
                <a:ln>
                  <a:solidFill>
                    <a:srgbClr val="FF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002060"/>
                      </a:solidFill>
                    </a:rPr>
                    <a:t>AC</a:t>
                  </a:r>
                  <a:endParaRPr lang="en-US" sz="1400" b="1" dirty="0">
                    <a:solidFill>
                      <a:srgbClr val="002060"/>
                    </a:solidFill>
                  </a:endParaRPr>
                </a:p>
              </p:txBody>
            </p:sp>
          </p:grpSp>
          <p:sp>
            <p:nvSpPr>
              <p:cNvPr id="33" name="Flowchart: Magnetic Disk 32"/>
              <p:cNvSpPr/>
              <p:nvPr/>
            </p:nvSpPr>
            <p:spPr>
              <a:xfrm>
                <a:off x="4953000" y="2743200"/>
                <a:ext cx="381000" cy="467821"/>
              </a:xfrm>
              <a:prstGeom prst="flowChartMagneticDisk">
                <a:avLst/>
              </a:prstGeom>
              <a:solidFill>
                <a:srgbClr val="DDDDDD"/>
              </a:solidFill>
              <a:ln>
                <a:solidFill>
                  <a:srgbClr val="96969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969696"/>
                    </a:solidFill>
                  </a:rPr>
                  <a:t>EC</a:t>
                </a:r>
                <a:endParaRPr lang="en-US" sz="1400" b="1" dirty="0">
                  <a:solidFill>
                    <a:srgbClr val="969696"/>
                  </a:solidFill>
                </a:endParaRPr>
              </a:p>
            </p:txBody>
          </p:sp>
          <p:sp>
            <p:nvSpPr>
              <p:cNvPr id="34" name="Flowchart: Magnetic Disk 33"/>
              <p:cNvSpPr/>
              <p:nvPr/>
            </p:nvSpPr>
            <p:spPr>
              <a:xfrm>
                <a:off x="5181600" y="3570779"/>
                <a:ext cx="381000" cy="467821"/>
              </a:xfrm>
              <a:prstGeom prst="flowChartMagneticDisk">
                <a:avLst/>
              </a:prstGeom>
              <a:solidFill>
                <a:srgbClr val="DDDDDD"/>
              </a:solidFill>
              <a:ln>
                <a:solidFill>
                  <a:srgbClr val="96969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969696"/>
                    </a:solidFill>
                  </a:rPr>
                  <a:t>IT</a:t>
                </a:r>
                <a:endParaRPr lang="en-US" sz="1400" b="1" dirty="0">
                  <a:solidFill>
                    <a:srgbClr val="969696"/>
                  </a:solidFill>
                </a:endParaRPr>
              </a:p>
            </p:txBody>
          </p:sp>
          <p:sp>
            <p:nvSpPr>
              <p:cNvPr id="39" name="Flowchart: Magnetic Disk 38"/>
              <p:cNvSpPr/>
              <p:nvPr/>
            </p:nvSpPr>
            <p:spPr>
              <a:xfrm>
                <a:off x="2622847" y="2052089"/>
                <a:ext cx="381000" cy="467821"/>
              </a:xfrm>
              <a:prstGeom prst="flowChartMagneticDisk">
                <a:avLst/>
              </a:prstGeom>
              <a:solidFill>
                <a:srgbClr val="DDDDDD"/>
              </a:solidFill>
              <a:ln>
                <a:solidFill>
                  <a:srgbClr val="96969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969696"/>
                    </a:solidFill>
                  </a:rPr>
                  <a:t>PF</a:t>
                </a:r>
                <a:endParaRPr lang="en-US" sz="1400" b="1" dirty="0">
                  <a:solidFill>
                    <a:srgbClr val="969696"/>
                  </a:solidFill>
                </a:endParaRPr>
              </a:p>
            </p:txBody>
          </p:sp>
          <p:sp>
            <p:nvSpPr>
              <p:cNvPr id="40" name="Flowchart: Magnetic Disk 39"/>
              <p:cNvSpPr/>
              <p:nvPr/>
            </p:nvSpPr>
            <p:spPr>
              <a:xfrm>
                <a:off x="3581400" y="1371600"/>
                <a:ext cx="381000" cy="467821"/>
              </a:xfrm>
              <a:prstGeom prst="flowChartMagneticDisk">
                <a:avLst/>
              </a:prstGeom>
              <a:solidFill>
                <a:srgbClr val="DDDDDD"/>
              </a:solidFill>
              <a:ln>
                <a:solidFill>
                  <a:srgbClr val="96969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969696"/>
                    </a:solidFill>
                  </a:rPr>
                  <a:t>PM</a:t>
                </a:r>
                <a:endParaRPr lang="en-US" sz="1400" b="1" dirty="0">
                  <a:solidFill>
                    <a:srgbClr val="969696"/>
                  </a:solidFill>
                </a:endParaRPr>
              </a:p>
            </p:txBody>
          </p:sp>
          <p:sp>
            <p:nvSpPr>
              <p:cNvPr id="41" name="Flowchart: Magnetic Disk 40"/>
              <p:cNvSpPr/>
              <p:nvPr/>
            </p:nvSpPr>
            <p:spPr>
              <a:xfrm>
                <a:off x="5029200" y="1454147"/>
                <a:ext cx="381000" cy="467821"/>
              </a:xfrm>
              <a:prstGeom prst="flowChartMagneticDisk">
                <a:avLst/>
              </a:prstGeom>
              <a:solidFill>
                <a:srgbClr val="DDDDDD"/>
              </a:solidFill>
              <a:ln>
                <a:solidFill>
                  <a:srgbClr val="96969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969696"/>
                    </a:solidFill>
                  </a:rPr>
                  <a:t>PC</a:t>
                </a:r>
                <a:endParaRPr lang="en-US" sz="1400" b="1" dirty="0">
                  <a:solidFill>
                    <a:srgbClr val="969696"/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419600" y="3886200"/>
                <a:ext cx="457200" cy="46782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/>
                  <a:t>BG</a:t>
                </a:r>
                <a:endParaRPr lang="en-US" sz="1400" b="1" dirty="0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6019800" y="152400"/>
                <a:ext cx="2667000" cy="2068022"/>
                <a:chOff x="6019800" y="152400"/>
                <a:chExt cx="2667000" cy="2068022"/>
              </a:xfrm>
            </p:grpSpPr>
            <p:sp>
              <p:nvSpPr>
                <p:cNvPr id="9" name="Snip and Round Single Corner Rectangle 8"/>
                <p:cNvSpPr/>
                <p:nvPr/>
              </p:nvSpPr>
              <p:spPr>
                <a:xfrm rot="10800000">
                  <a:off x="6019800" y="152400"/>
                  <a:ext cx="2667000" cy="2068022"/>
                </a:xfrm>
                <a:prstGeom prst="snipRoundRect">
                  <a:avLst>
                    <a:gd name="adj1" fmla="val 16667"/>
                    <a:gd name="adj2" fmla="val 50000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63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1400" b="1" dirty="0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6705600" y="228600"/>
                  <a:ext cx="838200" cy="467821"/>
                </a:xfrm>
                <a:prstGeom prst="ellipse">
                  <a:avLst/>
                </a:prstGeom>
                <a:solidFill>
                  <a:srgbClr val="DDDDDD"/>
                </a:solidFill>
                <a:ln>
                  <a:solidFill>
                    <a:srgbClr val="969696"/>
                  </a:solidFill>
                </a:ln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969696"/>
                      </a:solidFill>
                    </a:rPr>
                    <a:t>HF CA1</a:t>
                  </a:r>
                  <a:endParaRPr lang="en-US" sz="1400" b="1" dirty="0">
                    <a:solidFill>
                      <a:srgbClr val="969696"/>
                    </a:solidFill>
                  </a:endParaRPr>
                </a:p>
              </p:txBody>
            </p:sp>
            <p:sp>
              <p:nvSpPr>
                <p:cNvPr id="36" name="Flowchart: Magnetic Disk 35"/>
                <p:cNvSpPr/>
                <p:nvPr/>
              </p:nvSpPr>
              <p:spPr>
                <a:xfrm>
                  <a:off x="6172200" y="228600"/>
                  <a:ext cx="381000" cy="467821"/>
                </a:xfrm>
                <a:prstGeom prst="flowChartMagneticDisk">
                  <a:avLst/>
                </a:prstGeom>
                <a:solidFill>
                  <a:srgbClr val="DDDDDD"/>
                </a:solidFill>
                <a:ln>
                  <a:solidFill>
                    <a:srgbClr val="96969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>
                      <a:solidFill>
                        <a:srgbClr val="969696"/>
                      </a:solidFill>
                    </a:rPr>
                    <a:t>EC</a:t>
                  </a:r>
                  <a:endParaRPr lang="en-US" sz="1400" b="1" dirty="0">
                    <a:solidFill>
                      <a:srgbClr val="969696"/>
                    </a:solidFill>
                  </a:endParaRPr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6286500" y="838200"/>
                  <a:ext cx="838200" cy="467821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/>
                    <a:t>HF CA3</a:t>
                  </a:r>
                  <a:endParaRPr lang="en-US" sz="1400" b="1" dirty="0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6705600" y="1437179"/>
                  <a:ext cx="838200" cy="467821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400" b="1" dirty="0" smtClean="0"/>
                    <a:t>HF DG</a:t>
                  </a:r>
                  <a:endParaRPr lang="en-US" sz="1400" b="1" dirty="0"/>
                </a:p>
              </p:txBody>
            </p:sp>
          </p:grpSp>
          <p:sp>
            <p:nvSpPr>
              <p:cNvPr id="48" name="Oval 47"/>
              <p:cNvSpPr/>
              <p:nvPr/>
            </p:nvSpPr>
            <p:spPr>
              <a:xfrm>
                <a:off x="4114800" y="3124200"/>
                <a:ext cx="838200" cy="46782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/>
                  <a:t>HF</a:t>
                </a:r>
                <a:endParaRPr lang="en-US" sz="1400" b="1" dirty="0"/>
              </a:p>
            </p:txBody>
          </p:sp>
          <p:sp>
            <p:nvSpPr>
              <p:cNvPr id="51" name="Flowchart: Magnetic Disk 50"/>
              <p:cNvSpPr/>
              <p:nvPr/>
            </p:nvSpPr>
            <p:spPr>
              <a:xfrm>
                <a:off x="3124200" y="1295400"/>
                <a:ext cx="381000" cy="467821"/>
              </a:xfrm>
              <a:prstGeom prst="flowChartMagneticDisk">
                <a:avLst/>
              </a:prstGeom>
              <a:solidFill>
                <a:srgbClr val="CCFFFF"/>
              </a:solidFill>
              <a:ln>
                <a:solidFill>
                  <a:srgbClr val="00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 smtClean="0">
                    <a:solidFill>
                      <a:srgbClr val="002060"/>
                    </a:solidFill>
                  </a:rPr>
                  <a:t>DPM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52" name="Flowchart: Magnetic Disk 51"/>
              <p:cNvSpPr/>
              <p:nvPr/>
            </p:nvSpPr>
            <p:spPr>
              <a:xfrm>
                <a:off x="3200400" y="1828800"/>
                <a:ext cx="381000" cy="467821"/>
              </a:xfrm>
              <a:prstGeom prst="flowChartMagneticDisk">
                <a:avLst/>
              </a:prstGeom>
              <a:solidFill>
                <a:srgbClr val="CCFFFF"/>
              </a:solidFill>
              <a:ln>
                <a:solidFill>
                  <a:srgbClr val="00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400" b="1" dirty="0">
                    <a:solidFill>
                      <a:srgbClr val="002060"/>
                    </a:solidFill>
                  </a:rPr>
                  <a:t>V</a:t>
                </a:r>
                <a:r>
                  <a:rPr lang="en-US" sz="1400" b="1" dirty="0" smtClean="0">
                    <a:solidFill>
                      <a:srgbClr val="002060"/>
                    </a:solidFill>
                  </a:rPr>
                  <a:t>PM</a:t>
                </a:r>
                <a:endParaRPr lang="en-US" sz="1400" b="1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28600" y="152400"/>
                <a:ext cx="2438400" cy="2133599"/>
                <a:chOff x="228600" y="152400"/>
                <a:chExt cx="2438400" cy="2133599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228600" y="152400"/>
                  <a:ext cx="2438400" cy="2133599"/>
                  <a:chOff x="76200" y="228600"/>
                  <a:chExt cx="2438400" cy="2133599"/>
                </a:xfrm>
              </p:grpSpPr>
              <p:sp>
                <p:nvSpPr>
                  <p:cNvPr id="7" name="Snip and Round Single Corner Rectangle 6"/>
                  <p:cNvSpPr/>
                  <p:nvPr/>
                </p:nvSpPr>
                <p:spPr>
                  <a:xfrm flipV="1">
                    <a:off x="76200" y="228600"/>
                    <a:ext cx="2438400" cy="2133599"/>
                  </a:xfrm>
                  <a:prstGeom prst="snipRoundRect">
                    <a:avLst>
                      <a:gd name="adj1" fmla="val 16667"/>
                      <a:gd name="adj2" fmla="val 50000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63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400" b="1" dirty="0"/>
                  </a:p>
                </p:txBody>
              </p:sp>
              <p:sp>
                <p:nvSpPr>
                  <p:cNvPr id="42" name="Flowchart: Magnetic Disk 41"/>
                  <p:cNvSpPr/>
                  <p:nvPr/>
                </p:nvSpPr>
                <p:spPr>
                  <a:xfrm>
                    <a:off x="1143000" y="294179"/>
                    <a:ext cx="381000" cy="467821"/>
                  </a:xfrm>
                  <a:prstGeom prst="flowChartMagneticDisk">
                    <a:avLst/>
                  </a:prstGeom>
                  <a:solidFill>
                    <a:srgbClr val="DDDDDD"/>
                  </a:solidFill>
                  <a:ln>
                    <a:solidFill>
                      <a:srgbClr val="96969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69696"/>
                        </a:solidFill>
                      </a:rPr>
                      <a:t>PC</a:t>
                    </a:r>
                    <a:endParaRPr lang="en-US" sz="1400" b="1" dirty="0">
                      <a:solidFill>
                        <a:srgbClr val="969696"/>
                      </a:solidFill>
                    </a:endParaRPr>
                  </a:p>
                </p:txBody>
              </p:sp>
              <p:sp>
                <p:nvSpPr>
                  <p:cNvPr id="43" name="Flowchart: Magnetic Disk 42"/>
                  <p:cNvSpPr/>
                  <p:nvPr/>
                </p:nvSpPr>
                <p:spPr>
                  <a:xfrm>
                    <a:off x="685800" y="294179"/>
                    <a:ext cx="381000" cy="467821"/>
                  </a:xfrm>
                  <a:prstGeom prst="flowChartMagneticDisk">
                    <a:avLst/>
                  </a:prstGeom>
                  <a:solidFill>
                    <a:srgbClr val="DDDDDD"/>
                  </a:solidFill>
                  <a:ln>
                    <a:solidFill>
                      <a:srgbClr val="96969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69696"/>
                        </a:solidFill>
                      </a:rPr>
                      <a:t>PM</a:t>
                    </a:r>
                    <a:endParaRPr lang="en-US" sz="1400" b="1" dirty="0">
                      <a:solidFill>
                        <a:srgbClr val="969696"/>
                      </a:solidFill>
                    </a:endParaRPr>
                  </a:p>
                </p:txBody>
              </p:sp>
              <p:sp>
                <p:nvSpPr>
                  <p:cNvPr id="44" name="Flowchart: Magnetic Disk 43"/>
                  <p:cNvSpPr/>
                  <p:nvPr/>
                </p:nvSpPr>
                <p:spPr>
                  <a:xfrm>
                    <a:off x="228600" y="294179"/>
                    <a:ext cx="381000" cy="467821"/>
                  </a:xfrm>
                  <a:prstGeom prst="flowChartMagneticDisk">
                    <a:avLst/>
                  </a:prstGeom>
                  <a:solidFill>
                    <a:srgbClr val="DDDDDD"/>
                  </a:solidFill>
                  <a:ln>
                    <a:solidFill>
                      <a:srgbClr val="96969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69696"/>
                        </a:solidFill>
                      </a:rPr>
                      <a:t>PF</a:t>
                    </a:r>
                    <a:endParaRPr lang="en-US" sz="1400" b="1" dirty="0">
                      <a:solidFill>
                        <a:srgbClr val="969696"/>
                      </a:solidFill>
                    </a:endParaRPr>
                  </a:p>
                </p:txBody>
              </p:sp>
              <p:sp>
                <p:nvSpPr>
                  <p:cNvPr id="53" name="Flowchart: Magnetic Disk 52"/>
                  <p:cNvSpPr/>
                  <p:nvPr/>
                </p:nvSpPr>
                <p:spPr>
                  <a:xfrm>
                    <a:off x="228600" y="979979"/>
                    <a:ext cx="381000" cy="467821"/>
                  </a:xfrm>
                  <a:prstGeom prst="flowChartMagneticDisk">
                    <a:avLst/>
                  </a:prstGeom>
                  <a:solidFill>
                    <a:srgbClr val="CCFFFF"/>
                  </a:solidFill>
                  <a:ln>
                    <a:solidFill>
                      <a:srgbClr val="00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002060"/>
                        </a:solidFill>
                      </a:rPr>
                      <a:t>DPM</a:t>
                    </a:r>
                    <a:endParaRPr lang="en-US" sz="1400" b="1" dirty="0">
                      <a:solidFill>
                        <a:srgbClr val="002060"/>
                      </a:solidFill>
                    </a:endParaRPr>
                  </a:p>
                </p:txBody>
              </p:sp>
              <p:sp>
                <p:nvSpPr>
                  <p:cNvPr id="54" name="Flowchart: Magnetic Disk 53"/>
                  <p:cNvSpPr/>
                  <p:nvPr/>
                </p:nvSpPr>
                <p:spPr>
                  <a:xfrm>
                    <a:off x="228600" y="1524000"/>
                    <a:ext cx="381000" cy="467821"/>
                  </a:xfrm>
                  <a:prstGeom prst="flowChartMagneticDisk">
                    <a:avLst/>
                  </a:prstGeom>
                  <a:solidFill>
                    <a:srgbClr val="CCFFFF"/>
                  </a:solidFill>
                  <a:ln>
                    <a:solidFill>
                      <a:srgbClr val="00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>
                        <a:solidFill>
                          <a:srgbClr val="002060"/>
                        </a:solidFill>
                      </a:rPr>
                      <a:t>V</a:t>
                    </a:r>
                    <a:r>
                      <a:rPr lang="en-US" sz="1400" b="1" dirty="0" smtClean="0">
                        <a:solidFill>
                          <a:srgbClr val="002060"/>
                        </a:solidFill>
                      </a:rPr>
                      <a:t>PM</a:t>
                    </a:r>
                    <a:endParaRPr lang="en-US" sz="1400" b="1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  <p:sp>
              <p:nvSpPr>
                <p:cNvPr id="59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838200" y="941388"/>
                  <a:ext cx="1524000" cy="430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050" b="1" dirty="0">
                      <a:latin typeface="Calibri" pitchFamily="34" charset="0"/>
                    </a:rPr>
                    <a:t>V</a:t>
                  </a:r>
                  <a:r>
                    <a:rPr lang="en-US" sz="1050" dirty="0">
                      <a:latin typeface="Calibri" pitchFamily="34" charset="0"/>
                    </a:rPr>
                    <a:t>entral </a:t>
                  </a:r>
                  <a:r>
                    <a:rPr lang="en-US" sz="1050" b="1" dirty="0">
                      <a:latin typeface="Calibri" pitchFamily="34" charset="0"/>
                    </a:rPr>
                    <a:t>P</a:t>
                  </a:r>
                  <a:r>
                    <a:rPr lang="en-US" sz="1050" dirty="0">
                      <a:latin typeface="Calibri" pitchFamily="34" charset="0"/>
                    </a:rPr>
                    <a:t>re</a:t>
                  </a:r>
                  <a:r>
                    <a:rPr lang="en-US" sz="1050" b="1" dirty="0">
                      <a:latin typeface="Calibri" pitchFamily="34" charset="0"/>
                    </a:rPr>
                    <a:t>M</a:t>
                  </a:r>
                  <a:r>
                    <a:rPr lang="en-US" sz="1050" dirty="0">
                      <a:latin typeface="Calibri" pitchFamily="34" charset="0"/>
                    </a:rPr>
                    <a:t>otor: </a:t>
                  </a:r>
                </a:p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sustained activity</a:t>
                  </a:r>
                </a:p>
              </p:txBody>
            </p:sp>
            <p:sp>
              <p:nvSpPr>
                <p:cNvPr id="60" name="TextBox 116"/>
                <p:cNvSpPr txBox="1">
                  <a:spLocks noChangeArrowheads="1"/>
                </p:cNvSpPr>
                <p:nvPr/>
              </p:nvSpPr>
              <p:spPr bwMode="auto">
                <a:xfrm>
                  <a:off x="838200" y="1447800"/>
                  <a:ext cx="1371600" cy="430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050" b="1" dirty="0">
                      <a:latin typeface="Calibri" pitchFamily="34" charset="0"/>
                    </a:rPr>
                    <a:t>D</a:t>
                  </a:r>
                  <a:r>
                    <a:rPr lang="en-US" sz="1050" dirty="0">
                      <a:latin typeface="Calibri" pitchFamily="34" charset="0"/>
                    </a:rPr>
                    <a:t>orsal </a:t>
                  </a:r>
                  <a:r>
                    <a:rPr lang="en-US" sz="1050" b="1" dirty="0">
                      <a:latin typeface="Calibri" pitchFamily="34" charset="0"/>
                    </a:rPr>
                    <a:t>P</a:t>
                  </a:r>
                  <a:r>
                    <a:rPr lang="en-US" sz="1050" dirty="0">
                      <a:latin typeface="Calibri" pitchFamily="34" charset="0"/>
                    </a:rPr>
                    <a:t>re</a:t>
                  </a:r>
                  <a:r>
                    <a:rPr lang="en-US" sz="1050" b="1" dirty="0">
                      <a:latin typeface="Calibri" pitchFamily="34" charset="0"/>
                    </a:rPr>
                    <a:t>M</a:t>
                  </a:r>
                  <a:r>
                    <a:rPr lang="en-US" sz="1050" dirty="0">
                      <a:latin typeface="Calibri" pitchFamily="34" charset="0"/>
                    </a:rPr>
                    <a:t>otor: </a:t>
                  </a:r>
                </a:p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planning &amp; deciding</a:t>
                  </a: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09600" y="3657600"/>
                <a:ext cx="8077200" cy="2168098"/>
                <a:chOff x="609600" y="3657600"/>
                <a:chExt cx="8077200" cy="2168098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609600" y="3657600"/>
                  <a:ext cx="2438400" cy="1915621"/>
                  <a:chOff x="533400" y="3799379"/>
                  <a:chExt cx="2438400" cy="1915621"/>
                </a:xfrm>
              </p:grpSpPr>
              <p:sp>
                <p:nvSpPr>
                  <p:cNvPr id="10" name="Snip and Round Single Corner Rectangle 9"/>
                  <p:cNvSpPr/>
                  <p:nvPr/>
                </p:nvSpPr>
                <p:spPr>
                  <a:xfrm>
                    <a:off x="533400" y="3799379"/>
                    <a:ext cx="2438400" cy="1915621"/>
                  </a:xfrm>
                  <a:prstGeom prst="snipRoundRect">
                    <a:avLst>
                      <a:gd name="adj1" fmla="val 16667"/>
                      <a:gd name="adj2" fmla="val 50000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63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sz="1400" b="1" dirty="0"/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762000" y="3962400"/>
                    <a:ext cx="457200" cy="467821"/>
                  </a:xfrm>
                  <a:prstGeom prst="ellipse">
                    <a:avLst/>
                  </a:prstGeom>
                  <a:solidFill>
                    <a:srgbClr val="DDDDDD"/>
                  </a:solidFill>
                  <a:ln>
                    <a:solidFill>
                      <a:srgbClr val="969696"/>
                    </a:solidFill>
                  </a:ln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69696"/>
                        </a:solidFill>
                      </a:rPr>
                      <a:t>AM</a:t>
                    </a:r>
                    <a:endParaRPr lang="en-US" sz="1400" b="1" dirty="0">
                      <a:solidFill>
                        <a:srgbClr val="969696"/>
                      </a:solidFill>
                    </a:endParaRPr>
                  </a:p>
                </p:txBody>
              </p:sp>
              <p:sp>
                <p:nvSpPr>
                  <p:cNvPr id="35" name="Oval 34"/>
                  <p:cNvSpPr/>
                  <p:nvPr/>
                </p:nvSpPr>
                <p:spPr>
                  <a:xfrm>
                    <a:off x="1371600" y="3962400"/>
                    <a:ext cx="457200" cy="467821"/>
                  </a:xfrm>
                  <a:prstGeom prst="ellipse">
                    <a:avLst/>
                  </a:prstGeom>
                  <a:solidFill>
                    <a:srgbClr val="DDDDDD"/>
                  </a:solidFill>
                  <a:ln>
                    <a:solidFill>
                      <a:srgbClr val="969696"/>
                    </a:solidFill>
                  </a:ln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69696"/>
                        </a:solidFill>
                      </a:rPr>
                      <a:t>HYP</a:t>
                    </a:r>
                    <a:endParaRPr lang="en-US" sz="1400" b="1" dirty="0">
                      <a:solidFill>
                        <a:srgbClr val="969696"/>
                      </a:solidFill>
                    </a:endParaRPr>
                  </a:p>
                </p:txBody>
              </p:sp>
              <p:sp>
                <p:nvSpPr>
                  <p:cNvPr id="37" name="Flowchart: Magnetic Disk 36"/>
                  <p:cNvSpPr/>
                  <p:nvPr/>
                </p:nvSpPr>
                <p:spPr>
                  <a:xfrm>
                    <a:off x="1981200" y="4267200"/>
                    <a:ext cx="381000" cy="467821"/>
                  </a:xfrm>
                  <a:prstGeom prst="flowChartMagneticDisk">
                    <a:avLst/>
                  </a:prstGeom>
                  <a:solidFill>
                    <a:srgbClr val="DDDDDD"/>
                  </a:solidFill>
                  <a:ln>
                    <a:solidFill>
                      <a:srgbClr val="96969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>
                        <a:solidFill>
                          <a:srgbClr val="969696"/>
                        </a:solidFill>
                      </a:rPr>
                      <a:t>IT</a:t>
                    </a:r>
                    <a:endParaRPr lang="en-US" sz="1400" b="1" dirty="0">
                      <a:solidFill>
                        <a:srgbClr val="969696"/>
                      </a:solidFill>
                    </a:endParaRPr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>
                  <a:xfrm>
                    <a:off x="762000" y="4953000"/>
                    <a:ext cx="457200" cy="46782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400" b="1" dirty="0" smtClean="0"/>
                      <a:t>BG</a:t>
                    </a:r>
                    <a:endParaRPr lang="en-US" sz="1400" b="1" dirty="0"/>
                  </a:p>
                </p:txBody>
              </p:sp>
            </p:grpSp>
            <p:sp>
              <p:nvSpPr>
                <p:cNvPr id="61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1295400" y="4837168"/>
                  <a:ext cx="1219200" cy="4159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 </a:t>
                  </a:r>
                  <a:r>
                    <a:rPr lang="en-US" sz="1050" b="1" dirty="0">
                      <a:latin typeface="Calibri" pitchFamily="34" charset="0"/>
                    </a:rPr>
                    <a:t>B</a:t>
                  </a:r>
                  <a:r>
                    <a:rPr lang="en-US" sz="1050" dirty="0">
                      <a:latin typeface="Calibri" pitchFamily="34" charset="0"/>
                    </a:rPr>
                    <a:t>asal </a:t>
                  </a:r>
                  <a:r>
                    <a:rPr lang="en-US" sz="1050" b="1" dirty="0">
                      <a:latin typeface="Calibri" pitchFamily="34" charset="0"/>
                    </a:rPr>
                    <a:t>G</a:t>
                  </a:r>
                  <a:r>
                    <a:rPr lang="en-US" sz="1050" dirty="0">
                      <a:latin typeface="Calibri" pitchFamily="34" charset="0"/>
                    </a:rPr>
                    <a:t>anglia: </a:t>
                  </a:r>
                </a:p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 </a:t>
                  </a:r>
                  <a:r>
                    <a:rPr lang="en-US" sz="1050" dirty="0" smtClean="0">
                      <a:latin typeface="Calibri" pitchFamily="34" charset="0"/>
                    </a:rPr>
                    <a:t>decision </a:t>
                  </a:r>
                  <a:r>
                    <a:rPr lang="en-US" sz="1050" dirty="0">
                      <a:latin typeface="Calibri" pitchFamily="34" charset="0"/>
                    </a:rPr>
                    <a:t>making</a:t>
                  </a:r>
                </a:p>
              </p:txBody>
            </p:sp>
            <p:sp>
              <p:nvSpPr>
                <p:cNvPr id="63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696200" y="4470484"/>
                  <a:ext cx="990600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 </a:t>
                  </a:r>
                  <a:r>
                    <a:rPr lang="en-US" sz="1050" b="1" dirty="0" smtClean="0">
                      <a:latin typeface="Calibri" pitchFamily="34" charset="0"/>
                    </a:rPr>
                    <a:t>V</a:t>
                  </a:r>
                  <a:r>
                    <a:rPr lang="en-US" sz="1050" dirty="0" smtClean="0">
                      <a:latin typeface="Calibri" pitchFamily="34" charset="0"/>
                    </a:rPr>
                    <a:t>isual </a:t>
                  </a:r>
                  <a:r>
                    <a:rPr lang="en-US" sz="1050" b="1" dirty="0" smtClean="0">
                      <a:latin typeface="Calibri" pitchFamily="34" charset="0"/>
                    </a:rPr>
                    <a:t>C</a:t>
                  </a:r>
                  <a:r>
                    <a:rPr lang="en-US" sz="1050" dirty="0" smtClean="0">
                      <a:latin typeface="Calibri" pitchFamily="34" charset="0"/>
                    </a:rPr>
                    <a:t>ortex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  <p:sp>
              <p:nvSpPr>
                <p:cNvPr id="64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391400" y="5029200"/>
                  <a:ext cx="1219200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 </a:t>
                  </a:r>
                  <a:r>
                    <a:rPr lang="en-US" sz="1050" b="1" dirty="0" smtClean="0">
                      <a:latin typeface="Calibri" pitchFamily="34" charset="0"/>
                    </a:rPr>
                    <a:t>A</a:t>
                  </a:r>
                  <a:r>
                    <a:rPr lang="en-US" sz="1050" dirty="0" smtClean="0">
                      <a:latin typeface="Calibri" pitchFamily="34" charset="0"/>
                    </a:rPr>
                    <a:t>uditory </a:t>
                  </a:r>
                  <a:r>
                    <a:rPr lang="en-US" sz="1050" b="1" dirty="0" smtClean="0">
                      <a:latin typeface="Calibri" pitchFamily="34" charset="0"/>
                    </a:rPr>
                    <a:t>C</a:t>
                  </a:r>
                  <a:r>
                    <a:rPr lang="en-US" sz="1050" dirty="0" smtClean="0">
                      <a:latin typeface="Calibri" pitchFamily="34" charset="0"/>
                    </a:rPr>
                    <a:t>ortex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  <p:sp>
              <p:nvSpPr>
                <p:cNvPr id="73" name="TextBox 117"/>
                <p:cNvSpPr txBox="1">
                  <a:spLocks noChangeArrowheads="1"/>
                </p:cNvSpPr>
                <p:nvPr/>
              </p:nvSpPr>
              <p:spPr bwMode="auto">
                <a:xfrm>
                  <a:off x="7391400" y="5410200"/>
                  <a:ext cx="1219200" cy="415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050" dirty="0">
                      <a:latin typeface="Calibri" pitchFamily="34" charset="0"/>
                    </a:rPr>
                    <a:t>  </a:t>
                  </a:r>
                  <a:r>
                    <a:rPr lang="en-US" sz="1050" dirty="0" smtClean="0">
                      <a:latin typeface="Calibri" pitchFamily="34" charset="0"/>
                    </a:rPr>
                    <a:t>New Theoretical Memory</a:t>
                  </a:r>
                  <a:endParaRPr lang="en-US" sz="1050" dirty="0">
                    <a:latin typeface="Calibri" pitchFamily="34" charset="0"/>
                  </a:endParaRPr>
                </a:p>
              </p:txBody>
            </p:sp>
          </p:grpSp>
          <p:sp>
            <p:nvSpPr>
              <p:cNvPr id="65" name="TextBox 117"/>
              <p:cNvSpPr txBox="1">
                <a:spLocks noChangeArrowheads="1"/>
              </p:cNvSpPr>
              <p:nvPr/>
            </p:nvSpPr>
            <p:spPr bwMode="auto">
              <a:xfrm>
                <a:off x="7543800" y="1498684"/>
                <a:ext cx="1143000" cy="415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1050" dirty="0">
                    <a:latin typeface="Calibri" pitchFamily="34" charset="0"/>
                  </a:rPr>
                  <a:t>  </a:t>
                </a:r>
                <a:r>
                  <a:rPr lang="en-US" sz="1050" b="1" dirty="0" smtClean="0">
                    <a:latin typeface="Calibri" pitchFamily="34" charset="0"/>
                  </a:rPr>
                  <a:t>D</a:t>
                </a:r>
                <a:r>
                  <a:rPr lang="en-US" sz="1050" dirty="0" smtClean="0">
                    <a:latin typeface="Calibri" pitchFamily="34" charset="0"/>
                  </a:rPr>
                  <a:t>entate </a:t>
                </a:r>
                <a:r>
                  <a:rPr lang="en-US" sz="1050" b="1" dirty="0" err="1" smtClean="0">
                    <a:latin typeface="Calibri" pitchFamily="34" charset="0"/>
                  </a:rPr>
                  <a:t>G</a:t>
                </a:r>
                <a:r>
                  <a:rPr lang="en-US" sz="1050" dirty="0" err="1" smtClean="0">
                    <a:latin typeface="Calibri" pitchFamily="34" charset="0"/>
                  </a:rPr>
                  <a:t>yrus</a:t>
                </a:r>
                <a:r>
                  <a:rPr lang="en-US" sz="1050" dirty="0" smtClean="0">
                    <a:latin typeface="Calibri" pitchFamily="34" charset="0"/>
                  </a:rPr>
                  <a:t>:</a:t>
                </a:r>
              </a:p>
              <a:p>
                <a:pPr>
                  <a:defRPr/>
                </a:pPr>
                <a:r>
                  <a:rPr lang="en-US" sz="1050" dirty="0">
                    <a:latin typeface="Calibri" pitchFamily="34" charset="0"/>
                  </a:rPr>
                  <a:t> </a:t>
                </a:r>
                <a:r>
                  <a:rPr lang="en-US" sz="1050" dirty="0" smtClean="0">
                    <a:latin typeface="Calibri" pitchFamily="34" charset="0"/>
                  </a:rPr>
                  <a:t> new memories</a:t>
                </a:r>
                <a:endParaRPr lang="en-US" sz="1050" dirty="0">
                  <a:latin typeface="Calibri" pitchFamily="34" charset="0"/>
                </a:endParaRPr>
              </a:p>
            </p:txBody>
          </p:sp>
          <p:sp>
            <p:nvSpPr>
              <p:cNvPr id="66" name="TextBox 117"/>
              <p:cNvSpPr txBox="1">
                <a:spLocks noChangeArrowheads="1"/>
              </p:cNvSpPr>
              <p:nvPr/>
            </p:nvSpPr>
            <p:spPr bwMode="auto">
              <a:xfrm>
                <a:off x="7162800" y="879902"/>
                <a:ext cx="1447800" cy="415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sz="1050" dirty="0">
                    <a:latin typeface="Calibri" pitchFamily="34" charset="0"/>
                  </a:rPr>
                  <a:t> </a:t>
                </a:r>
                <a:r>
                  <a:rPr lang="en-US" sz="1050" b="1" dirty="0" smtClean="0">
                    <a:latin typeface="Calibri" pitchFamily="34" charset="0"/>
                  </a:rPr>
                  <a:t>CA3</a:t>
                </a:r>
                <a:r>
                  <a:rPr lang="en-US" sz="1050" dirty="0" smtClean="0">
                    <a:latin typeface="Calibri" pitchFamily="34" charset="0"/>
                  </a:rPr>
                  <a:t>: new spatial   information</a:t>
                </a:r>
                <a:endParaRPr lang="en-US" sz="1050" dirty="0">
                  <a:latin typeface="Calibri" pitchFamily="34" charset="0"/>
                </a:endParaRPr>
              </a:p>
            </p:txBody>
          </p:sp>
        </p:grpSp>
        <p:sp>
          <p:nvSpPr>
            <p:cNvPr id="67" name="Curved Up Arrow 66"/>
            <p:cNvSpPr/>
            <p:nvPr/>
          </p:nvSpPr>
          <p:spPr>
            <a:xfrm>
              <a:off x="4267200" y="3505200"/>
              <a:ext cx="533400" cy="228600"/>
            </a:xfrm>
            <a:prstGeom prst="curvedUp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Curved Up Arrow 67"/>
            <p:cNvSpPr/>
            <p:nvPr/>
          </p:nvSpPr>
          <p:spPr>
            <a:xfrm rot="21112540">
              <a:off x="4048241" y="4176646"/>
              <a:ext cx="1297760" cy="228600"/>
            </a:xfrm>
            <a:prstGeom prst="curvedUp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9" name="Curved Up Arrow 68"/>
            <p:cNvSpPr/>
            <p:nvPr/>
          </p:nvSpPr>
          <p:spPr>
            <a:xfrm rot="20997645" flipH="1" flipV="1">
              <a:off x="4050484" y="3823606"/>
              <a:ext cx="1050414" cy="228600"/>
            </a:xfrm>
            <a:prstGeom prst="curvedUp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Curved Up Arrow 69"/>
            <p:cNvSpPr/>
            <p:nvPr/>
          </p:nvSpPr>
          <p:spPr>
            <a:xfrm rot="1982223" flipH="1" flipV="1">
              <a:off x="3005549" y="2637017"/>
              <a:ext cx="1295947" cy="228600"/>
            </a:xfrm>
            <a:prstGeom prst="curvedUp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1" name="Curved Up Arrow 70"/>
            <p:cNvSpPr/>
            <p:nvPr/>
          </p:nvSpPr>
          <p:spPr>
            <a:xfrm rot="1982223">
              <a:off x="2776949" y="2941817"/>
              <a:ext cx="1295947" cy="228600"/>
            </a:xfrm>
            <a:prstGeom prst="curvedUp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Curved Up Arrow 71"/>
            <p:cNvSpPr/>
            <p:nvPr/>
          </p:nvSpPr>
          <p:spPr>
            <a:xfrm>
              <a:off x="6934200" y="5486400"/>
              <a:ext cx="533400" cy="228600"/>
            </a:xfrm>
            <a:prstGeom prst="curvedUpArrow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275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457200" y="217488"/>
            <a:ext cx="8229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3200">
                <a:latin typeface="Arial" pitchFamily="34" charset="0"/>
              </a:rPr>
              <a:t>COMING YEAR GOALS</a:t>
            </a:r>
          </a:p>
          <a:p>
            <a:pPr algn="ctr" eaLnBrk="0" hangingPunct="0"/>
            <a:r>
              <a:rPr lang="en-US" sz="3200">
                <a:latin typeface="Arial" pitchFamily="34" charset="0"/>
              </a:rPr>
              <a:t>“Trust and Learn” Robotic Project</a:t>
            </a:r>
          </a:p>
        </p:txBody>
      </p:sp>
      <p:sp>
        <p:nvSpPr>
          <p:cNvPr id="3" name="Snip and Round Single Corner Rectangle 2"/>
          <p:cNvSpPr/>
          <p:nvPr/>
        </p:nvSpPr>
        <p:spPr>
          <a:xfrm flipV="1">
            <a:off x="254000" y="1676400"/>
            <a:ext cx="2438400" cy="2209800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4" name="Snip and Round Single Corner Rectangle 3"/>
          <p:cNvSpPr/>
          <p:nvPr/>
        </p:nvSpPr>
        <p:spPr>
          <a:xfrm rot="16200000">
            <a:off x="7391400" y="5181600"/>
            <a:ext cx="1295400" cy="1905000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5" name="Snip and Round Single Corner Rectangle 4"/>
          <p:cNvSpPr/>
          <p:nvPr/>
        </p:nvSpPr>
        <p:spPr>
          <a:xfrm rot="10800000">
            <a:off x="6858000" y="1600200"/>
            <a:ext cx="2209800" cy="2286000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6" name="Snip and Round Single Corner Rectangle 5"/>
          <p:cNvSpPr/>
          <p:nvPr/>
        </p:nvSpPr>
        <p:spPr>
          <a:xfrm>
            <a:off x="254000" y="4495800"/>
            <a:ext cx="2438400" cy="2209800"/>
          </a:xfrm>
          <a:prstGeom prst="snipRoundRect">
            <a:avLst>
              <a:gd name="adj1" fmla="val 16667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7" name="TextBox 126"/>
          <p:cNvSpPr txBox="1">
            <a:spLocks noChangeArrowheads="1"/>
          </p:cNvSpPr>
          <p:nvPr/>
        </p:nvSpPr>
        <p:spPr bwMode="auto">
          <a:xfrm>
            <a:off x="765175" y="5513388"/>
            <a:ext cx="17097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latin typeface="Calibri" pitchFamily="34" charset="0"/>
              </a:rPr>
              <a:t>Amygdala [fear response]: inhibited by HYp oxytocin</a:t>
            </a:r>
          </a:p>
        </p:txBody>
      </p:sp>
      <p:sp>
        <p:nvSpPr>
          <p:cNvPr id="8" name="TextBox 127"/>
          <p:cNvSpPr txBox="1">
            <a:spLocks noChangeArrowheads="1"/>
          </p:cNvSpPr>
          <p:nvPr/>
        </p:nvSpPr>
        <p:spPr bwMode="auto">
          <a:xfrm>
            <a:off x="776288" y="6091238"/>
            <a:ext cx="211931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latin typeface="Calibri" pitchFamily="34" charset="0"/>
              </a:rPr>
              <a:t>HYpothalamus paraventricular nucleus [trust]: oxytocin neurons</a:t>
            </a:r>
          </a:p>
        </p:txBody>
      </p:sp>
      <p:pic>
        <p:nvPicPr>
          <p:cNvPr id="76809" name="Picture 2" descr="F:\Users\goodman\Desktop\RESEARCH\__COLLABORATORS\Collab-Nicolescu\monica-2009\2009-10-20.mn(budget+draft)\brain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0"/>
            <a:ext cx="5445125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lowchart: Magnetic Disk 9"/>
          <p:cNvSpPr/>
          <p:nvPr/>
        </p:nvSpPr>
        <p:spPr bwMode="auto">
          <a:xfrm>
            <a:off x="5334000" y="2438400"/>
            <a:ext cx="387350" cy="457200"/>
          </a:xfrm>
          <a:prstGeom prst="flowChartMagneticDisk">
            <a:avLst/>
          </a:prstGeom>
          <a:solidFill>
            <a:schemeClr val="accent4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 bwMode="auto">
          <a:xfrm>
            <a:off x="7080250" y="4419600"/>
            <a:ext cx="381000" cy="457200"/>
          </a:xfrm>
          <a:prstGeom prst="flowChartMagneticDisk">
            <a:avLst/>
          </a:prstGeom>
          <a:solidFill>
            <a:schemeClr val="accent2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VC</a:t>
            </a:r>
          </a:p>
        </p:txBody>
      </p:sp>
      <p:sp>
        <p:nvSpPr>
          <p:cNvPr id="12" name="Flowchart: Magnetic Disk 11"/>
          <p:cNvSpPr/>
          <p:nvPr/>
        </p:nvSpPr>
        <p:spPr bwMode="auto">
          <a:xfrm>
            <a:off x="3352800" y="2590800"/>
            <a:ext cx="457200" cy="457200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DPM</a:t>
            </a:r>
            <a:endParaRPr lang="en-US" sz="1050" dirty="0">
              <a:solidFill>
                <a:srgbClr val="FFFF00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 bwMode="auto">
          <a:xfrm>
            <a:off x="5795963" y="4572000"/>
            <a:ext cx="381000" cy="457200"/>
          </a:xfrm>
          <a:prstGeom prst="flowChartMagneticDisk">
            <a:avLst/>
          </a:prstGeom>
          <a:solidFill>
            <a:schemeClr val="accent2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IT</a:t>
            </a:r>
            <a:endParaRPr lang="en-US" sz="1100" baseline="-25000" dirty="0"/>
          </a:p>
        </p:txBody>
      </p:sp>
      <p:grpSp>
        <p:nvGrpSpPr>
          <p:cNvPr id="76814" name="Group 56"/>
          <p:cNvGrpSpPr>
            <a:grpSpLocks/>
          </p:cNvGrpSpPr>
          <p:nvPr/>
        </p:nvGrpSpPr>
        <p:grpSpPr bwMode="auto">
          <a:xfrm>
            <a:off x="3575050" y="5105400"/>
            <a:ext cx="1009650" cy="663575"/>
            <a:chOff x="666750" y="819150"/>
            <a:chExt cx="1009650" cy="663962"/>
          </a:xfrm>
        </p:grpSpPr>
        <p:pic>
          <p:nvPicPr>
            <p:cNvPr id="76883" name="Picture 54" descr="oxytocin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970156"/>
              <a:ext cx="609600" cy="512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84" name="Rectangle 55"/>
            <p:cNvSpPr>
              <a:spLocks noChangeArrowheads="1"/>
            </p:cNvSpPr>
            <p:nvPr/>
          </p:nvSpPr>
          <p:spPr bwMode="auto">
            <a:xfrm>
              <a:off x="666750" y="819150"/>
              <a:ext cx="838200" cy="2616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en-US" sz="1100">
                  <a:latin typeface="Calibri" pitchFamily="34" charset="0"/>
                </a:rPr>
                <a:t>oxytocin</a:t>
              </a:r>
              <a:endParaRPr lang="en-US" sz="1100"/>
            </a:p>
          </p:txBody>
        </p:sp>
      </p:grpSp>
      <p:pic>
        <p:nvPicPr>
          <p:cNvPr id="25" name="Picture 57" descr="fear-face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01566" y="3962400"/>
            <a:ext cx="481201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6816" name="Group 69"/>
          <p:cNvGrpSpPr>
            <a:grpSpLocks/>
          </p:cNvGrpSpPr>
          <p:nvPr/>
        </p:nvGrpSpPr>
        <p:grpSpPr bwMode="auto">
          <a:xfrm>
            <a:off x="7696200" y="5638800"/>
            <a:ext cx="1371600" cy="457200"/>
            <a:chOff x="7772400" y="4010025"/>
            <a:chExt cx="1371600" cy="457200"/>
          </a:xfrm>
        </p:grpSpPr>
        <p:sp>
          <p:nvSpPr>
            <p:cNvPr id="27" name="Flowchart: Magnetic Disk 26"/>
            <p:cNvSpPr/>
            <p:nvPr/>
          </p:nvSpPr>
          <p:spPr>
            <a:xfrm>
              <a:off x="7772400" y="4010025"/>
              <a:ext cx="381000" cy="457200"/>
            </a:xfrm>
            <a:prstGeom prst="flowChartMagneticDisk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VC</a:t>
              </a:r>
            </a:p>
          </p:txBody>
        </p:sp>
        <p:sp>
          <p:nvSpPr>
            <p:cNvPr id="28" name="TextBox 119"/>
            <p:cNvSpPr txBox="1">
              <a:spLocks noChangeArrowheads="1"/>
            </p:cNvSpPr>
            <p:nvPr/>
          </p:nvSpPr>
          <p:spPr bwMode="auto">
            <a:xfrm>
              <a:off x="8153400" y="4089400"/>
              <a:ext cx="990600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Visual Cortex</a:t>
              </a:r>
            </a:p>
          </p:txBody>
        </p:sp>
      </p:grpSp>
      <p:sp>
        <p:nvSpPr>
          <p:cNvPr id="30" name="Flowchart: Magnetic Disk 29"/>
          <p:cNvSpPr/>
          <p:nvPr/>
        </p:nvSpPr>
        <p:spPr bwMode="auto">
          <a:xfrm>
            <a:off x="2743200" y="3276600"/>
            <a:ext cx="465083" cy="457200"/>
          </a:xfrm>
          <a:prstGeom prst="flowChartMagneticDisk">
            <a:avLst/>
          </a:prstGeom>
          <a:blipFill>
            <a:blip r:embed="rId6" cstate="print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PF</a:t>
            </a:r>
            <a:endParaRPr lang="en-US" sz="1050" dirty="0">
              <a:solidFill>
                <a:srgbClr val="FFFF00"/>
              </a:solidFill>
            </a:endParaRPr>
          </a:p>
        </p:txBody>
      </p:sp>
      <p:sp>
        <p:nvSpPr>
          <p:cNvPr id="31" name="Flowchart: Magnetic Disk 30"/>
          <p:cNvSpPr/>
          <p:nvPr/>
        </p:nvSpPr>
        <p:spPr bwMode="auto">
          <a:xfrm>
            <a:off x="3810000" y="3276600"/>
            <a:ext cx="457200" cy="444500"/>
          </a:xfrm>
          <a:prstGeom prst="flowChartMagneticDisk">
            <a:avLst/>
          </a:prstGeom>
          <a:blipFill>
            <a:blip r:embed="rId7" cstate="print"/>
            <a:tile tx="0" ty="0" sx="100000" sy="100000" flip="none" algn="tl"/>
          </a:blip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VPM</a:t>
            </a:r>
            <a:endParaRPr lang="en-US" sz="1000" dirty="0">
              <a:solidFill>
                <a:srgbClr val="FFFF00"/>
              </a:solidFill>
            </a:endParaRPr>
          </a:p>
        </p:txBody>
      </p:sp>
      <p:sp>
        <p:nvSpPr>
          <p:cNvPr id="32" name="Flowchart: Magnetic Disk 31"/>
          <p:cNvSpPr/>
          <p:nvPr/>
        </p:nvSpPr>
        <p:spPr bwMode="auto">
          <a:xfrm>
            <a:off x="4876800" y="4038600"/>
            <a:ext cx="388883" cy="381000"/>
          </a:xfrm>
          <a:prstGeom prst="flowChartMagneticDisk">
            <a:avLst/>
          </a:prstGeom>
          <a:blipFill>
            <a:blip r:embed="rId6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AC</a:t>
            </a:r>
            <a:endParaRPr lang="en-US" sz="1050" dirty="0">
              <a:solidFill>
                <a:srgbClr val="FFFF00"/>
              </a:solidFill>
            </a:endParaRPr>
          </a:p>
        </p:txBody>
      </p:sp>
      <p:sp>
        <p:nvSpPr>
          <p:cNvPr id="33" name="TextBox 126"/>
          <p:cNvSpPr txBox="1">
            <a:spLocks noChangeArrowheads="1"/>
          </p:cNvSpPr>
          <p:nvPr/>
        </p:nvSpPr>
        <p:spPr bwMode="auto">
          <a:xfrm>
            <a:off x="765175" y="4953000"/>
            <a:ext cx="12414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latin typeface="Calibri" pitchFamily="34" charset="0"/>
              </a:rPr>
              <a:t>Auditory Cortex</a:t>
            </a:r>
          </a:p>
        </p:txBody>
      </p:sp>
      <p:sp>
        <p:nvSpPr>
          <p:cNvPr id="34" name="Flowchart: Magnetic Disk 33"/>
          <p:cNvSpPr/>
          <p:nvPr/>
        </p:nvSpPr>
        <p:spPr bwMode="auto">
          <a:xfrm>
            <a:off x="385885" y="4922520"/>
            <a:ext cx="388883" cy="411480"/>
          </a:xfrm>
          <a:prstGeom prst="flowChartMagneticDisk">
            <a:avLst/>
          </a:prstGeom>
          <a:blipFill>
            <a:blip r:embed="rId6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AC</a:t>
            </a:r>
            <a:endParaRPr lang="en-US" sz="1050" dirty="0">
              <a:solidFill>
                <a:srgbClr val="FFFF00"/>
              </a:solidFill>
            </a:endParaRPr>
          </a:p>
        </p:txBody>
      </p:sp>
      <p:grpSp>
        <p:nvGrpSpPr>
          <p:cNvPr id="76828" name="Group 89"/>
          <p:cNvGrpSpPr>
            <a:grpSpLocks/>
          </p:cNvGrpSpPr>
          <p:nvPr/>
        </p:nvGrpSpPr>
        <p:grpSpPr bwMode="auto">
          <a:xfrm>
            <a:off x="330200" y="1752600"/>
            <a:ext cx="1905000" cy="465138"/>
            <a:chOff x="228600" y="2743200"/>
            <a:chExt cx="1905000" cy="464671"/>
          </a:xfrm>
        </p:grpSpPr>
        <p:sp>
          <p:nvSpPr>
            <p:cNvPr id="36" name="Flowchart: Magnetic Disk 35"/>
            <p:cNvSpPr/>
            <p:nvPr/>
          </p:nvSpPr>
          <p:spPr bwMode="auto">
            <a:xfrm>
              <a:off x="228600" y="2743200"/>
              <a:ext cx="431800" cy="457200"/>
            </a:xfrm>
            <a:prstGeom prst="flowChartMagneticDisk">
              <a:avLst/>
            </a:prstGeom>
            <a:blipFill>
              <a:blip r:embed="rId6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tile tx="0" ty="0" sx="100000" sy="100000" flip="none" algn="tl"/>
            </a:blip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/>
                <a:t>PF</a:t>
              </a:r>
              <a:endParaRPr lang="en-US" sz="1050" dirty="0">
                <a:solidFill>
                  <a:srgbClr val="FFFF00"/>
                </a:solidFill>
              </a:endParaRPr>
            </a:p>
          </p:txBody>
        </p:sp>
        <p:sp>
          <p:nvSpPr>
            <p:cNvPr id="37" name="TextBox 117"/>
            <p:cNvSpPr txBox="1">
              <a:spLocks noChangeArrowheads="1"/>
            </p:cNvSpPr>
            <p:nvPr/>
          </p:nvSpPr>
          <p:spPr bwMode="auto">
            <a:xfrm>
              <a:off x="609600" y="2792364"/>
              <a:ext cx="1524000" cy="415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Prefrontal:</a:t>
              </a:r>
            </a:p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sustained decision</a:t>
              </a:r>
            </a:p>
          </p:txBody>
        </p:sp>
      </p:grpSp>
      <p:grpSp>
        <p:nvGrpSpPr>
          <p:cNvPr id="76829" name="Group 83"/>
          <p:cNvGrpSpPr>
            <a:grpSpLocks/>
          </p:cNvGrpSpPr>
          <p:nvPr/>
        </p:nvGrpSpPr>
        <p:grpSpPr bwMode="auto">
          <a:xfrm>
            <a:off x="7010400" y="1676400"/>
            <a:ext cx="2286000" cy="504825"/>
            <a:chOff x="6705600" y="1704301"/>
            <a:chExt cx="2286000" cy="505499"/>
          </a:xfrm>
        </p:grpSpPr>
        <p:sp>
          <p:nvSpPr>
            <p:cNvPr id="39" name="Flowchart: Magnetic Disk 38"/>
            <p:cNvSpPr/>
            <p:nvPr/>
          </p:nvSpPr>
          <p:spPr>
            <a:xfrm>
              <a:off x="6705600" y="1704301"/>
              <a:ext cx="381000" cy="457810"/>
            </a:xfrm>
            <a:prstGeom prst="flowChartMagneticDisk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/>
                <a:t>PR</a:t>
              </a:r>
              <a:endParaRPr lang="en-US" sz="1000" dirty="0"/>
            </a:p>
          </p:txBody>
        </p:sp>
        <p:sp>
          <p:nvSpPr>
            <p:cNvPr id="40" name="TextBox 117"/>
            <p:cNvSpPr txBox="1">
              <a:spLocks noChangeArrowheads="1"/>
            </p:cNvSpPr>
            <p:nvPr/>
          </p:nvSpPr>
          <p:spPr bwMode="auto">
            <a:xfrm>
              <a:off x="7086600" y="1779014"/>
              <a:ext cx="1905000" cy="43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Parietal Reach (LIP): </a:t>
              </a:r>
            </a:p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reach decision making</a:t>
              </a:r>
            </a:p>
          </p:txBody>
        </p:sp>
      </p:grpSp>
      <p:grpSp>
        <p:nvGrpSpPr>
          <p:cNvPr id="76830" name="Group 90"/>
          <p:cNvGrpSpPr>
            <a:grpSpLocks/>
          </p:cNvGrpSpPr>
          <p:nvPr/>
        </p:nvGrpSpPr>
        <p:grpSpPr bwMode="auto">
          <a:xfrm>
            <a:off x="304800" y="2389188"/>
            <a:ext cx="1901825" cy="506412"/>
            <a:chOff x="232540" y="3352800"/>
            <a:chExt cx="1901060" cy="507087"/>
          </a:xfrm>
        </p:grpSpPr>
        <p:sp>
          <p:nvSpPr>
            <p:cNvPr id="42" name="TextBox 117"/>
            <p:cNvSpPr txBox="1">
              <a:spLocks noChangeArrowheads="1"/>
            </p:cNvSpPr>
            <p:nvPr/>
          </p:nvSpPr>
          <p:spPr bwMode="auto">
            <a:xfrm>
              <a:off x="610213" y="3429102"/>
              <a:ext cx="1523387" cy="430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Ventral PreMotor: </a:t>
              </a:r>
            </a:p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sustained activity</a:t>
              </a:r>
            </a:p>
          </p:txBody>
        </p:sp>
        <p:sp>
          <p:nvSpPr>
            <p:cNvPr id="43" name="Flowchart: Magnetic Disk 42"/>
            <p:cNvSpPr/>
            <p:nvPr/>
          </p:nvSpPr>
          <p:spPr bwMode="auto">
            <a:xfrm>
              <a:off x="232540" y="3352800"/>
              <a:ext cx="428453" cy="445092"/>
            </a:xfrm>
            <a:prstGeom prst="flowChartMagneticDisk">
              <a:avLst/>
            </a:prstGeom>
            <a:blipFill>
              <a:blip r:embed="rId7" cstate="print"/>
              <a:tile tx="0" ty="0" sx="100000" sy="100000" flip="none" algn="tl"/>
            </a:blip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900" dirty="0"/>
                <a:t>VPM</a:t>
              </a:r>
              <a:endParaRPr lang="en-US" sz="900" dirty="0">
                <a:solidFill>
                  <a:srgbClr val="FFFF00"/>
                </a:solidFill>
              </a:endParaRPr>
            </a:p>
          </p:txBody>
        </p:sp>
      </p:grpSp>
      <p:pic>
        <p:nvPicPr>
          <p:cNvPr id="76831" name="Picture 3" descr="C:\Documents and Settings\Goodman\Desktop\yn_anim00.gif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9" t="16185" r="15193" b="12424"/>
          <a:stretch>
            <a:fillRect/>
          </a:stretch>
        </p:blipFill>
        <p:spPr bwMode="auto">
          <a:xfrm>
            <a:off x="5791200" y="2057400"/>
            <a:ext cx="5334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832" name="Group 64"/>
          <p:cNvGrpSpPr>
            <a:grpSpLocks/>
          </p:cNvGrpSpPr>
          <p:nvPr/>
        </p:nvGrpSpPr>
        <p:grpSpPr bwMode="auto">
          <a:xfrm>
            <a:off x="304800" y="3074988"/>
            <a:ext cx="1778000" cy="506412"/>
            <a:chOff x="304800" y="1524000"/>
            <a:chExt cx="1778000" cy="507087"/>
          </a:xfrm>
        </p:grpSpPr>
        <p:sp>
          <p:nvSpPr>
            <p:cNvPr id="46" name="TextBox 116"/>
            <p:cNvSpPr txBox="1">
              <a:spLocks noChangeArrowheads="1"/>
            </p:cNvSpPr>
            <p:nvPr/>
          </p:nvSpPr>
          <p:spPr bwMode="auto">
            <a:xfrm>
              <a:off x="711200" y="1600302"/>
              <a:ext cx="1371600" cy="430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Dorsal PreMotor: </a:t>
              </a:r>
            </a:p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planning &amp; deciding</a:t>
              </a:r>
            </a:p>
          </p:txBody>
        </p:sp>
        <p:sp>
          <p:nvSpPr>
            <p:cNvPr id="47" name="Flowchart: Magnetic Disk 46"/>
            <p:cNvSpPr/>
            <p:nvPr/>
          </p:nvSpPr>
          <p:spPr bwMode="auto">
            <a:xfrm>
              <a:off x="304800" y="1524000"/>
              <a:ext cx="457200" cy="457809"/>
            </a:xfrm>
            <a:prstGeom prst="flowChartMagneticDisk">
              <a:avLst/>
            </a:prstGeom>
            <a:solidFill>
              <a:schemeClr val="accent2">
                <a:lumMod val="75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ts val="9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/>
                <a:t>DPM</a:t>
              </a:r>
              <a:endParaRPr lang="en-US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76833" name="Group 58"/>
          <p:cNvGrpSpPr>
            <a:grpSpLocks/>
          </p:cNvGrpSpPr>
          <p:nvPr/>
        </p:nvGrpSpPr>
        <p:grpSpPr bwMode="auto">
          <a:xfrm>
            <a:off x="5105400" y="4953000"/>
            <a:ext cx="533400" cy="533400"/>
            <a:chOff x="5105400" y="4953000"/>
            <a:chExt cx="533400" cy="533400"/>
          </a:xfrm>
        </p:grpSpPr>
        <p:pic>
          <p:nvPicPr>
            <p:cNvPr id="76869" name="Picture 48" descr="sphere.gif"/>
            <p:cNvPicPr>
              <a:picLocks noChangeAspect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953000"/>
              <a:ext cx="53340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70" name="Rectangle 49"/>
            <p:cNvSpPr>
              <a:spLocks noChangeArrowheads="1"/>
            </p:cNvSpPr>
            <p:nvPr/>
          </p:nvSpPr>
          <p:spPr bwMode="auto">
            <a:xfrm>
              <a:off x="5157786" y="5057001"/>
              <a:ext cx="4810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BG</a:t>
              </a:r>
            </a:p>
          </p:txBody>
        </p:sp>
      </p:grpSp>
      <p:grpSp>
        <p:nvGrpSpPr>
          <p:cNvPr id="76834" name="Group 104"/>
          <p:cNvGrpSpPr>
            <a:grpSpLocks/>
          </p:cNvGrpSpPr>
          <p:nvPr/>
        </p:nvGrpSpPr>
        <p:grpSpPr bwMode="auto">
          <a:xfrm>
            <a:off x="7134225" y="2247900"/>
            <a:ext cx="1600200" cy="485775"/>
            <a:chOff x="7315200" y="2209800"/>
            <a:chExt cx="1600200" cy="485775"/>
          </a:xfrm>
        </p:grpSpPr>
        <p:grpSp>
          <p:nvGrpSpPr>
            <p:cNvPr id="76865" name="Group 59"/>
            <p:cNvGrpSpPr>
              <a:grpSpLocks/>
            </p:cNvGrpSpPr>
            <p:nvPr/>
          </p:nvGrpSpPr>
          <p:grpSpPr bwMode="auto">
            <a:xfrm>
              <a:off x="7315200" y="2209800"/>
              <a:ext cx="485775" cy="485775"/>
              <a:chOff x="5105400" y="4953000"/>
              <a:chExt cx="485775" cy="485775"/>
            </a:xfrm>
          </p:grpSpPr>
          <p:pic>
            <p:nvPicPr>
              <p:cNvPr id="76867" name="Picture 53" descr="sphere.gif"/>
              <p:cNvPicPr>
                <a:picLocks noChangeAspect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5400" y="4953000"/>
                <a:ext cx="485775" cy="485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868" name="Rectangle 54"/>
              <p:cNvSpPr>
                <a:spLocks noChangeArrowheads="1"/>
              </p:cNvSpPr>
              <p:nvPr/>
            </p:nvSpPr>
            <p:spPr bwMode="auto">
              <a:xfrm>
                <a:off x="5133975" y="5067300"/>
                <a:ext cx="433387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>
                    <a:solidFill>
                      <a:schemeClr val="bg1"/>
                    </a:solidFill>
                  </a:rPr>
                  <a:t>BG</a:t>
                </a:r>
              </a:p>
            </p:txBody>
          </p:sp>
        </p:grpSp>
        <p:sp>
          <p:nvSpPr>
            <p:cNvPr id="53" name="TextBox 117"/>
            <p:cNvSpPr txBox="1">
              <a:spLocks noChangeArrowheads="1"/>
            </p:cNvSpPr>
            <p:nvPr/>
          </p:nvSpPr>
          <p:spPr bwMode="auto">
            <a:xfrm>
              <a:off x="7696200" y="2251075"/>
              <a:ext cx="1219200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  Basal Ganglia: </a:t>
              </a:r>
            </a:p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   decision making</a:t>
              </a:r>
            </a:p>
          </p:txBody>
        </p:sp>
      </p:grpSp>
      <p:grpSp>
        <p:nvGrpSpPr>
          <p:cNvPr id="76835" name="Group 86"/>
          <p:cNvGrpSpPr>
            <a:grpSpLocks/>
          </p:cNvGrpSpPr>
          <p:nvPr/>
        </p:nvGrpSpPr>
        <p:grpSpPr bwMode="auto">
          <a:xfrm>
            <a:off x="352425" y="5457825"/>
            <a:ext cx="485775" cy="485775"/>
            <a:chOff x="1828800" y="3886200"/>
            <a:chExt cx="485775" cy="485775"/>
          </a:xfrm>
        </p:grpSpPr>
        <p:pic>
          <p:nvPicPr>
            <p:cNvPr id="57" name="Picture 56" descr="sphere.gif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828800" y="3886200"/>
              <a:ext cx="485775" cy="485775"/>
            </a:xfrm>
            <a:prstGeom prst="rect">
              <a:avLst/>
            </a:prstGeom>
          </p:spPr>
        </p:pic>
        <p:sp>
          <p:nvSpPr>
            <p:cNvPr id="76864" name="Rectangle 57"/>
            <p:cNvSpPr>
              <a:spLocks noChangeArrowheads="1"/>
            </p:cNvSpPr>
            <p:nvPr/>
          </p:nvSpPr>
          <p:spPr bwMode="auto">
            <a:xfrm>
              <a:off x="1858963" y="3990975"/>
              <a:ext cx="4556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AM</a:t>
              </a:r>
            </a:p>
          </p:txBody>
        </p:sp>
      </p:grpSp>
      <p:grpSp>
        <p:nvGrpSpPr>
          <p:cNvPr id="76836" name="Group 81"/>
          <p:cNvGrpSpPr>
            <a:grpSpLocks/>
          </p:cNvGrpSpPr>
          <p:nvPr/>
        </p:nvGrpSpPr>
        <p:grpSpPr bwMode="auto">
          <a:xfrm>
            <a:off x="4062413" y="4114800"/>
            <a:ext cx="661987" cy="533400"/>
            <a:chOff x="1933335" y="4038600"/>
            <a:chExt cx="557213" cy="485775"/>
          </a:xfrm>
        </p:grpSpPr>
        <p:pic>
          <p:nvPicPr>
            <p:cNvPr id="60" name="Picture 59" descr="sphere.gif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981200" y="4038600"/>
              <a:ext cx="485775" cy="485775"/>
            </a:xfrm>
            <a:prstGeom prst="rect">
              <a:avLst/>
            </a:prstGeom>
          </p:spPr>
        </p:pic>
        <p:sp>
          <p:nvSpPr>
            <p:cNvPr id="76862" name="Rectangle 60"/>
            <p:cNvSpPr>
              <a:spLocks noChangeArrowheads="1"/>
            </p:cNvSpPr>
            <p:nvPr/>
          </p:nvSpPr>
          <p:spPr bwMode="auto">
            <a:xfrm>
              <a:off x="1933335" y="4142601"/>
              <a:ext cx="5572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AM</a:t>
              </a:r>
            </a:p>
          </p:txBody>
        </p:sp>
      </p:grpSp>
      <p:pic>
        <p:nvPicPr>
          <p:cNvPr id="76837" name="Picture 61" descr="ear.jpg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352800"/>
            <a:ext cx="598488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838" name="Group 92"/>
          <p:cNvGrpSpPr>
            <a:grpSpLocks/>
          </p:cNvGrpSpPr>
          <p:nvPr/>
        </p:nvGrpSpPr>
        <p:grpSpPr bwMode="auto">
          <a:xfrm>
            <a:off x="4114800" y="4648200"/>
            <a:ext cx="638175" cy="630238"/>
            <a:chOff x="5105400" y="4900448"/>
            <a:chExt cx="485775" cy="531838"/>
          </a:xfrm>
        </p:grpSpPr>
        <p:pic>
          <p:nvPicPr>
            <p:cNvPr id="64" name="Picture 63" descr="sphere.gif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105400" y="4900448"/>
              <a:ext cx="485775" cy="485775"/>
            </a:xfrm>
            <a:prstGeom prst="rect">
              <a:avLst/>
            </a:prstGeom>
          </p:spPr>
        </p:pic>
        <p:sp>
          <p:nvSpPr>
            <p:cNvPr id="76860" name="Rectangle 64"/>
            <p:cNvSpPr>
              <a:spLocks noChangeArrowheads="1"/>
            </p:cNvSpPr>
            <p:nvPr/>
          </p:nvSpPr>
          <p:spPr bwMode="auto">
            <a:xfrm>
              <a:off x="5105400" y="5001399"/>
              <a:ext cx="4572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100">
                  <a:solidFill>
                    <a:schemeClr val="bg1"/>
                  </a:solidFill>
                </a:rPr>
                <a:t>HYp</a:t>
              </a:r>
            </a:p>
          </p:txBody>
        </p:sp>
      </p:grpSp>
      <p:grpSp>
        <p:nvGrpSpPr>
          <p:cNvPr id="76839" name="Group 95"/>
          <p:cNvGrpSpPr>
            <a:grpSpLocks/>
          </p:cNvGrpSpPr>
          <p:nvPr/>
        </p:nvGrpSpPr>
        <p:grpSpPr bwMode="auto">
          <a:xfrm>
            <a:off x="330200" y="6019800"/>
            <a:ext cx="508000" cy="485775"/>
            <a:chOff x="5083175" y="4953000"/>
            <a:chExt cx="508000" cy="485775"/>
          </a:xfrm>
        </p:grpSpPr>
        <p:pic>
          <p:nvPicPr>
            <p:cNvPr id="67" name="Picture 66" descr="sphere.gif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105400" y="4953000"/>
              <a:ext cx="485775" cy="485775"/>
            </a:xfrm>
            <a:prstGeom prst="rect">
              <a:avLst/>
            </a:prstGeom>
          </p:spPr>
        </p:pic>
        <p:sp>
          <p:nvSpPr>
            <p:cNvPr id="76858" name="Rectangle 67"/>
            <p:cNvSpPr>
              <a:spLocks noChangeArrowheads="1"/>
            </p:cNvSpPr>
            <p:nvPr/>
          </p:nvSpPr>
          <p:spPr bwMode="auto">
            <a:xfrm>
              <a:off x="5083175" y="5029199"/>
              <a:ext cx="47942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100">
                  <a:solidFill>
                    <a:schemeClr val="bg1"/>
                  </a:solidFill>
                </a:rPr>
                <a:t>HYp</a:t>
              </a:r>
            </a:p>
          </p:txBody>
        </p:sp>
      </p:grpSp>
      <p:sp>
        <p:nvSpPr>
          <p:cNvPr id="76840" name="Rectangle 68"/>
          <p:cNvSpPr>
            <a:spLocks noChangeArrowheads="1"/>
          </p:cNvSpPr>
          <p:nvPr/>
        </p:nvSpPr>
        <p:spPr bwMode="auto">
          <a:xfrm>
            <a:off x="3532188" y="6248400"/>
            <a:ext cx="4810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HPF</a:t>
            </a:r>
          </a:p>
        </p:txBody>
      </p:sp>
      <p:grpSp>
        <p:nvGrpSpPr>
          <p:cNvPr id="76841" name="Group 110"/>
          <p:cNvGrpSpPr>
            <a:grpSpLocks/>
          </p:cNvGrpSpPr>
          <p:nvPr/>
        </p:nvGrpSpPr>
        <p:grpSpPr bwMode="auto">
          <a:xfrm>
            <a:off x="7315200" y="2790825"/>
            <a:ext cx="1752600" cy="485775"/>
            <a:chOff x="7620000" y="2667000"/>
            <a:chExt cx="1752600" cy="485775"/>
          </a:xfrm>
        </p:grpSpPr>
        <p:grpSp>
          <p:nvGrpSpPr>
            <p:cNvPr id="76853" name="Group 103"/>
            <p:cNvGrpSpPr>
              <a:grpSpLocks/>
            </p:cNvGrpSpPr>
            <p:nvPr/>
          </p:nvGrpSpPr>
          <p:grpSpPr bwMode="auto">
            <a:xfrm>
              <a:off x="7620000" y="2667000"/>
              <a:ext cx="838200" cy="485775"/>
              <a:chOff x="7772400" y="3429000"/>
              <a:chExt cx="838200" cy="485775"/>
            </a:xfrm>
          </p:grpSpPr>
          <p:pic>
            <p:nvPicPr>
              <p:cNvPr id="73" name="Picture 72" descr="sphere.gif"/>
              <p:cNvPicPr>
                <a:picLocks noChangeAspect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772400" y="3429000"/>
                <a:ext cx="838200" cy="485775"/>
              </a:xfrm>
              <a:prstGeom prst="rect">
                <a:avLst/>
              </a:prstGeom>
            </p:spPr>
          </p:pic>
          <p:sp>
            <p:nvSpPr>
              <p:cNvPr id="76856" name="Rectangle 73"/>
              <p:cNvSpPr>
                <a:spLocks noChangeArrowheads="1"/>
              </p:cNvSpPr>
              <p:nvPr/>
            </p:nvSpPr>
            <p:spPr bwMode="auto">
              <a:xfrm>
                <a:off x="7870092" y="3505200"/>
                <a:ext cx="56191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>
                    <a:solidFill>
                      <a:schemeClr val="bg1"/>
                    </a:solidFill>
                  </a:rPr>
                  <a:t>HPF</a:t>
                </a:r>
              </a:p>
            </p:txBody>
          </p:sp>
        </p:grpSp>
        <p:sp>
          <p:nvSpPr>
            <p:cNvPr id="72" name="TextBox 117"/>
            <p:cNvSpPr txBox="1">
              <a:spLocks noChangeArrowheads="1"/>
            </p:cNvSpPr>
            <p:nvPr/>
          </p:nvSpPr>
          <p:spPr bwMode="auto">
            <a:xfrm>
              <a:off x="8305800" y="2667000"/>
              <a:ext cx="1066800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  Hippocampal</a:t>
              </a:r>
            </a:p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   Formation</a:t>
              </a:r>
            </a:p>
          </p:txBody>
        </p:sp>
      </p:grpSp>
      <p:sp>
        <p:nvSpPr>
          <p:cNvPr id="75" name="Flowchart: Magnetic Disk 74"/>
          <p:cNvSpPr/>
          <p:nvPr/>
        </p:nvSpPr>
        <p:spPr bwMode="auto">
          <a:xfrm>
            <a:off x="5467350" y="4152900"/>
            <a:ext cx="388938" cy="381000"/>
          </a:xfrm>
          <a:prstGeom prst="flowChartMagneticDisk">
            <a:avLst/>
          </a:prstGeom>
          <a:solidFill>
            <a:srgbClr val="AEC87A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EC</a:t>
            </a:r>
            <a:endParaRPr lang="en-US" sz="1050" dirty="0">
              <a:solidFill>
                <a:srgbClr val="FFFF00"/>
              </a:solidFill>
            </a:endParaRPr>
          </a:p>
        </p:txBody>
      </p:sp>
      <p:grpSp>
        <p:nvGrpSpPr>
          <p:cNvPr id="76843" name="Group 109"/>
          <p:cNvGrpSpPr>
            <a:grpSpLocks/>
          </p:cNvGrpSpPr>
          <p:nvPr/>
        </p:nvGrpSpPr>
        <p:grpSpPr bwMode="auto">
          <a:xfrm>
            <a:off x="4800600" y="4495800"/>
            <a:ext cx="838200" cy="485775"/>
            <a:chOff x="3505200" y="6324600"/>
            <a:chExt cx="838200" cy="485775"/>
          </a:xfrm>
        </p:grpSpPr>
        <p:pic>
          <p:nvPicPr>
            <p:cNvPr id="77" name="Picture 76" descr="sphere.gif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505200" y="6324600"/>
              <a:ext cx="838200" cy="485775"/>
            </a:xfrm>
            <a:prstGeom prst="rect">
              <a:avLst/>
            </a:prstGeom>
          </p:spPr>
        </p:pic>
        <p:sp>
          <p:nvSpPr>
            <p:cNvPr id="76852" name="Rectangle 77"/>
            <p:cNvSpPr>
              <a:spLocks noChangeArrowheads="1"/>
            </p:cNvSpPr>
            <p:nvPr/>
          </p:nvSpPr>
          <p:spPr bwMode="auto">
            <a:xfrm>
              <a:off x="3657600" y="6428601"/>
              <a:ext cx="58340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</a:rPr>
                <a:t>HPF</a:t>
              </a:r>
            </a:p>
          </p:txBody>
        </p:sp>
      </p:grpSp>
      <p:sp>
        <p:nvSpPr>
          <p:cNvPr id="79" name="Flowchart: Magnetic Disk 78"/>
          <p:cNvSpPr/>
          <p:nvPr/>
        </p:nvSpPr>
        <p:spPr bwMode="auto">
          <a:xfrm>
            <a:off x="7916863" y="3352800"/>
            <a:ext cx="388937" cy="381000"/>
          </a:xfrm>
          <a:prstGeom prst="flowChartMagneticDisk">
            <a:avLst/>
          </a:prstGeom>
          <a:solidFill>
            <a:srgbClr val="AEC87A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EC</a:t>
            </a:r>
            <a:endParaRPr lang="en-US" sz="1050" dirty="0">
              <a:solidFill>
                <a:srgbClr val="FFFF00"/>
              </a:solidFill>
            </a:endParaRPr>
          </a:p>
        </p:txBody>
      </p:sp>
      <p:sp>
        <p:nvSpPr>
          <p:cNvPr id="80" name="TextBox 117"/>
          <p:cNvSpPr txBox="1">
            <a:spLocks noChangeArrowheads="1"/>
          </p:cNvSpPr>
          <p:nvPr/>
        </p:nvSpPr>
        <p:spPr bwMode="auto">
          <a:xfrm>
            <a:off x="8229600" y="3352800"/>
            <a:ext cx="8382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latin typeface="Calibri" pitchFamily="34" charset="0"/>
              </a:rPr>
              <a:t>  Entorhinal</a:t>
            </a:r>
          </a:p>
          <a:p>
            <a:pPr>
              <a:defRPr/>
            </a:pPr>
            <a:r>
              <a:rPr lang="en-US" sz="1050" dirty="0">
                <a:latin typeface="Calibri" pitchFamily="34" charset="0"/>
              </a:rPr>
              <a:t>   Cortex</a:t>
            </a:r>
          </a:p>
        </p:txBody>
      </p:sp>
      <p:grpSp>
        <p:nvGrpSpPr>
          <p:cNvPr id="76846" name="Group 70"/>
          <p:cNvGrpSpPr>
            <a:grpSpLocks/>
          </p:cNvGrpSpPr>
          <p:nvPr/>
        </p:nvGrpSpPr>
        <p:grpSpPr bwMode="auto">
          <a:xfrm>
            <a:off x="7227888" y="6172200"/>
            <a:ext cx="2068512" cy="457200"/>
            <a:chOff x="7162800" y="6248400"/>
            <a:chExt cx="2069123" cy="457200"/>
          </a:xfrm>
        </p:grpSpPr>
        <p:sp>
          <p:nvSpPr>
            <p:cNvPr id="82" name="TextBox 127"/>
            <p:cNvSpPr txBox="1">
              <a:spLocks noChangeArrowheads="1"/>
            </p:cNvSpPr>
            <p:nvPr/>
          </p:nvSpPr>
          <p:spPr bwMode="auto">
            <a:xfrm>
              <a:off x="7543913" y="6275388"/>
              <a:ext cx="1688010" cy="430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InferoTemporal cortex: </a:t>
              </a:r>
            </a:p>
            <a:p>
              <a:pPr>
                <a:defRPr/>
              </a:pPr>
              <a:r>
                <a:rPr lang="en-US" sz="1050" dirty="0">
                  <a:latin typeface="Calibri" pitchFamily="34" charset="0"/>
                </a:rPr>
                <a:t>responds to faces</a:t>
              </a:r>
            </a:p>
          </p:txBody>
        </p:sp>
        <p:sp>
          <p:nvSpPr>
            <p:cNvPr id="83" name="Flowchart: Magnetic Disk 82"/>
            <p:cNvSpPr/>
            <p:nvPr/>
          </p:nvSpPr>
          <p:spPr>
            <a:xfrm>
              <a:off x="7162800" y="6248400"/>
              <a:ext cx="371585" cy="457200"/>
            </a:xfrm>
            <a:prstGeom prst="flowChartMagneticDisk">
              <a:avLst/>
            </a:prstGeom>
            <a:solidFill>
              <a:schemeClr val="accent2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IT</a:t>
              </a:r>
            </a:p>
          </p:txBody>
        </p:sp>
      </p:grpSp>
      <p:pic>
        <p:nvPicPr>
          <p:cNvPr id="76847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05200"/>
            <a:ext cx="4667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48" name="TextBox 1"/>
          <p:cNvSpPr txBox="1">
            <a:spLocks noChangeArrowheads="1"/>
          </p:cNvSpPr>
          <p:nvPr/>
        </p:nvSpPr>
        <p:spPr bwMode="auto">
          <a:xfrm>
            <a:off x="3509963" y="6091238"/>
            <a:ext cx="2967037" cy="6461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1,000,000 CELL MODEL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REAL-TIME</a:t>
            </a:r>
          </a:p>
        </p:txBody>
      </p:sp>
    </p:spTree>
    <p:extLst>
      <p:ext uri="{BB962C8B-B14F-4D97-AF65-F5344CB8AC3E}">
        <p14:creationId xmlns:p14="http://schemas.microsoft.com/office/powerpoint/2010/main" val="36420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256</Words>
  <Application>Microsoft Office PowerPoint</Application>
  <PresentationFormat>On-screen Show (4:3)</PresentationFormat>
  <Paragraphs>132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Laurence Jayet</dc:creator>
  <cp:lastModifiedBy>Laurence Jayet</cp:lastModifiedBy>
  <cp:revision>23</cp:revision>
  <dcterms:created xsi:type="dcterms:W3CDTF">2011-10-12T22:03:55Z</dcterms:created>
  <dcterms:modified xsi:type="dcterms:W3CDTF">2011-11-03T15:21:27Z</dcterms:modified>
</cp:coreProperties>
</file>