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70" r:id="rId10"/>
    <p:sldId id="267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2" r:id="rId21"/>
    <p:sldId id="283" r:id="rId22"/>
    <p:sldId id="284" r:id="rId23"/>
    <p:sldId id="285" r:id="rId24"/>
    <p:sldId id="287" r:id="rId25"/>
    <p:sldId id="292" r:id="rId26"/>
    <p:sldId id="289" r:id="rId27"/>
    <p:sldId id="290" r:id="rId28"/>
    <p:sldId id="291" r:id="rId29"/>
    <p:sldId id="293" r:id="rId30"/>
    <p:sldId id="294" r:id="rId31"/>
    <p:sldId id="295" r:id="rId32"/>
    <p:sldId id="296" r:id="rId33"/>
    <p:sldId id="300" r:id="rId34"/>
    <p:sldId id="301" r:id="rId35"/>
    <p:sldId id="297" r:id="rId36"/>
    <p:sldId id="298" r:id="rId37"/>
    <p:sldId id="299" r:id="rId38"/>
    <p:sldId id="302" r:id="rId39"/>
    <p:sldId id="268" r:id="rId40"/>
    <p:sldId id="269" r:id="rId41"/>
    <p:sldId id="271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47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1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6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8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4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25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01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45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37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89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FF020-517A-4F4B-963D-2FBFA45D9E19}" type="datetimeFigureOut">
              <a:rPr lang="en-US" smtClean="0"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46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eg"/><Relationship Id="rId1" Type="http://schemas.microsoft.com/office/2007/relationships/media" Target="../media/media4.mpe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900" b="1" dirty="0" smtClean="0">
                <a:solidFill>
                  <a:schemeClr val="tx2"/>
                </a:solidFill>
                <a:latin typeface="Palatino Linotype" pitchFamily="18" charset="0"/>
                <a:cs typeface="Times New Roman" pitchFamily="18" charset="0"/>
              </a:rPr>
              <a:t>NCS</a:t>
            </a:r>
            <a:r>
              <a:rPr lang="en-US" sz="4900" b="1" dirty="0">
                <a:solidFill>
                  <a:schemeClr val="tx2"/>
                </a:solidFill>
                <a:latin typeface="Palatino Linotype" pitchFamily="18" charset="0"/>
                <a:cs typeface="Times New Roman" pitchFamily="18" charset="0"/>
              </a:rPr>
              <a:t>: A Large-Scale Brain Simulator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21336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Palatino Linotype" pitchFamily="18" charset="0"/>
              </a:rPr>
              <a:t>Devyani</a:t>
            </a:r>
            <a:r>
              <a:rPr lang="en-US" sz="2800" dirty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Palatino Linotype" pitchFamily="18" charset="0"/>
              </a:rPr>
              <a:t>Tanna</a:t>
            </a:r>
            <a:endParaRPr lang="en-US" sz="2800" dirty="0">
              <a:solidFill>
                <a:schemeClr val="tx1"/>
              </a:solidFill>
              <a:latin typeface="Palatino Linotype" pitchFamily="18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Palatino Linotype" pitchFamily="18" charset="0"/>
              </a:rPr>
              <a:t>Laurence C. </a:t>
            </a:r>
            <a:r>
              <a:rPr lang="en-US" sz="2800" dirty="0" err="1" smtClean="0">
                <a:solidFill>
                  <a:schemeClr val="tx1"/>
                </a:solidFill>
                <a:latin typeface="Palatino Linotype" pitchFamily="18" charset="0"/>
              </a:rPr>
              <a:t>Jayet</a:t>
            </a:r>
            <a:r>
              <a:rPr lang="en-US" sz="2800" dirty="0" smtClean="0">
                <a:solidFill>
                  <a:schemeClr val="tx1"/>
                </a:solidFill>
                <a:latin typeface="Palatino Linotype" pitchFamily="18" charset="0"/>
              </a:rPr>
              <a:t> Bray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Palatino Linotype" pitchFamily="18" charset="0"/>
              </a:rPr>
              <a:t>Bobby D. Bryant</a:t>
            </a:r>
          </a:p>
          <a:p>
            <a:r>
              <a:rPr lang="en-US" sz="2800" dirty="0">
                <a:solidFill>
                  <a:schemeClr val="tx1"/>
                </a:solidFill>
                <a:latin typeface="Palatino Linotype" pitchFamily="18" charset="0"/>
              </a:rPr>
              <a:t>Frederick C. Harris, Jr.</a:t>
            </a:r>
          </a:p>
          <a:p>
            <a:endParaRPr lang="en-US" sz="280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486400"/>
            <a:ext cx="1600200" cy="115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76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Modeled Brain </a:t>
            </a:r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R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egions </a:t>
            </a:r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U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sing NCS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600200"/>
            <a:ext cx="6829425" cy="434599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21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207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Two Cell Model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30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Brain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Define the simulation as a whole</a:t>
            </a:r>
          </a:p>
          <a:p>
            <a:r>
              <a:rPr lang="en-US" sz="2800" dirty="0"/>
              <a:t>Preliminary outline of other structures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Anatomy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Stimuli</a:t>
            </a:r>
            <a:endParaRPr lang="en-US" dirty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Reports</a:t>
            </a:r>
            <a:endParaRPr lang="en-US" dirty="0"/>
          </a:p>
          <a:p>
            <a:r>
              <a:rPr lang="en-US" sz="2800" dirty="0"/>
              <a:t>Extrinsic connections</a:t>
            </a:r>
          </a:p>
          <a:p>
            <a:r>
              <a:rPr lang="en-US" sz="2800" dirty="0"/>
              <a:t>Include files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60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Brain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7" y="1604963"/>
            <a:ext cx="6770687" cy="36480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613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Columns</a:t>
            </a:r>
          </a:p>
          <a:p>
            <a:r>
              <a:rPr lang="en-US" sz="2800" dirty="0"/>
              <a:t>Layers</a:t>
            </a:r>
          </a:p>
          <a:p>
            <a:r>
              <a:rPr lang="en-US" sz="2800" dirty="0"/>
              <a:t>Cells</a:t>
            </a:r>
          </a:p>
          <a:p>
            <a:r>
              <a:rPr lang="en-US" sz="2800" dirty="0"/>
              <a:t>Compartments</a:t>
            </a:r>
          </a:p>
          <a:p>
            <a:r>
              <a:rPr lang="en-US" sz="2800" dirty="0"/>
              <a:t>Channels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81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Anatomy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468" y="1619251"/>
            <a:ext cx="5467064" cy="508634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11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Stimulus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External Stimulation (visual, audio…)</a:t>
            </a:r>
          </a:p>
          <a:p>
            <a:r>
              <a:rPr lang="en-US" sz="2800" dirty="0"/>
              <a:t>Type of signals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Linear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Pulse</a:t>
            </a:r>
            <a:endParaRPr lang="en-US" dirty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Noise</a:t>
            </a:r>
            <a:endParaRPr lang="en-US" dirty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File-based</a:t>
            </a:r>
            <a:endParaRPr lang="en-US" dirty="0"/>
          </a:p>
          <a:p>
            <a:r>
              <a:rPr lang="en-US" sz="2800" dirty="0"/>
              <a:t>Multiple times</a:t>
            </a:r>
          </a:p>
          <a:p>
            <a:r>
              <a:rPr lang="en-US" sz="2800" dirty="0"/>
              <a:t>Different Destinations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774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Stimulus</a:t>
            </a:r>
            <a:endParaRPr lang="en-US" b="1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600200"/>
            <a:ext cx="7829550" cy="386563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46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Extrinsic and intrinsic connections</a:t>
            </a:r>
          </a:p>
          <a:p>
            <a:r>
              <a:rPr lang="en-US" sz="2800" dirty="0"/>
              <a:t>Synapse connections</a:t>
            </a:r>
          </a:p>
          <a:p>
            <a:r>
              <a:rPr lang="en-US" sz="2800" dirty="0"/>
              <a:t>From the source to the destination</a:t>
            </a:r>
          </a:p>
          <a:p>
            <a:r>
              <a:rPr lang="en-US" sz="2800" dirty="0"/>
              <a:t>With or without decaying distance effects</a:t>
            </a:r>
          </a:p>
          <a:p>
            <a:r>
              <a:rPr lang="en-US" sz="2800" dirty="0"/>
              <a:t>Recurrent connections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8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Connections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7" y="3000375"/>
            <a:ext cx="6770687" cy="857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588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>
                <a:solidFill>
                  <a:schemeClr val="tx2"/>
                </a:solidFill>
                <a:latin typeface="Palatino Linotype" pitchFamily="18" charset="0"/>
              </a:rPr>
              <a:t>Brain Computation Lab</a:t>
            </a:r>
            <a:r>
              <a:rPr lang="en-US" dirty="0" smtClean="0">
                <a:solidFill>
                  <a:srgbClr val="0070C0"/>
                </a:solidFill>
                <a:latin typeface="Palatino Linotype" pitchFamily="18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latin typeface="Palatino Linotype" pitchFamily="18" charset="0"/>
              </a:rPr>
            </a:br>
            <a:r>
              <a:rPr lang="en-US" sz="3100" dirty="0" smtClean="0">
                <a:latin typeface="Palatino Linotype" pitchFamily="18" charset="0"/>
              </a:rPr>
              <a:t>www.cse.unr.edu/brain</a:t>
            </a:r>
            <a:endParaRPr lang="en-US" sz="3100" dirty="0">
              <a:latin typeface="Palatino Linotyp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676400"/>
            <a:ext cx="6210300" cy="50954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2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Synapses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/>
              <a:t>Connections between other cells and their compartments</a:t>
            </a:r>
          </a:p>
          <a:p>
            <a:r>
              <a:rPr lang="en-US" sz="5100" dirty="0"/>
              <a:t>Excitatory</a:t>
            </a:r>
          </a:p>
          <a:p>
            <a:r>
              <a:rPr lang="en-US" sz="5100" dirty="0"/>
              <a:t>Inhibitory</a:t>
            </a:r>
          </a:p>
          <a:p>
            <a:r>
              <a:rPr lang="en-US" sz="5100" dirty="0"/>
              <a:t>Synaptic Waveform</a:t>
            </a:r>
          </a:p>
          <a:p>
            <a:r>
              <a:rPr lang="en-US" sz="5100" dirty="0"/>
              <a:t>Learning</a:t>
            </a:r>
          </a:p>
          <a:p>
            <a:pPr lvl="1">
              <a:buFont typeface="Courier New" pitchFamily="49" charset="0"/>
              <a:buChar char="o"/>
            </a:pPr>
            <a:r>
              <a:rPr lang="en-US" sz="5100" dirty="0"/>
              <a:t>Short term synaptic dynamics</a:t>
            </a:r>
          </a:p>
          <a:p>
            <a:pPr lvl="2"/>
            <a:r>
              <a:rPr lang="en-US" sz="5100" dirty="0"/>
              <a:t>Facilitation</a:t>
            </a:r>
          </a:p>
          <a:p>
            <a:pPr lvl="2"/>
            <a:r>
              <a:rPr lang="en-US" sz="5100" dirty="0"/>
              <a:t>Depression</a:t>
            </a:r>
          </a:p>
          <a:p>
            <a:pPr lvl="1">
              <a:buFont typeface="Courier New" pitchFamily="49" charset="0"/>
              <a:buChar char="o"/>
            </a:pPr>
            <a:r>
              <a:rPr lang="en-US" sz="5100" dirty="0"/>
              <a:t>Long term synaptic dynamics (</a:t>
            </a:r>
            <a:r>
              <a:rPr lang="en-US" sz="5100" dirty="0" err="1"/>
              <a:t>Hebbian</a:t>
            </a:r>
            <a:r>
              <a:rPr lang="en-US" sz="5100" dirty="0"/>
              <a:t> Learning)</a:t>
            </a:r>
          </a:p>
          <a:p>
            <a:pPr lvl="2"/>
            <a:r>
              <a:rPr lang="en-US" sz="5100" dirty="0"/>
              <a:t>STDP rule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1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000"/>
    </mc:Choice>
    <mc:Fallback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Synapses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90" y="1600199"/>
            <a:ext cx="4722648" cy="514596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630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Data about cells</a:t>
            </a:r>
          </a:p>
          <a:p>
            <a:r>
              <a:rPr lang="en-US" sz="2800" dirty="0"/>
              <a:t>Report files: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Voltage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Current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err="1" smtClean="0"/>
              <a:t>Firecount</a:t>
            </a:r>
            <a:endParaRPr lang="en-US" dirty="0" smtClean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Channel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Synaptic </a:t>
            </a:r>
            <a:r>
              <a:rPr lang="en-US" dirty="0"/>
              <a:t>strengths</a:t>
            </a:r>
          </a:p>
          <a:p>
            <a:r>
              <a:rPr lang="en-US" sz="2800" dirty="0"/>
              <a:t>Automatically generated and saved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55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" y="1600200"/>
            <a:ext cx="7847013" cy="4295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01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207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Robotic Applications with NCS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65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Technical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5" y="1600200"/>
            <a:ext cx="8189490" cy="47101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969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Virtual </a:t>
            </a:r>
            <a:r>
              <a:rPr lang="en-US" dirty="0" err="1">
                <a:solidFill>
                  <a:schemeClr val="tx2"/>
                </a:solidFill>
                <a:latin typeface="Palatino Linotype" pitchFamily="18" charset="0"/>
              </a:rPr>
              <a:t>NeuroRobotic</a:t>
            </a:r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 (VNR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)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1629615"/>
            <a:ext cx="3876675" cy="431398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4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Robotic Interface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en-US" dirty="0"/>
              <a:t>Constructed </a:t>
            </a:r>
            <a:r>
              <a:rPr lang="en-US" dirty="0" smtClean="0"/>
              <a:t>using </a:t>
            </a:r>
            <a:r>
              <a:rPr lang="en-US" dirty="0" err="1" smtClean="0"/>
              <a:t>Webots</a:t>
            </a:r>
            <a:r>
              <a:rPr lang="en-US" dirty="0" smtClean="0"/>
              <a:t> </a:t>
            </a:r>
            <a:r>
              <a:rPr lang="en-US" dirty="0"/>
              <a:t>5</a:t>
            </a:r>
          </a:p>
          <a:p>
            <a:pPr marL="285750" indent="-285750"/>
            <a:r>
              <a:rPr lang="en-US" dirty="0"/>
              <a:t>Motions were programmed in C++ using the provided interfaces and the communication was accomplished using the </a:t>
            </a:r>
            <a:r>
              <a:rPr lang="en-US" dirty="0" err="1"/>
              <a:t>NCSTools</a:t>
            </a:r>
            <a:r>
              <a:rPr lang="en-US" dirty="0"/>
              <a:t> C++ client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7" y="3555341"/>
            <a:ext cx="3429000" cy="269305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12241"/>
            <a:ext cx="235267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03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Trust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Behavior between a humanoid </a:t>
            </a:r>
            <a:r>
              <a:rPr lang="en-US" sz="2800" dirty="0" err="1"/>
              <a:t>neurorobot</a:t>
            </a:r>
            <a:r>
              <a:rPr lang="en-US" sz="2800" dirty="0"/>
              <a:t> and human actor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Oxytocin release</a:t>
            </a:r>
          </a:p>
          <a:p>
            <a:pPr lvl="2"/>
            <a:r>
              <a:rPr lang="en-US" sz="2800" dirty="0"/>
              <a:t>Social reinforcement</a:t>
            </a:r>
          </a:p>
          <a:p>
            <a:pPr lvl="2"/>
            <a:r>
              <a:rPr lang="en-US" sz="2800" dirty="0"/>
              <a:t>Reduction of inhibition</a:t>
            </a:r>
          </a:p>
          <a:p>
            <a:r>
              <a:rPr lang="en-US" sz="2800" dirty="0"/>
              <a:t>Experiment has two conceptual phases: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Learning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Challenge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9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0" dirty="0" smtClean="0">
                <a:solidFill>
                  <a:schemeClr val="accent1"/>
                </a:solidFill>
              </a:rPr>
              <a:t>Learning</a:t>
            </a:r>
            <a:endParaRPr lang="en-US" sz="2800" b="0" dirty="0">
              <a:solidFill>
                <a:schemeClr val="accent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0" dirty="0" smtClean="0">
                <a:solidFill>
                  <a:schemeClr val="accent1"/>
                </a:solidFill>
              </a:rPr>
              <a:t>Challenge (at any time)</a:t>
            </a:r>
            <a:endParaRPr lang="en-US" sz="2800" b="0" dirty="0">
              <a:solidFill>
                <a:schemeClr val="accent1"/>
              </a:solidFill>
            </a:endParaRPr>
          </a:p>
        </p:txBody>
      </p: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382588" y="1901825"/>
            <a:ext cx="4418012" cy="4549775"/>
            <a:chOff x="152400" y="2133601"/>
            <a:chExt cx="4418015" cy="455063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533400" y="4343400"/>
              <a:ext cx="866505" cy="866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>
              <a:off x="228600" y="3034566"/>
              <a:ext cx="1676400" cy="831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Tx/>
                <a:buAutoNum type="arabicPeriod"/>
              </a:pPr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Robot brain initiates arbitrary sequence of motions</a:t>
              </a:r>
            </a:p>
          </p:txBody>
        </p:sp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>
              <a:off x="2209800" y="3034566"/>
              <a:ext cx="19050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 typeface="Calibri" pitchFamily="34" charset="0"/>
                <a:buAutoNum type="arabicPeriod" startAt="2"/>
              </a:pPr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Human moves object in either a similar (“match”), or different (“mismatch”) pattern</a:t>
              </a:r>
            </a:p>
          </p:txBody>
        </p:sp>
        <p:pic>
          <p:nvPicPr>
            <p:cNvPr id="14" name="Picture 6" descr="C:\Documents and Settings\Goodman\Desktop\RESEARCH\_ROBOTICS\2009-11-06.sr(new movies+SR photos)\Photo_110509_00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2133600" y="4343400"/>
              <a:ext cx="885825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pic>
          <p:nvPicPr>
            <p:cNvPr id="15" name="Picture 7" descr="C:\Documents and Settings\Goodman\Desktop\RESEARCH\_ROBOTICS\2009-11-06.sr(new movies+SR photos)\Photo_110509_002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141715" y="5715000"/>
              <a:ext cx="982485" cy="884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16" name="TextBox 19"/>
            <p:cNvSpPr txBox="1">
              <a:spLocks noChangeArrowheads="1"/>
            </p:cNvSpPr>
            <p:nvPr/>
          </p:nvSpPr>
          <p:spPr bwMode="auto">
            <a:xfrm>
              <a:off x="152400" y="2637691"/>
              <a:ext cx="19050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 dirty="0">
                  <a:solidFill>
                    <a:srgbClr val="000000"/>
                  </a:solidFill>
                  <a:latin typeface="+mn-lt"/>
                </a:rPr>
                <a:t>Robot Initiates Action</a:t>
              </a:r>
            </a:p>
          </p:txBody>
        </p:sp>
        <p:sp>
          <p:nvSpPr>
            <p:cNvPr id="17" name="TextBox 21"/>
            <p:cNvSpPr txBox="1">
              <a:spLocks noChangeArrowheads="1"/>
            </p:cNvSpPr>
            <p:nvPr/>
          </p:nvSpPr>
          <p:spPr bwMode="auto">
            <a:xfrm>
              <a:off x="2286000" y="2634516"/>
              <a:ext cx="1828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 dirty="0">
                  <a:solidFill>
                    <a:srgbClr val="000000"/>
                  </a:solidFill>
                  <a:latin typeface="+mn-lt"/>
                </a:rPr>
                <a:t>Human Responds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2360198" y="4343818"/>
              <a:ext cx="44204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609600" y="5715000"/>
              <a:ext cx="751034" cy="969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pic>
          <p:nvPicPr>
            <p:cNvPr id="20" name="Picture 6" descr="C:\Documents and Settings\Goodman\Desktop\RESEARCH\_ROBOTICS\2009-11-06.sr(new movies+SR photos)\Photo_110509_00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505200" y="5715000"/>
              <a:ext cx="885825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pic>
          <p:nvPicPr>
            <p:cNvPr id="21" name="Picture 7" descr="C:\Documents and Settings\Goodman\Desktop\RESEARCH\_ROBOTICS\2009-11-06.sr(new movies+SR photos)\Photo_110509_002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429000" y="4343400"/>
              <a:ext cx="982485" cy="884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22" name="TextBox 16"/>
            <p:cNvSpPr txBox="1">
              <a:spLocks noChangeArrowheads="1"/>
            </p:cNvSpPr>
            <p:nvPr/>
          </p:nvSpPr>
          <p:spPr bwMode="auto">
            <a:xfrm>
              <a:off x="2057400" y="3886200"/>
              <a:ext cx="1143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Match</a:t>
              </a:r>
              <a:r>
                <a:rPr lang="en-US" sz="1200" i="1" dirty="0">
                  <a:solidFill>
                    <a:srgbClr val="000000"/>
                  </a:solidFill>
                  <a:latin typeface="+mn-lt"/>
                </a:rPr>
                <a:t>:</a:t>
              </a:r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 robot learns to trust</a:t>
              </a:r>
            </a:p>
          </p:txBody>
        </p:sp>
        <p:sp>
          <p:nvSpPr>
            <p:cNvPr id="23" name="TextBox 17"/>
            <p:cNvSpPr txBox="1">
              <a:spLocks noChangeArrowheads="1"/>
            </p:cNvSpPr>
            <p:nvPr/>
          </p:nvSpPr>
          <p:spPr bwMode="auto">
            <a:xfrm>
              <a:off x="3429000" y="3886200"/>
              <a:ext cx="914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Mismatch: don’t trust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33400" y="5485448"/>
              <a:ext cx="3962402" cy="158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46"/>
          <p:cNvGrpSpPr>
            <a:grpSpLocks/>
          </p:cNvGrpSpPr>
          <p:nvPr/>
        </p:nvGrpSpPr>
        <p:grpSpPr bwMode="auto">
          <a:xfrm>
            <a:off x="5029200" y="2405820"/>
            <a:ext cx="3886200" cy="3229577"/>
            <a:chOff x="4572000" y="2634516"/>
            <a:chExt cx="3886200" cy="3228652"/>
          </a:xfrm>
        </p:grpSpPr>
        <p:sp>
          <p:nvSpPr>
            <p:cNvPr id="27" name="TextBox 16"/>
            <p:cNvSpPr txBox="1">
              <a:spLocks noChangeArrowheads="1"/>
            </p:cNvSpPr>
            <p:nvPr/>
          </p:nvSpPr>
          <p:spPr bwMode="auto">
            <a:xfrm>
              <a:off x="4648200" y="3018691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 typeface="Calibri" pitchFamily="34" charset="0"/>
                <a:buAutoNum type="arabicPeriod" startAt="3"/>
              </a:pPr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Human slowly reaches for an object on the table</a:t>
              </a:r>
            </a:p>
          </p:txBody>
        </p:sp>
        <p:pic>
          <p:nvPicPr>
            <p:cNvPr id="28" name="Picture 9" descr="C:\Documents and Settings\Goodman\Desktop\RESEARCH\_ROBOTICS\2009-11-06.sr(new movies+SR photos)\Photo_110509_004.jp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5105400" y="4648200"/>
              <a:ext cx="781050" cy="121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29" name="TextBox 23"/>
            <p:cNvSpPr txBox="1">
              <a:spLocks noChangeArrowheads="1"/>
            </p:cNvSpPr>
            <p:nvPr/>
          </p:nvSpPr>
          <p:spPr bwMode="auto">
            <a:xfrm>
              <a:off x="6477000" y="3055203"/>
              <a:ext cx="19050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 typeface="Calibri" pitchFamily="34" charset="0"/>
                <a:buAutoNum type="arabicPeriod" startAt="4"/>
              </a:pPr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Robot either “trusts”, (assists/offers the object), or  “distrusts”, (retract</a:t>
              </a:r>
              <a:r>
                <a:rPr lang="en-US" sz="1200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the object).</a:t>
              </a:r>
            </a:p>
          </p:txBody>
        </p:sp>
        <p:grpSp>
          <p:nvGrpSpPr>
            <p:cNvPr id="30" name="Group 31"/>
            <p:cNvGrpSpPr>
              <a:grpSpLocks/>
            </p:cNvGrpSpPr>
            <p:nvPr/>
          </p:nvGrpSpPr>
          <p:grpSpPr bwMode="auto">
            <a:xfrm>
              <a:off x="6540555" y="4648200"/>
              <a:ext cx="1841449" cy="1142999"/>
              <a:chOff x="6619421" y="5293556"/>
              <a:chExt cx="1648280" cy="908560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 bwMode="auto">
              <a:xfrm>
                <a:off x="6619421" y="5306252"/>
                <a:ext cx="761907" cy="895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31750"/>
              </a:effectLst>
            </p:spPr>
          </p:pic>
          <p:pic>
            <p:nvPicPr>
              <p:cNvPr id="36" name="Picture 5"/>
              <p:cNvPicPr>
                <a:picLocks noChangeAspect="1" noChangeArrowheads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 bwMode="auto">
              <a:xfrm>
                <a:off x="7517429" y="5293556"/>
                <a:ext cx="750272" cy="899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31750"/>
              </a:effectLst>
            </p:spPr>
          </p:pic>
        </p:grpSp>
        <p:sp>
          <p:nvSpPr>
            <p:cNvPr id="31" name="TextBox 19"/>
            <p:cNvSpPr txBox="1">
              <a:spLocks noChangeArrowheads="1"/>
            </p:cNvSpPr>
            <p:nvPr/>
          </p:nvSpPr>
          <p:spPr bwMode="auto">
            <a:xfrm>
              <a:off x="4572000" y="2637691"/>
              <a:ext cx="1828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Human Acts</a:t>
              </a:r>
            </a:p>
          </p:txBody>
        </p:sp>
        <p:sp>
          <p:nvSpPr>
            <p:cNvPr id="32" name="TextBox 21"/>
            <p:cNvSpPr txBox="1">
              <a:spLocks noChangeArrowheads="1"/>
            </p:cNvSpPr>
            <p:nvPr/>
          </p:nvSpPr>
          <p:spPr bwMode="auto">
            <a:xfrm>
              <a:off x="6400800" y="2634516"/>
              <a:ext cx="1828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Robot Reacts</a:t>
              </a:r>
            </a:p>
          </p:txBody>
        </p:sp>
        <p:sp>
          <p:nvSpPr>
            <p:cNvPr id="33" name="TextBox 28"/>
            <p:cNvSpPr txBox="1">
              <a:spLocks noChangeArrowheads="1"/>
            </p:cNvSpPr>
            <p:nvPr/>
          </p:nvSpPr>
          <p:spPr bwMode="auto">
            <a:xfrm>
              <a:off x="6705600" y="4343400"/>
              <a:ext cx="762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trusted</a:t>
              </a:r>
            </a:p>
          </p:txBody>
        </p:sp>
        <p:sp>
          <p:nvSpPr>
            <p:cNvPr id="34" name="TextBox 29"/>
            <p:cNvSpPr txBox="1">
              <a:spLocks noChangeArrowheads="1"/>
            </p:cNvSpPr>
            <p:nvPr/>
          </p:nvSpPr>
          <p:spPr bwMode="auto">
            <a:xfrm>
              <a:off x="7543800" y="4343400"/>
              <a:ext cx="9144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distrusted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7074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What is NCS?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The NeoCortical Simulator  (NCS) is designed for modeling large-scale neural networks and systems</a:t>
            </a:r>
          </a:p>
          <a:p>
            <a:r>
              <a:rPr lang="en-US" sz="2800" dirty="0" smtClean="0"/>
              <a:t>One of the first simulators to support </a:t>
            </a:r>
            <a:r>
              <a:rPr lang="en-US" sz="2800" dirty="0" err="1" smtClean="0"/>
              <a:t>neurorobotic</a:t>
            </a:r>
            <a:r>
              <a:rPr lang="en-US" sz="2800" dirty="0" smtClean="0"/>
              <a:t> applications</a:t>
            </a:r>
          </a:p>
          <a:p>
            <a:r>
              <a:rPr lang="en-US" sz="2800" dirty="0" smtClean="0"/>
              <a:t>Different types of neuron models available: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Leaky integrate-and-fire / Hodgkin-Huxley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err="1" smtClean="0"/>
              <a:t>Izhikevich</a:t>
            </a:r>
            <a:endParaRPr lang="en-US" dirty="0" smtClean="0"/>
          </a:p>
          <a:p>
            <a:r>
              <a:rPr lang="en-US" sz="2800" dirty="0" smtClean="0"/>
              <a:t>Free and open source</a:t>
            </a:r>
          </a:p>
          <a:p>
            <a:r>
              <a:rPr lang="en-US" sz="2800" dirty="0" smtClean="0"/>
              <a:t>Developed and maintained by the UNR Brain Computation Laboratory</a:t>
            </a:r>
          </a:p>
        </p:txBody>
      </p:sp>
    </p:spTree>
    <p:extLst>
      <p:ext uri="{BB962C8B-B14F-4D97-AF65-F5344CB8AC3E}">
        <p14:creationId xmlns:p14="http://schemas.microsoft.com/office/powerpoint/2010/main" val="12169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6000"/>
    </mc:Choice>
    <mc:Fallback>
      <p:transition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  <a:latin typeface="Palatino Linotype" pitchFamily="18" charset="0"/>
              </a:rPr>
              <a:t/>
            </a:r>
            <a:br>
              <a:rPr lang="en-US" dirty="0">
                <a:solidFill>
                  <a:schemeClr val="accent1"/>
                </a:solidFill>
                <a:latin typeface="Palatino Linotype" pitchFamily="18" charset="0"/>
              </a:rPr>
            </a:br>
            <a:r>
              <a:rPr lang="en-US" dirty="0" smtClean="0">
                <a:solidFill>
                  <a:schemeClr val="accent1"/>
                </a:solidFill>
                <a:latin typeface="Palatino Linotype" pitchFamily="18" charset="0"/>
              </a:rPr>
              <a:t/>
            </a:r>
            <a:br>
              <a:rPr lang="en-US" dirty="0" smtClean="0">
                <a:solidFill>
                  <a:schemeClr val="accent1"/>
                </a:solidFill>
                <a:latin typeface="Palatino Linotype" pitchFamily="18" charset="0"/>
              </a:rPr>
            </a:b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Concordant Motions Video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dirty="0">
                <a:solidFill>
                  <a:schemeClr val="accent1"/>
                </a:solidFill>
                <a:latin typeface="Palatino Linotype" pitchFamily="18" charset="0"/>
              </a:rPr>
              <a:t/>
            </a:r>
            <a:br>
              <a:rPr lang="en-US" dirty="0">
                <a:solidFill>
                  <a:schemeClr val="accent1"/>
                </a:solidFill>
                <a:latin typeface="Palatino Linotype" pitchFamily="18" charset="0"/>
              </a:rPr>
            </a:br>
            <a:endParaRPr lang="en-US" dirty="0">
              <a:solidFill>
                <a:schemeClr val="accent1"/>
              </a:solidFill>
              <a:latin typeface="Palatino Linotype" pitchFamily="18" charset="0"/>
            </a:endParaRPr>
          </a:p>
        </p:txBody>
      </p:sp>
      <p:pic>
        <p:nvPicPr>
          <p:cNvPr id="2" name="conc-short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2575" y="1600200"/>
            <a:ext cx="6038850" cy="4525963"/>
          </a:xfrm>
        </p:spPr>
      </p:pic>
    </p:spTree>
    <p:extLst>
      <p:ext uri="{BB962C8B-B14F-4D97-AF65-F5344CB8AC3E}">
        <p14:creationId xmlns:p14="http://schemas.microsoft.com/office/powerpoint/2010/main" val="156344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Discordant Motions Video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4" name="disc-short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2575" y="1600200"/>
            <a:ext cx="6038850" cy="4525963"/>
          </a:xfrm>
        </p:spPr>
      </p:pic>
    </p:spTree>
    <p:extLst>
      <p:ext uri="{BB962C8B-B14F-4D97-AF65-F5344CB8AC3E}">
        <p14:creationId xmlns:p14="http://schemas.microsoft.com/office/powerpoint/2010/main" val="1082405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7000"/>
    </mc:Choice>
    <mc:Fallback>
      <p:transition spd="slow" advClick="0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70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Emotional Speech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Autofit/>
          </a:bodyPr>
          <a:lstStyle/>
          <a:p>
            <a:r>
              <a:rPr lang="en-US" sz="2800" dirty="0"/>
              <a:t>Allows for more natural interaction between humans and robots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Determine the ideal behavior from a simple reward feedback</a:t>
            </a:r>
          </a:p>
          <a:p>
            <a:r>
              <a:rPr lang="en-US" sz="2800" dirty="0" smtClean="0"/>
              <a:t>Emotional </a:t>
            </a:r>
            <a:r>
              <a:rPr lang="en-US" sz="2800" dirty="0"/>
              <a:t>Speech processor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/>
              <a:t>Successfully distinguished “sad” and “happy” utterances</a:t>
            </a:r>
          </a:p>
          <a:p>
            <a:r>
              <a:rPr lang="en-US" sz="2800" dirty="0"/>
              <a:t>Integrated into </a:t>
            </a:r>
            <a:r>
              <a:rPr lang="en-US" sz="2800" dirty="0" err="1"/>
              <a:t>neurorobotic</a:t>
            </a:r>
            <a:r>
              <a:rPr lang="en-US" sz="2800" dirty="0"/>
              <a:t> scenario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/>
              <a:t>The robot received a spoken reward if the correct decision was made</a:t>
            </a:r>
          </a:p>
          <a:p>
            <a:r>
              <a:rPr lang="en-US" sz="2800" dirty="0" smtClean="0"/>
              <a:t>Step </a:t>
            </a:r>
            <a:r>
              <a:rPr lang="en-US" sz="2800" dirty="0"/>
              <a:t>toward the combination of human emotions and virtual </a:t>
            </a:r>
            <a:r>
              <a:rPr lang="en-US" sz="2800" dirty="0" err="1"/>
              <a:t>neurorobotics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174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000"/>
    </mc:Choice>
    <mc:Fallback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  <a:cs typeface="Arial" pitchFamily="34" charset="0"/>
              </a:rPr>
              <a:t>Reward-based Learning Through </a:t>
            </a:r>
            <a:r>
              <a:rPr lang="en-US" dirty="0">
                <a:solidFill>
                  <a:schemeClr val="tx2"/>
                </a:solidFill>
                <a:latin typeface="Palatino Linotype" pitchFamily="18" charset="0"/>
                <a:cs typeface="Arial" pitchFamily="34" charset="0"/>
              </a:rPr>
              <a:t>ESP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6701" y="1600200"/>
            <a:ext cx="5490598" cy="4525963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147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  <a:cs typeface="Arial" pitchFamily="34" charset="0"/>
              </a:rPr>
              <a:t>Reward-based Learning Through ESP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52" y="1600200"/>
            <a:ext cx="57946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Navigation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sz="2800" dirty="0"/>
              <a:t>Navigate to familiar location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Prefrontal Cortex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Hippocampus (CA1 and </a:t>
            </a:r>
            <a:r>
              <a:rPr lang="en-US" dirty="0" err="1"/>
              <a:t>Subiculum</a:t>
            </a:r>
            <a:r>
              <a:rPr lang="en-US" dirty="0"/>
              <a:t>)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err="1"/>
              <a:t>Entorhinal</a:t>
            </a:r>
            <a:r>
              <a:rPr lang="en-US" dirty="0"/>
              <a:t> cortex</a:t>
            </a:r>
          </a:p>
          <a:p>
            <a:r>
              <a:rPr lang="en-US" sz="2800" dirty="0" smtClean="0"/>
              <a:t>Computational </a:t>
            </a:r>
            <a:r>
              <a:rPr lang="en-US" sz="2800" dirty="0"/>
              <a:t>system representing a navigating rodent</a:t>
            </a:r>
          </a:p>
          <a:p>
            <a:r>
              <a:rPr lang="en-US" sz="2800" dirty="0"/>
              <a:t>Reward at the end of a sequence of 3 turns</a:t>
            </a:r>
          </a:p>
          <a:p>
            <a:r>
              <a:rPr lang="en-US" sz="2800" dirty="0"/>
              <a:t>Showed learning performance without biased decisions</a:t>
            </a:r>
          </a:p>
          <a:p>
            <a:r>
              <a:rPr lang="en-US" sz="2800" dirty="0"/>
              <a:t>Short-term memory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45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Paradigm</a:t>
            </a:r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02" y="1600200"/>
            <a:ext cx="3390397" cy="45259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46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Navigation Video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  <a:latin typeface="+mn-lt"/>
              </a:rPr>
              <a:t>Incorrect Choice</a:t>
            </a:r>
            <a:endParaRPr lang="en-US" sz="31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neighborhood3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822450"/>
            <a:ext cx="8229600" cy="4079875"/>
          </a:xfrm>
        </p:spPr>
      </p:pic>
    </p:spTree>
    <p:extLst>
      <p:ext uri="{BB962C8B-B14F-4D97-AF65-F5344CB8AC3E}">
        <p14:creationId xmlns:p14="http://schemas.microsoft.com/office/powerpoint/2010/main" val="3547169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"/>
    </mc:Choice>
    <mc:Fallback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74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Navigation Video</a:t>
            </a:r>
            <a:br>
              <a:rPr lang="en-US" dirty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</a:rPr>
              <a:t>Correct </a:t>
            </a:r>
            <a:r>
              <a:rPr lang="en-US" sz="3100" dirty="0">
                <a:solidFill>
                  <a:schemeClr val="tx2"/>
                </a:solidFill>
              </a:rPr>
              <a:t>Choice</a:t>
            </a:r>
            <a:endParaRPr lang="en-US" dirty="0"/>
          </a:p>
        </p:txBody>
      </p:sp>
      <p:pic>
        <p:nvPicPr>
          <p:cNvPr id="4" name="nav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813" y="1600200"/>
            <a:ext cx="6048375" cy="4525963"/>
          </a:xfrm>
        </p:spPr>
      </p:pic>
    </p:spTree>
    <p:extLst>
      <p:ext uri="{BB962C8B-B14F-4D97-AF65-F5344CB8AC3E}">
        <p14:creationId xmlns:p14="http://schemas.microsoft.com/office/powerpoint/2010/main" val="19683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"/>
    </mc:Choice>
    <mc:Fallback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Future Directions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  <a:latin typeface="Palatino Linotype" pitchFamily="18" charset="0"/>
              </a:rPr>
              <a:t>Simulator &amp; Tools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Near Term: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GUI-based brain model builder and visualizer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Multi-Scale modeling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Input language options</a:t>
            </a:r>
          </a:p>
          <a:p>
            <a:r>
              <a:rPr lang="en-US" sz="2800" dirty="0" smtClean="0"/>
              <a:t>Long Term: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Simulated fMRI data</a:t>
            </a:r>
          </a:p>
          <a:p>
            <a:pPr lvl="1">
              <a:buFont typeface="Courier New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96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Why use NCS?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Biological brain models</a:t>
            </a:r>
          </a:p>
          <a:p>
            <a:r>
              <a:rPr lang="en-US" sz="2800" dirty="0" smtClean="0"/>
              <a:t>Real-time Simulation</a:t>
            </a:r>
          </a:p>
          <a:p>
            <a:r>
              <a:rPr lang="en-US" sz="2800" dirty="0" smtClean="0"/>
              <a:t>Different levels of abstraction</a:t>
            </a:r>
          </a:p>
          <a:p>
            <a:r>
              <a:rPr lang="en-US" sz="2800" dirty="0" smtClean="0"/>
              <a:t>Several neuron models</a:t>
            </a:r>
          </a:p>
          <a:p>
            <a:r>
              <a:rPr lang="en-US" sz="2800" dirty="0" smtClean="0"/>
              <a:t>GPU computation</a:t>
            </a:r>
          </a:p>
          <a:p>
            <a:r>
              <a:rPr lang="en-US" sz="2800" dirty="0"/>
              <a:t>No programming language experience </a:t>
            </a:r>
            <a:r>
              <a:rPr lang="en-US" sz="2800" dirty="0" smtClean="0"/>
              <a:t>required</a:t>
            </a:r>
          </a:p>
          <a:p>
            <a:r>
              <a:rPr lang="en-US" sz="2800" dirty="0" smtClean="0"/>
              <a:t>Good for modeling neural systems and networks</a:t>
            </a:r>
          </a:p>
          <a:p>
            <a:r>
              <a:rPr lang="en-US" sz="2800" dirty="0" smtClean="0"/>
              <a:t>Up to 1M neurons and 100M synapses in quasi real-time</a:t>
            </a:r>
          </a:p>
        </p:txBody>
      </p:sp>
    </p:spTree>
    <p:extLst>
      <p:ext uri="{BB962C8B-B14F-4D97-AF65-F5344CB8AC3E}">
        <p14:creationId xmlns:p14="http://schemas.microsoft.com/office/powerpoint/2010/main" val="4277909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000"/>
    </mc:Choice>
    <mc:Fallback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Future Directions</a:t>
            </a:r>
            <a:br>
              <a:rPr lang="en-US" dirty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  <a:latin typeface="Palatino Linotype" pitchFamily="18" charset="0"/>
              </a:rPr>
              <a:t>Modeling &amp;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Near Term: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Higher-level behavior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Expanded and more detailed models</a:t>
            </a:r>
          </a:p>
          <a:p>
            <a:r>
              <a:rPr lang="en-US" sz="2800" dirty="0" smtClean="0"/>
              <a:t>Long Term: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Disorders and interventions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Drug interaction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76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862072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Thank you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77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Current NCS version 6 implementation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GPU/CPU/cluster-based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Runs on CPUs and CUDA devices simultaneously</a:t>
            </a:r>
          </a:p>
          <a:p>
            <a:r>
              <a:rPr lang="en-US" sz="2800" dirty="0" smtClean="0"/>
              <a:t>Plugin interface for multiple model support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LIF/HH Neurons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Izhikevich Neurons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Ability to design your own</a:t>
            </a:r>
          </a:p>
          <a:p>
            <a:r>
              <a:rPr lang="en-US" sz="2800" dirty="0" smtClean="0"/>
              <a:t>Ability for multi-scale modeling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723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Current Hardware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36916"/>
            <a:ext cx="4038600" cy="24525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633472"/>
            <a:ext cx="4041648" cy="246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62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Current Optimization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C++ 11</a:t>
            </a:r>
          </a:p>
          <a:p>
            <a:r>
              <a:rPr lang="en-US" sz="2800" dirty="0" smtClean="0"/>
              <a:t>Heavily threaded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Latency hiding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Increased occupancy</a:t>
            </a:r>
          </a:p>
          <a:p>
            <a:r>
              <a:rPr lang="en-US" sz="2800" dirty="0" smtClean="0"/>
              <a:t>Modular message passing design</a:t>
            </a:r>
          </a:p>
          <a:p>
            <a:r>
              <a:rPr lang="en-US" sz="2800" dirty="0" smtClean="0"/>
              <a:t>GPU usage for parallel computation</a:t>
            </a:r>
          </a:p>
          <a:p>
            <a:r>
              <a:rPr lang="en-US" sz="2800" dirty="0" smtClean="0"/>
              <a:t>Load-balancing across heterogeneous clusters</a:t>
            </a:r>
          </a:p>
          <a:p>
            <a:pPr marL="457200" lvl="1" indent="0">
              <a:buNone/>
            </a:pPr>
            <a:endParaRPr lang="en-US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0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Performance Data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  <a:latin typeface="Palatino Linotype" pitchFamily="18" charset="0"/>
              </a:rPr>
              <a:t>Izhikevich</a:t>
            </a:r>
            <a:endParaRPr lang="en-US" sz="3100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24" y="1600200"/>
            <a:ext cx="6626553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78" y="4221480"/>
            <a:ext cx="6633445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48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"/>
    </mc:Choice>
    <mc:Fallback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Performance 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Data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  <a:latin typeface="Palatino Linotype" pitchFamily="18" charset="0"/>
              </a:rPr>
              <a:t>LIF </a:t>
            </a:r>
            <a:endParaRPr lang="en-US" sz="31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27" y="1600200"/>
            <a:ext cx="6648347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83" y="4221480"/>
            <a:ext cx="6677234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97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707</TotalTime>
  <Words>601</Words>
  <Application>Microsoft Office PowerPoint</Application>
  <PresentationFormat>On-screen Show (4:3)</PresentationFormat>
  <Paragraphs>167</Paragraphs>
  <Slides>41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 NCS: A Large-Scale Brain Simulator </vt:lpstr>
      <vt:lpstr>Brain Computation Lab www.cse.unr.edu/brain</vt:lpstr>
      <vt:lpstr>What is NCS?</vt:lpstr>
      <vt:lpstr>Why use NCS?</vt:lpstr>
      <vt:lpstr>Current NCS version 6 implementation</vt:lpstr>
      <vt:lpstr>Current Hardware</vt:lpstr>
      <vt:lpstr>Current Optimization</vt:lpstr>
      <vt:lpstr>Performance Data Izhikevich</vt:lpstr>
      <vt:lpstr>Performance Data LIF </vt:lpstr>
      <vt:lpstr>Modeled Brain Regions Using NCS</vt:lpstr>
      <vt:lpstr>Two Cell Model</vt:lpstr>
      <vt:lpstr>Brain</vt:lpstr>
      <vt:lpstr>Brain</vt:lpstr>
      <vt:lpstr>Anatomy</vt:lpstr>
      <vt:lpstr>Anatomy</vt:lpstr>
      <vt:lpstr>Stimulus</vt:lpstr>
      <vt:lpstr>Stimulus</vt:lpstr>
      <vt:lpstr>Connections</vt:lpstr>
      <vt:lpstr>Connections</vt:lpstr>
      <vt:lpstr>Synapses</vt:lpstr>
      <vt:lpstr>Synapses</vt:lpstr>
      <vt:lpstr>Reports</vt:lpstr>
      <vt:lpstr>Reports</vt:lpstr>
      <vt:lpstr>Robotic Applications with NCS</vt:lpstr>
      <vt:lpstr>Technical Approach</vt:lpstr>
      <vt:lpstr>Virtual NeuroRobotic (VNR)</vt:lpstr>
      <vt:lpstr>Robotic Interface</vt:lpstr>
      <vt:lpstr>Trust</vt:lpstr>
      <vt:lpstr>Paradigm</vt:lpstr>
      <vt:lpstr>  Concordant Motions Video  </vt:lpstr>
      <vt:lpstr>Discordant Motions Video</vt:lpstr>
      <vt:lpstr>Emotional Speech</vt:lpstr>
      <vt:lpstr>Reward-based Learning Through ESP</vt:lpstr>
      <vt:lpstr>Reward-based Learning Through ESP</vt:lpstr>
      <vt:lpstr>Navigation</vt:lpstr>
      <vt:lpstr>Paradigm</vt:lpstr>
      <vt:lpstr>Navigation Video Incorrect Choice</vt:lpstr>
      <vt:lpstr>Navigation Video Correct Choice</vt:lpstr>
      <vt:lpstr>Future Directions Simulator &amp; Tools</vt:lpstr>
      <vt:lpstr>Future Directions Modeling &amp; Simulation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BrainLab</dc:creator>
  <cp:lastModifiedBy>dev</cp:lastModifiedBy>
  <cp:revision>80</cp:revision>
  <dcterms:created xsi:type="dcterms:W3CDTF">2012-11-27T06:40:17Z</dcterms:created>
  <dcterms:modified xsi:type="dcterms:W3CDTF">2012-12-04T22:44:16Z</dcterms:modified>
</cp:coreProperties>
</file>