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70" r:id="rId10"/>
    <p:sldId id="26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7" r:id="rId25"/>
    <p:sldId id="292" r:id="rId26"/>
    <p:sldId id="289" r:id="rId27"/>
    <p:sldId id="290" r:id="rId28"/>
    <p:sldId id="291" r:id="rId29"/>
    <p:sldId id="293" r:id="rId30"/>
    <p:sldId id="294" r:id="rId31"/>
    <p:sldId id="295" r:id="rId32"/>
    <p:sldId id="296" r:id="rId33"/>
    <p:sldId id="300" r:id="rId34"/>
    <p:sldId id="301" r:id="rId35"/>
    <p:sldId id="297" r:id="rId36"/>
    <p:sldId id="298" r:id="rId37"/>
    <p:sldId id="299" r:id="rId38"/>
    <p:sldId id="302" r:id="rId39"/>
    <p:sldId id="268" r:id="rId40"/>
    <p:sldId id="269" r:id="rId41"/>
    <p:sldId id="27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1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8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4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2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0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3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FF020-517A-4F4B-963D-2FBFA45D9E19}" type="datetimeFigureOut">
              <a:rPr lang="en-US" smtClean="0"/>
              <a:t>12/1/2012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86000-F13C-47D3-9BE7-BAD4DD8B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4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NCS</a:t>
            </a:r>
            <a:r>
              <a:rPr lang="en-US" sz="4900" b="1" dirty="0">
                <a:solidFill>
                  <a:schemeClr val="tx2"/>
                </a:solidFill>
                <a:latin typeface="Palatino Linotype" pitchFamily="18" charset="0"/>
                <a:cs typeface="Times New Roman" pitchFamily="18" charset="0"/>
              </a:rPr>
              <a:t>: A Large-Scale Brain Simulator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1336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Devyani</a:t>
            </a:r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alatino Linotype" pitchFamily="18" charset="0"/>
              </a:rPr>
              <a:t>Tanna</a:t>
            </a:r>
            <a:endParaRPr lang="en-US" sz="2800" dirty="0">
              <a:solidFill>
                <a:schemeClr val="tx1"/>
              </a:solidFill>
              <a:latin typeface="Palatino Linotype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Laurence C. </a:t>
            </a:r>
            <a:r>
              <a:rPr lang="en-US" sz="2800" dirty="0" err="1" smtClean="0">
                <a:solidFill>
                  <a:schemeClr val="tx1"/>
                </a:solidFill>
                <a:latin typeface="Palatino Linotype" pitchFamily="18" charset="0"/>
              </a:rPr>
              <a:t>Jayet</a:t>
            </a:r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 Bray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Palatino Linotype" pitchFamily="18" charset="0"/>
              </a:rPr>
              <a:t>Bobby D. Bryant</a:t>
            </a:r>
          </a:p>
          <a:p>
            <a:r>
              <a:rPr lang="en-US" sz="2800" dirty="0">
                <a:solidFill>
                  <a:schemeClr val="tx1"/>
                </a:solidFill>
                <a:latin typeface="Palatino Linotype" pitchFamily="18" charset="0"/>
              </a:rPr>
              <a:t>Frederick C. Harris, Jr.</a:t>
            </a:r>
          </a:p>
          <a:p>
            <a:endParaRPr lang="en-US" sz="28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86400"/>
            <a:ext cx="1600200" cy="115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7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Modeled Brain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egions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U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sing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00200"/>
            <a:ext cx="6829425" cy="43459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Two Cell Model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Define the simulation as a whole</a:t>
            </a:r>
          </a:p>
          <a:p>
            <a:r>
              <a:rPr lang="en-US" sz="2800" dirty="0"/>
              <a:t>Preliminary outline of other structures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Anatomy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Stimuli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Reports</a:t>
            </a:r>
            <a:endParaRPr lang="en-US" dirty="0"/>
          </a:p>
          <a:p>
            <a:r>
              <a:rPr lang="en-US" sz="2800" dirty="0"/>
              <a:t>Extrinsic connections</a:t>
            </a:r>
          </a:p>
          <a:p>
            <a:r>
              <a:rPr lang="en-US" sz="2800" dirty="0"/>
              <a:t>Include files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0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Brain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1604963"/>
            <a:ext cx="6770687" cy="3648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61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Columns</a:t>
            </a:r>
          </a:p>
          <a:p>
            <a:r>
              <a:rPr lang="en-US" sz="2800" dirty="0"/>
              <a:t>Layers</a:t>
            </a:r>
          </a:p>
          <a:p>
            <a:r>
              <a:rPr lang="en-US" sz="2800" dirty="0"/>
              <a:t>Cells</a:t>
            </a:r>
          </a:p>
          <a:p>
            <a:r>
              <a:rPr lang="en-US" sz="2800" dirty="0"/>
              <a:t>Compartments</a:t>
            </a:r>
          </a:p>
          <a:p>
            <a:r>
              <a:rPr lang="en-US" sz="2800" dirty="0"/>
              <a:t>Channels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Anatomy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68" y="1619251"/>
            <a:ext cx="5467064" cy="50863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11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External Stimulation (visual, audio…)</a:t>
            </a:r>
          </a:p>
          <a:p>
            <a:r>
              <a:rPr lang="en-US" sz="2800" dirty="0"/>
              <a:t>Type of signals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Linear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Pulse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Noise</a:t>
            </a:r>
            <a:endParaRPr lang="en-US" dirty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File-based</a:t>
            </a:r>
            <a:endParaRPr lang="en-US" dirty="0"/>
          </a:p>
          <a:p>
            <a:r>
              <a:rPr lang="en-US" sz="2800" dirty="0"/>
              <a:t>Multiple times</a:t>
            </a:r>
          </a:p>
          <a:p>
            <a:r>
              <a:rPr lang="en-US" sz="2800" dirty="0"/>
              <a:t>Different Destinations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Stimulus</a:t>
            </a:r>
            <a:endParaRPr lang="en-US" b="1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00200"/>
            <a:ext cx="7829550" cy="38656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4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Extrinsic and intrinsic connections</a:t>
            </a:r>
          </a:p>
          <a:p>
            <a:r>
              <a:rPr lang="en-US" sz="2800" dirty="0"/>
              <a:t>Synapse connections</a:t>
            </a:r>
          </a:p>
          <a:p>
            <a:r>
              <a:rPr lang="en-US" sz="2800" dirty="0"/>
              <a:t>From the source to the destination</a:t>
            </a:r>
          </a:p>
          <a:p>
            <a:r>
              <a:rPr lang="en-US" sz="2800" dirty="0"/>
              <a:t>With or without decaying distance effects</a:t>
            </a:r>
          </a:p>
          <a:p>
            <a:r>
              <a:rPr lang="en-US" sz="2800" dirty="0"/>
              <a:t>Recurrent connections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8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Connections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7" y="3000375"/>
            <a:ext cx="6770687" cy="85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5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tx2"/>
                </a:solidFill>
                <a:latin typeface="Palatino Linotype" pitchFamily="18" charset="0"/>
              </a:rPr>
              <a:t>Brain Computation Lab</a:t>
            </a:r>
            <a: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en-US" sz="3100" dirty="0" smtClean="0">
                <a:latin typeface="Palatino Linotype" pitchFamily="18" charset="0"/>
              </a:rPr>
              <a:t>www.cse.unr.edu/brain</a:t>
            </a:r>
            <a:endParaRPr lang="en-US" sz="3100" dirty="0">
              <a:latin typeface="Palatino Linotyp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676400"/>
            <a:ext cx="6210300" cy="5095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2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/>
              <a:t>Connections between other cells and their compartments</a:t>
            </a:r>
          </a:p>
          <a:p>
            <a:r>
              <a:rPr lang="en-US" sz="5100" dirty="0"/>
              <a:t>Excitatory</a:t>
            </a:r>
          </a:p>
          <a:p>
            <a:r>
              <a:rPr lang="en-US" sz="5100" dirty="0"/>
              <a:t>Inhibitory</a:t>
            </a:r>
          </a:p>
          <a:p>
            <a:r>
              <a:rPr lang="en-US" sz="5100" dirty="0"/>
              <a:t>Synaptic Waveform</a:t>
            </a:r>
          </a:p>
          <a:p>
            <a:r>
              <a:rPr lang="en-US" sz="5100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Short term synaptic dynamics</a:t>
            </a:r>
          </a:p>
          <a:p>
            <a:pPr lvl="2"/>
            <a:r>
              <a:rPr lang="en-US" sz="5100" dirty="0"/>
              <a:t>Facilitation</a:t>
            </a:r>
          </a:p>
          <a:p>
            <a:pPr lvl="2"/>
            <a:r>
              <a:rPr lang="en-US" sz="5100" dirty="0"/>
              <a:t>Depression</a:t>
            </a:r>
          </a:p>
          <a:p>
            <a:pPr lvl="1">
              <a:buFont typeface="Courier New" pitchFamily="49" charset="0"/>
              <a:buChar char="o"/>
            </a:pPr>
            <a:r>
              <a:rPr lang="en-US" sz="5100" dirty="0"/>
              <a:t>Long term synaptic dynamics (</a:t>
            </a:r>
            <a:r>
              <a:rPr lang="en-US" sz="5100" dirty="0" err="1"/>
              <a:t>Hebbian</a:t>
            </a:r>
            <a:r>
              <a:rPr lang="en-US" sz="5100" dirty="0"/>
              <a:t> Learning)</a:t>
            </a:r>
          </a:p>
          <a:p>
            <a:pPr lvl="2"/>
            <a:r>
              <a:rPr lang="en-US" sz="5100" dirty="0"/>
              <a:t>STDP rule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Synapses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0" y="1600199"/>
            <a:ext cx="4722648" cy="51459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Data about cells</a:t>
            </a:r>
          </a:p>
          <a:p>
            <a:r>
              <a:rPr lang="en-US" sz="2800" dirty="0"/>
              <a:t>Report files: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Voltage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Current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Firecount</a:t>
            </a:r>
            <a:endParaRPr lang="en-US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Channel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Synaptic </a:t>
            </a:r>
            <a:r>
              <a:rPr lang="en-US" dirty="0"/>
              <a:t>strengths</a:t>
            </a:r>
          </a:p>
          <a:p>
            <a:r>
              <a:rPr lang="en-US" sz="2800" dirty="0"/>
              <a:t>Automatically generated and saved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" y="1600200"/>
            <a:ext cx="7847013" cy="4295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0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Applications with NCS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Technical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1600200"/>
            <a:ext cx="8189490" cy="4710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Virtual </a:t>
            </a:r>
            <a:r>
              <a:rPr lang="en-US" dirty="0" err="1">
                <a:solidFill>
                  <a:schemeClr val="tx2"/>
                </a:solidFill>
                <a:latin typeface="Palatino Linotype" pitchFamily="18" charset="0"/>
              </a:rPr>
              <a:t>NeuroRobotic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 (VNR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)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1629615"/>
            <a:ext cx="3876675" cy="43139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Robotic Interface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Constructed using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Webots</a:t>
            </a:r>
            <a:r>
              <a:rPr lang="en-US" dirty="0"/>
              <a:t> 5</a:t>
            </a:r>
          </a:p>
          <a:p>
            <a:pPr marL="285750" indent="-285750"/>
            <a:r>
              <a:rPr lang="en-US" dirty="0"/>
              <a:t>Motions were programmed in C++ using the provided interfaces and the communication was accomplished using the </a:t>
            </a:r>
            <a:r>
              <a:rPr lang="en-US" dirty="0" err="1"/>
              <a:t>NCSTools</a:t>
            </a:r>
            <a:r>
              <a:rPr lang="en-US" dirty="0"/>
              <a:t> C++ client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3555341"/>
            <a:ext cx="3429000" cy="26930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12241"/>
            <a:ext cx="23526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0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Trust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Behavior between a humanoid </a:t>
            </a:r>
            <a:r>
              <a:rPr lang="en-US" sz="2800" dirty="0" err="1"/>
              <a:t>neurorobot</a:t>
            </a:r>
            <a:r>
              <a:rPr lang="en-US" sz="2800" dirty="0"/>
              <a:t> and human actor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Oxytocin release</a:t>
            </a:r>
          </a:p>
          <a:p>
            <a:pPr lvl="2"/>
            <a:r>
              <a:rPr lang="en-US" sz="2800" dirty="0"/>
              <a:t>Social reinforcement</a:t>
            </a:r>
          </a:p>
          <a:p>
            <a:pPr lvl="2"/>
            <a:r>
              <a:rPr lang="en-US" sz="2800" dirty="0"/>
              <a:t>Reduction of inhibition</a:t>
            </a:r>
          </a:p>
          <a:p>
            <a:r>
              <a:rPr lang="en-US" sz="2800" dirty="0"/>
              <a:t>Experiment has two conceptual phases: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Learning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Challenge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Learning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0" dirty="0" smtClean="0">
                <a:solidFill>
                  <a:schemeClr val="accent1"/>
                </a:solidFill>
              </a:rPr>
              <a:t>Challenge (at any time)</a:t>
            </a:r>
            <a:endParaRPr lang="en-US" sz="2800" b="0" dirty="0">
              <a:solidFill>
                <a:schemeClr val="accent1"/>
              </a:solidFill>
            </a:endParaRP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382588" y="1901825"/>
            <a:ext cx="4418012" cy="4549775"/>
            <a:chOff x="152400" y="2133601"/>
            <a:chExt cx="4418015" cy="45506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33400" y="4343400"/>
              <a:ext cx="866505" cy="86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28600" y="3034566"/>
              <a:ext cx="1676400" cy="83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Robot brain initiates arbitrary sequence of motions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2209800" y="3034566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2"/>
              </a:pP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Human moves object in either a similar (“match”), or different (“mismatch”) pattern</a:t>
              </a:r>
            </a:p>
          </p:txBody>
        </p:sp>
        <p:pic>
          <p:nvPicPr>
            <p:cNvPr id="14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133600" y="43434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5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41715" y="57150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16" name="TextBox 19"/>
            <p:cNvSpPr txBox="1">
              <a:spLocks noChangeArrowheads="1"/>
            </p:cNvSpPr>
            <p:nvPr/>
          </p:nvSpPr>
          <p:spPr bwMode="auto">
            <a:xfrm>
              <a:off x="152400" y="2637691"/>
              <a:ext cx="1905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Robot Initiates Action</a:t>
              </a: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22860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+mn-lt"/>
                </a:rPr>
                <a:t>Human Responds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2360198" y="4343818"/>
              <a:ext cx="4420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09600" y="5715000"/>
              <a:ext cx="751034" cy="96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0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05200" y="57150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21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429000" y="43434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Match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: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 robot learns to trust</a:t>
              </a:r>
            </a:p>
          </p:txBody>
        </p:sp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3429000" y="3886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Mismatch: don’t trust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33400" y="5485448"/>
              <a:ext cx="3962402" cy="15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029200" y="2405820"/>
            <a:ext cx="3886200" cy="3229577"/>
            <a:chOff x="4572000" y="2634516"/>
            <a:chExt cx="3886200" cy="3228652"/>
          </a:xfrm>
        </p:grpSpPr>
        <p:sp>
          <p:nvSpPr>
            <p:cNvPr id="27" name="TextBox 16"/>
            <p:cNvSpPr txBox="1">
              <a:spLocks noChangeArrowheads="1"/>
            </p:cNvSpPr>
            <p:nvPr/>
          </p:nvSpPr>
          <p:spPr bwMode="auto">
            <a:xfrm>
              <a:off x="4648200" y="3018691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3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slowly reaches for an object on the table</a:t>
              </a:r>
            </a:p>
          </p:txBody>
        </p:sp>
        <p:pic>
          <p:nvPicPr>
            <p:cNvPr id="28" name="Picture 9" descr="C:\Documents and Settings\Goodman\Desktop\RESEARCH\_ROBOTICS\2009-11-06.sr(new movies+SR photos)\Photo_110509_004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105400" y="4648200"/>
              <a:ext cx="781050" cy="121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6477000" y="3055203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4"/>
              </a:pP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either “trusts”, (assists/offers the object), or  “distrusts”, (retract</a:t>
              </a:r>
              <a:r>
                <a:rPr lang="en-US" sz="12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the object).</a:t>
              </a:r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6540555" y="4648200"/>
              <a:ext cx="1841449" cy="1142999"/>
              <a:chOff x="6619421" y="5293556"/>
              <a:chExt cx="1648280" cy="9085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 bwMode="auto">
              <a:xfrm>
                <a:off x="6619421" y="5306252"/>
                <a:ext cx="761907" cy="89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517429" y="5293556"/>
                <a:ext cx="750272" cy="89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  <p:sp>
          <p:nvSpPr>
            <p:cNvPr id="31" name="TextBox 19"/>
            <p:cNvSpPr txBox="1">
              <a:spLocks noChangeArrowheads="1"/>
            </p:cNvSpPr>
            <p:nvPr/>
          </p:nvSpPr>
          <p:spPr bwMode="auto">
            <a:xfrm>
              <a:off x="4572000" y="2637691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Human Acts</a:t>
              </a: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64008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Robot Reacts</a:t>
              </a:r>
            </a:p>
          </p:txBody>
        </p:sp>
        <p:sp>
          <p:nvSpPr>
            <p:cNvPr id="33" name="TextBox 28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76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trusted</a:t>
              </a: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1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distrusted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0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What is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NeoCortical Simulator  (NCS) is designed </a:t>
            </a:r>
            <a:r>
              <a:rPr lang="en-US" sz="2800" dirty="0" smtClean="0"/>
              <a:t>for modeling </a:t>
            </a:r>
            <a:r>
              <a:rPr lang="en-US" sz="2800" dirty="0" smtClean="0"/>
              <a:t>large-scale neural networks and systems</a:t>
            </a:r>
          </a:p>
          <a:p>
            <a:r>
              <a:rPr lang="en-US" sz="2800" dirty="0" smtClean="0"/>
              <a:t>One of the first simulators </a:t>
            </a:r>
            <a:r>
              <a:rPr lang="en-US" sz="2800" dirty="0" smtClean="0"/>
              <a:t>to support </a:t>
            </a:r>
            <a:r>
              <a:rPr lang="en-US" sz="2800" dirty="0" err="1" smtClean="0"/>
              <a:t>neurorobotic</a:t>
            </a:r>
            <a:r>
              <a:rPr lang="en-US" sz="2800" dirty="0" smtClean="0"/>
              <a:t> applications</a:t>
            </a:r>
          </a:p>
          <a:p>
            <a:r>
              <a:rPr lang="en-US" sz="2800" dirty="0" smtClean="0"/>
              <a:t>Different </a:t>
            </a:r>
            <a:r>
              <a:rPr lang="en-US" sz="2800" dirty="0" smtClean="0"/>
              <a:t>types of neuron </a:t>
            </a:r>
            <a:r>
              <a:rPr lang="en-US" sz="2800" dirty="0" smtClean="0"/>
              <a:t>models available:</a:t>
            </a:r>
            <a:endParaRPr lang="en-US" sz="28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Leaky </a:t>
            </a:r>
            <a:r>
              <a:rPr lang="en-US" dirty="0" smtClean="0"/>
              <a:t>integrate-and-fire / Hodgkin-Huxley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 smtClean="0"/>
              <a:t>Izhikevich</a:t>
            </a:r>
            <a:endParaRPr lang="en-US" dirty="0" smtClean="0"/>
          </a:p>
          <a:p>
            <a:r>
              <a:rPr lang="en-US" sz="2800" dirty="0" smtClean="0"/>
              <a:t>Free and open source</a:t>
            </a:r>
          </a:p>
          <a:p>
            <a:r>
              <a:rPr lang="en-US" sz="2800" dirty="0" smtClean="0"/>
              <a:t>Developed and maintained by the UNR Brain Computation Laboratory</a:t>
            </a:r>
          </a:p>
        </p:txBody>
      </p:sp>
    </p:spTree>
    <p:extLst>
      <p:ext uri="{BB962C8B-B14F-4D97-AF65-F5344CB8AC3E}">
        <p14:creationId xmlns:p14="http://schemas.microsoft.com/office/powerpoint/2010/main" val="1216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Palatino Linotype" pitchFamily="18" charset="0"/>
              </a:rPr>
            </a:b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Concordant Motions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Palatino Linotype" pitchFamily="18" charset="0"/>
              </a:rPr>
            </a:br>
            <a:endParaRPr lang="en-US" dirty="0">
              <a:solidFill>
                <a:schemeClr val="accent1"/>
              </a:solidFill>
              <a:latin typeface="Palatino Linotype" pitchFamily="18" charset="0"/>
            </a:endParaRPr>
          </a:p>
        </p:txBody>
      </p:sp>
      <p:pic>
        <p:nvPicPr>
          <p:cNvPr id="2" name="con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5634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Discordant Motions Video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disc-short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5" y="1600200"/>
            <a:ext cx="6038850" cy="4525963"/>
          </a:xfrm>
        </p:spPr>
      </p:pic>
    </p:spTree>
    <p:extLst>
      <p:ext uri="{BB962C8B-B14F-4D97-AF65-F5344CB8AC3E}">
        <p14:creationId xmlns:p14="http://schemas.microsoft.com/office/powerpoint/2010/main" val="108240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Emotional Speech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/>
              <a:t>Allows for more natural interaction between humans and robots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Determine the ideal behavior from a simple reward feedback</a:t>
            </a:r>
          </a:p>
          <a:p>
            <a:r>
              <a:rPr lang="en-US" sz="2800" dirty="0" smtClean="0"/>
              <a:t>Emotional </a:t>
            </a:r>
            <a:r>
              <a:rPr lang="en-US" sz="2800" dirty="0"/>
              <a:t>Speech processor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Successfully distinguished “sad” and “happy” utterances</a:t>
            </a:r>
          </a:p>
          <a:p>
            <a:r>
              <a:rPr lang="en-US" sz="2800" dirty="0"/>
              <a:t>Integrated into </a:t>
            </a:r>
            <a:r>
              <a:rPr lang="en-US" sz="2800" dirty="0" err="1"/>
              <a:t>neurorobotic</a:t>
            </a:r>
            <a:r>
              <a:rPr lang="en-US" sz="2800" dirty="0"/>
              <a:t> scenario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/>
              <a:t>The robot received a spoken reward if the correct decision was made</a:t>
            </a:r>
          </a:p>
          <a:p>
            <a:r>
              <a:rPr lang="en-US" sz="2800" dirty="0" smtClean="0"/>
              <a:t>Step </a:t>
            </a:r>
            <a:r>
              <a:rPr lang="en-US" sz="2800" dirty="0"/>
              <a:t>toward the combination of human emotions and virtual </a:t>
            </a:r>
            <a:r>
              <a:rPr lang="en-US" sz="2800" dirty="0" err="1"/>
              <a:t>neurorobotics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7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</a:t>
            </a:r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ESP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6701" y="1600200"/>
            <a:ext cx="5490598" cy="452596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14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  <a:cs typeface="Arial" pitchFamily="34" charset="0"/>
              </a:rPr>
              <a:t>Reward-based Learning Through ESP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52" y="1600200"/>
            <a:ext cx="57946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Navigate to familiar location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Prefrontal Cortex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/>
              <a:t>Hippocampus (CA1 and </a:t>
            </a:r>
            <a:r>
              <a:rPr lang="en-US" dirty="0" err="1"/>
              <a:t>Subiculum</a:t>
            </a:r>
            <a:r>
              <a:rPr lang="en-US" dirty="0"/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err="1"/>
              <a:t>Entorhinal</a:t>
            </a:r>
            <a:r>
              <a:rPr lang="en-US" dirty="0"/>
              <a:t> cortex</a:t>
            </a:r>
          </a:p>
          <a:p>
            <a:r>
              <a:rPr lang="en-US" sz="2800" dirty="0" smtClean="0"/>
              <a:t>Computational </a:t>
            </a:r>
            <a:r>
              <a:rPr lang="en-US" sz="2800" dirty="0"/>
              <a:t>system representing a navigating rodent</a:t>
            </a:r>
          </a:p>
          <a:p>
            <a:r>
              <a:rPr lang="en-US" sz="2800" dirty="0"/>
              <a:t>Reward at the end of a sequence of 3 turns</a:t>
            </a:r>
          </a:p>
          <a:p>
            <a:r>
              <a:rPr lang="en-US" sz="2800" dirty="0"/>
              <a:t>Showed learning performance without biased decisions</a:t>
            </a:r>
          </a:p>
          <a:p>
            <a:r>
              <a:rPr lang="en-US" sz="2800" dirty="0"/>
              <a:t>Short-term memory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Paradigm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2" y="1600200"/>
            <a:ext cx="3390397" cy="45259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4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+mn-lt"/>
              </a:rPr>
              <a:t>Incorrect Choice</a:t>
            </a:r>
            <a:endParaRPr lang="en-US" sz="31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neighborhood3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2450"/>
            <a:ext cx="8229600" cy="4079875"/>
          </a:xfrm>
        </p:spPr>
      </p:pic>
    </p:spTree>
    <p:extLst>
      <p:ext uri="{BB962C8B-B14F-4D97-AF65-F5344CB8AC3E}">
        <p14:creationId xmlns:p14="http://schemas.microsoft.com/office/powerpoint/2010/main" val="354716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Navigation Video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</a:rPr>
              <a:t>Correct </a:t>
            </a:r>
            <a:r>
              <a:rPr lang="en-US" sz="3100" dirty="0">
                <a:solidFill>
                  <a:schemeClr val="tx2"/>
                </a:solidFill>
              </a:rPr>
              <a:t>Choice</a:t>
            </a:r>
            <a:endParaRPr lang="en-US" dirty="0"/>
          </a:p>
        </p:txBody>
      </p:sp>
      <p:pic>
        <p:nvPicPr>
          <p:cNvPr id="4" name="nav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813" y="1600200"/>
            <a:ext cx="6048375" cy="4525963"/>
          </a:xfrm>
        </p:spPr>
      </p:pic>
    </p:spTree>
    <p:extLst>
      <p:ext uri="{BB962C8B-B14F-4D97-AF65-F5344CB8AC3E}">
        <p14:creationId xmlns:p14="http://schemas.microsoft.com/office/powerpoint/2010/main" val="1968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Simulator &amp; Tools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GUI-based brain </a:t>
            </a:r>
            <a:r>
              <a:rPr lang="en-US" dirty="0" smtClean="0"/>
              <a:t>model builder and visualizer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Multi-Scale modeling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Input language options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Simulated fMRI data</a:t>
            </a:r>
          </a:p>
          <a:p>
            <a:pPr lvl="1">
              <a:buFont typeface="Courier New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Why use NCS?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 programming language experience required</a:t>
            </a:r>
          </a:p>
          <a:p>
            <a:r>
              <a:rPr lang="en-US" sz="2800" dirty="0" smtClean="0"/>
              <a:t>Large-scale </a:t>
            </a:r>
            <a:r>
              <a:rPr lang="en-US" sz="2800" dirty="0" smtClean="0"/>
              <a:t>brain </a:t>
            </a:r>
            <a:r>
              <a:rPr lang="en-US" sz="2800" dirty="0" smtClean="0"/>
              <a:t>simulation</a:t>
            </a:r>
          </a:p>
          <a:p>
            <a:r>
              <a:rPr lang="en-US" sz="2800" dirty="0" smtClean="0"/>
              <a:t>Real-time execution</a:t>
            </a:r>
          </a:p>
          <a:p>
            <a:r>
              <a:rPr lang="en-US" sz="2800" dirty="0" smtClean="0"/>
              <a:t>Good for </a:t>
            </a:r>
            <a:r>
              <a:rPr lang="en-US" sz="2800" dirty="0" smtClean="0"/>
              <a:t>modeling neural systems </a:t>
            </a:r>
            <a:r>
              <a:rPr lang="en-US" sz="2800" dirty="0" smtClean="0"/>
              <a:t>and networks</a:t>
            </a:r>
          </a:p>
          <a:p>
            <a:r>
              <a:rPr lang="en-US" sz="2800" dirty="0" smtClean="0"/>
              <a:t>Framework for different </a:t>
            </a:r>
            <a:r>
              <a:rPr lang="en-US" sz="2800" dirty="0" smtClean="0"/>
              <a:t>levels </a:t>
            </a:r>
            <a:r>
              <a:rPr lang="en-US" sz="2800" dirty="0" smtClean="0"/>
              <a:t>of </a:t>
            </a:r>
            <a:r>
              <a:rPr lang="en-US" sz="2800" dirty="0" smtClean="0"/>
              <a:t>abstraction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Change/add to what’s on the poster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Future Directions</a:t>
            </a:r>
            <a:br>
              <a:rPr lang="en-US" dirty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Modeling &amp;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Near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Higher-level behavior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Expanded and more detailed models</a:t>
            </a:r>
          </a:p>
          <a:p>
            <a:r>
              <a:rPr lang="en-US" sz="2800" dirty="0" smtClean="0"/>
              <a:t>Long Term: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Disorders and interventions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Drug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86207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Thank you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7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NCS version 6 implementation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GPU/CPU/cluster-based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Runs on CPUs and CUDA devices simultaneously</a:t>
            </a:r>
          </a:p>
          <a:p>
            <a:r>
              <a:rPr lang="en-US" sz="2800" dirty="0" smtClean="0"/>
              <a:t>Plugin interface for multiple model support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LIF/HH </a:t>
            </a:r>
            <a:r>
              <a:rPr lang="en-US" sz="2400" dirty="0" smtClean="0"/>
              <a:t>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Izhikevich Neurons</a:t>
            </a:r>
          </a:p>
          <a:p>
            <a:pPr lvl="1">
              <a:buFont typeface="Courier New" pitchFamily="49" charset="0"/>
              <a:buChar char="o"/>
            </a:pPr>
            <a:r>
              <a:rPr lang="en-US" sz="2400" dirty="0" smtClean="0"/>
              <a:t>Ability to design your own</a:t>
            </a:r>
          </a:p>
          <a:p>
            <a:r>
              <a:rPr lang="en-US" sz="2800" dirty="0" smtClean="0"/>
              <a:t>Ability for multi-scale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Current Hardware</a:t>
            </a:r>
            <a:endParaRPr lang="en-US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36916"/>
            <a:ext cx="4038600" cy="2452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33472"/>
            <a:ext cx="4041648" cy="24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Current Optimization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C++ 11</a:t>
            </a:r>
          </a:p>
          <a:p>
            <a:r>
              <a:rPr lang="en-US" sz="2800" dirty="0" smtClean="0"/>
              <a:t>Heavily threaded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Latency hiding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Increased occupancy</a:t>
            </a:r>
          </a:p>
          <a:p>
            <a:r>
              <a:rPr lang="en-US" sz="2800" dirty="0" smtClean="0"/>
              <a:t>Modular message passing design</a:t>
            </a:r>
          </a:p>
          <a:p>
            <a:r>
              <a:rPr lang="en-US" sz="2800" dirty="0" smtClean="0"/>
              <a:t>GPU usage for parallel computation</a:t>
            </a:r>
          </a:p>
          <a:p>
            <a:r>
              <a:rPr lang="en-US" sz="2800" dirty="0" smtClean="0"/>
              <a:t>Load-balancing across heterogeneous clusters</a:t>
            </a:r>
          </a:p>
          <a:p>
            <a:pPr marL="457200" lvl="1" indent="0">
              <a:buNone/>
            </a:pPr>
            <a:endParaRPr lang="en-US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Performance 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err="1" smtClean="0">
                <a:solidFill>
                  <a:schemeClr val="tx2"/>
                </a:solidFill>
                <a:latin typeface="Palatino Linotype" pitchFamily="18" charset="0"/>
              </a:rPr>
              <a:t>Izhikevich</a:t>
            </a: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latin typeface="Palatino Linotype" pitchFamily="18" charset="0"/>
              </a:rPr>
              <a:t>change</a:t>
            </a:r>
            <a:endParaRPr lang="en-US" sz="3100" dirty="0">
              <a:solidFill>
                <a:schemeClr val="tx2"/>
              </a:solidFill>
              <a:latin typeface="Palatino Linotyp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6" y="1600200"/>
            <a:ext cx="696564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6" y="4038600"/>
            <a:ext cx="6965649" cy="181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4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Palatino Linotype" pitchFamily="18" charset="0"/>
              </a:rPr>
              <a:t>Performance </a:t>
            </a:r>
            <a: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  <a:t>Data</a:t>
            </a:r>
            <a:br>
              <a:rPr lang="en-US" dirty="0" smtClean="0">
                <a:solidFill>
                  <a:schemeClr val="tx2"/>
                </a:solidFill>
                <a:latin typeface="Palatino Linotype" pitchFamily="18" charset="0"/>
              </a:rPr>
            </a:br>
            <a:r>
              <a:rPr lang="en-US" sz="3100" dirty="0" smtClean="0">
                <a:solidFill>
                  <a:schemeClr val="tx2"/>
                </a:solidFill>
                <a:latin typeface="Palatino Linotype" pitchFamily="18" charset="0"/>
              </a:rPr>
              <a:t>LIF </a:t>
            </a:r>
            <a:r>
              <a:rPr lang="en-US" sz="3100" dirty="0" smtClean="0">
                <a:solidFill>
                  <a:srgbClr val="FF0000"/>
                </a:solidFill>
                <a:latin typeface="Palatino Linotype" pitchFamily="18" charset="0"/>
              </a:rPr>
              <a:t>change</a:t>
            </a:r>
            <a:endParaRPr lang="en-US" sz="31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1600200"/>
            <a:ext cx="693419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4038600"/>
            <a:ext cx="6934198" cy="18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9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595</Words>
  <Application>Microsoft Office PowerPoint</Application>
  <PresentationFormat>On-screen Show (4:3)</PresentationFormat>
  <Paragraphs>166</Paragraphs>
  <Slides>41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 NCS: A Large-Scale Brain Simulator </vt:lpstr>
      <vt:lpstr>Brain Computation Lab www.cse.unr.edu/brain</vt:lpstr>
      <vt:lpstr>What is NCS?</vt:lpstr>
      <vt:lpstr>Why use NCS?</vt:lpstr>
      <vt:lpstr>Current NCS version 6 implementation</vt:lpstr>
      <vt:lpstr>Current Hardware</vt:lpstr>
      <vt:lpstr>Current Optimization</vt:lpstr>
      <vt:lpstr>Performance Data Izhikevich change</vt:lpstr>
      <vt:lpstr>Performance Data LIF change</vt:lpstr>
      <vt:lpstr>Modeled Brain Regions Using NCS</vt:lpstr>
      <vt:lpstr>Two Cell Model</vt:lpstr>
      <vt:lpstr>Brain</vt:lpstr>
      <vt:lpstr>Brain</vt:lpstr>
      <vt:lpstr>Anatomy</vt:lpstr>
      <vt:lpstr>Anatomy</vt:lpstr>
      <vt:lpstr>Stimulus</vt:lpstr>
      <vt:lpstr>Stimulus</vt:lpstr>
      <vt:lpstr>Connections</vt:lpstr>
      <vt:lpstr>Connections</vt:lpstr>
      <vt:lpstr>Synapses</vt:lpstr>
      <vt:lpstr>Synapses</vt:lpstr>
      <vt:lpstr>Reports</vt:lpstr>
      <vt:lpstr>Reports</vt:lpstr>
      <vt:lpstr>Robotic Applications with NCS</vt:lpstr>
      <vt:lpstr>Technical Approach</vt:lpstr>
      <vt:lpstr>Virtual NeuroRobotic (VNR)</vt:lpstr>
      <vt:lpstr>Robotic Interface</vt:lpstr>
      <vt:lpstr>Trust</vt:lpstr>
      <vt:lpstr>Paradigm</vt:lpstr>
      <vt:lpstr>  Concordant Motions Video  </vt:lpstr>
      <vt:lpstr>Discordant Motions Video</vt:lpstr>
      <vt:lpstr>Emotional Speech</vt:lpstr>
      <vt:lpstr>Reward-based Learning Through ESP</vt:lpstr>
      <vt:lpstr>Reward-based Learning Through ESP</vt:lpstr>
      <vt:lpstr>Navigation</vt:lpstr>
      <vt:lpstr>Paradigm</vt:lpstr>
      <vt:lpstr>Navigation Video Incorrect Choice</vt:lpstr>
      <vt:lpstr>Navigation Video Correct Choice</vt:lpstr>
      <vt:lpstr>Future Directions Simulator &amp; Tools</vt:lpstr>
      <vt:lpstr>Future Directions Modeling &amp; Simulation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BrainLab</dc:creator>
  <cp:lastModifiedBy>Laurence Jayet</cp:lastModifiedBy>
  <cp:revision>49</cp:revision>
  <dcterms:created xsi:type="dcterms:W3CDTF">2012-11-27T06:40:17Z</dcterms:created>
  <dcterms:modified xsi:type="dcterms:W3CDTF">2012-12-01T17:13:08Z</dcterms:modified>
</cp:coreProperties>
</file>