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6" r:id="rId1"/>
  </p:sldMasterIdLst>
  <p:notesMasterIdLst>
    <p:notesMasterId r:id="rId48"/>
  </p:notesMasterIdLst>
  <p:handoutMasterIdLst>
    <p:handoutMasterId r:id="rId49"/>
  </p:handoutMasterIdLst>
  <p:sldIdLst>
    <p:sldId id="375" r:id="rId2"/>
    <p:sldId id="412" r:id="rId3"/>
    <p:sldId id="398" r:id="rId4"/>
    <p:sldId id="399" r:id="rId5"/>
    <p:sldId id="400" r:id="rId6"/>
    <p:sldId id="430" r:id="rId7"/>
    <p:sldId id="388" r:id="rId8"/>
    <p:sldId id="415" r:id="rId9"/>
    <p:sldId id="401" r:id="rId10"/>
    <p:sldId id="397" r:id="rId11"/>
    <p:sldId id="383" r:id="rId12"/>
    <p:sldId id="402" r:id="rId13"/>
    <p:sldId id="385" r:id="rId14"/>
    <p:sldId id="406" r:id="rId15"/>
    <p:sldId id="404" r:id="rId16"/>
    <p:sldId id="403" r:id="rId17"/>
    <p:sldId id="407" r:id="rId18"/>
    <p:sldId id="405" r:id="rId19"/>
    <p:sldId id="411" r:id="rId20"/>
    <p:sldId id="410" r:id="rId21"/>
    <p:sldId id="416" r:id="rId22"/>
    <p:sldId id="417" r:id="rId23"/>
    <p:sldId id="392" r:id="rId24"/>
    <p:sldId id="393" r:id="rId25"/>
    <p:sldId id="394" r:id="rId26"/>
    <p:sldId id="395" r:id="rId27"/>
    <p:sldId id="396" r:id="rId28"/>
    <p:sldId id="418" r:id="rId29"/>
    <p:sldId id="420" r:id="rId30"/>
    <p:sldId id="421" r:id="rId31"/>
    <p:sldId id="422" r:id="rId32"/>
    <p:sldId id="423" r:id="rId33"/>
    <p:sldId id="424" r:id="rId34"/>
    <p:sldId id="413" r:id="rId35"/>
    <p:sldId id="428" r:id="rId36"/>
    <p:sldId id="425" r:id="rId37"/>
    <p:sldId id="429" r:id="rId38"/>
    <p:sldId id="426" r:id="rId39"/>
    <p:sldId id="378" r:id="rId40"/>
    <p:sldId id="379" r:id="rId41"/>
    <p:sldId id="376" r:id="rId42"/>
    <p:sldId id="390" r:id="rId43"/>
    <p:sldId id="409" r:id="rId44"/>
    <p:sldId id="384" r:id="rId45"/>
    <p:sldId id="427" r:id="rId46"/>
    <p:sldId id="40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33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20000"/>
              </a:spcBef>
              <a:buClr>
                <a:schemeClr val="tx2"/>
              </a:buClr>
              <a:buFontTx/>
              <a:buChar char="-"/>
              <a:defRPr sz="1200">
                <a:effectLst>
                  <a:outerShdw blurRad="38100" dist="38100" dir="2700000" algn="tl">
                    <a:srgbClr val="C0C0C0"/>
                  </a:outerShdw>
                </a:effectLst>
                <a:latin typeface="Arial" pitchFamily="34" charset="0"/>
                <a:cs typeface="+mn-cs"/>
              </a:defRPr>
            </a:lvl1pPr>
          </a:lstStyle>
          <a:p>
            <a:pPr>
              <a:defRPr/>
            </a:pPr>
            <a:endParaRPr 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20000"/>
              </a:spcBef>
              <a:buClr>
                <a:schemeClr val="tx2"/>
              </a:buClr>
              <a:buFontTx/>
              <a:buChar char="-"/>
              <a:defRPr sz="1200">
                <a:effectLst>
                  <a:outerShdw blurRad="38100" dist="38100" dir="2700000" algn="tl">
                    <a:srgbClr val="C0C0C0"/>
                  </a:outerShdw>
                </a:effectLst>
                <a:latin typeface="Arial" pitchFamily="34" charset="0"/>
                <a:cs typeface="+mn-cs"/>
              </a:defRPr>
            </a:lvl1pPr>
          </a:lstStyle>
          <a:p>
            <a:pPr>
              <a:defRPr/>
            </a:pPr>
            <a:endParaRPr 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20000"/>
              </a:spcBef>
              <a:buClr>
                <a:schemeClr val="tx2"/>
              </a:buClr>
              <a:buFontTx/>
              <a:buChar char="-"/>
              <a:defRPr sz="1200">
                <a:effectLst>
                  <a:outerShdw blurRad="38100" dist="38100" dir="2700000" algn="tl">
                    <a:srgbClr val="C0C0C0"/>
                  </a:outerShdw>
                </a:effectLst>
                <a:latin typeface="Arial" pitchFamily="34" charset="0"/>
                <a:cs typeface="+mn-cs"/>
              </a:defRPr>
            </a:lvl1pPr>
          </a:lstStyle>
          <a:p>
            <a:pPr>
              <a:defRPr/>
            </a:pPr>
            <a:endParaRPr 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20000"/>
              </a:spcBef>
              <a:buClr>
                <a:schemeClr val="tx2"/>
              </a:buClr>
              <a:buFontTx/>
              <a:buChar char="-"/>
              <a:defRPr sz="1200">
                <a:effectLst>
                  <a:outerShdw blurRad="38100" dist="38100" dir="2700000" algn="tl">
                    <a:srgbClr val="C0C0C0"/>
                  </a:outerShdw>
                </a:effectLst>
                <a:latin typeface="Arial" pitchFamily="34" charset="0"/>
                <a:cs typeface="+mn-cs"/>
              </a:defRPr>
            </a:lvl1pPr>
          </a:lstStyle>
          <a:p>
            <a:pPr>
              <a:defRPr/>
            </a:pPr>
            <a:fld id="{E838D152-E63B-4A4F-A326-DDB52AF76D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ngineeringchallenges.org/cms/8996.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s.washington.edu/homes/lazowska/nitr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whitehouse.gov/administration/eop/ostp/pcas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ckinsey.com/Insights/MGI/Research/Technology_and_Innovation/Big_data_The_next_frontier_for_innovat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hlinkClick r:id="rId3"/>
              </a:rPr>
              <a:t>http://www.engineeringchallenges.org/cms/8996.aspx</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lnSpc>
                <a:spcPct val="90000"/>
              </a:lnSpc>
            </a:pPr>
            <a:r>
              <a:rPr lang="en-US" dirty="0" smtClean="0">
                <a:effectLst/>
                <a:latin typeface="Times New Roman" pitchFamily="18" charset="0"/>
                <a:hlinkClick r:id="rId3"/>
              </a:rPr>
              <a:t>http://www.cs.washington.edu/homes/lazowska/nitrd/</a:t>
            </a:r>
            <a:r>
              <a:rPr lang="en-US" dirty="0" smtClean="0">
                <a:effectLst/>
                <a:latin typeface="Times New Roman" pitchFamily="18" charset="0"/>
              </a:rPr>
              <a:t> </a:t>
            </a:r>
          </a:p>
          <a:p>
            <a:pPr>
              <a:lnSpc>
                <a:spcPct val="90000"/>
              </a:lnSpc>
            </a:pPr>
            <a:r>
              <a:rPr lang="en-US" dirty="0" smtClean="0">
                <a:effectLst/>
                <a:latin typeface="Times New Roman" pitchFamily="18" charset="0"/>
                <a:hlinkClick r:id="rId4"/>
              </a:rPr>
              <a:t>http://www.whitehouse.gov/administration/eop/ostp/pcast</a:t>
            </a:r>
            <a:r>
              <a:rPr lang="en-US" dirty="0" smtClean="0">
                <a:effectLst/>
                <a:latin typeface="Times New Roman" pitchFamily="18" charset="0"/>
              </a:rPr>
              <a: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effectLst/>
                <a:latin typeface="Times New Roman" pitchFamily="18" charset="0"/>
                <a:hlinkClick r:id="rId3"/>
              </a:rPr>
              <a:t>http://www.mckinsey.com/Insights/MGI/Research/Technology_and_Innovation/Big_data_The_next_frontier_for_innovation</a:t>
            </a:r>
            <a:r>
              <a:rPr lang="en-US" sz="2400" dirty="0" smtClean="0">
                <a:effectLst/>
                <a:latin typeface="Times New Roman" pitchFamily="18" charset="0"/>
              </a:rPr>
              <a:t>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grpSp>
      <p:sp>
        <p:nvSpPr>
          <p:cNvPr id="921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921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pPr>
              <a:defRPr/>
            </a:pPr>
            <a:r>
              <a:rPr lang="en-US"/>
              <a:t>USU - March 23, 2012</a:t>
            </a:r>
          </a:p>
        </p:txBody>
      </p:sp>
      <p:sp>
        <p:nvSpPr>
          <p:cNvPr id="14" name="Rectangle 14"/>
          <p:cNvSpPr>
            <a:spLocks noGrp="1" noChangeArrowheads="1"/>
          </p:cNvSpPr>
          <p:nvPr>
            <p:ph type="ftr" sz="quarter" idx="11"/>
          </p:nvPr>
        </p:nvSpPr>
        <p:spPr/>
        <p:txBody>
          <a:bodyPr/>
          <a:lstStyle>
            <a:lvl1pPr>
              <a:defRPr/>
            </a:lvl1pPr>
          </a:lstStyle>
          <a:p>
            <a:pPr>
              <a:defRPr/>
            </a:pPr>
            <a:r>
              <a:rPr lang="en-US"/>
              <a:t>Computer Science: Future Directions</a:t>
            </a:r>
          </a:p>
        </p:txBody>
      </p:sp>
      <p:sp>
        <p:nvSpPr>
          <p:cNvPr id="15" name="Rectangle 15"/>
          <p:cNvSpPr>
            <a:spLocks noGrp="1" noChangeArrowheads="1"/>
          </p:cNvSpPr>
          <p:nvPr>
            <p:ph type="sldNum" sz="quarter" idx="12"/>
          </p:nvPr>
        </p:nvSpPr>
        <p:spPr/>
        <p:txBody>
          <a:bodyPr/>
          <a:lstStyle>
            <a:lvl1pPr>
              <a:defRPr/>
            </a:lvl1pPr>
          </a:lstStyle>
          <a:p>
            <a:pPr>
              <a:defRPr/>
            </a:pPr>
            <a:fld id="{1029FB08-5637-4B12-AA6A-120783EA94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USU - March 23, 2012</a:t>
            </a:r>
          </a:p>
        </p:txBody>
      </p:sp>
      <p:sp>
        <p:nvSpPr>
          <p:cNvPr id="26" name="Rectangle 14"/>
          <p:cNvSpPr>
            <a:spLocks noGrp="1" noChangeArrowheads="1"/>
          </p:cNvSpPr>
          <p:nvPr>
            <p:ph type="ftr" sz="quarter" idx="3"/>
          </p:nvPr>
        </p:nvSpPr>
        <p:spPr bwMode="auto">
          <a:xfrm>
            <a:off x="3124200" y="6248400"/>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r>
              <a:rPr lang="en-US"/>
              <a:t>Computer Science: Future Directions</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816FF5CF-96CC-46AB-8F0E-FE41776F79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_popup?v=6Cf7IL_eZ38&amp;vq=medium"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ctrTitle" idx="4294967295"/>
          </p:nvPr>
        </p:nvSpPr>
        <p:spPr>
          <a:xfrm>
            <a:off x="762000" y="2133600"/>
            <a:ext cx="7772400" cy="1470025"/>
          </a:xfrm>
        </p:spPr>
        <p:txBody>
          <a:bodyPr/>
          <a:lstStyle/>
          <a:p>
            <a:pPr>
              <a:defRPr/>
            </a:pPr>
            <a:r>
              <a:rPr lang="en-US" sz="4800" smtClean="0">
                <a:latin typeface="Times New Roman" pitchFamily="18" charset="0"/>
              </a:rPr>
              <a:t>The Future of </a:t>
            </a:r>
            <a:br>
              <a:rPr lang="en-US" sz="4800" smtClean="0">
                <a:latin typeface="Times New Roman" pitchFamily="18" charset="0"/>
              </a:rPr>
            </a:br>
            <a:r>
              <a:rPr lang="en-US" sz="4800" smtClean="0">
                <a:latin typeface="Times New Roman" pitchFamily="18" charset="0"/>
              </a:rPr>
              <a:t>Computer Science</a:t>
            </a:r>
          </a:p>
        </p:txBody>
      </p:sp>
      <p:sp>
        <p:nvSpPr>
          <p:cNvPr id="5122" name="Rectangle 5"/>
          <p:cNvSpPr>
            <a:spLocks noGrp="1" noChangeArrowheads="1"/>
          </p:cNvSpPr>
          <p:nvPr>
            <p:ph type="subTitle" idx="4294967295"/>
          </p:nvPr>
        </p:nvSpPr>
        <p:spPr>
          <a:xfrm>
            <a:off x="1371600" y="3886200"/>
            <a:ext cx="6400800" cy="1752600"/>
          </a:xfrm>
          <a:noFill/>
        </p:spPr>
        <p:txBody>
          <a:bodyPr/>
          <a:lstStyle/>
          <a:p>
            <a:pPr marL="0" indent="0" algn="ctr">
              <a:lnSpc>
                <a:spcPct val="80000"/>
              </a:lnSpc>
              <a:buFont typeface="Wingdings" pitchFamily="2" charset="2"/>
              <a:buNone/>
            </a:pPr>
            <a:endParaRPr lang="en-US" sz="2800" smtClean="0">
              <a:effectLst/>
              <a:latin typeface="Times New Roman" pitchFamily="18" charset="0"/>
            </a:endParaRPr>
          </a:p>
          <a:p>
            <a:pPr marL="0" indent="0" algn="ctr">
              <a:lnSpc>
                <a:spcPct val="80000"/>
              </a:lnSpc>
              <a:buFont typeface="Wingdings" pitchFamily="2" charset="2"/>
              <a:buNone/>
            </a:pPr>
            <a:r>
              <a:rPr lang="en-US" sz="2800" smtClean="0">
                <a:effectLst/>
                <a:latin typeface="Times New Roman" pitchFamily="18" charset="0"/>
              </a:rPr>
              <a:t>Frederick C Harris, Jr.</a:t>
            </a:r>
          </a:p>
          <a:p>
            <a:pPr marL="0" indent="0" algn="ctr">
              <a:lnSpc>
                <a:spcPct val="80000"/>
              </a:lnSpc>
              <a:buFont typeface="Wingdings" pitchFamily="2" charset="2"/>
              <a:buNone/>
            </a:pPr>
            <a:r>
              <a:rPr lang="en-US" sz="2800" smtClean="0">
                <a:effectLst/>
                <a:latin typeface="Times New Roman" pitchFamily="18" charset="0"/>
              </a:rPr>
              <a:t>March 23, 2012</a:t>
            </a:r>
          </a:p>
          <a:p>
            <a:pPr marL="0" indent="0" algn="ctr">
              <a:lnSpc>
                <a:spcPct val="80000"/>
              </a:lnSpc>
              <a:buFont typeface="Wingdings" pitchFamily="2" charset="2"/>
              <a:buNone/>
            </a:pPr>
            <a:r>
              <a:rPr lang="en-US" sz="2800" smtClean="0">
                <a:effectLst/>
                <a:latin typeface="Times New Roman" pitchFamily="18" charset="0"/>
              </a:rPr>
              <a:t>Utah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p:cNvSpPr>
          <p:nvPr>
            <p:ph type="title" idx="4294967295"/>
          </p:nvPr>
        </p:nvSpPr>
        <p:spPr>
          <a:noFill/>
        </p:spPr>
        <p:txBody>
          <a:bodyPr/>
          <a:lstStyle/>
          <a:p>
            <a:r>
              <a:rPr lang="en-US" smtClean="0">
                <a:effectLst/>
                <a:latin typeface="Times New Roman" pitchFamily="18" charset="0"/>
              </a:rPr>
              <a:t>The Decision to go to the Moon</a:t>
            </a:r>
          </a:p>
        </p:txBody>
      </p:sp>
      <p:sp>
        <p:nvSpPr>
          <p:cNvPr id="9218" name="Rectangle 3"/>
          <p:cNvSpPr>
            <a:spLocks noGrp="1" noChangeArrowheads="1"/>
          </p:cNvSpPr>
          <p:nvPr>
            <p:ph type="body" idx="4294967295"/>
          </p:nvPr>
        </p:nvSpPr>
        <p:spPr>
          <a:noFill/>
        </p:spPr>
        <p:txBody>
          <a:bodyPr/>
          <a:lstStyle/>
          <a:p>
            <a:r>
              <a:rPr lang="en-US" b="1" smtClean="0">
                <a:effectLst/>
                <a:latin typeface="Times New Roman" pitchFamily="18" charset="0"/>
              </a:rPr>
              <a:t>President John F. Kennedy's May 25, 1961 Speech before a Joint Session of Congress</a:t>
            </a:r>
            <a:r>
              <a:rPr lang="en-US" smtClean="0">
                <a:effectLst/>
                <a:latin typeface="Times New Roman" pitchFamily="18" charset="0"/>
              </a:rPr>
              <a:t> </a:t>
            </a:r>
          </a:p>
        </p:txBody>
      </p:sp>
      <p:pic>
        <p:nvPicPr>
          <p:cNvPr id="9219" name="Picture 5" descr="1658"/>
          <p:cNvPicPr>
            <a:picLocks noChangeAspect="1" noChangeArrowheads="1"/>
          </p:cNvPicPr>
          <p:nvPr/>
        </p:nvPicPr>
        <p:blipFill>
          <a:blip r:embed="rId2" cstate="print"/>
          <a:srcRect/>
          <a:stretch>
            <a:fillRect/>
          </a:stretch>
        </p:blipFill>
        <p:spPr bwMode="auto">
          <a:xfrm>
            <a:off x="2057400" y="2667000"/>
            <a:ext cx="4800600"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rrowheads="1"/>
          </p:cNvSpPr>
          <p:nvPr>
            <p:ph type="title" idx="4294967295"/>
          </p:nvPr>
        </p:nvSpPr>
        <p:spPr>
          <a:noFill/>
        </p:spPr>
        <p:txBody>
          <a:bodyPr/>
          <a:lstStyle/>
          <a:p>
            <a:r>
              <a:rPr lang="en-US" smtClean="0">
                <a:effectLst/>
                <a:latin typeface="Times New Roman" pitchFamily="18" charset="0"/>
              </a:rPr>
              <a:t>Grand Challenge Problems</a:t>
            </a:r>
          </a:p>
        </p:txBody>
      </p:sp>
      <p:sp>
        <p:nvSpPr>
          <p:cNvPr id="11266" name="Rectangle 3"/>
          <p:cNvSpPr>
            <a:spLocks noGrp="1" noChangeArrowheads="1"/>
          </p:cNvSpPr>
          <p:nvPr>
            <p:ph type="body" idx="4294967295"/>
          </p:nvPr>
        </p:nvSpPr>
        <p:spPr>
          <a:xfrm>
            <a:off x="457200" y="1600200"/>
            <a:ext cx="6477000" cy="4525963"/>
          </a:xfrm>
          <a:noFill/>
        </p:spPr>
        <p:txBody>
          <a:bodyPr/>
          <a:lstStyle/>
          <a:p>
            <a:r>
              <a:rPr lang="en-US" dirty="0" smtClean="0">
                <a:effectLst/>
                <a:latin typeface="Times New Roman" pitchFamily="18" charset="0"/>
              </a:rPr>
              <a:t> “Grand challenge problems” are important problems that require bringing together a community of scientists and researchers to work toward their solution</a:t>
            </a:r>
          </a:p>
          <a:p>
            <a:pPr lvl="1"/>
            <a:r>
              <a:rPr lang="en-US" dirty="0" smtClean="0">
                <a:effectLst/>
                <a:latin typeface="Times New Roman" pitchFamily="18" charset="0"/>
              </a:rPr>
              <a:t>Transforming American Education: Learning powered by technology </a:t>
            </a:r>
          </a:p>
          <a:p>
            <a:pPr lvl="2"/>
            <a:r>
              <a:rPr lang="en-US" dirty="0" smtClean="0">
                <a:effectLst/>
                <a:latin typeface="Times New Roman" pitchFamily="18" charset="0"/>
              </a:rPr>
              <a:t>US Dept of Education 2011</a:t>
            </a:r>
          </a:p>
        </p:txBody>
      </p:sp>
      <p:pic>
        <p:nvPicPr>
          <p:cNvPr id="34818" name="Picture 2" descr="Transforming American education: learning powered by technology: draft"/>
          <p:cNvPicPr>
            <a:picLocks noChangeAspect="1" noChangeArrowheads="1"/>
          </p:cNvPicPr>
          <p:nvPr/>
        </p:nvPicPr>
        <p:blipFill>
          <a:blip r:embed="rId2" cstate="print"/>
          <a:srcRect l="13333" r="12000"/>
          <a:stretch>
            <a:fillRect/>
          </a:stretch>
        </p:blipFill>
        <p:spPr bwMode="auto">
          <a:xfrm>
            <a:off x="6781800" y="2895600"/>
            <a:ext cx="2133600"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rrowheads="1"/>
          </p:cNvSpPr>
          <p:nvPr>
            <p:ph type="title" idx="4294967295"/>
          </p:nvPr>
        </p:nvSpPr>
        <p:spPr>
          <a:noFill/>
        </p:spPr>
        <p:txBody>
          <a:bodyPr/>
          <a:lstStyle/>
          <a:p>
            <a:endParaRPr lang="en-US" smtClean="0">
              <a:effectLst/>
              <a:latin typeface="Times New Roman" pitchFamily="18" charset="0"/>
            </a:endParaRPr>
          </a:p>
        </p:txBody>
      </p:sp>
      <p:sp>
        <p:nvSpPr>
          <p:cNvPr id="13314" name="Rectangle 3"/>
          <p:cNvSpPr>
            <a:spLocks noGrp="1" noChangeArrowheads="1"/>
          </p:cNvSpPr>
          <p:nvPr>
            <p:ph type="body" idx="4294967295"/>
          </p:nvPr>
        </p:nvSpPr>
        <p:spPr>
          <a:noFill/>
        </p:spPr>
        <p:txBody>
          <a:bodyPr/>
          <a:lstStyle/>
          <a:p>
            <a:endParaRPr lang="en-US" smtClean="0">
              <a:effectLst/>
              <a:latin typeface="Times New Roman" pitchFamily="18" charset="0"/>
            </a:endParaRPr>
          </a:p>
        </p:txBody>
      </p:sp>
      <p:pic>
        <p:nvPicPr>
          <p:cNvPr id="13315" name="Picture 7" descr="GrandChalleng2005Logo"/>
          <p:cNvPicPr>
            <a:picLocks noChangeAspect="1" noChangeArrowheads="1"/>
          </p:cNvPicPr>
          <p:nvPr/>
        </p:nvPicPr>
        <p:blipFill>
          <a:blip r:embed="rId2" cstate="print"/>
          <a:srcRect/>
          <a:stretch>
            <a:fillRect/>
          </a:stretch>
        </p:blipFill>
        <p:spPr bwMode="auto">
          <a:xfrm>
            <a:off x="0" y="1524000"/>
            <a:ext cx="9144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rrowheads="1"/>
          </p:cNvSpPr>
          <p:nvPr>
            <p:ph type="title" idx="4294967295"/>
          </p:nvPr>
        </p:nvSpPr>
        <p:spPr>
          <a:noFill/>
        </p:spPr>
        <p:txBody>
          <a:bodyPr/>
          <a:lstStyle/>
          <a:p>
            <a:r>
              <a:rPr lang="en-US" smtClean="0">
                <a:effectLst/>
                <a:latin typeface="Times New Roman" pitchFamily="18" charset="0"/>
              </a:rPr>
              <a:t>DARPA Grand Challenge</a:t>
            </a:r>
          </a:p>
        </p:txBody>
      </p:sp>
      <p:sp>
        <p:nvSpPr>
          <p:cNvPr id="14338" name="Rectangle 3"/>
          <p:cNvSpPr>
            <a:spLocks noGrp="1" noChangeArrowheads="1"/>
          </p:cNvSpPr>
          <p:nvPr>
            <p:ph type="body" idx="4294967295"/>
          </p:nvPr>
        </p:nvSpPr>
        <p:spPr>
          <a:noFill/>
        </p:spPr>
        <p:txBody>
          <a:bodyPr/>
          <a:lstStyle/>
          <a:p>
            <a:r>
              <a:rPr lang="en-US" dirty="0" smtClean="0">
                <a:effectLst/>
                <a:latin typeface="Times New Roman" pitchFamily="18" charset="0"/>
              </a:rPr>
              <a:t>Driverless Vehicles</a:t>
            </a:r>
          </a:p>
          <a:p>
            <a:pPr lvl="1"/>
            <a:r>
              <a:rPr lang="en-US" dirty="0" smtClean="0">
                <a:effectLst/>
                <a:latin typeface="Times New Roman" pitchFamily="18" charset="0"/>
              </a:rPr>
              <a:t>2004 – Mojave Desert  </a:t>
            </a:r>
          </a:p>
          <a:p>
            <a:pPr lvl="2"/>
            <a:r>
              <a:rPr lang="en-US" dirty="0" smtClean="0">
                <a:effectLst/>
                <a:latin typeface="Times New Roman" pitchFamily="18" charset="0"/>
              </a:rPr>
              <a:t>no winner</a:t>
            </a:r>
          </a:p>
          <a:p>
            <a:pPr lvl="1"/>
            <a:r>
              <a:rPr lang="en-US" dirty="0" smtClean="0">
                <a:effectLst/>
                <a:latin typeface="Times New Roman" pitchFamily="18" charset="0"/>
              </a:rPr>
              <a:t>2005 – Mojave Desert  </a:t>
            </a:r>
          </a:p>
          <a:p>
            <a:pPr lvl="2"/>
            <a:r>
              <a:rPr lang="en-US" dirty="0" smtClean="0">
                <a:effectLst/>
                <a:latin typeface="Times New Roman" pitchFamily="18" charset="0"/>
              </a:rPr>
              <a:t>Stanford, Carnegie Melon</a:t>
            </a:r>
          </a:p>
        </p:txBody>
      </p:sp>
      <p:pic>
        <p:nvPicPr>
          <p:cNvPr id="14339" name="Picture 7" descr="9503_20060835432"/>
          <p:cNvPicPr>
            <a:picLocks noChangeAspect="1" noChangeArrowheads="1"/>
          </p:cNvPicPr>
          <p:nvPr/>
        </p:nvPicPr>
        <p:blipFill>
          <a:blip r:embed="rId2" cstate="print"/>
          <a:srcRect/>
          <a:stretch>
            <a:fillRect/>
          </a:stretch>
        </p:blipFill>
        <p:spPr bwMode="auto">
          <a:xfrm>
            <a:off x="5562600" y="1828800"/>
            <a:ext cx="3276600" cy="1844675"/>
          </a:xfrm>
          <a:prstGeom prst="rect">
            <a:avLst/>
          </a:prstGeom>
          <a:noFill/>
          <a:ln w="9525">
            <a:noFill/>
            <a:miter lim="800000"/>
            <a:headEnd/>
            <a:tailEnd/>
          </a:ln>
        </p:spPr>
      </p:pic>
      <p:pic>
        <p:nvPicPr>
          <p:cNvPr id="14340" name="Picture 9" descr="browse"/>
          <p:cNvPicPr>
            <a:picLocks noChangeAspect="1" noChangeArrowheads="1"/>
          </p:cNvPicPr>
          <p:nvPr/>
        </p:nvPicPr>
        <p:blipFill>
          <a:blip r:embed="rId3" cstate="print"/>
          <a:srcRect/>
          <a:stretch>
            <a:fillRect/>
          </a:stretch>
        </p:blipFill>
        <p:spPr bwMode="auto">
          <a:xfrm>
            <a:off x="5105400" y="3962400"/>
            <a:ext cx="3048000" cy="2286000"/>
          </a:xfrm>
          <a:prstGeom prst="rect">
            <a:avLst/>
          </a:prstGeom>
          <a:noFill/>
          <a:ln w="9525">
            <a:noFill/>
            <a:miter lim="800000"/>
            <a:headEnd/>
            <a:tailEnd/>
          </a:ln>
        </p:spPr>
      </p:pic>
      <p:pic>
        <p:nvPicPr>
          <p:cNvPr id="14341" name="Picture 11" descr="darpa-grand-challenge"/>
          <p:cNvPicPr>
            <a:picLocks noChangeAspect="1" noChangeArrowheads="1"/>
          </p:cNvPicPr>
          <p:nvPr/>
        </p:nvPicPr>
        <p:blipFill>
          <a:blip r:embed="rId4" cstate="print"/>
          <a:srcRect/>
          <a:stretch>
            <a:fillRect/>
          </a:stretch>
        </p:blipFill>
        <p:spPr bwMode="auto">
          <a:xfrm>
            <a:off x="1752600" y="5030788"/>
            <a:ext cx="1828800" cy="1370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idx="4294967295"/>
          </p:nvPr>
        </p:nvSpPr>
        <p:spPr>
          <a:noFill/>
        </p:spPr>
        <p:txBody>
          <a:bodyPr/>
          <a:lstStyle/>
          <a:p>
            <a:r>
              <a:rPr lang="en-US" smtClean="0">
                <a:effectLst/>
                <a:latin typeface="Times New Roman" pitchFamily="18" charset="0"/>
              </a:rPr>
              <a:t>DARPA Grand Challenge</a:t>
            </a:r>
          </a:p>
        </p:txBody>
      </p:sp>
      <p:sp>
        <p:nvSpPr>
          <p:cNvPr id="15362" name="Rectangle 3"/>
          <p:cNvSpPr>
            <a:spLocks noGrp="1" noChangeArrowheads="1"/>
          </p:cNvSpPr>
          <p:nvPr>
            <p:ph type="body" idx="4294967295"/>
          </p:nvPr>
        </p:nvSpPr>
        <p:spPr>
          <a:noFill/>
        </p:spPr>
        <p:txBody>
          <a:bodyPr/>
          <a:lstStyle/>
          <a:p>
            <a:r>
              <a:rPr lang="en-US" smtClean="0">
                <a:effectLst/>
                <a:latin typeface="Times New Roman" pitchFamily="18" charset="0"/>
              </a:rPr>
              <a:t>Driverless Vehicles</a:t>
            </a:r>
          </a:p>
          <a:p>
            <a:pPr lvl="1"/>
            <a:r>
              <a:rPr lang="en-US" smtClean="0">
                <a:effectLst/>
                <a:latin typeface="Times New Roman" pitchFamily="18" charset="0"/>
              </a:rPr>
              <a:t>2007 – Urban Challenge  </a:t>
            </a:r>
          </a:p>
          <a:p>
            <a:pPr lvl="2"/>
            <a:r>
              <a:rPr lang="en-US" smtClean="0">
                <a:effectLst/>
                <a:latin typeface="Times New Roman" pitchFamily="18" charset="0"/>
              </a:rPr>
              <a:t>Carnegie Melon, Stanford</a:t>
            </a:r>
          </a:p>
        </p:txBody>
      </p:sp>
      <p:pic>
        <p:nvPicPr>
          <p:cNvPr id="15363" name="Picture 8" descr="Start Chutes Logo"/>
          <p:cNvPicPr>
            <a:picLocks noChangeAspect="1" noChangeArrowheads="1"/>
          </p:cNvPicPr>
          <p:nvPr/>
        </p:nvPicPr>
        <p:blipFill>
          <a:blip r:embed="rId2" cstate="print"/>
          <a:srcRect/>
          <a:stretch>
            <a:fillRect/>
          </a:stretch>
        </p:blipFill>
        <p:spPr bwMode="auto">
          <a:xfrm>
            <a:off x="5791200" y="1676400"/>
            <a:ext cx="1905000" cy="1428750"/>
          </a:xfrm>
          <a:prstGeom prst="rect">
            <a:avLst/>
          </a:prstGeom>
          <a:noFill/>
          <a:ln w="9525">
            <a:noFill/>
            <a:miter lim="800000"/>
            <a:headEnd/>
            <a:tailEnd/>
          </a:ln>
        </p:spPr>
      </p:pic>
      <p:pic>
        <p:nvPicPr>
          <p:cNvPr id="15364" name="Picture 10" descr="MIT proceeds safely through a 4-way"/>
          <p:cNvPicPr>
            <a:picLocks noChangeAspect="1" noChangeArrowheads="1"/>
          </p:cNvPicPr>
          <p:nvPr/>
        </p:nvPicPr>
        <p:blipFill>
          <a:blip r:embed="rId3" cstate="print"/>
          <a:srcRect/>
          <a:stretch>
            <a:fillRect/>
          </a:stretch>
        </p:blipFill>
        <p:spPr bwMode="auto">
          <a:xfrm>
            <a:off x="3352800" y="3276600"/>
            <a:ext cx="1828800" cy="1169988"/>
          </a:xfrm>
          <a:prstGeom prst="rect">
            <a:avLst/>
          </a:prstGeom>
          <a:noFill/>
          <a:ln w="9525">
            <a:noFill/>
            <a:miter lim="800000"/>
            <a:headEnd/>
            <a:tailEnd/>
          </a:ln>
        </p:spPr>
      </p:pic>
      <p:pic>
        <p:nvPicPr>
          <p:cNvPr id="15365" name="Picture 12" descr="Cornell and MIT Incident"/>
          <p:cNvPicPr>
            <a:picLocks noChangeAspect="1" noChangeArrowheads="1"/>
          </p:cNvPicPr>
          <p:nvPr/>
        </p:nvPicPr>
        <p:blipFill>
          <a:blip r:embed="rId4" cstate="print"/>
          <a:srcRect/>
          <a:stretch>
            <a:fillRect/>
          </a:stretch>
        </p:blipFill>
        <p:spPr bwMode="auto">
          <a:xfrm>
            <a:off x="1600200" y="4267200"/>
            <a:ext cx="1828800" cy="1222375"/>
          </a:xfrm>
          <a:prstGeom prst="rect">
            <a:avLst/>
          </a:prstGeom>
          <a:noFill/>
          <a:ln w="9525">
            <a:noFill/>
            <a:miter lim="800000"/>
            <a:headEnd/>
            <a:tailEnd/>
          </a:ln>
        </p:spPr>
      </p:pic>
      <p:pic>
        <p:nvPicPr>
          <p:cNvPr id="15366" name="Picture 14" descr="Stanford and Virginia Tech face-off"/>
          <p:cNvPicPr>
            <a:picLocks noChangeAspect="1" noChangeArrowheads="1"/>
          </p:cNvPicPr>
          <p:nvPr/>
        </p:nvPicPr>
        <p:blipFill>
          <a:blip r:embed="rId5" cstate="print"/>
          <a:srcRect/>
          <a:stretch>
            <a:fillRect/>
          </a:stretch>
        </p:blipFill>
        <p:spPr bwMode="auto">
          <a:xfrm>
            <a:off x="5029200" y="4267200"/>
            <a:ext cx="1600200" cy="1023938"/>
          </a:xfrm>
          <a:prstGeom prst="rect">
            <a:avLst/>
          </a:prstGeom>
          <a:noFill/>
          <a:ln w="9525">
            <a:noFill/>
            <a:miter lim="800000"/>
            <a:headEnd/>
            <a:tailEnd/>
          </a:ln>
        </p:spPr>
      </p:pic>
      <p:pic>
        <p:nvPicPr>
          <p:cNvPr id="15367" name="Picture 16" descr="Stanford and Boss"/>
          <p:cNvPicPr>
            <a:picLocks noChangeAspect="1" noChangeArrowheads="1"/>
          </p:cNvPicPr>
          <p:nvPr/>
        </p:nvPicPr>
        <p:blipFill>
          <a:blip r:embed="rId6" cstate="print"/>
          <a:srcRect/>
          <a:stretch>
            <a:fillRect/>
          </a:stretch>
        </p:blipFill>
        <p:spPr bwMode="auto">
          <a:xfrm>
            <a:off x="1371600" y="3124200"/>
            <a:ext cx="1600200" cy="1068388"/>
          </a:xfrm>
          <a:prstGeom prst="rect">
            <a:avLst/>
          </a:prstGeom>
          <a:noFill/>
          <a:ln w="9525">
            <a:noFill/>
            <a:miter lim="800000"/>
            <a:headEnd/>
            <a:tailEnd/>
          </a:ln>
        </p:spPr>
      </p:pic>
      <p:pic>
        <p:nvPicPr>
          <p:cNvPr id="15368" name="Picture 18" descr="Final Ceremony"/>
          <p:cNvPicPr>
            <a:picLocks noChangeAspect="1" noChangeArrowheads="1"/>
          </p:cNvPicPr>
          <p:nvPr/>
        </p:nvPicPr>
        <p:blipFill>
          <a:blip r:embed="rId7" cstate="print"/>
          <a:srcRect/>
          <a:stretch>
            <a:fillRect/>
          </a:stretch>
        </p:blipFill>
        <p:spPr bwMode="auto">
          <a:xfrm>
            <a:off x="2133600" y="5505450"/>
            <a:ext cx="4886325"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idx="4294967295"/>
          </p:nvPr>
        </p:nvSpPr>
        <p:spPr>
          <a:noFill/>
        </p:spPr>
        <p:txBody>
          <a:bodyPr/>
          <a:lstStyle/>
          <a:p>
            <a:r>
              <a:rPr lang="en-US" smtClean="0">
                <a:effectLst/>
                <a:latin typeface="Times New Roman" pitchFamily="18" charset="0"/>
              </a:rPr>
              <a:t>Map the Human Genome</a:t>
            </a:r>
          </a:p>
        </p:txBody>
      </p:sp>
      <p:sp>
        <p:nvSpPr>
          <p:cNvPr id="16386" name="Rectangle 3"/>
          <p:cNvSpPr>
            <a:spLocks noGrp="1" noChangeArrowheads="1"/>
          </p:cNvSpPr>
          <p:nvPr>
            <p:ph type="body" idx="4294967295"/>
          </p:nvPr>
        </p:nvSpPr>
        <p:spPr>
          <a:noFill/>
        </p:spPr>
        <p:txBody>
          <a:bodyPr/>
          <a:lstStyle/>
          <a:p>
            <a:r>
              <a:rPr lang="en-US" smtClean="0">
                <a:effectLst/>
                <a:latin typeface="Times New Roman" pitchFamily="18" charset="0"/>
              </a:rPr>
              <a:t>Began in 1990</a:t>
            </a:r>
          </a:p>
          <a:p>
            <a:r>
              <a:rPr lang="en-US" smtClean="0">
                <a:effectLst/>
                <a:latin typeface="Times New Roman" pitchFamily="18" charset="0"/>
              </a:rPr>
              <a:t>Working draft in 2000</a:t>
            </a:r>
          </a:p>
          <a:p>
            <a:pPr lvl="1"/>
            <a:r>
              <a:rPr lang="en-US" smtClean="0">
                <a:effectLst/>
                <a:latin typeface="Times New Roman" pitchFamily="18" charset="0"/>
              </a:rPr>
              <a:t>Completed in 2003</a:t>
            </a:r>
          </a:p>
        </p:txBody>
      </p:sp>
      <p:pic>
        <p:nvPicPr>
          <p:cNvPr id="16387" name="Picture 5" descr="WallChart"/>
          <p:cNvPicPr>
            <a:picLocks noChangeAspect="1" noChangeArrowheads="1"/>
          </p:cNvPicPr>
          <p:nvPr/>
        </p:nvPicPr>
        <p:blipFill>
          <a:blip r:embed="rId2" cstate="print"/>
          <a:srcRect/>
          <a:stretch>
            <a:fillRect/>
          </a:stretch>
        </p:blipFill>
        <p:spPr bwMode="auto">
          <a:xfrm>
            <a:off x="1524000" y="3276600"/>
            <a:ext cx="1971675" cy="2990850"/>
          </a:xfrm>
          <a:prstGeom prst="rect">
            <a:avLst/>
          </a:prstGeom>
          <a:noFill/>
          <a:ln w="9525">
            <a:noFill/>
            <a:miter lim="800000"/>
            <a:headEnd/>
            <a:tailEnd/>
          </a:ln>
        </p:spPr>
      </p:pic>
      <p:pic>
        <p:nvPicPr>
          <p:cNvPr id="16388" name="Picture 7" descr="genome"/>
          <p:cNvPicPr>
            <a:picLocks noChangeAspect="1" noChangeArrowheads="1"/>
          </p:cNvPicPr>
          <p:nvPr/>
        </p:nvPicPr>
        <p:blipFill>
          <a:blip r:embed="rId3" cstate="print"/>
          <a:srcRect/>
          <a:stretch>
            <a:fillRect/>
          </a:stretch>
        </p:blipFill>
        <p:spPr bwMode="auto">
          <a:xfrm>
            <a:off x="5389563" y="1143000"/>
            <a:ext cx="36099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idx="4294967295"/>
          </p:nvPr>
        </p:nvSpPr>
        <p:spPr>
          <a:noFill/>
        </p:spPr>
        <p:txBody>
          <a:bodyPr/>
          <a:lstStyle/>
          <a:p>
            <a:r>
              <a:rPr lang="en-US" smtClean="0">
                <a:effectLst/>
                <a:latin typeface="Times New Roman" pitchFamily="18" charset="0"/>
              </a:rPr>
              <a:t>Pass the Turing Test</a:t>
            </a:r>
          </a:p>
        </p:txBody>
      </p:sp>
      <p:sp>
        <p:nvSpPr>
          <p:cNvPr id="17410" name="Rectangle 3"/>
          <p:cNvSpPr>
            <a:spLocks noGrp="1" noChangeArrowheads="1"/>
          </p:cNvSpPr>
          <p:nvPr>
            <p:ph type="body" idx="4294967295"/>
          </p:nvPr>
        </p:nvSpPr>
        <p:spPr>
          <a:noFill/>
        </p:spPr>
        <p:txBody>
          <a:bodyPr/>
          <a:lstStyle/>
          <a:p>
            <a:pPr lvl="1"/>
            <a:r>
              <a:rPr lang="en-US" smtClean="0">
                <a:effectLst/>
                <a:latin typeface="Times New Roman" pitchFamily="18" charset="0"/>
              </a:rPr>
              <a:t>The annual Loebner Prize recognizes the best advance towards this goal, </a:t>
            </a:r>
          </a:p>
          <a:p>
            <a:pPr lvl="2"/>
            <a:r>
              <a:rPr lang="en-US" smtClean="0">
                <a:effectLst/>
                <a:latin typeface="Times New Roman" pitchFamily="18" charset="0"/>
              </a:rPr>
              <a:t>Though no one has won outright</a:t>
            </a:r>
          </a:p>
          <a:p>
            <a:pPr lvl="2"/>
            <a:r>
              <a:rPr lang="en-US" smtClean="0">
                <a:effectLst/>
                <a:latin typeface="Times New Roman" pitchFamily="18" charset="0"/>
              </a:rPr>
              <a:t>May 15, 2012 Bletchley Park, UK</a:t>
            </a:r>
          </a:p>
        </p:txBody>
      </p:sp>
      <p:pic>
        <p:nvPicPr>
          <p:cNvPr id="17411" name="Picture 5" descr="The homepage of Oliver Robinson - Photography - Bletchley Park"/>
          <p:cNvPicPr>
            <a:picLocks noChangeAspect="1" noChangeArrowheads="1"/>
          </p:cNvPicPr>
          <p:nvPr/>
        </p:nvPicPr>
        <p:blipFill>
          <a:blip r:embed="rId2" cstate="print"/>
          <a:srcRect t="7471" b="37357"/>
          <a:stretch>
            <a:fillRect/>
          </a:stretch>
        </p:blipFill>
        <p:spPr bwMode="auto">
          <a:xfrm>
            <a:off x="1752600" y="4038600"/>
            <a:ext cx="4419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noFill/>
        </p:spPr>
        <p:txBody>
          <a:bodyPr/>
          <a:lstStyle/>
          <a:p>
            <a:r>
              <a:rPr lang="en-US" smtClean="0">
                <a:effectLst/>
                <a:latin typeface="Times New Roman" pitchFamily="18" charset="0"/>
              </a:rPr>
              <a:t>Pass the Turing Test</a:t>
            </a:r>
          </a:p>
        </p:txBody>
      </p:sp>
      <p:sp>
        <p:nvSpPr>
          <p:cNvPr id="38915" name="Rectangle 3"/>
          <p:cNvSpPr>
            <a:spLocks noGrp="1" noChangeArrowheads="1"/>
          </p:cNvSpPr>
          <p:nvPr>
            <p:ph type="body" idx="4294967295"/>
          </p:nvPr>
        </p:nvSpPr>
        <p:spPr>
          <a:noFill/>
        </p:spPr>
        <p:txBody>
          <a:bodyPr/>
          <a:lstStyle/>
          <a:p>
            <a:endParaRPr lang="en-US" smtClean="0">
              <a:effectLst/>
            </a:endParaRPr>
          </a:p>
        </p:txBody>
      </p:sp>
      <p:pic>
        <p:nvPicPr>
          <p:cNvPr id="38917" name="Picture 5" descr="Turing Test"/>
          <p:cNvPicPr>
            <a:picLocks noChangeAspect="1" noChangeArrowheads="1"/>
          </p:cNvPicPr>
          <p:nvPr/>
        </p:nvPicPr>
        <p:blipFill>
          <a:blip r:embed="rId2" cstate="print"/>
          <a:srcRect/>
          <a:stretch>
            <a:fillRect/>
          </a:stretch>
        </p:blipFill>
        <p:spPr bwMode="auto">
          <a:xfrm>
            <a:off x="2362200" y="1524000"/>
            <a:ext cx="4332288" cy="533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idx="4294967295"/>
          </p:nvPr>
        </p:nvSpPr>
        <p:spPr>
          <a:noFill/>
        </p:spPr>
        <p:txBody>
          <a:bodyPr/>
          <a:lstStyle/>
          <a:p>
            <a:r>
              <a:rPr lang="en-US" smtClean="0">
                <a:effectLst/>
                <a:latin typeface="Times New Roman" pitchFamily="18" charset="0"/>
              </a:rPr>
              <a:t>Put Rovers on Mars</a:t>
            </a:r>
          </a:p>
        </p:txBody>
      </p:sp>
      <p:sp>
        <p:nvSpPr>
          <p:cNvPr id="18434" name="Rectangle 3"/>
          <p:cNvSpPr>
            <a:spLocks noGrp="1" noChangeArrowheads="1"/>
          </p:cNvSpPr>
          <p:nvPr>
            <p:ph type="body" idx="4294967295"/>
          </p:nvPr>
        </p:nvSpPr>
        <p:spPr>
          <a:noFill/>
        </p:spPr>
        <p:txBody>
          <a:bodyPr/>
          <a:lstStyle/>
          <a:p>
            <a:r>
              <a:rPr lang="en-US" dirty="0" smtClean="0">
                <a:effectLst/>
                <a:latin typeface="Times New Roman" pitchFamily="18" charset="0"/>
              </a:rPr>
              <a:t>Pathfinder – 1997 </a:t>
            </a:r>
          </a:p>
          <a:p>
            <a:pPr lvl="1"/>
            <a:r>
              <a:rPr lang="en-US" dirty="0" smtClean="0">
                <a:effectLst/>
                <a:latin typeface="Times New Roman" pitchFamily="18" charset="0"/>
              </a:rPr>
              <a:t>Sojourner </a:t>
            </a:r>
          </a:p>
          <a:p>
            <a:r>
              <a:rPr lang="en-US" dirty="0" smtClean="0">
                <a:effectLst/>
                <a:latin typeface="Times New Roman" pitchFamily="18" charset="0"/>
              </a:rPr>
              <a:t>Mars Exploration Rover </a:t>
            </a:r>
          </a:p>
          <a:p>
            <a:pPr lvl="1"/>
            <a:r>
              <a:rPr lang="en-US" dirty="0" smtClean="0">
                <a:effectLst/>
                <a:latin typeface="Times New Roman" pitchFamily="18" charset="0"/>
              </a:rPr>
              <a:t>Spirit (2004-2010) and </a:t>
            </a:r>
          </a:p>
          <a:p>
            <a:pPr lvl="1"/>
            <a:r>
              <a:rPr lang="en-US" dirty="0" smtClean="0">
                <a:effectLst/>
                <a:latin typeface="Times New Roman" pitchFamily="18" charset="0"/>
              </a:rPr>
              <a:t>Opportunity – 2004-</a:t>
            </a:r>
          </a:p>
          <a:p>
            <a:r>
              <a:rPr lang="en-US" dirty="0" smtClean="0">
                <a:effectLst/>
                <a:latin typeface="Times New Roman" pitchFamily="18" charset="0"/>
              </a:rPr>
              <a:t>Mars Science Laboratory </a:t>
            </a:r>
          </a:p>
          <a:p>
            <a:pPr lvl="1"/>
            <a:r>
              <a:rPr lang="en-US" dirty="0" smtClean="0">
                <a:effectLst/>
                <a:latin typeface="Times New Roman" pitchFamily="18" charset="0"/>
              </a:rPr>
              <a:t>(August 2012 Landing)</a:t>
            </a:r>
          </a:p>
        </p:txBody>
      </p:sp>
      <p:pic>
        <p:nvPicPr>
          <p:cNvPr id="18435" name="Picture 5" descr="File:Sojourner on Mars PIA01122.jpg"/>
          <p:cNvPicPr>
            <a:picLocks noChangeAspect="1" noChangeArrowheads="1"/>
          </p:cNvPicPr>
          <p:nvPr/>
        </p:nvPicPr>
        <p:blipFill>
          <a:blip r:embed="rId2" cstate="print"/>
          <a:srcRect/>
          <a:stretch>
            <a:fillRect/>
          </a:stretch>
        </p:blipFill>
        <p:spPr bwMode="auto">
          <a:xfrm>
            <a:off x="4419600" y="1600200"/>
            <a:ext cx="1219200" cy="1119188"/>
          </a:xfrm>
          <a:prstGeom prst="rect">
            <a:avLst/>
          </a:prstGeom>
          <a:noFill/>
          <a:ln w="9525">
            <a:noFill/>
            <a:miter lim="800000"/>
            <a:headEnd/>
            <a:tailEnd/>
          </a:ln>
        </p:spPr>
      </p:pic>
      <p:pic>
        <p:nvPicPr>
          <p:cNvPr id="18436" name="Picture 7" descr="300px-NASA_Mars_Rover"/>
          <p:cNvPicPr>
            <a:picLocks noChangeAspect="1" noChangeArrowheads="1"/>
          </p:cNvPicPr>
          <p:nvPr/>
        </p:nvPicPr>
        <p:blipFill>
          <a:blip r:embed="rId3" cstate="print"/>
          <a:srcRect/>
          <a:stretch>
            <a:fillRect/>
          </a:stretch>
        </p:blipFill>
        <p:spPr bwMode="auto">
          <a:xfrm>
            <a:off x="5257800" y="2895600"/>
            <a:ext cx="1828800" cy="1463675"/>
          </a:xfrm>
          <a:prstGeom prst="rect">
            <a:avLst/>
          </a:prstGeom>
          <a:noFill/>
          <a:ln w="9525">
            <a:noFill/>
            <a:miter lim="800000"/>
            <a:headEnd/>
            <a:tailEnd/>
          </a:ln>
        </p:spPr>
      </p:pic>
      <p:pic>
        <p:nvPicPr>
          <p:cNvPr id="26626" name="Picture 2" descr="http://www.bendbulletin.com/apps/pbcsi.dll/bilde?Site=BB&amp;Date=20120313&amp;Category=NEWS0107&amp;ArtNo=203130324&amp;Ref=AR&amp;MaxW=570"/>
          <p:cNvPicPr>
            <a:picLocks noChangeAspect="1" noChangeArrowheads="1"/>
          </p:cNvPicPr>
          <p:nvPr/>
        </p:nvPicPr>
        <p:blipFill>
          <a:blip r:embed="rId4" cstate="print"/>
          <a:srcRect/>
          <a:stretch>
            <a:fillRect/>
          </a:stretch>
        </p:blipFill>
        <p:spPr bwMode="auto">
          <a:xfrm>
            <a:off x="5105400" y="4571999"/>
            <a:ext cx="3048000" cy="2085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Put Rovers on Mars</a:t>
            </a:r>
          </a:p>
        </p:txBody>
      </p:sp>
      <p:sp>
        <p:nvSpPr>
          <p:cNvPr id="43011" name="Rectangle 3"/>
          <p:cNvSpPr>
            <a:spLocks noGrp="1" noChangeArrowheads="1"/>
          </p:cNvSpPr>
          <p:nvPr>
            <p:ph type="body" idx="4294967295"/>
          </p:nvPr>
        </p:nvSpPr>
        <p:spPr>
          <a:noFill/>
        </p:spPr>
        <p:txBody>
          <a:bodyPr/>
          <a:lstStyle/>
          <a:p>
            <a:endParaRPr lang="en-US" smtClean="0">
              <a:effectLst/>
            </a:endParaRPr>
          </a:p>
        </p:txBody>
      </p:sp>
      <p:pic>
        <p:nvPicPr>
          <p:cNvPr id="43012" name="Picture 9" descr="PIA15277_3rovers-hi_D2011_1215_D511_br"/>
          <p:cNvPicPr>
            <a:picLocks noChangeAspect="1" noChangeArrowheads="1"/>
          </p:cNvPicPr>
          <p:nvPr/>
        </p:nvPicPr>
        <p:blipFill>
          <a:blip r:embed="rId2" cstate="print"/>
          <a:srcRect/>
          <a:stretch>
            <a:fillRect/>
          </a:stretch>
        </p:blipFill>
        <p:spPr bwMode="auto">
          <a:xfrm>
            <a:off x="381000" y="1219200"/>
            <a:ext cx="6513249" cy="4343400"/>
          </a:xfrm>
          <a:prstGeom prst="rect">
            <a:avLst/>
          </a:prstGeom>
          <a:noFill/>
          <a:ln w="9525">
            <a:noFill/>
            <a:miter lim="800000"/>
            <a:headEnd/>
            <a:tailEnd/>
          </a:ln>
        </p:spPr>
      </p:pic>
      <p:pic>
        <p:nvPicPr>
          <p:cNvPr id="25602" name="Picture 2" descr="http://meteorites.asu.edu/sites/meteorites.asu.edu/files/rover-comparison.png"/>
          <p:cNvPicPr>
            <a:picLocks noChangeAspect="1" noChangeArrowheads="1"/>
          </p:cNvPicPr>
          <p:nvPr/>
        </p:nvPicPr>
        <p:blipFill>
          <a:blip r:embed="rId3" cstate="print"/>
          <a:srcRect/>
          <a:stretch>
            <a:fillRect/>
          </a:stretch>
        </p:blipFill>
        <p:spPr bwMode="auto">
          <a:xfrm>
            <a:off x="5334000" y="4019550"/>
            <a:ext cx="3810000" cy="2838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Life, the Universe, and Everything</a:t>
            </a:r>
          </a:p>
        </p:txBody>
      </p:sp>
      <p:sp>
        <p:nvSpPr>
          <p:cNvPr id="10242" name="Rectangle 3"/>
          <p:cNvSpPr>
            <a:spLocks noGrp="1" noChangeArrowheads="1"/>
          </p:cNvSpPr>
          <p:nvPr>
            <p:ph type="body" idx="4294967295"/>
          </p:nvPr>
        </p:nvSpPr>
        <p:spPr>
          <a:noFill/>
        </p:spPr>
        <p:txBody>
          <a:bodyPr/>
          <a:lstStyle/>
          <a:p>
            <a:r>
              <a:rPr lang="en-US" dirty="0" smtClean="0">
                <a:effectLst/>
                <a:latin typeface="Times New Roman" pitchFamily="18" charset="0"/>
              </a:rPr>
              <a:t>Answer: 42</a:t>
            </a:r>
          </a:p>
        </p:txBody>
      </p:sp>
      <p:pic>
        <p:nvPicPr>
          <p:cNvPr id="1026" name="Picture 2" descr="http://ia.media-imdb.com/images/M/MV5BMjEwOTk4NjU2MF5BMl5BanBnXkFtZTYwMDA3NzI3._V1._SY317_.jpg"/>
          <p:cNvPicPr>
            <a:picLocks noChangeAspect="1" noChangeArrowheads="1"/>
          </p:cNvPicPr>
          <p:nvPr/>
        </p:nvPicPr>
        <p:blipFill>
          <a:blip r:embed="rId2" cstate="print"/>
          <a:srcRect/>
          <a:stretch>
            <a:fillRect/>
          </a:stretch>
        </p:blipFill>
        <p:spPr bwMode="auto">
          <a:xfrm>
            <a:off x="5334000" y="1676400"/>
            <a:ext cx="2876550" cy="42610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noFill/>
        </p:spPr>
        <p:txBody>
          <a:bodyPr/>
          <a:lstStyle/>
          <a:p>
            <a:endParaRPr lang="en-US" dirty="0" smtClean="0">
              <a:effectLst/>
            </a:endParaRPr>
          </a:p>
        </p:txBody>
      </p:sp>
      <p:sp>
        <p:nvSpPr>
          <p:cNvPr id="41987" name="Rectangle 3"/>
          <p:cNvSpPr>
            <a:spLocks noGrp="1" noChangeArrowheads="1"/>
          </p:cNvSpPr>
          <p:nvPr>
            <p:ph type="body" idx="4294967295"/>
          </p:nvPr>
        </p:nvSpPr>
        <p:spPr>
          <a:noFill/>
        </p:spPr>
        <p:txBody>
          <a:bodyPr/>
          <a:lstStyle/>
          <a:p>
            <a:r>
              <a:rPr lang="en-US" dirty="0" smtClean="0">
                <a:effectLst/>
              </a:rPr>
              <a:t>xkcd.com</a:t>
            </a:r>
          </a:p>
        </p:txBody>
      </p:sp>
      <p:pic>
        <p:nvPicPr>
          <p:cNvPr id="41989" name="Picture 5" descr="Spirit"/>
          <p:cNvPicPr>
            <a:picLocks noChangeAspect="1" noChangeArrowheads="1"/>
          </p:cNvPicPr>
          <p:nvPr/>
        </p:nvPicPr>
        <p:blipFill>
          <a:blip r:embed="rId2" cstate="print"/>
          <a:srcRect/>
          <a:stretch>
            <a:fillRect/>
          </a:stretch>
        </p:blipFill>
        <p:spPr bwMode="auto">
          <a:xfrm>
            <a:off x="2743200" y="73511"/>
            <a:ext cx="5029200" cy="67844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idx="4294967295"/>
          </p:nvPr>
        </p:nvSpPr>
        <p:spPr>
          <a:noFill/>
        </p:spPr>
        <p:txBody>
          <a:bodyPr/>
          <a:lstStyle/>
          <a:p>
            <a:r>
              <a:rPr lang="en-US" sz="4000" smtClean="0">
                <a:effectLst/>
                <a:latin typeface="Times New Roman" pitchFamily="18" charset="0"/>
              </a:rPr>
              <a:t>National Academy for Engineering</a:t>
            </a:r>
          </a:p>
        </p:txBody>
      </p:sp>
      <p:sp>
        <p:nvSpPr>
          <p:cNvPr id="29698" name="Rectangle 3"/>
          <p:cNvSpPr>
            <a:spLocks noGrp="1" noChangeArrowheads="1"/>
          </p:cNvSpPr>
          <p:nvPr>
            <p:ph type="body" idx="4294967295"/>
          </p:nvPr>
        </p:nvSpPr>
        <p:spPr>
          <a:noFill/>
        </p:spPr>
        <p:txBody>
          <a:bodyPr/>
          <a:lstStyle/>
          <a:p>
            <a:r>
              <a:rPr lang="en-US" dirty="0" smtClean="0">
                <a:effectLst/>
                <a:latin typeface="Times New Roman" pitchFamily="18" charset="0"/>
              </a:rPr>
              <a:t>Grand Challenges for Engineering</a:t>
            </a:r>
          </a:p>
          <a:p>
            <a:pPr lvl="1"/>
            <a:r>
              <a:rPr lang="en-US" dirty="0" smtClean="0">
                <a:effectLst/>
                <a:latin typeface="Times New Roman" pitchFamily="18" charset="0"/>
              </a:rPr>
              <a:t>14 Grand Challenges – several are CS heavy</a:t>
            </a:r>
          </a:p>
          <a:p>
            <a:pPr lvl="2"/>
            <a:r>
              <a:rPr lang="en-US" dirty="0" smtClean="0">
                <a:effectLst/>
                <a:latin typeface="Times New Roman" pitchFamily="18" charset="0"/>
              </a:rPr>
              <a:t>Advance health informatics</a:t>
            </a:r>
          </a:p>
          <a:p>
            <a:pPr lvl="2"/>
            <a:r>
              <a:rPr lang="en-US" dirty="0" smtClean="0">
                <a:effectLst/>
                <a:latin typeface="Times New Roman" pitchFamily="18" charset="0"/>
              </a:rPr>
              <a:t>Reverse-engineer the brain</a:t>
            </a:r>
          </a:p>
          <a:p>
            <a:pPr lvl="2"/>
            <a:r>
              <a:rPr lang="en-US" dirty="0" smtClean="0">
                <a:effectLst/>
                <a:latin typeface="Times New Roman" pitchFamily="18" charset="0"/>
              </a:rPr>
              <a:t>Secure cyberspace</a:t>
            </a:r>
          </a:p>
          <a:p>
            <a:pPr lvl="2"/>
            <a:r>
              <a:rPr lang="en-US" dirty="0" smtClean="0">
                <a:effectLst/>
                <a:latin typeface="Times New Roman" pitchFamily="18" charset="0"/>
              </a:rPr>
              <a:t>Enhance virtual reality</a:t>
            </a:r>
          </a:p>
          <a:p>
            <a:pPr lvl="2"/>
            <a:r>
              <a:rPr lang="en-US" dirty="0" smtClean="0">
                <a:effectLst/>
                <a:latin typeface="Times New Roman" pitchFamily="18" charset="0"/>
              </a:rPr>
              <a:t>Advance personalized learning</a:t>
            </a:r>
            <a:r>
              <a:rPr lang="en-US" dirty="0" smtClean="0"/>
              <a:t> </a:t>
            </a:r>
            <a:endParaRPr lang="en-US" dirty="0"/>
          </a:p>
        </p:txBody>
      </p:sp>
      <p:pic>
        <p:nvPicPr>
          <p:cNvPr id="57346" name="Picture 2" descr="http://www.engineeringchallenges.org/images/naeLogo.gif"/>
          <p:cNvPicPr>
            <a:picLocks noChangeAspect="1" noChangeArrowheads="1"/>
          </p:cNvPicPr>
          <p:nvPr/>
        </p:nvPicPr>
        <p:blipFill>
          <a:blip r:embed="rId3" cstate="print"/>
          <a:srcRect/>
          <a:stretch>
            <a:fillRect/>
          </a:stretch>
        </p:blipFill>
        <p:spPr bwMode="auto">
          <a:xfrm>
            <a:off x="3962400" y="6096000"/>
            <a:ext cx="4876800" cy="4476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National Science Foundation</a:t>
            </a:r>
          </a:p>
        </p:txBody>
      </p:sp>
      <p:sp>
        <p:nvSpPr>
          <p:cNvPr id="20482" name="Rectangle 3"/>
          <p:cNvSpPr>
            <a:spLocks noGrp="1" noChangeArrowheads="1"/>
          </p:cNvSpPr>
          <p:nvPr>
            <p:ph type="body" idx="4294967295"/>
          </p:nvPr>
        </p:nvSpPr>
        <p:spPr>
          <a:xfrm>
            <a:off x="457200" y="1600200"/>
            <a:ext cx="6096000" cy="4525963"/>
          </a:xfrm>
          <a:noFill/>
        </p:spPr>
        <p:txBody>
          <a:bodyPr/>
          <a:lstStyle/>
          <a:p>
            <a:r>
              <a:rPr lang="en-US" dirty="0" smtClean="0">
                <a:effectLst/>
                <a:latin typeface="Times New Roman" pitchFamily="18" charset="0"/>
              </a:rPr>
              <a:t>The “Grand Challenges” were US policy terms set in the 1980’s</a:t>
            </a:r>
          </a:p>
          <a:p>
            <a:r>
              <a:rPr lang="en-US" dirty="0" smtClean="0">
                <a:effectLst/>
                <a:latin typeface="Times New Roman" pitchFamily="18" charset="0"/>
              </a:rPr>
              <a:t>They require extraordinary breakthroughs in computational models, algorithms, data and visualization technologies, software, and collaborative organizations uniting diverse disciplines</a:t>
            </a:r>
          </a:p>
        </p:txBody>
      </p:sp>
      <p:pic>
        <p:nvPicPr>
          <p:cNvPr id="48130" name="Picture 2"/>
          <p:cNvPicPr>
            <a:picLocks noChangeAspect="1" noChangeArrowheads="1"/>
          </p:cNvPicPr>
          <p:nvPr/>
        </p:nvPicPr>
        <p:blipFill>
          <a:blip r:embed="rId2" cstate="print"/>
          <a:srcRect/>
          <a:stretch>
            <a:fillRect/>
          </a:stretch>
        </p:blipFill>
        <p:spPr bwMode="auto">
          <a:xfrm>
            <a:off x="6477000" y="2819400"/>
            <a:ext cx="2530767"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Common Themes to the </a:t>
            </a:r>
            <a:br>
              <a:rPr lang="en-US" sz="4000" dirty="0" smtClean="0">
                <a:effectLst/>
                <a:latin typeface="Times New Roman" pitchFamily="18" charset="0"/>
              </a:rPr>
            </a:br>
            <a:r>
              <a:rPr lang="en-US" sz="4000" dirty="0" smtClean="0">
                <a:effectLst/>
                <a:latin typeface="Times New Roman" pitchFamily="18" charset="0"/>
              </a:rPr>
              <a:t>NSF Grand Challenges (1/5)</a:t>
            </a:r>
          </a:p>
        </p:txBody>
      </p:sp>
      <p:sp>
        <p:nvSpPr>
          <p:cNvPr id="31746" name="Rectangle 3"/>
          <p:cNvSpPr>
            <a:spLocks noGrp="1" noChangeArrowheads="1"/>
          </p:cNvSpPr>
          <p:nvPr>
            <p:ph type="body" idx="4294967295"/>
          </p:nvPr>
        </p:nvSpPr>
        <p:spPr>
          <a:noFill/>
        </p:spPr>
        <p:txBody>
          <a:bodyPr/>
          <a:lstStyle/>
          <a:p>
            <a:r>
              <a:rPr lang="en-US" dirty="0" smtClean="0">
                <a:effectLst/>
                <a:latin typeface="Times New Roman" pitchFamily="18" charset="0"/>
              </a:rPr>
              <a:t>All Grand Challenges face barriers in the areas of software, data management, and visualization, and the coordination of the work of diverse communities that combine efforts and resources to develop models and algorithms to evaluate outputs.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Common Themes to the </a:t>
            </a:r>
            <a:br>
              <a:rPr lang="en-US" sz="4000" dirty="0" smtClean="0">
                <a:effectLst/>
                <a:latin typeface="Times New Roman" pitchFamily="18" charset="0"/>
              </a:rPr>
            </a:br>
            <a:r>
              <a:rPr lang="en-US" sz="4000" dirty="0" smtClean="0">
                <a:effectLst/>
                <a:latin typeface="Times New Roman" pitchFamily="18" charset="0"/>
              </a:rPr>
              <a:t>NSF Grand Challenges (2/5)</a:t>
            </a:r>
          </a:p>
        </p:txBody>
      </p:sp>
      <p:sp>
        <p:nvSpPr>
          <p:cNvPr id="32770" name="Rectangle 3"/>
          <p:cNvSpPr>
            <a:spLocks noGrp="1" noChangeArrowheads="1"/>
          </p:cNvSpPr>
          <p:nvPr>
            <p:ph type="body" idx="4294967295"/>
          </p:nvPr>
        </p:nvSpPr>
        <p:spPr>
          <a:noFill/>
        </p:spPr>
        <p:txBody>
          <a:bodyPr/>
          <a:lstStyle/>
          <a:p>
            <a:r>
              <a:rPr lang="en-US" dirty="0" smtClean="0">
                <a:effectLst/>
                <a:latin typeface="Times New Roman" pitchFamily="18" charset="0"/>
              </a:rPr>
              <a:t>All Grand Challenges require transformative discovery and innovation, which in turn demand capabilities approaching or exceeding </a:t>
            </a:r>
            <a:r>
              <a:rPr lang="en-US" dirty="0" err="1" smtClean="0">
                <a:effectLst/>
                <a:latin typeface="Times New Roman" pitchFamily="18" charset="0"/>
              </a:rPr>
              <a:t>exascale</a:t>
            </a:r>
            <a:r>
              <a:rPr lang="en-US" dirty="0" smtClean="0">
                <a:effectLst/>
                <a:latin typeface="Times New Roman" pitchFamily="18" charset="0"/>
              </a:rPr>
              <a:t> computing.  </a:t>
            </a:r>
          </a:p>
          <a:p>
            <a:r>
              <a:rPr lang="en-US" dirty="0" smtClean="0">
                <a:effectLst/>
                <a:latin typeface="Times New Roman" pitchFamily="18" charset="0"/>
              </a:rPr>
              <a:t>Computing at this scale requires dramatic changes in processor architecture and power management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Common Themes to the </a:t>
            </a:r>
            <a:br>
              <a:rPr lang="en-US" sz="4000" dirty="0" smtClean="0">
                <a:effectLst/>
                <a:latin typeface="Times New Roman" pitchFamily="18" charset="0"/>
              </a:rPr>
            </a:br>
            <a:r>
              <a:rPr lang="en-US" sz="4000" dirty="0" smtClean="0">
                <a:effectLst/>
                <a:latin typeface="Times New Roman" pitchFamily="18" charset="0"/>
              </a:rPr>
              <a:t>NSF Grand Challenges (3/5)</a:t>
            </a:r>
          </a:p>
        </p:txBody>
      </p:sp>
      <p:sp>
        <p:nvSpPr>
          <p:cNvPr id="33794" name="Rectangle 3"/>
          <p:cNvSpPr>
            <a:spLocks noGrp="1" noChangeArrowheads="1"/>
          </p:cNvSpPr>
          <p:nvPr>
            <p:ph type="body" idx="4294967295"/>
          </p:nvPr>
        </p:nvSpPr>
        <p:spPr>
          <a:noFill/>
        </p:spPr>
        <p:txBody>
          <a:bodyPr/>
          <a:lstStyle/>
          <a:p>
            <a:pPr>
              <a:lnSpc>
                <a:spcPct val="90000"/>
              </a:lnSpc>
            </a:pPr>
            <a:r>
              <a:rPr lang="en-US" sz="2800" dirty="0" smtClean="0">
                <a:effectLst/>
                <a:latin typeface="Times New Roman" pitchFamily="18" charset="0"/>
              </a:rPr>
              <a:t>All Grand Challenges need advanced computational models and algorithms, including methods that are informed by observational data in a way that can cope with uncertainty in the data and that can quantify uncertainties in predictions.  </a:t>
            </a:r>
          </a:p>
          <a:p>
            <a:pPr>
              <a:lnSpc>
                <a:spcPct val="90000"/>
              </a:lnSpc>
            </a:pPr>
            <a:r>
              <a:rPr lang="en-US" sz="2800" dirty="0" smtClean="0">
                <a:effectLst/>
                <a:latin typeface="Times New Roman" pitchFamily="18" charset="0"/>
              </a:rPr>
              <a:t>New methods are necessary to facilitate multi-scale modeling, enhanced sampling, and vast simulations while integrating high data volume outputs of the simulations along with new methods to encourage the publication of code and data to facilitate verification of computational results.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Common Themes to the </a:t>
            </a:r>
            <a:br>
              <a:rPr lang="en-US" sz="4000" dirty="0" smtClean="0">
                <a:effectLst/>
                <a:latin typeface="Times New Roman" pitchFamily="18" charset="0"/>
              </a:rPr>
            </a:br>
            <a:r>
              <a:rPr lang="en-US" sz="4000" dirty="0" smtClean="0">
                <a:effectLst/>
                <a:latin typeface="Times New Roman" pitchFamily="18" charset="0"/>
              </a:rPr>
              <a:t>NSF Grand Challenges (4/5)</a:t>
            </a:r>
          </a:p>
        </p:txBody>
      </p:sp>
      <p:sp>
        <p:nvSpPr>
          <p:cNvPr id="34818" name="Rectangle 3"/>
          <p:cNvSpPr>
            <a:spLocks noGrp="1" noChangeArrowheads="1"/>
          </p:cNvSpPr>
          <p:nvPr>
            <p:ph type="body" idx="4294967295"/>
          </p:nvPr>
        </p:nvSpPr>
        <p:spPr>
          <a:noFill/>
        </p:spPr>
        <p:txBody>
          <a:bodyPr/>
          <a:lstStyle/>
          <a:p>
            <a:r>
              <a:rPr lang="en-US" sz="2800" dirty="0" smtClean="0">
                <a:effectLst/>
                <a:latin typeface="Times New Roman" pitchFamily="18" charset="0"/>
              </a:rPr>
              <a:t>All Grand Challenges must have the ability to acquire relevant data for calibration and validation of large scale computational models and to characterize and quantify uncertainties. </a:t>
            </a:r>
          </a:p>
          <a:p>
            <a:r>
              <a:rPr lang="en-US" sz="2800" dirty="0" smtClean="0">
                <a:effectLst/>
                <a:latin typeface="Times New Roman" pitchFamily="18" charset="0"/>
              </a:rPr>
              <a:t>The transition of conventional deterministic methods and models of complex physical events to those accounting for uncertainties and </a:t>
            </a:r>
            <a:r>
              <a:rPr lang="en-US" sz="2800" dirty="0" err="1" smtClean="0">
                <a:effectLst/>
                <a:latin typeface="Times New Roman" pitchFamily="18" charset="0"/>
              </a:rPr>
              <a:t>stochasticity</a:t>
            </a:r>
            <a:r>
              <a:rPr lang="en-US" sz="2800" dirty="0" smtClean="0">
                <a:effectLst/>
                <a:latin typeface="Times New Roman" pitchFamily="18" charset="0"/>
              </a:rPr>
              <a:t> will increase by several orders of magnitude the size, complexity, and computational work needed for predictive simulations.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Common Themes to the </a:t>
            </a:r>
            <a:br>
              <a:rPr lang="en-US" sz="4000" dirty="0" smtClean="0">
                <a:effectLst/>
                <a:latin typeface="Times New Roman" pitchFamily="18" charset="0"/>
              </a:rPr>
            </a:br>
            <a:r>
              <a:rPr lang="en-US" sz="4000" dirty="0" smtClean="0">
                <a:effectLst/>
                <a:latin typeface="Times New Roman" pitchFamily="18" charset="0"/>
              </a:rPr>
              <a:t>NSF Grand Challenges (5/5)</a:t>
            </a:r>
          </a:p>
        </p:txBody>
      </p:sp>
      <p:sp>
        <p:nvSpPr>
          <p:cNvPr id="35842" name="Rectangle 3"/>
          <p:cNvSpPr>
            <a:spLocks noGrp="1" noChangeArrowheads="1"/>
          </p:cNvSpPr>
          <p:nvPr>
            <p:ph type="body" idx="4294967295"/>
          </p:nvPr>
        </p:nvSpPr>
        <p:spPr>
          <a:noFill/>
        </p:spPr>
        <p:txBody>
          <a:bodyPr/>
          <a:lstStyle/>
          <a:p>
            <a:r>
              <a:rPr lang="en-US" smtClean="0">
                <a:effectLst/>
                <a:latin typeface="Times New Roman" pitchFamily="18" charset="0"/>
              </a:rPr>
              <a:t>All Grand Challenge problems call for the development – in some combination – of computational models based on scientific and engineering principles, on the principles and methods of computer science, and on computing technology and the use of core computational and applied mathematics.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1) Computational Models, Methods, and Algorithms</a:t>
            </a:r>
          </a:p>
          <a:p>
            <a:pPr lvl="1"/>
            <a:r>
              <a:rPr lang="en-US" dirty="0" smtClean="0">
                <a:effectLst/>
                <a:latin typeface="Times New Roman" pitchFamily="18" charset="0"/>
              </a:rPr>
              <a:t>Recommendation: NSF should support multidisciplinary and interdisciplinary teams that bring together applied mathematicians, computer scientists, and computational scientists and engineers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2) High Performance Computing</a:t>
            </a:r>
          </a:p>
          <a:p>
            <a:pPr lvl="1"/>
            <a:r>
              <a:rPr lang="en-US" dirty="0" smtClean="0">
                <a:effectLst/>
                <a:latin typeface="Times New Roman" pitchFamily="18" charset="0"/>
              </a:rPr>
              <a:t>Recommendation: NSF should continue to give high priority to funding a sustained and diverse set of HPC and innovative equipment resources to support the wide ranges of needs.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rrowheads="1"/>
          </p:cNvSpPr>
          <p:nvPr>
            <p:ph type="title" idx="4294967295"/>
          </p:nvPr>
        </p:nvSpPr>
        <p:spPr>
          <a:noFill/>
        </p:spPr>
        <p:txBody>
          <a:bodyPr/>
          <a:lstStyle/>
          <a:p>
            <a:r>
              <a:rPr lang="en-US" smtClean="0">
                <a:effectLst/>
                <a:latin typeface="Times New Roman" pitchFamily="18" charset="0"/>
              </a:rPr>
              <a:t>A Short History</a:t>
            </a:r>
          </a:p>
        </p:txBody>
      </p:sp>
      <p:sp>
        <p:nvSpPr>
          <p:cNvPr id="6146" name="Rectangle 3"/>
          <p:cNvSpPr>
            <a:spLocks noGrp="1" noChangeArrowheads="1"/>
          </p:cNvSpPr>
          <p:nvPr>
            <p:ph type="body" idx="4294967295"/>
          </p:nvPr>
        </p:nvSpPr>
        <p:spPr>
          <a:noFill/>
        </p:spPr>
        <p:txBody>
          <a:bodyPr/>
          <a:lstStyle/>
          <a:p>
            <a:r>
              <a:rPr lang="en-US" smtClean="0">
                <a:effectLst/>
                <a:latin typeface="Times New Roman" pitchFamily="18" charset="0"/>
              </a:rPr>
              <a:t>According to Intel:</a:t>
            </a:r>
          </a:p>
        </p:txBody>
      </p:sp>
      <p:pic>
        <p:nvPicPr>
          <p:cNvPr id="6147" name="Picture 5" descr="computer-timeline"/>
          <p:cNvPicPr>
            <a:picLocks noChangeAspect="1" noChangeArrowheads="1"/>
          </p:cNvPicPr>
          <p:nvPr/>
        </p:nvPicPr>
        <p:blipFill>
          <a:blip r:embed="rId2" cstate="print"/>
          <a:srcRect/>
          <a:stretch>
            <a:fillRect/>
          </a:stretch>
        </p:blipFill>
        <p:spPr bwMode="auto">
          <a:xfrm>
            <a:off x="0" y="2227263"/>
            <a:ext cx="9144000" cy="394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3) Software</a:t>
            </a:r>
          </a:p>
          <a:p>
            <a:pPr lvl="1"/>
            <a:r>
              <a:rPr lang="en-US" dirty="0" smtClean="0">
                <a:effectLst/>
                <a:latin typeface="Times New Roman" pitchFamily="18" charset="0"/>
              </a:rPr>
              <a:t>Recommendation: Support the creation of reliable, robust science and engineering applications and data analysis and visualization applications for Grand Challenges as well as the software development environment needed to create these applications.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4) Data and Visualization</a:t>
            </a:r>
          </a:p>
          <a:p>
            <a:pPr lvl="1"/>
            <a:r>
              <a:rPr lang="en-US" dirty="0" smtClean="0">
                <a:effectLst/>
                <a:latin typeface="Times New Roman" pitchFamily="18" charset="0"/>
              </a:rPr>
              <a:t>Recommendation: NSF should support research infrastructure to empower data-driven science and data-intensive computing for discovery, innovation, and solution of society’s pressing problems in health, energy, environment, and food.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5) Education, Training, and Workforce Development</a:t>
            </a:r>
          </a:p>
          <a:p>
            <a:pPr lvl="1"/>
            <a:r>
              <a:rPr lang="en-US" dirty="0" smtClean="0">
                <a:effectLst/>
                <a:latin typeface="Times New Roman" pitchFamily="18" charset="0"/>
              </a:rPr>
              <a:t>Recommendation: NSF should support education, training, and workforce development through a variety of programs.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Findings and Recommendations to confront GC Problems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6) Grand Challenge Communities and Virtual Organizations.</a:t>
            </a:r>
          </a:p>
          <a:p>
            <a:pPr lvl="1"/>
            <a:r>
              <a:rPr lang="en-US" dirty="0" smtClean="0">
                <a:effectLst/>
                <a:latin typeface="Times New Roman" pitchFamily="18" charset="0"/>
              </a:rPr>
              <a:t>Recommendation: NSF should initiate a thorough study outlining best practices, barriers, success stories, and failures, on how collaborative interdisciplinary research is done among diverse groups involved in Grand Challenge projects.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President’s Council of Advisors</a:t>
            </a:r>
          </a:p>
        </p:txBody>
      </p:sp>
      <p:sp>
        <p:nvSpPr>
          <p:cNvPr id="25602" name="Rectangle 3"/>
          <p:cNvSpPr>
            <a:spLocks noGrp="1" noChangeArrowheads="1"/>
          </p:cNvSpPr>
          <p:nvPr>
            <p:ph type="body" idx="4294967295"/>
          </p:nvPr>
        </p:nvSpPr>
        <p:spPr>
          <a:xfrm>
            <a:off x="457200" y="1600200"/>
            <a:ext cx="5867400" cy="4525963"/>
          </a:xfrm>
          <a:noFill/>
        </p:spPr>
        <p:txBody>
          <a:bodyPr/>
          <a:lstStyle/>
          <a:p>
            <a:r>
              <a:rPr lang="en-US" dirty="0" smtClean="0">
                <a:effectLst/>
                <a:latin typeface="Times New Roman" pitchFamily="18" charset="0"/>
              </a:rPr>
              <a:t>December 2010 report by the </a:t>
            </a:r>
            <a:r>
              <a:rPr lang="en-US" b="1" dirty="0" smtClean="0">
                <a:effectLst/>
                <a:latin typeface="Times New Roman" pitchFamily="18" charset="0"/>
              </a:rPr>
              <a:t>President's Council of Advisers on Science and Technology</a:t>
            </a:r>
          </a:p>
        </p:txBody>
      </p:sp>
      <p:pic>
        <p:nvPicPr>
          <p:cNvPr id="47106" name="Picture 2" descr="http://www.cs.washington.edu/homes/lazowska/nitrd/PCAST%20NITRD%20cover.jpg"/>
          <p:cNvPicPr>
            <a:picLocks noChangeAspect="1" noChangeArrowheads="1"/>
          </p:cNvPicPr>
          <p:nvPr/>
        </p:nvPicPr>
        <p:blipFill>
          <a:blip r:embed="rId3" cstate="print"/>
          <a:srcRect/>
          <a:stretch>
            <a:fillRect/>
          </a:stretch>
        </p:blipFill>
        <p:spPr bwMode="auto">
          <a:xfrm>
            <a:off x="6019800" y="1828800"/>
            <a:ext cx="2876550" cy="3810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President’s Council of Advisors</a:t>
            </a:r>
          </a:p>
        </p:txBody>
      </p:sp>
      <p:sp>
        <p:nvSpPr>
          <p:cNvPr id="20482" name="Rectangle 3"/>
          <p:cNvSpPr>
            <a:spLocks noGrp="1" noChangeArrowheads="1"/>
          </p:cNvSpPr>
          <p:nvPr>
            <p:ph type="body" idx="4294967295"/>
          </p:nvPr>
        </p:nvSpPr>
        <p:spPr>
          <a:noFill/>
        </p:spPr>
        <p:txBody>
          <a:bodyPr>
            <a:normAutofit fontScale="92500"/>
          </a:bodyPr>
          <a:lstStyle/>
          <a:p>
            <a:r>
              <a:rPr lang="en-US" dirty="0" smtClean="0">
                <a:effectLst/>
                <a:latin typeface="Times New Roman" pitchFamily="18" charset="0"/>
              </a:rPr>
              <a:t>Findings:</a:t>
            </a:r>
          </a:p>
          <a:p>
            <a:pPr lvl="1"/>
            <a:r>
              <a:rPr lang="en-US" dirty="0" smtClean="0">
                <a:effectLst/>
                <a:latin typeface="Times New Roman" pitchFamily="18" charset="0"/>
              </a:rPr>
              <a:t>Advances in Networking and Information Technology (NIT) are a key driver of economic competitiveness</a:t>
            </a:r>
          </a:p>
          <a:p>
            <a:pPr lvl="1"/>
            <a:r>
              <a:rPr lang="en-US" dirty="0" smtClean="0">
                <a:effectLst/>
                <a:latin typeface="Times New Roman" pitchFamily="18" charset="0"/>
              </a:rPr>
              <a:t>Advances in NIT are crucial to achieving our major national and global priorities in energy, transportation, education, healthcare, and national security</a:t>
            </a:r>
          </a:p>
          <a:p>
            <a:pPr lvl="1"/>
            <a:r>
              <a:rPr lang="en-US" dirty="0" smtClean="0">
                <a:effectLst/>
                <a:latin typeface="Times New Roman" pitchFamily="18" charset="0"/>
              </a:rPr>
              <a:t>Advances in NIT accelerate the pace of discovery in nearly all other fields</a:t>
            </a:r>
          </a:p>
          <a:p>
            <a:pPr lvl="1"/>
            <a:r>
              <a:rPr lang="en-US" dirty="0" smtClean="0">
                <a:effectLst/>
                <a:latin typeface="Times New Roman" pitchFamily="18" charset="0"/>
              </a:rPr>
              <a:t>Advances in NIT are essential to achieving the goals of open government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President’s Council of Advisors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Recommendations</a:t>
            </a:r>
          </a:p>
          <a:p>
            <a:pPr lvl="1"/>
            <a:r>
              <a:rPr lang="en-US" dirty="0" smtClean="0">
                <a:effectLst/>
                <a:latin typeface="Times New Roman" pitchFamily="18" charset="0"/>
              </a:rPr>
              <a:t>The Federal Government should invest in a national, long-term, multi-agency initiative on NIT for: </a:t>
            </a:r>
          </a:p>
          <a:p>
            <a:pPr lvl="2"/>
            <a:r>
              <a:rPr lang="en-US" dirty="0" smtClean="0">
                <a:effectLst/>
                <a:latin typeface="Times New Roman" pitchFamily="18" charset="0"/>
              </a:rPr>
              <a:t>health that goes well beyond the current program to adopt electronic health records</a:t>
            </a:r>
          </a:p>
          <a:p>
            <a:pPr lvl="2"/>
            <a:r>
              <a:rPr lang="en-US" dirty="0" smtClean="0">
                <a:effectLst/>
                <a:latin typeface="Times New Roman" pitchFamily="18" charset="0"/>
              </a:rPr>
              <a:t>energy and transportation</a:t>
            </a:r>
          </a:p>
          <a:p>
            <a:pPr lvl="2"/>
            <a:r>
              <a:rPr lang="en-US" dirty="0" smtClean="0">
                <a:effectLst/>
                <a:latin typeface="Times New Roman" pitchFamily="18" charset="0"/>
              </a:rPr>
              <a:t>that assures both the security and the robustness of </a:t>
            </a:r>
            <a:r>
              <a:rPr lang="en-US" dirty="0" err="1" smtClean="0">
                <a:effectLst/>
                <a:latin typeface="Times New Roman" pitchFamily="18" charset="0"/>
              </a:rPr>
              <a:t>cyberinfrastructure</a:t>
            </a:r>
            <a:endParaRPr lang="en-US" dirty="0" smtClean="0">
              <a:effectLst/>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President’s Council of Advisors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Recommendations</a:t>
            </a:r>
          </a:p>
          <a:p>
            <a:pPr lvl="1"/>
            <a:r>
              <a:rPr lang="en-US" dirty="0" smtClean="0">
                <a:effectLst/>
                <a:latin typeface="Times New Roman" pitchFamily="18" charset="0"/>
              </a:rPr>
              <a:t>The Federal Government must increase investment in those fundamental NIT research frontiers that will accelerate progress across a broad range of priorities </a:t>
            </a:r>
          </a:p>
          <a:p>
            <a:pPr lvl="2"/>
            <a:r>
              <a:rPr lang="en-US" dirty="0" smtClean="0">
                <a:effectLst/>
                <a:latin typeface="Times New Roman" pitchFamily="18" charset="0"/>
              </a:rPr>
              <a:t>(NSF, DARPA, HHS,…)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President’s Council of Advisors</a:t>
            </a:r>
          </a:p>
        </p:txBody>
      </p:sp>
      <p:sp>
        <p:nvSpPr>
          <p:cNvPr id="20482" name="Rectangle 3"/>
          <p:cNvSpPr>
            <a:spLocks noGrp="1" noChangeArrowheads="1"/>
          </p:cNvSpPr>
          <p:nvPr>
            <p:ph type="body" idx="4294967295"/>
          </p:nvPr>
        </p:nvSpPr>
        <p:spPr>
          <a:noFill/>
        </p:spPr>
        <p:txBody>
          <a:bodyPr/>
          <a:lstStyle/>
          <a:p>
            <a:r>
              <a:rPr lang="en-US" dirty="0" smtClean="0">
                <a:effectLst/>
                <a:latin typeface="Times New Roman" pitchFamily="18" charset="0"/>
              </a:rPr>
              <a:t>Crosscutting Themes</a:t>
            </a:r>
          </a:p>
          <a:p>
            <a:pPr lvl="1"/>
            <a:r>
              <a:rPr lang="en-US" dirty="0" smtClean="0">
                <a:effectLst/>
                <a:latin typeface="Times New Roman" pitchFamily="18" charset="0"/>
              </a:rPr>
              <a:t>Data Volumes are growing exponentially</a:t>
            </a:r>
          </a:p>
          <a:p>
            <a:pPr lvl="1"/>
            <a:r>
              <a:rPr lang="en-US" dirty="0" smtClean="0">
                <a:effectLst/>
                <a:latin typeface="Times New Roman" pitchFamily="18" charset="0"/>
              </a:rPr>
              <a:t>Engineering large software systems to ensure that they are secure and trustworthy is a daunting challenge.</a:t>
            </a:r>
          </a:p>
          <a:p>
            <a:pPr lvl="1"/>
            <a:r>
              <a:rPr lang="en-US" dirty="0" smtClean="0">
                <a:effectLst/>
                <a:latin typeface="Times New Roman" pitchFamily="18" charset="0"/>
              </a:rPr>
              <a:t>Privacy is a critical issue</a:t>
            </a:r>
          </a:p>
          <a:p>
            <a:pPr lvl="1"/>
            <a:r>
              <a:rPr lang="en-US" dirty="0" smtClean="0">
                <a:effectLst/>
                <a:latin typeface="Times New Roman" pitchFamily="18" charset="0"/>
              </a:rPr>
              <a:t>Interoperable interfaces </a:t>
            </a:r>
          </a:p>
          <a:p>
            <a:pPr lvl="2"/>
            <a:r>
              <a:rPr lang="en-US" dirty="0" smtClean="0">
                <a:effectLst/>
                <a:latin typeface="Times New Roman" pitchFamily="18" charset="0"/>
              </a:rPr>
              <a:t>smart grid, health records,..</a:t>
            </a:r>
          </a:p>
          <a:p>
            <a:pPr lvl="1"/>
            <a:r>
              <a:rPr lang="en-US" dirty="0" smtClean="0">
                <a:effectLst/>
                <a:latin typeface="Times New Roman" pitchFamily="18" charset="0"/>
              </a:rPr>
              <a:t>The NIT supply chain is vulnerable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John </a:t>
            </a:r>
            <a:r>
              <a:rPr lang="en-US" dirty="0" err="1" smtClean="0">
                <a:effectLst/>
                <a:latin typeface="Times New Roman" pitchFamily="18" charset="0"/>
              </a:rPr>
              <a:t>Hopcroft</a:t>
            </a:r>
            <a:endParaRPr lang="en-US" dirty="0" smtClean="0">
              <a:effectLst/>
              <a:latin typeface="Times New Roman" pitchFamily="18" charset="0"/>
            </a:endParaRPr>
          </a:p>
        </p:txBody>
      </p:sp>
      <p:sp>
        <p:nvSpPr>
          <p:cNvPr id="23554" name="Rectangle 3"/>
          <p:cNvSpPr>
            <a:spLocks noGrp="1" noChangeArrowheads="1"/>
          </p:cNvSpPr>
          <p:nvPr>
            <p:ph type="body" idx="4294967295"/>
          </p:nvPr>
        </p:nvSpPr>
        <p:spPr>
          <a:noFill/>
        </p:spPr>
        <p:txBody>
          <a:bodyPr/>
          <a:lstStyle/>
          <a:p>
            <a:r>
              <a:rPr lang="en-US" sz="2800" dirty="0" smtClean="0">
                <a:effectLst/>
                <a:latin typeface="Times New Roman" pitchFamily="18" charset="0"/>
              </a:rPr>
              <a:t>The Future of Computer Science</a:t>
            </a:r>
          </a:p>
          <a:p>
            <a:pPr lvl="1"/>
            <a:r>
              <a:rPr lang="en-US" sz="2400" i="1" dirty="0" err="1" smtClean="0">
                <a:effectLst/>
                <a:latin typeface="Times New Roman" pitchFamily="18" charset="0"/>
              </a:rPr>
              <a:t>Int</a:t>
            </a:r>
            <a:r>
              <a:rPr lang="en-US" sz="2400" i="1" dirty="0" smtClean="0">
                <a:effectLst/>
                <a:latin typeface="Times New Roman" pitchFamily="18" charset="0"/>
              </a:rPr>
              <a:t> J Software Informatics, </a:t>
            </a:r>
            <a:r>
              <a:rPr lang="en-US" sz="2400" dirty="0" smtClean="0">
                <a:effectLst/>
                <a:latin typeface="Times New Roman" pitchFamily="18" charset="0"/>
              </a:rPr>
              <a:t>Volume 5, Issue 4 (2011), pp. 549-565 International Journal of Software and Informatics, ISSN 1673-7288</a:t>
            </a:r>
          </a:p>
          <a:p>
            <a:pPr lvl="1"/>
            <a:r>
              <a:rPr lang="en-US" sz="2400" dirty="0" smtClean="0">
                <a:effectLst/>
                <a:latin typeface="Times New Roman" pitchFamily="18" charset="0"/>
              </a:rPr>
              <a:t>John E. </a:t>
            </a:r>
            <a:r>
              <a:rPr lang="en-US" sz="2400" dirty="0" err="1" smtClean="0">
                <a:effectLst/>
                <a:latin typeface="Times New Roman" pitchFamily="18" charset="0"/>
              </a:rPr>
              <a:t>Hopcroft</a:t>
            </a:r>
            <a:r>
              <a:rPr lang="en-US" sz="2400" dirty="0" smtClean="0">
                <a:effectLst/>
                <a:latin typeface="Times New Roman" pitchFamily="18" charset="0"/>
              </a:rPr>
              <a:t>, </a:t>
            </a:r>
            <a:r>
              <a:rPr lang="en-US" sz="2400" dirty="0" err="1" smtClean="0">
                <a:effectLst/>
                <a:latin typeface="Times New Roman" pitchFamily="18" charset="0"/>
              </a:rPr>
              <a:t>Sucheta</a:t>
            </a:r>
            <a:r>
              <a:rPr lang="en-US" sz="2400" dirty="0" smtClean="0">
                <a:effectLst/>
                <a:latin typeface="Times New Roman" pitchFamily="18" charset="0"/>
              </a:rPr>
              <a:t> </a:t>
            </a:r>
            <a:r>
              <a:rPr lang="en-US" sz="2400" dirty="0" err="1" smtClean="0">
                <a:effectLst/>
                <a:latin typeface="Times New Roman" pitchFamily="18" charset="0"/>
              </a:rPr>
              <a:t>Soundarajan</a:t>
            </a:r>
            <a:r>
              <a:rPr lang="en-US" sz="2400" dirty="0" smtClean="0">
                <a:effectLst/>
                <a:latin typeface="Times New Roman" pitchFamily="18" charset="0"/>
              </a:rPr>
              <a:t>, and </a:t>
            </a:r>
            <a:r>
              <a:rPr lang="en-US" sz="2400" dirty="0" err="1" smtClean="0">
                <a:effectLst/>
                <a:latin typeface="Times New Roman" pitchFamily="18" charset="0"/>
              </a:rPr>
              <a:t>Liaoruo</a:t>
            </a:r>
            <a:r>
              <a:rPr lang="en-US" sz="2400" dirty="0" smtClean="0">
                <a:effectLst/>
                <a:latin typeface="Times New Roman" pitchFamily="18" charset="0"/>
              </a:rPr>
              <a:t> Wang</a:t>
            </a:r>
          </a:p>
          <a:p>
            <a:pPr lvl="1"/>
            <a:endParaRPr lang="en-US" sz="2400" dirty="0" smtClean="0">
              <a:effectLst/>
              <a:latin typeface="Times New Roman" pitchFamily="18" charset="0"/>
            </a:endParaRPr>
          </a:p>
          <a:p>
            <a:pPr lvl="1"/>
            <a:r>
              <a:rPr lang="en-US" sz="2400" dirty="0" smtClean="0">
                <a:effectLst/>
                <a:latin typeface="Times New Roman" pitchFamily="18" charset="0"/>
              </a:rPr>
              <a:t>Computer science is undergoing a fundamental change and is reshaping our understanding of the world. An important aspect of this change is the theory and applications dealing with the gathering and analyzing of large real-world data 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rrowheads="1"/>
          </p:cNvSpPr>
          <p:nvPr>
            <p:ph type="title" idx="4294967295"/>
          </p:nvPr>
        </p:nvSpPr>
        <p:spPr>
          <a:noFill/>
        </p:spPr>
        <p:txBody>
          <a:bodyPr/>
          <a:lstStyle/>
          <a:p>
            <a:endParaRPr lang="en-US" smtClean="0">
              <a:effectLst/>
              <a:latin typeface="Times New Roman" pitchFamily="18" charset="0"/>
            </a:endParaRPr>
          </a:p>
        </p:txBody>
      </p:sp>
      <p:sp>
        <p:nvSpPr>
          <p:cNvPr id="7170" name="Rectangle 3"/>
          <p:cNvSpPr>
            <a:spLocks noGrp="1" noChangeArrowheads="1"/>
          </p:cNvSpPr>
          <p:nvPr>
            <p:ph type="body" idx="4294967295"/>
          </p:nvPr>
        </p:nvSpPr>
        <p:spPr>
          <a:noFill/>
        </p:spPr>
        <p:txBody>
          <a:bodyPr/>
          <a:lstStyle/>
          <a:p>
            <a:endParaRPr lang="en-US" smtClean="0">
              <a:effectLst/>
              <a:latin typeface="Times New Roman" pitchFamily="18" charset="0"/>
            </a:endParaRPr>
          </a:p>
        </p:txBody>
      </p:sp>
      <p:pic>
        <p:nvPicPr>
          <p:cNvPr id="7171" name="Picture 8" descr="6f1dab67134567ab327a101ebfcfdc30"/>
          <p:cNvPicPr>
            <a:picLocks noChangeAspect="1" noChangeArrowheads="1"/>
          </p:cNvPicPr>
          <p:nvPr/>
        </p:nvPicPr>
        <p:blipFill>
          <a:blip r:embed="rId2" cstate="print"/>
          <a:srcRect t="50807"/>
          <a:stretch>
            <a:fillRect/>
          </a:stretch>
        </p:blipFill>
        <p:spPr bwMode="auto">
          <a:xfrm>
            <a:off x="0" y="838200"/>
            <a:ext cx="9144000" cy="5605463"/>
          </a:xfrm>
          <a:prstGeom prst="rect">
            <a:avLst/>
          </a:prstGeom>
          <a:noFill/>
          <a:ln w="9525">
            <a:noFill/>
            <a:miter lim="800000"/>
            <a:headEnd/>
            <a:tailEnd/>
          </a:ln>
        </p:spPr>
      </p:pic>
      <p:pic>
        <p:nvPicPr>
          <p:cNvPr id="7172" name="Picture 7" descr="6f1dab67134567ab327a101ebfcfdc30"/>
          <p:cNvPicPr>
            <a:picLocks noChangeAspect="1" noChangeArrowheads="1"/>
          </p:cNvPicPr>
          <p:nvPr/>
        </p:nvPicPr>
        <p:blipFill>
          <a:blip r:embed="rId2" cstate="print"/>
          <a:srcRect b="49007"/>
          <a:stretch>
            <a:fillRect/>
          </a:stretch>
        </p:blipFill>
        <p:spPr bwMode="auto">
          <a:xfrm>
            <a:off x="0" y="361950"/>
            <a:ext cx="9144000"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John </a:t>
            </a:r>
            <a:r>
              <a:rPr lang="en-US" dirty="0" err="1" smtClean="0">
                <a:effectLst/>
                <a:latin typeface="Times New Roman" pitchFamily="18" charset="0"/>
              </a:rPr>
              <a:t>Hopcroft</a:t>
            </a:r>
            <a:endParaRPr lang="en-US" dirty="0" smtClean="0">
              <a:effectLst/>
              <a:latin typeface="Times New Roman" pitchFamily="18" charset="0"/>
            </a:endParaRPr>
          </a:p>
        </p:txBody>
      </p:sp>
      <p:sp>
        <p:nvSpPr>
          <p:cNvPr id="24578" name="Rectangle 3"/>
          <p:cNvSpPr>
            <a:spLocks noGrp="1" noChangeArrowheads="1"/>
          </p:cNvSpPr>
          <p:nvPr>
            <p:ph type="body" idx="4294967295"/>
          </p:nvPr>
        </p:nvSpPr>
        <p:spPr>
          <a:noFill/>
        </p:spPr>
        <p:txBody>
          <a:bodyPr/>
          <a:lstStyle/>
          <a:p>
            <a:pPr>
              <a:lnSpc>
                <a:spcPct val="90000"/>
              </a:lnSpc>
            </a:pPr>
            <a:r>
              <a:rPr lang="en-US" sz="2800" dirty="0" smtClean="0">
                <a:effectLst/>
                <a:latin typeface="Times New Roman" pitchFamily="18" charset="0"/>
              </a:rPr>
              <a:t>The early years primarily concerned with the size, efficiency and reliability of computers.</a:t>
            </a:r>
          </a:p>
          <a:p>
            <a:pPr lvl="1">
              <a:lnSpc>
                <a:spcPct val="90000"/>
              </a:lnSpc>
            </a:pPr>
            <a:r>
              <a:rPr lang="en-US" sz="2400" dirty="0" smtClean="0">
                <a:effectLst/>
                <a:latin typeface="Times New Roman" pitchFamily="18" charset="0"/>
              </a:rPr>
              <a:t>They attempted to increase the computational speed as well as reduce the physical size of computers, to make them more practical and useful. </a:t>
            </a:r>
          </a:p>
          <a:p>
            <a:pPr lvl="1">
              <a:lnSpc>
                <a:spcPct val="90000"/>
              </a:lnSpc>
            </a:pPr>
            <a:r>
              <a:rPr lang="en-US" sz="2400" dirty="0" smtClean="0">
                <a:effectLst/>
                <a:latin typeface="Times New Roman" pitchFamily="18" charset="0"/>
              </a:rPr>
              <a:t>The research mainly dealt with hardware, programming languages, compilers, operating systems, and data bases.</a:t>
            </a:r>
          </a:p>
          <a:p>
            <a:pPr>
              <a:lnSpc>
                <a:spcPct val="90000"/>
              </a:lnSpc>
            </a:pPr>
            <a:r>
              <a:rPr lang="en-US" sz="2800" dirty="0" smtClean="0">
                <a:effectLst/>
                <a:latin typeface="Times New Roman" pitchFamily="18" charset="0"/>
              </a:rPr>
              <a:t>Future computer science research and applications will be less concerned with how to make computers work and more focused on the processing and analysis of such large amounts of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Big Data</a:t>
            </a:r>
          </a:p>
        </p:txBody>
      </p:sp>
      <p:sp>
        <p:nvSpPr>
          <p:cNvPr id="21506" name="Rectangle 3"/>
          <p:cNvSpPr>
            <a:spLocks noGrp="1" noChangeArrowheads="1"/>
          </p:cNvSpPr>
          <p:nvPr>
            <p:ph type="body" idx="4294967295"/>
          </p:nvPr>
        </p:nvSpPr>
        <p:spPr>
          <a:noFill/>
        </p:spPr>
        <p:txBody>
          <a:bodyPr/>
          <a:lstStyle/>
          <a:p>
            <a:r>
              <a:rPr lang="en-US" sz="2800" dirty="0" smtClean="0">
                <a:effectLst/>
                <a:latin typeface="Times New Roman" pitchFamily="18" charset="0"/>
              </a:rPr>
              <a:t>In Industry Big Data is the next frontier for innovation, competition, and productivity </a:t>
            </a:r>
          </a:p>
          <a:p>
            <a:pPr lvl="1"/>
            <a:r>
              <a:rPr lang="en-US" sz="2400" dirty="0" smtClean="0">
                <a:effectLst/>
                <a:latin typeface="Times New Roman" pitchFamily="18" charset="0"/>
              </a:rPr>
              <a:t>The amount of data in our world has been exploding, and analyzing large data sets—so-called big data—will become a key basis of competition, underpinning new waves of </a:t>
            </a:r>
            <a:r>
              <a:rPr lang="en-US" sz="2400" dirty="0" smtClean="0">
                <a:effectLst/>
                <a:latin typeface="Times New Roman" pitchFamily="18" charset="0"/>
                <a:cs typeface="Times New Roman" pitchFamily="18" charset="0"/>
              </a:rPr>
              <a:t>productivity growth, innovation, and consumer surplus. </a:t>
            </a:r>
          </a:p>
          <a:p>
            <a:pPr lvl="1"/>
            <a:r>
              <a:rPr lang="en-US" sz="2400" dirty="0" smtClean="0">
                <a:effectLst/>
                <a:latin typeface="Times New Roman" pitchFamily="18" charset="0"/>
                <a:cs typeface="Times New Roman" pitchFamily="18" charset="0"/>
              </a:rPr>
              <a:t>Leaders in every sector will have to grapple with the implications of big data, not just a few data-oriented managers. The increasing volume and detail of information captured by enterprises, the rise of multimedia, social media, and the Internet of Things will fuel exponential growth in data for the foreseeable future.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Where do I see this area going?</a:t>
            </a:r>
          </a:p>
        </p:txBody>
      </p:sp>
      <p:sp>
        <p:nvSpPr>
          <p:cNvPr id="36866" name="Rectangle 3"/>
          <p:cNvSpPr>
            <a:spLocks noGrp="1" noChangeArrowheads="1"/>
          </p:cNvSpPr>
          <p:nvPr>
            <p:ph type="body" idx="4294967295"/>
          </p:nvPr>
        </p:nvSpPr>
        <p:spPr>
          <a:noFill/>
        </p:spPr>
        <p:txBody>
          <a:bodyPr/>
          <a:lstStyle/>
          <a:p>
            <a:r>
              <a:rPr lang="en-US" dirty="0" smtClean="0">
                <a:effectLst/>
                <a:latin typeface="Times New Roman" pitchFamily="18" charset="0"/>
              </a:rPr>
              <a:t>Ubiquitous Computing</a:t>
            </a:r>
          </a:p>
          <a:p>
            <a:r>
              <a:rPr lang="en-US" dirty="0" smtClean="0">
                <a:effectLst/>
                <a:latin typeface="Times New Roman" pitchFamily="18" charset="0"/>
              </a:rPr>
              <a:t>Multi/Many core computing </a:t>
            </a:r>
          </a:p>
          <a:p>
            <a:pPr lvl="1"/>
            <a:r>
              <a:rPr lang="en-US" dirty="0" smtClean="0">
                <a:effectLst/>
                <a:latin typeface="Times New Roman" pitchFamily="18" charset="0"/>
              </a:rPr>
              <a:t>Parallel should be a very high priority.</a:t>
            </a:r>
          </a:p>
          <a:p>
            <a:r>
              <a:rPr lang="en-US" dirty="0" smtClean="0">
                <a:effectLst/>
                <a:latin typeface="Times New Roman" pitchFamily="18" charset="0"/>
              </a:rPr>
              <a:t>Sensor Networks</a:t>
            </a:r>
          </a:p>
          <a:p>
            <a:pPr lvl="1"/>
            <a:r>
              <a:rPr lang="en-US" dirty="0" smtClean="0">
                <a:effectLst/>
                <a:latin typeface="Times New Roman" pitchFamily="18" charset="0"/>
              </a:rPr>
              <a:t>Mobile phones (GPS, status [walking sitting running,], heart rate, …)</a:t>
            </a:r>
          </a:p>
          <a:p>
            <a:r>
              <a:rPr lang="en-US" dirty="0" smtClean="0">
                <a:effectLst/>
                <a:latin typeface="Times New Roman" pitchFamily="18" charset="0"/>
              </a:rPr>
              <a:t>Large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idx="4294967295"/>
          </p:nvPr>
        </p:nvSpPr>
        <p:spPr>
          <a:noFill/>
        </p:spPr>
        <p:txBody>
          <a:bodyPr/>
          <a:lstStyle/>
          <a:p>
            <a:endParaRPr lang="en-US" smtClean="0">
              <a:effectLst/>
            </a:endParaRPr>
          </a:p>
        </p:txBody>
      </p:sp>
      <p:sp>
        <p:nvSpPr>
          <p:cNvPr id="40963" name="Rectangle 3"/>
          <p:cNvSpPr>
            <a:spLocks noGrp="1" noChangeArrowheads="1"/>
          </p:cNvSpPr>
          <p:nvPr>
            <p:ph type="body" idx="4294967295"/>
          </p:nvPr>
        </p:nvSpPr>
        <p:spPr>
          <a:noFill/>
        </p:spPr>
        <p:txBody>
          <a:bodyPr/>
          <a:lstStyle/>
          <a:p>
            <a:endParaRPr lang="en-US" smtClean="0">
              <a:effectLst/>
            </a:endParaRPr>
          </a:p>
        </p:txBody>
      </p:sp>
      <p:pic>
        <p:nvPicPr>
          <p:cNvPr id="40965" name="Picture 5" descr="Future Timeline"/>
          <p:cNvPicPr>
            <a:picLocks noChangeAspect="1" noChangeArrowheads="1"/>
          </p:cNvPicPr>
          <p:nvPr/>
        </p:nvPicPr>
        <p:blipFill>
          <a:blip r:embed="rId2" cstate="print"/>
          <a:srcRect b="89577"/>
          <a:stretch>
            <a:fillRect/>
          </a:stretch>
        </p:blipFill>
        <p:spPr bwMode="auto">
          <a:xfrm>
            <a:off x="1676400" y="304800"/>
            <a:ext cx="5829300" cy="6324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endParaRPr lang="en-US" smtClean="0">
              <a:effectLst/>
              <a:latin typeface="Times New Roman" pitchFamily="18" charset="0"/>
            </a:endParaRPr>
          </a:p>
        </p:txBody>
      </p:sp>
      <p:sp>
        <p:nvSpPr>
          <p:cNvPr id="20482" name="Rectangle 3"/>
          <p:cNvSpPr>
            <a:spLocks noGrp="1" noChangeArrowheads="1"/>
          </p:cNvSpPr>
          <p:nvPr>
            <p:ph type="body" idx="4294967295"/>
          </p:nvPr>
        </p:nvSpPr>
        <p:spPr>
          <a:noFill/>
        </p:spPr>
        <p:txBody>
          <a:bodyPr/>
          <a:lstStyle/>
          <a:p>
            <a:r>
              <a:rPr lang="en-US" dirty="0" smtClean="0">
                <a:hlinkClick r:id="rId2"/>
              </a:rPr>
              <a:t>http://www.youtube.com/watch_popup?v=6Cf7IL_eZ38&amp;vq=medium</a:t>
            </a:r>
            <a:endParaRPr lang="en-US" dirty="0" smtClean="0">
              <a:effectLst/>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noFill/>
        </p:spPr>
        <p:txBody>
          <a:bodyPr/>
          <a:lstStyle/>
          <a:p>
            <a:endParaRPr lang="en-US" smtClean="0">
              <a:effectLst/>
              <a:latin typeface="Times New Roman" pitchFamily="18" charset="0"/>
            </a:endParaRPr>
          </a:p>
        </p:txBody>
      </p:sp>
      <p:sp>
        <p:nvSpPr>
          <p:cNvPr id="20482" name="Rectangle 3"/>
          <p:cNvSpPr>
            <a:spLocks noGrp="1" noChangeArrowheads="1"/>
          </p:cNvSpPr>
          <p:nvPr>
            <p:ph type="body" idx="4294967295"/>
          </p:nvPr>
        </p:nvSpPr>
        <p:spPr>
          <a:noFill/>
        </p:spPr>
        <p:txBody>
          <a:bodyPr/>
          <a:lstStyle/>
          <a:p>
            <a:endParaRPr lang="en-US" smtClean="0">
              <a:effectLst/>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idx="4294967295"/>
          </p:nvPr>
        </p:nvSpPr>
        <p:spPr>
          <a:noFill/>
        </p:spPr>
        <p:txBody>
          <a:bodyPr/>
          <a:lstStyle/>
          <a:p>
            <a:endParaRPr lang="en-US" smtClean="0">
              <a:effectLst/>
            </a:endParaRPr>
          </a:p>
        </p:txBody>
      </p:sp>
      <p:sp>
        <p:nvSpPr>
          <p:cNvPr id="39939" name="Rectangle 3"/>
          <p:cNvSpPr>
            <a:spLocks noGrp="1" noChangeArrowheads="1"/>
          </p:cNvSpPr>
          <p:nvPr>
            <p:ph type="body" idx="4294967295"/>
          </p:nvPr>
        </p:nvSpPr>
        <p:spPr>
          <a:noFill/>
        </p:spPr>
        <p:txBody>
          <a:bodyPr/>
          <a:lstStyle/>
          <a:p>
            <a:endParaRPr lang="en-US" smtClean="0">
              <a:effectLst/>
            </a:endParaRPr>
          </a:p>
        </p:txBody>
      </p:sp>
      <p:pic>
        <p:nvPicPr>
          <p:cNvPr id="39941" name="Picture 5" descr="Flying Cars"/>
          <p:cNvPicPr>
            <a:picLocks noChangeAspect="1" noChangeArrowheads="1"/>
          </p:cNvPicPr>
          <p:nvPr/>
        </p:nvPicPr>
        <p:blipFill>
          <a:blip r:embed="rId2" cstate="print"/>
          <a:srcRect/>
          <a:stretch>
            <a:fillRect/>
          </a:stretch>
        </p:blipFill>
        <p:spPr bwMode="auto">
          <a:xfrm>
            <a:off x="1047750" y="2157413"/>
            <a:ext cx="7048500" cy="25431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rrowheads="1"/>
          </p:cNvSpPr>
          <p:nvPr>
            <p:ph type="title" idx="4294967295"/>
          </p:nvPr>
        </p:nvSpPr>
        <p:spPr>
          <a:noFill/>
        </p:spPr>
        <p:txBody>
          <a:bodyPr/>
          <a:lstStyle/>
          <a:p>
            <a:endParaRPr lang="en-US" smtClean="0">
              <a:effectLst/>
              <a:latin typeface="Times New Roman" pitchFamily="18" charset="0"/>
            </a:endParaRPr>
          </a:p>
        </p:txBody>
      </p:sp>
      <p:sp>
        <p:nvSpPr>
          <p:cNvPr id="8194" name="Rectangle 3"/>
          <p:cNvSpPr>
            <a:spLocks noGrp="1" noChangeArrowheads="1"/>
          </p:cNvSpPr>
          <p:nvPr>
            <p:ph type="body" idx="4294967295"/>
          </p:nvPr>
        </p:nvSpPr>
        <p:spPr>
          <a:noFill/>
        </p:spPr>
        <p:txBody>
          <a:bodyPr/>
          <a:lstStyle/>
          <a:p>
            <a:endParaRPr lang="en-US" smtClean="0">
              <a:effectLst/>
              <a:latin typeface="Times New Roman" pitchFamily="18" charset="0"/>
            </a:endParaRPr>
          </a:p>
        </p:txBody>
      </p:sp>
      <p:pic>
        <p:nvPicPr>
          <p:cNvPr id="8195" name="Picture 5" descr="6f1dab67134567ab327a101ebfcfdc30"/>
          <p:cNvPicPr>
            <a:picLocks noChangeAspect="1" noChangeArrowheads="1"/>
          </p:cNvPicPr>
          <p:nvPr/>
        </p:nvPicPr>
        <p:blipFill>
          <a:blip r:embed="rId2" cstate="print"/>
          <a:srcRect b="49007"/>
          <a:stretch>
            <a:fillRect/>
          </a:stretch>
        </p:blipFill>
        <p:spPr bwMode="auto">
          <a:xfrm>
            <a:off x="0" y="533400"/>
            <a:ext cx="9144000" cy="5810250"/>
          </a:xfrm>
          <a:prstGeom prst="rect">
            <a:avLst/>
          </a:prstGeom>
          <a:noFill/>
          <a:ln w="9525">
            <a:noFill/>
            <a:miter lim="800000"/>
            <a:headEnd/>
            <a:tailEnd/>
          </a:ln>
        </p:spPr>
      </p:pic>
      <p:pic>
        <p:nvPicPr>
          <p:cNvPr id="8196" name="Picture 4" descr="6f1dab67134567ab327a101ebfcfdc30"/>
          <p:cNvPicPr>
            <a:picLocks noChangeAspect="1" noChangeArrowheads="1"/>
          </p:cNvPicPr>
          <p:nvPr/>
        </p:nvPicPr>
        <p:blipFill>
          <a:blip r:embed="rId2" cstate="print"/>
          <a:srcRect t="50807"/>
          <a:stretch>
            <a:fillRect/>
          </a:stretch>
        </p:blipFill>
        <p:spPr bwMode="auto">
          <a:xfrm>
            <a:off x="0" y="871538"/>
            <a:ext cx="9144000" cy="560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a:p>
        </p:txBody>
      </p:sp>
      <p:sp>
        <p:nvSpPr>
          <p:cNvPr id="3" name="Subtitle 2"/>
          <p:cNvSpPr>
            <a:spLocks noGrp="1"/>
          </p:cNvSpPr>
          <p:nvPr>
            <p:ph type="subTitle" sz="quarter" idx="1"/>
          </p:nvPr>
        </p:nvSpPr>
        <p:spPr/>
        <p:txBody>
          <a:bodyPr/>
          <a:lstStyle/>
          <a:p>
            <a:endParaRPr lang="en-US" dirty="0" smtClean="0"/>
          </a:p>
          <a:p>
            <a:endParaRPr lang="en-US" dirty="0" smtClean="0"/>
          </a:p>
          <a:p>
            <a:endParaRPr lang="en-US" dirty="0" smtClean="0"/>
          </a:p>
          <a:p>
            <a:r>
              <a:rPr lang="en-US" dirty="0" smtClean="0"/>
              <a:t>xkcd.com</a:t>
            </a:r>
            <a:endParaRPr lang="en-US" dirty="0"/>
          </a:p>
        </p:txBody>
      </p:sp>
      <p:pic>
        <p:nvPicPr>
          <p:cNvPr id="4" name="Picture 5" descr="Flying Cars"/>
          <p:cNvPicPr>
            <a:picLocks noChangeAspect="1" noChangeArrowheads="1"/>
          </p:cNvPicPr>
          <p:nvPr/>
        </p:nvPicPr>
        <p:blipFill>
          <a:blip r:embed="rId2" cstate="print"/>
          <a:srcRect/>
          <a:stretch>
            <a:fillRect/>
          </a:stretch>
        </p:blipFill>
        <p:spPr bwMode="auto">
          <a:xfrm>
            <a:off x="0" y="1882346"/>
            <a:ext cx="9144000" cy="32992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noFill/>
        </p:spPr>
        <p:txBody>
          <a:bodyPr/>
          <a:lstStyle/>
          <a:p>
            <a:r>
              <a:rPr lang="en-US" sz="4000" dirty="0" smtClean="0">
                <a:effectLst/>
                <a:latin typeface="Times New Roman" pitchFamily="18" charset="0"/>
              </a:rPr>
              <a:t>Grand Challenge Problems</a:t>
            </a:r>
          </a:p>
        </p:txBody>
      </p:sp>
      <p:sp>
        <p:nvSpPr>
          <p:cNvPr id="10242" name="Rectangle 3"/>
          <p:cNvSpPr>
            <a:spLocks noGrp="1" noChangeArrowheads="1"/>
          </p:cNvSpPr>
          <p:nvPr>
            <p:ph type="body" idx="4294967295"/>
          </p:nvPr>
        </p:nvSpPr>
        <p:spPr>
          <a:noFill/>
        </p:spPr>
        <p:txBody>
          <a:bodyPr/>
          <a:lstStyle/>
          <a:p>
            <a:r>
              <a:rPr lang="en-US" dirty="0" smtClean="0">
                <a:effectLst/>
                <a:latin typeface="Times New Roman" pitchFamily="18" charset="0"/>
              </a:rPr>
              <a:t>Grand challenge problems refer to really difficult tasks that stretch the limits of cognitive ability. </a:t>
            </a:r>
          </a:p>
          <a:p>
            <a:r>
              <a:rPr lang="en-US" dirty="0" smtClean="0">
                <a:effectLst/>
                <a:latin typeface="Times New Roman" pitchFamily="18" charset="0"/>
              </a:rPr>
              <a:t>They are especially popular in high technology fields as working towards a solution often yields many new applications.</a:t>
            </a:r>
          </a:p>
          <a:p>
            <a:pPr lvl="3"/>
            <a:r>
              <a:rPr lang="en-US" dirty="0" smtClean="0">
                <a:effectLst/>
                <a:latin typeface="Times New Roman" pitchFamily="18" charset="0"/>
              </a:rPr>
              <a:t>Inside HPC 9-16-2006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p:cNvSpPr>
          <p:nvPr>
            <p:ph type="title" idx="4294967295"/>
          </p:nvPr>
        </p:nvSpPr>
        <p:spPr>
          <a:noFill/>
        </p:spPr>
        <p:txBody>
          <a:bodyPr/>
          <a:lstStyle/>
          <a:p>
            <a:r>
              <a:rPr lang="en-US" dirty="0" smtClean="0">
                <a:effectLst/>
                <a:latin typeface="Times New Roman" pitchFamily="18" charset="0"/>
              </a:rPr>
              <a:t>Famous Hard Problems</a:t>
            </a:r>
          </a:p>
        </p:txBody>
      </p:sp>
      <p:sp>
        <p:nvSpPr>
          <p:cNvPr id="9218" name="Rectangle 3"/>
          <p:cNvSpPr>
            <a:spLocks noGrp="1" noChangeArrowheads="1"/>
          </p:cNvSpPr>
          <p:nvPr>
            <p:ph type="body" idx="4294967295"/>
          </p:nvPr>
        </p:nvSpPr>
        <p:spPr>
          <a:xfrm>
            <a:off x="457200" y="1600200"/>
            <a:ext cx="6400800" cy="4525963"/>
          </a:xfrm>
          <a:noFill/>
        </p:spPr>
        <p:txBody>
          <a:bodyPr/>
          <a:lstStyle/>
          <a:p>
            <a:r>
              <a:rPr lang="en-US" b="1" dirty="0" smtClean="0">
                <a:effectLst/>
                <a:latin typeface="Times New Roman" pitchFamily="18" charset="0"/>
              </a:rPr>
              <a:t>1900: a 38 year old professor from </a:t>
            </a:r>
            <a:r>
              <a:rPr lang="en-US" b="1" dirty="0" err="1" smtClean="0">
                <a:effectLst/>
                <a:latin typeface="Times New Roman" pitchFamily="18" charset="0"/>
                <a:cs typeface="Times New Roman" pitchFamily="18" charset="0"/>
              </a:rPr>
              <a:t>Göttingen</a:t>
            </a:r>
            <a:r>
              <a:rPr lang="en-US" b="1" dirty="0" smtClean="0">
                <a:effectLst/>
                <a:latin typeface="Times New Roman" pitchFamily="18" charset="0"/>
                <a:cs typeface="Times New Roman" pitchFamily="18" charset="0"/>
              </a:rPr>
              <a:t>, Germany, David Hilbert, dared to define 23 “mathematical puzzles” which kept contemporary and future colleagues busy for a century</a:t>
            </a:r>
          </a:p>
        </p:txBody>
      </p:sp>
      <p:pic>
        <p:nvPicPr>
          <p:cNvPr id="45058" name="Picture 2" descr="Figure"/>
          <p:cNvPicPr>
            <a:picLocks noChangeAspect="1" noChangeArrowheads="1"/>
          </p:cNvPicPr>
          <p:nvPr/>
        </p:nvPicPr>
        <p:blipFill>
          <a:blip r:embed="rId2" cstate="print"/>
          <a:srcRect/>
          <a:stretch>
            <a:fillRect/>
          </a:stretch>
        </p:blipFill>
        <p:spPr bwMode="auto">
          <a:xfrm>
            <a:off x="7010400" y="1828800"/>
            <a:ext cx="1752600" cy="264090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idx="4294967295"/>
          </p:nvPr>
        </p:nvSpPr>
        <p:spPr>
          <a:noFill/>
        </p:spPr>
        <p:txBody>
          <a:bodyPr/>
          <a:lstStyle/>
          <a:p>
            <a:r>
              <a:rPr lang="en-US" smtClean="0">
                <a:effectLst/>
                <a:latin typeface="Times New Roman" pitchFamily="18" charset="0"/>
              </a:rPr>
              <a:t>Famous Hard Problems</a:t>
            </a:r>
          </a:p>
        </p:txBody>
      </p:sp>
      <p:sp>
        <p:nvSpPr>
          <p:cNvPr id="12290" name="Rectangle 3"/>
          <p:cNvSpPr>
            <a:spLocks noGrp="1" noChangeArrowheads="1"/>
          </p:cNvSpPr>
          <p:nvPr>
            <p:ph type="body" idx="4294967295"/>
          </p:nvPr>
        </p:nvSpPr>
        <p:spPr>
          <a:noFill/>
        </p:spPr>
        <p:txBody>
          <a:bodyPr/>
          <a:lstStyle/>
          <a:p>
            <a:r>
              <a:rPr lang="en-US" dirty="0" smtClean="0">
                <a:effectLst/>
                <a:latin typeface="Times New Roman" pitchFamily="18" charset="0"/>
              </a:rPr>
              <a:t>Fermat’s Last Theorem </a:t>
            </a:r>
          </a:p>
          <a:p>
            <a:pPr lvl="1"/>
            <a:r>
              <a:rPr lang="en-US" dirty="0" smtClean="0">
                <a:effectLst/>
                <a:latin typeface="Times New Roman" pitchFamily="18" charset="0"/>
              </a:rPr>
              <a:t>Andrew Wiles proved it … 350 years later</a:t>
            </a:r>
          </a:p>
          <a:p>
            <a:r>
              <a:rPr lang="en-US" b="1" dirty="0" smtClean="0">
                <a:effectLst/>
                <a:latin typeface="Times New Roman" pitchFamily="18" charset="0"/>
              </a:rPr>
              <a:t>NP ≠ P</a:t>
            </a:r>
            <a:r>
              <a:rPr lang="en-US" dirty="0" smtClean="0">
                <a:effectLst/>
                <a:latin typeface="Times New Roman" pitchFamily="18" charset="0"/>
              </a:rPr>
              <a:t> </a:t>
            </a:r>
          </a:p>
          <a:p>
            <a:pPr lvl="1"/>
            <a:r>
              <a:rPr lang="en-US" dirty="0" smtClean="0">
                <a:effectLst/>
                <a:latin typeface="Times New Roman" pitchFamily="18" charset="0"/>
              </a:rPr>
              <a:t>Solution will net you $1million </a:t>
            </a:r>
          </a:p>
          <a:p>
            <a:pPr lvl="2"/>
            <a:r>
              <a:rPr lang="en-US" dirty="0" smtClean="0">
                <a:effectLst/>
                <a:latin typeface="Times New Roman" pitchFamily="18" charset="0"/>
              </a:rPr>
              <a:t>(Clay Institute of Mathematics)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3194</TotalTime>
  <Words>1445</Words>
  <Application>Microsoft Office PowerPoint</Application>
  <PresentationFormat>On-screen Show (4:3)</PresentationFormat>
  <Paragraphs>155</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Stream</vt:lpstr>
      <vt:lpstr>The Future of  Computer Science</vt:lpstr>
      <vt:lpstr>Life, the Universe, and Everything</vt:lpstr>
      <vt:lpstr>A Short History</vt:lpstr>
      <vt:lpstr>Slide 4</vt:lpstr>
      <vt:lpstr>Slide 5</vt:lpstr>
      <vt:lpstr>Slide 6</vt:lpstr>
      <vt:lpstr>Grand Challenge Problems</vt:lpstr>
      <vt:lpstr>Famous Hard Problems</vt:lpstr>
      <vt:lpstr>Famous Hard Problems</vt:lpstr>
      <vt:lpstr>The Decision to go to the Moon</vt:lpstr>
      <vt:lpstr>Grand Challenge Problems</vt:lpstr>
      <vt:lpstr>Slide 12</vt:lpstr>
      <vt:lpstr>DARPA Grand Challenge</vt:lpstr>
      <vt:lpstr>DARPA Grand Challenge</vt:lpstr>
      <vt:lpstr>Map the Human Genome</vt:lpstr>
      <vt:lpstr>Pass the Turing Test</vt:lpstr>
      <vt:lpstr>Pass the Turing Test</vt:lpstr>
      <vt:lpstr>Put Rovers on Mars</vt:lpstr>
      <vt:lpstr>Put Rovers on Mars</vt:lpstr>
      <vt:lpstr>Slide 20</vt:lpstr>
      <vt:lpstr>National Academy for Engineering</vt:lpstr>
      <vt:lpstr>National Science Foundation</vt:lpstr>
      <vt:lpstr>Common Themes to the  NSF Grand Challenges (1/5)</vt:lpstr>
      <vt:lpstr>Common Themes to the  NSF Grand Challenges (2/5)</vt:lpstr>
      <vt:lpstr>Common Themes to the  NSF Grand Challenges (3/5)</vt:lpstr>
      <vt:lpstr>Common Themes to the  NSF Grand Challenges (4/5)</vt:lpstr>
      <vt:lpstr>Common Themes to the  NSF Grand Challenges (5/5)</vt:lpstr>
      <vt:lpstr>Findings and Recommendations to confront GC Problems</vt:lpstr>
      <vt:lpstr>Findings and Recommendations to confront GC Problems</vt:lpstr>
      <vt:lpstr>Findings and Recommendations to confront GC Problems</vt:lpstr>
      <vt:lpstr>Findings and Recommendations to confront GC Problems</vt:lpstr>
      <vt:lpstr>Findings and Recommendations to confront GC Problems</vt:lpstr>
      <vt:lpstr>Findings and Recommendations to confront GC Problems</vt:lpstr>
      <vt:lpstr>President’s Council of Advisors</vt:lpstr>
      <vt:lpstr>President’s Council of Advisors</vt:lpstr>
      <vt:lpstr>President’s Council of Advisors</vt:lpstr>
      <vt:lpstr>President’s Council of Advisors</vt:lpstr>
      <vt:lpstr>President’s Council of Advisors</vt:lpstr>
      <vt:lpstr>John Hopcroft</vt:lpstr>
      <vt:lpstr>John Hopcroft</vt:lpstr>
      <vt:lpstr>Big Data</vt:lpstr>
      <vt:lpstr>Where do I see this area going?</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Systems and Models</dc:title>
  <dc:creator>The Harris Family</dc:creator>
  <cp:lastModifiedBy>fredh</cp:lastModifiedBy>
  <cp:revision>131</cp:revision>
  <cp:lastPrinted>2001-08-25T23:38:08Z</cp:lastPrinted>
  <dcterms:created xsi:type="dcterms:W3CDTF">2001-08-25T01:58:09Z</dcterms:created>
  <dcterms:modified xsi:type="dcterms:W3CDTF">2012-03-20T23:14:16Z</dcterms:modified>
</cp:coreProperties>
</file>