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7"/>
  </p:notesMasterIdLst>
  <p:handoutMasterIdLst>
    <p:handoutMasterId r:id="rId48"/>
  </p:handoutMasterIdLst>
  <p:sldIdLst>
    <p:sldId id="256" r:id="rId2"/>
    <p:sldId id="292" r:id="rId3"/>
    <p:sldId id="293" r:id="rId4"/>
    <p:sldId id="294" r:id="rId5"/>
    <p:sldId id="295" r:id="rId6"/>
    <p:sldId id="297" r:id="rId7"/>
    <p:sldId id="296" r:id="rId8"/>
    <p:sldId id="298" r:id="rId9"/>
    <p:sldId id="300" r:id="rId10"/>
    <p:sldId id="299" r:id="rId11"/>
    <p:sldId id="301" r:id="rId12"/>
    <p:sldId id="357" r:id="rId13"/>
    <p:sldId id="327" r:id="rId14"/>
    <p:sldId id="328" r:id="rId15"/>
    <p:sldId id="329" r:id="rId16"/>
    <p:sldId id="330" r:id="rId17"/>
    <p:sldId id="331" r:id="rId18"/>
    <p:sldId id="332" r:id="rId19"/>
    <p:sldId id="333" r:id="rId20"/>
    <p:sldId id="334" r:id="rId21"/>
    <p:sldId id="335" r:id="rId22"/>
    <p:sldId id="337" r:id="rId23"/>
    <p:sldId id="310" r:id="rId24"/>
    <p:sldId id="358" r:id="rId25"/>
    <p:sldId id="302" r:id="rId26"/>
    <p:sldId id="303" r:id="rId27"/>
    <p:sldId id="304" r:id="rId28"/>
    <p:sldId id="355" r:id="rId29"/>
    <p:sldId id="348" r:id="rId30"/>
    <p:sldId id="341" r:id="rId31"/>
    <p:sldId id="345" r:id="rId32"/>
    <p:sldId id="346" r:id="rId33"/>
    <p:sldId id="343" r:id="rId34"/>
    <p:sldId id="351" r:id="rId35"/>
    <p:sldId id="352" r:id="rId36"/>
    <p:sldId id="350" r:id="rId37"/>
    <p:sldId id="353" r:id="rId38"/>
    <p:sldId id="365" r:id="rId39"/>
    <p:sldId id="347" r:id="rId40"/>
    <p:sldId id="313" r:id="rId41"/>
    <p:sldId id="360" r:id="rId42"/>
    <p:sldId id="361" r:id="rId43"/>
    <p:sldId id="362" r:id="rId44"/>
    <p:sldId id="363" r:id="rId45"/>
    <p:sldId id="359" r:id="rId4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5D1D7"/>
    <a:srgbClr val="FFDB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3" d="100"/>
          <a:sy n="103" d="100"/>
        </p:scale>
        <p:origin x="-1224" y="-6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92" d="100"/>
          <a:sy n="92" d="100"/>
        </p:scale>
        <p:origin x="-3558" y="-10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spcBef>
                <a:spcPct val="0"/>
              </a:spcBef>
              <a:buFontTx/>
              <a:buNone/>
              <a:defRPr sz="120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spcBef>
                <a:spcPct val="0"/>
              </a:spcBef>
              <a:buFontTx/>
              <a:buNone/>
              <a:defRPr sz="120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fld id="{8317C071-E905-43F3-8946-99C5262AC622}" type="datetimeFigureOut">
              <a:rPr lang="en-US"/>
              <a:pPr>
                <a:defRPr/>
              </a:pPr>
              <a:t>2/26/2013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spcBef>
                <a:spcPct val="0"/>
              </a:spcBef>
              <a:buFontTx/>
              <a:buNone/>
              <a:defRPr sz="120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hangingPunct="1">
              <a:spcBef>
                <a:spcPct val="0"/>
              </a:spcBef>
              <a:buFontTx/>
              <a:buNone/>
              <a:defRPr sz="120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fld id="{B9BDD2EB-9853-49B2-B830-7CD135C7E5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5123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spcBef>
                <a:spcPct val="0"/>
              </a:spcBef>
              <a:buFontTx/>
              <a:buNone/>
              <a:defRPr sz="120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spcBef>
                <a:spcPct val="0"/>
              </a:spcBef>
              <a:buFontTx/>
              <a:buNone/>
              <a:defRPr sz="120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fld id="{37286812-5BC3-4690-B2FC-BBC3A3D34A5B}" type="datetimeFigureOut">
              <a:rPr lang="en-US"/>
              <a:pPr>
                <a:defRPr/>
              </a:pPr>
              <a:t>2/26/2013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spcBef>
                <a:spcPct val="0"/>
              </a:spcBef>
              <a:buFontTx/>
              <a:buNone/>
              <a:defRPr sz="120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hangingPunct="1">
              <a:spcBef>
                <a:spcPct val="0"/>
              </a:spcBef>
              <a:buFontTx/>
              <a:buNone/>
              <a:defRPr sz="120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fld id="{409C5518-FAD9-4B6F-88F0-0E3B20FC4A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75182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824CF4-8674-4F89-A524-32EE06B447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9AA0FF-2637-4684-9013-8CBD415A65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7C1C76-6AE7-4E08-8725-69B9D62450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47D52A-5E4B-4913-BF40-02E556542C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011AD9-E8E1-4E55-8318-665EF64D5F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74638"/>
            <a:ext cx="7620000" cy="1173162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600200"/>
            <a:ext cx="7620000" cy="4525963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  <a:latin typeface="+mn-lt"/>
              </a:defRPr>
            </a:lvl1pPr>
            <a:lvl2pPr>
              <a:defRPr baseline="0">
                <a:solidFill>
                  <a:schemeClr val="bg1"/>
                </a:solidFill>
                <a:latin typeface="+mn-lt"/>
              </a:defRPr>
            </a:lvl2pPr>
            <a:lvl3pPr>
              <a:defRPr baseline="0">
                <a:solidFill>
                  <a:schemeClr val="bg1"/>
                </a:solidFill>
                <a:latin typeface="+mn-lt"/>
              </a:defRPr>
            </a:lvl3pPr>
            <a:lvl4pPr>
              <a:defRPr baseline="0">
                <a:solidFill>
                  <a:schemeClr val="bg1"/>
                </a:solidFill>
                <a:latin typeface="+mn-lt"/>
              </a:defRPr>
            </a:lvl4pPr>
            <a:lvl5pPr>
              <a:defRPr baseline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A32195-E36A-426E-90A1-D7AF235F8B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790EA9-0EBA-46D2-A4C5-666205460C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735DB4-3C64-4BFC-AC1A-A9238EBF12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C7B148-55E1-4819-82D5-E8209FFC90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01A588-82C8-46D0-AC76-EF36E243F7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4B724F-3185-498B-AB9B-89CAE23AE9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56B102-06BB-4035-A561-6CA5567321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buFontTx/>
              <a:buNone/>
              <a:defRPr sz="140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0"/>
              </a:spcBef>
              <a:buFontTx/>
              <a:buNone/>
              <a:defRPr sz="140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buFontTx/>
              <a:buNone/>
              <a:defRPr sz="140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fld id="{94E11871-D4F3-4999-8AFD-5F43F7B355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6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_popup?v=6Cf7IL_eZ38&amp;vq=medium" TargetMode="External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71600" y="1752600"/>
            <a:ext cx="6400800" cy="2895600"/>
          </a:xfrm>
        </p:spPr>
        <p:txBody>
          <a:bodyPr/>
          <a:lstStyle/>
          <a:p>
            <a:pPr eaLnBrk="1" hangingPunct="1"/>
            <a:r>
              <a:rPr lang="en-US" sz="2600" smtClean="0">
                <a:solidFill>
                  <a:schemeClr val="bg1"/>
                </a:solidFill>
              </a:rPr>
              <a:t>Computer Science </a:t>
            </a:r>
            <a:br>
              <a:rPr lang="en-US" sz="2600" smtClean="0">
                <a:solidFill>
                  <a:schemeClr val="bg1"/>
                </a:solidFill>
              </a:rPr>
            </a:br>
            <a:r>
              <a:rPr lang="en-US" sz="2600" smtClean="0">
                <a:solidFill>
                  <a:schemeClr val="bg1"/>
                </a:solidFill>
              </a:rPr>
              <a:t>and Engineering</a:t>
            </a:r>
            <a:br>
              <a:rPr lang="en-US" sz="2600" smtClean="0">
                <a:solidFill>
                  <a:schemeClr val="bg1"/>
                </a:solidFill>
              </a:rPr>
            </a:br>
            <a:r>
              <a:rPr lang="en-US" sz="2600" smtClean="0">
                <a:solidFill>
                  <a:schemeClr val="bg1"/>
                </a:solidFill>
              </a:rPr>
              <a:t>University of Nevada, Reno</a:t>
            </a:r>
            <a:br>
              <a:rPr lang="en-US" sz="2600" smtClean="0">
                <a:solidFill>
                  <a:schemeClr val="bg1"/>
                </a:solidFill>
              </a:rPr>
            </a:br>
            <a:r>
              <a:rPr lang="en-US" sz="2600" smtClean="0">
                <a:solidFill>
                  <a:schemeClr val="bg1"/>
                </a:solidFill>
              </a:rPr>
              <a:t/>
            </a:r>
            <a:br>
              <a:rPr lang="en-US" sz="2600" smtClean="0">
                <a:solidFill>
                  <a:schemeClr val="bg1"/>
                </a:solidFill>
              </a:rPr>
            </a:br>
            <a:r>
              <a:rPr lang="en-US" sz="2600" smtClean="0">
                <a:solidFill>
                  <a:schemeClr val="bg1"/>
                </a:solidFill>
              </a:rPr>
              <a:t>Department Chair </a:t>
            </a:r>
            <a:br>
              <a:rPr lang="en-US" sz="2600" smtClean="0">
                <a:solidFill>
                  <a:schemeClr val="bg1"/>
                </a:solidFill>
              </a:rPr>
            </a:br>
            <a:r>
              <a:rPr lang="en-US" sz="2600" smtClean="0">
                <a:solidFill>
                  <a:schemeClr val="bg1"/>
                </a:solidFill>
              </a:rPr>
              <a:t>Candidate Presentation</a:t>
            </a:r>
          </a:p>
        </p:txBody>
      </p:sp>
      <p:sp>
        <p:nvSpPr>
          <p:cNvPr id="16387" name="Rectangle 5"/>
          <p:cNvSpPr>
            <a:spLocks noChangeArrowheads="1"/>
          </p:cNvSpPr>
          <p:nvPr/>
        </p:nvSpPr>
        <p:spPr bwMode="auto">
          <a:xfrm>
            <a:off x="1143000" y="6019800"/>
            <a:ext cx="3200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/>
              <a:t>Dr. Frederick C Harris, Jr.</a:t>
            </a:r>
          </a:p>
        </p:txBody>
      </p:sp>
      <p:sp>
        <p:nvSpPr>
          <p:cNvPr id="16388" name="Rectangle 7"/>
          <p:cNvSpPr>
            <a:spLocks noChangeArrowheads="1"/>
          </p:cNvSpPr>
          <p:nvPr/>
        </p:nvSpPr>
        <p:spPr bwMode="auto">
          <a:xfrm>
            <a:off x="4114800" y="152400"/>
            <a:ext cx="3200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/>
              <a:t>February 26, 2013</a:t>
            </a:r>
          </a:p>
        </p:txBody>
      </p:sp>
      <p:pic>
        <p:nvPicPr>
          <p:cNvPr id="16389" name="Picture 5" descr="block_n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48600" y="556260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620000" cy="1173163"/>
          </a:xfrm>
        </p:spPr>
        <p:txBody>
          <a:bodyPr/>
          <a:lstStyle/>
          <a:p>
            <a:r>
              <a:rPr lang="en-US" smtClean="0"/>
              <a:t>Service</a:t>
            </a:r>
          </a:p>
        </p:txBody>
      </p:sp>
      <p:sp>
        <p:nvSpPr>
          <p:cNvPr id="2560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Off Campus (selected)</a:t>
            </a:r>
          </a:p>
          <a:p>
            <a:pPr lvl="1"/>
            <a:r>
              <a:rPr lang="en-US" smtClean="0"/>
              <a:t>ABET program evaluator</a:t>
            </a:r>
          </a:p>
          <a:p>
            <a:pPr lvl="1"/>
            <a:r>
              <a:rPr lang="en-US" smtClean="0"/>
              <a:t>Journal editor-in-chief</a:t>
            </a:r>
          </a:p>
          <a:p>
            <a:pPr lvl="1"/>
            <a:r>
              <a:rPr lang="en-US" smtClean="0"/>
              <a:t>Organized 4 conferences</a:t>
            </a:r>
          </a:p>
          <a:p>
            <a:pPr lvl="1"/>
            <a:r>
              <a:rPr lang="en-US" smtClean="0"/>
              <a:t>Special Issue guest editor (2)</a:t>
            </a:r>
          </a:p>
          <a:p>
            <a:pPr lvl="1"/>
            <a:r>
              <a:rPr lang="en-US" smtClean="0"/>
              <a:t>Program committee member for annual conferences (IEEE-VR, SC, IWSSA, CAINE, ITNG, CATA, SEDE, ACHI)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Service</a:t>
            </a:r>
          </a:p>
        </p:txBody>
      </p:sp>
      <p:sp>
        <p:nvSpPr>
          <p:cNvPr id="2662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On Campus (selected)</a:t>
            </a:r>
          </a:p>
          <a:p>
            <a:pPr lvl="1"/>
            <a:r>
              <a:rPr lang="en-US" smtClean="0"/>
              <a:t>Departmental</a:t>
            </a:r>
          </a:p>
          <a:p>
            <a:pPr lvl="2"/>
            <a:r>
              <a:rPr lang="en-US" smtClean="0"/>
              <a:t>Undergrad Committee – chair for 12 years</a:t>
            </a:r>
          </a:p>
          <a:p>
            <a:pPr lvl="2"/>
            <a:r>
              <a:rPr lang="en-US" smtClean="0"/>
              <a:t>Search Committees – chaired 8</a:t>
            </a:r>
          </a:p>
          <a:p>
            <a:pPr lvl="1"/>
            <a:r>
              <a:rPr lang="en-US" smtClean="0"/>
              <a:t>College</a:t>
            </a:r>
          </a:p>
          <a:p>
            <a:pPr lvl="2"/>
            <a:r>
              <a:rPr lang="en-US" smtClean="0"/>
              <a:t>Personnel Committee – (6 years, 3 as chair)</a:t>
            </a:r>
          </a:p>
          <a:p>
            <a:pPr lvl="2"/>
            <a:r>
              <a:rPr lang="en-US" smtClean="0"/>
              <a:t>Curriculum Committee (8 years)</a:t>
            </a:r>
          </a:p>
          <a:p>
            <a:pPr lvl="2"/>
            <a:r>
              <a:rPr lang="en-US" smtClean="0"/>
              <a:t>Search Committees – chaired 2</a:t>
            </a:r>
          </a:p>
          <a:p>
            <a:pPr lvl="1"/>
            <a:r>
              <a:rPr lang="en-US" smtClean="0"/>
              <a:t>University</a:t>
            </a:r>
          </a:p>
          <a:p>
            <a:pPr lvl="2"/>
            <a:r>
              <a:rPr lang="en-US" smtClean="0"/>
              <a:t>Faculty Senate (3 years)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27650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Famous Hard Problems</a:t>
            </a:r>
          </a:p>
        </p:txBody>
      </p:sp>
      <p:sp>
        <p:nvSpPr>
          <p:cNvPr id="29698" name="Content Placeholder 2"/>
          <p:cNvSpPr>
            <a:spLocks noGrp="1"/>
          </p:cNvSpPr>
          <p:nvPr>
            <p:ph idx="1"/>
          </p:nvPr>
        </p:nvSpPr>
        <p:spPr>
          <a:xfrm>
            <a:off x="1066800" y="1600200"/>
            <a:ext cx="5791200" cy="4525963"/>
          </a:xfrm>
        </p:spPr>
        <p:txBody>
          <a:bodyPr/>
          <a:lstStyle/>
          <a:p>
            <a:r>
              <a:rPr lang="en-US" smtClean="0"/>
              <a:t>1900: a 38 year old professor from </a:t>
            </a:r>
            <a:r>
              <a:rPr lang="en-US" smtClean="0">
                <a:cs typeface="Times New Roman" pitchFamily="18" charset="0"/>
              </a:rPr>
              <a:t>Göttingen, Germany, David Hilbert, dared to define 23 “mathematical puzzles” which kept contemporary and future colleagues busy for a century</a:t>
            </a:r>
          </a:p>
          <a:p>
            <a:endParaRPr lang="en-US" smtClean="0"/>
          </a:p>
        </p:txBody>
      </p:sp>
      <p:pic>
        <p:nvPicPr>
          <p:cNvPr id="29699" name="Picture 2" descr="Figur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10400" y="1828800"/>
            <a:ext cx="1752600" cy="264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Famous Hard Problems</a:t>
            </a:r>
          </a:p>
        </p:txBody>
      </p:sp>
      <p:sp>
        <p:nvSpPr>
          <p:cNvPr id="3072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Fermat’s Last Theorem </a:t>
            </a:r>
          </a:p>
          <a:p>
            <a:pPr lvl="1"/>
            <a:r>
              <a:rPr lang="en-US" smtClean="0"/>
              <a:t>Andrew Wiles proved it … 350 years later</a:t>
            </a:r>
          </a:p>
          <a:p>
            <a:r>
              <a:rPr lang="en-US" smtClean="0"/>
              <a:t>NP ≠ P </a:t>
            </a:r>
          </a:p>
          <a:p>
            <a:pPr lvl="1"/>
            <a:r>
              <a:rPr lang="en-US" smtClean="0"/>
              <a:t>Solution will net you $1million </a:t>
            </a:r>
          </a:p>
          <a:p>
            <a:pPr lvl="2"/>
            <a:r>
              <a:rPr lang="en-US" smtClean="0"/>
              <a:t>(Clay Institute of Mathematics) </a:t>
            </a:r>
          </a:p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/>
              <a:t>The Decision to Go to the Moon</a:t>
            </a:r>
          </a:p>
        </p:txBody>
      </p:sp>
      <p:sp>
        <p:nvSpPr>
          <p:cNvPr id="31746" name="Content Placeholder 2"/>
          <p:cNvSpPr>
            <a:spLocks noGrp="1"/>
          </p:cNvSpPr>
          <p:nvPr>
            <p:ph idx="1"/>
          </p:nvPr>
        </p:nvSpPr>
        <p:spPr>
          <a:xfrm>
            <a:off x="1066800" y="1600200"/>
            <a:ext cx="7924800" cy="4525963"/>
          </a:xfrm>
        </p:spPr>
        <p:txBody>
          <a:bodyPr/>
          <a:lstStyle/>
          <a:p>
            <a:r>
              <a:rPr lang="en-US" sz="2800" smtClean="0"/>
              <a:t>President John F. Kennedy's May 25, 1961 speech before a Joint Session of Congress </a:t>
            </a:r>
          </a:p>
          <a:p>
            <a:endParaRPr lang="en-US" smtClean="0"/>
          </a:p>
        </p:txBody>
      </p:sp>
      <p:pic>
        <p:nvPicPr>
          <p:cNvPr id="31747" name="Picture 5" descr="165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7400" y="2667000"/>
            <a:ext cx="4800600" cy="364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DARPA Grand Challenge</a:t>
            </a:r>
          </a:p>
        </p:txBody>
      </p:sp>
      <p:sp>
        <p:nvSpPr>
          <p:cNvPr id="3277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Driverless vehicles</a:t>
            </a:r>
          </a:p>
          <a:p>
            <a:pPr lvl="1"/>
            <a:r>
              <a:rPr lang="en-US" smtClean="0"/>
              <a:t>2004 – Mojave Desert  </a:t>
            </a:r>
          </a:p>
          <a:p>
            <a:pPr lvl="2"/>
            <a:r>
              <a:rPr lang="en-US" smtClean="0"/>
              <a:t>no winner</a:t>
            </a:r>
          </a:p>
          <a:p>
            <a:pPr lvl="1"/>
            <a:r>
              <a:rPr lang="en-US" smtClean="0"/>
              <a:t>2005 – Mojave Desert  </a:t>
            </a:r>
          </a:p>
          <a:p>
            <a:pPr lvl="2"/>
            <a:r>
              <a:rPr lang="en-US" smtClean="0"/>
              <a:t>Stanford, Carnegie Melon</a:t>
            </a:r>
          </a:p>
          <a:p>
            <a:endParaRPr lang="en-US" smtClean="0"/>
          </a:p>
        </p:txBody>
      </p:sp>
      <p:pic>
        <p:nvPicPr>
          <p:cNvPr id="4" name="Picture 7" descr="9503_2006083543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38800" y="1752600"/>
            <a:ext cx="3276600" cy="184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 descr="brows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05400" y="4114800"/>
            <a:ext cx="3048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1" descr="darpa-grand-challeng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52600" y="4954588"/>
            <a:ext cx="1828800" cy="1370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DARPA Grand Challenge</a:t>
            </a:r>
          </a:p>
        </p:txBody>
      </p:sp>
      <p:sp>
        <p:nvSpPr>
          <p:cNvPr id="3379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Driverless Vehicles</a:t>
            </a:r>
          </a:p>
          <a:p>
            <a:pPr lvl="1"/>
            <a:r>
              <a:rPr lang="en-US" smtClean="0"/>
              <a:t>2007 – Urban Challenge  </a:t>
            </a:r>
          </a:p>
          <a:p>
            <a:pPr lvl="2"/>
            <a:r>
              <a:rPr lang="en-US" smtClean="0"/>
              <a:t>Carnegie Melon, Stanford</a:t>
            </a:r>
          </a:p>
          <a:p>
            <a:endParaRPr lang="en-US" smtClean="0"/>
          </a:p>
        </p:txBody>
      </p:sp>
      <p:pic>
        <p:nvPicPr>
          <p:cNvPr id="33795" name="Picture 8" descr="Start Chutes Log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43600" y="1676400"/>
            <a:ext cx="19050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6" name="Picture 10" descr="MIT proceeds safely through a 4-wa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2800" y="3276600"/>
            <a:ext cx="1828800" cy="1169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7" name="Picture 12" descr="Cornell and MIT Incident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00200" y="4267200"/>
            <a:ext cx="1828800" cy="122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8" name="Picture 14" descr="Stanford and Virginia Tech face-of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29200" y="4267200"/>
            <a:ext cx="1600200" cy="1023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9" name="Picture 16" descr="Stanford and Boss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371600" y="3124200"/>
            <a:ext cx="1600200" cy="1068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0" name="Picture 18" descr="Final Ceremony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133600" y="5505450"/>
            <a:ext cx="4886325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Map the Human Genome</a:t>
            </a:r>
          </a:p>
        </p:txBody>
      </p:sp>
      <p:sp>
        <p:nvSpPr>
          <p:cNvPr id="3481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Began in 1990</a:t>
            </a:r>
          </a:p>
          <a:p>
            <a:r>
              <a:rPr lang="en-US" smtClean="0"/>
              <a:t>Working draft in 2000</a:t>
            </a:r>
          </a:p>
          <a:p>
            <a:pPr lvl="1"/>
            <a:r>
              <a:rPr lang="en-US" smtClean="0"/>
              <a:t>Completed in 2003</a:t>
            </a:r>
          </a:p>
          <a:p>
            <a:endParaRPr lang="en-US" smtClean="0"/>
          </a:p>
        </p:txBody>
      </p:sp>
      <p:pic>
        <p:nvPicPr>
          <p:cNvPr id="34819" name="Picture 5" descr="WallChar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3276600"/>
            <a:ext cx="1971675" cy="299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0" name="Picture 7" descr="genom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89563" y="1143000"/>
            <a:ext cx="3609975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Pass the Turing Test</a:t>
            </a:r>
          </a:p>
        </p:txBody>
      </p:sp>
      <p:sp>
        <p:nvSpPr>
          <p:cNvPr id="3584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smtClean="0"/>
              <a:t>The annual Loebner Prize recognizes the best advance towards this goal </a:t>
            </a:r>
          </a:p>
          <a:p>
            <a:pPr lvl="2"/>
            <a:r>
              <a:rPr lang="en-US" smtClean="0"/>
              <a:t>No one has won outright</a:t>
            </a:r>
          </a:p>
          <a:p>
            <a:pPr lvl="2"/>
            <a:r>
              <a:rPr lang="en-US" smtClean="0"/>
              <a:t>May 15, 2012 Bletchley Park, UK</a:t>
            </a:r>
          </a:p>
          <a:p>
            <a:endParaRPr lang="en-US" smtClean="0"/>
          </a:p>
        </p:txBody>
      </p:sp>
      <p:pic>
        <p:nvPicPr>
          <p:cNvPr id="35843" name="Picture 5" descr="The homepage of Oliver Robinson - Photography - Bletchley Park"/>
          <p:cNvPicPr>
            <a:picLocks noChangeAspect="1" noChangeArrowheads="1"/>
          </p:cNvPicPr>
          <p:nvPr/>
        </p:nvPicPr>
        <p:blipFill>
          <a:blip r:embed="rId2"/>
          <a:srcRect t="7471" b="37357"/>
          <a:stretch>
            <a:fillRect/>
          </a:stretch>
        </p:blipFill>
        <p:spPr bwMode="auto">
          <a:xfrm>
            <a:off x="2286000" y="3581400"/>
            <a:ext cx="44196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 Little Background</a:t>
            </a:r>
          </a:p>
        </p:txBody>
      </p:sp>
      <p:sp>
        <p:nvSpPr>
          <p:cNvPr id="1741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smtClean="0"/>
              <a:t>California (18 years)</a:t>
            </a:r>
          </a:p>
          <a:p>
            <a:pPr lvl="1"/>
            <a:r>
              <a:rPr lang="en-US" sz="2400" smtClean="0"/>
              <a:t>Born in and grew up in San Jose.</a:t>
            </a:r>
          </a:p>
          <a:p>
            <a:pPr lvl="1"/>
            <a:r>
              <a:rPr lang="en-US" sz="2400" smtClean="0"/>
              <a:t>I have a younger brother who still lives there</a:t>
            </a:r>
          </a:p>
          <a:p>
            <a:pPr lvl="1"/>
            <a:r>
              <a:rPr lang="en-US" sz="2400" smtClean="0"/>
              <a:t>Both parents were high school math/science teachers</a:t>
            </a:r>
          </a:p>
          <a:p>
            <a:pPr lvl="1"/>
            <a:r>
              <a:rPr lang="en-US" sz="2400" smtClean="0"/>
              <a:t>Graduated from high school – 1982</a:t>
            </a:r>
          </a:p>
          <a:p>
            <a:pPr lvl="2"/>
            <a:r>
              <a:rPr lang="en-US" sz="2000" smtClean="0"/>
              <a:t>Played a lot of sports </a:t>
            </a:r>
          </a:p>
          <a:p>
            <a:pPr lvl="3"/>
            <a:r>
              <a:rPr lang="en-US" sz="1600" smtClean="0"/>
              <a:t>13 varsity letters, 3 state championships</a:t>
            </a:r>
          </a:p>
          <a:p>
            <a:pPr lvl="2"/>
            <a:r>
              <a:rPr lang="en-US" sz="2000" smtClean="0"/>
              <a:t>Salutatorian of my HS class</a:t>
            </a:r>
          </a:p>
          <a:p>
            <a:pPr lvl="2"/>
            <a:r>
              <a:rPr lang="en-US" sz="2000" smtClean="0"/>
              <a:t>Also received the Bank of America Achievement Award in Science and Mathematics</a:t>
            </a: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Put Rovers on Mars</a:t>
            </a:r>
          </a:p>
        </p:txBody>
      </p:sp>
      <p:sp>
        <p:nvSpPr>
          <p:cNvPr id="3686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Pathfinder – 1997 </a:t>
            </a:r>
          </a:p>
          <a:p>
            <a:pPr lvl="1"/>
            <a:r>
              <a:rPr lang="en-US" smtClean="0"/>
              <a:t>Sojourner </a:t>
            </a:r>
          </a:p>
          <a:p>
            <a:r>
              <a:rPr lang="en-US" smtClean="0"/>
              <a:t>Mars Exploration Rover </a:t>
            </a:r>
          </a:p>
          <a:p>
            <a:pPr lvl="1"/>
            <a:r>
              <a:rPr lang="en-US" smtClean="0"/>
              <a:t>Spirit (2004-2010) and </a:t>
            </a:r>
          </a:p>
          <a:p>
            <a:pPr lvl="1"/>
            <a:r>
              <a:rPr lang="en-US" smtClean="0"/>
              <a:t>Opportunity – 2004-</a:t>
            </a:r>
          </a:p>
          <a:p>
            <a:r>
              <a:rPr lang="en-US" smtClean="0"/>
              <a:t>Mars Science Laboratory </a:t>
            </a:r>
          </a:p>
          <a:p>
            <a:pPr lvl="1"/>
            <a:r>
              <a:rPr lang="en-US" smtClean="0"/>
              <a:t>Curiosity - August 2012</a:t>
            </a:r>
            <a:r>
              <a:rPr lang="en-US" smtClean="0">
                <a:latin typeface="Times New Roman" pitchFamily="18" charset="0"/>
              </a:rPr>
              <a:t> </a:t>
            </a:r>
          </a:p>
          <a:p>
            <a:endParaRPr lang="en-US" smtClean="0"/>
          </a:p>
        </p:txBody>
      </p:sp>
      <p:pic>
        <p:nvPicPr>
          <p:cNvPr id="4" name="Picture 5" descr="File:Sojourner on Mars PIA0112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05400" y="1600200"/>
            <a:ext cx="1219200" cy="1119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 descr="300px-NASA_Mars_Rove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43600" y="2895600"/>
            <a:ext cx="1828800" cy="146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http://www.bendbulletin.com/apps/pbcsi.dll/bilde?Site=BB&amp;Date=20120313&amp;Category=NEWS0107&amp;ArtNo=203130324&amp;Ref=AR&amp;MaxW=57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0" y="4772025"/>
            <a:ext cx="3048000" cy="208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Put Rovers on Mars</a:t>
            </a:r>
          </a:p>
        </p:txBody>
      </p:sp>
      <p:sp>
        <p:nvSpPr>
          <p:cNvPr id="3789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37891" name="Picture 9" descr="PIA15277_3rovers-hi_D2011_1215_D511_b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219200"/>
            <a:ext cx="6513513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2" name="Picture 2" descr="http://meteorites.asu.edu/sites/meteorites.asu.edu/files/rover-comparison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0" y="4019550"/>
            <a:ext cx="3810000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National Academy for Engineering</a:t>
            </a:r>
          </a:p>
        </p:txBody>
      </p:sp>
      <p:sp>
        <p:nvSpPr>
          <p:cNvPr id="38914" name="Content Placeholder 2"/>
          <p:cNvSpPr>
            <a:spLocks noGrp="1"/>
          </p:cNvSpPr>
          <p:nvPr>
            <p:ph idx="1"/>
          </p:nvPr>
        </p:nvSpPr>
        <p:spPr>
          <a:xfrm>
            <a:off x="1066800" y="1600200"/>
            <a:ext cx="7924800" cy="4525963"/>
          </a:xfrm>
        </p:spPr>
        <p:txBody>
          <a:bodyPr/>
          <a:lstStyle/>
          <a:p>
            <a:r>
              <a:rPr lang="en-US" smtClean="0"/>
              <a:t>Grand Challenges for Engineering</a:t>
            </a:r>
          </a:p>
          <a:p>
            <a:pPr lvl="1">
              <a:buFontTx/>
              <a:buNone/>
            </a:pPr>
            <a:r>
              <a:rPr lang="en-US" smtClean="0"/>
              <a:t>14 Grand Challenges – several are CS heavy</a:t>
            </a:r>
          </a:p>
          <a:p>
            <a:pPr lvl="2"/>
            <a:r>
              <a:rPr lang="en-US" smtClean="0"/>
              <a:t>Advance health informatics</a:t>
            </a:r>
          </a:p>
          <a:p>
            <a:pPr lvl="2"/>
            <a:r>
              <a:rPr lang="en-US" smtClean="0"/>
              <a:t>Reverse-engineer the brain</a:t>
            </a:r>
          </a:p>
          <a:p>
            <a:pPr lvl="2"/>
            <a:r>
              <a:rPr lang="en-US" smtClean="0"/>
              <a:t>Secure cyberspace</a:t>
            </a:r>
          </a:p>
          <a:p>
            <a:pPr lvl="2"/>
            <a:r>
              <a:rPr lang="en-US" smtClean="0"/>
              <a:t>Enhance virtual reality</a:t>
            </a:r>
          </a:p>
          <a:p>
            <a:pPr lvl="2"/>
            <a:r>
              <a:rPr lang="en-US" smtClean="0"/>
              <a:t>Advance personalized learning </a:t>
            </a:r>
          </a:p>
          <a:p>
            <a:endParaRPr lang="en-US" smtClean="0"/>
          </a:p>
        </p:txBody>
      </p:sp>
      <p:pic>
        <p:nvPicPr>
          <p:cNvPr id="38915" name="Picture 2" descr="http://www.engineeringchallenges.org/images/naeLogo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62400" y="6096000"/>
            <a:ext cx="4876800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John Hopcroft</a:t>
            </a:r>
          </a:p>
        </p:txBody>
      </p:sp>
      <p:sp>
        <p:nvSpPr>
          <p:cNvPr id="3993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The Future of Computer Science</a:t>
            </a:r>
          </a:p>
          <a:p>
            <a:pPr lvl="1"/>
            <a:r>
              <a:rPr lang="en-US" sz="2400" i="1" dirty="0" err="1" smtClean="0"/>
              <a:t>Int</a:t>
            </a:r>
            <a:r>
              <a:rPr lang="en-US" sz="2400" i="1" dirty="0" smtClean="0"/>
              <a:t> J Software Informatics, </a:t>
            </a:r>
            <a:r>
              <a:rPr lang="en-US" sz="2400" dirty="0" smtClean="0"/>
              <a:t>Volume 5, Issue 4 (2011), pp. 549-565 International Journal of Software and Informatics, ISSN 1673-7288</a:t>
            </a:r>
          </a:p>
          <a:p>
            <a:pPr lvl="1"/>
            <a:r>
              <a:rPr lang="en-US" sz="2400" dirty="0" smtClean="0"/>
              <a:t>John E. </a:t>
            </a:r>
            <a:r>
              <a:rPr lang="en-US" sz="2400" dirty="0" err="1" smtClean="0"/>
              <a:t>Hopcroft</a:t>
            </a:r>
            <a:r>
              <a:rPr lang="en-US" sz="2400" dirty="0" smtClean="0"/>
              <a:t>, </a:t>
            </a:r>
            <a:r>
              <a:rPr lang="en-US" sz="2400" dirty="0" err="1" smtClean="0"/>
              <a:t>Sucheta</a:t>
            </a:r>
            <a:r>
              <a:rPr lang="en-US" sz="2400" dirty="0" smtClean="0"/>
              <a:t> </a:t>
            </a:r>
            <a:r>
              <a:rPr lang="en-US" sz="2400" dirty="0" err="1" smtClean="0"/>
              <a:t>Soundarajan</a:t>
            </a:r>
            <a:r>
              <a:rPr lang="en-US" sz="2400" dirty="0" smtClean="0"/>
              <a:t>, and </a:t>
            </a:r>
            <a:r>
              <a:rPr lang="en-US" sz="2400" dirty="0" err="1" smtClean="0"/>
              <a:t>Liaoruo</a:t>
            </a:r>
            <a:r>
              <a:rPr lang="en-US" sz="2400" dirty="0" smtClean="0"/>
              <a:t> Wang</a:t>
            </a:r>
          </a:p>
          <a:p>
            <a:pPr lvl="1"/>
            <a:endParaRPr lang="en-US" sz="2400" dirty="0" smtClean="0"/>
          </a:p>
          <a:p>
            <a:pPr lvl="1" algn="just"/>
            <a:r>
              <a:rPr lang="en-US" sz="2400" dirty="0" smtClean="0"/>
              <a:t>Computer science is undergoing a fundamental change and is reshaping our understanding of the world. An important aspect of this change is the theory and applications dealing with the gathering and analyzing of large real-world data sets.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>
                <a:solidFill>
                  <a:schemeClr val="bg1"/>
                </a:solidFill>
              </a:rPr>
              <a:t>John Hopcroft</a:t>
            </a:r>
          </a:p>
        </p:txBody>
      </p:sp>
      <p:sp>
        <p:nvSpPr>
          <p:cNvPr id="4096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14400" y="1600200"/>
            <a:ext cx="7772400" cy="5410200"/>
          </a:xfrm>
        </p:spPr>
        <p:txBody>
          <a:bodyPr/>
          <a:lstStyle/>
          <a:p>
            <a:pPr algn="just">
              <a:lnSpc>
                <a:spcPct val="90000"/>
              </a:lnSpc>
            </a:pPr>
            <a:r>
              <a:rPr lang="en-US" sz="2800" dirty="0" smtClean="0">
                <a:solidFill>
                  <a:schemeClr val="bg1"/>
                </a:solidFill>
              </a:rPr>
              <a:t>The early years primarily concerned with the size, efficiency and reliability of computers.</a:t>
            </a:r>
          </a:p>
          <a:p>
            <a:pPr lvl="1">
              <a:lnSpc>
                <a:spcPct val="90000"/>
              </a:lnSpc>
            </a:pPr>
            <a:r>
              <a:rPr lang="en-US" sz="2200" dirty="0" smtClean="0">
                <a:solidFill>
                  <a:schemeClr val="bg1"/>
                </a:solidFill>
              </a:rPr>
              <a:t>They attempted to increase the computational speed as well as reduce the physical size of computers, to make them more practical and useful. </a:t>
            </a:r>
          </a:p>
          <a:p>
            <a:pPr lvl="1">
              <a:lnSpc>
                <a:spcPct val="90000"/>
              </a:lnSpc>
            </a:pPr>
            <a:r>
              <a:rPr lang="en-US" sz="2200" dirty="0" smtClean="0">
                <a:solidFill>
                  <a:schemeClr val="bg1"/>
                </a:solidFill>
              </a:rPr>
              <a:t>The research mainly dealt with hardware, programming languages, compilers, operating systems, and data bases.</a:t>
            </a:r>
          </a:p>
          <a:p>
            <a:pPr>
              <a:lnSpc>
                <a:spcPct val="90000"/>
              </a:lnSpc>
            </a:pPr>
            <a:r>
              <a:rPr lang="en-US" sz="2600" dirty="0" smtClean="0">
                <a:solidFill>
                  <a:schemeClr val="bg1"/>
                </a:solidFill>
              </a:rPr>
              <a:t>Future computer science research and applications will be less concerned with how to make computers work and more focused on the processing and analysis of such large amounts of data.</a:t>
            </a:r>
            <a:endParaRPr lang="en-US" sz="2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Department</a:t>
            </a:r>
          </a:p>
        </p:txBody>
      </p:sp>
      <p:sp>
        <p:nvSpPr>
          <p:cNvPr id="4198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1994: </a:t>
            </a:r>
          </a:p>
          <a:p>
            <a:pPr lvl="1"/>
            <a:r>
              <a:rPr lang="en-US" smtClean="0"/>
              <a:t>Faculty: 5 faculty lines and1 lecturer</a:t>
            </a:r>
          </a:p>
          <a:p>
            <a:pPr lvl="2"/>
            <a:r>
              <a:rPr lang="en-US" smtClean="0"/>
              <a:t>Ed Wishart, Carl Looney, Sushil Louis, Fred Harris, ½ Bob Hooper, ½ Larry LaForge, Rob Langsner </a:t>
            </a:r>
          </a:p>
          <a:p>
            <a:pPr lvl="1"/>
            <a:r>
              <a:rPr lang="en-US" smtClean="0"/>
              <a:t>Research funding - $0</a:t>
            </a:r>
          </a:p>
          <a:p>
            <a:pPr lvl="1">
              <a:buFontTx/>
              <a:buNone/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Department</a:t>
            </a:r>
          </a:p>
        </p:txBody>
      </p:sp>
      <p:sp>
        <p:nvSpPr>
          <p:cNvPr id="4301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2012</a:t>
            </a:r>
            <a:endParaRPr lang="en-US" dirty="0" smtClean="0"/>
          </a:p>
          <a:p>
            <a:pPr lvl="1"/>
            <a:r>
              <a:rPr lang="en-US" dirty="0" smtClean="0"/>
              <a:t>Faculty: 14 faculty lines, 2 Lecturers, Research Assistant Professor, and Post Docs.</a:t>
            </a:r>
          </a:p>
          <a:p>
            <a:pPr lvl="1"/>
            <a:r>
              <a:rPr lang="en-US" dirty="0" smtClean="0"/>
              <a:t>Research funding:</a:t>
            </a:r>
          </a:p>
          <a:p>
            <a:pPr lvl="2"/>
            <a:r>
              <a:rPr lang="en-US" dirty="0" smtClean="0"/>
              <a:t>36 proposals submitted</a:t>
            </a:r>
          </a:p>
          <a:p>
            <a:pPr lvl="2"/>
            <a:r>
              <a:rPr lang="en-US" dirty="0" smtClean="0"/>
              <a:t>Awards: $1,453,125</a:t>
            </a:r>
          </a:p>
          <a:p>
            <a:pPr lvl="2"/>
            <a:r>
              <a:rPr lang="en-US" dirty="0" smtClean="0"/>
              <a:t>Expenditures: $2,029,819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Undergraduate Enrollment</a:t>
            </a:r>
          </a:p>
        </p:txBody>
      </p:sp>
      <p:sp>
        <p:nvSpPr>
          <p:cNvPr id="4403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4403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1600200"/>
            <a:ext cx="7699375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Departmental Vision Statement</a:t>
            </a:r>
          </a:p>
        </p:txBody>
      </p:sp>
      <p:sp>
        <p:nvSpPr>
          <p:cNvPr id="4505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lnSpc>
                <a:spcPct val="90000"/>
              </a:lnSpc>
              <a:buFontTx/>
              <a:buNone/>
            </a:pPr>
            <a:r>
              <a:rPr lang="en-US" sz="3000" smtClean="0"/>
              <a:t>We envision that in the next five years, the Department of Computer Science and Engineering at UNR will be recognized in the state and the region as a leader in select focal areas, and for the excellence of its research, education, and outreach, and will continue to gain prominence at a rate to ensure it a place within the second quartile in the National Research Council Rankings before the end of the decade.</a:t>
            </a:r>
          </a:p>
          <a:p>
            <a:pPr marL="0" indent="0" algn="just">
              <a:lnSpc>
                <a:spcPct val="90000"/>
              </a:lnSpc>
              <a:buFontTx/>
              <a:buNone/>
            </a:pPr>
            <a:endParaRPr lang="en-US" sz="2000" smtClean="0"/>
          </a:p>
          <a:p>
            <a:pPr marL="0" indent="0" algn="r">
              <a:lnSpc>
                <a:spcPct val="90000"/>
              </a:lnSpc>
              <a:buFontTx/>
              <a:buNone/>
            </a:pPr>
            <a:r>
              <a:rPr lang="en-US" sz="2000" i="1" smtClean="0"/>
              <a:t>CSE Strategic Plan 2010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Vision</a:t>
            </a:r>
          </a:p>
        </p:txBody>
      </p:sp>
      <p:sp>
        <p:nvSpPr>
          <p:cNvPr id="46082" name="Content Placeholder 2"/>
          <p:cNvSpPr>
            <a:spLocks noGrp="1"/>
          </p:cNvSpPr>
          <p:nvPr>
            <p:ph idx="1"/>
          </p:nvPr>
        </p:nvSpPr>
        <p:spPr>
          <a:xfrm>
            <a:off x="1066800" y="1600200"/>
            <a:ext cx="7620000" cy="4953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3000" smtClean="0"/>
              <a:t>Maintain our strengths</a:t>
            </a:r>
          </a:p>
          <a:p>
            <a:pPr lvl="1">
              <a:lnSpc>
                <a:spcPct val="90000"/>
              </a:lnSpc>
            </a:pPr>
            <a:r>
              <a:rPr lang="en-US" sz="2600" smtClean="0"/>
              <a:t>Great departmental atmosphere and interaction, quality teaching, growing research</a:t>
            </a:r>
          </a:p>
          <a:p>
            <a:pPr>
              <a:lnSpc>
                <a:spcPct val="90000"/>
              </a:lnSpc>
            </a:pPr>
            <a:r>
              <a:rPr lang="en-US" sz="3000" smtClean="0"/>
              <a:t>Improve our department</a:t>
            </a:r>
          </a:p>
          <a:p>
            <a:pPr lvl="1">
              <a:lnSpc>
                <a:spcPct val="90000"/>
              </a:lnSpc>
            </a:pPr>
            <a:r>
              <a:rPr lang="en-US" sz="2600" smtClean="0"/>
              <a:t>Move our program closer to ranked status</a:t>
            </a:r>
          </a:p>
          <a:p>
            <a:pPr lvl="1">
              <a:lnSpc>
                <a:spcPct val="90000"/>
              </a:lnSpc>
            </a:pPr>
            <a:r>
              <a:rPr lang="en-US" sz="2600" smtClean="0"/>
              <a:t>Increase our graduate enrollment, corporate involvement, collaborative research, alumni interaction, faculty </a:t>
            </a:r>
          </a:p>
          <a:p>
            <a:pPr lvl="1">
              <a:lnSpc>
                <a:spcPct val="90000"/>
              </a:lnSpc>
            </a:pPr>
            <a:r>
              <a:rPr lang="en-US" sz="2600" smtClean="0"/>
              <a:t>Move research active faculty to a 2-1 teaching load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 Little Background</a:t>
            </a:r>
          </a:p>
        </p:txBody>
      </p:sp>
      <p:sp>
        <p:nvSpPr>
          <p:cNvPr id="1843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smtClean="0"/>
              <a:t>South Carolina (12 years)</a:t>
            </a:r>
          </a:p>
          <a:p>
            <a:pPr lvl="1"/>
            <a:r>
              <a:rPr lang="en-US" sz="2400" smtClean="0"/>
              <a:t>BS Major: Mathematics, Minor: Physics (1986)</a:t>
            </a:r>
          </a:p>
          <a:p>
            <a:pPr lvl="1"/>
            <a:r>
              <a:rPr lang="en-US" sz="2400" smtClean="0"/>
              <a:t>MS Educational Administration (1988)</a:t>
            </a:r>
          </a:p>
          <a:p>
            <a:pPr lvl="1"/>
            <a:r>
              <a:rPr lang="en-US" sz="2400" smtClean="0"/>
              <a:t>Married Cindy (1988)</a:t>
            </a:r>
          </a:p>
          <a:p>
            <a:pPr lvl="1"/>
            <a:r>
              <a:rPr lang="en-US" sz="2400" smtClean="0"/>
              <a:t>MS Computer Science (1991)</a:t>
            </a:r>
          </a:p>
          <a:p>
            <a:pPr lvl="2"/>
            <a:r>
              <a:rPr lang="en-US" sz="2000" smtClean="0"/>
              <a:t>Software Reliability: Mars Pathfinder </a:t>
            </a:r>
          </a:p>
          <a:p>
            <a:pPr lvl="1"/>
            <a:r>
              <a:rPr lang="en-US" sz="2400" smtClean="0"/>
              <a:t>Birth of our son Jordan (1994)</a:t>
            </a:r>
          </a:p>
          <a:p>
            <a:pPr lvl="1"/>
            <a:r>
              <a:rPr lang="en-US" sz="2400" smtClean="0"/>
              <a:t>PhD Computer Science (1994)</a:t>
            </a:r>
          </a:p>
          <a:p>
            <a:pPr lvl="2"/>
            <a:r>
              <a:rPr lang="en-US" sz="2000" smtClean="0"/>
              <a:t>Parallel Computation and Graph Algorithms</a:t>
            </a: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itle 1"/>
          <p:cNvSpPr>
            <a:spLocks noGrp="1"/>
          </p:cNvSpPr>
          <p:nvPr>
            <p:ph type="title"/>
          </p:nvPr>
        </p:nvSpPr>
        <p:spPr>
          <a:xfrm>
            <a:off x="838200" y="274638"/>
            <a:ext cx="8001000" cy="1173162"/>
          </a:xfrm>
        </p:spPr>
        <p:txBody>
          <a:bodyPr/>
          <a:lstStyle/>
          <a:p>
            <a:r>
              <a:rPr lang="en-US" smtClean="0"/>
              <a:t>Increase Graduate Enrollment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600200"/>
            <a:ext cx="7620000" cy="4953000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en-US" dirty="0" smtClean="0"/>
              <a:t>Increase our retention of our good BS students into the MS program</a:t>
            </a:r>
          </a:p>
          <a:p>
            <a:pPr lvl="1">
              <a:defRPr/>
            </a:pPr>
            <a:r>
              <a:rPr lang="en-US" dirty="0" smtClean="0"/>
              <a:t>Encourage them to enroll in the integrated BS/MS program </a:t>
            </a:r>
          </a:p>
          <a:p>
            <a:pPr lvl="1">
              <a:defRPr/>
            </a:pPr>
            <a:r>
              <a:rPr lang="en-US" dirty="0" smtClean="0"/>
              <a:t>Hire them as assistants for 300/400 level courses, </a:t>
            </a:r>
          </a:p>
          <a:p>
            <a:pPr lvl="2">
              <a:defRPr/>
            </a:pPr>
            <a:r>
              <a:rPr lang="en-US" dirty="0" smtClean="0"/>
              <a:t>Pay them out of differential fees.  </a:t>
            </a:r>
          </a:p>
          <a:p>
            <a:pPr lvl="2">
              <a:defRPr/>
            </a:pPr>
            <a:r>
              <a:rPr lang="en-US" dirty="0" smtClean="0"/>
              <a:t>Conduct help sessions and grade</a:t>
            </a:r>
          </a:p>
          <a:p>
            <a:pPr>
              <a:defRPr/>
            </a:pPr>
            <a:r>
              <a:rPr lang="en-US" dirty="0" smtClean="0"/>
              <a:t>Then we will have the enrollment for a variety of graduate courses necessary for our PhD program.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Increase Research</a:t>
            </a:r>
          </a:p>
        </p:txBody>
      </p:sp>
      <p:sp>
        <p:nvSpPr>
          <p:cNvPr id="48130" name="Content Placeholder 2"/>
          <p:cNvSpPr>
            <a:spLocks noGrp="1"/>
          </p:cNvSpPr>
          <p:nvPr>
            <p:ph idx="1"/>
          </p:nvPr>
        </p:nvSpPr>
        <p:spPr>
          <a:xfrm>
            <a:off x="1066800" y="1600200"/>
            <a:ext cx="7848600" cy="4525963"/>
          </a:xfrm>
        </p:spPr>
        <p:txBody>
          <a:bodyPr/>
          <a:lstStyle/>
          <a:p>
            <a:r>
              <a:rPr lang="en-US" smtClean="0"/>
              <a:t>Publications</a:t>
            </a:r>
          </a:p>
          <a:p>
            <a:pPr lvl="1"/>
            <a:r>
              <a:rPr lang="en-US" smtClean="0"/>
              <a:t>Journals:</a:t>
            </a:r>
          </a:p>
          <a:p>
            <a:pPr lvl="2"/>
            <a:r>
              <a:rPr lang="en-US" smtClean="0"/>
              <a:t>It has been increasing: 12, 13, 15 (last 3 years)</a:t>
            </a:r>
          </a:p>
          <a:p>
            <a:pPr lvl="2"/>
            <a:r>
              <a:rPr lang="en-US" smtClean="0"/>
              <a:t>We should shoot for 2 per research active faculty per year (on average).</a:t>
            </a:r>
          </a:p>
          <a:p>
            <a:pPr lvl="2"/>
            <a:r>
              <a:rPr lang="en-US" smtClean="0"/>
              <a:t>Every PhD student should have 1 accepted before their defense.</a:t>
            </a:r>
          </a:p>
          <a:p>
            <a:pPr lvl="1"/>
            <a:r>
              <a:rPr lang="en-US" smtClean="0"/>
              <a:t>Refereed conferences: </a:t>
            </a:r>
          </a:p>
          <a:p>
            <a:pPr lvl="2"/>
            <a:r>
              <a:rPr lang="en-US" smtClean="0"/>
              <a:t>It has been 63,  47, 40 (last 3 years)</a:t>
            </a:r>
          </a:p>
          <a:p>
            <a:pPr lvl="2"/>
            <a:r>
              <a:rPr lang="en-US" smtClean="0"/>
              <a:t>We should shoot for 1 per MS graduate, and 1 per PhD student per year.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Increase Research</a:t>
            </a:r>
          </a:p>
        </p:txBody>
      </p:sp>
      <p:sp>
        <p:nvSpPr>
          <p:cNvPr id="4915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Proposals</a:t>
            </a:r>
          </a:p>
          <a:p>
            <a:pPr lvl="1"/>
            <a:r>
              <a:rPr lang="en-US" smtClean="0"/>
              <a:t>Submitted: (2012) 36</a:t>
            </a:r>
          </a:p>
          <a:p>
            <a:r>
              <a:rPr lang="en-US" smtClean="0"/>
              <a:t>Undergraduate involvement in labs</a:t>
            </a:r>
          </a:p>
          <a:p>
            <a:r>
              <a:rPr lang="en-US" smtClean="0"/>
              <a:t>Group/Collaborative proposals</a:t>
            </a:r>
          </a:p>
          <a:p>
            <a:pPr lvl="1"/>
            <a:r>
              <a:rPr lang="en-US" smtClean="0"/>
              <a:t>Target large proposals – possibly a Center </a:t>
            </a:r>
          </a:p>
          <a:p>
            <a:pPr lvl="2"/>
            <a:r>
              <a:rPr lang="en-US" smtClean="0"/>
              <a:t>Knowledge Fund Proposal </a:t>
            </a:r>
          </a:p>
          <a:p>
            <a:pPr lvl="2"/>
            <a:endParaRPr lang="en-US" smtClean="0"/>
          </a:p>
          <a:p>
            <a:r>
              <a:rPr lang="en-US" smtClean="0"/>
              <a:t>Increasing infrastructure support within the department.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Increasing Corporate Involvement</a:t>
            </a:r>
          </a:p>
        </p:txBody>
      </p:sp>
      <p:sp>
        <p:nvSpPr>
          <p:cNvPr id="5017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Continue </a:t>
            </a:r>
          </a:p>
          <a:p>
            <a:pPr lvl="1"/>
            <a:r>
              <a:rPr lang="en-US" smtClean="0"/>
              <a:t>GE Bently, Bally, IGT, </a:t>
            </a:r>
          </a:p>
          <a:p>
            <a:r>
              <a:rPr lang="en-US" smtClean="0"/>
              <a:t>Increase</a:t>
            </a:r>
          </a:p>
          <a:p>
            <a:pPr lvl="1"/>
            <a:r>
              <a:rPr lang="en-US" smtClean="0"/>
              <a:t>3G, SNC, …</a:t>
            </a:r>
          </a:p>
          <a:p>
            <a:pPr lvl="1"/>
            <a:endParaRPr lang="en-US" smtClean="0"/>
          </a:p>
          <a:p>
            <a:r>
              <a:rPr lang="en-US" smtClean="0"/>
              <a:t>Assisting/Cultivating start-ups</a:t>
            </a:r>
          </a:p>
          <a:p>
            <a:pPr lvl="1"/>
            <a:r>
              <a:rPr lang="en-US" smtClean="0"/>
              <a:t>Colloquia April 12</a:t>
            </a:r>
          </a:p>
          <a:p>
            <a:pPr lvl="2"/>
            <a:r>
              <a:rPr lang="en-US" smtClean="0"/>
              <a:t>Colin Loretz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Increasing Alumni Interaction</a:t>
            </a:r>
          </a:p>
        </p:txBody>
      </p:sp>
      <p:sp>
        <p:nvSpPr>
          <p:cNvPr id="5120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We have a good start with the Hats Off presentations.</a:t>
            </a:r>
          </a:p>
          <a:p>
            <a:r>
              <a:rPr lang="en-US" smtClean="0"/>
              <a:t>Things to add:</a:t>
            </a:r>
          </a:p>
          <a:p>
            <a:pPr lvl="1"/>
            <a:r>
              <a:rPr lang="en-US" smtClean="0"/>
              <a:t>Business card gallery</a:t>
            </a:r>
          </a:p>
          <a:p>
            <a:pPr lvl="1"/>
            <a:r>
              <a:rPr lang="en-US" smtClean="0"/>
              <a:t>Lifetime accounts</a:t>
            </a:r>
          </a:p>
          <a:p>
            <a:pPr lvl="2"/>
            <a:r>
              <a:rPr lang="en-US" smtClean="0"/>
              <a:t>Email forwarding</a:t>
            </a:r>
          </a:p>
          <a:p>
            <a:pPr lvl="2"/>
            <a:r>
              <a:rPr lang="en-US" smtClean="0"/>
              <a:t>Web profiles (with CV link)</a:t>
            </a:r>
          </a:p>
          <a:p>
            <a:pPr lvl="1"/>
            <a:r>
              <a:rPr lang="en-US" smtClean="0"/>
              <a:t>Donations </a:t>
            </a:r>
          </a:p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Increasing Faculty</a:t>
            </a:r>
          </a:p>
        </p:txBody>
      </p:sp>
      <p:sp>
        <p:nvSpPr>
          <p:cNvPr id="5222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Hopefully we can leverage differential fees for a second position in this search</a:t>
            </a:r>
          </a:p>
          <a:p>
            <a:r>
              <a:rPr lang="en-US" dirty="0" smtClean="0"/>
              <a:t>Also need targeted hiring in the future</a:t>
            </a:r>
          </a:p>
          <a:p>
            <a:pPr lvl="1"/>
            <a:r>
              <a:rPr lang="en-US" dirty="0" smtClean="0"/>
              <a:t>Big Data </a:t>
            </a:r>
          </a:p>
          <a:p>
            <a:pPr lvl="2"/>
            <a:r>
              <a:rPr lang="en-US" dirty="0" smtClean="0"/>
              <a:t>Several of us </a:t>
            </a:r>
            <a:r>
              <a:rPr lang="en-US" dirty="0" smtClean="0"/>
              <a:t>have </a:t>
            </a:r>
            <a:r>
              <a:rPr lang="en-US" dirty="0" smtClean="0"/>
              <a:t>written a position for this into an NSF proposal under review, and the University has agreed to pick up this position.</a:t>
            </a:r>
          </a:p>
          <a:p>
            <a:pPr lvl="1"/>
            <a:r>
              <a:rPr lang="en-US" dirty="0" smtClean="0"/>
              <a:t>Computer Engineering: </a:t>
            </a:r>
          </a:p>
          <a:p>
            <a:pPr lvl="2"/>
            <a:r>
              <a:rPr lang="en-US" dirty="0" smtClean="0"/>
              <a:t>Hardware/Embedded Systems, 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Needs:</a:t>
            </a:r>
          </a:p>
        </p:txBody>
      </p:sp>
      <p:sp>
        <p:nvSpPr>
          <p:cNvPr id="53250" name="Content Placeholder 2"/>
          <p:cNvSpPr>
            <a:spLocks noGrp="1"/>
          </p:cNvSpPr>
          <p:nvPr>
            <p:ph idx="1"/>
          </p:nvPr>
        </p:nvSpPr>
        <p:spPr>
          <a:xfrm>
            <a:off x="1066800" y="1600200"/>
            <a:ext cx="7848600" cy="4953000"/>
          </a:xfrm>
        </p:spPr>
        <p:txBody>
          <a:bodyPr/>
          <a:lstStyle/>
          <a:p>
            <a:r>
              <a:rPr lang="en-US" smtClean="0"/>
              <a:t>Department technician </a:t>
            </a:r>
          </a:p>
          <a:p>
            <a:pPr lvl="1"/>
            <a:r>
              <a:rPr lang="en-US" smtClean="0"/>
              <a:t>A systems administrator was promised to Dr. Varol when he came here 17 years ago.  </a:t>
            </a:r>
          </a:p>
          <a:p>
            <a:pPr lvl="1"/>
            <a:r>
              <a:rPr lang="en-US" smtClean="0"/>
              <a:t>This need is impacting our research productivity</a:t>
            </a:r>
          </a:p>
          <a:p>
            <a:endParaRPr lang="en-US" smtClean="0"/>
          </a:p>
          <a:p>
            <a:r>
              <a:rPr lang="en-US" smtClean="0"/>
              <a:t>Office personnel</a:t>
            </a:r>
          </a:p>
          <a:p>
            <a:r>
              <a:rPr lang="en-US" smtClean="0"/>
              <a:t>More TA-positions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Needs:</a:t>
            </a:r>
          </a:p>
        </p:txBody>
      </p:sp>
      <p:sp>
        <p:nvSpPr>
          <p:cNvPr id="54274" name="Content Placeholder 2"/>
          <p:cNvSpPr>
            <a:spLocks noGrp="1"/>
          </p:cNvSpPr>
          <p:nvPr>
            <p:ph idx="1"/>
          </p:nvPr>
        </p:nvSpPr>
        <p:spPr>
          <a:xfrm>
            <a:off x="1066800" y="1600200"/>
            <a:ext cx="7848600" cy="4953000"/>
          </a:xfrm>
        </p:spPr>
        <p:txBody>
          <a:bodyPr/>
          <a:lstStyle/>
          <a:p>
            <a:r>
              <a:rPr lang="en-US" dirty="0" smtClean="0"/>
              <a:t>Space </a:t>
            </a:r>
          </a:p>
          <a:p>
            <a:pPr lvl="1"/>
            <a:r>
              <a:rPr lang="en-US" dirty="0" smtClean="0"/>
              <a:t>Every faculty should have at least a 400 ft</a:t>
            </a:r>
            <a:r>
              <a:rPr lang="en-US" baseline="30000" dirty="0" smtClean="0"/>
              <a:t>2</a:t>
            </a:r>
            <a:r>
              <a:rPr lang="en-US" dirty="0" smtClean="0"/>
              <a:t> lab	</a:t>
            </a:r>
          </a:p>
          <a:p>
            <a:pPr lvl="2"/>
            <a:r>
              <a:rPr lang="en-US" dirty="0" smtClean="0"/>
              <a:t>This lack has hampered research growth</a:t>
            </a:r>
          </a:p>
          <a:p>
            <a:pPr lvl="1"/>
            <a:r>
              <a:rPr lang="en-US" dirty="0" smtClean="0"/>
              <a:t>Offices</a:t>
            </a:r>
          </a:p>
          <a:p>
            <a:pPr lvl="2"/>
            <a:r>
              <a:rPr lang="en-US" dirty="0" smtClean="0"/>
              <a:t>For </a:t>
            </a:r>
            <a:r>
              <a:rPr lang="en-US" dirty="0" smtClean="0"/>
              <a:t>new faculty, visiting </a:t>
            </a:r>
            <a:r>
              <a:rPr lang="en-US" dirty="0" smtClean="0"/>
              <a:t>faculty, Post Docs, …</a:t>
            </a:r>
          </a:p>
          <a:p>
            <a:pPr lvl="1"/>
            <a:r>
              <a:rPr lang="en-US" dirty="0" smtClean="0"/>
              <a:t>Incubator center</a:t>
            </a:r>
          </a:p>
          <a:p>
            <a:pPr lvl="1"/>
            <a:r>
              <a:rPr lang="en-US" dirty="0" smtClean="0"/>
              <a:t>This (and more) could fit in a new CSE building.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itle 1"/>
          <p:cNvSpPr>
            <a:spLocks noGrp="1"/>
          </p:cNvSpPr>
          <p:nvPr>
            <p:ph type="title" idx="4294967295"/>
          </p:nvPr>
        </p:nvSpPr>
        <p:spPr>
          <a:xfrm>
            <a:off x="1066800" y="274638"/>
            <a:ext cx="7620000" cy="1173162"/>
          </a:xfrm>
        </p:spPr>
        <p:txBody>
          <a:bodyPr/>
          <a:lstStyle/>
          <a:p>
            <a:r>
              <a:rPr lang="en-US" smtClean="0">
                <a:solidFill>
                  <a:schemeClr val="bg1"/>
                </a:solidFill>
              </a:rPr>
              <a:t>Departmental Vision Statement</a:t>
            </a:r>
          </a:p>
        </p:txBody>
      </p:sp>
      <p:sp>
        <p:nvSpPr>
          <p:cNvPr id="65539" name="Content Placeholder 2"/>
          <p:cNvSpPr>
            <a:spLocks noGrp="1"/>
          </p:cNvSpPr>
          <p:nvPr>
            <p:ph idx="4294967295"/>
          </p:nvPr>
        </p:nvSpPr>
        <p:spPr>
          <a:xfrm>
            <a:off x="1066800" y="1600200"/>
            <a:ext cx="7620000" cy="4525963"/>
          </a:xfrm>
        </p:spPr>
        <p:txBody>
          <a:bodyPr/>
          <a:lstStyle/>
          <a:p>
            <a:pPr marL="0" indent="0" algn="just">
              <a:lnSpc>
                <a:spcPct val="90000"/>
              </a:lnSpc>
              <a:buFontTx/>
              <a:buNone/>
            </a:pPr>
            <a:r>
              <a:rPr lang="en-US" sz="3000" smtClean="0">
                <a:solidFill>
                  <a:schemeClr val="bg1"/>
                </a:solidFill>
              </a:rPr>
              <a:t>We envision that in the next five years, the Department of Computer Science and Engineering at UNR will be recognized in the state and the region as a leader in select focal areas, and for the excellence of its research, education, and outreach, and will continue to gain prominence at a rate to ensure it a place within the second quartile in the National Research Council Rankings before the end of the decade.</a:t>
            </a:r>
          </a:p>
          <a:p>
            <a:pPr marL="0" indent="0" algn="just">
              <a:lnSpc>
                <a:spcPct val="90000"/>
              </a:lnSpc>
              <a:buFontTx/>
              <a:buNone/>
            </a:pPr>
            <a:endParaRPr lang="en-US" sz="2000" smtClean="0">
              <a:solidFill>
                <a:schemeClr val="bg1"/>
              </a:solidFill>
            </a:endParaRPr>
          </a:p>
          <a:p>
            <a:pPr marL="0" indent="0" algn="r">
              <a:lnSpc>
                <a:spcPct val="90000"/>
              </a:lnSpc>
              <a:buFontTx/>
              <a:buNone/>
            </a:pPr>
            <a:r>
              <a:rPr lang="en-US" sz="2000" i="1" smtClean="0">
                <a:solidFill>
                  <a:schemeClr val="bg1"/>
                </a:solidFill>
              </a:rPr>
              <a:t>CSE Strategic Plan 2010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5632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 Little Background</a:t>
            </a:r>
          </a:p>
        </p:txBody>
      </p:sp>
      <p:sp>
        <p:nvSpPr>
          <p:cNvPr id="1945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smtClean="0"/>
              <a:t>Nevada (19 years)</a:t>
            </a:r>
          </a:p>
          <a:p>
            <a:pPr lvl="1"/>
            <a:r>
              <a:rPr lang="en-US" sz="2400" smtClean="0"/>
              <a:t>Assistant Professor: 1994-2000</a:t>
            </a:r>
          </a:p>
          <a:p>
            <a:pPr lvl="1"/>
            <a:r>
              <a:rPr lang="en-US" sz="2400" smtClean="0"/>
              <a:t>Birth of our daughter Emily (1995)</a:t>
            </a:r>
          </a:p>
          <a:p>
            <a:pPr lvl="1"/>
            <a:r>
              <a:rPr lang="en-US" sz="2400" smtClean="0"/>
              <a:t>Associate Professor: 2000-2007</a:t>
            </a:r>
          </a:p>
          <a:p>
            <a:pPr lvl="1"/>
            <a:r>
              <a:rPr lang="en-US" sz="2400" smtClean="0"/>
              <a:t>Professor: 2007-present</a:t>
            </a:r>
          </a:p>
          <a:p>
            <a:pPr lvl="1"/>
            <a:r>
              <a:rPr lang="en-US" sz="2400" smtClean="0"/>
              <a:t>Research Center Director @ DRI (2007-2008)</a:t>
            </a:r>
          </a:p>
          <a:p>
            <a:pPr lvl="2"/>
            <a:r>
              <a:rPr lang="en-US" sz="2000" smtClean="0"/>
              <a:t>Advanced Visualization, Computation, and Modeling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5734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>
                <a:hlinkClick r:id="rId2"/>
              </a:rPr>
              <a:t>http://www.youtube.com/watch_popup?v=6Cf7IL_eZ38&amp;vq=medium</a:t>
            </a:r>
            <a:endParaRPr lang="en-US" smtClean="0">
              <a:latin typeface="Times New Roman" pitchFamily="18" charset="0"/>
            </a:endParaRPr>
          </a:p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Title 1"/>
          <p:cNvSpPr>
            <a:spLocks noGrp="1"/>
          </p:cNvSpPr>
          <p:nvPr>
            <p:ph type="title" idx="4294967295"/>
          </p:nvPr>
        </p:nvSpPr>
        <p:spPr>
          <a:xfrm>
            <a:off x="1066800" y="304800"/>
            <a:ext cx="7620000" cy="1173163"/>
          </a:xfrm>
        </p:spPr>
        <p:txBody>
          <a:bodyPr/>
          <a:lstStyle/>
          <a:p>
            <a:r>
              <a:rPr lang="en-US" smtClean="0">
                <a:solidFill>
                  <a:schemeClr val="bg1"/>
                </a:solidFill>
              </a:rPr>
              <a:t>National Research Council</a:t>
            </a:r>
          </a:p>
        </p:txBody>
      </p:sp>
      <p:sp>
        <p:nvSpPr>
          <p:cNvPr id="59394" name="Content Placeholder 2"/>
          <p:cNvSpPr>
            <a:spLocks noGrp="1"/>
          </p:cNvSpPr>
          <p:nvPr>
            <p:ph idx="4294967295"/>
          </p:nvPr>
        </p:nvSpPr>
        <p:spPr>
          <a:xfrm>
            <a:off x="1066800" y="1600200"/>
            <a:ext cx="7848600" cy="4800600"/>
          </a:xfrm>
        </p:spPr>
        <p:txBody>
          <a:bodyPr/>
          <a:lstStyle/>
          <a:p>
            <a:r>
              <a:rPr lang="en-US" smtClean="0">
                <a:solidFill>
                  <a:schemeClr val="bg1"/>
                </a:solidFill>
              </a:rPr>
              <a:t>Research Activity:</a:t>
            </a:r>
          </a:p>
          <a:p>
            <a:pPr lvl="1"/>
            <a:r>
              <a:rPr lang="en-US" smtClean="0">
                <a:solidFill>
                  <a:schemeClr val="bg1"/>
                </a:solidFill>
              </a:rPr>
              <a:t>Average Number of Publications per Faculty</a:t>
            </a:r>
          </a:p>
          <a:p>
            <a:pPr lvl="2"/>
            <a:r>
              <a:rPr lang="en-US" smtClean="0">
                <a:solidFill>
                  <a:schemeClr val="bg1"/>
                </a:solidFill>
              </a:rPr>
              <a:t>Average 1.67, Stdev 0.78 (UNR CSE 15/14)</a:t>
            </a:r>
          </a:p>
          <a:p>
            <a:pPr lvl="1"/>
            <a:r>
              <a:rPr lang="en-US" smtClean="0">
                <a:solidFill>
                  <a:schemeClr val="bg1"/>
                </a:solidFill>
              </a:rPr>
              <a:t>Percent of Faculty with Grants</a:t>
            </a:r>
          </a:p>
          <a:p>
            <a:pPr lvl="2"/>
            <a:r>
              <a:rPr lang="en-US" smtClean="0">
                <a:solidFill>
                  <a:schemeClr val="bg1"/>
                </a:solidFill>
              </a:rPr>
              <a:t>Average 73, Stdev 17</a:t>
            </a:r>
          </a:p>
          <a:p>
            <a:pPr lvl="1"/>
            <a:r>
              <a:rPr lang="en-US" smtClean="0">
                <a:solidFill>
                  <a:schemeClr val="bg1"/>
                </a:solidFill>
              </a:rPr>
              <a:t>Awards per faculty member</a:t>
            </a:r>
          </a:p>
          <a:p>
            <a:pPr lvl="2"/>
            <a:r>
              <a:rPr lang="en-US" smtClean="0">
                <a:solidFill>
                  <a:schemeClr val="bg1"/>
                </a:solidFill>
              </a:rPr>
              <a:t>Average 0.43, Stdev 0.86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Title 1"/>
          <p:cNvSpPr>
            <a:spLocks noGrp="1"/>
          </p:cNvSpPr>
          <p:nvPr>
            <p:ph type="title" idx="4294967295"/>
          </p:nvPr>
        </p:nvSpPr>
        <p:spPr>
          <a:xfrm>
            <a:off x="1066800" y="304800"/>
            <a:ext cx="7620000" cy="1173163"/>
          </a:xfrm>
        </p:spPr>
        <p:txBody>
          <a:bodyPr/>
          <a:lstStyle/>
          <a:p>
            <a:r>
              <a:rPr lang="en-US" smtClean="0">
                <a:solidFill>
                  <a:schemeClr val="bg1"/>
                </a:solidFill>
              </a:rPr>
              <a:t>National Research Council</a:t>
            </a:r>
          </a:p>
        </p:txBody>
      </p:sp>
      <p:sp>
        <p:nvSpPr>
          <p:cNvPr id="60418" name="Content Placeholder 2"/>
          <p:cNvSpPr>
            <a:spLocks noGrp="1"/>
          </p:cNvSpPr>
          <p:nvPr>
            <p:ph idx="4294967295"/>
          </p:nvPr>
        </p:nvSpPr>
        <p:spPr>
          <a:xfrm>
            <a:off x="1066800" y="1600200"/>
            <a:ext cx="7848600" cy="48006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Student Support &amp; Outcomes:</a:t>
            </a:r>
          </a:p>
          <a:p>
            <a:pPr lvl="1"/>
            <a:r>
              <a:rPr lang="en-US" sz="2200" dirty="0" smtClean="0">
                <a:solidFill>
                  <a:schemeClr val="bg1"/>
                </a:solidFill>
              </a:rPr>
              <a:t>% first year students with support</a:t>
            </a:r>
          </a:p>
          <a:p>
            <a:pPr lvl="2"/>
            <a:r>
              <a:rPr lang="en-US" sz="2200" dirty="0" smtClean="0">
                <a:solidFill>
                  <a:schemeClr val="bg1"/>
                </a:solidFill>
              </a:rPr>
              <a:t>Average 84, </a:t>
            </a:r>
            <a:r>
              <a:rPr lang="en-US" sz="2200" dirty="0" err="1" smtClean="0">
                <a:solidFill>
                  <a:schemeClr val="bg1"/>
                </a:solidFill>
              </a:rPr>
              <a:t>Stdev</a:t>
            </a:r>
            <a:r>
              <a:rPr lang="en-US" sz="2200" dirty="0" smtClean="0">
                <a:solidFill>
                  <a:schemeClr val="bg1"/>
                </a:solidFill>
              </a:rPr>
              <a:t> 22</a:t>
            </a:r>
          </a:p>
          <a:p>
            <a:pPr lvl="1"/>
            <a:r>
              <a:rPr lang="en-US" sz="2200" dirty="0" smtClean="0">
                <a:solidFill>
                  <a:schemeClr val="bg1"/>
                </a:solidFill>
              </a:rPr>
              <a:t>6 year completion %</a:t>
            </a:r>
          </a:p>
          <a:p>
            <a:pPr lvl="2"/>
            <a:r>
              <a:rPr lang="en-US" sz="2200" dirty="0" smtClean="0">
                <a:solidFill>
                  <a:schemeClr val="bg1"/>
                </a:solidFill>
              </a:rPr>
              <a:t>Average 29, </a:t>
            </a:r>
            <a:r>
              <a:rPr lang="en-US" sz="2200" dirty="0" err="1" smtClean="0">
                <a:solidFill>
                  <a:schemeClr val="bg1"/>
                </a:solidFill>
              </a:rPr>
              <a:t>Stdev</a:t>
            </a:r>
            <a:r>
              <a:rPr lang="en-US" sz="2200" dirty="0" smtClean="0">
                <a:solidFill>
                  <a:schemeClr val="bg1"/>
                </a:solidFill>
              </a:rPr>
              <a:t> 14</a:t>
            </a:r>
          </a:p>
          <a:p>
            <a:pPr lvl="1"/>
            <a:r>
              <a:rPr lang="en-US" sz="2200" dirty="0" smtClean="0">
                <a:solidFill>
                  <a:schemeClr val="bg1"/>
                </a:solidFill>
              </a:rPr>
              <a:t>Median time to degree</a:t>
            </a:r>
          </a:p>
          <a:p>
            <a:pPr lvl="2"/>
            <a:r>
              <a:rPr lang="en-US" sz="2200" dirty="0" smtClean="0">
                <a:solidFill>
                  <a:schemeClr val="bg1"/>
                </a:solidFill>
              </a:rPr>
              <a:t>Average 5.5, </a:t>
            </a:r>
            <a:r>
              <a:rPr lang="en-US" sz="2200" dirty="0" err="1" smtClean="0">
                <a:solidFill>
                  <a:schemeClr val="bg1"/>
                </a:solidFill>
              </a:rPr>
              <a:t>Stdev</a:t>
            </a:r>
            <a:r>
              <a:rPr lang="en-US" sz="2200" dirty="0" smtClean="0">
                <a:solidFill>
                  <a:schemeClr val="bg1"/>
                </a:solidFill>
              </a:rPr>
              <a:t> 0.88</a:t>
            </a:r>
          </a:p>
          <a:p>
            <a:pPr lvl="1"/>
            <a:r>
              <a:rPr lang="en-US" sz="2200" dirty="0" smtClean="0">
                <a:solidFill>
                  <a:schemeClr val="bg1"/>
                </a:solidFill>
              </a:rPr>
              <a:t>% Academic plans</a:t>
            </a:r>
          </a:p>
          <a:p>
            <a:pPr lvl="2"/>
            <a:r>
              <a:rPr lang="en-US" sz="2200" dirty="0" smtClean="0">
                <a:solidFill>
                  <a:schemeClr val="bg1"/>
                </a:solidFill>
              </a:rPr>
              <a:t>Average 47, </a:t>
            </a:r>
            <a:r>
              <a:rPr lang="en-US" sz="2200" dirty="0" err="1" smtClean="0">
                <a:solidFill>
                  <a:schemeClr val="bg1"/>
                </a:solidFill>
              </a:rPr>
              <a:t>Stdev</a:t>
            </a:r>
            <a:r>
              <a:rPr lang="en-US" sz="2200" dirty="0" smtClean="0">
                <a:solidFill>
                  <a:schemeClr val="bg1"/>
                </a:solidFill>
              </a:rPr>
              <a:t> 16</a:t>
            </a:r>
          </a:p>
          <a:p>
            <a:pPr lvl="1"/>
            <a:r>
              <a:rPr lang="en-US" sz="2200" dirty="0" err="1" smtClean="0">
                <a:solidFill>
                  <a:schemeClr val="bg1"/>
                </a:solidFill>
              </a:rPr>
              <a:t>Dept</a:t>
            </a:r>
            <a:r>
              <a:rPr lang="en-US" sz="2200" dirty="0" smtClean="0">
                <a:solidFill>
                  <a:schemeClr val="bg1"/>
                </a:solidFill>
              </a:rPr>
              <a:t> </a:t>
            </a:r>
            <a:r>
              <a:rPr lang="en-US" sz="2200" dirty="0" smtClean="0">
                <a:solidFill>
                  <a:schemeClr val="bg1"/>
                </a:solidFill>
              </a:rPr>
              <a:t>collects </a:t>
            </a:r>
            <a:r>
              <a:rPr lang="en-US" sz="2200" dirty="0" smtClean="0">
                <a:solidFill>
                  <a:schemeClr val="bg1"/>
                </a:solidFill>
              </a:rPr>
              <a:t>data about post-graduation employment.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Title 1"/>
          <p:cNvSpPr>
            <a:spLocks noGrp="1"/>
          </p:cNvSpPr>
          <p:nvPr>
            <p:ph type="title" idx="4294967295"/>
          </p:nvPr>
        </p:nvSpPr>
        <p:spPr>
          <a:xfrm>
            <a:off x="1066800" y="304800"/>
            <a:ext cx="7620000" cy="1173163"/>
          </a:xfrm>
        </p:spPr>
        <p:txBody>
          <a:bodyPr/>
          <a:lstStyle/>
          <a:p>
            <a:r>
              <a:rPr lang="en-US" smtClean="0">
                <a:solidFill>
                  <a:schemeClr val="bg1"/>
                </a:solidFill>
              </a:rPr>
              <a:t>National Research Council</a:t>
            </a:r>
          </a:p>
        </p:txBody>
      </p:sp>
      <p:sp>
        <p:nvSpPr>
          <p:cNvPr id="61442" name="Content Placeholder 2"/>
          <p:cNvSpPr>
            <a:spLocks noGrp="1"/>
          </p:cNvSpPr>
          <p:nvPr>
            <p:ph idx="4294967295"/>
          </p:nvPr>
        </p:nvSpPr>
        <p:spPr>
          <a:xfrm>
            <a:off x="1066800" y="1600200"/>
            <a:ext cx="7848600" cy="4800600"/>
          </a:xfrm>
        </p:spPr>
        <p:txBody>
          <a:bodyPr/>
          <a:lstStyle/>
          <a:p>
            <a:r>
              <a:rPr lang="en-US" smtClean="0">
                <a:solidFill>
                  <a:schemeClr val="bg1"/>
                </a:solidFill>
              </a:rPr>
              <a:t>Diversity:</a:t>
            </a:r>
          </a:p>
          <a:p>
            <a:pPr lvl="1"/>
            <a:r>
              <a:rPr lang="en-US" smtClean="0">
                <a:solidFill>
                  <a:schemeClr val="bg1"/>
                </a:solidFill>
              </a:rPr>
              <a:t>Non-Asian Minority faculty %</a:t>
            </a:r>
          </a:p>
          <a:p>
            <a:pPr lvl="1"/>
            <a:r>
              <a:rPr lang="en-US" smtClean="0">
                <a:solidFill>
                  <a:schemeClr val="bg1"/>
                </a:solidFill>
              </a:rPr>
              <a:t>Female faculty %</a:t>
            </a:r>
          </a:p>
          <a:p>
            <a:pPr lvl="1"/>
            <a:r>
              <a:rPr lang="en-US" smtClean="0">
                <a:solidFill>
                  <a:schemeClr val="bg1"/>
                </a:solidFill>
              </a:rPr>
              <a:t>Non-Asian minority student %</a:t>
            </a:r>
          </a:p>
          <a:p>
            <a:pPr lvl="1"/>
            <a:r>
              <a:rPr lang="en-US" smtClean="0">
                <a:solidFill>
                  <a:schemeClr val="bg1"/>
                </a:solidFill>
              </a:rPr>
              <a:t>Female student %</a:t>
            </a:r>
          </a:p>
          <a:p>
            <a:pPr lvl="1"/>
            <a:r>
              <a:rPr lang="en-US" smtClean="0">
                <a:solidFill>
                  <a:schemeClr val="bg1"/>
                </a:solidFill>
              </a:rPr>
              <a:t>International student %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Title 1"/>
          <p:cNvSpPr>
            <a:spLocks noGrp="1"/>
          </p:cNvSpPr>
          <p:nvPr>
            <p:ph type="title" idx="4294967295"/>
          </p:nvPr>
        </p:nvSpPr>
        <p:spPr>
          <a:xfrm>
            <a:off x="1066800" y="304800"/>
            <a:ext cx="7620000" cy="1173163"/>
          </a:xfrm>
        </p:spPr>
        <p:txBody>
          <a:bodyPr/>
          <a:lstStyle/>
          <a:p>
            <a:r>
              <a:rPr lang="en-US" smtClean="0">
                <a:solidFill>
                  <a:schemeClr val="bg1"/>
                </a:solidFill>
              </a:rPr>
              <a:t>National Research Council</a:t>
            </a:r>
          </a:p>
        </p:txBody>
      </p:sp>
      <p:sp>
        <p:nvSpPr>
          <p:cNvPr id="62466" name="Content Placeholder 2"/>
          <p:cNvSpPr>
            <a:spLocks noGrp="1"/>
          </p:cNvSpPr>
          <p:nvPr>
            <p:ph idx="4294967295"/>
          </p:nvPr>
        </p:nvSpPr>
        <p:spPr>
          <a:xfrm>
            <a:off x="1066800" y="1600200"/>
            <a:ext cx="7848600" cy="48006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Other Measures:</a:t>
            </a:r>
          </a:p>
          <a:p>
            <a:pPr lvl="1"/>
            <a:r>
              <a:rPr lang="en-US" sz="1800" dirty="0" smtClean="0">
                <a:solidFill>
                  <a:schemeClr val="bg1"/>
                </a:solidFill>
              </a:rPr>
              <a:t>Average number PhDs graduated</a:t>
            </a:r>
          </a:p>
          <a:p>
            <a:pPr lvl="2"/>
            <a:r>
              <a:rPr lang="en-US" sz="1800" dirty="0" smtClean="0">
                <a:solidFill>
                  <a:schemeClr val="bg1"/>
                </a:solidFill>
              </a:rPr>
              <a:t>Average 7.17, </a:t>
            </a:r>
            <a:r>
              <a:rPr lang="en-US" sz="1800" dirty="0" err="1" smtClean="0">
                <a:solidFill>
                  <a:schemeClr val="bg1"/>
                </a:solidFill>
              </a:rPr>
              <a:t>Stdev</a:t>
            </a:r>
            <a:r>
              <a:rPr lang="en-US" sz="1800" dirty="0" smtClean="0">
                <a:solidFill>
                  <a:schemeClr val="bg1"/>
                </a:solidFill>
              </a:rPr>
              <a:t> 6.79, Range [1,37]</a:t>
            </a:r>
          </a:p>
          <a:p>
            <a:pPr lvl="1"/>
            <a:r>
              <a:rPr lang="en-US" sz="1800" dirty="0" smtClean="0">
                <a:solidFill>
                  <a:schemeClr val="bg1"/>
                </a:solidFill>
              </a:rPr>
              <a:t>% interdisciplinary faculty</a:t>
            </a:r>
          </a:p>
          <a:p>
            <a:pPr lvl="2"/>
            <a:r>
              <a:rPr lang="en-US" sz="1600" dirty="0" smtClean="0">
                <a:solidFill>
                  <a:schemeClr val="bg1"/>
                </a:solidFill>
              </a:rPr>
              <a:t>Average 20, </a:t>
            </a:r>
            <a:r>
              <a:rPr lang="en-US" sz="1600" dirty="0" err="1" smtClean="0">
                <a:solidFill>
                  <a:schemeClr val="bg1"/>
                </a:solidFill>
              </a:rPr>
              <a:t>Stdev</a:t>
            </a:r>
            <a:r>
              <a:rPr lang="en-US" sz="1600" dirty="0" smtClean="0">
                <a:solidFill>
                  <a:schemeClr val="bg1"/>
                </a:solidFill>
              </a:rPr>
              <a:t> 18</a:t>
            </a:r>
          </a:p>
          <a:p>
            <a:pPr lvl="1"/>
            <a:r>
              <a:rPr lang="en-US" sz="1800" dirty="0" smtClean="0">
                <a:solidFill>
                  <a:schemeClr val="bg1"/>
                </a:solidFill>
              </a:rPr>
              <a:t>Average GRE </a:t>
            </a:r>
            <a:r>
              <a:rPr lang="en-US" sz="1800" dirty="0" smtClean="0">
                <a:solidFill>
                  <a:schemeClr val="bg1"/>
                </a:solidFill>
              </a:rPr>
              <a:t>scores (Q)</a:t>
            </a:r>
            <a:endParaRPr lang="en-US" sz="1800" dirty="0" smtClean="0">
              <a:solidFill>
                <a:schemeClr val="bg1"/>
              </a:solidFill>
            </a:endParaRPr>
          </a:p>
          <a:p>
            <a:pPr lvl="2"/>
            <a:r>
              <a:rPr lang="en-US" sz="1800" dirty="0" smtClean="0">
                <a:solidFill>
                  <a:schemeClr val="bg1"/>
                </a:solidFill>
              </a:rPr>
              <a:t>Average 771.89, </a:t>
            </a:r>
            <a:r>
              <a:rPr lang="en-US" sz="1800" dirty="0" err="1" smtClean="0">
                <a:solidFill>
                  <a:schemeClr val="bg1"/>
                </a:solidFill>
              </a:rPr>
              <a:t>Stdev</a:t>
            </a:r>
            <a:r>
              <a:rPr lang="en-US" sz="1800" dirty="0" smtClean="0">
                <a:solidFill>
                  <a:schemeClr val="bg1"/>
                </a:solidFill>
              </a:rPr>
              <a:t> 27.84</a:t>
            </a:r>
          </a:p>
          <a:p>
            <a:pPr lvl="1"/>
            <a:r>
              <a:rPr lang="en-US" sz="1800" dirty="0" smtClean="0">
                <a:solidFill>
                  <a:schemeClr val="bg1"/>
                </a:solidFill>
              </a:rPr>
              <a:t>% first year students w/ external fellowships</a:t>
            </a:r>
          </a:p>
          <a:p>
            <a:pPr lvl="2"/>
            <a:r>
              <a:rPr lang="en-US" sz="1600" dirty="0" smtClean="0">
                <a:solidFill>
                  <a:schemeClr val="bg1"/>
                </a:solidFill>
              </a:rPr>
              <a:t>Average 8. </a:t>
            </a:r>
            <a:r>
              <a:rPr lang="en-US" sz="1600" dirty="0" err="1" smtClean="0">
                <a:solidFill>
                  <a:schemeClr val="bg1"/>
                </a:solidFill>
              </a:rPr>
              <a:t>Stdev</a:t>
            </a:r>
            <a:r>
              <a:rPr lang="en-US" sz="1600" dirty="0" smtClean="0">
                <a:solidFill>
                  <a:schemeClr val="bg1"/>
                </a:solidFill>
              </a:rPr>
              <a:t> 16</a:t>
            </a:r>
          </a:p>
          <a:p>
            <a:pPr lvl="1"/>
            <a:r>
              <a:rPr lang="en-US" sz="1800" dirty="0" smtClean="0">
                <a:solidFill>
                  <a:schemeClr val="bg1"/>
                </a:solidFill>
              </a:rPr>
              <a:t>Is student space provided? 63%</a:t>
            </a:r>
          </a:p>
          <a:p>
            <a:pPr lvl="1"/>
            <a:r>
              <a:rPr lang="en-US" sz="1800" dirty="0" smtClean="0">
                <a:solidFill>
                  <a:schemeClr val="bg1"/>
                </a:solidFill>
              </a:rPr>
              <a:t>Is Health insurance provided?</a:t>
            </a:r>
          </a:p>
          <a:p>
            <a:pPr lvl="1"/>
            <a:r>
              <a:rPr lang="en-US" sz="1800" dirty="0" smtClean="0">
                <a:solidFill>
                  <a:schemeClr val="bg1"/>
                </a:solidFill>
              </a:rPr>
              <a:t>Number of student activities</a:t>
            </a:r>
          </a:p>
          <a:p>
            <a:pPr lvl="2"/>
            <a:r>
              <a:rPr lang="en-US" sz="1800" dirty="0" smtClean="0">
                <a:solidFill>
                  <a:schemeClr val="bg1"/>
                </a:solidFill>
              </a:rPr>
              <a:t>Orientation, language screening, writing instruction, proposal training, teaching/research prizes…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63490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en-US" smtClean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Teaching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600200"/>
            <a:ext cx="7620000" cy="5257800"/>
          </a:xfrm>
        </p:spPr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en-US" dirty="0" smtClean="0"/>
              <a:t>Undergraduate Courses Taught</a:t>
            </a:r>
          </a:p>
          <a:p>
            <a:pPr lvl="1">
              <a:defRPr/>
            </a:pPr>
            <a:r>
              <a:rPr lang="en-US" dirty="0" smtClean="0"/>
              <a:t>CS I (3 times) </a:t>
            </a:r>
          </a:p>
          <a:p>
            <a:pPr lvl="1">
              <a:defRPr/>
            </a:pPr>
            <a:r>
              <a:rPr lang="en-US" dirty="0" smtClean="0"/>
              <a:t>CS II (10 times) </a:t>
            </a:r>
          </a:p>
          <a:p>
            <a:pPr lvl="1">
              <a:defRPr/>
            </a:pPr>
            <a:r>
              <a:rPr lang="en-US" dirty="0" smtClean="0"/>
              <a:t>Data Structures (11 times)</a:t>
            </a:r>
          </a:p>
          <a:p>
            <a:pPr lvl="1">
              <a:defRPr/>
            </a:pPr>
            <a:r>
              <a:rPr lang="en-US" dirty="0" smtClean="0"/>
              <a:t>Programming Languages (3 times)</a:t>
            </a:r>
          </a:p>
          <a:p>
            <a:pPr lvl="1">
              <a:defRPr/>
            </a:pPr>
            <a:r>
              <a:rPr lang="en-US" dirty="0" smtClean="0"/>
              <a:t>Compiler Construction (10 times)</a:t>
            </a:r>
          </a:p>
          <a:p>
            <a:pPr lvl="1">
              <a:defRPr/>
            </a:pPr>
            <a:r>
              <a:rPr lang="en-US" dirty="0" smtClean="0"/>
              <a:t>Parallel Computation (7 times)</a:t>
            </a:r>
          </a:p>
          <a:p>
            <a:pPr lvl="1">
              <a:defRPr/>
            </a:pPr>
            <a:r>
              <a:rPr lang="en-US" dirty="0" smtClean="0"/>
              <a:t>Computer System Administration (1 time)</a:t>
            </a:r>
          </a:p>
          <a:p>
            <a:pPr lvl="1">
              <a:defRPr/>
            </a:pPr>
            <a:r>
              <a:rPr lang="en-US" dirty="0" smtClean="0"/>
              <a:t>Computer Graphics (11 times)</a:t>
            </a:r>
          </a:p>
          <a:p>
            <a:pPr lvl="1">
              <a:defRPr/>
            </a:pPr>
            <a:r>
              <a:rPr lang="en-US" dirty="0" smtClean="0"/>
              <a:t>Programming Contest Course (4 times)</a:t>
            </a:r>
          </a:p>
          <a:p>
            <a:pPr lvl="1">
              <a:defRPr/>
            </a:pPr>
            <a:r>
              <a:rPr lang="en-US" dirty="0" smtClean="0"/>
              <a:t>Computational Neuroscience (2 times)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620000" cy="1173163"/>
          </a:xfrm>
        </p:spPr>
        <p:txBody>
          <a:bodyPr/>
          <a:lstStyle/>
          <a:p>
            <a:r>
              <a:rPr lang="en-US" smtClean="0"/>
              <a:t>Teaching</a:t>
            </a:r>
          </a:p>
        </p:txBody>
      </p:sp>
      <p:sp>
        <p:nvSpPr>
          <p:cNvPr id="2150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3000" smtClean="0"/>
              <a:t>Graduate Courses Taught</a:t>
            </a:r>
          </a:p>
          <a:p>
            <a:pPr lvl="1">
              <a:lnSpc>
                <a:spcPct val="90000"/>
              </a:lnSpc>
            </a:pPr>
            <a:r>
              <a:rPr lang="en-US" sz="2600" smtClean="0"/>
              <a:t>Advanced Compilers (1 time)</a:t>
            </a:r>
          </a:p>
          <a:p>
            <a:pPr lvl="1">
              <a:lnSpc>
                <a:spcPct val="90000"/>
              </a:lnSpc>
            </a:pPr>
            <a:r>
              <a:rPr lang="en-US" sz="2600" smtClean="0"/>
              <a:t>Parallel and Distributed Computing (4 times)</a:t>
            </a:r>
          </a:p>
          <a:p>
            <a:pPr lvl="1">
              <a:lnSpc>
                <a:spcPct val="90000"/>
              </a:lnSpc>
            </a:pPr>
            <a:r>
              <a:rPr lang="en-US" sz="2600" smtClean="0"/>
              <a:t>Advanced Graphics (5 times)</a:t>
            </a:r>
          </a:p>
          <a:p>
            <a:pPr lvl="1">
              <a:lnSpc>
                <a:spcPct val="90000"/>
              </a:lnSpc>
            </a:pPr>
            <a:r>
              <a:rPr lang="en-US" sz="2600" smtClean="0"/>
              <a:t>Virtual Reality (3 times)</a:t>
            </a:r>
          </a:p>
          <a:p>
            <a:pPr lvl="1">
              <a:lnSpc>
                <a:spcPct val="90000"/>
              </a:lnSpc>
            </a:pPr>
            <a:r>
              <a:rPr lang="en-US" sz="2600" smtClean="0"/>
              <a:t>GPU Computing (3 times)</a:t>
            </a:r>
          </a:p>
          <a:p>
            <a:pPr lvl="1">
              <a:lnSpc>
                <a:spcPct val="90000"/>
              </a:lnSpc>
            </a:pPr>
            <a:endParaRPr lang="en-US" sz="2600" smtClean="0"/>
          </a:p>
          <a:p>
            <a:pPr>
              <a:lnSpc>
                <a:spcPct val="90000"/>
              </a:lnSpc>
            </a:pPr>
            <a:r>
              <a:rPr lang="en-US" sz="3000" smtClean="0"/>
              <a:t>F. Donald Tibbitts Distinguished Teacher Award</a:t>
            </a:r>
          </a:p>
          <a:p>
            <a:pPr lvl="1">
              <a:lnSpc>
                <a:spcPct val="90000"/>
              </a:lnSpc>
            </a:pPr>
            <a:r>
              <a:rPr lang="en-US" sz="2600" smtClean="0"/>
              <a:t>Recipient 2005, Runner-up 1999 and 2004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Graduate Students</a:t>
            </a:r>
          </a:p>
        </p:txBody>
      </p:sp>
      <p:sp>
        <p:nvSpPr>
          <p:cNvPr id="2253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9 PhD students finished</a:t>
            </a:r>
          </a:p>
          <a:p>
            <a:r>
              <a:rPr lang="en-US" smtClean="0"/>
              <a:t>52 MS students finished</a:t>
            </a:r>
          </a:p>
          <a:p>
            <a:r>
              <a:rPr lang="en-US" smtClean="0"/>
              <a:t>4 Post Doctoral students supervised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Publications</a:t>
            </a:r>
          </a:p>
        </p:txBody>
      </p:sp>
      <p:sp>
        <p:nvSpPr>
          <p:cNvPr id="2355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34 journal publications</a:t>
            </a:r>
          </a:p>
          <a:p>
            <a:r>
              <a:rPr lang="en-US" smtClean="0"/>
              <a:t>128 refereed conference publications</a:t>
            </a:r>
          </a:p>
          <a:p>
            <a:r>
              <a:rPr lang="en-US" smtClean="0"/>
              <a:t>3 book chapters</a:t>
            </a:r>
          </a:p>
          <a:p>
            <a:r>
              <a:rPr lang="en-US" smtClean="0"/>
              <a:t>4 edited proceedings, 2 co-edited</a:t>
            </a:r>
          </a:p>
          <a:p>
            <a:r>
              <a:rPr lang="en-US" smtClean="0"/>
              <a:t>234 co-authors</a:t>
            </a:r>
          </a:p>
          <a:p>
            <a:pPr lvl="1"/>
            <a:r>
              <a:rPr lang="en-US" smtClean="0"/>
              <a:t>68 undergraduate students</a:t>
            </a:r>
          </a:p>
          <a:p>
            <a:pPr lvl="1"/>
            <a:r>
              <a:rPr lang="en-US" smtClean="0"/>
              <a:t>25 international collaborators</a:t>
            </a:r>
          </a:p>
          <a:p>
            <a:pPr lvl="3"/>
            <a:endParaRPr lang="en-US" smtClean="0"/>
          </a:p>
          <a:p>
            <a:r>
              <a:rPr lang="en-US" smtClean="0"/>
              <a:t>5 Best Paper Awards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Research Funding</a:t>
            </a:r>
          </a:p>
        </p:txBody>
      </p:sp>
      <p:sp>
        <p:nvSpPr>
          <p:cNvPr id="2457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PI, Co-PI, and Senior Personnel</a:t>
            </a:r>
          </a:p>
          <a:p>
            <a:pPr lvl="1"/>
            <a:r>
              <a:rPr lang="en-US" smtClean="0"/>
              <a:t>$41.9 million in total </a:t>
            </a:r>
          </a:p>
          <a:p>
            <a:pPr lvl="1"/>
            <a:r>
              <a:rPr lang="en-US" smtClean="0"/>
              <a:t>$1.5 million in hardware support</a:t>
            </a:r>
          </a:p>
          <a:p>
            <a:pPr lvl="1"/>
            <a:r>
              <a:rPr lang="en-US" smtClean="0"/>
              <a:t>More than 50 RA years supported</a:t>
            </a:r>
          </a:p>
          <a:p>
            <a:pPr lvl="1"/>
            <a:r>
              <a:rPr lang="en-US" smtClean="0"/>
              <a:t>Agencies:</a:t>
            </a:r>
          </a:p>
          <a:p>
            <a:pPr lvl="2"/>
            <a:r>
              <a:rPr lang="en-US" smtClean="0"/>
              <a:t>DARPA/HRL, ONR, NSF, NASA, DOD</a:t>
            </a:r>
          </a:p>
          <a:p>
            <a:pPr lvl="2"/>
            <a:endParaRPr lang="en-US" smtClean="0"/>
          </a:p>
          <a:p>
            <a:r>
              <a:rPr lang="en-US" smtClean="0"/>
              <a:t>I also have several proposal under review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7544</TotalTime>
  <Words>1699</Words>
  <Application>Microsoft Office PowerPoint</Application>
  <PresentationFormat>On-screen Show (4:3)</PresentationFormat>
  <Paragraphs>283</Paragraphs>
  <Slides>45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6" baseType="lpstr">
      <vt:lpstr>Default Design</vt:lpstr>
      <vt:lpstr>Computer Science  and Engineering University of Nevada, Reno  Department Chair  Candidate Presentation</vt:lpstr>
      <vt:lpstr>A Little Background</vt:lpstr>
      <vt:lpstr>A Little Background</vt:lpstr>
      <vt:lpstr>A Little Background</vt:lpstr>
      <vt:lpstr>Teaching</vt:lpstr>
      <vt:lpstr>Teaching</vt:lpstr>
      <vt:lpstr>Graduate Students</vt:lpstr>
      <vt:lpstr>Publications</vt:lpstr>
      <vt:lpstr>Research Funding</vt:lpstr>
      <vt:lpstr>Service</vt:lpstr>
      <vt:lpstr>Service</vt:lpstr>
      <vt:lpstr>PowerPoint Presentation</vt:lpstr>
      <vt:lpstr>Famous Hard Problems</vt:lpstr>
      <vt:lpstr>Famous Hard Problems</vt:lpstr>
      <vt:lpstr>The Decision to Go to the Moon</vt:lpstr>
      <vt:lpstr>DARPA Grand Challenge</vt:lpstr>
      <vt:lpstr>DARPA Grand Challenge</vt:lpstr>
      <vt:lpstr>Map the Human Genome</vt:lpstr>
      <vt:lpstr>Pass the Turing Test</vt:lpstr>
      <vt:lpstr>Put Rovers on Mars</vt:lpstr>
      <vt:lpstr>Put Rovers on Mars</vt:lpstr>
      <vt:lpstr>National Academy for Engineering</vt:lpstr>
      <vt:lpstr>John Hopcroft</vt:lpstr>
      <vt:lpstr>John Hopcroft</vt:lpstr>
      <vt:lpstr>Department</vt:lpstr>
      <vt:lpstr>Department</vt:lpstr>
      <vt:lpstr>Undergraduate Enrollment</vt:lpstr>
      <vt:lpstr>Departmental Vision Statement</vt:lpstr>
      <vt:lpstr>Vision</vt:lpstr>
      <vt:lpstr>Increase Graduate Enrollment</vt:lpstr>
      <vt:lpstr>Increase Research</vt:lpstr>
      <vt:lpstr>Increase Research</vt:lpstr>
      <vt:lpstr>Increasing Corporate Involvement</vt:lpstr>
      <vt:lpstr>Increasing Alumni Interaction</vt:lpstr>
      <vt:lpstr>Increasing Faculty</vt:lpstr>
      <vt:lpstr>Needs:</vt:lpstr>
      <vt:lpstr>Needs:</vt:lpstr>
      <vt:lpstr>Departmental Vision Statement</vt:lpstr>
      <vt:lpstr>PowerPoint Presentation</vt:lpstr>
      <vt:lpstr>PowerPoint Presentation</vt:lpstr>
      <vt:lpstr>National Research Council</vt:lpstr>
      <vt:lpstr>National Research Council</vt:lpstr>
      <vt:lpstr>National Research Council</vt:lpstr>
      <vt:lpstr>National Research Council</vt:lpstr>
      <vt:lpstr>PowerPoint Presentation</vt:lpstr>
    </vt:vector>
  </TitlesOfParts>
  <Manager>David</Manager>
  <Company>Presentationfx.com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Four Blocks</dc:title>
  <dc:subject>Business</dc:subject>
  <dc:creator>Presentationfx.com</dc:creator>
  <cp:keywords>Blocks, Four, Colors</cp:keywords>
  <dc:description>This presentation template is copyright 2008 and may not be redistributed. Any attempt to redistribute will be enforced to the maximum extent under law.</dc:description>
  <cp:lastModifiedBy>fredh</cp:lastModifiedBy>
  <cp:revision>115</cp:revision>
  <dcterms:created xsi:type="dcterms:W3CDTF">2008-04-10T18:13:29Z</dcterms:created>
  <dcterms:modified xsi:type="dcterms:W3CDTF">2013-02-26T20:18:02Z</dcterms:modified>
  <cp:category>Business</cp:category>
</cp:coreProperties>
</file>