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eg" ContentType="video/mpe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258" r:id="rId3"/>
    <p:sldId id="325" r:id="rId4"/>
    <p:sldId id="326" r:id="rId5"/>
    <p:sldId id="259" r:id="rId6"/>
    <p:sldId id="292" r:id="rId7"/>
    <p:sldId id="267" r:id="rId8"/>
    <p:sldId id="327" r:id="rId9"/>
    <p:sldId id="329" r:id="rId10"/>
    <p:sldId id="328" r:id="rId11"/>
    <p:sldId id="314" r:id="rId12"/>
    <p:sldId id="315" r:id="rId13"/>
    <p:sldId id="316" r:id="rId14"/>
    <p:sldId id="261" r:id="rId15"/>
    <p:sldId id="324" r:id="rId16"/>
    <p:sldId id="263" r:id="rId17"/>
    <p:sldId id="264" r:id="rId18"/>
    <p:sldId id="265" r:id="rId19"/>
    <p:sldId id="301" r:id="rId20"/>
    <p:sldId id="302" r:id="rId21"/>
    <p:sldId id="303" r:id="rId22"/>
    <p:sldId id="304" r:id="rId23"/>
    <p:sldId id="305" r:id="rId24"/>
    <p:sldId id="319" r:id="rId25"/>
    <p:sldId id="322" r:id="rId26"/>
    <p:sldId id="321" r:id="rId27"/>
    <p:sldId id="323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45" r:id="rId37"/>
    <p:sldId id="346" r:id="rId38"/>
    <p:sldId id="347" r:id="rId39"/>
    <p:sldId id="348" r:id="rId40"/>
    <p:sldId id="349" r:id="rId41"/>
    <p:sldId id="330" r:id="rId42"/>
    <p:sldId id="331" r:id="rId43"/>
    <p:sldId id="332" r:id="rId44"/>
    <p:sldId id="333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1" r:id="rId53"/>
    <p:sldId id="342" r:id="rId54"/>
    <p:sldId id="343" r:id="rId55"/>
    <p:sldId id="344" r:id="rId56"/>
    <p:sldId id="284" r:id="rId57"/>
    <p:sldId id="318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3" autoAdjust="0"/>
    <p:restoredTop sz="94660"/>
  </p:normalViewPr>
  <p:slideViewPr>
    <p:cSldViewPr>
      <p:cViewPr>
        <p:scale>
          <a:sx n="76" d="100"/>
          <a:sy n="76" d="100"/>
        </p:scale>
        <p:origin x="-1914" y="-8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4397-AE47-429C-960B-B07E85BABA47}" type="datetimeFigureOut">
              <a:rPr lang="en-US" smtClean="0"/>
              <a:t>8/5/2013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F834-1D4C-4584-A40E-A078EDBB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91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4397-AE47-429C-960B-B07E85BABA47}" type="datetimeFigureOut">
              <a:rPr lang="en-US" smtClean="0"/>
              <a:t>8/5/2013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F834-1D4C-4584-A40E-A078EDBB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4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4397-AE47-429C-960B-B07E85BABA47}" type="datetimeFigureOut">
              <a:rPr lang="en-US" smtClean="0"/>
              <a:t>8/5/2013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F834-1D4C-4584-A40E-A078EDBB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24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4397-AE47-429C-960B-B07E85BABA47}" type="datetimeFigureOut">
              <a:rPr lang="en-US" smtClean="0"/>
              <a:t>8/5/2013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F834-1D4C-4584-A40E-A078EDBB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5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4397-AE47-429C-960B-B07E85BABA47}" type="datetimeFigureOut">
              <a:rPr lang="en-US" smtClean="0"/>
              <a:t>8/5/2013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F834-1D4C-4584-A40E-A078EDBB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13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4397-AE47-429C-960B-B07E85BABA47}" type="datetimeFigureOut">
              <a:rPr lang="en-US" smtClean="0"/>
              <a:t>8/5/2013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F834-1D4C-4584-A40E-A078EDBB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97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4397-AE47-429C-960B-B07E85BABA47}" type="datetimeFigureOut">
              <a:rPr lang="en-US" smtClean="0"/>
              <a:t>8/5/2013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F834-1D4C-4584-A40E-A078EDBB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63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4397-AE47-429C-960B-B07E85BABA47}" type="datetimeFigureOut">
              <a:rPr lang="en-US" smtClean="0"/>
              <a:t>8/5/2013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F834-1D4C-4584-A40E-A078EDBB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7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4397-AE47-429C-960B-B07E85BABA47}" type="datetimeFigureOut">
              <a:rPr lang="en-US" smtClean="0"/>
              <a:t>8/5/2013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F834-1D4C-4584-A40E-A078EDBB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4397-AE47-429C-960B-B07E85BABA47}" type="datetimeFigureOut">
              <a:rPr lang="en-US" smtClean="0"/>
              <a:t>8/5/2013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F834-1D4C-4584-A40E-A078EDBB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77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4397-AE47-429C-960B-B07E85BABA47}" type="datetimeFigureOut">
              <a:rPr lang="en-US" smtClean="0"/>
              <a:t>8/5/2013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F834-1D4C-4584-A40E-A078EDBB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46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64397-AE47-429C-960B-B07E85BABA47}" type="datetimeFigureOut">
              <a:rPr lang="en-US" smtClean="0"/>
              <a:t>8/5/2013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2F834-1D4C-4584-A40E-A078EDBB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jpe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eg"/><Relationship Id="rId1" Type="http://schemas.microsoft.com/office/2007/relationships/media" Target="../media/media4.mpeg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19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900" b="1" dirty="0" smtClean="0">
                <a:solidFill>
                  <a:schemeClr val="tx2"/>
                </a:solidFill>
                <a:latin typeface="Palatino Linotype" pitchFamily="18" charset="0"/>
                <a:cs typeface="Times New Roman" pitchFamily="18" charset="0"/>
              </a:rPr>
              <a:t>NCS</a:t>
            </a:r>
            <a:r>
              <a:rPr lang="en-US" sz="4900" b="1" dirty="0">
                <a:solidFill>
                  <a:schemeClr val="tx2"/>
                </a:solidFill>
                <a:latin typeface="Palatino Linotype" pitchFamily="18" charset="0"/>
                <a:cs typeface="Times New Roman" pitchFamily="18" charset="0"/>
              </a:rPr>
              <a:t>: A Large-Scale Brain Simulator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486400"/>
            <a:ext cx="1600200" cy="115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Documents and Settings\Phill Goodman\My Documents\My Pictures\brain-7639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52399" y="4995349"/>
            <a:ext cx="1193378" cy="1786451"/>
          </a:xfrm>
          <a:prstGeom prst="rect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50889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History of NCS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Version 2: 1999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code was then redesigned and rewritten for distributed processing on an existing 20-cpu cluster (Pentium II). 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Initial trials of this code were performed on cortical networks of 2 to 1,000 cells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57200" y="6096000"/>
            <a:ext cx="82296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14300" lvl="1"/>
            <a:r>
              <a:rPr lang="en-US" sz="1400" dirty="0"/>
              <a:t>M.M. </a:t>
            </a:r>
            <a:r>
              <a:rPr lang="en-US" sz="1400" dirty="0" err="1"/>
              <a:t>Kellog</a:t>
            </a:r>
            <a:r>
              <a:rPr lang="en-US" sz="1400" dirty="0"/>
              <a:t>, H.R. Wills, and P.H. Goodman. “A biologically realistic computer model of neocortical associative learning for the study of aging and dementia.” J. </a:t>
            </a:r>
            <a:r>
              <a:rPr lang="en-US" sz="1400" dirty="0" err="1"/>
              <a:t>Investig</a:t>
            </a:r>
            <a:r>
              <a:rPr lang="en-US" sz="1400" dirty="0"/>
              <a:t>. Med., 47(2), February </a:t>
            </a:r>
            <a:r>
              <a:rPr lang="en-US" sz="1400" dirty="0" smtClean="0"/>
              <a:t>1999.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5440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History of NCS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6229" t="19487" r="4498" b="3590"/>
          <a:stretch>
            <a:fillRect/>
          </a:stretch>
        </p:blipFill>
        <p:spPr bwMode="auto">
          <a:xfrm>
            <a:off x="609600" y="1641475"/>
            <a:ext cx="79248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9432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History of </a:t>
            </a:r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NCS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524000"/>
            <a:ext cx="6210300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6258580"/>
            <a:ext cx="868680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James </a:t>
            </a:r>
            <a:r>
              <a:rPr lang="en-US" sz="1400" dirty="0"/>
              <a:t>Frye, James G. King, Christine J. Wilson, and Frederick C. Harris, Jr. “QQ: </a:t>
            </a:r>
            <a:r>
              <a:rPr lang="en-US" sz="1400" dirty="0" err="1"/>
              <a:t>Nanoscale</a:t>
            </a:r>
            <a:r>
              <a:rPr lang="en-US" sz="1400" dirty="0"/>
              <a:t> timing and profiling” In Proceedings of PMEO-PDS, Denver, CO, April 3-8 2005. </a:t>
            </a:r>
          </a:p>
        </p:txBody>
      </p:sp>
    </p:spTree>
    <p:extLst>
      <p:ext uri="{BB962C8B-B14F-4D97-AF65-F5344CB8AC3E}">
        <p14:creationId xmlns:p14="http://schemas.microsoft.com/office/powerpoint/2010/main" val="159969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NCS5 Hardware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grpSp>
        <p:nvGrpSpPr>
          <p:cNvPr id="19" name="Group 2"/>
          <p:cNvGrpSpPr>
            <a:grpSpLocks/>
          </p:cNvGrpSpPr>
          <p:nvPr/>
        </p:nvGrpSpPr>
        <p:grpSpPr bwMode="auto">
          <a:xfrm>
            <a:off x="2819400" y="1524001"/>
            <a:ext cx="1219200" cy="2149984"/>
            <a:chOff x="4464" y="2304"/>
            <a:chExt cx="940" cy="1751"/>
          </a:xfrm>
        </p:grpSpPr>
        <p:graphicFrame>
          <p:nvGraphicFramePr>
            <p:cNvPr id="20" name="Object 3"/>
            <p:cNvGraphicFramePr>
              <a:graphicFrameLocks noChangeAspect="1"/>
            </p:cNvGraphicFramePr>
            <p:nvPr/>
          </p:nvGraphicFramePr>
          <p:xfrm>
            <a:off x="4464" y="2304"/>
            <a:ext cx="940" cy="1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6" name="Photo Editor Photo" r:id="rId3" imgW="9752381" imgH="7314286" progId="">
                    <p:embed/>
                  </p:oleObj>
                </mc:Choice>
                <mc:Fallback>
                  <p:oleObj name="Photo Editor Photo" r:id="rId3" imgW="9752381" imgH="731428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r="49385"/>
                        <a:stretch>
                          <a:fillRect/>
                        </a:stretch>
                      </p:blipFill>
                      <p:spPr bwMode="auto">
                        <a:xfrm>
                          <a:off x="4464" y="2304"/>
                          <a:ext cx="940" cy="1392"/>
                        </a:xfrm>
                        <a:prstGeom prst="rect">
                          <a:avLst/>
                        </a:prstGeom>
                        <a:noFill/>
                        <a:effectLst>
                          <a:outerShdw dist="107763" dir="2700000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Rectangle 4"/>
            <p:cNvSpPr>
              <a:spLocks noChangeArrowheads="1"/>
            </p:cNvSpPr>
            <p:nvPr/>
          </p:nvSpPr>
          <p:spPr bwMode="auto">
            <a:xfrm>
              <a:off x="4701" y="3754"/>
              <a:ext cx="498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2007</a:t>
              </a:r>
              <a:endParaRPr lang="en-US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2135137" y="5334000"/>
            <a:ext cx="16193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Sun v20z </a:t>
            </a:r>
            <a:r>
              <a:rPr lang="en-US" sz="14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Opteron</a:t>
            </a: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(60 CPUs)</a:t>
            </a:r>
          </a:p>
        </p:txBody>
      </p:sp>
      <p:sp>
        <p:nvSpPr>
          <p:cNvPr id="24" name="Line 18"/>
          <p:cNvSpPr>
            <a:spLocks noChangeShapeType="1"/>
          </p:cNvSpPr>
          <p:nvPr/>
        </p:nvSpPr>
        <p:spPr bwMode="auto">
          <a:xfrm flipV="1">
            <a:off x="2895600" y="3352800"/>
            <a:ext cx="0" cy="457200"/>
          </a:xfrm>
          <a:prstGeom prst="line">
            <a:avLst/>
          </a:prstGeom>
          <a:noFill/>
          <a:ln w="9525">
            <a:solidFill>
              <a:srgbClr val="0A61D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2133600" y="6019800"/>
            <a:ext cx="167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ONR DURIP </a:t>
            </a:r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2007:</a:t>
            </a: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 flipH="1" flipV="1">
            <a:off x="5062050" y="3629185"/>
            <a:ext cx="0" cy="360889"/>
          </a:xfrm>
          <a:prstGeom prst="line">
            <a:avLst/>
          </a:prstGeom>
          <a:noFill/>
          <a:ln w="9525">
            <a:solidFill>
              <a:srgbClr val="0A61D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4326542" y="5130382"/>
            <a:ext cx="33696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Sun 4600s and 4500s </a:t>
            </a:r>
          </a:p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16 core boxes with 200GB of RAM</a:t>
            </a:r>
          </a:p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connected by </a:t>
            </a:r>
            <a:r>
              <a:rPr lang="en-US" sz="14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Infiniband</a:t>
            </a:r>
            <a:endParaRPr lang="en-US" sz="1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And several 24TB disk arrays</a:t>
            </a: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8" name="Object 11"/>
          <p:cNvGraphicFramePr>
            <a:graphicFrameLocks noChangeAspect="1"/>
          </p:cNvGraphicFramePr>
          <p:nvPr/>
        </p:nvGraphicFramePr>
        <p:xfrm>
          <a:off x="2827596" y="1524000"/>
          <a:ext cx="2467209" cy="174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Photo Editor Photo" r:id="rId5" imgW="9752381" imgH="7314286" progId="">
                  <p:embed/>
                </p:oleObj>
              </mc:Choice>
              <mc:Fallback>
                <p:oleObj name="Photo Editor Photo" r:id="rId5" imgW="9752381" imgH="73142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9"/>
                      <a:stretch>
                        <a:fillRect/>
                      </a:stretch>
                    </p:blipFill>
                    <p:spPr bwMode="auto">
                      <a:xfrm>
                        <a:off x="2827596" y="1524000"/>
                        <a:ext cx="2467209" cy="1744296"/>
                      </a:xfrm>
                      <a:prstGeom prst="rect">
                        <a:avLst/>
                      </a:prstGeom>
                      <a:noFill/>
                      <a:effectLst>
                        <a:outerShdw dist="107763" dir="2700000" algn="ctr" rotWithShape="0">
                          <a:srgbClr val="80808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4737522" y="3328444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2008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5284325" y="6093023"/>
            <a:ext cx="16498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ONR DURIP </a:t>
            </a:r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2008:</a:t>
            </a: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1" name="Picture 8" descr="http://www.vibrant.com/images/products/sun_x46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3886200"/>
            <a:ext cx="1981200" cy="1298830"/>
          </a:xfrm>
          <a:prstGeom prst="rect">
            <a:avLst/>
          </a:prstGeom>
          <a:noFill/>
        </p:spPr>
      </p:pic>
      <p:pic>
        <p:nvPicPr>
          <p:cNvPr id="32" name="Picture 10" descr="http://i.i.com.com/cnwk.1d/i/ne/p/2006/Sun-Fire_517x6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3505200"/>
            <a:ext cx="1378839" cy="1600200"/>
          </a:xfrm>
          <a:prstGeom prst="rect">
            <a:avLst/>
          </a:prstGeom>
          <a:noFill/>
        </p:spPr>
      </p:pic>
      <p:pic>
        <p:nvPicPr>
          <p:cNvPr id="33" name="Picture 14" descr="http://choicegeophysical.com/v20z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3886200"/>
            <a:ext cx="2057400" cy="1385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281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Current NCS version 6 implementation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GPU/CPU/cluster-based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/>
              <a:t>Runs on CPUs and CUDA devices simultaneously</a:t>
            </a:r>
          </a:p>
          <a:p>
            <a:r>
              <a:rPr lang="en-US" sz="2800" dirty="0" smtClean="0"/>
              <a:t>Plugin interface for multiple model support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/>
              <a:t>LIF/HH Neurons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/>
              <a:t>Izhikevich Neurons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/>
              <a:t>Ability to design your own</a:t>
            </a:r>
          </a:p>
          <a:p>
            <a:r>
              <a:rPr lang="en-US" sz="2800" dirty="0" smtClean="0"/>
              <a:t>Ability for multi-scale modeling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1566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NCS 6 Software / Hardware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Linux </a:t>
            </a:r>
            <a:r>
              <a:rPr lang="en-US" sz="2800" dirty="0"/>
              <a:t>based operating </a:t>
            </a:r>
            <a:r>
              <a:rPr lang="en-US" sz="2800" dirty="0" smtClean="0"/>
              <a:t>system</a:t>
            </a:r>
          </a:p>
          <a:p>
            <a:r>
              <a:rPr lang="en-US" sz="2800" dirty="0" smtClean="0"/>
              <a:t>NVIDIA GPU (GeForce GTX 400 series or higher)</a:t>
            </a:r>
            <a:endParaRPr lang="en-US" sz="2800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95600"/>
            <a:ext cx="4391766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895600"/>
            <a:ext cx="4336579" cy="264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6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Current Optimization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C++ 11</a:t>
            </a:r>
          </a:p>
          <a:p>
            <a:r>
              <a:rPr lang="en-US" sz="2800" dirty="0" smtClean="0"/>
              <a:t>Heavily threaded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Latency hiding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Increased occupancy</a:t>
            </a:r>
          </a:p>
          <a:p>
            <a:r>
              <a:rPr lang="en-US" sz="2800" dirty="0" smtClean="0"/>
              <a:t>Modular message passing design</a:t>
            </a:r>
          </a:p>
          <a:p>
            <a:r>
              <a:rPr lang="en-US" sz="2800" dirty="0" smtClean="0"/>
              <a:t>GPU usage for parallel computation</a:t>
            </a:r>
          </a:p>
          <a:p>
            <a:r>
              <a:rPr lang="en-US" sz="2800" dirty="0" smtClean="0"/>
              <a:t>Load-balancing across heterogeneous clusters</a:t>
            </a:r>
          </a:p>
          <a:p>
            <a:pPr marL="457200" lvl="1" indent="0">
              <a:buNone/>
            </a:pPr>
            <a:endParaRPr lang="en-US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81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Performance Data</a:t>
            </a:r>
            <a:b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sz="3100" dirty="0" smtClean="0">
                <a:solidFill>
                  <a:schemeClr val="tx2"/>
                </a:solidFill>
                <a:latin typeface="Palatino Linotype" pitchFamily="18" charset="0"/>
              </a:rPr>
              <a:t>Izhikevich</a:t>
            </a:r>
            <a:endParaRPr lang="en-US" sz="3100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724" y="1600200"/>
            <a:ext cx="6626553" cy="210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278" y="4221480"/>
            <a:ext cx="6633445" cy="210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85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Performance </a:t>
            </a: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Data</a:t>
            </a:r>
            <a:b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sz="3100" dirty="0" smtClean="0">
                <a:solidFill>
                  <a:schemeClr val="tx2"/>
                </a:solidFill>
                <a:latin typeface="Palatino Linotype" pitchFamily="18" charset="0"/>
              </a:rPr>
              <a:t>LIF </a:t>
            </a:r>
            <a:endParaRPr lang="en-US" sz="31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827" y="1600200"/>
            <a:ext cx="6648347" cy="210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83" y="4221480"/>
            <a:ext cx="6677234" cy="210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82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Leaky Integrate-and-Fire Model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3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Brain Computation Lab</a:t>
            </a:r>
            <a:r>
              <a:rPr lang="en-US" dirty="0">
                <a:solidFill>
                  <a:srgbClr val="0070C0"/>
                </a:solidFill>
                <a:latin typeface="Palatino Linotype" pitchFamily="18" charset="0"/>
              </a:rPr>
              <a:t/>
            </a:r>
            <a:br>
              <a:rPr lang="en-US" dirty="0">
                <a:solidFill>
                  <a:srgbClr val="0070C0"/>
                </a:solidFill>
                <a:latin typeface="Palatino Linotype" pitchFamily="18" charset="0"/>
              </a:rPr>
            </a:br>
            <a:r>
              <a:rPr lang="en-US" sz="2400" dirty="0">
                <a:latin typeface="Palatino Linotype" pitchFamily="18" charset="0"/>
              </a:rPr>
              <a:t>www.cse.unr.edu/brain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96" y="1600200"/>
            <a:ext cx="6110808" cy="501399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60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Brain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Define the simulation as a whole</a:t>
            </a:r>
          </a:p>
          <a:p>
            <a:r>
              <a:rPr lang="en-US" sz="2800" dirty="0"/>
              <a:t>Preliminary outline of other structures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Anatomy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Stimuli</a:t>
            </a:r>
            <a:endParaRPr lang="en-US" dirty="0"/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Reports</a:t>
            </a:r>
            <a:endParaRPr lang="en-US" dirty="0"/>
          </a:p>
          <a:p>
            <a:r>
              <a:rPr lang="en-US" sz="2800" dirty="0"/>
              <a:t>Extrinsic connections</a:t>
            </a:r>
          </a:p>
          <a:p>
            <a:r>
              <a:rPr lang="en-US" sz="2800" dirty="0"/>
              <a:t>Include files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82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Brain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57" y="1604963"/>
            <a:ext cx="6770687" cy="36480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29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Columns</a:t>
            </a:r>
          </a:p>
          <a:p>
            <a:r>
              <a:rPr lang="en-US" sz="2800" dirty="0"/>
              <a:t>Layers</a:t>
            </a:r>
          </a:p>
          <a:p>
            <a:r>
              <a:rPr lang="en-US" sz="2800" dirty="0"/>
              <a:t>Cells</a:t>
            </a:r>
          </a:p>
          <a:p>
            <a:r>
              <a:rPr lang="en-US" sz="2800" dirty="0"/>
              <a:t>Compartments</a:t>
            </a:r>
          </a:p>
          <a:p>
            <a:r>
              <a:rPr lang="en-US" sz="2800" dirty="0"/>
              <a:t>Channels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43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Anatomy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468" y="1619251"/>
            <a:ext cx="5467064" cy="508634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79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Channels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Km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Only </a:t>
            </a:r>
            <a:r>
              <a:rPr lang="en-US" dirty="0"/>
              <a:t>has one activation particle (m). Inhibits its parent cell from reaching </a:t>
            </a:r>
            <a:r>
              <a:rPr lang="en-US" dirty="0" smtClean="0"/>
              <a:t>threshold</a:t>
            </a:r>
          </a:p>
          <a:p>
            <a:r>
              <a:rPr lang="en-US" sz="2800" dirty="0" err="1" smtClean="0"/>
              <a:t>Kahp</a:t>
            </a:r>
            <a:endParaRPr lang="en-US" sz="2800" dirty="0" smtClean="0"/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After Hyper Polarization Channels (</a:t>
            </a:r>
            <a:r>
              <a:rPr lang="en-US" dirty="0" err="1" smtClean="0"/>
              <a:t>Kahp</a:t>
            </a:r>
            <a:r>
              <a:rPr lang="en-US" dirty="0" smtClean="0"/>
              <a:t>) are voltage independent but Calcium dependent</a:t>
            </a:r>
          </a:p>
          <a:p>
            <a:r>
              <a:rPr lang="en-US" sz="2800" dirty="0" err="1"/>
              <a:t>Ka</a:t>
            </a:r>
            <a:endParaRPr lang="en-US" sz="2800" dirty="0"/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Helps the cell deal with background noise. It has both an activation (m) and inactivation (h) particle</a:t>
            </a:r>
          </a:p>
          <a:p>
            <a:pPr marL="457200" lvl="1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6784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Channel Km 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47" y="2286000"/>
            <a:ext cx="8645106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3503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457200" y="3048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Channel </a:t>
            </a:r>
            <a:r>
              <a:rPr lang="en-US" dirty="0" err="1" smtClean="0">
                <a:solidFill>
                  <a:schemeClr val="tx2"/>
                </a:solidFill>
              </a:rPr>
              <a:t>Kahp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2228850"/>
            <a:ext cx="8562975" cy="3562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1551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Channel </a:t>
            </a:r>
            <a:r>
              <a:rPr lang="en-US" dirty="0" err="1" smtClean="0">
                <a:solidFill>
                  <a:schemeClr val="tx2"/>
                </a:solidFill>
                <a:latin typeface="Palatino Linotype" pitchFamily="18" charset="0"/>
              </a:rPr>
              <a:t>Ka</a:t>
            </a: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 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6" y="2133600"/>
            <a:ext cx="8039548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206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Stimulus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External Stimulation (visual, audio…)</a:t>
            </a:r>
          </a:p>
          <a:p>
            <a:r>
              <a:rPr lang="en-US" sz="2800" dirty="0"/>
              <a:t>Type of signals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Linear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Pulse</a:t>
            </a:r>
            <a:endParaRPr lang="en-US" dirty="0"/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Noise</a:t>
            </a:r>
            <a:endParaRPr lang="en-US" dirty="0"/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File-based</a:t>
            </a:r>
            <a:endParaRPr lang="en-US" dirty="0"/>
          </a:p>
          <a:p>
            <a:r>
              <a:rPr lang="en-US" sz="2800" dirty="0"/>
              <a:t>Multiple times</a:t>
            </a:r>
          </a:p>
          <a:p>
            <a:r>
              <a:rPr lang="en-US" sz="2800" dirty="0"/>
              <a:t>Different Destinations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0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Stimulus</a:t>
            </a:r>
            <a:endParaRPr lang="en-US" b="1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600200"/>
            <a:ext cx="7829550" cy="386563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5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Reno, Nevada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0"/>
            <a:ext cx="43434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6" descr="rgj_hm2_07_marypat_hor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806825"/>
            <a:ext cx="3962400" cy="2974975"/>
          </a:xfrm>
          <a:prstGeom prst="rect">
            <a:avLst/>
          </a:prstGeom>
          <a:noFill/>
        </p:spPr>
      </p:pic>
      <p:pic>
        <p:nvPicPr>
          <p:cNvPr id="6" name="Picture 18" descr="5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212033"/>
            <a:ext cx="3962399" cy="2597967"/>
          </a:xfrm>
          <a:prstGeom prst="rect">
            <a:avLst/>
          </a:prstGeom>
          <a:noFill/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199"/>
            <a:ext cx="4191000" cy="2587626"/>
          </a:xfrm>
        </p:spPr>
      </p:pic>
    </p:spTree>
    <p:extLst>
      <p:ext uri="{BB962C8B-B14F-4D97-AF65-F5344CB8AC3E}">
        <p14:creationId xmlns:p14="http://schemas.microsoft.com/office/powerpoint/2010/main" val="847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Extrinsic and intrinsic connections</a:t>
            </a:r>
          </a:p>
          <a:p>
            <a:r>
              <a:rPr lang="en-US" sz="2800" dirty="0"/>
              <a:t>Synapse connections</a:t>
            </a:r>
          </a:p>
          <a:p>
            <a:r>
              <a:rPr lang="en-US" sz="2800" dirty="0"/>
              <a:t>From the source to the destination</a:t>
            </a:r>
          </a:p>
          <a:p>
            <a:r>
              <a:rPr lang="en-US" sz="2800" dirty="0"/>
              <a:t>With or without decaying distance effects</a:t>
            </a:r>
          </a:p>
          <a:p>
            <a:r>
              <a:rPr lang="en-US" sz="2800" dirty="0"/>
              <a:t>Recurrent connections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11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Connections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57" y="3000375"/>
            <a:ext cx="6770687" cy="857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70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Synapses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/>
              <a:t>Connections between other cells and their compartments</a:t>
            </a:r>
          </a:p>
          <a:p>
            <a:r>
              <a:rPr lang="en-US" sz="5100" dirty="0"/>
              <a:t>Excitatory</a:t>
            </a:r>
          </a:p>
          <a:p>
            <a:r>
              <a:rPr lang="en-US" sz="5100" dirty="0"/>
              <a:t>Inhibitory</a:t>
            </a:r>
          </a:p>
          <a:p>
            <a:r>
              <a:rPr lang="en-US" sz="5100" dirty="0"/>
              <a:t>Synaptic Waveform</a:t>
            </a:r>
          </a:p>
          <a:p>
            <a:r>
              <a:rPr lang="en-US" sz="5100" dirty="0"/>
              <a:t>Learning</a:t>
            </a:r>
          </a:p>
          <a:p>
            <a:pPr lvl="1">
              <a:buFont typeface="Courier New" pitchFamily="49" charset="0"/>
              <a:buChar char="o"/>
            </a:pPr>
            <a:r>
              <a:rPr lang="en-US" sz="5100" dirty="0"/>
              <a:t>Short term synaptic dynamics</a:t>
            </a:r>
          </a:p>
          <a:p>
            <a:pPr lvl="2"/>
            <a:r>
              <a:rPr lang="en-US" sz="5100" dirty="0"/>
              <a:t>Facilitation</a:t>
            </a:r>
          </a:p>
          <a:p>
            <a:pPr lvl="2"/>
            <a:r>
              <a:rPr lang="en-US" sz="5100" dirty="0"/>
              <a:t>Depression</a:t>
            </a:r>
          </a:p>
          <a:p>
            <a:pPr lvl="1">
              <a:buFont typeface="Courier New" pitchFamily="49" charset="0"/>
              <a:buChar char="o"/>
            </a:pPr>
            <a:r>
              <a:rPr lang="en-US" sz="5100" dirty="0"/>
              <a:t>Long term synaptic dynamics (</a:t>
            </a:r>
            <a:r>
              <a:rPr lang="en-US" sz="5100" dirty="0" err="1"/>
              <a:t>Hebbian</a:t>
            </a:r>
            <a:r>
              <a:rPr lang="en-US" sz="5100" dirty="0"/>
              <a:t> Learning)</a:t>
            </a:r>
          </a:p>
          <a:p>
            <a:pPr lvl="2"/>
            <a:r>
              <a:rPr lang="en-US" sz="5100" dirty="0"/>
              <a:t>STDP rule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Synapses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90" y="1600199"/>
            <a:ext cx="4722648" cy="514596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71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Reports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Data about cells</a:t>
            </a:r>
          </a:p>
          <a:p>
            <a:r>
              <a:rPr lang="en-US" sz="2800" dirty="0"/>
              <a:t>Report files: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Voltage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Current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err="1" smtClean="0"/>
              <a:t>Firecount</a:t>
            </a:r>
            <a:endParaRPr lang="en-US" dirty="0" smtClean="0"/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Channel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Synaptic </a:t>
            </a:r>
            <a:r>
              <a:rPr lang="en-US" dirty="0"/>
              <a:t>strengths</a:t>
            </a:r>
          </a:p>
          <a:p>
            <a:r>
              <a:rPr lang="en-US" sz="2800" dirty="0"/>
              <a:t>Automatically generated and saved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7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Reports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" y="1600200"/>
            <a:ext cx="7847013" cy="4295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64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1470025"/>
          </a:xfrm>
        </p:spPr>
        <p:txBody>
          <a:bodyPr/>
          <a:lstStyle/>
          <a:p>
            <a:r>
              <a:rPr lang="en-US" dirty="0" err="1" smtClean="0">
                <a:solidFill>
                  <a:schemeClr val="tx2"/>
                </a:solidFill>
                <a:latin typeface="Palatino Linotype" pitchFamily="18" charset="0"/>
              </a:rPr>
              <a:t>Izhikevich</a:t>
            </a: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 Model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3763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Files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Neuron file</a:t>
            </a:r>
          </a:p>
          <a:p>
            <a:r>
              <a:rPr lang="en-US" sz="2800" dirty="0" smtClean="0"/>
              <a:t>Synapse file</a:t>
            </a:r>
          </a:p>
          <a:p>
            <a:r>
              <a:rPr lang="en-US" sz="2800" dirty="0" smtClean="0"/>
              <a:t>Current file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79066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Neuron File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Parameters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err="1" smtClean="0"/>
              <a:t>NeuronID</a:t>
            </a:r>
            <a:endParaRPr lang="en-US" dirty="0"/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a</a:t>
            </a:r>
            <a:endParaRPr lang="en-US" dirty="0" smtClean="0"/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b</a:t>
            </a:r>
            <a:endParaRPr lang="en-US" dirty="0"/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c</a:t>
            </a:r>
            <a:endParaRPr lang="en-US" dirty="0" smtClean="0"/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d</a:t>
            </a:r>
            <a:endParaRPr lang="en-US" dirty="0"/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u</a:t>
            </a:r>
            <a:endParaRPr lang="en-US" dirty="0"/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v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Regular Spiking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62253"/>
            <a:ext cx="2352675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726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Synapse File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Parameters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err="1" smtClean="0"/>
              <a:t>PreNeuron</a:t>
            </a:r>
            <a:endParaRPr lang="en-US" dirty="0" smtClean="0"/>
          </a:p>
          <a:p>
            <a:pPr lvl="1">
              <a:buFont typeface="Courier New" pitchFamily="49" charset="0"/>
              <a:buChar char="o"/>
            </a:pPr>
            <a:r>
              <a:rPr lang="en-US" dirty="0" err="1" smtClean="0"/>
              <a:t>PostNeuron</a:t>
            </a:r>
            <a:endParaRPr lang="en-US" dirty="0" smtClean="0"/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Delay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Weight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err="1" smtClean="0"/>
              <a:t>APlus</a:t>
            </a:r>
            <a:endParaRPr lang="en-US" dirty="0" smtClean="0"/>
          </a:p>
          <a:p>
            <a:pPr lvl="1">
              <a:buFont typeface="Courier New" pitchFamily="49" charset="0"/>
              <a:buChar char="o"/>
            </a:pPr>
            <a:r>
              <a:rPr lang="en-US" dirty="0" err="1" smtClean="0"/>
              <a:t>AMinus</a:t>
            </a:r>
            <a:endParaRPr lang="en-US" dirty="0" smtClean="0"/>
          </a:p>
          <a:p>
            <a:pPr lvl="1">
              <a:buFont typeface="Courier New" pitchFamily="49" charset="0"/>
              <a:buChar char="o"/>
            </a:pPr>
            <a:r>
              <a:rPr lang="en-US" dirty="0" err="1" smtClean="0"/>
              <a:t>TauPlus</a:t>
            </a:r>
            <a:endParaRPr lang="en-US" dirty="0" smtClean="0"/>
          </a:p>
          <a:p>
            <a:pPr lvl="1">
              <a:buFont typeface="Courier New" pitchFamily="49" charset="0"/>
              <a:buChar char="o"/>
            </a:pPr>
            <a:r>
              <a:rPr lang="en-US" dirty="0" err="1" smtClean="0"/>
              <a:t>TauMinus</a:t>
            </a:r>
            <a:endParaRPr lang="en-US" dirty="0" smtClean="0"/>
          </a:p>
          <a:p>
            <a:pPr lvl="1">
              <a:buFont typeface="Courier New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673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University of Nevada, Reno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" descr="C:\Users\fredh\Downloads\All sizes   The Quad and Mackay School of Mines   Flickr - Photo Sharing!_files\4952309294_754a94c27f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458239"/>
            <a:ext cx="3809999" cy="2519640"/>
          </a:xfrm>
          <a:prstGeom prst="rect">
            <a:avLst/>
          </a:prstGeom>
          <a:noFill/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972660"/>
            <a:ext cx="4914900" cy="282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458239"/>
            <a:ext cx="4914900" cy="251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 descr="56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2" y="3972661"/>
            <a:ext cx="3809998" cy="2832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7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Current File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Parameters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Neuron ID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Time start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Time end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Amp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Width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Frequency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Regular Spiking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09800"/>
            <a:ext cx="146685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6922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207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Robotic Applications with NCS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03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Technical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5" y="1600200"/>
            <a:ext cx="8189490" cy="47101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6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Virtual </a:t>
            </a:r>
            <a:r>
              <a:rPr lang="en-US" dirty="0" err="1">
                <a:solidFill>
                  <a:schemeClr val="tx2"/>
                </a:solidFill>
                <a:latin typeface="Palatino Linotype" pitchFamily="18" charset="0"/>
              </a:rPr>
              <a:t>NeuroRobotic</a:t>
            </a:r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 (VNR</a:t>
            </a: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)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1477215"/>
            <a:ext cx="3876675" cy="431398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6043136"/>
            <a:ext cx="8686800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Laurence C. </a:t>
            </a:r>
            <a:r>
              <a:rPr lang="en-US" sz="1400" dirty="0" err="1"/>
              <a:t>Jayet</a:t>
            </a:r>
            <a:r>
              <a:rPr lang="en-US" sz="1400" dirty="0"/>
              <a:t> Bray, Sridhar R. </a:t>
            </a:r>
            <a:r>
              <a:rPr lang="en-US" sz="1400" dirty="0" err="1"/>
              <a:t>Anumandla</a:t>
            </a:r>
            <a:r>
              <a:rPr lang="en-US" sz="1400" dirty="0"/>
              <a:t>, Corey M. </a:t>
            </a:r>
            <a:r>
              <a:rPr lang="en-US" sz="1400" dirty="0" err="1"/>
              <a:t>Thibeault</a:t>
            </a:r>
            <a:r>
              <a:rPr lang="en-US" sz="1400" dirty="0"/>
              <a:t>, Roger V. Hoang, Philip H. Goodman, </a:t>
            </a:r>
            <a:r>
              <a:rPr lang="en-US" sz="1400" dirty="0" err="1"/>
              <a:t>Sergiu</a:t>
            </a:r>
            <a:r>
              <a:rPr lang="en-US" sz="1400" dirty="0"/>
              <a:t> M. </a:t>
            </a:r>
            <a:r>
              <a:rPr lang="en-US" sz="1400" dirty="0" err="1"/>
              <a:t>Dascalu</a:t>
            </a:r>
            <a:r>
              <a:rPr lang="en-US" sz="1400" dirty="0"/>
              <a:t>, Bobby D. Bryant, and Frederick C. Harris, Jr</a:t>
            </a:r>
            <a:r>
              <a:rPr lang="en-US" sz="1400" dirty="0" smtClean="0"/>
              <a:t>. “Real-time </a:t>
            </a:r>
            <a:r>
              <a:rPr lang="en-US" sz="1400" dirty="0"/>
              <a:t>human-robot interaction underlying </a:t>
            </a:r>
            <a:r>
              <a:rPr lang="en-US" sz="1400" dirty="0" err="1"/>
              <a:t>neurorobotic</a:t>
            </a:r>
            <a:r>
              <a:rPr lang="en-US" sz="1400" dirty="0"/>
              <a:t> trust and intent recognition” </a:t>
            </a:r>
            <a:r>
              <a:rPr lang="en-US" sz="1400" dirty="0" smtClean="0"/>
              <a:t>Neural Networks, 32:130-137</a:t>
            </a:r>
            <a:r>
              <a:rPr lang="en-US" sz="1400" dirty="0"/>
              <a:t>, 2012. </a:t>
            </a:r>
          </a:p>
        </p:txBody>
      </p:sp>
    </p:spTree>
    <p:extLst>
      <p:ext uri="{BB962C8B-B14F-4D97-AF65-F5344CB8AC3E}">
        <p14:creationId xmlns:p14="http://schemas.microsoft.com/office/powerpoint/2010/main" val="339115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Robotic Interface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en-US" dirty="0"/>
              <a:t>Constructed </a:t>
            </a:r>
            <a:r>
              <a:rPr lang="en-US" dirty="0" smtClean="0"/>
              <a:t>using </a:t>
            </a:r>
            <a:r>
              <a:rPr lang="en-US" dirty="0" err="1" smtClean="0"/>
              <a:t>Webots</a:t>
            </a:r>
            <a:r>
              <a:rPr lang="en-US" dirty="0" smtClean="0"/>
              <a:t> </a:t>
            </a:r>
            <a:r>
              <a:rPr lang="en-US" dirty="0"/>
              <a:t>5</a:t>
            </a:r>
          </a:p>
          <a:p>
            <a:pPr marL="285750" indent="-285750"/>
            <a:r>
              <a:rPr lang="en-US" dirty="0"/>
              <a:t>Motions were programmed in C++ using the provided interfaces and the communication was accomplished using the </a:t>
            </a:r>
            <a:r>
              <a:rPr lang="en-US" dirty="0" err="1"/>
              <a:t>NCSTools</a:t>
            </a:r>
            <a:r>
              <a:rPr lang="en-US" dirty="0"/>
              <a:t> C++ client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7" y="3555341"/>
            <a:ext cx="3429000" cy="269305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12241"/>
            <a:ext cx="235267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38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Trust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Behavior between a humanoid </a:t>
            </a:r>
            <a:r>
              <a:rPr lang="en-US" sz="2800" dirty="0" err="1"/>
              <a:t>neurorobot</a:t>
            </a:r>
            <a:r>
              <a:rPr lang="en-US" sz="2800" dirty="0"/>
              <a:t> and human actor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Oxytocin release</a:t>
            </a:r>
          </a:p>
          <a:p>
            <a:pPr lvl="2"/>
            <a:r>
              <a:rPr lang="en-US" sz="2800" dirty="0"/>
              <a:t>Social reinforcement</a:t>
            </a:r>
          </a:p>
          <a:p>
            <a:pPr lvl="2"/>
            <a:r>
              <a:rPr lang="en-US" sz="2800" dirty="0"/>
              <a:t>Reduction of inhibition</a:t>
            </a:r>
          </a:p>
          <a:p>
            <a:r>
              <a:rPr lang="en-US" sz="2800" dirty="0"/>
              <a:t>Experiment has two conceptual phases: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Learning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Challenge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10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en-US" sz="2800" b="0" dirty="0" smtClean="0">
                <a:solidFill>
                  <a:schemeClr val="accent1"/>
                </a:solidFill>
              </a:rPr>
              <a:t>Learning</a:t>
            </a:r>
            <a:endParaRPr lang="en-US" sz="2800" b="0" dirty="0">
              <a:solidFill>
                <a:schemeClr val="accent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026025" y="1189038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en-US" sz="2800" b="0" dirty="0" smtClean="0">
                <a:solidFill>
                  <a:schemeClr val="accent1"/>
                </a:solidFill>
              </a:rPr>
              <a:t>Challenge (at any time)</a:t>
            </a:r>
            <a:endParaRPr lang="en-US" sz="2800" b="0" dirty="0">
              <a:solidFill>
                <a:schemeClr val="accent1"/>
              </a:solidFill>
            </a:endParaRPr>
          </a:p>
        </p:txBody>
      </p:sp>
      <p:grpSp>
        <p:nvGrpSpPr>
          <p:cNvPr id="10" name="Group 45"/>
          <p:cNvGrpSpPr>
            <a:grpSpLocks/>
          </p:cNvGrpSpPr>
          <p:nvPr/>
        </p:nvGrpSpPr>
        <p:grpSpPr bwMode="auto">
          <a:xfrm>
            <a:off x="382588" y="1295400"/>
            <a:ext cx="4418012" cy="4549775"/>
            <a:chOff x="152400" y="2133601"/>
            <a:chExt cx="4418015" cy="4550635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533400" y="4343400"/>
              <a:ext cx="866505" cy="866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>
              <a:off x="228600" y="3034566"/>
              <a:ext cx="1676400" cy="831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FontTx/>
                <a:buAutoNum type="arabicPeriod"/>
              </a:pPr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Robot brain initiates arbitrary sequence of motions</a:t>
              </a:r>
            </a:p>
          </p:txBody>
        </p:sp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>
              <a:off x="2209800" y="3034566"/>
              <a:ext cx="19050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Font typeface="Calibri" pitchFamily="34" charset="0"/>
                <a:buAutoNum type="arabicPeriod" startAt="2"/>
              </a:pPr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Human moves object in either a similar (“match”), or different (“mismatch”) pattern</a:t>
              </a:r>
            </a:p>
          </p:txBody>
        </p:sp>
        <p:pic>
          <p:nvPicPr>
            <p:cNvPr id="14" name="Picture 6" descr="C:\Documents and Settings\Goodman\Desktop\RESEARCH\_ROBOTICS\2009-11-06.sr(new movies+SR photos)\Photo_110509_00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2133600" y="4343400"/>
              <a:ext cx="885825" cy="88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pic>
          <p:nvPicPr>
            <p:cNvPr id="15" name="Picture 7" descr="C:\Documents and Settings\Goodman\Desktop\RESEARCH\_ROBOTICS\2009-11-06.sr(new movies+SR photos)\Photo_110509_002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141715" y="5715000"/>
              <a:ext cx="982485" cy="884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sp>
          <p:nvSpPr>
            <p:cNvPr id="16" name="TextBox 19"/>
            <p:cNvSpPr txBox="1">
              <a:spLocks noChangeArrowheads="1"/>
            </p:cNvSpPr>
            <p:nvPr/>
          </p:nvSpPr>
          <p:spPr bwMode="auto">
            <a:xfrm>
              <a:off x="152400" y="2637691"/>
              <a:ext cx="19050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 u="sng" dirty="0">
                  <a:solidFill>
                    <a:srgbClr val="000000"/>
                  </a:solidFill>
                  <a:latin typeface="+mn-lt"/>
                </a:rPr>
                <a:t>Robot Initiates Action</a:t>
              </a:r>
            </a:p>
          </p:txBody>
        </p:sp>
        <p:sp>
          <p:nvSpPr>
            <p:cNvPr id="17" name="TextBox 21"/>
            <p:cNvSpPr txBox="1">
              <a:spLocks noChangeArrowheads="1"/>
            </p:cNvSpPr>
            <p:nvPr/>
          </p:nvSpPr>
          <p:spPr bwMode="auto">
            <a:xfrm>
              <a:off x="2286000" y="2634516"/>
              <a:ext cx="18288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 u="sng" dirty="0">
                  <a:solidFill>
                    <a:srgbClr val="000000"/>
                  </a:solidFill>
                  <a:latin typeface="+mn-lt"/>
                </a:rPr>
                <a:t>Human Responds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>
              <a:off x="2360198" y="4343818"/>
              <a:ext cx="44204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609600" y="5715000"/>
              <a:ext cx="751034" cy="969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pic>
          <p:nvPicPr>
            <p:cNvPr id="20" name="Picture 6" descr="C:\Documents and Settings\Goodman\Desktop\RESEARCH\_ROBOTICS\2009-11-06.sr(new movies+SR photos)\Photo_110509_00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505200" y="5715000"/>
              <a:ext cx="885825" cy="88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pic>
          <p:nvPicPr>
            <p:cNvPr id="21" name="Picture 7" descr="C:\Documents and Settings\Goodman\Desktop\RESEARCH\_ROBOTICS\2009-11-06.sr(new movies+SR photos)\Photo_110509_002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3429000" y="4343400"/>
              <a:ext cx="982485" cy="884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sp>
          <p:nvSpPr>
            <p:cNvPr id="22" name="TextBox 16"/>
            <p:cNvSpPr txBox="1">
              <a:spLocks noChangeArrowheads="1"/>
            </p:cNvSpPr>
            <p:nvPr/>
          </p:nvSpPr>
          <p:spPr bwMode="auto">
            <a:xfrm>
              <a:off x="2057400" y="3886200"/>
              <a:ext cx="1143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Match</a:t>
              </a:r>
              <a:r>
                <a:rPr lang="en-US" sz="1200" i="1" dirty="0">
                  <a:solidFill>
                    <a:srgbClr val="000000"/>
                  </a:solidFill>
                  <a:latin typeface="+mn-lt"/>
                </a:rPr>
                <a:t>:</a:t>
              </a:r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 robot learns to trust</a:t>
              </a:r>
            </a:p>
          </p:txBody>
        </p:sp>
        <p:sp>
          <p:nvSpPr>
            <p:cNvPr id="23" name="TextBox 17"/>
            <p:cNvSpPr txBox="1">
              <a:spLocks noChangeArrowheads="1"/>
            </p:cNvSpPr>
            <p:nvPr/>
          </p:nvSpPr>
          <p:spPr bwMode="auto">
            <a:xfrm>
              <a:off x="3429000" y="3886200"/>
              <a:ext cx="914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Mismatch: don’t trust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533400" y="5485448"/>
              <a:ext cx="3962402" cy="158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46"/>
          <p:cNvGrpSpPr>
            <a:grpSpLocks/>
          </p:cNvGrpSpPr>
          <p:nvPr/>
        </p:nvGrpSpPr>
        <p:grpSpPr bwMode="auto">
          <a:xfrm>
            <a:off x="5029200" y="1792225"/>
            <a:ext cx="3886200" cy="3189953"/>
            <a:chOff x="4572000" y="2674129"/>
            <a:chExt cx="3886200" cy="3189039"/>
          </a:xfrm>
        </p:grpSpPr>
        <p:sp>
          <p:nvSpPr>
            <p:cNvPr id="27" name="TextBox 16"/>
            <p:cNvSpPr txBox="1">
              <a:spLocks noChangeArrowheads="1"/>
            </p:cNvSpPr>
            <p:nvPr/>
          </p:nvSpPr>
          <p:spPr bwMode="auto">
            <a:xfrm>
              <a:off x="4648200" y="307634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Font typeface="Calibri" pitchFamily="34" charset="0"/>
                <a:buAutoNum type="arabicPeriod" startAt="3"/>
              </a:pPr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Human slowly reaches for an object on the table</a:t>
              </a:r>
            </a:p>
          </p:txBody>
        </p:sp>
        <p:pic>
          <p:nvPicPr>
            <p:cNvPr id="28" name="Picture 9" descr="C:\Documents and Settings\Goodman\Desktop\RESEARCH\_ROBOTICS\2009-11-06.sr(new movies+SR photos)\Photo_110509_004.jp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5105400" y="4648200"/>
              <a:ext cx="781050" cy="121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sp>
          <p:nvSpPr>
            <p:cNvPr id="29" name="TextBox 23"/>
            <p:cNvSpPr txBox="1">
              <a:spLocks noChangeArrowheads="1"/>
            </p:cNvSpPr>
            <p:nvPr/>
          </p:nvSpPr>
          <p:spPr bwMode="auto">
            <a:xfrm>
              <a:off x="6477000" y="3076349"/>
              <a:ext cx="19050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Font typeface="Calibri" pitchFamily="34" charset="0"/>
                <a:buAutoNum type="arabicPeriod" startAt="4"/>
              </a:pPr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Robot either “trusts”, (assists/offers the object), or  “distrusts”, (retract</a:t>
              </a:r>
              <a:r>
                <a:rPr lang="en-US" sz="1200" i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the object).</a:t>
              </a:r>
            </a:p>
          </p:txBody>
        </p:sp>
        <p:grpSp>
          <p:nvGrpSpPr>
            <p:cNvPr id="30" name="Group 31"/>
            <p:cNvGrpSpPr>
              <a:grpSpLocks/>
            </p:cNvGrpSpPr>
            <p:nvPr/>
          </p:nvGrpSpPr>
          <p:grpSpPr bwMode="auto">
            <a:xfrm>
              <a:off x="6540555" y="4648200"/>
              <a:ext cx="1841449" cy="1142999"/>
              <a:chOff x="6619421" y="5293556"/>
              <a:chExt cx="1648280" cy="908560"/>
            </a:xfrm>
          </p:grpSpPr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 bwMode="auto">
              <a:xfrm>
                <a:off x="6619421" y="5306252"/>
                <a:ext cx="761907" cy="895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31750"/>
              </a:effectLst>
            </p:spPr>
          </p:pic>
          <p:pic>
            <p:nvPicPr>
              <p:cNvPr id="36" name="Picture 5"/>
              <p:cNvPicPr>
                <a:picLocks noChangeAspect="1" noChangeArrowheads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 bwMode="auto">
              <a:xfrm>
                <a:off x="7517429" y="5293556"/>
                <a:ext cx="750272" cy="899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31750"/>
              </a:effectLst>
            </p:spPr>
          </p:pic>
        </p:grpSp>
        <p:sp>
          <p:nvSpPr>
            <p:cNvPr id="31" name="TextBox 19"/>
            <p:cNvSpPr txBox="1">
              <a:spLocks noChangeArrowheads="1"/>
            </p:cNvSpPr>
            <p:nvPr/>
          </p:nvSpPr>
          <p:spPr bwMode="auto">
            <a:xfrm>
              <a:off x="4572000" y="2674129"/>
              <a:ext cx="18288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 u="sng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Human Acts</a:t>
              </a:r>
            </a:p>
          </p:txBody>
        </p:sp>
        <p:sp>
          <p:nvSpPr>
            <p:cNvPr id="32" name="TextBox 21"/>
            <p:cNvSpPr txBox="1">
              <a:spLocks noChangeArrowheads="1"/>
            </p:cNvSpPr>
            <p:nvPr/>
          </p:nvSpPr>
          <p:spPr bwMode="auto">
            <a:xfrm>
              <a:off x="6400800" y="2674129"/>
              <a:ext cx="18288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 u="sng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Robot Reacts</a:t>
              </a:r>
            </a:p>
          </p:txBody>
        </p:sp>
        <p:sp>
          <p:nvSpPr>
            <p:cNvPr id="33" name="TextBox 28"/>
            <p:cNvSpPr txBox="1">
              <a:spLocks noChangeArrowheads="1"/>
            </p:cNvSpPr>
            <p:nvPr/>
          </p:nvSpPr>
          <p:spPr bwMode="auto">
            <a:xfrm>
              <a:off x="6705600" y="4343400"/>
              <a:ext cx="762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trusted</a:t>
              </a:r>
            </a:p>
          </p:txBody>
        </p:sp>
        <p:sp>
          <p:nvSpPr>
            <p:cNvPr id="34" name="TextBox 29"/>
            <p:cNvSpPr txBox="1">
              <a:spLocks noChangeArrowheads="1"/>
            </p:cNvSpPr>
            <p:nvPr/>
          </p:nvSpPr>
          <p:spPr bwMode="auto">
            <a:xfrm>
              <a:off x="7543800" y="4343400"/>
              <a:ext cx="9144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distrusted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8600" y="6043136"/>
            <a:ext cx="8686800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Sridhar R. </a:t>
            </a:r>
            <a:r>
              <a:rPr lang="en-US" sz="1400" dirty="0" err="1"/>
              <a:t>Anumadla</a:t>
            </a:r>
            <a:r>
              <a:rPr lang="en-US" sz="1400" dirty="0"/>
              <a:t>, Laurence C. </a:t>
            </a:r>
            <a:r>
              <a:rPr lang="en-US" sz="1400" dirty="0" err="1"/>
              <a:t>Jayet</a:t>
            </a:r>
            <a:r>
              <a:rPr lang="en-US" sz="1400" dirty="0"/>
              <a:t> Bray, Corey M. </a:t>
            </a:r>
            <a:r>
              <a:rPr lang="en-US" sz="1400" dirty="0" err="1"/>
              <a:t>Thibeault</a:t>
            </a:r>
            <a:r>
              <a:rPr lang="en-US" sz="1400" dirty="0"/>
              <a:t>, Roger V. Hoang, </a:t>
            </a:r>
            <a:r>
              <a:rPr lang="en-US" sz="1400" dirty="0" err="1"/>
              <a:t>Sergiu</a:t>
            </a:r>
            <a:r>
              <a:rPr lang="en-US" sz="1400" dirty="0"/>
              <a:t> M. </a:t>
            </a:r>
            <a:r>
              <a:rPr lang="en-US" sz="1400" dirty="0" err="1"/>
              <a:t>Dascalu</a:t>
            </a:r>
            <a:r>
              <a:rPr lang="en-US" sz="1400" dirty="0"/>
              <a:t>, Frederick C Harris, Jr., and Philip H. Goodman </a:t>
            </a:r>
            <a:r>
              <a:rPr lang="en-US" sz="1400" dirty="0" smtClean="0"/>
              <a:t>“Modeling </a:t>
            </a:r>
            <a:r>
              <a:rPr lang="en-US" sz="1400" dirty="0"/>
              <a:t>Oxytocin Induced </a:t>
            </a:r>
            <a:r>
              <a:rPr lang="en-US" sz="1400" dirty="0" err="1"/>
              <a:t>Neurorobotic</a:t>
            </a:r>
            <a:r>
              <a:rPr lang="en-US" sz="1400" dirty="0"/>
              <a:t> Trust and Intent Recognition in Human Robot </a:t>
            </a:r>
            <a:r>
              <a:rPr lang="en-US" sz="1400" dirty="0" smtClean="0"/>
              <a:t>Interaction” In </a:t>
            </a:r>
            <a:r>
              <a:rPr lang="en-US" sz="1400" dirty="0"/>
              <a:t>Proceedings of the </a:t>
            </a:r>
            <a:r>
              <a:rPr lang="en-US" sz="1400" dirty="0" smtClean="0"/>
              <a:t>IJCNN (2011) July </a:t>
            </a:r>
            <a:r>
              <a:rPr lang="en-US" sz="1400" dirty="0"/>
              <a:t>31-Aug 5, 2011, San Jose, </a:t>
            </a:r>
            <a:r>
              <a:rPr lang="en-US" sz="1400" dirty="0" smtClean="0"/>
              <a:t>CA.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64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  <a:latin typeface="Palatino Linotype" pitchFamily="18" charset="0"/>
              </a:rPr>
              <a:t/>
            </a:r>
            <a:br>
              <a:rPr lang="en-US" dirty="0">
                <a:solidFill>
                  <a:schemeClr val="accent1"/>
                </a:solidFill>
                <a:latin typeface="Palatino Linotype" pitchFamily="18" charset="0"/>
              </a:rPr>
            </a:br>
            <a:r>
              <a:rPr lang="en-US" dirty="0" smtClean="0">
                <a:solidFill>
                  <a:schemeClr val="accent1"/>
                </a:solidFill>
                <a:latin typeface="Palatino Linotype" pitchFamily="18" charset="0"/>
              </a:rPr>
              <a:t/>
            </a:r>
            <a:br>
              <a:rPr lang="en-US" dirty="0" smtClean="0">
                <a:solidFill>
                  <a:schemeClr val="accent1"/>
                </a:solidFill>
                <a:latin typeface="Palatino Linotype" pitchFamily="18" charset="0"/>
              </a:rPr>
            </a:b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Concordant Motions Video</a:t>
            </a:r>
            <a:b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dirty="0">
                <a:solidFill>
                  <a:schemeClr val="accent1"/>
                </a:solidFill>
                <a:latin typeface="Palatino Linotype" pitchFamily="18" charset="0"/>
              </a:rPr>
              <a:t/>
            </a:r>
            <a:br>
              <a:rPr lang="en-US" dirty="0">
                <a:solidFill>
                  <a:schemeClr val="accent1"/>
                </a:solidFill>
                <a:latin typeface="Palatino Linotype" pitchFamily="18" charset="0"/>
              </a:rPr>
            </a:br>
            <a:endParaRPr lang="en-US" dirty="0">
              <a:solidFill>
                <a:schemeClr val="accent1"/>
              </a:solidFill>
              <a:latin typeface="Palatino Linotype" pitchFamily="18" charset="0"/>
            </a:endParaRPr>
          </a:p>
        </p:txBody>
      </p:sp>
      <p:pic>
        <p:nvPicPr>
          <p:cNvPr id="2" name="conc-short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2575" y="1600200"/>
            <a:ext cx="6038850" cy="4525963"/>
          </a:xfrm>
        </p:spPr>
      </p:pic>
    </p:spTree>
    <p:extLst>
      <p:ext uri="{BB962C8B-B14F-4D97-AF65-F5344CB8AC3E}">
        <p14:creationId xmlns:p14="http://schemas.microsoft.com/office/powerpoint/2010/main" val="328139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Discordant Motions Video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4" name="disc-short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2575" y="1600200"/>
            <a:ext cx="6038850" cy="4525963"/>
          </a:xfrm>
        </p:spPr>
      </p:pic>
    </p:spTree>
    <p:extLst>
      <p:ext uri="{BB962C8B-B14F-4D97-AF65-F5344CB8AC3E}">
        <p14:creationId xmlns:p14="http://schemas.microsoft.com/office/powerpoint/2010/main" val="244619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Emotional Speech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Autofit/>
          </a:bodyPr>
          <a:lstStyle/>
          <a:p>
            <a:r>
              <a:rPr lang="en-US" sz="2800" dirty="0"/>
              <a:t>Allows for more natural interaction between humans and robots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/>
              <a:t>Determine the ideal behavior from a simple reward feedback</a:t>
            </a:r>
          </a:p>
          <a:p>
            <a:r>
              <a:rPr lang="en-US" sz="2800" dirty="0" smtClean="0"/>
              <a:t>Emotional </a:t>
            </a:r>
            <a:r>
              <a:rPr lang="en-US" sz="2800" dirty="0"/>
              <a:t>Speech processor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/>
              <a:t>Successfully distinguished “sad” and “happy” utterances</a:t>
            </a:r>
          </a:p>
          <a:p>
            <a:r>
              <a:rPr lang="en-US" sz="2800" dirty="0"/>
              <a:t>Integrated into </a:t>
            </a:r>
            <a:r>
              <a:rPr lang="en-US" sz="2800" dirty="0" err="1"/>
              <a:t>neurorobotic</a:t>
            </a:r>
            <a:r>
              <a:rPr lang="en-US" sz="2800" dirty="0"/>
              <a:t> scenario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/>
              <a:t>The robot received a spoken reward if the correct decision was made</a:t>
            </a:r>
          </a:p>
          <a:p>
            <a:r>
              <a:rPr lang="en-US" sz="2800" dirty="0" smtClean="0"/>
              <a:t>Step </a:t>
            </a:r>
            <a:r>
              <a:rPr lang="en-US" sz="2800" dirty="0"/>
              <a:t>toward the combination of human emotions and virtual </a:t>
            </a:r>
            <a:r>
              <a:rPr lang="en-US" sz="2800" dirty="0" err="1"/>
              <a:t>neurorobotics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1511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What is NCS?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The NeoCortical Simulator  (NCS) is designed for modeling large-scale neural networks and systems</a:t>
            </a:r>
          </a:p>
          <a:p>
            <a:r>
              <a:rPr lang="en-US" sz="2800" dirty="0" smtClean="0"/>
              <a:t>One of the first simulators to support </a:t>
            </a:r>
            <a:r>
              <a:rPr lang="en-US" sz="2800" dirty="0" err="1" smtClean="0"/>
              <a:t>neurorobotic</a:t>
            </a:r>
            <a:r>
              <a:rPr lang="en-US" sz="2800" dirty="0" smtClean="0"/>
              <a:t> applications</a:t>
            </a:r>
          </a:p>
          <a:p>
            <a:r>
              <a:rPr lang="en-US" sz="2800" dirty="0" smtClean="0"/>
              <a:t>Different types of neuron models available: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Leaky integrate-and-fire / Hodgkin-Huxley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err="1" smtClean="0"/>
              <a:t>Izhikevich</a:t>
            </a:r>
            <a:endParaRPr lang="en-US" dirty="0" smtClean="0"/>
          </a:p>
          <a:p>
            <a:r>
              <a:rPr lang="en-US" sz="2800" dirty="0" smtClean="0"/>
              <a:t>Free and open source</a:t>
            </a:r>
          </a:p>
          <a:p>
            <a:r>
              <a:rPr lang="en-US" sz="2800" dirty="0" smtClean="0"/>
              <a:t>Developed and maintained by the UNR Brain Computation Laboratory</a:t>
            </a:r>
          </a:p>
        </p:txBody>
      </p:sp>
    </p:spTree>
    <p:extLst>
      <p:ext uri="{BB962C8B-B14F-4D97-AF65-F5344CB8AC3E}">
        <p14:creationId xmlns:p14="http://schemas.microsoft.com/office/powerpoint/2010/main" val="143333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  <a:cs typeface="Arial" pitchFamily="34" charset="0"/>
              </a:rPr>
              <a:t>Reward-based Learning Through </a:t>
            </a:r>
            <a:r>
              <a:rPr lang="en-US" dirty="0">
                <a:solidFill>
                  <a:schemeClr val="tx2"/>
                </a:solidFill>
                <a:latin typeface="Palatino Linotype" pitchFamily="18" charset="0"/>
                <a:cs typeface="Arial" pitchFamily="34" charset="0"/>
              </a:rPr>
              <a:t>ESP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6701" y="1600200"/>
            <a:ext cx="5490598" cy="4525963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645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  <a:cs typeface="Arial" pitchFamily="34" charset="0"/>
              </a:rPr>
              <a:t>Reward-based Learning Through ESP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52" y="1600200"/>
            <a:ext cx="579469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55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Navigation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sz="2800" dirty="0"/>
              <a:t>Navigate to familiar location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Prefrontal Cortex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Hippocampus (CA1 and </a:t>
            </a:r>
            <a:r>
              <a:rPr lang="en-US" dirty="0" err="1"/>
              <a:t>Subiculum</a:t>
            </a:r>
            <a:r>
              <a:rPr lang="en-US" dirty="0"/>
              <a:t>)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err="1"/>
              <a:t>Entorhinal</a:t>
            </a:r>
            <a:r>
              <a:rPr lang="en-US" dirty="0"/>
              <a:t> cortex</a:t>
            </a:r>
          </a:p>
          <a:p>
            <a:r>
              <a:rPr lang="en-US" sz="2800" dirty="0" smtClean="0"/>
              <a:t>Computational </a:t>
            </a:r>
            <a:r>
              <a:rPr lang="en-US" sz="2800" dirty="0"/>
              <a:t>system representing a navigating rodent</a:t>
            </a:r>
          </a:p>
          <a:p>
            <a:r>
              <a:rPr lang="en-US" sz="2800" dirty="0"/>
              <a:t>Reward at the end of a sequence of 3 turns</a:t>
            </a:r>
          </a:p>
          <a:p>
            <a:r>
              <a:rPr lang="en-US" sz="2800" dirty="0"/>
              <a:t>Showed learning performance without biased decisions</a:t>
            </a:r>
          </a:p>
          <a:p>
            <a:r>
              <a:rPr lang="en-US" sz="2800" dirty="0"/>
              <a:t>Short-term memory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88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Paradigm</a:t>
            </a:r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02" y="1600200"/>
            <a:ext cx="3390397" cy="45259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28600" y="6258580"/>
            <a:ext cx="868680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/>
              <a:t>Jayet</a:t>
            </a:r>
            <a:r>
              <a:rPr lang="en-US" sz="1400" dirty="0"/>
              <a:t> Bray L. A Circuit-Level Model of Hippocampal, </a:t>
            </a:r>
            <a:r>
              <a:rPr lang="en-US" sz="1400" dirty="0" err="1"/>
              <a:t>Entorhinal</a:t>
            </a:r>
            <a:r>
              <a:rPr lang="en-US" sz="1400" dirty="0"/>
              <a:t> and Prefrontal Dynamics Underlying Rodent Maze Navigational Learning. Ph.D. Dissertation. University of Nevada, Reno, 2010.</a:t>
            </a:r>
          </a:p>
        </p:txBody>
      </p:sp>
    </p:spTree>
    <p:extLst>
      <p:ext uri="{BB962C8B-B14F-4D97-AF65-F5344CB8AC3E}">
        <p14:creationId xmlns:p14="http://schemas.microsoft.com/office/powerpoint/2010/main" val="67860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Navigation Video</a:t>
            </a:r>
            <a:b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sz="3100" dirty="0" smtClean="0">
                <a:solidFill>
                  <a:schemeClr val="tx2"/>
                </a:solidFill>
                <a:latin typeface="+mn-lt"/>
              </a:rPr>
              <a:t>Incorrect Choice</a:t>
            </a:r>
            <a:endParaRPr lang="en-US" sz="31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" name="neighborhood3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822450"/>
            <a:ext cx="8229600" cy="4079875"/>
          </a:xfrm>
        </p:spPr>
      </p:pic>
    </p:spTree>
    <p:extLst>
      <p:ext uri="{BB962C8B-B14F-4D97-AF65-F5344CB8AC3E}">
        <p14:creationId xmlns:p14="http://schemas.microsoft.com/office/powerpoint/2010/main" val="27100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Navigation Video</a:t>
            </a:r>
            <a:br>
              <a:rPr lang="en-US" dirty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sz="3100" dirty="0" smtClean="0">
                <a:solidFill>
                  <a:schemeClr val="tx2"/>
                </a:solidFill>
              </a:rPr>
              <a:t>Correct </a:t>
            </a:r>
            <a:r>
              <a:rPr lang="en-US" sz="3100" dirty="0">
                <a:solidFill>
                  <a:schemeClr val="tx2"/>
                </a:solidFill>
              </a:rPr>
              <a:t>Choice</a:t>
            </a:r>
            <a:endParaRPr lang="en-US" dirty="0"/>
          </a:p>
        </p:txBody>
      </p:sp>
      <p:pic>
        <p:nvPicPr>
          <p:cNvPr id="4" name="nav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813" y="1600200"/>
            <a:ext cx="6048375" cy="4525963"/>
          </a:xfrm>
        </p:spPr>
      </p:pic>
    </p:spTree>
    <p:extLst>
      <p:ext uri="{BB962C8B-B14F-4D97-AF65-F5344CB8AC3E}">
        <p14:creationId xmlns:p14="http://schemas.microsoft.com/office/powerpoint/2010/main" val="151185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Future Directions</a:t>
            </a:r>
            <a:b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sz="3100" dirty="0" smtClean="0">
                <a:solidFill>
                  <a:schemeClr val="tx2"/>
                </a:solidFill>
                <a:latin typeface="Palatino Linotype" pitchFamily="18" charset="0"/>
              </a:rPr>
              <a:t>Simulator &amp; Tools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Near Term: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GUI-based brain model builder and visualizer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Multi-Scale modeling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Input language options</a:t>
            </a:r>
          </a:p>
          <a:p>
            <a:r>
              <a:rPr lang="en-US" sz="2800" dirty="0" smtClean="0"/>
              <a:t>Long Term: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Simulated fMRI data</a:t>
            </a:r>
          </a:p>
          <a:p>
            <a:pPr lvl="1">
              <a:buFont typeface="Courier New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Office of Naval Research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DARPA Synapse project and HRL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6" descr="S&amp;TonrLogoBlueBack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1562100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125596"/>
            <a:ext cx="19716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r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4163060"/>
            <a:ext cx="2590800" cy="14681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682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Why use NCS?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Biological brain models</a:t>
            </a:r>
          </a:p>
          <a:p>
            <a:r>
              <a:rPr lang="en-US" sz="2800" dirty="0" smtClean="0"/>
              <a:t>Real-time Simulation</a:t>
            </a:r>
          </a:p>
          <a:p>
            <a:r>
              <a:rPr lang="en-US" sz="2800" dirty="0" smtClean="0"/>
              <a:t>Different levels of abstraction</a:t>
            </a:r>
          </a:p>
          <a:p>
            <a:r>
              <a:rPr lang="en-US" sz="2800" dirty="0" smtClean="0"/>
              <a:t>Several neuron models</a:t>
            </a:r>
          </a:p>
          <a:p>
            <a:r>
              <a:rPr lang="en-US" sz="2800" dirty="0" smtClean="0"/>
              <a:t>GPU computation</a:t>
            </a:r>
          </a:p>
          <a:p>
            <a:r>
              <a:rPr lang="en-US" sz="2800" dirty="0"/>
              <a:t>No programming language experience </a:t>
            </a:r>
            <a:r>
              <a:rPr lang="en-US" sz="2800" dirty="0" smtClean="0"/>
              <a:t>required</a:t>
            </a:r>
          </a:p>
          <a:p>
            <a:r>
              <a:rPr lang="en-US" sz="2800" dirty="0" smtClean="0"/>
              <a:t>Good for modeling neural systems and networks</a:t>
            </a:r>
          </a:p>
          <a:p>
            <a:r>
              <a:rPr lang="en-US" sz="2800" dirty="0" smtClean="0"/>
              <a:t>Up to 1M neurons and 100M synapses in quasi real-time</a:t>
            </a:r>
          </a:p>
        </p:txBody>
      </p:sp>
    </p:spTree>
    <p:extLst>
      <p:ext uri="{BB962C8B-B14F-4D97-AF65-F5344CB8AC3E}">
        <p14:creationId xmlns:p14="http://schemas.microsoft.com/office/powerpoint/2010/main" val="337840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Modeled Brain </a:t>
            </a:r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R</a:t>
            </a: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egions </a:t>
            </a:r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U</a:t>
            </a: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sing NCS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600200"/>
            <a:ext cx="6829425" cy="434599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93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History of NCS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sz="2800" b="1" dirty="0"/>
              <a:t>Version 1:1999 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err="1"/>
              <a:t>Matlab</a:t>
            </a:r>
            <a:r>
              <a:rPr lang="en-US" dirty="0"/>
              <a:t> – Goodman, </a:t>
            </a:r>
            <a:r>
              <a:rPr lang="en-US" dirty="0" err="1"/>
              <a:t>Markram</a:t>
            </a:r>
            <a:r>
              <a:rPr lang="en-US" dirty="0"/>
              <a:t>, and McKenna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160-cell, 2-column architecture</a:t>
            </a:r>
          </a:p>
          <a:p>
            <a:pPr lvl="2"/>
            <a:r>
              <a:rPr lang="en-US" sz="2800" dirty="0"/>
              <a:t>Each cell was modeled as a single integrative compartment (point neuron) with a spike mechanism, </a:t>
            </a:r>
          </a:p>
          <a:p>
            <a:pPr lvl="3">
              <a:buFont typeface="Courier New" pitchFamily="49" charset="0"/>
              <a:buChar char="o"/>
            </a:pPr>
            <a:r>
              <a:rPr lang="en-US" sz="2800" dirty="0"/>
              <a:t>calcium-dependent (AHP) channels, and </a:t>
            </a:r>
          </a:p>
          <a:p>
            <a:pPr lvl="3">
              <a:buFont typeface="Courier New" pitchFamily="49" charset="0"/>
              <a:buChar char="o"/>
            </a:pPr>
            <a:r>
              <a:rPr lang="en-US" sz="2800" dirty="0"/>
              <a:t>voltage-sensitive A and M (muscarinic) potassium channels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57200" y="6096000"/>
            <a:ext cx="82296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14300" lvl="1"/>
            <a:r>
              <a:rPr lang="en-US" sz="1400" dirty="0"/>
              <a:t>M.M. </a:t>
            </a:r>
            <a:r>
              <a:rPr lang="en-US" sz="1400" dirty="0" err="1"/>
              <a:t>Kellog</a:t>
            </a:r>
            <a:r>
              <a:rPr lang="en-US" sz="1400" dirty="0"/>
              <a:t>, H.R. Wills, and P.H. Goodman. “A biologically realistic computer model of neocortical associative learning for the study of aging and dementia.” J. </a:t>
            </a:r>
            <a:r>
              <a:rPr lang="en-US" sz="1400" dirty="0" err="1"/>
              <a:t>Investig</a:t>
            </a:r>
            <a:r>
              <a:rPr lang="en-US" sz="1400" dirty="0"/>
              <a:t>. Med., 47(2), February </a:t>
            </a:r>
            <a:r>
              <a:rPr lang="en-US" sz="1400" dirty="0" smtClean="0"/>
              <a:t>1999.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1940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History of NCS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Version 1b: 1999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Direct translation to C from </a:t>
            </a:r>
            <a:r>
              <a:rPr lang="en-US" dirty="0" err="1"/>
              <a:t>Matlab</a:t>
            </a:r>
            <a:endParaRPr lang="en-US" dirty="0"/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24 times faster.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tested on mixed excitatory-inhibitory networks of up to 1,000 cells</a:t>
            </a:r>
          </a:p>
          <a:p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57200" y="6096000"/>
            <a:ext cx="82296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14300" lvl="1"/>
            <a:r>
              <a:rPr lang="en-US" sz="1400" dirty="0"/>
              <a:t>M.M. </a:t>
            </a:r>
            <a:r>
              <a:rPr lang="en-US" sz="1400" dirty="0" err="1"/>
              <a:t>Kellog</a:t>
            </a:r>
            <a:r>
              <a:rPr lang="en-US" sz="1400" dirty="0"/>
              <a:t>, H.R. Wills, and P.H. Goodman. “A biologically realistic computer model of neocortical associative learning for the study of aging and dementia.” J. </a:t>
            </a:r>
            <a:r>
              <a:rPr lang="en-US" sz="1400" dirty="0" err="1"/>
              <a:t>Investig</a:t>
            </a:r>
            <a:r>
              <a:rPr lang="en-US" sz="1400" dirty="0"/>
              <a:t>. Med., 47(2), February </a:t>
            </a:r>
            <a:r>
              <a:rPr lang="en-US" sz="1400" dirty="0" smtClean="0"/>
              <a:t>1999.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7400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1196</Words>
  <Application>Microsoft Office PowerPoint</Application>
  <PresentationFormat>On-screen Show (4:3)</PresentationFormat>
  <Paragraphs>244</Paragraphs>
  <Slides>57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Office Theme</vt:lpstr>
      <vt:lpstr>Photo Editor Photo</vt:lpstr>
      <vt:lpstr> NCS: A Large-Scale Brain Simulator </vt:lpstr>
      <vt:lpstr>Brain Computation Lab www.cse.unr.edu/brain</vt:lpstr>
      <vt:lpstr>Reno, Nevada</vt:lpstr>
      <vt:lpstr>University of Nevada, Reno</vt:lpstr>
      <vt:lpstr>What is NCS?</vt:lpstr>
      <vt:lpstr>Why use NCS?</vt:lpstr>
      <vt:lpstr>Modeled Brain Regions Using NCS</vt:lpstr>
      <vt:lpstr>History of NCS</vt:lpstr>
      <vt:lpstr>History of NCS</vt:lpstr>
      <vt:lpstr>History of NCS</vt:lpstr>
      <vt:lpstr>History of NCS</vt:lpstr>
      <vt:lpstr>History of NCS</vt:lpstr>
      <vt:lpstr>NCS5 Hardware</vt:lpstr>
      <vt:lpstr>Current NCS version 6 implementation</vt:lpstr>
      <vt:lpstr>NCS 6 Software / Hardware</vt:lpstr>
      <vt:lpstr>Current Optimization</vt:lpstr>
      <vt:lpstr>Performance Data Izhikevich</vt:lpstr>
      <vt:lpstr>Performance Data LIF </vt:lpstr>
      <vt:lpstr>Leaky Integrate-and-Fire Model</vt:lpstr>
      <vt:lpstr>Brain</vt:lpstr>
      <vt:lpstr>Brain</vt:lpstr>
      <vt:lpstr>Anatomy</vt:lpstr>
      <vt:lpstr>Anatomy</vt:lpstr>
      <vt:lpstr>Channels</vt:lpstr>
      <vt:lpstr>PowerPoint Presentation</vt:lpstr>
      <vt:lpstr>PowerPoint Presentation</vt:lpstr>
      <vt:lpstr>Channel Ka </vt:lpstr>
      <vt:lpstr>Stimulus</vt:lpstr>
      <vt:lpstr>Stimulus</vt:lpstr>
      <vt:lpstr>Connections</vt:lpstr>
      <vt:lpstr>Connections</vt:lpstr>
      <vt:lpstr>Synapses</vt:lpstr>
      <vt:lpstr>Synapses</vt:lpstr>
      <vt:lpstr>Reports</vt:lpstr>
      <vt:lpstr>Reports</vt:lpstr>
      <vt:lpstr>Izhikevich Model</vt:lpstr>
      <vt:lpstr>Files</vt:lpstr>
      <vt:lpstr>Neuron File</vt:lpstr>
      <vt:lpstr>Synapse File</vt:lpstr>
      <vt:lpstr>Current File</vt:lpstr>
      <vt:lpstr>Robotic Applications with NCS</vt:lpstr>
      <vt:lpstr>Technical Approach</vt:lpstr>
      <vt:lpstr>Virtual NeuroRobotic (VNR)</vt:lpstr>
      <vt:lpstr>Robotic Interface</vt:lpstr>
      <vt:lpstr>Trust</vt:lpstr>
      <vt:lpstr>Paradigm</vt:lpstr>
      <vt:lpstr>  Concordant Motions Video  </vt:lpstr>
      <vt:lpstr>Discordant Motions Video</vt:lpstr>
      <vt:lpstr>Emotional Speech</vt:lpstr>
      <vt:lpstr>Reward-based Learning Through ESP</vt:lpstr>
      <vt:lpstr>Reward-based Learning Through ESP</vt:lpstr>
      <vt:lpstr>Navigation</vt:lpstr>
      <vt:lpstr>Paradigm</vt:lpstr>
      <vt:lpstr>Navigation Video Incorrect Choice</vt:lpstr>
      <vt:lpstr>Navigation Video Correct Choice</vt:lpstr>
      <vt:lpstr>Future Directions Simulator &amp; Tools</vt:lpstr>
      <vt:lpstr>Acknowledgments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BrainLab</dc:creator>
  <cp:lastModifiedBy>Devyani Tanna</cp:lastModifiedBy>
  <cp:revision>42</cp:revision>
  <dcterms:created xsi:type="dcterms:W3CDTF">2013-01-24T18:01:12Z</dcterms:created>
  <dcterms:modified xsi:type="dcterms:W3CDTF">2013-08-05T15:35:52Z</dcterms:modified>
</cp:coreProperties>
</file>