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39250" cy="67151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1pPr>
    <a:lvl2pPr marL="457113" algn="ctr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2pPr>
    <a:lvl3pPr marL="914227" algn="ctr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3pPr>
    <a:lvl4pPr marL="1371341" algn="ctr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4pPr>
    <a:lvl5pPr marL="1828455" algn="ctr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5pPr>
    <a:lvl6pPr marL="2285568" algn="l" defTabSz="914227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6pPr>
    <a:lvl7pPr marL="2742680" algn="l" defTabSz="914227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7pPr>
    <a:lvl8pPr marL="3199793" algn="l" defTabSz="914227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8pPr>
    <a:lvl9pPr marL="3656907" algn="l" defTabSz="914227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6D2"/>
    <a:srgbClr val="EAEAEA"/>
    <a:srgbClr val="C0C0C0"/>
    <a:srgbClr val="698ED9"/>
    <a:srgbClr val="A7C4FF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829" autoAdjust="0"/>
  </p:normalViewPr>
  <p:slideViewPr>
    <p:cSldViewPr snapToGrid="0">
      <p:cViewPr>
        <p:scale>
          <a:sx n="30" d="100"/>
          <a:sy n="30" d="100"/>
        </p:scale>
        <p:origin x="-1422" y="1368"/>
      </p:cViewPr>
      <p:guideLst>
        <p:guide orient="horz" pos="4836"/>
        <p:guide orient="horz" pos="20195"/>
        <p:guide orient="horz" pos="214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6" cy="335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3391" y="0"/>
            <a:ext cx="4003676" cy="335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4DB9E-6176-4216-B343-24308FBEC0FF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78215"/>
            <a:ext cx="4003676" cy="335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3391" y="6378215"/>
            <a:ext cx="4003676" cy="335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BFE8-B4EF-4058-ABB6-B0B0B091D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391" y="0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0050" y="503238"/>
            <a:ext cx="3360738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3190262"/>
            <a:ext cx="7391400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8215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391" y="6378215"/>
            <a:ext cx="4003676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828A9-0F85-48D0-8C7C-5D4A0A4B0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4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1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4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568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6A67A-F083-4C5B-A27C-154E20FA7D7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0050" y="503238"/>
            <a:ext cx="3360738" cy="2519362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9" y="10226675"/>
            <a:ext cx="37306250" cy="7054850"/>
          </a:xfrm>
          <a:prstGeom prst="rect">
            <a:avLst/>
          </a:prstGeom>
        </p:spPr>
        <p:txBody>
          <a:bodyPr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6"/>
            <a:ext cx="30724475" cy="8413751"/>
          </a:xfrm>
          <a:prstGeom prst="rect">
            <a:avLst/>
          </a:prstGeom>
        </p:spPr>
        <p:txBody>
          <a:bodyPr lIns="91423" tIns="45712" rIns="91423" bIns="45712"/>
          <a:lstStyle>
            <a:lvl1pPr marL="0" indent="0" algn="ctr">
              <a:buNone/>
              <a:defRPr/>
            </a:lvl1pPr>
            <a:lvl2pPr marL="457113" indent="0" algn="ctr">
              <a:buNone/>
              <a:defRPr/>
            </a:lvl2pPr>
            <a:lvl3pPr marL="914227" indent="0" algn="ctr">
              <a:buNone/>
              <a:defRPr/>
            </a:lvl3pPr>
            <a:lvl4pPr marL="1371341" indent="0" algn="ctr">
              <a:buNone/>
              <a:defRPr/>
            </a:lvl4pPr>
            <a:lvl5pPr marL="1828455" indent="0" algn="ctr">
              <a:buNone/>
              <a:defRPr/>
            </a:lvl5pPr>
            <a:lvl6pPr marL="2285568" indent="0" algn="ctr">
              <a:buNone/>
              <a:defRPr/>
            </a:lvl6pPr>
            <a:lvl7pPr marL="2742680" indent="0" algn="ctr">
              <a:buNone/>
              <a:defRPr/>
            </a:lvl7pPr>
            <a:lvl8pPr marL="3199793" indent="0" algn="ctr">
              <a:buNone/>
              <a:defRPr/>
            </a:lvl8pPr>
            <a:lvl9pPr marL="36569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0" cy="5486399"/>
          </a:xfrm>
          <a:prstGeom prst="rect">
            <a:avLst/>
          </a:prstGeom>
        </p:spPr>
        <p:txBody>
          <a:bodyPr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6" y="7680327"/>
            <a:ext cx="39503350" cy="21724938"/>
          </a:xfrm>
          <a:prstGeom prst="rect">
            <a:avLst/>
          </a:prstGeom>
        </p:spPr>
        <p:txBody>
          <a:bodyPr vert="eaVert" lIns="91423" tIns="45712" rIns="91423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1" y="1317625"/>
            <a:ext cx="9875837" cy="28087639"/>
          </a:xfrm>
          <a:prstGeom prst="rect">
            <a:avLst/>
          </a:prstGeom>
        </p:spPr>
        <p:txBody>
          <a:bodyPr vert="eaVert"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9"/>
          </a:xfrm>
          <a:prstGeom prst="rect">
            <a:avLst/>
          </a:prstGeom>
        </p:spPr>
        <p:txBody>
          <a:bodyPr vert="eaVert" lIns="91423" tIns="45712" rIns="91423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0" cy="5486399"/>
          </a:xfrm>
          <a:prstGeom prst="rect">
            <a:avLst/>
          </a:prstGeom>
        </p:spPr>
        <p:txBody>
          <a:bodyPr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6" y="7680327"/>
            <a:ext cx="39503350" cy="21724938"/>
          </a:xfrm>
          <a:prstGeom prst="rect">
            <a:avLst/>
          </a:prstGeom>
        </p:spPr>
        <p:txBody>
          <a:bodyPr lIns="91423" tIns="45712" rIns="91423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6"/>
          </a:xfrm>
          <a:prstGeom prst="rect">
            <a:avLst/>
          </a:prstGeom>
        </p:spPr>
        <p:txBody>
          <a:bodyPr lIns="91423" tIns="45712" rIns="91423" bIns="4571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9"/>
            <a:ext cx="37307838" cy="7200900"/>
          </a:xfrm>
          <a:prstGeom prst="rect">
            <a:avLst/>
          </a:prstGeom>
        </p:spPr>
        <p:txBody>
          <a:bodyPr lIns="91423" tIns="45712" rIns="91423" bIns="45712" anchor="b"/>
          <a:lstStyle>
            <a:lvl1pPr marL="0" indent="0">
              <a:buNone/>
              <a:defRPr sz="2000"/>
            </a:lvl1pPr>
            <a:lvl2pPr marL="457113" indent="0">
              <a:buNone/>
              <a:defRPr sz="1900"/>
            </a:lvl2pPr>
            <a:lvl3pPr marL="914227" indent="0">
              <a:buNone/>
              <a:defRPr sz="1600"/>
            </a:lvl3pPr>
            <a:lvl4pPr marL="1371341" indent="0">
              <a:buNone/>
              <a:defRPr sz="1400"/>
            </a:lvl4pPr>
            <a:lvl5pPr marL="1828455" indent="0">
              <a:buNone/>
              <a:defRPr sz="1400"/>
            </a:lvl5pPr>
            <a:lvl6pPr marL="2285568" indent="0">
              <a:buNone/>
              <a:defRPr sz="1400"/>
            </a:lvl6pPr>
            <a:lvl7pPr marL="2742680" indent="0">
              <a:buNone/>
              <a:defRPr sz="1400"/>
            </a:lvl7pPr>
            <a:lvl8pPr marL="3199793" indent="0">
              <a:buNone/>
              <a:defRPr sz="1400"/>
            </a:lvl8pPr>
            <a:lvl9pPr marL="36569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0" cy="5486399"/>
          </a:xfrm>
          <a:prstGeom prst="rect">
            <a:avLst/>
          </a:prstGeom>
        </p:spPr>
        <p:txBody>
          <a:bodyPr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6" y="7680327"/>
            <a:ext cx="19675475" cy="21724938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7"/>
            <a:ext cx="19675475" cy="21724938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0" cy="5486399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7" y="7369179"/>
            <a:ext cx="19392900" cy="3070226"/>
          </a:xfrm>
          <a:prstGeom prst="rect">
            <a:avLst/>
          </a:prstGeom>
        </p:spPr>
        <p:txBody>
          <a:bodyPr lIns="91423" tIns="45712" rIns="91423" bIns="45712"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900" b="1"/>
            </a:lvl3pPr>
            <a:lvl4pPr marL="1371341" indent="0">
              <a:buNone/>
              <a:defRPr sz="1600" b="1"/>
            </a:lvl4pPr>
            <a:lvl5pPr marL="1828455" indent="0">
              <a:buNone/>
              <a:defRPr sz="1600" b="1"/>
            </a:lvl5pPr>
            <a:lvl6pPr marL="2285568" indent="0">
              <a:buNone/>
              <a:defRPr sz="1600" b="1"/>
            </a:lvl6pPr>
            <a:lvl7pPr marL="2742680" indent="0">
              <a:buNone/>
              <a:defRPr sz="1600" b="1"/>
            </a:lvl7pPr>
            <a:lvl8pPr marL="3199793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7" y="10439400"/>
            <a:ext cx="19392900" cy="18965863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9"/>
            <a:ext cx="19400837" cy="3070226"/>
          </a:xfrm>
          <a:prstGeom prst="rect">
            <a:avLst/>
          </a:prstGeom>
        </p:spPr>
        <p:txBody>
          <a:bodyPr lIns="91423" tIns="45712" rIns="91423" bIns="45712"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900" b="1"/>
            </a:lvl3pPr>
            <a:lvl4pPr marL="1371341" indent="0">
              <a:buNone/>
              <a:defRPr sz="1600" b="1"/>
            </a:lvl4pPr>
            <a:lvl5pPr marL="1828455" indent="0">
              <a:buNone/>
              <a:defRPr sz="1600" b="1"/>
            </a:lvl5pPr>
            <a:lvl6pPr marL="2285568" indent="0">
              <a:buNone/>
              <a:defRPr sz="1600" b="1"/>
            </a:lvl6pPr>
            <a:lvl7pPr marL="2742680" indent="0">
              <a:buNone/>
              <a:defRPr sz="1600" b="1"/>
            </a:lvl7pPr>
            <a:lvl8pPr marL="3199793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0"/>
            <a:ext cx="19400837" cy="18965863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0" cy="5486399"/>
          </a:xfrm>
          <a:prstGeom prst="rect">
            <a:avLst/>
          </a:prstGeom>
        </p:spPr>
        <p:txBody>
          <a:bodyPr lIns="91423" tIns="45712" rIns="91423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7"/>
            <a:ext cx="14439900" cy="5576888"/>
          </a:xfrm>
          <a:prstGeom prst="rect">
            <a:avLst/>
          </a:prstGeom>
        </p:spPr>
        <p:txBody>
          <a:bodyPr lIns="91423" tIns="45712" rIns="91423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9"/>
          </a:xfrm>
          <a:prstGeom prst="rect">
            <a:avLst/>
          </a:prstGeom>
        </p:spPr>
        <p:txBody>
          <a:bodyPr lIns="91423" tIns="45712" rIns="91423" bIns="45712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6"/>
            <a:ext cx="14439900" cy="22517100"/>
          </a:xfrm>
          <a:prstGeom prst="rect">
            <a:avLst/>
          </a:prstGeom>
        </p:spPr>
        <p:txBody>
          <a:bodyPr lIns="91423" tIns="45712" rIns="91423" bIns="45712"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000"/>
            </a:lvl3pPr>
            <a:lvl4pPr marL="1371341" indent="0">
              <a:buNone/>
              <a:defRPr sz="900"/>
            </a:lvl4pPr>
            <a:lvl5pPr marL="1828455" indent="0">
              <a:buNone/>
              <a:defRPr sz="900"/>
            </a:lvl5pPr>
            <a:lvl6pPr marL="2285568" indent="0">
              <a:buNone/>
              <a:defRPr sz="900"/>
            </a:lvl6pPr>
            <a:lvl7pPr marL="2742680" indent="0">
              <a:buNone/>
              <a:defRPr sz="900"/>
            </a:lvl7pPr>
            <a:lvl8pPr marL="3199793" indent="0">
              <a:buNone/>
              <a:defRPr sz="900"/>
            </a:lvl8pPr>
            <a:lvl9pPr marL="36569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4"/>
            <a:ext cx="26335037" cy="2720974"/>
          </a:xfrm>
          <a:prstGeom prst="rect">
            <a:avLst/>
          </a:prstGeom>
        </p:spPr>
        <p:txBody>
          <a:bodyPr lIns="91423" tIns="45712" rIns="91423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 lIns="91423" tIns="45712" rIns="91423" bIns="45712"/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5" indent="0">
              <a:buNone/>
              <a:defRPr sz="2000"/>
            </a:lvl5pPr>
            <a:lvl6pPr marL="2285568" indent="0">
              <a:buNone/>
              <a:defRPr sz="2000"/>
            </a:lvl6pPr>
            <a:lvl7pPr marL="2742680" indent="0">
              <a:buNone/>
              <a:defRPr sz="2000"/>
            </a:lvl7pPr>
            <a:lvl8pPr marL="3199793" indent="0">
              <a:buNone/>
              <a:defRPr sz="2000"/>
            </a:lvl8pPr>
            <a:lvl9pPr marL="365690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43"/>
            <a:ext cx="26335037" cy="3862386"/>
          </a:xfrm>
          <a:prstGeom prst="rect">
            <a:avLst/>
          </a:prstGeom>
        </p:spPr>
        <p:txBody>
          <a:bodyPr lIns="91423" tIns="45712" rIns="91423" bIns="45712"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000"/>
            </a:lvl3pPr>
            <a:lvl4pPr marL="1371341" indent="0">
              <a:buNone/>
              <a:defRPr sz="900"/>
            </a:lvl4pPr>
            <a:lvl5pPr marL="1828455" indent="0">
              <a:buNone/>
              <a:defRPr sz="900"/>
            </a:lvl5pPr>
            <a:lvl6pPr marL="2285568" indent="0">
              <a:buNone/>
              <a:defRPr sz="900"/>
            </a:lvl6pPr>
            <a:lvl7pPr marL="2742680" indent="0">
              <a:buNone/>
              <a:defRPr sz="900"/>
            </a:lvl7pPr>
            <a:lvl8pPr marL="3199793" indent="0">
              <a:buNone/>
              <a:defRPr sz="900"/>
            </a:lvl8pPr>
            <a:lvl9pPr marL="36569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5814001" y="32385004"/>
          <a:ext cx="6759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CorelDRAW" r:id="rId14" imgW="8833104" imgH="310896" progId="">
                  <p:embed/>
                </p:oleObj>
              </mc:Choice>
              <mc:Fallback>
                <p:oleObj name="CorelDRAW" r:id="rId14" imgW="8833104" imgH="310896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1" y="32385004"/>
                        <a:ext cx="6759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113"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227"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341"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455" algn="ctr" defTabSz="438860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5925" indent="-1645925" algn="l" defTabSz="4388608" rtl="0" fontAlgn="base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marL="3564851" indent="-1371341" algn="l" defTabSz="438860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5361" indent="-1096756" algn="l" defTabSz="438860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78871" indent="-1096756" algn="l" defTabSz="438860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3967" indent="-1096756" algn="l" defTabSz="438860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1081" indent="-1096756" algn="l" defTabSz="438860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88195" indent="-1096756" algn="l" defTabSz="438860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5309" indent="-1096756" algn="l" defTabSz="438860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2422" indent="-1096756" algn="l" defTabSz="438860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5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8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0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3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22041440" y="4334256"/>
            <a:ext cx="12272989" cy="2829386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70C0"/>
            </a:contourClr>
          </a:sp3d>
        </p:spPr>
        <p:txBody>
          <a:bodyPr wrap="none" lIns="113084" tIns="56542" rIns="113084" bIns="56542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48166" y="31942140"/>
            <a:ext cx="2191628" cy="498909"/>
          </a:xfrm>
          <a:prstGeom prst="rect">
            <a:avLst/>
          </a:prstGeom>
          <a:solidFill>
            <a:srgbClr val="0070C0"/>
          </a:solidFill>
        </p:spPr>
        <p:txBody>
          <a:bodyPr wrap="square" lIns="113084" tIns="56542" rIns="113084" bIns="56542" rtlCol="0">
            <a:spAutoFit/>
          </a:bodyPr>
          <a:lstStyle/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9255" y="4330693"/>
            <a:ext cx="8961120" cy="2829386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70C0"/>
            </a:contourClr>
          </a:sp3d>
        </p:spPr>
        <p:txBody>
          <a:bodyPr wrap="none" lIns="113084" tIns="56542" rIns="113084" bIns="56542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89985" y="288713"/>
            <a:ext cx="43506417" cy="375326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70C0"/>
            </a:contourClr>
          </a:sp3d>
        </p:spPr>
        <p:txBody>
          <a:bodyPr wrap="none" lIns="113084" tIns="56542" rIns="113084" bIns="56542" anchor="ctr"/>
          <a:lstStyle/>
          <a:p>
            <a:pPr defTabSz="4388608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59937" y="230970"/>
            <a:ext cx="42176525" cy="48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3084" tIns="56542" rIns="113084" bIns="56542">
            <a:spAutoFit/>
          </a:bodyPr>
          <a:lstStyle/>
          <a:p>
            <a:pPr defTabSz="4388608">
              <a:lnSpc>
                <a:spcPct val="150000"/>
              </a:lnSpc>
              <a:spcBef>
                <a:spcPts val="0"/>
              </a:spcBef>
            </a:pPr>
            <a:r>
              <a:rPr lang="en-US" sz="7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NCS: A Large-Scale Brain Simulator</a:t>
            </a:r>
            <a:endParaRPr lang="en-US" sz="7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388608">
              <a:spcBef>
                <a:spcPts val="0"/>
              </a:spcBef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Devyani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Tanna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BS,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Laurence C.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Jayet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Bray, PhD, Bobby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D. Bryant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PhD, Frederick C. Harris Jr., PhD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4388608"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Brain Computation Laboratory, University of Nevada, Reno</a:t>
            </a:r>
          </a:p>
          <a:p>
            <a:pPr defTabSz="4388608"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www.cse.unr.edu/brain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388608">
              <a:lnSpc>
                <a:spcPct val="150000"/>
              </a:lnSpc>
              <a:spcBef>
                <a:spcPts val="1799"/>
              </a:spcBef>
              <a:spcAft>
                <a:spcPts val="1799"/>
              </a:spcAft>
            </a:pP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530682" y="4619406"/>
            <a:ext cx="4559623" cy="175083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/>
            </a:extrusionClr>
            <a:contourClr>
              <a:srgbClr val="0070C0"/>
            </a:contourClr>
          </a:sp3d>
        </p:spPr>
        <p:txBody>
          <a:bodyPr vert="horz" wrap="none" lIns="113084" tIns="56542" rIns="113084" bIns="56542" numCol="1" rtlCol="0" anchor="ctr" anchorCtr="0" compatLnSpc="1">
            <a:prstTxWarp prst="textNoShape">
              <a:avLst/>
            </a:prstTxWarp>
          </a:bodyPr>
          <a:lstStyle/>
          <a:p>
            <a:pPr defTabSz="4388608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NCS?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16200000" flipH="1">
            <a:off x="-440407" y="2441244"/>
            <a:ext cx="1839954" cy="36576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6200000" flipH="1">
            <a:off x="39153600" y="2497570"/>
            <a:ext cx="1802406" cy="36576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1831381" y="-726510"/>
            <a:ext cx="228440" cy="14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3084" tIns="56542" rIns="113084" bIns="5654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602356" y="4334256"/>
            <a:ext cx="8961117" cy="28293861"/>
            <a:chOff x="34290337" y="4334256"/>
            <a:chExt cx="9879186" cy="28293861"/>
          </a:xfrm>
        </p:grpSpPr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34290337" y="4334256"/>
              <a:ext cx="9879186" cy="28293861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0070C0"/>
              </a:contourClr>
            </a:sp3d>
          </p:spPr>
          <p:txBody>
            <a:bodyPr wrap="none" lIns="113084" tIns="56542" rIns="113084" bIns="56542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6797941" y="4608124"/>
              <a:ext cx="4559623" cy="175083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extrusionClr>
                <a:schemeClr val="accent3"/>
              </a:extrusionClr>
              <a:contourClr>
                <a:srgbClr val="0070C0"/>
              </a:contourClr>
            </a:sp3d>
          </p:spPr>
          <p:txBody>
            <a:bodyPr vert="horz" wrap="none" lIns="113084" tIns="56542" rIns="113084" bIns="56542" numCol="1" rtlCol="0" anchor="ctr" anchorCtr="0" compatLnSpc="1">
              <a:prstTxWarp prst="textNoShape">
                <a:avLst/>
              </a:prstTxWarp>
            </a:bodyPr>
            <a:lstStyle/>
            <a:p>
              <a:pPr defTabSz="4388608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MODELS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6878294" y="19587078"/>
              <a:ext cx="4559623" cy="175083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extrusionClr>
                <a:schemeClr val="accent3"/>
              </a:extrusionClr>
              <a:contourClr>
                <a:srgbClr val="0070C0"/>
              </a:contourClr>
            </a:sp3d>
          </p:spPr>
          <p:txBody>
            <a:bodyPr vert="horz" wrap="none" lIns="113084" tIns="56542" rIns="113084" bIns="56542" numCol="1" rtlCol="0" anchor="ctr" anchorCtr="0" compatLnSpc="1">
              <a:prstTxWarp prst="textNoShape">
                <a:avLst/>
              </a:prstTxWarp>
            </a:bodyPr>
            <a:lstStyle/>
            <a:p>
              <a:pPr defTabSz="4388608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FUTURE</a:t>
              </a:r>
            </a:p>
            <a:p>
              <a:pPr defTabSz="4388608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DIRECTIONS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10322" y="4330693"/>
            <a:ext cx="12272989" cy="28293861"/>
            <a:chOff x="9907892" y="4330693"/>
            <a:chExt cx="12272989" cy="28293861"/>
          </a:xfrm>
        </p:grpSpPr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9907892" y="4330693"/>
              <a:ext cx="12272989" cy="28293861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0070C0"/>
              </a:contourClr>
            </a:sp3d>
          </p:spPr>
          <p:txBody>
            <a:bodyPr wrap="none" lIns="113084" tIns="56542" rIns="113084" bIns="56542" anchor="ctr"/>
            <a:lstStyle/>
            <a:p>
              <a:endParaRPr lang="en-US" sz="3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3771926" y="4608124"/>
              <a:ext cx="4559623" cy="175083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extrusionClr>
                <a:schemeClr val="accent3"/>
              </a:extrusionClr>
              <a:contourClr>
                <a:srgbClr val="0070C0"/>
              </a:contourClr>
            </a:sp3d>
          </p:spPr>
          <p:txBody>
            <a:bodyPr vert="horz" wrap="none" lIns="113084" tIns="56542" rIns="113084" bIns="56542" numCol="1" rtlCol="0" anchor="ctr" anchorCtr="0" compatLnSpc="1">
              <a:prstTxWarp prst="textNoShape">
                <a:avLst/>
              </a:prstTxWarp>
            </a:bodyPr>
            <a:lstStyle/>
            <a:p>
              <a:pPr defTabSz="4388608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PERFORMANCE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36" y="521876"/>
            <a:ext cx="4563357" cy="32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896" y="521876"/>
            <a:ext cx="4563357" cy="32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 bwMode="auto">
          <a:xfrm>
            <a:off x="25898122" y="4608124"/>
            <a:ext cx="4559623" cy="175083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/>
            </a:extrusionClr>
            <a:contourClr>
              <a:srgbClr val="0070C0"/>
            </a:contourClr>
          </a:sp3d>
        </p:spPr>
        <p:txBody>
          <a:bodyPr vert="horz" wrap="none" lIns="113084" tIns="56542" rIns="113084" bIns="56542" numCol="1" rtlCol="0" anchor="ctr" anchorCtr="0" compatLnSpc="1">
            <a:prstTxWarp prst="textNoShape">
              <a:avLst/>
            </a:prstTxWarp>
          </a:bodyPr>
          <a:lstStyle/>
          <a:p>
            <a:pPr defTabSz="4388608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ROBOTICS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08136" y="17282160"/>
            <a:ext cx="4559623" cy="175083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/>
            </a:extrusionClr>
            <a:contourClr>
              <a:srgbClr val="0070C0"/>
            </a:contourClr>
          </a:sp3d>
        </p:spPr>
        <p:txBody>
          <a:bodyPr vert="horz" wrap="none" lIns="113084" tIns="56542" rIns="113084" bIns="56542" numCol="1" rtlCol="0" anchor="ctr" anchorCtr="0" compatLnSpc="1">
            <a:prstTxWarp prst="textNoShape">
              <a:avLst/>
            </a:prstTxWarp>
          </a:bodyPr>
          <a:lstStyle/>
          <a:p>
            <a:pPr defTabSz="4388608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USE NCS?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453" y="6766560"/>
            <a:ext cx="845419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NeoCortical Simulator (NCS) is 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scalable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parallelizable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distributable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simulator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large-scale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neural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networks and systems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developed and maintained by 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Brain Computation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also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one of the first simulators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support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real-time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neurorobotics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current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version of NCS, NCS6, uses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GPUs for parallel computation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NCS6 is designed to create different types of neuron models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leaky integrate-and-fire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(LIF)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spiking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neurons using a reordered form of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Hodgkin-Huxley (HH)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equations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Izhikevich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neurons using a dynamical system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Izhikevich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(IZH)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equations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Users also have an ability to design their own plug-in interface for different neuron types.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19476720"/>
            <a:ext cx="8398042" cy="1311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Interests/Reasons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Biological brain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odels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Real-time simulation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Different levels of abstraction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Several neuron models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GPU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computation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 programming language experience required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modeling networks and systems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Real-time simulation for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500k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neurons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synapses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Quasi real-time simulation for 1M neurons and 100M synapses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Lack of biophysical details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 graphical user interface (GUI)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visualization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 Requirements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Linux operating system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NVIDIA graphical cards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71263" y="21781638"/>
            <a:ext cx="856648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Simulator &amp; Tools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Near Term: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Input language options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GUI-based Brain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Model Builder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Visualizer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Multi-Scale Modeling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Long Term: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Simulated fMRI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Modeling &amp; Simulation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Near Term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Higher-level behavior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Expanded and more detailed models </a:t>
            </a:r>
          </a:p>
          <a:p>
            <a:pPr algn="just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Long Term: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Disorders and interventions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Drug interactions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40886" y="6766560"/>
            <a:ext cx="11585406" cy="7380795"/>
            <a:chOff x="9979948" y="6928607"/>
            <a:chExt cx="11585406" cy="738079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948" y="6928607"/>
              <a:ext cx="5685172" cy="348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0181" y="6992791"/>
              <a:ext cx="5685173" cy="342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664" y="10825538"/>
              <a:ext cx="5587634" cy="3483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3071" y="10810813"/>
              <a:ext cx="6022283" cy="333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22303598" y="6766560"/>
            <a:ext cx="528729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virtual neurorobotic (VNR)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aims to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develop combinations of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biological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neural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simula-tions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with robotic agents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human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participants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closed-loop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configurations. VNR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defined as a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computer-facilitated loop to study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high-level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beha-vioral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systems.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 shown in Figure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VNR is composed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supporting tools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that include 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Brain Communication Server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which manages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real-time input/output for a running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0886" y="14411343"/>
            <a:ext cx="1159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Figure 1: Performance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(Top left: IZH 1s; top right: IZH 10s; bottom left: LIF 1s; bottom right: LIF 10s)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67312" y="31839146"/>
            <a:ext cx="83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Table 1: Performance Data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3824" y="15721527"/>
            <a:ext cx="115854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NCS6 is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capable of running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large-scale neural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models (100,000 - 1,000,000 neurons) faster than any other simulators by distributing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across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multiple GPUs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Considering a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synapse to neuron ratio of 100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(e.g. 500,000 neurons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 million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synapses), NCS runs any models up to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million neurons in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quasi real-time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1s and 10s simulations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 presented in Figures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Table 1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LIF/HH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IZH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respectively. In the NCS performance figures,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up to eight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machines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were used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with each having two video cards (mostly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NVIDIA GTX 480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 From one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hundred-second simulations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NCS has shown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loss of performance over time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855484" y="31255877"/>
            <a:ext cx="839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Supported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a grant from the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U.S. Office of Naval Research (N000140110014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72609" y="23764266"/>
            <a:ext cx="632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Figure 4: Virtual Environment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345371" y="15337033"/>
            <a:ext cx="565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Figure 2: VNR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35128" y="16124912"/>
            <a:ext cx="11625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simulation;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Brainstem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which serves as a preprocessor for digital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audio, visual,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 tactile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inputs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 interpreter of motor-control outputs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as required by our neurorobotics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applications;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robotic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interface,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represents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behavioral scenarios and higher-level behavioral outcomes.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077" y="10962906"/>
            <a:ext cx="8303449" cy="7299226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35399909" y="18474591"/>
            <a:ext cx="706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Figure 5: Modeled Brain Regions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106943" y="23732653"/>
            <a:ext cx="565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Figure 3: Virtual Robot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902780" y="6766560"/>
            <a:ext cx="8303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shown in Figure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5, key interacting brain regions have been modeled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PF-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PreFrontal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,, PM-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PC-Parietal Cortex, AM-Amygdala, HF-Hippocampal Formation,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EC-Entorhinal Cortex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HYP-Hypothalamus,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Infero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-Temporal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VC-Visual Cortex, Red Arrows-Learning: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STDP rule)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10510"/>
          <a:stretch/>
        </p:blipFill>
        <p:spPr>
          <a:xfrm>
            <a:off x="27669851" y="6766560"/>
            <a:ext cx="6532097" cy="84582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354178" y="24600848"/>
            <a:ext cx="1162508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Our existing models and robotic applications consist of replicating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trust and intent recognition and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navigation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In 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project, we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offer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model of a mechanism for trust-building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between our virtual neurorobot (Figure 3) and a human participant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where imitation of behavior can result in an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increase in trust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In this model, we try to replicate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trusting role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hypothalamic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oxytocin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cells and the suppressing functions of the amygdala. In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project, we use a virtual city-like maze (Figure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to examine the formation of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short-term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memory, decision making, and reward-based learning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during the exploration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a three-binary-decision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maze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reach a goal. 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this model,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try to replicate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dynamics of mammalian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hippocampal-prefrontal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loop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circuitry during sequential learning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68" y="19284007"/>
            <a:ext cx="5446565" cy="429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342" y="19284007"/>
            <a:ext cx="4549520" cy="4297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34865856" y="31066691"/>
            <a:ext cx="8434966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42" y="22576220"/>
            <a:ext cx="8191582" cy="903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773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>Ethan Shulda</dc:creator>
  <dc:description>©MegaPrint Inc. 2009</dc:description>
  <cp:lastModifiedBy>Windows User</cp:lastModifiedBy>
  <cp:revision>800</cp:revision>
  <dcterms:created xsi:type="dcterms:W3CDTF">2008-12-04T00:20:37Z</dcterms:created>
  <dcterms:modified xsi:type="dcterms:W3CDTF">2012-11-30T18:51:35Z</dcterms:modified>
  <cp:category>Research Poster</cp:category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ObjectsUngroup" visible="true"/>
      </mso:documentControls>
    </mso:qat>
  </mso:ribbon>
</mso:customUI>
</file>