
<file path=[Content_Types].xml><?xml version="1.0" encoding="utf-8"?>
<Types xmlns="http://schemas.openxmlformats.org/package/2006/content-types">
  <Default Extension="png" ContentType="image/png"/>
  <Default Extension="mpeg" ContentType="video/mpe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1" r:id="rId6"/>
    <p:sldId id="260" r:id="rId7"/>
    <p:sldId id="262" r:id="rId8"/>
    <p:sldId id="264" r:id="rId9"/>
    <p:sldId id="270" r:id="rId10"/>
    <p:sldId id="267" r:id="rId11"/>
    <p:sldId id="272" r:id="rId12"/>
    <p:sldId id="303" r:id="rId13"/>
    <p:sldId id="306" r:id="rId14"/>
    <p:sldId id="305" r:id="rId15"/>
    <p:sldId id="307" r:id="rId16"/>
    <p:sldId id="315" r:id="rId17"/>
    <p:sldId id="313" r:id="rId18"/>
    <p:sldId id="308" r:id="rId19"/>
    <p:sldId id="309" r:id="rId20"/>
    <p:sldId id="314" r:id="rId21"/>
    <p:sldId id="310" r:id="rId22"/>
    <p:sldId id="312" r:id="rId23"/>
    <p:sldId id="311" r:id="rId24"/>
    <p:sldId id="287" r:id="rId25"/>
    <p:sldId id="292" r:id="rId26"/>
    <p:sldId id="289" r:id="rId27"/>
    <p:sldId id="290" r:id="rId28"/>
    <p:sldId id="291" r:id="rId29"/>
    <p:sldId id="293" r:id="rId30"/>
    <p:sldId id="294" r:id="rId31"/>
    <p:sldId id="295" r:id="rId32"/>
    <p:sldId id="296" r:id="rId33"/>
    <p:sldId id="300" r:id="rId34"/>
    <p:sldId id="301" r:id="rId35"/>
    <p:sldId id="297" r:id="rId36"/>
    <p:sldId id="298" r:id="rId37"/>
    <p:sldId id="299" r:id="rId38"/>
    <p:sldId id="302" r:id="rId39"/>
    <p:sldId id="268" r:id="rId40"/>
    <p:sldId id="269" r:id="rId41"/>
    <p:sldId id="271" r:id="rId4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450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FF020-517A-4F4B-963D-2FBFA45D9E19}" type="datetimeFigureOut">
              <a:rPr lang="en-US" smtClean="0"/>
              <a:t>12/6/2013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86000-F13C-47D3-9BE7-BAD4DD8BBF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7478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FF020-517A-4F4B-963D-2FBFA45D9E19}" type="datetimeFigureOut">
              <a:rPr lang="en-US" smtClean="0"/>
              <a:t>12/6/2013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86000-F13C-47D3-9BE7-BAD4DD8BBF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4135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FF020-517A-4F4B-963D-2FBFA45D9E19}" type="datetimeFigureOut">
              <a:rPr lang="en-US" smtClean="0"/>
              <a:t>12/6/2013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86000-F13C-47D3-9BE7-BAD4DD8BBF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1641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FF020-517A-4F4B-963D-2FBFA45D9E19}" type="datetimeFigureOut">
              <a:rPr lang="en-US" smtClean="0"/>
              <a:t>12/6/2013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86000-F13C-47D3-9BE7-BAD4DD8BBF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2804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FF020-517A-4F4B-963D-2FBFA45D9E19}" type="datetimeFigureOut">
              <a:rPr lang="en-US" smtClean="0"/>
              <a:t>12/6/2013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86000-F13C-47D3-9BE7-BAD4DD8BBF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7915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FF020-517A-4F4B-963D-2FBFA45D9E19}" type="datetimeFigureOut">
              <a:rPr lang="en-US" smtClean="0"/>
              <a:t>12/6/2013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86000-F13C-47D3-9BE7-BAD4DD8BBF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5408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FF020-517A-4F4B-963D-2FBFA45D9E19}" type="datetimeFigureOut">
              <a:rPr lang="en-US" smtClean="0"/>
              <a:t>12/6/2013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86000-F13C-47D3-9BE7-BAD4DD8BBF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7254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FF020-517A-4F4B-963D-2FBFA45D9E19}" type="datetimeFigureOut">
              <a:rPr lang="en-US" smtClean="0"/>
              <a:t>12/6/2013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86000-F13C-47D3-9BE7-BAD4DD8BBF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6012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FF020-517A-4F4B-963D-2FBFA45D9E19}" type="datetimeFigureOut">
              <a:rPr lang="en-US" smtClean="0"/>
              <a:t>12/6/2013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86000-F13C-47D3-9BE7-BAD4DD8BBF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2453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FF020-517A-4F4B-963D-2FBFA45D9E19}" type="datetimeFigureOut">
              <a:rPr lang="en-US" smtClean="0"/>
              <a:t>12/6/2013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86000-F13C-47D3-9BE7-BAD4DD8BBF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7375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FF020-517A-4F4B-963D-2FBFA45D9E19}" type="datetimeFigureOut">
              <a:rPr lang="en-US" smtClean="0"/>
              <a:t>12/6/2013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86000-F13C-47D3-9BE7-BAD4DD8BBF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6895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CFF020-517A-4F4B-963D-2FBFA45D9E19}" type="datetimeFigureOut">
              <a:rPr lang="en-US" smtClean="0"/>
              <a:t>12/6/2013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B86000-F13C-47D3-9BE7-BAD4DD8BBF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846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eg"/><Relationship Id="rId1" Type="http://schemas.microsoft.com/office/2007/relationships/media" Target="../media/media1.mpeg"/><Relationship Id="rId4" Type="http://schemas.openxmlformats.org/officeDocument/2006/relationships/image" Target="../media/image2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eg"/><Relationship Id="rId1" Type="http://schemas.microsoft.com/office/2007/relationships/media" Target="../media/media2.mpeg"/><Relationship Id="rId4" Type="http://schemas.openxmlformats.org/officeDocument/2006/relationships/image" Target="../media/image28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eg"/><Relationship Id="rId1" Type="http://schemas.microsoft.com/office/2007/relationships/media" Target="../media/media3.mpeg"/><Relationship Id="rId4" Type="http://schemas.openxmlformats.org/officeDocument/2006/relationships/image" Target="../media/image3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eg"/><Relationship Id="rId1" Type="http://schemas.microsoft.com/office/2007/relationships/media" Target="../media/media4.mpeg"/><Relationship Id="rId4" Type="http://schemas.openxmlformats.org/officeDocument/2006/relationships/image" Target="../media/image33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4900" b="1" dirty="0" smtClean="0">
                <a:solidFill>
                  <a:schemeClr val="tx2"/>
                </a:solidFill>
                <a:latin typeface="Palatino Linotype" pitchFamily="18" charset="0"/>
                <a:cs typeface="Times New Roman" pitchFamily="18" charset="0"/>
              </a:rPr>
              <a:t>NCS</a:t>
            </a:r>
            <a:r>
              <a:rPr lang="en-US" sz="4900" b="1" dirty="0">
                <a:solidFill>
                  <a:schemeClr val="tx2"/>
                </a:solidFill>
                <a:latin typeface="Palatino Linotype" pitchFamily="18" charset="0"/>
                <a:cs typeface="Times New Roman" pitchFamily="18" charset="0"/>
              </a:rPr>
              <a:t>: A Large-Scale Brain Simulator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1371600" y="3352800"/>
            <a:ext cx="6400800" cy="2133600"/>
          </a:xfrm>
        </p:spPr>
        <p:txBody>
          <a:bodyPr>
            <a:noAutofit/>
          </a:bodyPr>
          <a:lstStyle/>
          <a:p>
            <a:r>
              <a:rPr lang="en-US" sz="2800" dirty="0" err="1">
                <a:solidFill>
                  <a:schemeClr val="tx1"/>
                </a:solidFill>
                <a:latin typeface="Palatino Linotype" pitchFamily="18" charset="0"/>
              </a:rPr>
              <a:t>Devyani</a:t>
            </a:r>
            <a:r>
              <a:rPr lang="en-US" sz="2800" dirty="0">
                <a:solidFill>
                  <a:schemeClr val="tx1"/>
                </a:solidFill>
                <a:latin typeface="Palatino Linotype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Palatino Linotype" pitchFamily="18" charset="0"/>
              </a:rPr>
              <a:t>Tanna</a:t>
            </a:r>
            <a:endParaRPr lang="en-US" sz="2800" dirty="0">
              <a:solidFill>
                <a:schemeClr val="tx1"/>
              </a:solidFill>
              <a:latin typeface="Palatino Linotype" pitchFamily="18" charset="0"/>
            </a:endParaRPr>
          </a:p>
          <a:p>
            <a:r>
              <a:rPr lang="en-US" sz="2800" dirty="0" smtClean="0">
                <a:solidFill>
                  <a:schemeClr val="tx1"/>
                </a:solidFill>
                <a:latin typeface="Palatino Linotype" pitchFamily="18" charset="0"/>
              </a:rPr>
              <a:t>Laurence C. </a:t>
            </a:r>
            <a:r>
              <a:rPr lang="en-US" sz="2800" dirty="0" err="1" smtClean="0">
                <a:solidFill>
                  <a:schemeClr val="tx1"/>
                </a:solidFill>
                <a:latin typeface="Palatino Linotype" pitchFamily="18" charset="0"/>
              </a:rPr>
              <a:t>Jayet</a:t>
            </a:r>
            <a:r>
              <a:rPr lang="en-US" sz="2800" dirty="0" smtClean="0">
                <a:solidFill>
                  <a:schemeClr val="tx1"/>
                </a:solidFill>
                <a:latin typeface="Palatino Linotype" pitchFamily="18" charset="0"/>
              </a:rPr>
              <a:t> Bray</a:t>
            </a:r>
          </a:p>
          <a:p>
            <a:r>
              <a:rPr lang="en-US" sz="2800" dirty="0" smtClean="0">
                <a:solidFill>
                  <a:schemeClr val="tx1"/>
                </a:solidFill>
                <a:latin typeface="Palatino Linotype" pitchFamily="18" charset="0"/>
              </a:rPr>
              <a:t>Bobby D. Bryant</a:t>
            </a:r>
          </a:p>
          <a:p>
            <a:r>
              <a:rPr lang="en-US" sz="2800" dirty="0">
                <a:solidFill>
                  <a:schemeClr val="tx1"/>
                </a:solidFill>
                <a:latin typeface="Palatino Linotype" pitchFamily="18" charset="0"/>
              </a:rPr>
              <a:t>Frederick C. Harris, Jr.</a:t>
            </a:r>
          </a:p>
          <a:p>
            <a:endParaRPr lang="en-US" sz="2800" dirty="0" smtClean="0">
              <a:solidFill>
                <a:schemeClr val="tx1"/>
              </a:solidFill>
              <a:latin typeface="Palatino Linotype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5486400"/>
            <a:ext cx="1600200" cy="1152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73769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tx2"/>
                </a:solidFill>
                <a:latin typeface="Palatino Linotype" pitchFamily="18" charset="0"/>
              </a:rPr>
              <a:t>Modeled Brain </a:t>
            </a:r>
            <a:r>
              <a:rPr lang="en-US" dirty="0">
                <a:solidFill>
                  <a:schemeClr val="tx2"/>
                </a:solidFill>
                <a:latin typeface="Palatino Linotype" pitchFamily="18" charset="0"/>
              </a:rPr>
              <a:t>R</a:t>
            </a:r>
            <a:r>
              <a:rPr lang="en-US" dirty="0" smtClean="0">
                <a:solidFill>
                  <a:schemeClr val="tx2"/>
                </a:solidFill>
                <a:latin typeface="Palatino Linotype" pitchFamily="18" charset="0"/>
              </a:rPr>
              <a:t>egions </a:t>
            </a:r>
            <a:r>
              <a:rPr lang="en-US" dirty="0">
                <a:solidFill>
                  <a:schemeClr val="tx2"/>
                </a:solidFill>
                <a:latin typeface="Palatino Linotype" pitchFamily="18" charset="0"/>
              </a:rPr>
              <a:t>U</a:t>
            </a:r>
            <a:r>
              <a:rPr lang="en-US" dirty="0" smtClean="0">
                <a:solidFill>
                  <a:schemeClr val="tx2"/>
                </a:solidFill>
                <a:latin typeface="Palatino Linotype" pitchFamily="18" charset="0"/>
              </a:rPr>
              <a:t>sing NCS</a:t>
            </a:r>
            <a:endParaRPr lang="en-US" dirty="0">
              <a:solidFill>
                <a:schemeClr val="tx2"/>
              </a:solidFill>
              <a:latin typeface="Palatino Linotype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288" y="1600200"/>
            <a:ext cx="6829425" cy="4345998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35219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62072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tx2"/>
                </a:solidFill>
                <a:latin typeface="Palatino Linotype" pitchFamily="18" charset="0"/>
              </a:rPr>
              <a:t>Simple Model</a:t>
            </a:r>
            <a:endParaRPr lang="en-US" dirty="0">
              <a:solidFill>
                <a:schemeClr val="tx2"/>
              </a:solidFill>
              <a:latin typeface="Palatino Linotyp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5307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2"/>
                </a:solidFill>
                <a:latin typeface="Palatino Linotype" pitchFamily="18" charset="0"/>
              </a:rPr>
              <a:t>Simulation Building Blocks</a:t>
            </a:r>
            <a:endParaRPr lang="en-US" dirty="0">
              <a:solidFill>
                <a:schemeClr val="tx2"/>
              </a:solidFill>
              <a:latin typeface="Palatino Linotype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/>
              <a:t>Model Parameters</a:t>
            </a:r>
            <a:endParaRPr lang="en-US" sz="2800" dirty="0"/>
          </a:p>
          <a:p>
            <a:r>
              <a:rPr lang="en-US" sz="2800" dirty="0" smtClean="0"/>
              <a:t>Cell Group</a:t>
            </a:r>
            <a:endParaRPr lang="en-US" sz="2800" dirty="0"/>
          </a:p>
          <a:p>
            <a:r>
              <a:rPr lang="en-US" sz="2800" dirty="0" smtClean="0"/>
              <a:t>Cell Alias</a:t>
            </a:r>
            <a:endParaRPr lang="en-US" sz="2800" dirty="0"/>
          </a:p>
          <a:p>
            <a:r>
              <a:rPr lang="en-US" sz="2800" dirty="0" smtClean="0"/>
              <a:t>Connection Group</a:t>
            </a:r>
          </a:p>
          <a:p>
            <a:r>
              <a:rPr lang="en-US" sz="2800" dirty="0" smtClean="0"/>
              <a:t>Connection Alias</a:t>
            </a:r>
          </a:p>
          <a:p>
            <a:r>
              <a:rPr lang="en-US" sz="2800" dirty="0" smtClean="0"/>
              <a:t>Stimulus</a:t>
            </a:r>
          </a:p>
          <a:p>
            <a:r>
              <a:rPr lang="en-US" sz="2800" dirty="0" smtClean="0"/>
              <a:t>Report</a:t>
            </a:r>
          </a:p>
          <a:p>
            <a:r>
              <a:rPr lang="en-US" sz="2800" dirty="0" smtClean="0"/>
              <a:t>Simulation Parameters</a:t>
            </a:r>
          </a:p>
          <a:p>
            <a:endParaRPr lang="en-US" sz="2800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33272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4000"/>
    </mc:Choice>
    <mc:Fallback>
      <p:transition spd="slow" advClick="0" advTm="1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0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95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100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2"/>
                </a:solidFill>
                <a:latin typeface="Palatino Linotype" pitchFamily="18" charset="0"/>
              </a:rPr>
              <a:t>Model Parameters</a:t>
            </a:r>
            <a:endParaRPr lang="en-US" dirty="0">
              <a:solidFill>
                <a:schemeClr val="tx2"/>
              </a:solidFill>
              <a:latin typeface="Palatino Linotype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A </a:t>
            </a:r>
            <a:r>
              <a:rPr lang="en-US" sz="2800" dirty="0" smtClean="0"/>
              <a:t>model name </a:t>
            </a:r>
            <a:endParaRPr lang="en-US" sz="2800" dirty="0"/>
          </a:p>
          <a:p>
            <a:r>
              <a:rPr lang="en-US" sz="2800" dirty="0"/>
              <a:t>A </a:t>
            </a:r>
            <a:r>
              <a:rPr lang="en-US" sz="2800" dirty="0" smtClean="0"/>
              <a:t>model type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 err="1" smtClean="0"/>
              <a:t>Izhikevich</a:t>
            </a:r>
            <a:r>
              <a:rPr lang="en-US" dirty="0" smtClean="0"/>
              <a:t>, LIF, etc</a:t>
            </a:r>
            <a:r>
              <a:rPr lang="en-US" sz="2400" dirty="0" smtClean="0"/>
              <a:t>.</a:t>
            </a:r>
            <a:endParaRPr lang="en-US" sz="2400" dirty="0"/>
          </a:p>
          <a:p>
            <a:r>
              <a:rPr lang="en-US" sz="2800" dirty="0" smtClean="0"/>
              <a:t>A map from parameter names to their values</a:t>
            </a:r>
            <a:endParaRPr lang="en-US" sz="2800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724400" y="1600200"/>
            <a:ext cx="4038600" cy="3049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0070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2"/>
                </a:solidFill>
                <a:latin typeface="Palatino Linotype" pitchFamily="18" charset="0"/>
              </a:rPr>
              <a:t>Cell Group</a:t>
            </a:r>
            <a:endParaRPr lang="en-US" dirty="0">
              <a:solidFill>
                <a:schemeClr val="tx2"/>
              </a:solidFill>
              <a:latin typeface="Palatino Linotype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2800" dirty="0"/>
              <a:t>A group name </a:t>
            </a:r>
          </a:p>
          <a:p>
            <a:r>
              <a:rPr lang="en-US" sz="2800" dirty="0"/>
              <a:t>A number of cells</a:t>
            </a:r>
          </a:p>
          <a:p>
            <a:r>
              <a:rPr lang="en-US" sz="2800" dirty="0"/>
              <a:t>Model Parameters</a:t>
            </a:r>
          </a:p>
          <a:p>
            <a:r>
              <a:rPr lang="en-US" sz="2800" dirty="0" smtClean="0"/>
              <a:t>Geometry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572000" y="1600200"/>
            <a:ext cx="4038600" cy="1918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3256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2"/>
                </a:solidFill>
                <a:latin typeface="Palatino Linotype" pitchFamily="18" charset="0"/>
              </a:rPr>
              <a:t>Cell Alias</a:t>
            </a:r>
            <a:endParaRPr lang="en-US" dirty="0">
              <a:solidFill>
                <a:schemeClr val="tx2"/>
              </a:solidFill>
              <a:latin typeface="Palatino Linotype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2800" dirty="0"/>
              <a:t>A </a:t>
            </a:r>
            <a:r>
              <a:rPr lang="en-US" sz="2800" dirty="0" smtClean="0"/>
              <a:t>set of other cell groups and cell aliases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486400" y="1600200"/>
            <a:ext cx="2352675" cy="140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3616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spd="slow" advClick="0"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2"/>
                </a:solidFill>
                <a:latin typeface="Palatino Linotype" pitchFamily="18" charset="0"/>
              </a:rPr>
              <a:t>Types of Synapses</a:t>
            </a:r>
            <a:endParaRPr lang="en-US" dirty="0">
              <a:solidFill>
                <a:schemeClr val="tx2"/>
              </a:solidFill>
              <a:latin typeface="Palatino Linotype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 fontScale="55000" lnSpcReduction="20000"/>
          </a:bodyPr>
          <a:lstStyle/>
          <a:p>
            <a:r>
              <a:rPr lang="en-US" sz="5100" dirty="0"/>
              <a:t>Connections between other cells and their compartments</a:t>
            </a:r>
          </a:p>
          <a:p>
            <a:r>
              <a:rPr lang="en-US" sz="5100" dirty="0"/>
              <a:t>Excitatory</a:t>
            </a:r>
          </a:p>
          <a:p>
            <a:r>
              <a:rPr lang="en-US" sz="5100" dirty="0"/>
              <a:t>Inhibitory</a:t>
            </a:r>
          </a:p>
          <a:p>
            <a:r>
              <a:rPr lang="en-US" sz="5100" dirty="0"/>
              <a:t>Synaptic Waveform</a:t>
            </a:r>
          </a:p>
          <a:p>
            <a:r>
              <a:rPr lang="en-US" sz="5100" dirty="0"/>
              <a:t>Learning</a:t>
            </a:r>
          </a:p>
          <a:p>
            <a:pPr lvl="1">
              <a:buFont typeface="Courier New" pitchFamily="49" charset="0"/>
              <a:buChar char="o"/>
            </a:pPr>
            <a:r>
              <a:rPr lang="en-US" sz="5100" dirty="0"/>
              <a:t>Short term synaptic dynamics</a:t>
            </a:r>
          </a:p>
          <a:p>
            <a:pPr lvl="2"/>
            <a:r>
              <a:rPr lang="en-US" sz="5100" dirty="0"/>
              <a:t>Facilitation</a:t>
            </a:r>
          </a:p>
          <a:p>
            <a:pPr lvl="2"/>
            <a:r>
              <a:rPr lang="en-US" sz="5100" dirty="0"/>
              <a:t>Depression</a:t>
            </a:r>
          </a:p>
          <a:p>
            <a:pPr lvl="1">
              <a:buFont typeface="Courier New" pitchFamily="49" charset="0"/>
              <a:buChar char="o"/>
            </a:pPr>
            <a:r>
              <a:rPr lang="en-US" sz="5100" dirty="0"/>
              <a:t>Long term synaptic dynamics (</a:t>
            </a:r>
            <a:r>
              <a:rPr lang="en-US" sz="5100" dirty="0" err="1"/>
              <a:t>Hebbian</a:t>
            </a:r>
            <a:r>
              <a:rPr lang="en-US" sz="5100" dirty="0"/>
              <a:t> Learning)</a:t>
            </a:r>
          </a:p>
          <a:p>
            <a:pPr lvl="2"/>
            <a:r>
              <a:rPr lang="en-US" sz="5100" dirty="0"/>
              <a:t>STDP rule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85284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7000"/>
    </mc:Choice>
    <mc:Fallback>
      <p:transition spd="slow" advClick="0" advTm="1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0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95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100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2500"/>
                            </p:stCondLst>
                            <p:childTnLst>
                              <p:par>
                                <p:cTn id="59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4000"/>
                            </p:stCondLst>
                            <p:childTnLst>
                              <p:par>
                                <p:cTn id="65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2"/>
                </a:solidFill>
                <a:latin typeface="Palatino Linotype" pitchFamily="18" charset="0"/>
              </a:rPr>
              <a:t>Types of Connections</a:t>
            </a:r>
            <a:endParaRPr lang="en-US" dirty="0">
              <a:solidFill>
                <a:schemeClr val="tx2"/>
              </a:solidFill>
              <a:latin typeface="Palatino Linotype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Extrinsic and intrinsic connections</a:t>
            </a:r>
          </a:p>
          <a:p>
            <a:r>
              <a:rPr lang="en-US" sz="2800" dirty="0"/>
              <a:t>Synapse connections</a:t>
            </a:r>
          </a:p>
          <a:p>
            <a:r>
              <a:rPr lang="en-US" sz="2800" dirty="0"/>
              <a:t>From the source to the destination</a:t>
            </a:r>
          </a:p>
          <a:p>
            <a:r>
              <a:rPr lang="en-US" sz="2800" dirty="0"/>
              <a:t>With or without decaying distance effects</a:t>
            </a:r>
          </a:p>
          <a:p>
            <a:r>
              <a:rPr lang="en-US" sz="2800" dirty="0"/>
              <a:t>Recurrent connections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12671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9000"/>
    </mc:Choice>
    <mc:Fallback>
      <p:transition spd="slow" advClick="0" advTm="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2"/>
                </a:solidFill>
                <a:latin typeface="Palatino Linotype" pitchFamily="18" charset="0"/>
              </a:rPr>
              <a:t>Connection Group</a:t>
            </a:r>
            <a:endParaRPr lang="en-US" dirty="0">
              <a:solidFill>
                <a:schemeClr val="tx2"/>
              </a:solidFill>
              <a:latin typeface="Palatino Linotype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2800" dirty="0" smtClean="0"/>
              <a:t>Connection Name</a:t>
            </a:r>
            <a:endParaRPr lang="en-US" sz="2800" dirty="0"/>
          </a:p>
          <a:p>
            <a:r>
              <a:rPr lang="en-US" dirty="0" smtClean="0"/>
              <a:t>Presynaptic Cell Alias</a:t>
            </a:r>
          </a:p>
          <a:p>
            <a:r>
              <a:rPr lang="en-US" sz="2800" dirty="0" smtClean="0"/>
              <a:t>Postsynaptic Cell Alias</a:t>
            </a:r>
            <a:endParaRPr lang="en-US" sz="2800" dirty="0"/>
          </a:p>
          <a:p>
            <a:r>
              <a:rPr lang="en-US" dirty="0" smtClean="0"/>
              <a:t>Probability of Connection</a:t>
            </a:r>
          </a:p>
          <a:p>
            <a:r>
              <a:rPr lang="en-US" sz="2800" dirty="0" smtClean="0"/>
              <a:t>Model Parameter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572000" y="1600200"/>
            <a:ext cx="4038600" cy="1722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9777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4000"/>
    </mc:Choice>
    <mc:Fallback>
      <p:transition spd="slow" advClick="0" advTm="1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2"/>
                </a:solidFill>
                <a:latin typeface="Palatino Linotype" pitchFamily="18" charset="0"/>
              </a:rPr>
              <a:t>Connection Alias</a:t>
            </a:r>
            <a:endParaRPr lang="en-US" dirty="0">
              <a:solidFill>
                <a:schemeClr val="tx2"/>
              </a:solidFill>
              <a:latin typeface="Palatino Linotype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2800" dirty="0" smtClean="0"/>
              <a:t>A set of other connection groups and connection aliases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648200" y="1600200"/>
            <a:ext cx="4038600" cy="1137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1456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000"/>
    </mc:Choice>
    <mc:Fallback>
      <p:transition spd="slow"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900" dirty="0" smtClean="0">
                <a:solidFill>
                  <a:schemeClr val="tx2"/>
                </a:solidFill>
                <a:latin typeface="Palatino Linotype" pitchFamily="18" charset="0"/>
              </a:rPr>
              <a:t>Brain Computation Lab</a:t>
            </a:r>
            <a:r>
              <a:rPr lang="en-US" dirty="0" smtClean="0">
                <a:solidFill>
                  <a:srgbClr val="0070C0"/>
                </a:solidFill>
                <a:latin typeface="Palatino Linotype" pitchFamily="18" charset="0"/>
              </a:rPr>
              <a:t/>
            </a:r>
            <a:br>
              <a:rPr lang="en-US" dirty="0" smtClean="0">
                <a:solidFill>
                  <a:srgbClr val="0070C0"/>
                </a:solidFill>
                <a:latin typeface="Palatino Linotype" pitchFamily="18" charset="0"/>
              </a:rPr>
            </a:br>
            <a:r>
              <a:rPr lang="en-US" sz="3100" dirty="0" smtClean="0">
                <a:latin typeface="Palatino Linotype" pitchFamily="18" charset="0"/>
              </a:rPr>
              <a:t>www.cse.unr.edu/brain</a:t>
            </a:r>
            <a:endParaRPr lang="en-US" sz="3100" dirty="0">
              <a:latin typeface="Palatino Linotype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850" y="1676400"/>
            <a:ext cx="6210300" cy="509544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30287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000"/>
    </mc:Choice>
    <mc:Fallback xmlns="">
      <p:transition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2"/>
                </a:solidFill>
                <a:latin typeface="Palatino Linotype" pitchFamily="18" charset="0"/>
              </a:rPr>
              <a:t>Types of Stimulus</a:t>
            </a:r>
            <a:endParaRPr lang="en-US" dirty="0">
              <a:solidFill>
                <a:schemeClr val="tx2"/>
              </a:solidFill>
              <a:latin typeface="Palatino Linotype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External Stimulation (visual, audio…)</a:t>
            </a:r>
          </a:p>
          <a:p>
            <a:r>
              <a:rPr lang="en-US" sz="2800" dirty="0"/>
              <a:t>Type of signals</a:t>
            </a:r>
          </a:p>
          <a:p>
            <a:pPr lvl="1">
              <a:buFont typeface="Courier New" pitchFamily="49" charset="0"/>
              <a:buChar char="o"/>
            </a:pPr>
            <a:r>
              <a:rPr lang="en-US" dirty="0" smtClean="0"/>
              <a:t>Linear</a:t>
            </a:r>
          </a:p>
          <a:p>
            <a:pPr lvl="1">
              <a:buFont typeface="Courier New" pitchFamily="49" charset="0"/>
              <a:buChar char="o"/>
            </a:pPr>
            <a:r>
              <a:rPr lang="en-US" dirty="0" smtClean="0"/>
              <a:t>Pulse</a:t>
            </a:r>
          </a:p>
          <a:p>
            <a:pPr lvl="1">
              <a:buFont typeface="Courier New" pitchFamily="49" charset="0"/>
              <a:buChar char="o"/>
            </a:pPr>
            <a:r>
              <a:rPr lang="en-US" dirty="0" smtClean="0"/>
              <a:t>Sine</a:t>
            </a:r>
            <a:endParaRPr lang="en-US" dirty="0"/>
          </a:p>
          <a:p>
            <a:pPr lvl="1">
              <a:buFont typeface="Courier New" pitchFamily="49" charset="0"/>
              <a:buChar char="o"/>
            </a:pPr>
            <a:r>
              <a:rPr lang="en-US" dirty="0" smtClean="0"/>
              <a:t>Noise</a:t>
            </a:r>
            <a:endParaRPr lang="en-US" dirty="0"/>
          </a:p>
          <a:p>
            <a:r>
              <a:rPr lang="en-US" sz="2800" dirty="0" smtClean="0"/>
              <a:t>Multiple </a:t>
            </a:r>
            <a:r>
              <a:rPr lang="en-US" sz="2800" dirty="0"/>
              <a:t>times</a:t>
            </a:r>
          </a:p>
          <a:p>
            <a:r>
              <a:rPr lang="en-US" sz="2800" dirty="0"/>
              <a:t>Different Destinations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18821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4000"/>
    </mc:Choice>
    <mc:Fallback>
      <p:transition spd="slow" advClick="0" advTm="1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0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95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100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2"/>
                </a:solidFill>
                <a:latin typeface="Palatino Linotype" pitchFamily="18" charset="0"/>
              </a:rPr>
              <a:t>Stimulus</a:t>
            </a:r>
            <a:endParaRPr lang="en-US" dirty="0">
              <a:solidFill>
                <a:schemeClr val="tx2"/>
              </a:solidFill>
              <a:latin typeface="Palatino Linotype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2800" dirty="0" smtClean="0"/>
              <a:t>A model type</a:t>
            </a:r>
          </a:p>
          <a:p>
            <a:r>
              <a:rPr lang="en-US" dirty="0" smtClean="0"/>
              <a:t>A map from parameter names to their values</a:t>
            </a:r>
          </a:p>
          <a:p>
            <a:r>
              <a:rPr lang="en-US" sz="2800" dirty="0" smtClean="0"/>
              <a:t>A set of target cell groups</a:t>
            </a:r>
          </a:p>
          <a:p>
            <a:r>
              <a:rPr lang="en-US" dirty="0" smtClean="0"/>
              <a:t>Probability of cell receiving input</a:t>
            </a:r>
          </a:p>
          <a:p>
            <a:r>
              <a:rPr lang="en-US" sz="2800" dirty="0" smtClean="0"/>
              <a:t>Start time</a:t>
            </a:r>
          </a:p>
          <a:p>
            <a:r>
              <a:rPr lang="en-US" dirty="0" smtClean="0"/>
              <a:t>End time</a:t>
            </a:r>
            <a:endParaRPr lang="en-US" sz="2800" dirty="0" smtClean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705350" y="1600200"/>
            <a:ext cx="3981450" cy="2676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8316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6000"/>
    </mc:Choice>
    <mc:Fallback>
      <p:transition spd="slow" advClick="0" advTm="1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2"/>
                </a:solidFill>
                <a:latin typeface="Palatino Linotype" pitchFamily="18" charset="0"/>
              </a:rPr>
              <a:t>Types </a:t>
            </a:r>
            <a:r>
              <a:rPr lang="en-US" dirty="0" smtClean="0">
                <a:solidFill>
                  <a:schemeClr val="tx2"/>
                </a:solidFill>
                <a:latin typeface="Palatino Linotype" pitchFamily="18" charset="0"/>
              </a:rPr>
              <a:t>of </a:t>
            </a:r>
            <a:r>
              <a:rPr lang="en-US" dirty="0" smtClean="0">
                <a:solidFill>
                  <a:schemeClr val="tx2"/>
                </a:solidFill>
                <a:latin typeface="Palatino Linotype" pitchFamily="18" charset="0"/>
              </a:rPr>
              <a:t>Reports</a:t>
            </a:r>
            <a:endParaRPr lang="en-US" dirty="0">
              <a:solidFill>
                <a:schemeClr val="tx2"/>
              </a:solidFill>
              <a:latin typeface="Palatino Linotype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Data about cells</a:t>
            </a:r>
          </a:p>
          <a:p>
            <a:r>
              <a:rPr lang="en-US" sz="2800" dirty="0"/>
              <a:t>Report files:</a:t>
            </a:r>
          </a:p>
          <a:p>
            <a:pPr lvl="1">
              <a:buFont typeface="Courier New" pitchFamily="49" charset="0"/>
              <a:buChar char="o"/>
            </a:pPr>
            <a:r>
              <a:rPr lang="en-US" dirty="0" smtClean="0"/>
              <a:t>Voltage</a:t>
            </a:r>
          </a:p>
          <a:p>
            <a:pPr lvl="1">
              <a:buFont typeface="Courier New" pitchFamily="49" charset="0"/>
              <a:buChar char="o"/>
            </a:pPr>
            <a:r>
              <a:rPr lang="en-US" dirty="0" smtClean="0"/>
              <a:t>Current</a:t>
            </a:r>
          </a:p>
          <a:p>
            <a:pPr lvl="1">
              <a:buFont typeface="Courier New" pitchFamily="49" charset="0"/>
              <a:buChar char="o"/>
            </a:pPr>
            <a:r>
              <a:rPr lang="en-US" dirty="0" err="1" smtClean="0"/>
              <a:t>Firecount</a:t>
            </a:r>
            <a:endParaRPr lang="en-US" dirty="0" smtClean="0"/>
          </a:p>
          <a:p>
            <a:pPr lvl="1">
              <a:buFont typeface="Courier New" pitchFamily="49" charset="0"/>
              <a:buChar char="o"/>
            </a:pPr>
            <a:r>
              <a:rPr lang="en-US" dirty="0" smtClean="0"/>
              <a:t>Channel</a:t>
            </a:r>
          </a:p>
          <a:p>
            <a:pPr lvl="1">
              <a:buFont typeface="Courier New" pitchFamily="49" charset="0"/>
              <a:buChar char="o"/>
            </a:pPr>
            <a:r>
              <a:rPr lang="en-US" dirty="0" smtClean="0"/>
              <a:t>Synaptic </a:t>
            </a:r>
            <a:r>
              <a:rPr lang="en-US" dirty="0"/>
              <a:t>strengths</a:t>
            </a:r>
          </a:p>
          <a:p>
            <a:r>
              <a:rPr lang="en-US" sz="2800" dirty="0"/>
              <a:t>Automatically generated and saved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77725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4000"/>
    </mc:Choice>
    <mc:Fallback>
      <p:transition spd="slow" advClick="0" advTm="1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0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95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100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2"/>
                </a:solidFill>
                <a:latin typeface="Palatino Linotype" pitchFamily="18" charset="0"/>
              </a:rPr>
              <a:t>Report</a:t>
            </a:r>
            <a:endParaRPr lang="en-US" dirty="0">
              <a:solidFill>
                <a:schemeClr val="tx2"/>
              </a:solidFill>
              <a:latin typeface="Palatino Linotype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2800" dirty="0" smtClean="0"/>
              <a:t>A set of neurons or a set of synapses to report on</a:t>
            </a:r>
          </a:p>
          <a:p>
            <a:r>
              <a:rPr lang="en-US" dirty="0" smtClean="0"/>
              <a:t>A target type: “neuron” or “synapses”</a:t>
            </a:r>
          </a:p>
          <a:p>
            <a:r>
              <a:rPr lang="en-US" sz="2800" dirty="0" smtClean="0"/>
              <a:t>The target attribute</a:t>
            </a:r>
          </a:p>
          <a:p>
            <a:r>
              <a:rPr lang="en-US" dirty="0" smtClean="0"/>
              <a:t>The percentage of elements to report on</a:t>
            </a:r>
            <a:endParaRPr lang="en-US" sz="2800" dirty="0" smtClean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648200" y="1600200"/>
            <a:ext cx="4038600" cy="161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1498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5000"/>
    </mc:Choice>
    <mc:Fallback>
      <p:transition spd="slow"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62072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tx2"/>
                </a:solidFill>
                <a:latin typeface="Palatino Linotype" pitchFamily="18" charset="0"/>
              </a:rPr>
              <a:t>Robotic Applications with NCS</a:t>
            </a:r>
            <a:endParaRPr lang="en-US" dirty="0">
              <a:solidFill>
                <a:schemeClr val="tx2"/>
              </a:solidFill>
              <a:latin typeface="Palatino Linotyp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1653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  <a:latin typeface="Palatino Linotype" pitchFamily="18" charset="0"/>
              </a:rPr>
              <a:t>Technical Approach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255" y="1600200"/>
            <a:ext cx="8189490" cy="4710113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99969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tx2"/>
                </a:solidFill>
                <a:latin typeface="Palatino Linotype" pitchFamily="18" charset="0"/>
              </a:rPr>
              <a:t>Virtual </a:t>
            </a:r>
            <a:r>
              <a:rPr lang="en-US" dirty="0" err="1">
                <a:solidFill>
                  <a:schemeClr val="tx2"/>
                </a:solidFill>
                <a:latin typeface="Palatino Linotype" pitchFamily="18" charset="0"/>
              </a:rPr>
              <a:t>NeuroRobotic</a:t>
            </a:r>
            <a:r>
              <a:rPr lang="en-US" dirty="0">
                <a:solidFill>
                  <a:schemeClr val="tx2"/>
                </a:solidFill>
                <a:latin typeface="Palatino Linotype" pitchFamily="18" charset="0"/>
              </a:rPr>
              <a:t> (VNR</a:t>
            </a:r>
            <a:r>
              <a:rPr lang="en-US" dirty="0" smtClean="0">
                <a:solidFill>
                  <a:schemeClr val="tx2"/>
                </a:solidFill>
                <a:latin typeface="Palatino Linotype" pitchFamily="18" charset="0"/>
              </a:rPr>
              <a:t>)</a:t>
            </a:r>
            <a:endParaRPr lang="en-US" dirty="0">
              <a:solidFill>
                <a:schemeClr val="tx2"/>
              </a:solidFill>
              <a:latin typeface="Palatino Linotype" pitchFamily="18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663" y="1629615"/>
            <a:ext cx="3876675" cy="431398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1941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2"/>
                </a:solidFill>
                <a:latin typeface="Palatino Linotype" pitchFamily="18" charset="0"/>
              </a:rPr>
              <a:t>Robotic Interface</a:t>
            </a:r>
            <a:endParaRPr lang="en-US" dirty="0">
              <a:solidFill>
                <a:schemeClr val="tx2"/>
              </a:solidFill>
              <a:latin typeface="Palatino Linotype" pitchFamily="18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285750" indent="-285750"/>
            <a:r>
              <a:rPr lang="en-US" dirty="0"/>
              <a:t>Constructed </a:t>
            </a:r>
            <a:r>
              <a:rPr lang="en-US" dirty="0" smtClean="0"/>
              <a:t>using </a:t>
            </a:r>
            <a:r>
              <a:rPr lang="en-US" dirty="0" err="1" smtClean="0"/>
              <a:t>Webots</a:t>
            </a:r>
            <a:r>
              <a:rPr lang="en-US" dirty="0" smtClean="0"/>
              <a:t> </a:t>
            </a:r>
            <a:r>
              <a:rPr lang="en-US" dirty="0"/>
              <a:t>5</a:t>
            </a:r>
          </a:p>
          <a:p>
            <a:pPr marL="285750" indent="-285750"/>
            <a:r>
              <a:rPr lang="en-US" dirty="0"/>
              <a:t>Motions were programmed in C++ using the provided interfaces and the communication was accomplished using the </a:t>
            </a:r>
            <a:r>
              <a:rPr lang="en-US" dirty="0" err="1"/>
              <a:t>NCSTools</a:t>
            </a:r>
            <a:r>
              <a:rPr lang="en-US" dirty="0"/>
              <a:t> C++ client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4437" y="3555341"/>
            <a:ext cx="3429000" cy="2693059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612241"/>
            <a:ext cx="2352675" cy="1838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5030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  <a:latin typeface="Palatino Linotype" pitchFamily="18" charset="0"/>
              </a:rPr>
              <a:t>Trust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Behavior between a humanoid </a:t>
            </a:r>
            <a:r>
              <a:rPr lang="en-US" sz="2800" dirty="0" err="1"/>
              <a:t>neurorobot</a:t>
            </a:r>
            <a:r>
              <a:rPr lang="en-US" sz="2800" dirty="0"/>
              <a:t> and human actor</a:t>
            </a:r>
          </a:p>
          <a:p>
            <a:pPr lvl="1">
              <a:buFont typeface="Courier New" pitchFamily="49" charset="0"/>
              <a:buChar char="o"/>
            </a:pPr>
            <a:r>
              <a:rPr lang="en-US" dirty="0"/>
              <a:t>Oxytocin release</a:t>
            </a:r>
          </a:p>
          <a:p>
            <a:pPr lvl="2"/>
            <a:r>
              <a:rPr lang="en-US" sz="2800" dirty="0"/>
              <a:t>Social reinforcement</a:t>
            </a:r>
          </a:p>
          <a:p>
            <a:pPr lvl="2"/>
            <a:r>
              <a:rPr lang="en-US" sz="2800" dirty="0"/>
              <a:t>Reduction of inhibition</a:t>
            </a:r>
          </a:p>
          <a:p>
            <a:r>
              <a:rPr lang="en-US" sz="2800" dirty="0"/>
              <a:t>Experiment has two conceptual phases:</a:t>
            </a:r>
          </a:p>
          <a:p>
            <a:pPr lvl="1">
              <a:buFont typeface="Courier New" pitchFamily="49" charset="0"/>
              <a:buChar char="o"/>
            </a:pPr>
            <a:r>
              <a:rPr lang="en-US" dirty="0"/>
              <a:t>Learning</a:t>
            </a:r>
          </a:p>
          <a:p>
            <a:pPr lvl="1">
              <a:buFont typeface="Courier New" pitchFamily="49" charset="0"/>
              <a:buChar char="o"/>
            </a:pPr>
            <a:r>
              <a:rPr lang="en-US" dirty="0" smtClean="0"/>
              <a:t>Challenge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5595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3000"/>
    </mc:Choice>
    <mc:Fallback xmlns="">
      <p:transition spd="slow" advClick="0" advTm="1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0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95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Paradigm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b="0" dirty="0" smtClean="0">
                <a:solidFill>
                  <a:schemeClr val="accent1"/>
                </a:solidFill>
              </a:rPr>
              <a:t>Learning</a:t>
            </a:r>
            <a:endParaRPr lang="en-US" sz="2800" b="0" dirty="0">
              <a:solidFill>
                <a:schemeClr val="accent1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b="0" dirty="0" smtClean="0">
                <a:solidFill>
                  <a:schemeClr val="accent1"/>
                </a:solidFill>
              </a:rPr>
              <a:t>Challenge (at any time)</a:t>
            </a:r>
            <a:endParaRPr lang="en-US" sz="2800" b="0" dirty="0">
              <a:solidFill>
                <a:schemeClr val="accent1"/>
              </a:solidFill>
            </a:endParaRPr>
          </a:p>
        </p:txBody>
      </p:sp>
      <p:grpSp>
        <p:nvGrpSpPr>
          <p:cNvPr id="10" name="Group 45"/>
          <p:cNvGrpSpPr>
            <a:grpSpLocks/>
          </p:cNvGrpSpPr>
          <p:nvPr/>
        </p:nvGrpSpPr>
        <p:grpSpPr bwMode="auto">
          <a:xfrm>
            <a:off x="382588" y="1901825"/>
            <a:ext cx="4418012" cy="4549775"/>
            <a:chOff x="152400" y="2133601"/>
            <a:chExt cx="4418015" cy="4550635"/>
          </a:xfrm>
        </p:grpSpPr>
        <p:pic>
          <p:nvPicPr>
            <p:cNvPr id="11" name="Picture 3"/>
            <p:cNvPicPr>
              <a:picLocks noChangeAspect="1" noChangeArrowheads="1"/>
            </p:cNvPicPr>
            <p:nvPr/>
          </p:nvPicPr>
          <p:blipFill>
            <a:blip r:embed="rId2" cstate="print"/>
            <a:stretch>
              <a:fillRect/>
            </a:stretch>
          </p:blipFill>
          <p:spPr bwMode="auto">
            <a:xfrm>
              <a:off x="533400" y="4343400"/>
              <a:ext cx="866505" cy="8665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31750"/>
            </a:effectLst>
          </p:spPr>
        </p:pic>
        <p:sp>
          <p:nvSpPr>
            <p:cNvPr id="12" name="TextBox 9"/>
            <p:cNvSpPr txBox="1">
              <a:spLocks noChangeArrowheads="1"/>
            </p:cNvSpPr>
            <p:nvPr/>
          </p:nvSpPr>
          <p:spPr bwMode="auto">
            <a:xfrm>
              <a:off x="228600" y="3034566"/>
              <a:ext cx="1676400" cy="831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228600" indent="-22860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 eaLnBrk="1" hangingPunct="1">
                <a:buFontTx/>
                <a:buAutoNum type="arabicPeriod"/>
              </a:pPr>
              <a:r>
                <a:rPr lang="en-US" sz="1200" dirty="0">
                  <a:solidFill>
                    <a:srgbClr val="000000"/>
                  </a:solidFill>
                  <a:latin typeface="+mn-lt"/>
                </a:rPr>
                <a:t>Robot brain initiates arbitrary sequence of motions</a:t>
              </a:r>
            </a:p>
          </p:txBody>
        </p:sp>
        <p:sp>
          <p:nvSpPr>
            <p:cNvPr id="13" name="TextBox 10"/>
            <p:cNvSpPr txBox="1">
              <a:spLocks noChangeArrowheads="1"/>
            </p:cNvSpPr>
            <p:nvPr/>
          </p:nvSpPr>
          <p:spPr bwMode="auto">
            <a:xfrm>
              <a:off x="2209800" y="3034566"/>
              <a:ext cx="1905000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228600" indent="-22860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 eaLnBrk="1" hangingPunct="1">
                <a:buFont typeface="Calibri" pitchFamily="34" charset="0"/>
                <a:buAutoNum type="arabicPeriod" startAt="2"/>
              </a:pPr>
              <a:r>
                <a:rPr lang="en-US" sz="1200" dirty="0">
                  <a:solidFill>
                    <a:srgbClr val="000000"/>
                  </a:solidFill>
                  <a:latin typeface="+mn-lt"/>
                </a:rPr>
                <a:t>Human moves object in either a similar (“match”), or different (“mismatch”) pattern</a:t>
              </a:r>
            </a:p>
          </p:txBody>
        </p:sp>
        <p:pic>
          <p:nvPicPr>
            <p:cNvPr id="14" name="Picture 6" descr="C:\Documents and Settings\Goodman\Desktop\RESEARCH\_ROBOTICS\2009-11-06.sr(new movies+SR photos)\Photo_110509_001.jpg"/>
            <p:cNvPicPr>
              <a:picLocks noChangeAspect="1" noChangeArrowheads="1"/>
            </p:cNvPicPr>
            <p:nvPr/>
          </p:nvPicPr>
          <p:blipFill>
            <a:blip r:embed="rId3" cstate="print"/>
            <a:stretch>
              <a:fillRect/>
            </a:stretch>
          </p:blipFill>
          <p:spPr bwMode="auto">
            <a:xfrm>
              <a:off x="2133600" y="4343400"/>
              <a:ext cx="885825" cy="8858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31750"/>
            </a:effectLst>
          </p:spPr>
        </p:pic>
        <p:pic>
          <p:nvPicPr>
            <p:cNvPr id="15" name="Picture 7" descr="C:\Documents and Settings\Goodman\Desktop\RESEARCH\_ROBOTICS\2009-11-06.sr(new movies+SR photos)\Photo_110509_002.jpg"/>
            <p:cNvPicPr>
              <a:picLocks noChangeAspect="1" noChangeArrowheads="1"/>
            </p:cNvPicPr>
            <p:nvPr/>
          </p:nvPicPr>
          <p:blipFill>
            <a:blip r:embed="rId4" cstate="print"/>
            <a:stretch>
              <a:fillRect/>
            </a:stretch>
          </p:blipFill>
          <p:spPr bwMode="auto">
            <a:xfrm>
              <a:off x="2141715" y="5715000"/>
              <a:ext cx="982485" cy="8842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31750"/>
            </a:effectLst>
          </p:spPr>
        </p:pic>
        <p:sp>
          <p:nvSpPr>
            <p:cNvPr id="16" name="TextBox 19"/>
            <p:cNvSpPr txBox="1">
              <a:spLocks noChangeArrowheads="1"/>
            </p:cNvSpPr>
            <p:nvPr/>
          </p:nvSpPr>
          <p:spPr bwMode="auto">
            <a:xfrm>
              <a:off x="152400" y="2637691"/>
              <a:ext cx="1905000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228600" indent="-22860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 algn="ctr" eaLnBrk="1" hangingPunct="1"/>
              <a:r>
                <a:rPr lang="en-US" sz="1400" u="sng" dirty="0">
                  <a:solidFill>
                    <a:srgbClr val="000000"/>
                  </a:solidFill>
                  <a:latin typeface="+mn-lt"/>
                </a:rPr>
                <a:t>Robot Initiates Action</a:t>
              </a:r>
            </a:p>
          </p:txBody>
        </p:sp>
        <p:sp>
          <p:nvSpPr>
            <p:cNvPr id="17" name="TextBox 21"/>
            <p:cNvSpPr txBox="1">
              <a:spLocks noChangeArrowheads="1"/>
            </p:cNvSpPr>
            <p:nvPr/>
          </p:nvSpPr>
          <p:spPr bwMode="auto">
            <a:xfrm>
              <a:off x="2286000" y="2634516"/>
              <a:ext cx="1828800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228600" indent="-22860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 algn="ctr" eaLnBrk="1" hangingPunct="1"/>
              <a:r>
                <a:rPr lang="en-US" sz="1400" u="sng" dirty="0">
                  <a:solidFill>
                    <a:srgbClr val="000000"/>
                  </a:solidFill>
                  <a:latin typeface="+mn-lt"/>
                </a:rPr>
                <a:t>Human Responds</a:t>
              </a:r>
            </a:p>
          </p:txBody>
        </p:sp>
        <p:cxnSp>
          <p:nvCxnSpPr>
            <p:cNvPr id="18" name="Straight Connector 17"/>
            <p:cNvCxnSpPr/>
            <p:nvPr/>
          </p:nvCxnSpPr>
          <p:spPr>
            <a:xfrm rot="5400000">
              <a:off x="2360198" y="4343818"/>
              <a:ext cx="442043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9" name="Picture 2"/>
            <p:cNvPicPr>
              <a:picLocks noChangeAspect="1" noChangeArrowheads="1"/>
            </p:cNvPicPr>
            <p:nvPr/>
          </p:nvPicPr>
          <p:blipFill>
            <a:blip r:embed="rId5" cstate="print"/>
            <a:stretch>
              <a:fillRect/>
            </a:stretch>
          </p:blipFill>
          <p:spPr bwMode="auto">
            <a:xfrm>
              <a:off x="609600" y="5715000"/>
              <a:ext cx="751034" cy="9692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31750"/>
            </a:effectLst>
          </p:spPr>
        </p:pic>
        <p:pic>
          <p:nvPicPr>
            <p:cNvPr id="20" name="Picture 6" descr="C:\Documents and Settings\Goodman\Desktop\RESEARCH\_ROBOTICS\2009-11-06.sr(new movies+SR photos)\Photo_110509_001.jpg"/>
            <p:cNvPicPr>
              <a:picLocks noChangeAspect="1" noChangeArrowheads="1"/>
            </p:cNvPicPr>
            <p:nvPr/>
          </p:nvPicPr>
          <p:blipFill>
            <a:blip r:embed="rId3" cstate="print"/>
            <a:stretch>
              <a:fillRect/>
            </a:stretch>
          </p:blipFill>
          <p:spPr bwMode="auto">
            <a:xfrm>
              <a:off x="3505200" y="5715000"/>
              <a:ext cx="885825" cy="8858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31750"/>
            </a:effectLst>
          </p:spPr>
        </p:pic>
        <p:pic>
          <p:nvPicPr>
            <p:cNvPr id="21" name="Picture 7" descr="C:\Documents and Settings\Goodman\Desktop\RESEARCH\_ROBOTICS\2009-11-06.sr(new movies+SR photos)\Photo_110509_002.jpg"/>
            <p:cNvPicPr>
              <a:picLocks noChangeAspect="1" noChangeArrowheads="1"/>
            </p:cNvPicPr>
            <p:nvPr/>
          </p:nvPicPr>
          <p:blipFill>
            <a:blip r:embed="rId4" cstate="print"/>
            <a:stretch>
              <a:fillRect/>
            </a:stretch>
          </p:blipFill>
          <p:spPr bwMode="auto">
            <a:xfrm>
              <a:off x="3429000" y="4343400"/>
              <a:ext cx="982485" cy="8842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31750"/>
            </a:effectLst>
          </p:spPr>
        </p:pic>
        <p:sp>
          <p:nvSpPr>
            <p:cNvPr id="22" name="TextBox 16"/>
            <p:cNvSpPr txBox="1">
              <a:spLocks noChangeArrowheads="1"/>
            </p:cNvSpPr>
            <p:nvPr/>
          </p:nvSpPr>
          <p:spPr bwMode="auto">
            <a:xfrm>
              <a:off x="2057400" y="3886200"/>
              <a:ext cx="114300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 sz="1200" dirty="0">
                  <a:solidFill>
                    <a:srgbClr val="000000"/>
                  </a:solidFill>
                  <a:latin typeface="+mn-lt"/>
                </a:rPr>
                <a:t>Match</a:t>
              </a:r>
              <a:r>
                <a:rPr lang="en-US" sz="1200" i="1" dirty="0">
                  <a:solidFill>
                    <a:srgbClr val="000000"/>
                  </a:solidFill>
                  <a:latin typeface="+mn-lt"/>
                </a:rPr>
                <a:t>:</a:t>
              </a:r>
              <a:r>
                <a:rPr lang="en-US" sz="1200" dirty="0">
                  <a:solidFill>
                    <a:srgbClr val="000000"/>
                  </a:solidFill>
                  <a:latin typeface="+mn-lt"/>
                </a:rPr>
                <a:t> robot learns to trust</a:t>
              </a:r>
            </a:p>
          </p:txBody>
        </p:sp>
        <p:sp>
          <p:nvSpPr>
            <p:cNvPr id="23" name="TextBox 17"/>
            <p:cNvSpPr txBox="1">
              <a:spLocks noChangeArrowheads="1"/>
            </p:cNvSpPr>
            <p:nvPr/>
          </p:nvSpPr>
          <p:spPr bwMode="auto">
            <a:xfrm>
              <a:off x="3429000" y="3886200"/>
              <a:ext cx="91440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 sz="1200" dirty="0">
                  <a:solidFill>
                    <a:srgbClr val="000000"/>
                  </a:solidFill>
                  <a:latin typeface="+mn-lt"/>
                </a:rPr>
                <a:t>Mismatch: don’t trust</a:t>
              </a:r>
            </a:p>
          </p:txBody>
        </p:sp>
        <p:cxnSp>
          <p:nvCxnSpPr>
            <p:cNvPr id="24" name="Straight Connector 23"/>
            <p:cNvCxnSpPr/>
            <p:nvPr/>
          </p:nvCxnSpPr>
          <p:spPr>
            <a:xfrm>
              <a:off x="533400" y="5485448"/>
              <a:ext cx="3962402" cy="1587"/>
            </a:xfrm>
            <a:prstGeom prst="line">
              <a:avLst/>
            </a:prstGeom>
            <a:ln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 46"/>
          <p:cNvGrpSpPr>
            <a:grpSpLocks/>
          </p:cNvGrpSpPr>
          <p:nvPr/>
        </p:nvGrpSpPr>
        <p:grpSpPr bwMode="auto">
          <a:xfrm>
            <a:off x="5029200" y="2405820"/>
            <a:ext cx="3886200" cy="3229577"/>
            <a:chOff x="4572000" y="2634516"/>
            <a:chExt cx="3886200" cy="3228652"/>
          </a:xfrm>
        </p:grpSpPr>
        <p:sp>
          <p:nvSpPr>
            <p:cNvPr id="27" name="TextBox 16"/>
            <p:cNvSpPr txBox="1">
              <a:spLocks noChangeArrowheads="1"/>
            </p:cNvSpPr>
            <p:nvPr/>
          </p:nvSpPr>
          <p:spPr bwMode="auto">
            <a:xfrm>
              <a:off x="4648200" y="3018691"/>
              <a:ext cx="1676400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228600" indent="-22860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 eaLnBrk="1" hangingPunct="1">
                <a:buFont typeface="Calibri" pitchFamily="34" charset="0"/>
                <a:buAutoNum type="arabicPeriod" startAt="3"/>
              </a:pPr>
              <a:r>
                <a:rPr lang="en-US" sz="1200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Human slowly reaches for an object on the table</a:t>
              </a:r>
            </a:p>
          </p:txBody>
        </p:sp>
        <p:pic>
          <p:nvPicPr>
            <p:cNvPr id="28" name="Picture 9" descr="C:\Documents and Settings\Goodman\Desktop\RESEARCH\_ROBOTICS\2009-11-06.sr(new movies+SR photos)\Photo_110509_004.jpg"/>
            <p:cNvPicPr>
              <a:picLocks noChangeAspect="1" noChangeArrowheads="1"/>
            </p:cNvPicPr>
            <p:nvPr/>
          </p:nvPicPr>
          <p:blipFill>
            <a:blip r:embed="rId6" cstate="print"/>
            <a:stretch>
              <a:fillRect/>
            </a:stretch>
          </p:blipFill>
          <p:spPr bwMode="auto">
            <a:xfrm>
              <a:off x="5105400" y="4648200"/>
              <a:ext cx="781050" cy="12149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31750"/>
            </a:effectLst>
          </p:spPr>
        </p:pic>
        <p:sp>
          <p:nvSpPr>
            <p:cNvPr id="29" name="TextBox 23"/>
            <p:cNvSpPr txBox="1">
              <a:spLocks noChangeArrowheads="1"/>
            </p:cNvSpPr>
            <p:nvPr/>
          </p:nvSpPr>
          <p:spPr bwMode="auto">
            <a:xfrm>
              <a:off x="6477000" y="3055203"/>
              <a:ext cx="1905000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228600" indent="-22860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 eaLnBrk="1" hangingPunct="1">
                <a:buFont typeface="Calibri" pitchFamily="34" charset="0"/>
                <a:buAutoNum type="arabicPeriod" startAt="4"/>
              </a:pPr>
              <a:r>
                <a:rPr lang="en-US" sz="1200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Robot either “trusts”, (assists/offers the object), or  “distrusts”, (retract</a:t>
              </a:r>
              <a:r>
                <a:rPr lang="en-US" sz="1200" i="1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1200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the object).</a:t>
              </a:r>
            </a:p>
          </p:txBody>
        </p:sp>
        <p:grpSp>
          <p:nvGrpSpPr>
            <p:cNvPr id="30" name="Group 31"/>
            <p:cNvGrpSpPr>
              <a:grpSpLocks/>
            </p:cNvGrpSpPr>
            <p:nvPr/>
          </p:nvGrpSpPr>
          <p:grpSpPr bwMode="auto">
            <a:xfrm>
              <a:off x="6540555" y="4648200"/>
              <a:ext cx="1841449" cy="1142999"/>
              <a:chOff x="6619421" y="5293556"/>
              <a:chExt cx="1648280" cy="908560"/>
            </a:xfrm>
          </p:grpSpPr>
          <p:pic>
            <p:nvPicPr>
              <p:cNvPr id="35" name="Picture 2"/>
              <p:cNvPicPr>
                <a:picLocks noChangeAspect="1" noChangeArrowheads="1"/>
              </p:cNvPicPr>
              <p:nvPr/>
            </p:nvPicPr>
            <p:blipFill>
              <a:blip r:embed="rId7" cstate="print"/>
              <a:stretch>
                <a:fillRect/>
              </a:stretch>
            </p:blipFill>
            <p:spPr bwMode="auto">
              <a:xfrm>
                <a:off x="6619421" y="5306252"/>
                <a:ext cx="761907" cy="8958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softEdge rad="31750"/>
              </a:effectLst>
            </p:spPr>
          </p:pic>
          <p:pic>
            <p:nvPicPr>
              <p:cNvPr id="36" name="Picture 5"/>
              <p:cNvPicPr>
                <a:picLocks noChangeAspect="1" noChangeArrowheads="1"/>
              </p:cNvPicPr>
              <p:nvPr/>
            </p:nvPicPr>
            <p:blipFill>
              <a:blip r:embed="rId8" cstate="print"/>
              <a:stretch>
                <a:fillRect/>
              </a:stretch>
            </p:blipFill>
            <p:spPr bwMode="auto">
              <a:xfrm>
                <a:off x="7517429" y="5293556"/>
                <a:ext cx="750272" cy="8997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softEdge rad="31750"/>
              </a:effectLst>
            </p:spPr>
          </p:pic>
        </p:grpSp>
        <p:sp>
          <p:nvSpPr>
            <p:cNvPr id="31" name="TextBox 19"/>
            <p:cNvSpPr txBox="1">
              <a:spLocks noChangeArrowheads="1"/>
            </p:cNvSpPr>
            <p:nvPr/>
          </p:nvSpPr>
          <p:spPr bwMode="auto">
            <a:xfrm>
              <a:off x="4572000" y="2637691"/>
              <a:ext cx="1828800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228600" indent="-22860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 algn="ctr" eaLnBrk="1" hangingPunct="1"/>
              <a:r>
                <a:rPr lang="en-US" sz="1400" u="sng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Human Acts</a:t>
              </a:r>
            </a:p>
          </p:txBody>
        </p:sp>
        <p:sp>
          <p:nvSpPr>
            <p:cNvPr id="32" name="TextBox 21"/>
            <p:cNvSpPr txBox="1">
              <a:spLocks noChangeArrowheads="1"/>
            </p:cNvSpPr>
            <p:nvPr/>
          </p:nvSpPr>
          <p:spPr bwMode="auto">
            <a:xfrm>
              <a:off x="6400800" y="2634516"/>
              <a:ext cx="1828800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228600" indent="-22860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 algn="ctr" eaLnBrk="1" hangingPunct="1"/>
              <a:r>
                <a:rPr lang="en-US" sz="1400" u="sng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Robot Reacts</a:t>
              </a:r>
            </a:p>
          </p:txBody>
        </p:sp>
        <p:sp>
          <p:nvSpPr>
            <p:cNvPr id="33" name="TextBox 28"/>
            <p:cNvSpPr txBox="1">
              <a:spLocks noChangeArrowheads="1"/>
            </p:cNvSpPr>
            <p:nvPr/>
          </p:nvSpPr>
          <p:spPr bwMode="auto">
            <a:xfrm>
              <a:off x="6705600" y="4343400"/>
              <a:ext cx="762000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 sz="1200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trusted</a:t>
              </a:r>
            </a:p>
          </p:txBody>
        </p:sp>
        <p:sp>
          <p:nvSpPr>
            <p:cNvPr id="34" name="TextBox 29"/>
            <p:cNvSpPr txBox="1">
              <a:spLocks noChangeArrowheads="1"/>
            </p:cNvSpPr>
            <p:nvPr/>
          </p:nvSpPr>
          <p:spPr bwMode="auto">
            <a:xfrm>
              <a:off x="7543800" y="4343400"/>
              <a:ext cx="914400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 sz="1200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distrusted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17074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2"/>
                </a:solidFill>
                <a:latin typeface="Palatino Linotype" pitchFamily="18" charset="0"/>
              </a:rPr>
              <a:t>What is NCS?</a:t>
            </a:r>
            <a:endParaRPr lang="en-US" dirty="0">
              <a:solidFill>
                <a:schemeClr val="tx2"/>
              </a:solidFill>
              <a:latin typeface="Palatino Linotype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800" dirty="0" smtClean="0"/>
              <a:t>The NeoCortical Simulator  (NCS) is designed for modeling large-scale neural networks and systems</a:t>
            </a:r>
          </a:p>
          <a:p>
            <a:r>
              <a:rPr lang="en-US" sz="2800" dirty="0" smtClean="0"/>
              <a:t>One of the first simulators to support </a:t>
            </a:r>
            <a:r>
              <a:rPr lang="en-US" sz="2800" dirty="0" err="1" smtClean="0"/>
              <a:t>neurorobotic</a:t>
            </a:r>
            <a:r>
              <a:rPr lang="en-US" sz="2800" dirty="0" smtClean="0"/>
              <a:t> applications</a:t>
            </a:r>
          </a:p>
          <a:p>
            <a:r>
              <a:rPr lang="en-US" sz="2800" dirty="0" smtClean="0"/>
              <a:t>Different types of neuron models available:</a:t>
            </a:r>
          </a:p>
          <a:p>
            <a:pPr lvl="1">
              <a:buFont typeface="Courier New" pitchFamily="49" charset="0"/>
              <a:buChar char="o"/>
            </a:pPr>
            <a:r>
              <a:rPr lang="en-US" dirty="0" smtClean="0"/>
              <a:t>Leaky integrate-and-fire / Hodgkin-Huxley</a:t>
            </a:r>
          </a:p>
          <a:p>
            <a:pPr lvl="1">
              <a:buFont typeface="Courier New" pitchFamily="49" charset="0"/>
              <a:buChar char="o"/>
            </a:pPr>
            <a:r>
              <a:rPr lang="en-US" dirty="0" err="1" smtClean="0"/>
              <a:t>Izhikevich</a:t>
            </a:r>
            <a:endParaRPr lang="en-US" dirty="0" smtClean="0"/>
          </a:p>
          <a:p>
            <a:r>
              <a:rPr lang="en-US" sz="2800" dirty="0" smtClean="0"/>
              <a:t>Free and open source</a:t>
            </a:r>
          </a:p>
          <a:p>
            <a:r>
              <a:rPr lang="en-US" sz="2800" dirty="0" smtClean="0"/>
              <a:t>Developed and maintained by the UNR Brain Computation Laboratory</a:t>
            </a:r>
          </a:p>
        </p:txBody>
      </p:sp>
    </p:spTree>
    <p:extLst>
      <p:ext uri="{BB962C8B-B14F-4D97-AF65-F5344CB8AC3E}">
        <p14:creationId xmlns:p14="http://schemas.microsoft.com/office/powerpoint/2010/main" val="121693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6000"/>
    </mc:Choice>
    <mc:Fallback xmlns="">
      <p:transition advClick="0" advTm="1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80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20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  <a:latin typeface="Palatino Linotype" pitchFamily="18" charset="0"/>
              </a:rPr>
              <a:t/>
            </a:r>
            <a:br>
              <a:rPr lang="en-US" dirty="0">
                <a:solidFill>
                  <a:schemeClr val="accent1"/>
                </a:solidFill>
                <a:latin typeface="Palatino Linotype" pitchFamily="18" charset="0"/>
              </a:rPr>
            </a:br>
            <a:r>
              <a:rPr lang="en-US" dirty="0" smtClean="0">
                <a:solidFill>
                  <a:schemeClr val="accent1"/>
                </a:solidFill>
                <a:latin typeface="Palatino Linotype" pitchFamily="18" charset="0"/>
              </a:rPr>
              <a:t/>
            </a:r>
            <a:br>
              <a:rPr lang="en-US" dirty="0" smtClean="0">
                <a:solidFill>
                  <a:schemeClr val="accent1"/>
                </a:solidFill>
                <a:latin typeface="Palatino Linotype" pitchFamily="18" charset="0"/>
              </a:rPr>
            </a:br>
            <a:r>
              <a:rPr lang="en-US" dirty="0" smtClean="0">
                <a:solidFill>
                  <a:schemeClr val="tx2"/>
                </a:solidFill>
                <a:latin typeface="Palatino Linotype" pitchFamily="18" charset="0"/>
              </a:rPr>
              <a:t>Concordant Motions Video</a:t>
            </a:r>
            <a:br>
              <a:rPr lang="en-US" dirty="0" smtClean="0">
                <a:solidFill>
                  <a:schemeClr val="tx2"/>
                </a:solidFill>
                <a:latin typeface="Palatino Linotype" pitchFamily="18" charset="0"/>
              </a:rPr>
            </a:br>
            <a:r>
              <a:rPr lang="en-US" dirty="0">
                <a:solidFill>
                  <a:schemeClr val="accent1"/>
                </a:solidFill>
                <a:latin typeface="Palatino Linotype" pitchFamily="18" charset="0"/>
              </a:rPr>
              <a:t/>
            </a:r>
            <a:br>
              <a:rPr lang="en-US" dirty="0">
                <a:solidFill>
                  <a:schemeClr val="accent1"/>
                </a:solidFill>
                <a:latin typeface="Palatino Linotype" pitchFamily="18" charset="0"/>
              </a:rPr>
            </a:br>
            <a:endParaRPr lang="en-US" dirty="0">
              <a:solidFill>
                <a:schemeClr val="accent1"/>
              </a:solidFill>
              <a:latin typeface="Palatino Linotype" pitchFamily="18" charset="0"/>
            </a:endParaRPr>
          </a:p>
        </p:txBody>
      </p:sp>
      <p:pic>
        <p:nvPicPr>
          <p:cNvPr id="2" name="conc-short.mpeg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52575" y="1600200"/>
            <a:ext cx="6038850" cy="4525963"/>
          </a:xfrm>
        </p:spPr>
      </p:pic>
    </p:spTree>
    <p:extLst>
      <p:ext uri="{BB962C8B-B14F-4D97-AF65-F5344CB8AC3E}">
        <p14:creationId xmlns:p14="http://schemas.microsoft.com/office/powerpoint/2010/main" val="1563441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7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2"/>
                </a:solidFill>
                <a:latin typeface="Palatino Linotype" pitchFamily="18" charset="0"/>
              </a:rPr>
              <a:t>Discordant Motions Video</a:t>
            </a:r>
            <a:endParaRPr lang="en-US" dirty="0">
              <a:solidFill>
                <a:schemeClr val="tx2"/>
              </a:solidFill>
              <a:latin typeface="Palatino Linotype" pitchFamily="18" charset="0"/>
            </a:endParaRPr>
          </a:p>
        </p:txBody>
      </p:sp>
      <p:pic>
        <p:nvPicPr>
          <p:cNvPr id="4" name="disc-short.mpeg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52575" y="1600200"/>
            <a:ext cx="6038850" cy="4525963"/>
          </a:xfrm>
        </p:spPr>
      </p:pic>
    </p:spTree>
    <p:extLst>
      <p:ext uri="{BB962C8B-B14F-4D97-AF65-F5344CB8AC3E}">
        <p14:creationId xmlns:p14="http://schemas.microsoft.com/office/powerpoint/2010/main" val="1082405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7000"/>
    </mc:Choice>
    <mc:Fallback xmlns="">
      <p:transition spd="slow" advClick="0" advTm="2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12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1700"/>
                            </p:stCondLst>
                            <p:childTnLst>
                              <p:par>
                                <p:cTn id="14" presetID="2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2"/>
                </a:solidFill>
                <a:latin typeface="Palatino Linotype" pitchFamily="18" charset="0"/>
              </a:rPr>
              <a:t>Emotional Speech</a:t>
            </a:r>
            <a:endParaRPr lang="en-US" dirty="0">
              <a:solidFill>
                <a:schemeClr val="tx2"/>
              </a:solidFill>
              <a:latin typeface="Palatino Linotype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29200"/>
          </a:xfrm>
        </p:spPr>
        <p:txBody>
          <a:bodyPr>
            <a:noAutofit/>
          </a:bodyPr>
          <a:lstStyle/>
          <a:p>
            <a:r>
              <a:rPr lang="en-US" sz="2800" dirty="0"/>
              <a:t>Allows for more natural interaction between humans and robots</a:t>
            </a:r>
          </a:p>
          <a:p>
            <a:pPr lvl="1">
              <a:buFont typeface="Courier New" pitchFamily="49" charset="0"/>
              <a:buChar char="o"/>
            </a:pPr>
            <a:r>
              <a:rPr lang="en-US" sz="2400" dirty="0" smtClean="0"/>
              <a:t>Determine the ideal behavior from a simple reward feedback</a:t>
            </a:r>
          </a:p>
          <a:p>
            <a:r>
              <a:rPr lang="en-US" sz="2800" dirty="0" smtClean="0"/>
              <a:t>Emotional </a:t>
            </a:r>
            <a:r>
              <a:rPr lang="en-US" sz="2800" dirty="0"/>
              <a:t>Speech processor</a:t>
            </a:r>
          </a:p>
          <a:p>
            <a:pPr lvl="1">
              <a:buFont typeface="Courier New" pitchFamily="49" charset="0"/>
              <a:buChar char="o"/>
            </a:pPr>
            <a:r>
              <a:rPr lang="en-US" sz="2400" dirty="0"/>
              <a:t>Successfully distinguished “sad” and “happy” utterances</a:t>
            </a:r>
          </a:p>
          <a:p>
            <a:r>
              <a:rPr lang="en-US" sz="2800" dirty="0"/>
              <a:t>Integrated into </a:t>
            </a:r>
            <a:r>
              <a:rPr lang="en-US" sz="2800" dirty="0" err="1"/>
              <a:t>neurorobotic</a:t>
            </a:r>
            <a:r>
              <a:rPr lang="en-US" sz="2800" dirty="0"/>
              <a:t> scenario</a:t>
            </a:r>
          </a:p>
          <a:p>
            <a:pPr lvl="1">
              <a:buFont typeface="Courier New" pitchFamily="49" charset="0"/>
              <a:buChar char="o"/>
            </a:pPr>
            <a:r>
              <a:rPr lang="en-US" sz="2400" dirty="0"/>
              <a:t>The robot received a spoken reward if the correct decision was made</a:t>
            </a:r>
          </a:p>
          <a:p>
            <a:r>
              <a:rPr lang="en-US" sz="2800" dirty="0" smtClean="0"/>
              <a:t>Step </a:t>
            </a:r>
            <a:r>
              <a:rPr lang="en-US" sz="2800" dirty="0"/>
              <a:t>toward the combination of human emotions and virtual </a:t>
            </a:r>
            <a:r>
              <a:rPr lang="en-US" sz="2800" dirty="0" err="1"/>
              <a:t>neurorobotics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551747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9000"/>
    </mc:Choice>
    <mc:Fallback xmlns="">
      <p:transition spd="slow" advClick="0" advTm="1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9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0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45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>
                <a:solidFill>
                  <a:schemeClr val="tx2"/>
                </a:solidFill>
                <a:latin typeface="Palatino Linotype" pitchFamily="18" charset="0"/>
                <a:cs typeface="Arial" pitchFamily="34" charset="0"/>
              </a:rPr>
              <a:t>Reward-based Learning Through </a:t>
            </a:r>
            <a:r>
              <a:rPr lang="en-US" dirty="0">
                <a:solidFill>
                  <a:schemeClr val="tx2"/>
                </a:solidFill>
                <a:latin typeface="Palatino Linotype" pitchFamily="18" charset="0"/>
                <a:cs typeface="Arial" pitchFamily="34" charset="0"/>
              </a:rPr>
              <a:t>ESP</a:t>
            </a:r>
            <a:endParaRPr lang="en-US" dirty="0">
              <a:solidFill>
                <a:schemeClr val="tx2"/>
              </a:solidFill>
              <a:latin typeface="Palatino Linotype" pitchFamily="18" charset="0"/>
            </a:endParaRPr>
          </a:p>
        </p:txBody>
      </p:sp>
      <p:pic>
        <p:nvPicPr>
          <p:cNvPr id="4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26701" y="1600200"/>
            <a:ext cx="5490598" cy="4525963"/>
          </a:xfr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051474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2"/>
                </a:solidFill>
                <a:latin typeface="Palatino Linotype" pitchFamily="18" charset="0"/>
                <a:cs typeface="Arial" pitchFamily="34" charset="0"/>
              </a:rPr>
              <a:t>Reward-based Learning Through ESP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4652" y="1600200"/>
            <a:ext cx="5794696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16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2"/>
                </a:solidFill>
                <a:latin typeface="Palatino Linotype" pitchFamily="18" charset="0"/>
              </a:rPr>
              <a:t>Navigation</a:t>
            </a:r>
            <a:endParaRPr lang="en-US" dirty="0">
              <a:solidFill>
                <a:schemeClr val="tx2"/>
              </a:solidFill>
              <a:latin typeface="Palatino Linotype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29200"/>
          </a:xfrm>
        </p:spPr>
        <p:txBody>
          <a:bodyPr>
            <a:normAutofit/>
          </a:bodyPr>
          <a:lstStyle/>
          <a:p>
            <a:r>
              <a:rPr lang="en-US" sz="2800" dirty="0"/>
              <a:t>Navigate to familiar location</a:t>
            </a:r>
          </a:p>
          <a:p>
            <a:pPr lvl="1">
              <a:buFont typeface="Courier New" pitchFamily="49" charset="0"/>
              <a:buChar char="o"/>
            </a:pPr>
            <a:r>
              <a:rPr lang="en-US" dirty="0"/>
              <a:t>Prefrontal Cortex</a:t>
            </a:r>
          </a:p>
          <a:p>
            <a:pPr lvl="1">
              <a:buFont typeface="Courier New" pitchFamily="49" charset="0"/>
              <a:buChar char="o"/>
            </a:pPr>
            <a:r>
              <a:rPr lang="en-US" dirty="0"/>
              <a:t>Hippocampus (CA1 and </a:t>
            </a:r>
            <a:r>
              <a:rPr lang="en-US" dirty="0" err="1"/>
              <a:t>Subiculum</a:t>
            </a:r>
            <a:r>
              <a:rPr lang="en-US" dirty="0"/>
              <a:t>)</a:t>
            </a:r>
          </a:p>
          <a:p>
            <a:pPr lvl="1">
              <a:buFont typeface="Courier New" pitchFamily="49" charset="0"/>
              <a:buChar char="o"/>
            </a:pPr>
            <a:r>
              <a:rPr lang="en-US" dirty="0" err="1"/>
              <a:t>Entorhinal</a:t>
            </a:r>
            <a:r>
              <a:rPr lang="en-US" dirty="0"/>
              <a:t> cortex</a:t>
            </a:r>
          </a:p>
          <a:p>
            <a:r>
              <a:rPr lang="en-US" sz="2800" dirty="0" smtClean="0"/>
              <a:t>Computational </a:t>
            </a:r>
            <a:r>
              <a:rPr lang="en-US" sz="2800" dirty="0"/>
              <a:t>system representing a navigating rodent</a:t>
            </a:r>
          </a:p>
          <a:p>
            <a:r>
              <a:rPr lang="en-US" sz="2800" dirty="0"/>
              <a:t>Reward at the end of a sequence of 3 turns</a:t>
            </a:r>
          </a:p>
          <a:p>
            <a:r>
              <a:rPr lang="en-US" sz="2800" dirty="0"/>
              <a:t>Showed learning performance without biased decisions</a:t>
            </a:r>
          </a:p>
          <a:p>
            <a:r>
              <a:rPr lang="en-US" sz="2800" dirty="0"/>
              <a:t>Short-term memory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3457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0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95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100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  <a:latin typeface="Palatino Linotype" pitchFamily="18" charset="0"/>
              </a:rPr>
              <a:t>Paradigm</a:t>
            </a:r>
          </a:p>
        </p:txBody>
      </p:sp>
      <p:pic>
        <p:nvPicPr>
          <p:cNvPr id="4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6802" y="1600200"/>
            <a:ext cx="3390397" cy="452596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79467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tx2"/>
                </a:solidFill>
                <a:latin typeface="Palatino Linotype" pitchFamily="18" charset="0"/>
              </a:rPr>
              <a:t>Navigation Video</a:t>
            </a:r>
            <a:br>
              <a:rPr lang="en-US" dirty="0" smtClean="0">
                <a:solidFill>
                  <a:schemeClr val="tx2"/>
                </a:solidFill>
                <a:latin typeface="Palatino Linotype" pitchFamily="18" charset="0"/>
              </a:rPr>
            </a:br>
            <a:r>
              <a:rPr lang="en-US" sz="3100" dirty="0" smtClean="0">
                <a:solidFill>
                  <a:schemeClr val="tx2"/>
                </a:solidFill>
                <a:latin typeface="+mn-lt"/>
              </a:rPr>
              <a:t>Incorrect Choice</a:t>
            </a:r>
            <a:endParaRPr lang="en-US" sz="3100" dirty="0">
              <a:solidFill>
                <a:schemeClr val="tx2"/>
              </a:solidFill>
              <a:latin typeface="+mn-lt"/>
            </a:endParaRPr>
          </a:p>
        </p:txBody>
      </p:sp>
      <p:pic>
        <p:nvPicPr>
          <p:cNvPr id="4" name="neighborhood3.mpeg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1822450"/>
            <a:ext cx="8229600" cy="4079875"/>
          </a:xfrm>
        </p:spPr>
      </p:pic>
    </p:spTree>
    <p:extLst>
      <p:ext uri="{BB962C8B-B14F-4D97-AF65-F5344CB8AC3E}">
        <p14:creationId xmlns:p14="http://schemas.microsoft.com/office/powerpoint/2010/main" val="3547169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8000"/>
    </mc:Choice>
    <mc:Fallback xmlns="">
      <p:transition spd="slow" advClick="0" advTm="1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62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7740"/>
                            </p:stCondLst>
                            <p:childTnLst>
                              <p:par>
                                <p:cTn id="14" presetID="2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2"/>
                </a:solidFill>
                <a:latin typeface="Palatino Linotype" pitchFamily="18" charset="0"/>
              </a:rPr>
              <a:t>Navigation Video</a:t>
            </a:r>
            <a:br>
              <a:rPr lang="en-US" dirty="0">
                <a:solidFill>
                  <a:schemeClr val="tx2"/>
                </a:solidFill>
                <a:latin typeface="Palatino Linotype" pitchFamily="18" charset="0"/>
              </a:rPr>
            </a:br>
            <a:r>
              <a:rPr lang="en-US" sz="3100" dirty="0" smtClean="0">
                <a:solidFill>
                  <a:schemeClr val="tx2"/>
                </a:solidFill>
              </a:rPr>
              <a:t>Correct </a:t>
            </a:r>
            <a:r>
              <a:rPr lang="en-US" sz="3100" dirty="0">
                <a:solidFill>
                  <a:schemeClr val="tx2"/>
                </a:solidFill>
              </a:rPr>
              <a:t>Choice</a:t>
            </a:r>
            <a:endParaRPr lang="en-US" dirty="0"/>
          </a:p>
        </p:txBody>
      </p:sp>
      <p:pic>
        <p:nvPicPr>
          <p:cNvPr id="4" name="nav.mpeg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47813" y="1600200"/>
            <a:ext cx="6048375" cy="4525963"/>
          </a:xfrm>
        </p:spPr>
      </p:pic>
    </p:spTree>
    <p:extLst>
      <p:ext uri="{BB962C8B-B14F-4D97-AF65-F5344CB8AC3E}">
        <p14:creationId xmlns:p14="http://schemas.microsoft.com/office/powerpoint/2010/main" val="196830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8000"/>
    </mc:Choice>
    <mc:Fallback xmlns="">
      <p:transition spd="slow" advClick="0" advTm="1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95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1000"/>
                            </p:stCondLst>
                            <p:childTnLst>
                              <p:par>
                                <p:cTn id="14" presetID="2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tx2"/>
                </a:solidFill>
                <a:latin typeface="Palatino Linotype" pitchFamily="18" charset="0"/>
              </a:rPr>
              <a:t>Future Directions</a:t>
            </a:r>
            <a:br>
              <a:rPr lang="en-US" dirty="0" smtClean="0">
                <a:solidFill>
                  <a:schemeClr val="tx2"/>
                </a:solidFill>
                <a:latin typeface="Palatino Linotype" pitchFamily="18" charset="0"/>
              </a:rPr>
            </a:br>
            <a:r>
              <a:rPr lang="en-US" sz="3100" dirty="0" smtClean="0">
                <a:solidFill>
                  <a:schemeClr val="tx2"/>
                </a:solidFill>
                <a:latin typeface="Palatino Linotype" pitchFamily="18" charset="0"/>
              </a:rPr>
              <a:t>Simulator &amp; Tools</a:t>
            </a:r>
            <a:endParaRPr lang="en-US" dirty="0">
              <a:solidFill>
                <a:schemeClr val="tx2"/>
              </a:solidFill>
              <a:latin typeface="Palatino Linotype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/>
              <a:t>Near Term:</a:t>
            </a:r>
          </a:p>
          <a:p>
            <a:pPr lvl="1">
              <a:buFont typeface="Courier New" pitchFamily="49" charset="0"/>
              <a:buChar char="o"/>
            </a:pPr>
            <a:r>
              <a:rPr lang="en-US" dirty="0" smtClean="0"/>
              <a:t>GUI-based brain model builder and visualizer</a:t>
            </a:r>
          </a:p>
          <a:p>
            <a:pPr lvl="1">
              <a:buFont typeface="Courier New" pitchFamily="49" charset="0"/>
              <a:buChar char="o"/>
            </a:pPr>
            <a:r>
              <a:rPr lang="en-US" dirty="0" smtClean="0"/>
              <a:t>Multi-Scale modeling</a:t>
            </a:r>
          </a:p>
          <a:p>
            <a:pPr lvl="1">
              <a:buFont typeface="Courier New" pitchFamily="49" charset="0"/>
              <a:buChar char="o"/>
            </a:pPr>
            <a:r>
              <a:rPr lang="en-US" dirty="0" smtClean="0"/>
              <a:t>Input language options</a:t>
            </a:r>
          </a:p>
          <a:p>
            <a:r>
              <a:rPr lang="en-US" sz="2800" dirty="0" smtClean="0"/>
              <a:t>Long Term:</a:t>
            </a:r>
          </a:p>
          <a:p>
            <a:pPr lvl="1">
              <a:buFont typeface="Courier New" pitchFamily="49" charset="0"/>
              <a:buChar char="o"/>
            </a:pPr>
            <a:r>
              <a:rPr lang="en-US" dirty="0" smtClean="0"/>
              <a:t>Simulated fMRI data</a:t>
            </a:r>
          </a:p>
          <a:p>
            <a:pPr lvl="1">
              <a:buFont typeface="Courier New" pitchFamily="49" charset="0"/>
              <a:buChar char="o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5962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0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2"/>
                </a:solidFill>
                <a:latin typeface="Palatino Linotype" pitchFamily="18" charset="0"/>
              </a:rPr>
              <a:t>Why use NCS?</a:t>
            </a:r>
            <a:endParaRPr lang="en-US" dirty="0">
              <a:solidFill>
                <a:schemeClr val="tx2"/>
              </a:solidFill>
              <a:latin typeface="Palatino Linotype" pitchFamily="18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768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Biological brain models</a:t>
            </a:r>
          </a:p>
          <a:p>
            <a:r>
              <a:rPr lang="en-US" sz="2800" dirty="0" smtClean="0"/>
              <a:t>Real-time Simulation</a:t>
            </a:r>
          </a:p>
          <a:p>
            <a:r>
              <a:rPr lang="en-US" sz="2800" dirty="0" smtClean="0"/>
              <a:t>Different levels of abstraction</a:t>
            </a:r>
          </a:p>
          <a:p>
            <a:r>
              <a:rPr lang="en-US" sz="2800" dirty="0" smtClean="0"/>
              <a:t>Several neuron models</a:t>
            </a:r>
          </a:p>
          <a:p>
            <a:r>
              <a:rPr lang="en-US" sz="2800" dirty="0" smtClean="0"/>
              <a:t>GPU computation</a:t>
            </a:r>
          </a:p>
          <a:p>
            <a:r>
              <a:rPr lang="en-US" sz="2800" dirty="0" smtClean="0"/>
              <a:t>Python Interface</a:t>
            </a:r>
          </a:p>
          <a:p>
            <a:r>
              <a:rPr lang="en-US" sz="2800" dirty="0" smtClean="0"/>
              <a:t>Good </a:t>
            </a:r>
            <a:r>
              <a:rPr lang="en-US" sz="2800" dirty="0" smtClean="0"/>
              <a:t>for modeling neural systems and networks</a:t>
            </a:r>
          </a:p>
          <a:p>
            <a:r>
              <a:rPr lang="en-US" sz="2800" dirty="0" smtClean="0"/>
              <a:t>Up to 1M neurons and 100M synapses in quasi real-time</a:t>
            </a:r>
          </a:p>
        </p:txBody>
      </p:sp>
    </p:spTree>
    <p:extLst>
      <p:ext uri="{BB962C8B-B14F-4D97-AF65-F5344CB8AC3E}">
        <p14:creationId xmlns:p14="http://schemas.microsoft.com/office/powerpoint/2010/main" val="4277909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9000"/>
    </mc:Choice>
    <mc:Fallback xmlns="">
      <p:transition spd="slow" advClick="0" advTm="1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90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10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30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2"/>
                </a:solidFill>
                <a:latin typeface="Palatino Linotype" pitchFamily="18" charset="0"/>
              </a:rPr>
              <a:t>Future Directions</a:t>
            </a:r>
            <a:br>
              <a:rPr lang="en-US" dirty="0">
                <a:solidFill>
                  <a:schemeClr val="tx2"/>
                </a:solidFill>
                <a:latin typeface="Palatino Linotype" pitchFamily="18" charset="0"/>
              </a:rPr>
            </a:br>
            <a:r>
              <a:rPr lang="en-US" sz="3100" dirty="0" smtClean="0">
                <a:solidFill>
                  <a:schemeClr val="tx2"/>
                </a:solidFill>
                <a:latin typeface="Palatino Linotype" pitchFamily="18" charset="0"/>
              </a:rPr>
              <a:t>Modeling &amp; Simulation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Near Term:</a:t>
            </a:r>
          </a:p>
          <a:p>
            <a:pPr lvl="1">
              <a:buFont typeface="Courier New" pitchFamily="49" charset="0"/>
              <a:buChar char="o"/>
            </a:pPr>
            <a:r>
              <a:rPr lang="en-US" dirty="0" smtClean="0"/>
              <a:t>Higher-level behavior</a:t>
            </a:r>
          </a:p>
          <a:p>
            <a:pPr lvl="1">
              <a:buFont typeface="Courier New" pitchFamily="49" charset="0"/>
              <a:buChar char="o"/>
            </a:pPr>
            <a:r>
              <a:rPr lang="en-US" dirty="0" smtClean="0"/>
              <a:t>Expanded and more detailed models</a:t>
            </a:r>
          </a:p>
          <a:p>
            <a:r>
              <a:rPr lang="en-US" sz="2800" dirty="0" smtClean="0"/>
              <a:t>Long Term:</a:t>
            </a:r>
          </a:p>
          <a:p>
            <a:pPr lvl="1">
              <a:buFont typeface="Courier New" pitchFamily="49" charset="0"/>
              <a:buChar char="o"/>
            </a:pPr>
            <a:r>
              <a:rPr lang="en-US" dirty="0" smtClean="0"/>
              <a:t>Disorders and interventions</a:t>
            </a:r>
          </a:p>
          <a:p>
            <a:pPr lvl="1">
              <a:buFont typeface="Courier New" pitchFamily="49" charset="0"/>
              <a:buChar char="o"/>
            </a:pPr>
            <a:r>
              <a:rPr lang="en-US" dirty="0" smtClean="0"/>
              <a:t>Drug interaction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4376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0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800" y="2862072"/>
            <a:ext cx="7772400" cy="1470025"/>
          </a:xfrm>
        </p:spPr>
        <p:txBody>
          <a:bodyPr/>
          <a:lstStyle/>
          <a:p>
            <a:r>
              <a:rPr lang="en-US" dirty="0" smtClean="0">
                <a:solidFill>
                  <a:schemeClr val="tx2"/>
                </a:solidFill>
                <a:latin typeface="Palatino Linotype" pitchFamily="18" charset="0"/>
              </a:rPr>
              <a:t>Thank you</a:t>
            </a:r>
            <a:endParaRPr lang="en-US" dirty="0">
              <a:solidFill>
                <a:schemeClr val="tx2"/>
              </a:solidFill>
              <a:latin typeface="Palatino Linotyp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3770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tx2"/>
                </a:solidFill>
                <a:latin typeface="Palatino Linotype" pitchFamily="18" charset="0"/>
              </a:rPr>
              <a:t>Current NCS version 6 implementation</a:t>
            </a:r>
            <a:endParaRPr lang="en-US" dirty="0">
              <a:solidFill>
                <a:schemeClr val="tx2"/>
              </a:solidFill>
              <a:latin typeface="Palatino Linotype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GPU/CPU/cluster-based</a:t>
            </a:r>
          </a:p>
          <a:p>
            <a:pPr lvl="1">
              <a:buFont typeface="Courier New" pitchFamily="49" charset="0"/>
              <a:buChar char="o"/>
            </a:pPr>
            <a:r>
              <a:rPr lang="en-US" sz="2400" dirty="0" smtClean="0"/>
              <a:t>Runs on CPUs and CUDA devices simultaneously</a:t>
            </a:r>
          </a:p>
          <a:p>
            <a:r>
              <a:rPr lang="en-US" sz="2800" dirty="0" smtClean="0"/>
              <a:t>Plugin interface for multiple model support</a:t>
            </a:r>
          </a:p>
          <a:p>
            <a:pPr lvl="1">
              <a:buFont typeface="Courier New" pitchFamily="49" charset="0"/>
              <a:buChar char="o"/>
            </a:pPr>
            <a:r>
              <a:rPr lang="en-US" sz="2400" dirty="0" smtClean="0"/>
              <a:t>LIF/HH Neurons</a:t>
            </a:r>
          </a:p>
          <a:p>
            <a:pPr lvl="1">
              <a:buFont typeface="Courier New" pitchFamily="49" charset="0"/>
              <a:buChar char="o"/>
            </a:pPr>
            <a:r>
              <a:rPr lang="en-US" sz="2400" dirty="0" smtClean="0"/>
              <a:t>Izhikevich Neurons</a:t>
            </a:r>
          </a:p>
          <a:p>
            <a:pPr lvl="1">
              <a:buFont typeface="Courier New" pitchFamily="49" charset="0"/>
              <a:buChar char="o"/>
            </a:pPr>
            <a:r>
              <a:rPr lang="en-US" sz="2400" dirty="0" smtClean="0"/>
              <a:t>Ability to design your own</a:t>
            </a:r>
          </a:p>
          <a:p>
            <a:r>
              <a:rPr lang="en-US" sz="2800" dirty="0" smtClean="0"/>
              <a:t>Ability for multi-scale modeling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457236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6000"/>
    </mc:Choice>
    <mc:Fallback xmlns="">
      <p:transition spd="slow" advClick="0" advTm="1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80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20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2"/>
                </a:solidFill>
                <a:latin typeface="Palatino Linotype" pitchFamily="18" charset="0"/>
              </a:rPr>
              <a:t>Current Hardware</a:t>
            </a:r>
            <a:endParaRPr lang="en-US" dirty="0">
              <a:solidFill>
                <a:schemeClr val="tx2"/>
              </a:solidFill>
              <a:latin typeface="Palatino Linotype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636916"/>
            <a:ext cx="4038600" cy="2452531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2633472"/>
            <a:ext cx="4041648" cy="2469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062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tx2"/>
                </a:solidFill>
                <a:latin typeface="Palatino Linotype" pitchFamily="18" charset="0"/>
              </a:rPr>
              <a:t>Current Optimization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C++ 11</a:t>
            </a:r>
          </a:p>
          <a:p>
            <a:r>
              <a:rPr lang="en-US" sz="2800" dirty="0" smtClean="0"/>
              <a:t>Heavily threaded</a:t>
            </a:r>
          </a:p>
          <a:p>
            <a:pPr lvl="1">
              <a:buFont typeface="Courier New" pitchFamily="49" charset="0"/>
              <a:buChar char="o"/>
            </a:pPr>
            <a:r>
              <a:rPr lang="en-US" dirty="0" smtClean="0"/>
              <a:t>Latency hiding</a:t>
            </a:r>
          </a:p>
          <a:p>
            <a:pPr lvl="1">
              <a:buFont typeface="Courier New" pitchFamily="49" charset="0"/>
              <a:buChar char="o"/>
            </a:pPr>
            <a:r>
              <a:rPr lang="en-US" dirty="0" smtClean="0"/>
              <a:t>Increased occupancy</a:t>
            </a:r>
          </a:p>
          <a:p>
            <a:r>
              <a:rPr lang="en-US" sz="2800" dirty="0" smtClean="0"/>
              <a:t>Modular message passing design</a:t>
            </a:r>
          </a:p>
          <a:p>
            <a:r>
              <a:rPr lang="en-US" sz="2800" dirty="0" smtClean="0"/>
              <a:t>GPU usage for parallel computation</a:t>
            </a:r>
          </a:p>
          <a:p>
            <a:r>
              <a:rPr lang="en-US" sz="2800" dirty="0" smtClean="0"/>
              <a:t>Load-balancing across heterogeneous clusters</a:t>
            </a:r>
          </a:p>
          <a:p>
            <a:pPr marL="457200" lvl="1" indent="0">
              <a:buNone/>
            </a:pPr>
            <a:endParaRPr lang="en-US" dirty="0">
              <a:latin typeface="Palatino Linotyp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2204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3000"/>
    </mc:Choice>
    <mc:Fallback xmlns="">
      <p:transition spd="slow" advClick="0" advTm="1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0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95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tx2"/>
                </a:solidFill>
                <a:latin typeface="Palatino Linotype" pitchFamily="18" charset="0"/>
              </a:rPr>
              <a:t>Performance Data</a:t>
            </a:r>
            <a:br>
              <a:rPr lang="en-US" dirty="0" smtClean="0">
                <a:solidFill>
                  <a:schemeClr val="tx2"/>
                </a:solidFill>
                <a:latin typeface="Palatino Linotype" pitchFamily="18" charset="0"/>
              </a:rPr>
            </a:br>
            <a:r>
              <a:rPr lang="en-US" sz="3100" dirty="0" smtClean="0">
                <a:solidFill>
                  <a:schemeClr val="tx2"/>
                </a:solidFill>
                <a:latin typeface="Palatino Linotype" pitchFamily="18" charset="0"/>
              </a:rPr>
              <a:t>Izhikevich</a:t>
            </a:r>
            <a:endParaRPr lang="en-US" sz="3100" dirty="0">
              <a:solidFill>
                <a:schemeClr val="tx2"/>
              </a:solidFill>
              <a:latin typeface="Palatino Linotype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724" y="1600200"/>
            <a:ext cx="6626553" cy="2103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5278" y="4221480"/>
            <a:ext cx="6633445" cy="2103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78489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00"/>
    </mc:Choice>
    <mc:Fallback xmlns="">
      <p:transition spd="slow" advTm="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2"/>
                </a:solidFill>
                <a:latin typeface="Palatino Linotype" pitchFamily="18" charset="0"/>
              </a:rPr>
              <a:t>Performance </a:t>
            </a:r>
            <a:r>
              <a:rPr lang="en-US" dirty="0" smtClean="0">
                <a:solidFill>
                  <a:schemeClr val="tx2"/>
                </a:solidFill>
                <a:latin typeface="Palatino Linotype" pitchFamily="18" charset="0"/>
              </a:rPr>
              <a:t>Data</a:t>
            </a:r>
            <a:br>
              <a:rPr lang="en-US" dirty="0" smtClean="0">
                <a:solidFill>
                  <a:schemeClr val="tx2"/>
                </a:solidFill>
                <a:latin typeface="Palatino Linotype" pitchFamily="18" charset="0"/>
              </a:rPr>
            </a:br>
            <a:r>
              <a:rPr lang="en-US" sz="3100" dirty="0" smtClean="0">
                <a:solidFill>
                  <a:schemeClr val="tx2"/>
                </a:solidFill>
                <a:latin typeface="Palatino Linotype" pitchFamily="18" charset="0"/>
              </a:rPr>
              <a:t>LIF </a:t>
            </a:r>
            <a:endParaRPr lang="en-US" sz="3100" dirty="0">
              <a:solidFill>
                <a:srgbClr val="FF0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7827" y="1600200"/>
            <a:ext cx="6648347" cy="2103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383" y="4221480"/>
            <a:ext cx="6677234" cy="2103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38975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784</TotalTime>
  <Words>723</Words>
  <Application>Microsoft Office PowerPoint</Application>
  <PresentationFormat>On-screen Show (4:3)</PresentationFormat>
  <Paragraphs>188</Paragraphs>
  <Slides>41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7" baseType="lpstr">
      <vt:lpstr>Arial</vt:lpstr>
      <vt:lpstr>Calibri</vt:lpstr>
      <vt:lpstr>Courier New</vt:lpstr>
      <vt:lpstr>Palatino Linotype</vt:lpstr>
      <vt:lpstr>Times New Roman</vt:lpstr>
      <vt:lpstr>Office Theme</vt:lpstr>
      <vt:lpstr> NCS: A Large-Scale Brain Simulator </vt:lpstr>
      <vt:lpstr>Brain Computation Lab www.cse.unr.edu/brain</vt:lpstr>
      <vt:lpstr>What is NCS?</vt:lpstr>
      <vt:lpstr>Why use NCS?</vt:lpstr>
      <vt:lpstr>Current NCS version 6 implementation</vt:lpstr>
      <vt:lpstr>Current Hardware</vt:lpstr>
      <vt:lpstr>Current Optimization</vt:lpstr>
      <vt:lpstr>Performance Data Izhikevich</vt:lpstr>
      <vt:lpstr>Performance Data LIF </vt:lpstr>
      <vt:lpstr>Modeled Brain Regions Using NCS</vt:lpstr>
      <vt:lpstr>Simple Model</vt:lpstr>
      <vt:lpstr>Simulation Building Blocks</vt:lpstr>
      <vt:lpstr>Model Parameters</vt:lpstr>
      <vt:lpstr>Cell Group</vt:lpstr>
      <vt:lpstr>Cell Alias</vt:lpstr>
      <vt:lpstr>Types of Synapses</vt:lpstr>
      <vt:lpstr>Types of Connections</vt:lpstr>
      <vt:lpstr>Connection Group</vt:lpstr>
      <vt:lpstr>Connection Alias</vt:lpstr>
      <vt:lpstr>Types of Stimulus</vt:lpstr>
      <vt:lpstr>Stimulus</vt:lpstr>
      <vt:lpstr>Types of Reports</vt:lpstr>
      <vt:lpstr>Report</vt:lpstr>
      <vt:lpstr>Robotic Applications with NCS</vt:lpstr>
      <vt:lpstr>Technical Approach</vt:lpstr>
      <vt:lpstr>Virtual NeuroRobotic (VNR)</vt:lpstr>
      <vt:lpstr>Robotic Interface</vt:lpstr>
      <vt:lpstr>Trust</vt:lpstr>
      <vt:lpstr>Paradigm</vt:lpstr>
      <vt:lpstr>  Concordant Motions Video  </vt:lpstr>
      <vt:lpstr>Discordant Motions Video</vt:lpstr>
      <vt:lpstr>Emotional Speech</vt:lpstr>
      <vt:lpstr>Reward-based Learning Through ESP</vt:lpstr>
      <vt:lpstr>Reward-based Learning Through ESP</vt:lpstr>
      <vt:lpstr>Navigation</vt:lpstr>
      <vt:lpstr>Paradigm</vt:lpstr>
      <vt:lpstr>Navigation Video Incorrect Choice</vt:lpstr>
      <vt:lpstr>Navigation Video Correct Choice</vt:lpstr>
      <vt:lpstr>Future Directions Simulator &amp; Tools</vt:lpstr>
      <vt:lpstr>Future Directions Modeling &amp; Simulation</vt:lpstr>
      <vt:lpstr>Thank you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</dc:title>
  <dc:creator>BrainLab</dc:creator>
  <cp:lastModifiedBy>Devyani Tanna</cp:lastModifiedBy>
  <cp:revision>89</cp:revision>
  <dcterms:created xsi:type="dcterms:W3CDTF">2012-11-27T06:40:17Z</dcterms:created>
  <dcterms:modified xsi:type="dcterms:W3CDTF">2013-12-06T21:35:58Z</dcterms:modified>
</cp:coreProperties>
</file>