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9" r:id="rId2"/>
    <p:sldId id="258" r:id="rId3"/>
    <p:sldId id="260" r:id="rId4"/>
    <p:sldId id="268" r:id="rId5"/>
    <p:sldId id="267" r:id="rId6"/>
    <p:sldId id="261" r:id="rId7"/>
    <p:sldId id="266" r:id="rId8"/>
    <p:sldId id="265" r:id="rId9"/>
    <p:sldId id="263" r:id="rId10"/>
    <p:sldId id="262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6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93649-8B1C-45F3-863F-FCEF2C789250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49639-4E81-441B-B2D1-C51A0E968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DEBA74-6299-4C38-B606-BF1B56E79F64}" type="slidenum">
              <a:rPr lang="en-US"/>
              <a:pPr/>
              <a:t>2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C69995-7523-4665-8DF9-8652CB4FEAC7}" type="slidenum">
              <a:rPr lang="en-US"/>
              <a:pPr/>
              <a:t>3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B66D-49D4-4CBB-B64D-3D2516C4FFF2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D8A8-263A-4989-BC3D-012213871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B66D-49D4-4CBB-B64D-3D2516C4FFF2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D8A8-263A-4989-BC3D-012213871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B66D-49D4-4CBB-B64D-3D2516C4FFF2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D8A8-263A-4989-BC3D-012213871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B66D-49D4-4CBB-B64D-3D2516C4FFF2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D8A8-263A-4989-BC3D-012213871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B66D-49D4-4CBB-B64D-3D2516C4FFF2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D8A8-263A-4989-BC3D-012213871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B66D-49D4-4CBB-B64D-3D2516C4FFF2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D8A8-263A-4989-BC3D-012213871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B66D-49D4-4CBB-B64D-3D2516C4FFF2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D8A8-263A-4989-BC3D-012213871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B66D-49D4-4CBB-B64D-3D2516C4FFF2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D8A8-263A-4989-BC3D-012213871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B66D-49D4-4CBB-B64D-3D2516C4FFF2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D8A8-263A-4989-BC3D-012213871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B66D-49D4-4CBB-B64D-3D2516C4FFF2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D8A8-263A-4989-BC3D-012213871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B66D-49D4-4CBB-B64D-3D2516C4FFF2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D14ED8A8-263A-4989-BC3D-012213871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C43B66D-49D4-4CBB-B64D-3D2516C4FFF2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14ED8A8-263A-4989-BC3D-012213871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.gif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emf"/><Relationship Id="rId15" Type="http://schemas.openxmlformats.org/officeDocument/2006/relationships/image" Target="../media/image14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1.gif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Research Overview: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Frederick C Harris, Jr.</a:t>
            </a:r>
          </a:p>
          <a:p>
            <a:r>
              <a:rPr lang="en-US" dirty="0" smtClean="0"/>
              <a:t>Professor</a:t>
            </a:r>
          </a:p>
          <a:p>
            <a:r>
              <a:rPr lang="en-US" dirty="0" smtClean="0"/>
              <a:t>Department of Computer Science and Engineering</a:t>
            </a:r>
          </a:p>
          <a:p>
            <a:r>
              <a:rPr lang="en-US" dirty="0" smtClean="0"/>
              <a:t>University of Nevada, Reno</a:t>
            </a:r>
            <a:endParaRPr lang="en-US" dirty="0"/>
          </a:p>
        </p:txBody>
      </p:sp>
      <p:pic>
        <p:nvPicPr>
          <p:cNvPr id="4" name="Picture 2" descr="http://www.unr.edu/im/images/logos/block/gif/Nevada_N_RG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" cy="1219200"/>
          </a:xfrm>
          <a:prstGeom prst="rect">
            <a:avLst/>
          </a:prstGeom>
          <a:noFill/>
        </p:spPr>
      </p:pic>
      <p:pic>
        <p:nvPicPr>
          <p:cNvPr id="28674" name="Picture 2" descr="http://www.cse.unr.edu/~fredh/harr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0263" y="4530336"/>
            <a:ext cx="1893737" cy="2327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391400" cy="1524000"/>
          </a:xfrm>
        </p:spPr>
        <p:txBody>
          <a:bodyPr>
            <a:normAutofit fontScale="90000"/>
          </a:bodyPr>
          <a:lstStyle/>
          <a:p>
            <a:pPr eaLnBrk="0" hangingPunct="0"/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High Performance Computation </a:t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and Visualization  Lab (HPCVIS)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Scientific Visualization</a:t>
            </a:r>
          </a:p>
          <a:p>
            <a:pPr lvl="1"/>
            <a:r>
              <a:rPr lang="en-US" dirty="0" smtClean="0"/>
              <a:t>Planetary Terrain Rendering</a:t>
            </a:r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5" name="Picture 2" descr="http://www.unr.edu/im/images/logos/block/gif/Nevada_N_RG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" cy="1219200"/>
          </a:xfrm>
          <a:prstGeom prst="rect">
            <a:avLst/>
          </a:prstGeom>
          <a:noFill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33388" y="6150114"/>
            <a:ext cx="85582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n-NO" sz="1000" dirty="0">
                <a:latin typeface="Arial" pitchFamily="34" charset="0"/>
                <a:cs typeface="Arial" pitchFamily="34" charset="0"/>
              </a:rPr>
              <a:t>NASA EPSCoR, grant # NSHE </a:t>
            </a:r>
            <a:r>
              <a:rPr lang="nn-NO" sz="1000" dirty="0" smtClean="0">
                <a:latin typeface="Arial" pitchFamily="34" charset="0"/>
                <a:cs typeface="Arial" pitchFamily="34" charset="0"/>
              </a:rPr>
              <a:t>08-51 :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Exploring Planetary Surfaces: Earth, Moon, and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Mars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133600"/>
            <a:ext cx="224290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plan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886200"/>
            <a:ext cx="3886200" cy="2185988"/>
          </a:xfrm>
          <a:prstGeom prst="rect">
            <a:avLst/>
          </a:prstGeom>
          <a:noFill/>
        </p:spPr>
      </p:pic>
      <p:pic>
        <p:nvPicPr>
          <p:cNvPr id="1028" name="Picture 4" descr="http://www.cse.unr.edu/hpcvis/sites/cse.unr.edu.hpcvis/files/images/victoriaCrater.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3505200"/>
            <a:ext cx="228600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90600" y="457200"/>
            <a:ext cx="7178675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Brain Computation Laboratory</a:t>
            </a:r>
          </a:p>
          <a:p>
            <a:pPr algn="ctr" eaLnBrk="0" hangingPunct="0"/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University of Nevada, Reno</a:t>
            </a:r>
          </a:p>
          <a:p>
            <a:pPr algn="ctr" eaLnBrk="0" hangingPunct="0"/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algn="ctr" eaLnBrk="0" hangingPunct="0"/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algn="ctr" eaLnBrk="0" hangingPunct="0"/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algn="ctr" eaLnBrk="0" hangingPunct="0"/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algn="ctr" eaLnBrk="0" hangingPunct="0"/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algn="ctr" eaLnBrk="0" hangingPunct="0"/>
            <a:endParaRPr lang="en-US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algn="ctr" eaLnBrk="0" hangingPunct="0"/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in </a:t>
            </a: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funded collaboration 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with </a:t>
            </a:r>
          </a:p>
          <a:p>
            <a:pPr algn="ctr" eaLnBrk="0" hangingPunct="0"/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U de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Cergy-Pontoise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and CNRS, </a:t>
            </a: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Paris, France</a:t>
            </a:r>
          </a:p>
          <a:p>
            <a:pPr algn="ctr" eaLnBrk="0" hangingPunct="0"/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Brain Mind 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Institute (Blue Brain Project), </a:t>
            </a: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EPFL, Lausanne, Switzerland</a:t>
            </a:r>
          </a:p>
          <a:p>
            <a:pPr algn="ctr" eaLnBrk="0" hangingPunct="0"/>
            <a:endParaRPr lang="en-US" sz="4000" i="1" dirty="0"/>
          </a:p>
          <a:p>
            <a:pPr algn="ctr" eaLnBrk="0" hangingPunct="0"/>
            <a:endParaRPr lang="en-US" sz="44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5334000" y="4524375"/>
            <a:ext cx="3048000" cy="1876425"/>
            <a:chOff x="3648" y="144"/>
            <a:chExt cx="1920" cy="1182"/>
          </a:xfrm>
        </p:grpSpPr>
        <p:pic>
          <p:nvPicPr>
            <p:cNvPr id="9221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 b="4233"/>
            <a:stretch>
              <a:fillRect/>
            </a:stretch>
          </p:blipFill>
          <p:spPr bwMode="auto">
            <a:xfrm>
              <a:off x="3648" y="144"/>
              <a:ext cx="1920" cy="1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9" descr="Henry&amp;Michael"/>
            <p:cNvPicPr>
              <a:picLocks noChangeAspect="1" noChangeArrowheads="1"/>
            </p:cNvPicPr>
            <p:nvPr/>
          </p:nvPicPr>
          <p:blipFill>
            <a:blip r:embed="rId4" cstate="print"/>
            <a:srcRect l="41635" t="36685" r="37979" b="30977"/>
            <a:stretch>
              <a:fillRect/>
            </a:stretch>
          </p:blipFill>
          <p:spPr bwMode="auto">
            <a:xfrm>
              <a:off x="4032" y="528"/>
              <a:ext cx="390" cy="4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9223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 b="5208"/>
            <a:stretch>
              <a:fillRect/>
            </a:stretch>
          </p:blipFill>
          <p:spPr bwMode="auto">
            <a:xfrm>
              <a:off x="4848" y="528"/>
              <a:ext cx="358" cy="45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524000" y="4495800"/>
            <a:ext cx="1765300" cy="1962150"/>
            <a:chOff x="4416" y="2592"/>
            <a:chExt cx="1112" cy="1236"/>
          </a:xfrm>
        </p:grpSpPr>
        <p:pic>
          <p:nvPicPr>
            <p:cNvPr id="9225" name="Picture 2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E7"/>
                </a:clrFrom>
                <a:clrTo>
                  <a:srgbClr val="FFFFE7">
                    <a:alpha val="0"/>
                  </a:srgbClr>
                </a:clrTo>
              </a:clrChange>
            </a:blip>
            <a:srcRect l="5159"/>
            <a:stretch>
              <a:fillRect/>
            </a:stretch>
          </p:blipFill>
          <p:spPr bwMode="auto">
            <a:xfrm>
              <a:off x="4416" y="2592"/>
              <a:ext cx="1112" cy="1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6" name="Picture 23" descr="eiffel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E7"/>
                </a:clrFrom>
                <a:clrTo>
                  <a:srgbClr val="FFFFE7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52" y="3120"/>
              <a:ext cx="307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7" name="Picture 6" descr="dorsat_cropped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E7"/>
                </a:clrFrom>
                <a:clrTo>
                  <a:srgbClr val="FFFFE7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32" y="3257"/>
              <a:ext cx="340" cy="4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9228" name="Rectangle 4"/>
          <p:cNvSpPr>
            <a:spLocks noChangeArrowheads="1"/>
          </p:cNvSpPr>
          <p:nvPr/>
        </p:nvSpPr>
        <p:spPr bwMode="auto">
          <a:xfrm>
            <a:off x="2819400" y="4800600"/>
            <a:ext cx="2438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/>
              <a:t>Mathias </a:t>
            </a:r>
            <a:r>
              <a:rPr lang="en-US" sz="2000" dirty="0" err="1" smtClean="0"/>
              <a:t>Quoy</a:t>
            </a:r>
            <a:endParaRPr lang="en-US" sz="2000" dirty="0" smtClean="0"/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latin typeface="Arial Narrow" pitchFamily="34" charset="0"/>
              </a:rPr>
              <a:t>   René </a:t>
            </a:r>
            <a:r>
              <a:rPr lang="en-US" sz="2000" dirty="0" err="1">
                <a:latin typeface="Arial Narrow" pitchFamily="34" charset="0"/>
              </a:rPr>
              <a:t>Doursat</a:t>
            </a:r>
            <a:endParaRPr lang="en-US" sz="2000" dirty="0">
              <a:latin typeface="Arial Narrow" pitchFamily="34" charset="0"/>
            </a:endParaRPr>
          </a:p>
          <a:p>
            <a:pPr lvl="1" algn="r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latin typeface="Arial Narrow" pitchFamily="34" charset="0"/>
              </a:rPr>
              <a:t>Henry </a:t>
            </a:r>
            <a:r>
              <a:rPr lang="en-US" sz="2000" dirty="0" err="1">
                <a:latin typeface="Arial Narrow" pitchFamily="34" charset="0"/>
              </a:rPr>
              <a:t>Markram</a:t>
            </a:r>
            <a:endParaRPr lang="en-US" sz="2000" dirty="0">
              <a:latin typeface="Arial Narrow" pitchFamily="34" charset="0"/>
            </a:endParaRPr>
          </a:p>
          <a:p>
            <a:pPr lvl="1" algn="r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latin typeface="Arial Narrow" pitchFamily="34" charset="0"/>
              </a:rPr>
              <a:t>Jim King</a:t>
            </a:r>
          </a:p>
        </p:txBody>
      </p:sp>
      <p:sp>
        <p:nvSpPr>
          <p:cNvPr id="9230" name="Rectangle 18"/>
          <p:cNvSpPr>
            <a:spLocks noChangeArrowheads="1"/>
          </p:cNvSpPr>
          <p:nvPr/>
        </p:nvSpPr>
        <p:spPr bwMode="auto">
          <a:xfrm>
            <a:off x="0" y="21336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latin typeface="Arial Narrow" pitchFamily="34" charset="0"/>
              </a:rPr>
              <a:t>Laurence </a:t>
            </a:r>
            <a:r>
              <a:rPr lang="en-US" sz="2000" dirty="0" smtClean="0">
                <a:latin typeface="Arial Narrow" pitchFamily="34" charset="0"/>
              </a:rPr>
              <a:t>Bray   Fred </a:t>
            </a:r>
            <a:r>
              <a:rPr lang="en-US" sz="2000" dirty="0" smtClean="0">
                <a:latin typeface="Arial Narrow" pitchFamily="34" charset="0"/>
              </a:rPr>
              <a:t>Harris, </a:t>
            </a:r>
            <a:r>
              <a:rPr lang="en-US" sz="2000" dirty="0" err="1" smtClean="0">
                <a:latin typeface="Arial Narrow" pitchFamily="34" charset="0"/>
              </a:rPr>
              <a:t>Jr</a:t>
            </a:r>
            <a:r>
              <a:rPr lang="en-US" sz="2000" dirty="0" smtClean="0">
                <a:latin typeface="Arial Narrow" pitchFamily="34" charset="0"/>
              </a:rPr>
              <a:t>   </a:t>
            </a:r>
            <a:r>
              <a:rPr lang="en-US" sz="2000" dirty="0" err="1" smtClean="0">
                <a:latin typeface="Arial Narrow" pitchFamily="34" charset="0"/>
              </a:rPr>
              <a:t>Sergiu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Dascalu</a:t>
            </a:r>
            <a:endParaRPr lang="en-US" sz="2000" dirty="0">
              <a:latin typeface="Arial Narrow" pitchFamily="34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latin typeface="Arial Narrow" pitchFamily="34" charset="0"/>
              </a:rPr>
              <a:t>                                                                  Director</a:t>
            </a:r>
            <a:endParaRPr lang="en-US" dirty="0">
              <a:latin typeface="Arial Narrow" pitchFamily="34" charset="0"/>
            </a:endParaRPr>
          </a:p>
        </p:txBody>
      </p:sp>
      <p:pic>
        <p:nvPicPr>
          <p:cNvPr id="9233" name="Picture 26"/>
          <p:cNvPicPr>
            <a:picLocks noChangeAspect="1" noChangeArrowheads="1"/>
          </p:cNvPicPr>
          <p:nvPr/>
        </p:nvPicPr>
        <p:blipFill>
          <a:blip r:embed="rId9" cstate="print"/>
          <a:srcRect r="77399"/>
          <a:stretch>
            <a:fillRect/>
          </a:stretch>
        </p:blipFill>
        <p:spPr bwMode="auto">
          <a:xfrm>
            <a:off x="4419600" y="1295400"/>
            <a:ext cx="609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5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00800" y="6086475"/>
            <a:ext cx="10477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8" name="Picture 22" descr="SD0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5000" y="1295400"/>
            <a:ext cx="644525" cy="695325"/>
          </a:xfrm>
          <a:prstGeom prst="rect">
            <a:avLst/>
          </a:prstGeom>
          <a:noFill/>
        </p:spPr>
      </p:pic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7543800" y="0"/>
            <a:ext cx="1676400" cy="1600200"/>
            <a:chOff x="-25400" y="6015990"/>
            <a:chExt cx="925285" cy="847344"/>
          </a:xfrm>
        </p:grpSpPr>
        <p:pic>
          <p:nvPicPr>
            <p:cNvPr id="9" name="Picture 2" descr="C:\Documents and Settings\Phill Goodman\My Documents\My Pictures\brain-763982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flipH="1">
              <a:off x="0" y="6022316"/>
              <a:ext cx="838200" cy="835684"/>
            </a:xfrm>
            <a:prstGeom prst="rect">
              <a:avLst/>
            </a:prstGeom>
            <a:noFill/>
            <a:effectLst>
              <a:softEdge rad="31750"/>
            </a:effectLst>
          </p:spPr>
        </p:pic>
        <p:sp>
          <p:nvSpPr>
            <p:cNvPr id="9241" name="Rectangle 9"/>
            <p:cNvSpPr>
              <a:spLocks noChangeArrowheads="1"/>
            </p:cNvSpPr>
            <p:nvPr/>
          </p:nvSpPr>
          <p:spPr bwMode="auto">
            <a:xfrm>
              <a:off x="-25400" y="6019060"/>
              <a:ext cx="925285" cy="89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 b="1">
                  <a:latin typeface="Arial Narrow" pitchFamily="34" charset="0"/>
                </a:rPr>
                <a:t>UNR Brain Computation Lab</a:t>
              </a:r>
              <a:r>
                <a:rPr lang="en-US" sz="500" b="1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</a:p>
          </p:txBody>
        </p:sp>
      </p:grpSp>
      <p:pic>
        <p:nvPicPr>
          <p:cNvPr id="2050" name="Picture 2" descr="http://www.unr.edu/im/images/logos/block/gif/Nevada_N_RGB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200" cy="1219200"/>
          </a:xfrm>
          <a:prstGeom prst="rect">
            <a:avLst/>
          </a:prstGeom>
          <a:noFill/>
        </p:spPr>
      </p:pic>
      <p:pic>
        <p:nvPicPr>
          <p:cNvPr id="26" name="Picture 25" descr="C:\Documents and Settings\Goodman\Desktop\Head shot.jpg"/>
          <p:cNvPicPr preferRelativeResize="0">
            <a:picLocks noChangeArrowheads="1"/>
          </p:cNvPicPr>
          <p:nvPr/>
        </p:nvPicPr>
        <p:blipFill>
          <a:blip r:embed="rId14" cstate="print"/>
          <a:srcRect l="4167" r="9722"/>
          <a:stretch>
            <a:fillRect/>
          </a:stretch>
        </p:blipFill>
        <p:spPr bwMode="auto">
          <a:xfrm>
            <a:off x="3048000" y="1295400"/>
            <a:ext cx="567500" cy="73087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27" name="Picture 26" descr="mquoy.jpg"/>
          <p:cNvPicPr>
            <a:picLocks noChangeAspect="1"/>
          </p:cNvPicPr>
          <p:nvPr/>
        </p:nvPicPr>
        <p:blipFill>
          <a:blip r:embed="rId15" cstate="print"/>
          <a:srcRect t="4412" r="9412" b="12353"/>
          <a:stretch>
            <a:fillRect/>
          </a:stretch>
        </p:blipFill>
        <p:spPr>
          <a:xfrm>
            <a:off x="1676400" y="4767580"/>
            <a:ext cx="586740" cy="7188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" descr="http://www.cse.unr.edu/~fredh/harris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419600" y="1295400"/>
            <a:ext cx="621574" cy="76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48313" y="4419600"/>
            <a:ext cx="9779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6" descr="supercompu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514600"/>
            <a:ext cx="1538288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1204913" y="121920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125000"/>
              </a:spcBef>
              <a:tabLst>
                <a:tab pos="455613" algn="l"/>
                <a:tab pos="1027113" algn="l"/>
              </a:tabLst>
            </a:pPr>
            <a:r>
              <a:rPr lang="en-US" sz="2800" b="1">
                <a:latin typeface="Arial Narrow" pitchFamily="34" charset="0"/>
              </a:rPr>
              <a:t>Neuroscience</a:t>
            </a:r>
          </a:p>
        </p:txBody>
      </p:sp>
      <p:pic>
        <p:nvPicPr>
          <p:cNvPr id="12293" name="Picture 5" descr="aib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4572000"/>
            <a:ext cx="11430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 rot="5400000">
            <a:off x="5072856" y="3777456"/>
            <a:ext cx="609600" cy="674687"/>
            <a:chOff x="4032" y="576"/>
            <a:chExt cx="354" cy="240"/>
          </a:xfrm>
        </p:grpSpPr>
        <p:sp>
          <p:nvSpPr>
            <p:cNvPr id="12295" name="Arc 8"/>
            <p:cNvSpPr>
              <a:spLocks/>
            </p:cNvSpPr>
            <p:nvPr/>
          </p:nvSpPr>
          <p:spPr bwMode="auto">
            <a:xfrm>
              <a:off x="4032" y="576"/>
              <a:ext cx="354" cy="144"/>
            </a:xfrm>
            <a:custGeom>
              <a:avLst/>
              <a:gdLst>
                <a:gd name="T0" fmla="*/ 0 w 38978"/>
                <a:gd name="T1" fmla="*/ 0 h 21600"/>
                <a:gd name="T2" fmla="*/ 0 w 38978"/>
                <a:gd name="T3" fmla="*/ 0 h 21600"/>
                <a:gd name="T4" fmla="*/ 0 w 38978"/>
                <a:gd name="T5" fmla="*/ 0 h 21600"/>
                <a:gd name="T6" fmla="*/ 0 60000 65536"/>
                <a:gd name="T7" fmla="*/ 0 60000 65536"/>
                <a:gd name="T8" fmla="*/ 0 60000 65536"/>
                <a:gd name="T9" fmla="*/ 0 w 38978"/>
                <a:gd name="T10" fmla="*/ 0 h 21600"/>
                <a:gd name="T11" fmla="*/ 38978 w 3897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978" h="21600" fill="none" extrusionOk="0">
                  <a:moveTo>
                    <a:pt x="0" y="12203"/>
                  </a:moveTo>
                  <a:cubicBezTo>
                    <a:pt x="3605" y="4741"/>
                    <a:pt x="11161" y="-1"/>
                    <a:pt x="19449" y="0"/>
                  </a:cubicBezTo>
                  <a:cubicBezTo>
                    <a:pt x="27802" y="0"/>
                    <a:pt x="35407" y="4817"/>
                    <a:pt x="38977" y="12370"/>
                  </a:cubicBezTo>
                </a:path>
                <a:path w="38978" h="21600" stroke="0" extrusionOk="0">
                  <a:moveTo>
                    <a:pt x="0" y="12203"/>
                  </a:moveTo>
                  <a:cubicBezTo>
                    <a:pt x="3605" y="4741"/>
                    <a:pt x="11161" y="-1"/>
                    <a:pt x="19449" y="0"/>
                  </a:cubicBezTo>
                  <a:cubicBezTo>
                    <a:pt x="27802" y="0"/>
                    <a:pt x="35407" y="4817"/>
                    <a:pt x="38977" y="12370"/>
                  </a:cubicBezTo>
                  <a:lnTo>
                    <a:pt x="19449" y="21600"/>
                  </a:lnTo>
                  <a:close/>
                </a:path>
              </a:pathLst>
            </a:cu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pPr algn="ctr"/>
              <a:endParaRPr lang="en-US">
                <a:latin typeface="Arial Narrow" pitchFamily="34" charset="0"/>
              </a:endParaRPr>
            </a:p>
          </p:txBody>
        </p:sp>
        <p:sp>
          <p:nvSpPr>
            <p:cNvPr id="12296" name="Arc 9"/>
            <p:cNvSpPr>
              <a:spLocks/>
            </p:cNvSpPr>
            <p:nvPr/>
          </p:nvSpPr>
          <p:spPr bwMode="auto">
            <a:xfrm flipH="1" flipV="1">
              <a:off x="4032" y="672"/>
              <a:ext cx="354" cy="144"/>
            </a:xfrm>
            <a:custGeom>
              <a:avLst/>
              <a:gdLst>
                <a:gd name="T0" fmla="*/ 0 w 38978"/>
                <a:gd name="T1" fmla="*/ 0 h 21600"/>
                <a:gd name="T2" fmla="*/ 0 w 38978"/>
                <a:gd name="T3" fmla="*/ 0 h 21600"/>
                <a:gd name="T4" fmla="*/ 0 w 38978"/>
                <a:gd name="T5" fmla="*/ 0 h 21600"/>
                <a:gd name="T6" fmla="*/ 0 60000 65536"/>
                <a:gd name="T7" fmla="*/ 0 60000 65536"/>
                <a:gd name="T8" fmla="*/ 0 60000 65536"/>
                <a:gd name="T9" fmla="*/ 0 w 38978"/>
                <a:gd name="T10" fmla="*/ 0 h 21600"/>
                <a:gd name="T11" fmla="*/ 38978 w 3897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978" h="21600" fill="none" extrusionOk="0">
                  <a:moveTo>
                    <a:pt x="0" y="12203"/>
                  </a:moveTo>
                  <a:cubicBezTo>
                    <a:pt x="3605" y="4741"/>
                    <a:pt x="11161" y="-1"/>
                    <a:pt x="19449" y="0"/>
                  </a:cubicBezTo>
                  <a:cubicBezTo>
                    <a:pt x="27802" y="0"/>
                    <a:pt x="35407" y="4817"/>
                    <a:pt x="38977" y="12370"/>
                  </a:cubicBezTo>
                </a:path>
                <a:path w="38978" h="21600" stroke="0" extrusionOk="0">
                  <a:moveTo>
                    <a:pt x="0" y="12203"/>
                  </a:moveTo>
                  <a:cubicBezTo>
                    <a:pt x="3605" y="4741"/>
                    <a:pt x="11161" y="-1"/>
                    <a:pt x="19449" y="0"/>
                  </a:cubicBezTo>
                  <a:cubicBezTo>
                    <a:pt x="27802" y="0"/>
                    <a:pt x="35407" y="4817"/>
                    <a:pt x="38977" y="12370"/>
                  </a:cubicBezTo>
                  <a:lnTo>
                    <a:pt x="19449" y="21600"/>
                  </a:lnTo>
                  <a:close/>
                </a:path>
              </a:pathLst>
            </a:cu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pPr algn="ctr"/>
              <a:endParaRPr lang="en-US">
                <a:latin typeface="Arial Narrow" pitchFamily="34" charset="0"/>
              </a:endParaRPr>
            </a:p>
          </p:txBody>
        </p:sp>
      </p:grpSp>
      <p:sp>
        <p:nvSpPr>
          <p:cNvPr id="12297" name="Text Box 35"/>
          <p:cNvSpPr txBox="1">
            <a:spLocks noChangeArrowheads="1"/>
          </p:cNvSpPr>
          <p:nvPr/>
        </p:nvSpPr>
        <p:spPr bwMode="auto">
          <a:xfrm>
            <a:off x="2286000" y="152400"/>
            <a:ext cx="457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 smtClean="0">
                <a:latin typeface="Arial Narrow" pitchFamily="34" charset="0"/>
              </a:rPr>
              <a:t>Scope </a:t>
            </a:r>
            <a:r>
              <a:rPr lang="en-US" sz="2800" b="1" dirty="0">
                <a:latin typeface="Arial Narrow" pitchFamily="34" charset="0"/>
              </a:rPr>
              <a:t>of Work</a:t>
            </a:r>
          </a:p>
        </p:txBody>
      </p:sp>
      <p:pic>
        <p:nvPicPr>
          <p:cNvPr id="12298" name="Picture 4" descr="neur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685800"/>
            <a:ext cx="1219200" cy="9175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2299" name="Rectangle 3"/>
          <p:cNvSpPr>
            <a:spLocks noChangeArrowheads="1"/>
          </p:cNvSpPr>
          <p:nvPr/>
        </p:nvSpPr>
        <p:spPr bwMode="auto">
          <a:xfrm>
            <a:off x="1204913" y="2514600"/>
            <a:ext cx="3124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tabLst>
                <a:tab pos="1027113" algn="l"/>
              </a:tabLst>
            </a:pPr>
            <a:r>
              <a:rPr lang="en-US" sz="2800" b="1" dirty="0">
                <a:latin typeface="Arial Narrow" pitchFamily="34" charset="0"/>
              </a:rPr>
              <a:t>Modeling &amp; </a:t>
            </a:r>
          </a:p>
          <a:p>
            <a:pPr eaLnBrk="0" hangingPunct="0">
              <a:tabLst>
                <a:tab pos="1027113" algn="l"/>
              </a:tabLst>
            </a:pPr>
            <a:r>
              <a:rPr lang="en-US" sz="2800" b="1" dirty="0">
                <a:latin typeface="Arial Narrow" pitchFamily="34" charset="0"/>
              </a:rPr>
              <a:t>Neural Engineering</a:t>
            </a:r>
          </a:p>
        </p:txBody>
      </p:sp>
      <p:sp>
        <p:nvSpPr>
          <p:cNvPr id="12300" name="Rectangle 3"/>
          <p:cNvSpPr>
            <a:spLocks noChangeArrowheads="1"/>
          </p:cNvSpPr>
          <p:nvPr/>
        </p:nvSpPr>
        <p:spPr bwMode="auto">
          <a:xfrm>
            <a:off x="1204913" y="4724400"/>
            <a:ext cx="350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tabLst>
                <a:tab pos="455613" algn="l"/>
                <a:tab pos="1027113" algn="l"/>
              </a:tabLst>
            </a:pPr>
            <a:r>
              <a:rPr lang="en-US" sz="2800" b="1" dirty="0">
                <a:latin typeface="Arial Narrow" pitchFamily="34" charset="0"/>
              </a:rPr>
              <a:t>Robotic/Human Loops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 rot="5400000">
            <a:off x="5110956" y="1681956"/>
            <a:ext cx="609600" cy="750887"/>
            <a:chOff x="4032" y="576"/>
            <a:chExt cx="354" cy="240"/>
          </a:xfrm>
        </p:grpSpPr>
        <p:sp>
          <p:nvSpPr>
            <p:cNvPr id="12302" name="Arc 8"/>
            <p:cNvSpPr>
              <a:spLocks/>
            </p:cNvSpPr>
            <p:nvPr/>
          </p:nvSpPr>
          <p:spPr bwMode="auto">
            <a:xfrm>
              <a:off x="4032" y="576"/>
              <a:ext cx="354" cy="144"/>
            </a:xfrm>
            <a:custGeom>
              <a:avLst/>
              <a:gdLst>
                <a:gd name="T0" fmla="*/ 0 w 38978"/>
                <a:gd name="T1" fmla="*/ 0 h 21600"/>
                <a:gd name="T2" fmla="*/ 0 w 38978"/>
                <a:gd name="T3" fmla="*/ 0 h 21600"/>
                <a:gd name="T4" fmla="*/ 0 w 38978"/>
                <a:gd name="T5" fmla="*/ 0 h 21600"/>
                <a:gd name="T6" fmla="*/ 0 60000 65536"/>
                <a:gd name="T7" fmla="*/ 0 60000 65536"/>
                <a:gd name="T8" fmla="*/ 0 60000 65536"/>
                <a:gd name="T9" fmla="*/ 0 w 38978"/>
                <a:gd name="T10" fmla="*/ 0 h 21600"/>
                <a:gd name="T11" fmla="*/ 38978 w 3897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978" h="21600" fill="none" extrusionOk="0">
                  <a:moveTo>
                    <a:pt x="0" y="12203"/>
                  </a:moveTo>
                  <a:cubicBezTo>
                    <a:pt x="3605" y="4741"/>
                    <a:pt x="11161" y="-1"/>
                    <a:pt x="19449" y="0"/>
                  </a:cubicBezTo>
                  <a:cubicBezTo>
                    <a:pt x="27802" y="0"/>
                    <a:pt x="35407" y="4817"/>
                    <a:pt x="38977" y="12370"/>
                  </a:cubicBezTo>
                </a:path>
                <a:path w="38978" h="21600" stroke="0" extrusionOk="0">
                  <a:moveTo>
                    <a:pt x="0" y="12203"/>
                  </a:moveTo>
                  <a:cubicBezTo>
                    <a:pt x="3605" y="4741"/>
                    <a:pt x="11161" y="-1"/>
                    <a:pt x="19449" y="0"/>
                  </a:cubicBezTo>
                  <a:cubicBezTo>
                    <a:pt x="27802" y="0"/>
                    <a:pt x="35407" y="4817"/>
                    <a:pt x="38977" y="12370"/>
                  </a:cubicBezTo>
                  <a:lnTo>
                    <a:pt x="19449" y="21600"/>
                  </a:lnTo>
                  <a:close/>
                </a:path>
              </a:pathLst>
            </a:cu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pPr algn="ctr"/>
              <a:endParaRPr lang="en-US">
                <a:latin typeface="Arial Narrow" pitchFamily="34" charset="0"/>
              </a:endParaRPr>
            </a:p>
          </p:txBody>
        </p:sp>
        <p:sp>
          <p:nvSpPr>
            <p:cNvPr id="12303" name="Arc 9"/>
            <p:cNvSpPr>
              <a:spLocks/>
            </p:cNvSpPr>
            <p:nvPr/>
          </p:nvSpPr>
          <p:spPr bwMode="auto">
            <a:xfrm flipH="1" flipV="1">
              <a:off x="4032" y="672"/>
              <a:ext cx="354" cy="144"/>
            </a:xfrm>
            <a:custGeom>
              <a:avLst/>
              <a:gdLst>
                <a:gd name="T0" fmla="*/ 0 w 38978"/>
                <a:gd name="T1" fmla="*/ 0 h 21600"/>
                <a:gd name="T2" fmla="*/ 0 w 38978"/>
                <a:gd name="T3" fmla="*/ 0 h 21600"/>
                <a:gd name="T4" fmla="*/ 0 w 38978"/>
                <a:gd name="T5" fmla="*/ 0 h 21600"/>
                <a:gd name="T6" fmla="*/ 0 60000 65536"/>
                <a:gd name="T7" fmla="*/ 0 60000 65536"/>
                <a:gd name="T8" fmla="*/ 0 60000 65536"/>
                <a:gd name="T9" fmla="*/ 0 w 38978"/>
                <a:gd name="T10" fmla="*/ 0 h 21600"/>
                <a:gd name="T11" fmla="*/ 38978 w 3897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978" h="21600" fill="none" extrusionOk="0">
                  <a:moveTo>
                    <a:pt x="0" y="12203"/>
                  </a:moveTo>
                  <a:cubicBezTo>
                    <a:pt x="3605" y="4741"/>
                    <a:pt x="11161" y="-1"/>
                    <a:pt x="19449" y="0"/>
                  </a:cubicBezTo>
                  <a:cubicBezTo>
                    <a:pt x="27802" y="0"/>
                    <a:pt x="35407" y="4817"/>
                    <a:pt x="38977" y="12370"/>
                  </a:cubicBezTo>
                </a:path>
                <a:path w="38978" h="21600" stroke="0" extrusionOk="0">
                  <a:moveTo>
                    <a:pt x="0" y="12203"/>
                  </a:moveTo>
                  <a:cubicBezTo>
                    <a:pt x="3605" y="4741"/>
                    <a:pt x="11161" y="-1"/>
                    <a:pt x="19449" y="0"/>
                  </a:cubicBezTo>
                  <a:cubicBezTo>
                    <a:pt x="27802" y="0"/>
                    <a:pt x="35407" y="4817"/>
                    <a:pt x="38977" y="12370"/>
                  </a:cubicBezTo>
                  <a:lnTo>
                    <a:pt x="19449" y="21600"/>
                  </a:lnTo>
                  <a:close/>
                </a:path>
              </a:pathLst>
            </a:cu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pPr algn="ctr"/>
              <a:endParaRPr lang="en-US">
                <a:latin typeface="Arial Narrow" pitchFamily="34" charset="0"/>
              </a:endParaRPr>
            </a:p>
          </p:txBody>
        </p:sp>
      </p:grpSp>
      <p:pic>
        <p:nvPicPr>
          <p:cNvPr id="12304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6600"/>
              </a:clrFrom>
              <a:clrTo>
                <a:srgbClr val="0066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2514600"/>
            <a:ext cx="165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33388" y="5867400"/>
            <a:ext cx="855821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ONR  	N000140710018: “Large-Scale Biologically Realistic Models of Cortical &amp; </a:t>
            </a:r>
            <a:r>
              <a:rPr lang="en-US" sz="1000" b="1" dirty="0" err="1">
                <a:latin typeface="Arial" pitchFamily="34" charset="0"/>
                <a:cs typeface="Arial" pitchFamily="34" charset="0"/>
              </a:rPr>
              <a:t>Subcortical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 Dynamics with Social Robotic Applications”</a:t>
            </a:r>
          </a:p>
          <a:p>
            <a:pPr>
              <a:tabLst>
                <a:tab pos="457200" algn="l"/>
              </a:tabLst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DURIP 	N000140510525: “Robotic Platform for Security and Service Applications”</a:t>
            </a:r>
          </a:p>
          <a:p>
            <a:pPr>
              <a:tabLst>
                <a:tab pos="457200" algn="l"/>
              </a:tabLst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DURIP 	N000140710704: “Parallel Robotic Brains” </a:t>
            </a:r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pPr>
              <a:tabLst>
                <a:tab pos="457200" algn="l"/>
              </a:tabLst>
            </a:pP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HRL0011-09-C-001: “Project Synapse”</a:t>
            </a:r>
            <a:endParaRPr lang="en-US" sz="1000" b="1" dirty="0">
              <a:latin typeface="Arial Narrow" pitchFamily="34" charset="0"/>
            </a:endParaRPr>
          </a:p>
          <a:p>
            <a:pPr>
              <a:tabLst>
                <a:tab pos="457200" algn="l"/>
              </a:tabLst>
            </a:pPr>
            <a:r>
              <a:rPr lang="en-US" sz="1000" b="1" dirty="0">
                <a:latin typeface="Arial Narrow" pitchFamily="34" charset="0"/>
              </a:rPr>
              <a:t> </a:t>
            </a:r>
          </a:p>
        </p:txBody>
      </p:sp>
      <p:pic>
        <p:nvPicPr>
          <p:cNvPr id="27650" name="Picture 2" descr="ONR (Office of Naval Research) Logo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439025" y="1447800"/>
            <a:ext cx="1552575" cy="590551"/>
          </a:xfrm>
          <a:prstGeom prst="rect">
            <a:avLst/>
          </a:prstGeom>
          <a:noFill/>
        </p:spPr>
      </p:pic>
      <p:pic>
        <p:nvPicPr>
          <p:cNvPr id="19" name="Picture 12" descr="http://tf.nist.gov/seminars/IWODD/darpa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44466" y="0"/>
            <a:ext cx="1799533" cy="990600"/>
          </a:xfrm>
          <a:prstGeom prst="rect">
            <a:avLst/>
          </a:prstGeom>
          <a:noFill/>
        </p:spPr>
      </p:pic>
      <p:pic>
        <p:nvPicPr>
          <p:cNvPr id="20" name="Picture 2" descr="http://www.unr.edu/im/images/logos/block/gif/Nevada_N_RGB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Brain Computation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Laboratory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5867400" cy="4114800"/>
          </a:xfrm>
        </p:spPr>
        <p:txBody>
          <a:bodyPr/>
          <a:lstStyle/>
          <a:p>
            <a:r>
              <a:rPr lang="en-US" sz="3200" b="1" dirty="0" smtClean="0">
                <a:latin typeface="Arial Narrow" pitchFamily="34" charset="0"/>
              </a:rPr>
              <a:t>Robotic/Human Loops</a:t>
            </a:r>
          </a:p>
          <a:p>
            <a:pPr lvl="1"/>
            <a:r>
              <a:rPr lang="en-US" dirty="0" smtClean="0"/>
              <a:t>Reward Base Learning</a:t>
            </a:r>
          </a:p>
          <a:p>
            <a:pPr lvl="1"/>
            <a:r>
              <a:rPr lang="en-US" dirty="0" smtClean="0"/>
              <a:t>Trust the Intent Recognition</a:t>
            </a:r>
            <a:endParaRPr lang="en-US" dirty="0" smtClean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33388" y="6148626"/>
            <a:ext cx="855821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ONR  	N000140710018: “Large-Scale Biologically Realistic Models of Cortical &amp; </a:t>
            </a:r>
            <a:r>
              <a:rPr lang="en-US" sz="1000" b="1" dirty="0" err="1">
                <a:latin typeface="Arial" pitchFamily="34" charset="0"/>
                <a:cs typeface="Arial" pitchFamily="34" charset="0"/>
              </a:rPr>
              <a:t>Subcortical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 Dynamics with Social Robotic Applications”</a:t>
            </a:r>
          </a:p>
          <a:p>
            <a:pPr>
              <a:tabLst>
                <a:tab pos="457200" algn="l"/>
              </a:tabLst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DURIP 	N000140510525: “Robotic Platform for Security and Service Applications”</a:t>
            </a:r>
          </a:p>
          <a:p>
            <a:pPr>
              <a:tabLst>
                <a:tab pos="457200" algn="l"/>
              </a:tabLst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DURIP 	N000140710704: “Parallel Robotic Brains” </a:t>
            </a:r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pPr>
              <a:tabLst>
                <a:tab pos="457200" algn="l"/>
              </a:tabLst>
            </a:pP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HRL0011-09-C-001: “Project Synapse”</a:t>
            </a:r>
            <a:endParaRPr lang="en-US" sz="1000" b="1" dirty="0">
              <a:latin typeface="Arial Narrow" pitchFamily="34" charset="0"/>
            </a:endParaRPr>
          </a:p>
          <a:p>
            <a:pPr>
              <a:tabLst>
                <a:tab pos="457200" algn="l"/>
              </a:tabLst>
            </a:pPr>
            <a:r>
              <a:rPr lang="en-US" sz="1000" b="1" dirty="0">
                <a:latin typeface="Arial Narrow" pitchFamily="34" charset="0"/>
              </a:rPr>
              <a:t> </a:t>
            </a:r>
          </a:p>
        </p:txBody>
      </p:sp>
      <p:pic>
        <p:nvPicPr>
          <p:cNvPr id="6" name="Picture 2" descr="http://www.unr.edu/im/images/logos/block/gif/Nevada_N_RG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" cy="1219200"/>
          </a:xfrm>
          <a:prstGeom prst="rect">
            <a:avLst/>
          </a:prstGeom>
          <a:noFill/>
        </p:spPr>
      </p:pic>
      <p:pic>
        <p:nvPicPr>
          <p:cNvPr id="27650" name="Picture 2" descr="http://www.cse.unr.edu/brain/sites/cse.unr.edu.brain/files/images/trust.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886200"/>
            <a:ext cx="1905000" cy="1416844"/>
          </a:xfrm>
          <a:prstGeom prst="rect">
            <a:avLst/>
          </a:prstGeom>
          <a:noFill/>
        </p:spPr>
      </p:pic>
      <p:pic>
        <p:nvPicPr>
          <p:cNvPr id="27652" name="Picture 4" descr="http://www.cse.unr.edu/brain/sites/cse.unr.edu.brain/files/images/distrust.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495800"/>
            <a:ext cx="2040449" cy="1533525"/>
          </a:xfrm>
          <a:prstGeom prst="rect">
            <a:avLst/>
          </a:prstGeom>
          <a:noFill/>
        </p:spPr>
      </p:pic>
      <p:pic>
        <p:nvPicPr>
          <p:cNvPr id="27654" name="Picture 6" descr="http://www.cse.unr.edu/brain/sites/cse.unr.edu.brain/files/images/reward_based%20(1).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2362200"/>
            <a:ext cx="3352800" cy="2498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Brain Computation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Laboratory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5867400" cy="4114800"/>
          </a:xfrm>
        </p:spPr>
        <p:txBody>
          <a:bodyPr/>
          <a:lstStyle/>
          <a:p>
            <a:r>
              <a:rPr lang="en-US" sz="3200" b="1" dirty="0" smtClean="0">
                <a:latin typeface="Arial Narrow" pitchFamily="34" charset="0"/>
              </a:rPr>
              <a:t>Robotic/Human Loops</a:t>
            </a:r>
          </a:p>
          <a:p>
            <a:pPr lvl="1"/>
            <a:r>
              <a:rPr lang="en-US" b="1" dirty="0" err="1" smtClean="0"/>
              <a:t>Hippocampal</a:t>
            </a:r>
            <a:r>
              <a:rPr lang="en-US" b="1" dirty="0" smtClean="0"/>
              <a:t>-Prefrontal Loop during Navigational Learning</a:t>
            </a:r>
          </a:p>
          <a:p>
            <a:pPr lvl="1"/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33388" y="6148626"/>
            <a:ext cx="855821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ONR  	N000140710018: “Large-Scale Biologically Realistic Models of Cortical &amp; </a:t>
            </a:r>
            <a:r>
              <a:rPr lang="en-US" sz="1000" b="1" dirty="0" err="1">
                <a:latin typeface="Arial" pitchFamily="34" charset="0"/>
                <a:cs typeface="Arial" pitchFamily="34" charset="0"/>
              </a:rPr>
              <a:t>Subcortical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 Dynamics with Social Robotic Applications”</a:t>
            </a:r>
          </a:p>
          <a:p>
            <a:pPr>
              <a:tabLst>
                <a:tab pos="457200" algn="l"/>
              </a:tabLst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DURIP 	N000140510525: “Robotic Platform for Security and Service Applications”</a:t>
            </a:r>
          </a:p>
          <a:p>
            <a:pPr>
              <a:tabLst>
                <a:tab pos="457200" algn="l"/>
              </a:tabLst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DURIP 	N000140710704: “Parallel Robotic Brains” </a:t>
            </a:r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pPr>
              <a:tabLst>
                <a:tab pos="457200" algn="l"/>
              </a:tabLst>
            </a:pP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HRL0011-09-C-001: “Project Synapse”</a:t>
            </a:r>
            <a:endParaRPr lang="en-US" sz="1000" b="1" dirty="0">
              <a:latin typeface="Arial Narrow" pitchFamily="34" charset="0"/>
            </a:endParaRPr>
          </a:p>
          <a:p>
            <a:pPr>
              <a:tabLst>
                <a:tab pos="457200" algn="l"/>
              </a:tabLst>
            </a:pPr>
            <a:r>
              <a:rPr lang="en-US" sz="1000" b="1" dirty="0">
                <a:latin typeface="Arial Narrow" pitchFamily="34" charset="0"/>
              </a:rPr>
              <a:t> </a:t>
            </a:r>
          </a:p>
        </p:txBody>
      </p:sp>
      <p:pic>
        <p:nvPicPr>
          <p:cNvPr id="24578" name="Picture 2" descr="http://www.cse.unr.edu/brain/sites/cse.unr.edu.brain/files/images/nav.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657600"/>
            <a:ext cx="3102321" cy="2447925"/>
          </a:xfrm>
          <a:prstGeom prst="rect">
            <a:avLst/>
          </a:prstGeom>
          <a:noFill/>
        </p:spPr>
      </p:pic>
      <p:pic>
        <p:nvPicPr>
          <p:cNvPr id="6" name="Picture 2" descr="http://www.unr.edu/im/images/logos/block/gif/Nevada_N_RG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1219200"/>
          </a:xfrm>
          <a:prstGeom prst="rect">
            <a:avLst/>
          </a:prstGeom>
          <a:noFill/>
        </p:spPr>
      </p:pic>
      <p:pic>
        <p:nvPicPr>
          <p:cNvPr id="24580" name="Picture 4" descr="http://www.cse.unr.edu/brain/sites/cse.unr.edu.brain/files/images/Picture1_new.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133600"/>
            <a:ext cx="291465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391400" cy="1524000"/>
          </a:xfrm>
        </p:spPr>
        <p:txBody>
          <a:bodyPr>
            <a:normAutofit fontScale="90000"/>
          </a:bodyPr>
          <a:lstStyle/>
          <a:p>
            <a:pPr eaLnBrk="0" hangingPunct="0"/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High Performance Computation </a:t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and Visualization  Lab (HPCVIS)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Bioinformatics Research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Scientific Visualization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Cluster/GPU Computation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Watermarking of 3D Models</a:t>
            </a:r>
            <a:endParaRPr lang="en-US" dirty="0"/>
          </a:p>
        </p:txBody>
      </p:sp>
      <p:pic>
        <p:nvPicPr>
          <p:cNvPr id="5" name="Picture 2" descr="http://www.unr.edu/im/images/logos/block/gif/Nevada_N_RG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" cy="1219200"/>
          </a:xfrm>
          <a:prstGeom prst="rect">
            <a:avLst/>
          </a:prstGeom>
          <a:noFill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33388" y="6150114"/>
            <a:ext cx="85582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n-NO" sz="1000" dirty="0">
                <a:latin typeface="Arial" pitchFamily="34" charset="0"/>
                <a:cs typeface="Arial" pitchFamily="34" charset="0"/>
              </a:rPr>
              <a:t>NASA EPSCoR, grant # NSHE </a:t>
            </a:r>
            <a:r>
              <a:rPr lang="nn-NO" sz="1000" dirty="0" smtClean="0">
                <a:latin typeface="Arial" pitchFamily="34" charset="0"/>
                <a:cs typeface="Arial" pitchFamily="34" charset="0"/>
              </a:rPr>
              <a:t>08-51 :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Exploring Planetary Surfaces: Earth, Moon, and Mars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NSF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EPSCoR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: 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Cyberinfrastructure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Development for the Western Consortium of Idaho, Nevada, and New Mexico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NSF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EPSCoR:Nevada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Infrastructure for Climate Change Science, Education, and Outreach</a:t>
            </a:r>
            <a:endParaRPr lang="nn-NO" sz="1000" dirty="0">
              <a:latin typeface="Arial" pitchFamily="34" charset="0"/>
              <a:cs typeface="Arial" pitchFamily="34" charset="0"/>
            </a:endParaRP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Desert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Research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Institute CAVE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Project, ARO #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N61339-04-C-0072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133600"/>
            <a:ext cx="2133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581399"/>
            <a:ext cx="1828800" cy="137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800600"/>
            <a:ext cx="1600200" cy="123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399" y="3048000"/>
            <a:ext cx="17707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391400" cy="1524000"/>
          </a:xfrm>
        </p:spPr>
        <p:txBody>
          <a:bodyPr>
            <a:normAutofit fontScale="90000"/>
          </a:bodyPr>
          <a:lstStyle/>
          <a:p>
            <a:pPr eaLnBrk="0" hangingPunct="0"/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High Performance Computation </a:t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and Visualization  Lab (HPCVIS)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Scientific Visualization</a:t>
            </a:r>
          </a:p>
          <a:p>
            <a:pPr lvl="1"/>
            <a:r>
              <a:rPr lang="en-US" dirty="0" smtClean="0"/>
              <a:t>Conversion of Thin Surface Solids to BSP Solid Sets</a:t>
            </a:r>
          </a:p>
          <a:p>
            <a:pPr lvl="2"/>
            <a:endParaRPr lang="en-US" dirty="0" smtClean="0"/>
          </a:p>
        </p:txBody>
      </p:sp>
      <p:pic>
        <p:nvPicPr>
          <p:cNvPr id="5" name="Picture 2" descr="http://www.unr.edu/im/images/logos/block/gif/Nevada_N_RG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" cy="1219200"/>
          </a:xfrm>
          <a:prstGeom prst="rect">
            <a:avLst/>
          </a:prstGeom>
          <a:noFill/>
        </p:spPr>
      </p:pic>
      <p:pic>
        <p:nvPicPr>
          <p:cNvPr id="23554" name="Picture 2" descr="thinsurfac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276600"/>
            <a:ext cx="2844800" cy="2133600"/>
          </a:xfrm>
          <a:prstGeom prst="rect">
            <a:avLst/>
          </a:prstGeom>
          <a:noFill/>
        </p:spPr>
      </p:pic>
      <p:pic>
        <p:nvPicPr>
          <p:cNvPr id="23556" name="Picture 4" descr="thinsurface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581400"/>
            <a:ext cx="3167901" cy="2390776"/>
          </a:xfrm>
          <a:prstGeom prst="rect">
            <a:avLst/>
          </a:prstGeom>
          <a:noFill/>
        </p:spPr>
      </p:pic>
      <p:pic>
        <p:nvPicPr>
          <p:cNvPr id="23558" name="Picture 6" descr="thinsurface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5029200"/>
            <a:ext cx="2230553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391400" cy="1524000"/>
          </a:xfrm>
        </p:spPr>
        <p:txBody>
          <a:bodyPr>
            <a:normAutofit fontScale="90000"/>
          </a:bodyPr>
          <a:lstStyle/>
          <a:p>
            <a:pPr eaLnBrk="0" hangingPunct="0"/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High Performance Computation </a:t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and Visualization  Lab (HPCVIS)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Scientific Visualization</a:t>
            </a:r>
          </a:p>
          <a:p>
            <a:pPr lvl="1"/>
            <a:r>
              <a:rPr lang="en-US" dirty="0" smtClean="0"/>
              <a:t>Immersive </a:t>
            </a:r>
            <a:r>
              <a:rPr lang="en-US" dirty="0" smtClean="0"/>
              <a:t>Visualization and Analysis of Ground Penetrating Radar Data</a:t>
            </a:r>
          </a:p>
          <a:p>
            <a:pPr lvl="2"/>
            <a:endParaRPr lang="en-US" dirty="0" smtClean="0"/>
          </a:p>
        </p:txBody>
      </p:sp>
      <p:pic>
        <p:nvPicPr>
          <p:cNvPr id="5" name="Picture 2" descr="http://www.unr.edu/im/images/logos/block/gif/Nevada_N_RG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" cy="1219200"/>
          </a:xfrm>
          <a:prstGeom prst="rect">
            <a:avLst/>
          </a:prstGeom>
          <a:noFill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33388" y="6150114"/>
            <a:ext cx="85582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Desert Research Institute CAVE Project, ARO # N61339-04-C-0072</a:t>
            </a:r>
          </a:p>
        </p:txBody>
      </p:sp>
      <p:pic>
        <p:nvPicPr>
          <p:cNvPr id="21506" name="Picture 2" descr="immersiveVi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733800"/>
            <a:ext cx="3657600" cy="2143125"/>
          </a:xfrm>
          <a:prstGeom prst="rect">
            <a:avLst/>
          </a:prstGeom>
          <a:noFill/>
        </p:spPr>
      </p:pic>
      <p:pic>
        <p:nvPicPr>
          <p:cNvPr id="21508" name="Picture 4" descr="immersiveVis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657600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391400" cy="1524000"/>
          </a:xfrm>
        </p:spPr>
        <p:txBody>
          <a:bodyPr>
            <a:normAutofit fontScale="90000"/>
          </a:bodyPr>
          <a:lstStyle/>
          <a:p>
            <a:pPr eaLnBrk="0" hangingPunct="0"/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High Performance Computation </a:t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and Visualization  Lab (HPCVIS)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54102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Scientific Visualization</a:t>
            </a:r>
          </a:p>
          <a:p>
            <a:pPr lvl="1"/>
            <a:r>
              <a:rPr lang="en-US" dirty="0" err="1" smtClean="0"/>
              <a:t>Vfire</a:t>
            </a:r>
            <a:r>
              <a:rPr lang="en-US" dirty="0" smtClean="0"/>
              <a:t> – Fire Simulation and Visualization</a:t>
            </a:r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5" name="Picture 2" descr="http://www.unr.edu/im/images/logos/block/gif/Nevada_N_RG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" cy="1219200"/>
          </a:xfrm>
          <a:prstGeom prst="rect">
            <a:avLst/>
          </a:prstGeom>
          <a:noFill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33388" y="6150114"/>
            <a:ext cx="85582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Desert Research Institute CAVE Project, ARO # N61339-04-C-0072</a:t>
            </a:r>
          </a:p>
        </p:txBody>
      </p:sp>
      <p:pic>
        <p:nvPicPr>
          <p:cNvPr id="20482" name="Picture 2" descr="http://www.cse.unr.edu/hpcvis/sites/cse.unr.edu.hpcvis/files/images/vfire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133600"/>
            <a:ext cx="3126703" cy="2895600"/>
          </a:xfrm>
          <a:prstGeom prst="rect">
            <a:avLst/>
          </a:prstGeom>
          <a:noFill/>
        </p:spPr>
      </p:pic>
      <p:pic>
        <p:nvPicPr>
          <p:cNvPr id="20484" name="Picture 4" descr="http://www.cse.unr.edu/hpcvis/sites/cse.unr.edu.hpcvis/files/images/vfirescorch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733800"/>
            <a:ext cx="4762500" cy="2314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Deluxe</Template>
  <TotalTime>156</TotalTime>
  <Words>267</Words>
  <Application>Microsoft Office PowerPoint</Application>
  <PresentationFormat>On-screen Show (4:3)</PresentationFormat>
  <Paragraphs>79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Deluxe</vt:lpstr>
      <vt:lpstr>Research Overview:  </vt:lpstr>
      <vt:lpstr>Slide 2</vt:lpstr>
      <vt:lpstr>Slide 3</vt:lpstr>
      <vt:lpstr>Brain Computation Laboratory</vt:lpstr>
      <vt:lpstr>Brain Computation Laboratory</vt:lpstr>
      <vt:lpstr>High Performance Computation  and Visualization  Lab (HPCVIS)</vt:lpstr>
      <vt:lpstr>High Performance Computation  and Visualization  Lab (HPCVIS)</vt:lpstr>
      <vt:lpstr>High Performance Computation  and Visualization  Lab (HPCVIS)</vt:lpstr>
      <vt:lpstr>High Performance Computation  and Visualization  Lab (HPCVIS)</vt:lpstr>
      <vt:lpstr>High Performance Computation  and Visualization  Lab (HPCVIS)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fredh</dc:creator>
  <cp:lastModifiedBy>fredh</cp:lastModifiedBy>
  <cp:revision>10</cp:revision>
  <dcterms:created xsi:type="dcterms:W3CDTF">2011-03-21T22:03:05Z</dcterms:created>
  <dcterms:modified xsi:type="dcterms:W3CDTF">2011-10-13T18:26:44Z</dcterms:modified>
</cp:coreProperties>
</file>