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0"/>
  </p:notesMasterIdLst>
  <p:sldIdLst>
    <p:sldId id="370" r:id="rId2"/>
    <p:sldId id="374" r:id="rId3"/>
    <p:sldId id="371" r:id="rId4"/>
    <p:sldId id="372" r:id="rId5"/>
    <p:sldId id="373" r:id="rId6"/>
    <p:sldId id="375" r:id="rId7"/>
    <p:sldId id="376" r:id="rId8"/>
    <p:sldId id="338" r:id="rId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007AD74-3EBE-4C07-9724-E63E5D581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EBA74-6299-4C38-B606-BF1B56E79F64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7904" y="696277"/>
            <a:ext cx="4665133" cy="34813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09758"/>
            <a:ext cx="5131647" cy="4177665"/>
          </a:xfrm>
        </p:spPr>
        <p:txBody>
          <a:bodyPr lIns="93023" tIns="46511" rIns="93023" bIns="465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69995-7523-4665-8DF9-8652CB4FEAC7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7904" y="696277"/>
            <a:ext cx="4665133" cy="34813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09758"/>
            <a:ext cx="5131647" cy="4177665"/>
          </a:xfrm>
        </p:spPr>
        <p:txBody>
          <a:bodyPr lIns="93023" tIns="46511" rIns="93023" bIns="465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0478D-2FAD-4538-A432-4D14ADBE5A00}" type="slidenum">
              <a:rPr lang="en-US"/>
              <a:pPr/>
              <a:t>8</a:t>
            </a:fld>
            <a:endParaRPr lang="en-U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70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4F179C-9FEE-46AF-985C-E70A99CB9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4BF7-22F6-4184-80ED-7DE8BC20A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6CE72-5778-4D4F-A050-9F2E5A1E9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B931B-5443-4349-9EBB-21C65C9BA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9B0D1-36DF-4535-B403-A1CCF2242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38DDE-A277-4626-8DCB-993AE2C3A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D1C2-9D13-46F9-843C-FD816B954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6550-C264-4E3F-8D1F-2BCD6B97E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8F24-8CD9-4BD9-B163-FC61C37A2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32B46-7EDB-4CFF-AF96-2DDD06B4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1F336-CD7A-4673-A5E5-1E8F40CEB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2CD1-216C-46F2-8651-5A68089FA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99D7-12C7-4BEE-9A0E-1F91BF7BD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601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602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60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1553E0A-F896-4F91-B7CD-36CCE8F4C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emf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Research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66800" y="3886200"/>
            <a:ext cx="7772400" cy="1752600"/>
          </a:xfrm>
        </p:spPr>
        <p:txBody>
          <a:bodyPr/>
          <a:lstStyle/>
          <a:p>
            <a:r>
              <a:rPr lang="en-US" dirty="0" smtClean="0"/>
              <a:t>Frederick C Harris, Jr.</a:t>
            </a:r>
          </a:p>
          <a:p>
            <a:r>
              <a:rPr lang="en-US" dirty="0" smtClean="0"/>
              <a:t>Professor, Computer Science &amp; Engineering</a:t>
            </a:r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90114" name="Picture 2" descr="http://www.cse.unr.edu/~fredh/personal/family-0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16507"/>
            <a:ext cx="5707063" cy="3822293"/>
          </a:xfrm>
          <a:prstGeom prst="rect">
            <a:avLst/>
          </a:prstGeom>
          <a:noFill/>
        </p:spPr>
      </p:pic>
      <p:pic>
        <p:nvPicPr>
          <p:cNvPr id="90116" name="Picture 4" descr="http://www.cse.unr.edu/~fredh/personal/kids3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371600"/>
            <a:ext cx="3550332" cy="5010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90600" y="457200"/>
            <a:ext cx="71786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Brain Computation Laboratory</a:t>
            </a:r>
          </a:p>
          <a:p>
            <a:pPr algn="ctr" eaLnBrk="0" hangingPunct="0"/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University of Nevada, Reno</a:t>
            </a:r>
          </a:p>
          <a:p>
            <a:pPr algn="ctr" eaLnBrk="0" hangingPunct="0"/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eaLnBrk="0" hangingPunct="0"/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funded collaboration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with </a:t>
            </a:r>
          </a:p>
          <a:p>
            <a:pPr algn="ctr" eaLnBrk="0" hangingPunct="0"/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 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Cergy-Pontoise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and CNRS,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Paris, France</a:t>
            </a:r>
          </a:p>
          <a:p>
            <a:pPr algn="ctr" eaLnBrk="0" hangingPunct="0"/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Brain Mind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Institute (Blue Brain Project),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EPFL, Lausanne, Switzerland</a:t>
            </a:r>
          </a:p>
          <a:p>
            <a:pPr algn="ctr" eaLnBrk="0" hangingPunct="0"/>
            <a:endParaRPr lang="en-US" sz="4000" i="1" dirty="0"/>
          </a:p>
          <a:p>
            <a:pPr algn="ctr" eaLnBrk="0" hangingPunct="0"/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34000" y="4524375"/>
            <a:ext cx="3048000" cy="1876425"/>
            <a:chOff x="3648" y="144"/>
            <a:chExt cx="1920" cy="1182"/>
          </a:xfrm>
        </p:grpSpPr>
        <p:pic>
          <p:nvPicPr>
            <p:cNvPr id="9221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b="4233"/>
            <a:stretch>
              <a:fillRect/>
            </a:stretch>
          </p:blipFill>
          <p:spPr bwMode="auto">
            <a:xfrm>
              <a:off x="3648" y="144"/>
              <a:ext cx="1920" cy="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9" descr="Henry&amp;Michael"/>
            <p:cNvPicPr>
              <a:picLocks noChangeAspect="1" noChangeArrowheads="1"/>
            </p:cNvPicPr>
            <p:nvPr/>
          </p:nvPicPr>
          <p:blipFill>
            <a:blip r:embed="rId4" cstate="print"/>
            <a:srcRect l="41635" t="36685" r="37979" b="30977"/>
            <a:stretch>
              <a:fillRect/>
            </a:stretch>
          </p:blipFill>
          <p:spPr bwMode="auto">
            <a:xfrm>
              <a:off x="4032" y="528"/>
              <a:ext cx="390" cy="4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223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b="5208"/>
            <a:stretch>
              <a:fillRect/>
            </a:stretch>
          </p:blipFill>
          <p:spPr bwMode="auto">
            <a:xfrm>
              <a:off x="4848" y="528"/>
              <a:ext cx="358" cy="4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0" y="4495800"/>
            <a:ext cx="1765300" cy="1962150"/>
            <a:chOff x="4416" y="2592"/>
            <a:chExt cx="1112" cy="1236"/>
          </a:xfrm>
        </p:grpSpPr>
        <p:pic>
          <p:nvPicPr>
            <p:cNvPr id="9225" name="Picture 2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E7"/>
                </a:clrFrom>
                <a:clrTo>
                  <a:srgbClr val="FFFFE7">
                    <a:alpha val="0"/>
                  </a:srgbClr>
                </a:clrTo>
              </a:clrChange>
            </a:blip>
            <a:srcRect l="5159"/>
            <a:stretch>
              <a:fillRect/>
            </a:stretch>
          </p:blipFill>
          <p:spPr bwMode="auto">
            <a:xfrm>
              <a:off x="4416" y="2592"/>
              <a:ext cx="1112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23" descr="eiffel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E7"/>
                </a:clrFrom>
                <a:clrTo>
                  <a:srgbClr val="FFFF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3120"/>
              <a:ext cx="30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6" descr="dorsat_cropped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E7"/>
                </a:clrFrom>
                <a:clrTo>
                  <a:srgbClr val="FFFFE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32" y="3257"/>
              <a:ext cx="340" cy="4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9228" name="Rectangle 4"/>
          <p:cNvSpPr>
            <a:spLocks noChangeArrowheads="1"/>
          </p:cNvSpPr>
          <p:nvPr/>
        </p:nvSpPr>
        <p:spPr bwMode="auto">
          <a:xfrm>
            <a:off x="2819400" y="4800600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Mathias </a:t>
            </a:r>
            <a:r>
              <a:rPr lang="en-US" sz="2000" dirty="0" err="1" smtClean="0"/>
              <a:t>Quoy</a:t>
            </a:r>
            <a:endParaRPr lang="en-US" sz="2000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Arial Narrow" pitchFamily="34" charset="0"/>
              </a:rPr>
              <a:t>   René </a:t>
            </a:r>
            <a:r>
              <a:rPr lang="en-US" sz="2000" dirty="0" err="1">
                <a:latin typeface="Arial Narrow" pitchFamily="34" charset="0"/>
              </a:rPr>
              <a:t>Doursat</a:t>
            </a:r>
            <a:endParaRPr lang="en-US" sz="2000" dirty="0">
              <a:latin typeface="Arial Narrow" pitchFamily="34" charset="0"/>
            </a:endParaRPr>
          </a:p>
          <a:p>
            <a:pPr lvl="1" algn="r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Arial Narrow" pitchFamily="34" charset="0"/>
              </a:rPr>
              <a:t>Henry </a:t>
            </a:r>
            <a:r>
              <a:rPr lang="en-US" sz="2000" dirty="0" err="1">
                <a:latin typeface="Arial Narrow" pitchFamily="34" charset="0"/>
              </a:rPr>
              <a:t>Markram</a:t>
            </a:r>
            <a:endParaRPr lang="en-US" sz="2000" dirty="0">
              <a:latin typeface="Arial Narrow" pitchFamily="34" charset="0"/>
            </a:endParaRPr>
          </a:p>
          <a:p>
            <a:pPr lvl="1" algn="r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Arial Narrow" pitchFamily="34" charset="0"/>
              </a:rPr>
              <a:t>Jim King</a:t>
            </a:r>
          </a:p>
        </p:txBody>
      </p:sp>
      <p:sp>
        <p:nvSpPr>
          <p:cNvPr id="9230" name="Rectangle 18"/>
          <p:cNvSpPr>
            <a:spLocks noChangeArrowheads="1"/>
          </p:cNvSpPr>
          <p:nvPr/>
        </p:nvSpPr>
        <p:spPr bwMode="auto">
          <a:xfrm>
            <a:off x="0" y="2133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latin typeface="Arial Narrow" pitchFamily="34" charset="0"/>
              </a:rPr>
              <a:t>Laurence </a:t>
            </a:r>
            <a:r>
              <a:rPr lang="en-US" sz="2000" dirty="0" err="1" smtClean="0">
                <a:latin typeface="Arial Narrow" pitchFamily="34" charset="0"/>
              </a:rPr>
              <a:t>Jayet</a:t>
            </a:r>
            <a:r>
              <a:rPr lang="en-US" sz="2000" dirty="0" smtClean="0">
                <a:latin typeface="Arial Narrow" pitchFamily="34" charset="0"/>
              </a:rPr>
              <a:t>   Fred Harris, </a:t>
            </a:r>
            <a:r>
              <a:rPr lang="en-US" sz="2000" dirty="0" err="1" smtClean="0">
                <a:latin typeface="Arial Narrow" pitchFamily="34" charset="0"/>
              </a:rPr>
              <a:t>Jr</a:t>
            </a:r>
            <a:r>
              <a:rPr lang="en-US" sz="2000" dirty="0" smtClean="0">
                <a:latin typeface="Arial Narrow" pitchFamily="34" charset="0"/>
              </a:rPr>
              <a:t>   </a:t>
            </a:r>
            <a:r>
              <a:rPr lang="en-US" sz="2000" dirty="0" err="1" smtClean="0">
                <a:latin typeface="Arial Narrow" pitchFamily="34" charset="0"/>
              </a:rPr>
              <a:t>Sergiu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Dascalu</a:t>
            </a:r>
            <a:endParaRPr lang="en-US" sz="20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latin typeface="Arial Narrow" pitchFamily="34" charset="0"/>
              </a:rPr>
              <a:t>                                                                  Director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9233" name="Picture 26"/>
          <p:cNvPicPr>
            <a:picLocks noChangeAspect="1" noChangeArrowheads="1"/>
          </p:cNvPicPr>
          <p:nvPr/>
        </p:nvPicPr>
        <p:blipFill>
          <a:blip r:embed="rId9" cstate="print"/>
          <a:srcRect r="77399"/>
          <a:stretch>
            <a:fillRect/>
          </a:stretch>
        </p:blipFill>
        <p:spPr bwMode="auto">
          <a:xfrm>
            <a:off x="4419600" y="1295400"/>
            <a:ext cx="60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6086475"/>
            <a:ext cx="1047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SD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1295400"/>
            <a:ext cx="644525" cy="695325"/>
          </a:xfrm>
          <a:prstGeom prst="rect">
            <a:avLst/>
          </a:prstGeom>
          <a:noFill/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924800" y="0"/>
            <a:ext cx="1295400" cy="1752600"/>
            <a:chOff x="-25400" y="6015990"/>
            <a:chExt cx="925285" cy="847344"/>
          </a:xfrm>
        </p:grpSpPr>
        <p:pic>
          <p:nvPicPr>
            <p:cNvPr id="9" name="Picture 2" descr="C:\Documents and Settings\Phill Goodman\My Documents\My Pictures\brain-763982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0" y="6022316"/>
              <a:ext cx="838200" cy="835684"/>
            </a:xfrm>
            <a:prstGeom prst="rect">
              <a:avLst/>
            </a:prstGeom>
            <a:noFill/>
            <a:effectLst>
              <a:softEdge rad="31750"/>
            </a:effectLst>
          </p:spPr>
        </p:pic>
        <p:sp>
          <p:nvSpPr>
            <p:cNvPr id="9241" name="Rectangle 9"/>
            <p:cNvSpPr>
              <a:spLocks noChangeArrowheads="1"/>
            </p:cNvSpPr>
            <p:nvPr/>
          </p:nvSpPr>
          <p:spPr bwMode="auto">
            <a:xfrm>
              <a:off x="-25400" y="6019060"/>
              <a:ext cx="925285" cy="89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Arial Narrow" pitchFamily="34" charset="0"/>
                </a:rPr>
                <a:t>UNR Brain Computation Lab</a:t>
              </a:r>
              <a:r>
                <a:rPr lang="en-US" sz="5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</a:p>
          </p:txBody>
        </p:sp>
      </p:grpSp>
      <p:pic>
        <p:nvPicPr>
          <p:cNvPr id="2050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pic>
        <p:nvPicPr>
          <p:cNvPr id="26" name="Picture 25" descr="C:\Documents and Settings\Goodman\Desktop\Head shot.jpg"/>
          <p:cNvPicPr preferRelativeResize="0">
            <a:picLocks noChangeArrowheads="1"/>
          </p:cNvPicPr>
          <p:nvPr/>
        </p:nvPicPr>
        <p:blipFill>
          <a:blip r:embed="rId14" cstate="print"/>
          <a:srcRect l="4167" r="9722"/>
          <a:stretch>
            <a:fillRect/>
          </a:stretch>
        </p:blipFill>
        <p:spPr bwMode="auto">
          <a:xfrm>
            <a:off x="3048000" y="1295400"/>
            <a:ext cx="567500" cy="7308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7" name="Picture 26" descr="mquoy.jpg"/>
          <p:cNvPicPr>
            <a:picLocks noChangeAspect="1"/>
          </p:cNvPicPr>
          <p:nvPr/>
        </p:nvPicPr>
        <p:blipFill>
          <a:blip r:embed="rId15" cstate="print"/>
          <a:srcRect t="4412" r="9412" b="12353"/>
          <a:stretch>
            <a:fillRect/>
          </a:stretch>
        </p:blipFill>
        <p:spPr>
          <a:xfrm>
            <a:off x="1676400" y="4767580"/>
            <a:ext cx="586740" cy="718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8313" y="4419600"/>
            <a:ext cx="977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superc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14600"/>
            <a:ext cx="15382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204913" y="12192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125000"/>
              </a:spcBef>
              <a:tabLst>
                <a:tab pos="455613" algn="l"/>
                <a:tab pos="1027113" algn="l"/>
              </a:tabLst>
            </a:pPr>
            <a:r>
              <a:rPr lang="en-US" sz="2800" b="1">
                <a:latin typeface="Arial Narrow" pitchFamily="34" charset="0"/>
              </a:rPr>
              <a:t>Neuroscience</a:t>
            </a:r>
          </a:p>
        </p:txBody>
      </p:sp>
      <p:pic>
        <p:nvPicPr>
          <p:cNvPr id="12293" name="Picture 5" descr="aib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572000"/>
            <a:ext cx="1143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5072856" y="3777456"/>
            <a:ext cx="609600" cy="674687"/>
            <a:chOff x="4032" y="576"/>
            <a:chExt cx="354" cy="240"/>
          </a:xfrm>
        </p:grpSpPr>
        <p:sp>
          <p:nvSpPr>
            <p:cNvPr id="12295" name="Arc 8"/>
            <p:cNvSpPr>
              <a:spLocks/>
            </p:cNvSpPr>
            <p:nvPr/>
          </p:nvSpPr>
          <p:spPr bwMode="auto">
            <a:xfrm>
              <a:off x="4032" y="576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2296" name="Arc 9"/>
            <p:cNvSpPr>
              <a:spLocks/>
            </p:cNvSpPr>
            <p:nvPr/>
          </p:nvSpPr>
          <p:spPr bwMode="auto">
            <a:xfrm flipH="1" flipV="1">
              <a:off x="4032" y="672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12297" name="Text Box 35"/>
          <p:cNvSpPr txBox="1">
            <a:spLocks noChangeArrowheads="1"/>
          </p:cNvSpPr>
          <p:nvPr/>
        </p:nvSpPr>
        <p:spPr bwMode="auto">
          <a:xfrm>
            <a:off x="2286000" y="152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latin typeface="Arial Narrow" pitchFamily="34" charset="0"/>
              </a:rPr>
              <a:t>Scope </a:t>
            </a:r>
            <a:r>
              <a:rPr lang="en-US" sz="2800" b="1" dirty="0">
                <a:latin typeface="Arial Narrow" pitchFamily="34" charset="0"/>
              </a:rPr>
              <a:t>of Work</a:t>
            </a:r>
          </a:p>
        </p:txBody>
      </p:sp>
      <p:pic>
        <p:nvPicPr>
          <p:cNvPr id="12298" name="Picture 4" descr="neu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85800"/>
            <a:ext cx="1219200" cy="917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1204913" y="25146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tabLst>
                <a:tab pos="1027113" algn="l"/>
              </a:tabLst>
            </a:pPr>
            <a:r>
              <a:rPr lang="en-US" sz="2800" b="1" dirty="0">
                <a:latin typeface="Arial Narrow" pitchFamily="34" charset="0"/>
              </a:rPr>
              <a:t>Modeling &amp; </a:t>
            </a:r>
          </a:p>
          <a:p>
            <a:pPr eaLnBrk="0" hangingPunct="0">
              <a:tabLst>
                <a:tab pos="1027113" algn="l"/>
              </a:tabLst>
            </a:pPr>
            <a:r>
              <a:rPr lang="en-US" sz="2800" b="1" dirty="0">
                <a:latin typeface="Arial Narrow" pitchFamily="34" charset="0"/>
              </a:rPr>
              <a:t>Neural Engineering</a:t>
            </a:r>
          </a:p>
        </p:txBody>
      </p:sp>
      <p:sp>
        <p:nvSpPr>
          <p:cNvPr id="12300" name="Rectangle 3"/>
          <p:cNvSpPr>
            <a:spLocks noChangeArrowheads="1"/>
          </p:cNvSpPr>
          <p:nvPr/>
        </p:nvSpPr>
        <p:spPr bwMode="auto">
          <a:xfrm>
            <a:off x="1204913" y="47244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tabLst>
                <a:tab pos="455613" algn="l"/>
                <a:tab pos="1027113" algn="l"/>
              </a:tabLst>
            </a:pPr>
            <a:r>
              <a:rPr lang="en-US" sz="2800" b="1" dirty="0">
                <a:latin typeface="Arial Narrow" pitchFamily="34" charset="0"/>
              </a:rPr>
              <a:t>Robotic/Human Loops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 rot="5400000">
            <a:off x="5110956" y="1681956"/>
            <a:ext cx="609600" cy="750887"/>
            <a:chOff x="4032" y="576"/>
            <a:chExt cx="354" cy="240"/>
          </a:xfrm>
        </p:grpSpPr>
        <p:sp>
          <p:nvSpPr>
            <p:cNvPr id="12302" name="Arc 8"/>
            <p:cNvSpPr>
              <a:spLocks/>
            </p:cNvSpPr>
            <p:nvPr/>
          </p:nvSpPr>
          <p:spPr bwMode="auto">
            <a:xfrm>
              <a:off x="4032" y="576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  <p:sp>
          <p:nvSpPr>
            <p:cNvPr id="12303" name="Arc 9"/>
            <p:cNvSpPr>
              <a:spLocks/>
            </p:cNvSpPr>
            <p:nvPr/>
          </p:nvSpPr>
          <p:spPr bwMode="auto">
            <a:xfrm flipH="1" flipV="1">
              <a:off x="4032" y="672"/>
              <a:ext cx="354" cy="144"/>
            </a:xfrm>
            <a:custGeom>
              <a:avLst/>
              <a:gdLst>
                <a:gd name="T0" fmla="*/ 0 w 38978"/>
                <a:gd name="T1" fmla="*/ 0 h 21600"/>
                <a:gd name="T2" fmla="*/ 0 w 38978"/>
                <a:gd name="T3" fmla="*/ 0 h 21600"/>
                <a:gd name="T4" fmla="*/ 0 w 389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8978"/>
                <a:gd name="T10" fmla="*/ 0 h 21600"/>
                <a:gd name="T11" fmla="*/ 38978 w 389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978" h="21600" fill="none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</a:path>
                <a:path w="38978" h="21600" stroke="0" extrusionOk="0">
                  <a:moveTo>
                    <a:pt x="0" y="12203"/>
                  </a:moveTo>
                  <a:cubicBezTo>
                    <a:pt x="3605" y="4741"/>
                    <a:pt x="11161" y="-1"/>
                    <a:pt x="19449" y="0"/>
                  </a:cubicBezTo>
                  <a:cubicBezTo>
                    <a:pt x="27802" y="0"/>
                    <a:pt x="35407" y="4817"/>
                    <a:pt x="38977" y="12370"/>
                  </a:cubicBezTo>
                  <a:lnTo>
                    <a:pt x="19449" y="21600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Arial Narrow" pitchFamily="34" charset="0"/>
              </a:endParaRPr>
            </a:p>
          </p:txBody>
        </p:sp>
      </p:grpSp>
      <p:pic>
        <p:nvPicPr>
          <p:cNvPr id="1230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6600"/>
              </a:clrFrom>
              <a:clrTo>
                <a:srgbClr val="0066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514600"/>
            <a:ext cx="165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33388" y="5867400"/>
            <a:ext cx="85582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ONR  	N000140710018: “Large-Scale Biologically Realistic Models of Cortical &amp; </a:t>
            </a:r>
            <a:r>
              <a:rPr lang="en-US" sz="1000" b="1" dirty="0" err="1">
                <a:latin typeface="Arial" pitchFamily="34" charset="0"/>
                <a:cs typeface="Arial" pitchFamily="34" charset="0"/>
              </a:rPr>
              <a:t>Subcortical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Dynamics with Social Robotic Applications”</a:t>
            </a: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DURIP 	N000140510525: “Robotic Platform for Security and Service Applications”</a:t>
            </a: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DURIP 	N000140710704: “Parallel Robotic Brains” 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HRL0011-09-C-001: “Project Synapse”</a:t>
            </a:r>
            <a:endParaRPr lang="en-US" sz="1000" b="1" dirty="0"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000" b="1" dirty="0">
                <a:latin typeface="Arial Narrow" pitchFamily="34" charset="0"/>
              </a:rPr>
              <a:t> </a:t>
            </a:r>
          </a:p>
        </p:txBody>
      </p:sp>
      <p:pic>
        <p:nvPicPr>
          <p:cNvPr id="27650" name="Picture 2" descr="ONR (Office of Naval Research) Logo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5575" y="171449"/>
            <a:ext cx="1552575" cy="590551"/>
          </a:xfrm>
          <a:prstGeom prst="rect">
            <a:avLst/>
          </a:prstGeom>
          <a:noFill/>
        </p:spPr>
      </p:pic>
      <p:pic>
        <p:nvPicPr>
          <p:cNvPr id="19" name="Picture 12" descr="http://tf.nist.gov/seminars/IWODD/darp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44466" y="0"/>
            <a:ext cx="1799533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1524000"/>
          </a:xfrm>
        </p:spPr>
        <p:txBody>
          <a:bodyPr>
            <a:normAutofit/>
          </a:bodyPr>
          <a:lstStyle/>
          <a:p>
            <a:pPr eaLnBrk="0" hangingPunct="0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High Performance Computation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and Visualization  Lab (HPCVIS)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Bioinformatics Research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Scientific Visualization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Cluster/GPU Computation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Watermarking of 3D Models</a:t>
            </a:r>
            <a:endParaRPr lang="en-US" dirty="0"/>
          </a:p>
        </p:txBody>
      </p:sp>
      <p:pic>
        <p:nvPicPr>
          <p:cNvPr id="5" name="Picture 2" descr="http://www.unr.edu/im/images/logos/block/gif/Nevada_N_RG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3388" y="6150114"/>
            <a:ext cx="85582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1000" dirty="0">
                <a:latin typeface="Arial" pitchFamily="34" charset="0"/>
                <a:cs typeface="Arial" pitchFamily="34" charset="0"/>
              </a:rPr>
              <a:t>NASA EPSCoR, grant # NSHE </a:t>
            </a:r>
            <a:r>
              <a:rPr lang="nn-NO" sz="1000" dirty="0" smtClean="0">
                <a:latin typeface="Arial" pitchFamily="34" charset="0"/>
                <a:cs typeface="Arial" pitchFamily="34" charset="0"/>
              </a:rPr>
              <a:t>08-51 :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Exploring Planetary Surfaces: Earth, Moon, and Mars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NSF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EPSCoR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Cyberinfrastructure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Development for the Western Consortium of Idaho, Nevada, and New Mexico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NSF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EPSCoR:Nevada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Infrastructure for Climate Change Science, Education, and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Outreach</a:t>
            </a:r>
            <a:endParaRPr lang="nn-NO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0574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581400"/>
            <a:ext cx="1828800" cy="137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932828"/>
            <a:ext cx="1600200" cy="123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124200"/>
            <a:ext cx="1770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</a:t>
            </a:r>
            <a:r>
              <a:rPr lang="en-US" dirty="0" err="1" smtClean="0"/>
              <a:t>EPSCoR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ike\Desktop\Schematics\Network infrastructure map (January 201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086366" cy="4517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ike\Desktop\Schematics\Site schematic (Lisa Wable and Jay Arnon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10550"/>
            <a:ext cx="5562599" cy="5371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Bowl">
  <a:themeElements>
    <a:clrScheme name="Science Bowl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cience Bow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cience Bowl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Bowl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Bowl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Bowl</Template>
  <TotalTime>647</TotalTime>
  <Words>154</Words>
  <Application>Microsoft Office PowerPoint</Application>
  <PresentationFormat>On-screen Show (4:3)</PresentationFormat>
  <Paragraphs>49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Tahoma</vt:lpstr>
      <vt:lpstr>Arial</vt:lpstr>
      <vt:lpstr>Times New Roman</vt:lpstr>
      <vt:lpstr>Wingdings</vt:lpstr>
      <vt:lpstr>Science Bowl</vt:lpstr>
      <vt:lpstr>Research Overview</vt:lpstr>
      <vt:lpstr>Family</vt:lpstr>
      <vt:lpstr>Slide 3</vt:lpstr>
      <vt:lpstr>Slide 4</vt:lpstr>
      <vt:lpstr>High Performance Computation  and Visualization  Lab (HPCVIS)</vt:lpstr>
      <vt:lpstr>NSF EPSCoR</vt:lpstr>
      <vt:lpstr>Sensors</vt:lpstr>
      <vt:lpstr>Slide 8</vt:lpstr>
    </vt:vector>
  </TitlesOfParts>
  <Company>University of Nevada, Reno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Dept. of Computer Science &amp; Engineering</dc:creator>
  <cp:lastModifiedBy>fredh</cp:lastModifiedBy>
  <cp:revision>31</cp:revision>
  <dcterms:created xsi:type="dcterms:W3CDTF">2005-02-11T02:22:59Z</dcterms:created>
  <dcterms:modified xsi:type="dcterms:W3CDTF">2011-05-25T15:42:45Z</dcterms:modified>
</cp:coreProperties>
</file>