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6"/>
  </p:notesMasterIdLst>
  <p:sldIdLst>
    <p:sldId id="256" r:id="rId2"/>
    <p:sldId id="332" r:id="rId3"/>
    <p:sldId id="258" r:id="rId4"/>
    <p:sldId id="260" r:id="rId5"/>
    <p:sldId id="281" r:id="rId6"/>
    <p:sldId id="280" r:id="rId7"/>
    <p:sldId id="282" r:id="rId8"/>
    <p:sldId id="283" r:id="rId9"/>
    <p:sldId id="284" r:id="rId10"/>
    <p:sldId id="285" r:id="rId11"/>
    <p:sldId id="276" r:id="rId12"/>
    <p:sldId id="261" r:id="rId13"/>
    <p:sldId id="287" r:id="rId14"/>
    <p:sldId id="274" r:id="rId15"/>
    <p:sldId id="286" r:id="rId16"/>
    <p:sldId id="278" r:id="rId17"/>
    <p:sldId id="292" r:id="rId18"/>
    <p:sldId id="293" r:id="rId19"/>
    <p:sldId id="262" r:id="rId20"/>
    <p:sldId id="288" r:id="rId21"/>
    <p:sldId id="294" r:id="rId22"/>
    <p:sldId id="295" r:id="rId23"/>
    <p:sldId id="289" r:id="rId24"/>
    <p:sldId id="290" r:id="rId25"/>
    <p:sldId id="296" r:id="rId26"/>
    <p:sldId id="291" r:id="rId27"/>
    <p:sldId id="297" r:id="rId28"/>
    <p:sldId id="299" r:id="rId29"/>
    <p:sldId id="298" r:id="rId30"/>
    <p:sldId id="300" r:id="rId31"/>
    <p:sldId id="302" r:id="rId32"/>
    <p:sldId id="301" r:id="rId33"/>
    <p:sldId id="303" r:id="rId34"/>
    <p:sldId id="304" r:id="rId35"/>
    <p:sldId id="306" r:id="rId36"/>
    <p:sldId id="305" r:id="rId37"/>
    <p:sldId id="308" r:id="rId38"/>
    <p:sldId id="307" r:id="rId39"/>
    <p:sldId id="309" r:id="rId40"/>
    <p:sldId id="263" r:id="rId41"/>
    <p:sldId id="327" r:id="rId42"/>
    <p:sldId id="325" r:id="rId43"/>
    <p:sldId id="328" r:id="rId44"/>
    <p:sldId id="334" r:id="rId45"/>
    <p:sldId id="333" r:id="rId46"/>
    <p:sldId id="326" r:id="rId47"/>
    <p:sldId id="338" r:id="rId48"/>
    <p:sldId id="336" r:id="rId49"/>
    <p:sldId id="337" r:id="rId50"/>
    <p:sldId id="329" r:id="rId51"/>
    <p:sldId id="330" r:id="rId52"/>
    <p:sldId id="339" r:id="rId53"/>
    <p:sldId id="264" r:id="rId54"/>
    <p:sldId id="315" r:id="rId55"/>
    <p:sldId id="265" r:id="rId56"/>
    <p:sldId id="266" r:id="rId57"/>
    <p:sldId id="312" r:id="rId58"/>
    <p:sldId id="313" r:id="rId59"/>
    <p:sldId id="267" r:id="rId60"/>
    <p:sldId id="268" r:id="rId61"/>
    <p:sldId id="314" r:id="rId62"/>
    <p:sldId id="269" r:id="rId63"/>
    <p:sldId id="270" r:id="rId64"/>
    <p:sldId id="316" r:id="rId65"/>
    <p:sldId id="318" r:id="rId66"/>
    <p:sldId id="317" r:id="rId67"/>
    <p:sldId id="319" r:id="rId68"/>
    <p:sldId id="320" r:id="rId69"/>
    <p:sldId id="323" r:id="rId70"/>
    <p:sldId id="321" r:id="rId71"/>
    <p:sldId id="322" r:id="rId72"/>
    <p:sldId id="271" r:id="rId73"/>
    <p:sldId id="340" r:id="rId74"/>
    <p:sldId id="331" r:id="rId75"/>
    <p:sldId id="342" r:id="rId76"/>
    <p:sldId id="341" r:id="rId77"/>
    <p:sldId id="343" r:id="rId78"/>
    <p:sldId id="344" r:id="rId79"/>
    <p:sldId id="345" r:id="rId80"/>
    <p:sldId id="346" r:id="rId81"/>
    <p:sldId id="272" r:id="rId82"/>
    <p:sldId id="273" r:id="rId83"/>
    <p:sldId id="324" r:id="rId84"/>
    <p:sldId id="347" r:id="rId8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5" autoAdjust="0"/>
    <p:restoredTop sz="95072" autoAdjust="0"/>
  </p:normalViewPr>
  <p:slideViewPr>
    <p:cSldViewPr>
      <p:cViewPr>
        <p:scale>
          <a:sx n="75" d="100"/>
          <a:sy n="75" d="100"/>
        </p:scale>
        <p:origin x="-1386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15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9D1DE-8811-41B2-82F1-F11A758C130D}" type="datetimeFigureOut">
              <a:rPr lang="en-US" smtClean="0"/>
              <a:pPr/>
              <a:t>5/2/2010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D77A2-DF1E-4F08-8D07-7D44DE9B1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4" y="1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4DB9-57B7-4891-95A7-265EC92E0333}" type="datetime1">
              <a:rPr lang="en-US" smtClean="0"/>
              <a:pPr/>
              <a:t>5/2/2010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CD08-B436-4EB5-9ABB-2027B814E8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F53F-78D3-41E1-BCDB-946E0A1E8695}" type="datetime1">
              <a:rPr lang="en-US" smtClean="0"/>
              <a:pPr/>
              <a:t>5/2/2010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CD08-B436-4EB5-9ABB-2027B814E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91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2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5B5E-77C0-477A-8352-8AA386505D21}" type="datetime1">
              <a:rPr lang="en-US" smtClean="0"/>
              <a:pPr/>
              <a:t>5/2/2010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8" y="6377461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CD08-B436-4EB5-9ABB-2027B814E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D95C-5CFF-4D90-8D41-529948EF3CDF}" type="datetime1">
              <a:rPr lang="en-US" smtClean="0"/>
              <a:pPr/>
              <a:t>5/2/2010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CD08-B436-4EB5-9ABB-2027B814E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2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9AA5-B133-438F-891B-6268E15AB640}" type="datetime1">
              <a:rPr lang="en-US" smtClean="0"/>
              <a:pPr/>
              <a:t>5/2/2010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CD08-B436-4EB5-9ABB-2027B814E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57FC-C31F-4D52-8766-20CCEC19A1E9}" type="datetime1">
              <a:rPr lang="en-US" smtClean="0"/>
              <a:pPr/>
              <a:t>5/2/2010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CD08-B436-4EB5-9ABB-2027B814E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98989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698989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BD9E-608A-4DF8-8DCF-939833A892B2}" type="datetime1">
              <a:rPr lang="en-US" smtClean="0"/>
              <a:pPr/>
              <a:t>5/2/2010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CD08-B436-4EB5-9ABB-2027B814E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FBFF-FB1E-4727-9F5E-508E8A8725EC}" type="datetime1">
              <a:rPr lang="en-US" smtClean="0"/>
              <a:pPr/>
              <a:t>5/2/2010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CD08-B436-4EB5-9ABB-2027B814E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94D9-544B-46A6-8B03-CDD8D8D38BA2}" type="datetime1">
              <a:rPr lang="en-US" smtClean="0"/>
              <a:pPr/>
              <a:t>5/2/2010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CD08-B436-4EB5-9ABB-2027B814E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9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9" y="1743135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9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A24-1CAB-48C9-8210-64B2DEEA808F}" type="datetime1">
              <a:rPr lang="en-US" smtClean="0"/>
              <a:pPr/>
              <a:t>5/2/2010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CD08-B436-4EB5-9ABB-2027B814E8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5" y="155448"/>
            <a:ext cx="2525151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8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453330F-27A2-4ACB-9AD6-85652128EB23}" type="datetime1">
              <a:rPr lang="en-US" smtClean="0"/>
              <a:pPr/>
              <a:t>5/2/2010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DBCCD08-B436-4EB5-9ABB-2027B814E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50000"/>
                <a:lumOff val="50000"/>
              </a:schemeClr>
            </a:gs>
            <a:gs pos="40000">
              <a:schemeClr val="tx1">
                <a:lumMod val="65000"/>
                <a:lumOff val="35000"/>
              </a:schemeClr>
            </a:gs>
            <a:gs pos="80000">
              <a:schemeClr val="tx1">
                <a:lumMod val="75000"/>
                <a:lumOff val="2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4" y="1"/>
            <a:ext cx="9143999" cy="143373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2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ADF6D007-A066-4AEB-812C-F28F70F7FEEF}" type="datetime1">
              <a:rPr lang="en-US" smtClean="0"/>
              <a:pPr/>
              <a:t>5/2/2010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600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5DBCCD08-B436-4EB5-9ABB-2027B814E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9.xml"/><Relationship Id="rId1" Type="http://schemas.openxmlformats.org/officeDocument/2006/relationships/video" Target="file:///\\localhost\Users\msgambati\Desktop\Presentation\Presentation_Videos\VolumeOrientationAndPosition.wmv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9.xml"/><Relationship Id="rId1" Type="http://schemas.openxmlformats.org/officeDocument/2006/relationships/video" Target="file:///\\localhost\Users\msgambati\Desktop\Presentation\Presentation_Videos\Lighting.wmv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9.xml"/><Relationship Id="rId1" Type="http://schemas.openxmlformats.org/officeDocument/2006/relationships/video" Target="file:///\\localhost\Users\msgambati\Desktop\Presentation\Presentation_Videos\ColorMaps.wmv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9.xml"/><Relationship Id="rId1" Type="http://schemas.openxmlformats.org/officeDocument/2006/relationships/video" Target="file:///\\localhost\Users\msgambati\Desktop\Presentation\Presentation_Videos\SliceTool.wmv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9.xml"/><Relationship Id="rId1" Type="http://schemas.openxmlformats.org/officeDocument/2006/relationships/video" Target="file:///\\localhost\Users\msgambati\Desktop\Presentation\Presentation_Videos\1DTransferFunction.wmv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9.xml"/><Relationship Id="rId1" Type="http://schemas.openxmlformats.org/officeDocument/2006/relationships/video" Target="file:///\\localhost\Users\msgambati\Desktop\Presentation\Presentation_Videos\SurfaceVisualization.wmv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9.xml"/><Relationship Id="rId1" Type="http://schemas.openxmlformats.org/officeDocument/2006/relationships/video" Target="file:///\\localhost\Users\msgambati\Desktop\Presentation\Presentation_Videos\DistanceMeasurementTool.wmv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9.xml"/><Relationship Id="rId1" Type="http://schemas.openxmlformats.org/officeDocument/2006/relationships/video" Target="file:///\\localhost\Users\msgambati\Desktop\Presentation\Presentation_Videos\VolumeOrientationAndPosition.wmv" TargetMode="Externa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50000"/>
                <a:lumOff val="50000"/>
              </a:schemeClr>
            </a:gs>
            <a:gs pos="100000">
              <a:schemeClr val="bg1">
                <a:lumMod val="85000"/>
                <a:lumOff val="15000"/>
              </a:schemeClr>
            </a:gs>
            <a:gs pos="40000">
              <a:schemeClr val="bg1">
                <a:lumMod val="65000"/>
                <a:lumOff val="35000"/>
              </a:schemeClr>
            </a:gs>
            <a:gs pos="70000">
              <a:schemeClr val="bg1">
                <a:lumMod val="75000"/>
                <a:lumOff val="2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0268" y="1831848"/>
            <a:ext cx="9372600" cy="251155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Immersive Visualization and Analysis</a:t>
            </a:r>
            <a:br>
              <a:rPr lang="en-US" sz="4400" dirty="0" smtClean="0"/>
            </a:br>
            <a:r>
              <a:rPr lang="en-US" sz="4400" dirty="0" smtClean="0"/>
              <a:t>of</a:t>
            </a:r>
            <a:br>
              <a:rPr lang="en-US" sz="4400" dirty="0" smtClean="0"/>
            </a:br>
            <a:r>
              <a:rPr lang="en-US" sz="4400" dirty="0" smtClean="0"/>
              <a:t>Ground Penetrating Radar Data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1435" y="3962400"/>
            <a:ext cx="3352800" cy="990600"/>
          </a:xfrm>
        </p:spPr>
        <p:txBody>
          <a:bodyPr>
            <a:noAutofit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By</a:t>
            </a:r>
          </a:p>
          <a:p>
            <a:pPr algn="ctr"/>
            <a:r>
              <a:rPr lang="en-US" sz="2800" dirty="0" smtClean="0"/>
              <a:t>Matthew </a:t>
            </a:r>
            <a:r>
              <a:rPr lang="en-US" sz="2800" dirty="0" err="1" smtClean="0"/>
              <a:t>Sgambati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4008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/>
              <a:t>1</a:t>
            </a:fld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Ground Penetrating Radar 	and </a:t>
            </a:r>
            <a:r>
              <a:rPr lang="en-US" sz="1500" dirty="0" err="1" smtClean="0">
                <a:solidFill>
                  <a:schemeClr val="bg1"/>
                </a:solidFill>
              </a:rPr>
              <a:t>Brunton</a:t>
            </a:r>
            <a:r>
              <a:rPr lang="en-US" sz="1500" dirty="0" smtClean="0">
                <a:solidFill>
                  <a:schemeClr val="bg1"/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err="1" smtClean="0">
                <a:solidFill>
                  <a:schemeClr val="bg1"/>
                </a:solidFill>
              </a:rPr>
              <a:t>Toirt-Samhlaigh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Sand Dunes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10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Placeholder 8" descr="tb_mui_ne_sand_dune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1481142"/>
            <a:ext cx="6248400" cy="5376858"/>
          </a:xfrm>
        </p:spPr>
      </p:pic>
      <p:sp>
        <p:nvSpPr>
          <p:cNvPr id="8" name="TextBox 7"/>
          <p:cNvSpPr txBox="1"/>
          <p:nvPr/>
        </p:nvSpPr>
        <p:spPr>
          <a:xfrm>
            <a:off x="4648200" y="6400800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Dune 7 in the Namib desert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Ground Penetrating Radar 	and </a:t>
            </a:r>
            <a:r>
              <a:rPr lang="en-US" sz="15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Brunton</a:t>
            </a: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err="1" smtClean="0">
                <a:solidFill>
                  <a:schemeClr val="bg1"/>
                </a:solidFill>
              </a:rPr>
              <a:t>Toirt-Samhlaigh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Ground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Penetrating Radar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11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514600"/>
            <a:ext cx="41202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Ground Penetrating Radar 	and </a:t>
            </a:r>
            <a:r>
              <a:rPr lang="en-US" sz="15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Brunton</a:t>
            </a: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err="1" smtClean="0">
                <a:solidFill>
                  <a:schemeClr val="bg1"/>
                </a:solidFill>
              </a:rPr>
              <a:t>Toirt-Samhlaigh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Ground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Penetrating Radar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12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Placeholder 11" descr="GPRTransReceive2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396" r="6396"/>
          <a:stretch>
            <a:fillRect/>
          </a:stretch>
        </p:blipFill>
        <p:spPr>
          <a:xfrm>
            <a:off x="2903538" y="1484313"/>
            <a:ext cx="6248400" cy="5373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Ground Penetrating Radar 	and </a:t>
            </a:r>
            <a:r>
              <a:rPr lang="en-US" sz="15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Brunton</a:t>
            </a: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err="1" smtClean="0">
                <a:solidFill>
                  <a:schemeClr val="bg1"/>
                </a:solidFill>
              </a:rPr>
              <a:t>Toirt-Samhlaigh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Ground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Penetrating Radar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13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gprProfi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1447799"/>
            <a:ext cx="6248400" cy="5410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Ground Penetrating Radar 	and </a:t>
            </a:r>
            <a:r>
              <a:rPr lang="en-US" sz="15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Brunton</a:t>
            </a: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err="1" smtClean="0">
                <a:solidFill>
                  <a:schemeClr val="bg1"/>
                </a:solidFill>
              </a:rPr>
              <a:t>Toirt-Samhlaigh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Brunton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Compass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14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447800"/>
            <a:ext cx="6248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Ground Penetrating Radar 	and </a:t>
            </a:r>
            <a:r>
              <a:rPr lang="en-US" sz="15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Brunton</a:t>
            </a: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err="1" smtClean="0">
                <a:solidFill>
                  <a:schemeClr val="bg1"/>
                </a:solidFill>
              </a:rPr>
              <a:t>Toirt-Samhlaigh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Brunton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Compass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15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447800"/>
            <a:ext cx="6248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Ground Penetrating Radar 	and </a:t>
            </a:r>
            <a:r>
              <a:rPr lang="en-US" sz="15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Brunton</a:t>
            </a: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err="1" smtClean="0">
                <a:solidFill>
                  <a:schemeClr val="bg1"/>
                </a:solidFill>
              </a:rPr>
              <a:t>Toirt-Samhlaigh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Brunton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Compass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16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447800"/>
            <a:ext cx="6248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Ground Penetrating Radar 	and </a:t>
            </a:r>
            <a:r>
              <a:rPr lang="en-US" sz="1500" dirty="0" err="1" smtClean="0">
                <a:solidFill>
                  <a:schemeClr val="bg1"/>
                </a:solidFill>
              </a:rPr>
              <a:t>Brunton</a:t>
            </a:r>
            <a:r>
              <a:rPr lang="en-US" sz="1500" dirty="0" smtClean="0">
                <a:solidFill>
                  <a:schemeClr val="bg1"/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err="1" smtClean="0">
                <a:solidFill>
                  <a:schemeClr val="bg1"/>
                </a:solidFill>
              </a:rPr>
              <a:t>Toirt-Samhlaigh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Volume Rendering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17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0" y="1565910"/>
            <a:ext cx="5943600" cy="51396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600" dirty="0" smtClean="0">
                <a:solidFill>
                  <a:schemeClr val="bg1"/>
                </a:solidFill>
              </a:rPr>
              <a:t>Display of data sampled in 	three dimensions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Ground Penetrating Radar 	and </a:t>
            </a:r>
            <a:r>
              <a:rPr lang="en-US" sz="1500" dirty="0" err="1" smtClean="0">
                <a:solidFill>
                  <a:schemeClr val="bg1"/>
                </a:solidFill>
              </a:rPr>
              <a:t>Brunton</a:t>
            </a:r>
            <a:r>
              <a:rPr lang="en-US" sz="1500" dirty="0" smtClean="0">
                <a:solidFill>
                  <a:schemeClr val="bg1"/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err="1" smtClean="0">
                <a:solidFill>
                  <a:schemeClr val="bg1"/>
                </a:solidFill>
              </a:rPr>
              <a:t>Toirt-Samhlaigh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Volume Rendering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18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point clou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1790" y="1482724"/>
            <a:ext cx="6242210" cy="5375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Ground Penetrating Radar 	and </a:t>
            </a:r>
            <a:r>
              <a:rPr lang="en-US" sz="1500" dirty="0" err="1" smtClean="0">
                <a:solidFill>
                  <a:schemeClr val="bg1"/>
                </a:solidFill>
              </a:rPr>
              <a:t>Brunton</a:t>
            </a:r>
            <a:r>
              <a:rPr lang="en-US" sz="1500" dirty="0" smtClean="0">
                <a:solidFill>
                  <a:schemeClr val="bg1"/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err="1" smtClean="0">
                <a:solidFill>
                  <a:schemeClr val="bg1"/>
                </a:solidFill>
              </a:rPr>
              <a:t>Toirt-Samhlaigh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Volume Rendering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19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487806"/>
            <a:ext cx="6248400" cy="537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Dr. Daniel Coming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Dr. Frederick C. Harris, Jr.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Dr. Nicholas Lancaster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657600"/>
            <a:ext cx="29698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429000"/>
            <a:ext cx="2133600" cy="320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429000"/>
            <a:ext cx="2590800" cy="318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3"/>
          <p:cNvSpPr txBox="1">
            <a:spLocks/>
          </p:cNvSpPr>
          <p:nvPr/>
        </p:nvSpPr>
        <p:spPr>
          <a:xfrm>
            <a:off x="7620000" y="990600"/>
            <a:ext cx="1394460" cy="350519"/>
          </a:xfrm>
          <a:prstGeom prst="rect">
            <a:avLst/>
          </a:prstGeom>
        </p:spPr>
        <p:txBody>
          <a:bodyPr vert="horz" bIns="0" rtlCol="0" anchor="b"/>
          <a:lstStyle/>
          <a:p>
            <a:pPr lvl="0" algn="r">
              <a:defRPr/>
            </a:pPr>
            <a:fld id="{5DBCCD08-B436-4EB5-9ABB-2027B814E87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lvl="0" algn="r">
                <a:defRPr/>
              </a:pPr>
              <a:t>2</a:t>
            </a:fld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of 84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Ground Penetrating Radar 	and </a:t>
            </a:r>
            <a:r>
              <a:rPr lang="en-US" sz="1500" dirty="0" err="1" smtClean="0">
                <a:solidFill>
                  <a:schemeClr val="bg1"/>
                </a:solidFill>
              </a:rPr>
              <a:t>Brunton</a:t>
            </a:r>
            <a:r>
              <a:rPr lang="en-US" sz="1500" dirty="0" smtClean="0">
                <a:solidFill>
                  <a:schemeClr val="bg1"/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err="1" smtClean="0">
                <a:solidFill>
                  <a:schemeClr val="bg1"/>
                </a:solidFill>
              </a:rPr>
              <a:t>Toirt-Samhlaigh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Volume Rendering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20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0" y="1565910"/>
            <a:ext cx="5943600" cy="51396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600" dirty="0" smtClean="0">
                <a:solidFill>
                  <a:schemeClr val="bg1"/>
                </a:solidFill>
              </a:rPr>
              <a:t>Methodologies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2425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Indirect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2425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	Direct</a:t>
            </a:r>
          </a:p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Algorithm categories</a:t>
            </a: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Object-order</a:t>
            </a: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	Image-order</a:t>
            </a: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	Hybrid</a:t>
            </a:r>
          </a:p>
          <a:p>
            <a:pPr marL="352425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Ground Penetrating Radar 	and </a:t>
            </a:r>
            <a:r>
              <a:rPr lang="en-US" sz="1500" dirty="0" err="1" smtClean="0">
                <a:solidFill>
                  <a:schemeClr val="bg1"/>
                </a:solidFill>
              </a:rPr>
              <a:t>Brunton</a:t>
            </a:r>
            <a:r>
              <a:rPr lang="en-US" sz="1500" dirty="0" smtClean="0">
                <a:solidFill>
                  <a:schemeClr val="bg1"/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err="1" smtClean="0">
                <a:solidFill>
                  <a:schemeClr val="bg1"/>
                </a:solidFill>
              </a:rPr>
              <a:t>Toirt-Samhlaigh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Indirect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21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0" y="1565910"/>
            <a:ext cx="5943600" cy="51396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600" dirty="0" err="1" smtClean="0">
                <a:solidFill>
                  <a:schemeClr val="bg1"/>
                </a:solidFill>
              </a:rPr>
              <a:t>Iso</a:t>
            </a:r>
            <a:r>
              <a:rPr lang="en-US" sz="3600" dirty="0" smtClean="0">
                <a:solidFill>
                  <a:schemeClr val="bg1"/>
                </a:solidFill>
              </a:rPr>
              <a:t>-surfaces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Isosurface_on_molecu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5867400" cy="4531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Ground Penetrating Radar 	and </a:t>
            </a:r>
            <a:r>
              <a:rPr lang="en-US" sz="1500" dirty="0" err="1" smtClean="0">
                <a:solidFill>
                  <a:schemeClr val="bg1"/>
                </a:solidFill>
              </a:rPr>
              <a:t>Brunton</a:t>
            </a:r>
            <a:r>
              <a:rPr lang="en-US" sz="1500" dirty="0" smtClean="0">
                <a:solidFill>
                  <a:schemeClr val="bg1"/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err="1" smtClean="0">
                <a:solidFill>
                  <a:schemeClr val="bg1"/>
                </a:solidFill>
              </a:rPr>
              <a:t>Toirt-Samhlaigh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Indirect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22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0" y="1565910"/>
            <a:ext cx="5943600" cy="44538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</a:pPr>
            <a:r>
              <a:rPr lang="en-US" sz="3600" dirty="0" smtClean="0">
                <a:solidFill>
                  <a:schemeClr val="bg1"/>
                </a:solidFill>
              </a:rPr>
              <a:t>	Assumptions</a:t>
            </a: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2800" dirty="0" err="1" smtClean="0">
                <a:solidFill>
                  <a:schemeClr val="bg1"/>
                </a:solidFill>
              </a:rPr>
              <a:t>Iso</a:t>
            </a:r>
            <a:r>
              <a:rPr lang="en-US" sz="2800" dirty="0" smtClean="0">
                <a:solidFill>
                  <a:schemeClr val="bg1"/>
                </a:solidFill>
              </a:rPr>
              <a:t>-surfaces exist</a:t>
            </a: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	Rendered within a reasonable 	degree of accuracy</a:t>
            </a:r>
          </a:p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231775" algn="l"/>
              </a:tabLst>
              <a:defRPr/>
            </a:pP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	Complexity is an issue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90000"/>
              <a:defRPr/>
            </a:pP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Ground Penetrating Radar 	and </a:t>
            </a:r>
            <a:r>
              <a:rPr lang="en-US" sz="1500" dirty="0" err="1" smtClean="0">
                <a:solidFill>
                  <a:schemeClr val="bg1"/>
                </a:solidFill>
              </a:rPr>
              <a:t>Brunton</a:t>
            </a:r>
            <a:r>
              <a:rPr lang="en-US" sz="1500" dirty="0" smtClean="0">
                <a:solidFill>
                  <a:schemeClr val="bg1"/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err="1" smtClean="0">
                <a:solidFill>
                  <a:schemeClr val="bg1"/>
                </a:solidFill>
              </a:rPr>
              <a:t>Toirt-Samhlaigh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Direct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23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0" y="1565910"/>
            <a:ext cx="5943600" cy="55968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600" dirty="0" smtClean="0">
                <a:solidFill>
                  <a:schemeClr val="bg1"/>
                </a:solidFill>
              </a:rPr>
              <a:t>Requirement</a:t>
            </a:r>
          </a:p>
          <a:p>
            <a:pPr marL="352425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Every sample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point is mapped to 	an opacity and color</a:t>
            </a:r>
          </a:p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Techniques</a:t>
            </a: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	Ray Casting</a:t>
            </a: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	</a:t>
            </a:r>
            <a:r>
              <a:rPr lang="en-US" sz="2800" dirty="0" err="1" smtClean="0">
                <a:solidFill>
                  <a:schemeClr val="bg1"/>
                </a:solidFill>
              </a:rPr>
              <a:t>Splatting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	Shear-Warp</a:t>
            </a: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	Texture Mapping</a:t>
            </a: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	Hardware Accelerated</a:t>
            </a:r>
          </a:p>
          <a:p>
            <a:pPr marL="352425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Ground Penetrating Radar 	and </a:t>
            </a:r>
            <a:r>
              <a:rPr lang="en-US" sz="1500" dirty="0" err="1" smtClean="0">
                <a:solidFill>
                  <a:schemeClr val="bg1"/>
                </a:solidFill>
              </a:rPr>
              <a:t>Brunton</a:t>
            </a:r>
            <a:r>
              <a:rPr lang="en-US" sz="1500" dirty="0" smtClean="0">
                <a:solidFill>
                  <a:schemeClr val="bg1"/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err="1" smtClean="0">
                <a:solidFill>
                  <a:schemeClr val="bg1"/>
                </a:solidFill>
              </a:rPr>
              <a:t>Toirt-Samhlaigh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Ray Casting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24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0" y="1565910"/>
            <a:ext cx="5943600" cy="51396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600" dirty="0" smtClean="0">
                <a:solidFill>
                  <a:schemeClr val="bg1"/>
                </a:solidFill>
              </a:rPr>
              <a:t>Image-order algorithm</a:t>
            </a:r>
            <a:endParaRPr lang="en-US" sz="36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Produces  some of the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	highest quality images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600" dirty="0" smtClean="0">
                <a:solidFill>
                  <a:schemeClr val="bg1"/>
                </a:solidFill>
              </a:rPr>
              <a:t>Very computationally 	expensive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Ground Penetrating Radar 	and </a:t>
            </a:r>
            <a:r>
              <a:rPr lang="en-US" sz="1500" dirty="0" err="1" smtClean="0">
                <a:solidFill>
                  <a:schemeClr val="bg1"/>
                </a:solidFill>
              </a:rPr>
              <a:t>Brunton</a:t>
            </a:r>
            <a:r>
              <a:rPr lang="en-US" sz="1500" dirty="0" smtClean="0">
                <a:solidFill>
                  <a:schemeClr val="bg1"/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err="1" smtClean="0">
                <a:solidFill>
                  <a:schemeClr val="bg1"/>
                </a:solidFill>
              </a:rPr>
              <a:t>Toirt-Samhlaigh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Ray Casting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25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362200"/>
            <a:ext cx="5943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Ground Penetrating Radar 	and </a:t>
            </a:r>
            <a:r>
              <a:rPr lang="en-US" sz="1500" dirty="0" err="1" smtClean="0">
                <a:solidFill>
                  <a:schemeClr val="bg1"/>
                </a:solidFill>
              </a:rPr>
              <a:t>Brunton</a:t>
            </a:r>
            <a:r>
              <a:rPr lang="en-US" sz="1500" dirty="0" smtClean="0">
                <a:solidFill>
                  <a:schemeClr val="bg1"/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err="1" smtClean="0">
                <a:solidFill>
                  <a:schemeClr val="bg1"/>
                </a:solidFill>
              </a:rPr>
              <a:t>Toirt-Samhlaigh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Splatting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26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0" y="1565910"/>
            <a:ext cx="5943600" cy="51396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600" dirty="0" smtClean="0">
                <a:solidFill>
                  <a:schemeClr val="bg1"/>
                </a:solidFill>
              </a:rPr>
              <a:t>Object-order algorithm</a:t>
            </a:r>
          </a:p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Less computationally 	expensive than Ray Casting</a:t>
            </a:r>
          </a:p>
          <a:p>
            <a:pPr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Throw paint balls onto a 	surface to obtain an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Ground Penetrating Radar 	and </a:t>
            </a:r>
            <a:r>
              <a:rPr lang="en-US" sz="1500" dirty="0" err="1" smtClean="0">
                <a:solidFill>
                  <a:schemeClr val="bg1"/>
                </a:solidFill>
              </a:rPr>
              <a:t>Brunton</a:t>
            </a:r>
            <a:r>
              <a:rPr lang="en-US" sz="1500" dirty="0" smtClean="0">
                <a:solidFill>
                  <a:schemeClr val="bg1"/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err="1" smtClean="0">
                <a:solidFill>
                  <a:schemeClr val="bg1"/>
                </a:solidFill>
              </a:rPr>
              <a:t>Toirt-Samhlaigh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Splatting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27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0" y="1565910"/>
            <a:ext cx="6096000" cy="54444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</a:pP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600" dirty="0" smtClean="0">
                <a:solidFill>
                  <a:schemeClr val="bg1"/>
                </a:solidFill>
              </a:rPr>
              <a:t>Maps every </a:t>
            </a:r>
            <a:r>
              <a:rPr lang="en-US" sz="3600" dirty="0" err="1" smtClean="0">
                <a:solidFill>
                  <a:schemeClr val="bg1"/>
                </a:solidFill>
              </a:rPr>
              <a:t>voxel</a:t>
            </a:r>
            <a:r>
              <a:rPr lang="en-US" sz="3600" dirty="0" smtClean="0">
                <a:solidFill>
                  <a:schemeClr val="bg1"/>
                </a:solidFill>
              </a:rPr>
              <a:t> to the 	viewing plane</a:t>
            </a:r>
          </a:p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Footprint</a:t>
            </a: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Reconstruction Kernel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Speed</a:t>
            </a: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	</a:t>
            </a:r>
            <a:r>
              <a:rPr lang="en-US" sz="2800" dirty="0" err="1" smtClean="0">
                <a:solidFill>
                  <a:schemeClr val="bg1"/>
                </a:solidFill>
              </a:rPr>
              <a:t>Precompute</a:t>
            </a:r>
            <a:r>
              <a:rPr lang="en-US" sz="2800" dirty="0" smtClean="0">
                <a:solidFill>
                  <a:schemeClr val="bg1"/>
                </a:solidFill>
              </a:rPr>
              <a:t> footprints</a:t>
            </a:r>
          </a:p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Issue</a:t>
            </a:r>
          </a:p>
          <a:p>
            <a:pPr marL="352425" lvl="1">
              <a:buFont typeface="Wingdings" pitchFamily="2" charset="2"/>
              <a:buChar char="§"/>
              <a:tabLst>
                <a:tab pos="685800" algn="l"/>
              </a:tabLst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Reconstruction Kernel selection</a:t>
            </a:r>
          </a:p>
          <a:p>
            <a:pPr marL="809625" lvl="2">
              <a:buFont typeface="Wingdings" pitchFamily="2" charset="2"/>
              <a:buChar char="§"/>
              <a:tabLst>
                <a:tab pos="1143000" algn="l"/>
              </a:tabLst>
            </a:pPr>
            <a:r>
              <a:rPr lang="en-US" sz="2400" dirty="0" smtClean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Too larger results in a blurry image</a:t>
            </a:r>
          </a:p>
          <a:p>
            <a:pPr marL="809625" lvl="2">
              <a:buFont typeface="Wingdings" pitchFamily="2" charset="2"/>
              <a:buChar char="§"/>
              <a:tabLst>
                <a:tab pos="1143000" algn="l"/>
              </a:tabLst>
            </a:pPr>
            <a:r>
              <a:rPr lang="en-US" sz="2400" dirty="0" smtClean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Too small results in gaps in the image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Ground Penetrating Radar 	and </a:t>
            </a:r>
            <a:r>
              <a:rPr lang="en-US" sz="1500" dirty="0" err="1" smtClean="0">
                <a:solidFill>
                  <a:schemeClr val="bg1"/>
                </a:solidFill>
              </a:rPr>
              <a:t>Brunton</a:t>
            </a:r>
            <a:r>
              <a:rPr lang="en-US" sz="1500" dirty="0" smtClean="0">
                <a:solidFill>
                  <a:schemeClr val="bg1"/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err="1" smtClean="0">
                <a:solidFill>
                  <a:schemeClr val="bg1"/>
                </a:solidFill>
              </a:rPr>
              <a:t>Toirt-Samhlaigh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Splatting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28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phongSplatt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1600200"/>
            <a:ext cx="5181600" cy="5098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Ground Penetrating Radar 	and </a:t>
            </a:r>
            <a:r>
              <a:rPr lang="en-US" sz="1500" dirty="0" err="1" smtClean="0">
                <a:solidFill>
                  <a:schemeClr val="bg1"/>
                </a:solidFill>
              </a:rPr>
              <a:t>Brunton</a:t>
            </a:r>
            <a:r>
              <a:rPr lang="en-US" sz="1500" dirty="0" smtClean="0">
                <a:solidFill>
                  <a:schemeClr val="bg1"/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err="1" smtClean="0">
                <a:solidFill>
                  <a:schemeClr val="bg1"/>
                </a:solidFill>
              </a:rPr>
              <a:t>Toirt-Samhlaigh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Shear-Warp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29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0" y="1565910"/>
            <a:ext cx="5943600" cy="51396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0" y="1565910"/>
            <a:ext cx="6096000" cy="54444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</a:pP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600" dirty="0" smtClean="0">
                <a:solidFill>
                  <a:schemeClr val="bg1"/>
                </a:solidFill>
              </a:rPr>
              <a:t>Hybrid algorithm</a:t>
            </a:r>
          </a:p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Fastest purely 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	software-based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2"/>
            <a:ext cx="8229600" cy="508280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Background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The Project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Software Specification and Design Process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Implementation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Results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Conclusion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Future 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3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Ground Penetrating Radar 	and </a:t>
            </a:r>
            <a:r>
              <a:rPr lang="en-US" sz="1500" dirty="0" err="1" smtClean="0">
                <a:solidFill>
                  <a:schemeClr val="bg1"/>
                </a:solidFill>
              </a:rPr>
              <a:t>Brunton</a:t>
            </a:r>
            <a:r>
              <a:rPr lang="en-US" sz="1500" dirty="0" smtClean="0">
                <a:solidFill>
                  <a:schemeClr val="bg1"/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err="1" smtClean="0">
                <a:solidFill>
                  <a:schemeClr val="bg1"/>
                </a:solidFill>
              </a:rPr>
              <a:t>Toirt-Samhlaigh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Shear-Warp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30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0" y="1565910"/>
            <a:ext cx="5943600" cy="51396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0" y="1565910"/>
            <a:ext cx="6096000" cy="54444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</a:pP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600" dirty="0" smtClean="0">
                <a:solidFill>
                  <a:schemeClr val="bg1"/>
                </a:solidFill>
              </a:rPr>
              <a:t>Sheared object space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362200"/>
            <a:ext cx="490102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791" y="4576354"/>
            <a:ext cx="4904038" cy="214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Ground Penetrating Radar 	and </a:t>
            </a:r>
            <a:r>
              <a:rPr lang="en-US" sz="1500" dirty="0" err="1" smtClean="0">
                <a:solidFill>
                  <a:schemeClr val="bg1"/>
                </a:solidFill>
              </a:rPr>
              <a:t>Brunton</a:t>
            </a:r>
            <a:r>
              <a:rPr lang="en-US" sz="1500" dirty="0" smtClean="0">
                <a:solidFill>
                  <a:schemeClr val="bg1"/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err="1" smtClean="0">
                <a:solidFill>
                  <a:schemeClr val="bg1"/>
                </a:solidFill>
              </a:rPr>
              <a:t>Toirt-Samhlaigh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Shear-Warp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31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0" y="1565910"/>
            <a:ext cx="5943600" cy="51396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590800"/>
            <a:ext cx="5839485" cy="307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Ground Penetrating Radar 	and </a:t>
            </a:r>
            <a:r>
              <a:rPr lang="en-US" sz="1500" dirty="0" err="1" smtClean="0">
                <a:solidFill>
                  <a:schemeClr val="bg1"/>
                </a:solidFill>
              </a:rPr>
              <a:t>Brunton</a:t>
            </a:r>
            <a:r>
              <a:rPr lang="en-US" sz="1500" dirty="0" smtClean="0">
                <a:solidFill>
                  <a:schemeClr val="bg1"/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err="1" smtClean="0">
                <a:solidFill>
                  <a:schemeClr val="bg1"/>
                </a:solidFill>
              </a:rPr>
              <a:t>Toirt-Samhlaigh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Shear-Warp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32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0" y="1565910"/>
            <a:ext cx="5943600" cy="51396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0" y="1565910"/>
            <a:ext cx="6096000" cy="54444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Speed</a:t>
            </a: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Run-length encoding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Issues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352425" lvl="1">
              <a:buFont typeface="Wingdings" pitchFamily="2" charset="2"/>
              <a:buChar char="§"/>
              <a:tabLst>
                <a:tab pos="685800" algn="l"/>
              </a:tabLst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 Run-length encoding</a:t>
            </a:r>
          </a:p>
          <a:p>
            <a:pPr marL="809625" lvl="2">
              <a:buFont typeface="Wingdings" pitchFamily="2" charset="2"/>
              <a:buChar char="§"/>
              <a:tabLst>
                <a:tab pos="1143000" algn="l"/>
              </a:tabLst>
            </a:pPr>
            <a:r>
              <a:rPr lang="en-US" sz="2400" dirty="0" smtClean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One for each axis, 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3</a:t>
            </a:r>
            <a:r>
              <a:rPr lang="en-US" sz="2400" dirty="0" smtClean="0">
                <a:solidFill>
                  <a:schemeClr val="bg1"/>
                </a:solidFill>
              </a:rPr>
              <a:t> x memory 	consumption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352425" lvl="1">
              <a:buFont typeface="Wingdings" pitchFamily="2" charset="2"/>
              <a:buChar char="§"/>
              <a:tabLst>
                <a:tab pos="685800" algn="l"/>
              </a:tabLst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Interpolation is per slice</a:t>
            </a:r>
          </a:p>
          <a:p>
            <a:pPr marL="809625" lvl="2">
              <a:buFont typeface="Wingdings" pitchFamily="2" charset="2"/>
              <a:buChar char="§"/>
              <a:tabLst>
                <a:tab pos="1143000" algn="l"/>
              </a:tabLst>
            </a:pPr>
            <a:r>
              <a:rPr lang="en-US" sz="2400" dirty="0" smtClean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Aliasing</a:t>
            </a:r>
          </a:p>
          <a:p>
            <a:pPr marL="809625" lvl="2">
              <a:buFont typeface="Wingdings" pitchFamily="2" charset="2"/>
              <a:buChar char="§"/>
              <a:tabLst>
                <a:tab pos="1143000" algn="l"/>
              </a:tabLst>
            </a:pPr>
            <a:r>
              <a:rPr lang="en-US" sz="2400" dirty="0" smtClean="0">
                <a:solidFill>
                  <a:srgbClr val="FF0000"/>
                </a:solidFill>
              </a:rPr>
              <a:t>	</a:t>
            </a:r>
            <a:r>
              <a:rPr lang="en-US" sz="2400" dirty="0" err="1" smtClean="0">
                <a:solidFill>
                  <a:schemeClr val="bg1"/>
                </a:solidFill>
              </a:rPr>
              <a:t>Staircasing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Ground Penetrating Radar 	and </a:t>
            </a:r>
            <a:r>
              <a:rPr lang="en-US" sz="1500" dirty="0" err="1" smtClean="0">
                <a:solidFill>
                  <a:schemeClr val="bg1"/>
                </a:solidFill>
              </a:rPr>
              <a:t>Brunton</a:t>
            </a:r>
            <a:r>
              <a:rPr lang="en-US" sz="1500" dirty="0" smtClean="0">
                <a:solidFill>
                  <a:schemeClr val="bg1"/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err="1" smtClean="0">
                <a:solidFill>
                  <a:schemeClr val="bg1"/>
                </a:solidFill>
              </a:rPr>
              <a:t>Toirt-Samhlaigh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Texture Mapping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33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0" y="1565910"/>
            <a:ext cx="5943600" cy="51396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0" y="1565910"/>
            <a:ext cx="6096000" cy="54444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Uses Graphics Hardware</a:t>
            </a: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Texture Mapping</a:t>
            </a: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	Interpolation</a:t>
            </a:r>
          </a:p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Types</a:t>
            </a: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Cambria" pitchFamily="18" charset="0"/>
                <a:ea typeface="Cambria Math" pitchFamily="18" charset="0"/>
              </a:rPr>
              <a:t>2</a:t>
            </a:r>
            <a:r>
              <a:rPr lang="en-US" sz="2800" dirty="0" smtClean="0">
                <a:solidFill>
                  <a:schemeClr val="bg1"/>
                </a:solidFill>
              </a:rPr>
              <a:t>D-texture mapping</a:t>
            </a:r>
          </a:p>
          <a:p>
            <a:pPr marL="352425" lvl="1">
              <a:buFont typeface="Wingdings" pitchFamily="2" charset="2"/>
              <a:buChar char="§"/>
              <a:tabLst>
                <a:tab pos="685800" algn="l"/>
              </a:tabLst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Cambria" pitchFamily="18" charset="0"/>
                <a:ea typeface="Cambria Math" pitchFamily="18" charset="0"/>
              </a:rPr>
              <a:t>3</a:t>
            </a:r>
            <a:r>
              <a:rPr lang="en-US" sz="2800" dirty="0" smtClean="0">
                <a:solidFill>
                  <a:schemeClr val="bg1"/>
                </a:solidFill>
              </a:rPr>
              <a:t>D-texture mapping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Ground Penetrating Radar 	and </a:t>
            </a:r>
            <a:r>
              <a:rPr lang="en-US" sz="1500" dirty="0" err="1" smtClean="0">
                <a:solidFill>
                  <a:schemeClr val="bg1"/>
                </a:solidFill>
              </a:rPr>
              <a:t>Brunton</a:t>
            </a:r>
            <a:r>
              <a:rPr lang="en-US" sz="1500" dirty="0" smtClean="0">
                <a:solidFill>
                  <a:schemeClr val="bg1"/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err="1" smtClean="0">
                <a:solidFill>
                  <a:schemeClr val="bg1"/>
                </a:solidFill>
              </a:rPr>
              <a:t>Toirt-Samhlaigh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smtClean="0">
                <a:solidFill>
                  <a:schemeClr val="accent1">
                    <a:satMod val="150000"/>
                  </a:schemeClr>
                </a:solidFill>
                <a:latin typeface="Cambria" pitchFamily="18" charset="0"/>
                <a:ea typeface="+mj-ea"/>
                <a:cs typeface="+mj-cs"/>
              </a:rPr>
              <a:t>2</a:t>
            </a:r>
            <a:r>
              <a:rPr lang="en-US" sz="4000" noProof="0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D-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Texture Mapping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34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0" y="1565910"/>
            <a:ext cx="5943600" cy="51396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0" y="1565910"/>
            <a:ext cx="6096000" cy="54444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Splits data into axis-aligned 	slices</a:t>
            </a:r>
          </a:p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Composited in back-to-front 	order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962400"/>
            <a:ext cx="4171950" cy="273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Ground Penetrating Radar 	and </a:t>
            </a:r>
            <a:r>
              <a:rPr lang="en-US" sz="1500" dirty="0" err="1" smtClean="0">
                <a:solidFill>
                  <a:schemeClr val="bg1"/>
                </a:solidFill>
              </a:rPr>
              <a:t>Brunton</a:t>
            </a:r>
            <a:r>
              <a:rPr lang="en-US" sz="1500" dirty="0" smtClean="0">
                <a:solidFill>
                  <a:schemeClr val="bg1"/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err="1" smtClean="0">
                <a:solidFill>
                  <a:schemeClr val="bg1"/>
                </a:solidFill>
              </a:rPr>
              <a:t>Toirt-Samhlaigh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smtClean="0">
                <a:solidFill>
                  <a:schemeClr val="accent1">
                    <a:satMod val="150000"/>
                  </a:schemeClr>
                </a:solidFill>
                <a:latin typeface="Cambria" pitchFamily="18" charset="0"/>
                <a:ea typeface="+mj-ea"/>
                <a:cs typeface="+mj-cs"/>
              </a:rPr>
              <a:t>2</a:t>
            </a:r>
            <a:r>
              <a:rPr lang="en-US" sz="4000" noProof="0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D-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Texture Mapping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35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0" y="1565910"/>
            <a:ext cx="5943600" cy="51396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0" y="1565910"/>
            <a:ext cx="6096000" cy="54444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Advantages</a:t>
            </a: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Simplicity</a:t>
            </a: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	Takes advantage of graphics 	hardware (Bilinear interpolation)</a:t>
            </a:r>
          </a:p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Disadvantages</a:t>
            </a: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	Slices created for each axis, </a:t>
            </a:r>
            <a:r>
              <a:rPr lang="en-US" sz="2800" dirty="0" smtClean="0">
                <a:solidFill>
                  <a:schemeClr val="bg1"/>
                </a:solidFill>
                <a:latin typeface="Cambria" pitchFamily="18" charset="0"/>
              </a:rPr>
              <a:t>3</a:t>
            </a:r>
            <a:r>
              <a:rPr lang="en-US" sz="2800" dirty="0" smtClean="0">
                <a:solidFill>
                  <a:schemeClr val="bg1"/>
                </a:solidFill>
              </a:rPr>
              <a:t> x 	memory consumption</a:t>
            </a:r>
          </a:p>
          <a:p>
            <a:pPr marL="352425" lvl="1">
              <a:buFont typeface="Wingdings" pitchFamily="2" charset="2"/>
              <a:buChar char="§"/>
              <a:tabLst>
                <a:tab pos="685800" algn="l"/>
              </a:tabLst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Flickering</a:t>
            </a:r>
          </a:p>
          <a:p>
            <a:pPr marL="352425" lvl="1">
              <a:buFont typeface="Wingdings" pitchFamily="2" charset="2"/>
              <a:buChar char="§"/>
              <a:tabLst>
                <a:tab pos="685800" algn="l"/>
              </a:tabLst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Aliasing occurs when magnified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Ground Penetrating Radar 	and </a:t>
            </a:r>
            <a:r>
              <a:rPr lang="en-US" sz="1500" dirty="0" err="1" smtClean="0">
                <a:solidFill>
                  <a:schemeClr val="bg1"/>
                </a:solidFill>
              </a:rPr>
              <a:t>Brunton</a:t>
            </a:r>
            <a:r>
              <a:rPr lang="en-US" sz="1500" dirty="0" smtClean="0">
                <a:solidFill>
                  <a:schemeClr val="bg1"/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err="1" smtClean="0">
                <a:solidFill>
                  <a:schemeClr val="bg1"/>
                </a:solidFill>
              </a:rPr>
              <a:t>Toirt-Samhlaigh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smtClean="0">
                <a:solidFill>
                  <a:schemeClr val="accent1">
                    <a:satMod val="150000"/>
                  </a:schemeClr>
                </a:solidFill>
                <a:latin typeface="Cambria" pitchFamily="18" charset="0"/>
                <a:ea typeface="+mj-ea"/>
                <a:cs typeface="+mj-cs"/>
              </a:rPr>
              <a:t>3</a:t>
            </a:r>
            <a:r>
              <a:rPr lang="en-US" sz="4000" noProof="0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D-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Texture Mapping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36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0" y="1565910"/>
            <a:ext cx="5943600" cy="51396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0" y="1565910"/>
            <a:ext cx="6096000" cy="54444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Stores data as a </a:t>
            </a: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>3</a:t>
            </a:r>
            <a:r>
              <a:rPr lang="en-US" sz="3600" dirty="0" smtClean="0">
                <a:solidFill>
                  <a:schemeClr val="bg1"/>
                </a:solidFill>
              </a:rPr>
              <a:t>D-texture</a:t>
            </a:r>
          </a:p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Creates viewport aligned 	slices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Ground Penetrating Radar 	and </a:t>
            </a:r>
            <a:r>
              <a:rPr lang="en-US" sz="1500" dirty="0" err="1" smtClean="0">
                <a:solidFill>
                  <a:schemeClr val="bg1"/>
                </a:solidFill>
              </a:rPr>
              <a:t>Brunton</a:t>
            </a:r>
            <a:r>
              <a:rPr lang="en-US" sz="1500" dirty="0" smtClean="0">
                <a:solidFill>
                  <a:schemeClr val="bg1"/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err="1" smtClean="0">
                <a:solidFill>
                  <a:schemeClr val="bg1"/>
                </a:solidFill>
              </a:rPr>
              <a:t>Toirt-Samhlaigh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smtClean="0">
                <a:solidFill>
                  <a:schemeClr val="accent1">
                    <a:satMod val="150000"/>
                  </a:schemeClr>
                </a:solidFill>
                <a:latin typeface="Cambria" pitchFamily="18" charset="0"/>
                <a:ea typeface="+mj-ea"/>
                <a:cs typeface="+mj-cs"/>
              </a:rPr>
              <a:t>3</a:t>
            </a:r>
            <a:r>
              <a:rPr lang="en-US" sz="4000" noProof="0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D-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Texture Mapping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37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0" y="1565910"/>
            <a:ext cx="5943600" cy="51396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0" y="1565910"/>
            <a:ext cx="6096000" cy="59778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Advantages</a:t>
            </a: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Overcomes disadvantages of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	2D-texture mapping</a:t>
            </a: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	Takes advantage of graphics 	hardware (</a:t>
            </a:r>
            <a:r>
              <a:rPr lang="en-US" sz="2800" dirty="0" err="1" smtClean="0">
                <a:solidFill>
                  <a:schemeClr val="bg1"/>
                </a:solidFill>
              </a:rPr>
              <a:t>Trilinear</a:t>
            </a:r>
            <a:r>
              <a:rPr lang="en-US" sz="2800" dirty="0" smtClean="0">
                <a:solidFill>
                  <a:schemeClr val="bg1"/>
                </a:solidFill>
              </a:rPr>
              <a:t> interpolation)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Ground Penetrating Radar 	and </a:t>
            </a:r>
            <a:r>
              <a:rPr lang="en-US" sz="1500" dirty="0" err="1" smtClean="0">
                <a:solidFill>
                  <a:schemeClr val="bg1"/>
                </a:solidFill>
              </a:rPr>
              <a:t>Brunton</a:t>
            </a:r>
            <a:r>
              <a:rPr lang="en-US" sz="1500" dirty="0" smtClean="0">
                <a:solidFill>
                  <a:schemeClr val="bg1"/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err="1" smtClean="0">
                <a:solidFill>
                  <a:schemeClr val="bg1"/>
                </a:solidFill>
              </a:rPr>
              <a:t>Toirt-Samhlaigh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smtClean="0">
                <a:solidFill>
                  <a:schemeClr val="accent1">
                    <a:satMod val="150000"/>
                  </a:schemeClr>
                </a:solidFill>
                <a:latin typeface="Cambria" pitchFamily="18" charset="0"/>
                <a:ea typeface="+mj-ea"/>
                <a:cs typeface="+mj-cs"/>
              </a:rPr>
              <a:t>3</a:t>
            </a:r>
            <a:r>
              <a:rPr lang="en-US" sz="4000" noProof="0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D-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Texture Mapping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38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0" y="1565910"/>
            <a:ext cx="5943600" cy="51396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0" y="1565910"/>
            <a:ext cx="6096000" cy="59778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Disadvantages</a:t>
            </a: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	Bricking mechanism required for 	large data sets</a:t>
            </a:r>
          </a:p>
          <a:p>
            <a:pPr marL="809625" lvl="2">
              <a:buFont typeface="Wingdings" pitchFamily="2" charset="2"/>
              <a:buChar char="§"/>
              <a:tabLst>
                <a:tab pos="1143000" algn="l"/>
              </a:tabLst>
            </a:pPr>
            <a:r>
              <a:rPr lang="en-US" sz="2400" dirty="0" smtClean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Limited by bandwidth between 	system memory and graphics 	hardware</a:t>
            </a:r>
          </a:p>
          <a:p>
            <a:pPr marL="809625" lvl="2">
              <a:buFont typeface="Wingdings" pitchFamily="2" charset="2"/>
              <a:buChar char="§"/>
              <a:tabLst>
                <a:tab pos="1143000" algn="l"/>
              </a:tabLst>
            </a:pPr>
            <a:r>
              <a:rPr lang="en-US" sz="2400" dirty="0" smtClean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Brick size</a:t>
            </a:r>
          </a:p>
          <a:p>
            <a:pPr marL="1266825" lvl="3">
              <a:buFont typeface="Wingdings" pitchFamily="2" charset="2"/>
              <a:buChar char="§"/>
              <a:tabLst>
                <a:tab pos="1600200" algn="l"/>
              </a:tabLst>
            </a:pPr>
            <a:r>
              <a:rPr lang="en-US" sz="2400" dirty="0" smtClean="0">
                <a:solidFill>
                  <a:srgbClr val="92D050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Too large wont fit into graphics 	hardware’s memory cache</a:t>
            </a:r>
          </a:p>
          <a:p>
            <a:pPr marL="1266825" lvl="3">
              <a:buFont typeface="Wingdings" pitchFamily="2" charset="2"/>
              <a:buChar char="§"/>
              <a:tabLst>
                <a:tab pos="1600200" algn="l"/>
              </a:tabLst>
            </a:pPr>
            <a:r>
              <a:rPr lang="en-US" sz="2400" dirty="0" smtClean="0">
                <a:solidFill>
                  <a:srgbClr val="92D050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Too small increases memory 	footprint and number of 	intersection tests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Ground Penetrating Radar 	and </a:t>
            </a:r>
            <a:r>
              <a:rPr lang="en-US" sz="1500" dirty="0" err="1" smtClean="0">
                <a:solidFill>
                  <a:schemeClr val="bg1"/>
                </a:solidFill>
              </a:rPr>
              <a:t>Brunton</a:t>
            </a:r>
            <a:r>
              <a:rPr lang="en-US" sz="1500" dirty="0" smtClean="0">
                <a:solidFill>
                  <a:schemeClr val="bg1"/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err="1" smtClean="0">
                <a:solidFill>
                  <a:schemeClr val="bg1"/>
                </a:solidFill>
              </a:rPr>
              <a:t>Toirt-Samhlaigh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Hardware Accelerated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39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0" y="1565910"/>
            <a:ext cx="5943600" cy="51396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0" y="1565910"/>
            <a:ext cx="6096000" cy="59778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Uses Programmable Pipeline 	instead of the Fixed 	Functionality Pipeline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352800"/>
            <a:ext cx="591626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Ground Penetrating Radar 	and </a:t>
            </a:r>
            <a:r>
              <a:rPr lang="en-US" sz="1500" dirty="0" err="1" smtClean="0">
                <a:solidFill>
                  <a:schemeClr val="bg1"/>
                </a:solidFill>
              </a:rPr>
              <a:t>Brunton</a:t>
            </a:r>
            <a:r>
              <a:rPr lang="en-US" sz="1500" dirty="0" smtClean="0">
                <a:solidFill>
                  <a:schemeClr val="bg1"/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err="1" smtClean="0">
                <a:solidFill>
                  <a:schemeClr val="bg1"/>
                </a:solidFill>
              </a:rPr>
              <a:t>Toirt-Samhlaigh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Sand Dunes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4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Placeholder 8" descr="tb_mui_ne_sand_dune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396" r="6396"/>
          <a:stretch>
            <a:fillRect/>
          </a:stretch>
        </p:blipFill>
        <p:spPr>
          <a:xfrm>
            <a:off x="2901156" y="1481455"/>
            <a:ext cx="6242844" cy="53765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Ground Penetrating Radar 	and </a:t>
            </a:r>
            <a:r>
              <a:rPr lang="en-US" sz="1500" dirty="0" err="1" smtClean="0">
                <a:solidFill>
                  <a:schemeClr val="bg1"/>
                </a:solidFill>
              </a:rPr>
              <a:t>Brunton</a:t>
            </a:r>
            <a:r>
              <a:rPr lang="en-US" sz="1500" dirty="0" smtClean="0">
                <a:solidFill>
                  <a:schemeClr val="bg1"/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err="1" smtClean="0">
                <a:solidFill>
                  <a:schemeClr val="bg1"/>
                </a:solidFill>
              </a:rPr>
              <a:t>Toirt-Samhlaigh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Virtual Reality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40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0" y="1565910"/>
            <a:ext cx="6096000" cy="59778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Notion of mental immersion 	through feedback</a:t>
            </a: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	Visual</a:t>
            </a: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	</a:t>
            </a:r>
            <a:r>
              <a:rPr lang="en-US" sz="2800" dirty="0" err="1" smtClean="0">
                <a:solidFill>
                  <a:schemeClr val="bg1"/>
                </a:solidFill>
              </a:rPr>
              <a:t>Haptic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	Olfactory</a:t>
            </a: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	Auditory</a:t>
            </a:r>
          </a:p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Depth Cues</a:t>
            </a: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	</a:t>
            </a:r>
            <a:r>
              <a:rPr lang="en-US" sz="2800" dirty="0" err="1" smtClean="0">
                <a:solidFill>
                  <a:schemeClr val="bg1"/>
                </a:solidFill>
              </a:rPr>
              <a:t>Monoscopic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	Stereoscopic</a:t>
            </a: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	Motion</a:t>
            </a: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Ground Penetrating Radar 	and </a:t>
            </a:r>
            <a:r>
              <a:rPr lang="en-US" sz="1500" dirty="0" err="1" smtClean="0">
                <a:solidFill>
                  <a:schemeClr val="bg1"/>
                </a:solidFill>
              </a:rPr>
              <a:t>Brunton</a:t>
            </a:r>
            <a:r>
              <a:rPr lang="en-US" sz="1500" dirty="0" smtClean="0">
                <a:solidFill>
                  <a:schemeClr val="bg1"/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err="1" smtClean="0">
                <a:solidFill>
                  <a:schemeClr val="bg1"/>
                </a:solidFill>
              </a:rPr>
              <a:t>Toirt-Samhlaigh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Virtual Reality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41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0" y="1565910"/>
            <a:ext cx="6096000" cy="59778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Stereo Vision</a:t>
            </a: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	Active</a:t>
            </a: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	Passive</a:t>
            </a:r>
            <a:endParaRPr lang="en-US" sz="3600" dirty="0" smtClean="0">
              <a:solidFill>
                <a:schemeClr val="bg1"/>
              </a:solidFill>
            </a:endParaRPr>
          </a:p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Stereoscopic Displays</a:t>
            </a: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	</a:t>
            </a:r>
            <a:r>
              <a:rPr lang="en-US" sz="2800" dirty="0" err="1" smtClean="0">
                <a:solidFill>
                  <a:schemeClr val="bg1"/>
                </a:solidFill>
              </a:rPr>
              <a:t>Fishtank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	Head Mounted Display</a:t>
            </a: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	Projection-based</a:t>
            </a:r>
          </a:p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Input Devices</a:t>
            </a:r>
          </a:p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Toolkits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Ground Penetrating Radar 	and </a:t>
            </a:r>
            <a:r>
              <a:rPr lang="en-US" sz="1500" dirty="0" err="1" smtClean="0">
                <a:solidFill>
                  <a:schemeClr val="bg1"/>
                </a:solidFill>
              </a:rPr>
              <a:t>Brunton</a:t>
            </a:r>
            <a:r>
              <a:rPr lang="en-US" sz="1500" dirty="0" smtClean="0">
                <a:solidFill>
                  <a:schemeClr val="bg1"/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err="1" smtClean="0">
                <a:solidFill>
                  <a:schemeClr val="bg1"/>
                </a:solidFill>
              </a:rPr>
              <a:t>Toirt-Samhlaigh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Depth Cues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42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0" y="1565910"/>
            <a:ext cx="6096000" cy="59778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</a:t>
            </a:r>
            <a:r>
              <a:rPr lang="en-US" sz="3600" dirty="0" err="1" smtClean="0">
                <a:solidFill>
                  <a:schemeClr val="bg1"/>
                </a:solidFill>
              </a:rPr>
              <a:t>Monoscopic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	Provide information from only one 	eye</a:t>
            </a: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	Information</a:t>
            </a:r>
          </a:p>
          <a:p>
            <a:pPr marL="809625" lvl="2">
              <a:buFont typeface="Wingdings" pitchFamily="2" charset="2"/>
              <a:buChar char="§"/>
              <a:tabLst>
                <a:tab pos="1143000" algn="l"/>
              </a:tabLst>
            </a:pPr>
            <a:r>
              <a:rPr lang="en-US" sz="2400" dirty="0" smtClean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Interposition</a:t>
            </a:r>
          </a:p>
          <a:p>
            <a:pPr marL="809625" lvl="2">
              <a:buFont typeface="Wingdings" pitchFamily="2" charset="2"/>
              <a:buChar char="§"/>
              <a:tabLst>
                <a:tab pos="1143000" algn="l"/>
              </a:tabLst>
            </a:pPr>
            <a:r>
              <a:rPr lang="en-US" sz="2400" dirty="0" smtClean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Size</a:t>
            </a:r>
          </a:p>
          <a:p>
            <a:pPr marL="809625" lvl="2">
              <a:buFont typeface="Wingdings" pitchFamily="2" charset="2"/>
              <a:buChar char="§"/>
              <a:tabLst>
                <a:tab pos="1143000" algn="l"/>
              </a:tabLst>
            </a:pPr>
            <a:r>
              <a:rPr lang="en-US" sz="2400" dirty="0" smtClean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Linear perspective</a:t>
            </a:r>
          </a:p>
          <a:p>
            <a:pPr marL="809625" lvl="2">
              <a:buFont typeface="Wingdings" pitchFamily="2" charset="2"/>
              <a:buChar char="§"/>
              <a:tabLst>
                <a:tab pos="1143000" algn="l"/>
              </a:tabLst>
            </a:pPr>
            <a:r>
              <a:rPr lang="en-US" sz="2400" dirty="0" smtClean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Motion parallax</a:t>
            </a:r>
          </a:p>
          <a:p>
            <a:pPr marL="809625" lvl="2">
              <a:buFont typeface="Wingdings" pitchFamily="2" charset="2"/>
              <a:buChar char="§"/>
              <a:tabLst>
                <a:tab pos="1143000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  <a:p>
            <a:pPr lvl="0">
              <a:buClr>
                <a:schemeClr val="accent1"/>
              </a:buClr>
              <a:buSzPct val="80000"/>
              <a:tabLst>
                <a:tab pos="342900" algn="l"/>
              </a:tabLst>
              <a:defRPr/>
            </a:pPr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Ground Penetrating Radar 	and </a:t>
            </a:r>
            <a:r>
              <a:rPr lang="en-US" sz="1500" dirty="0" err="1" smtClean="0">
                <a:solidFill>
                  <a:schemeClr val="bg1"/>
                </a:solidFill>
              </a:rPr>
              <a:t>Brunton</a:t>
            </a:r>
            <a:r>
              <a:rPr lang="en-US" sz="1500" dirty="0" smtClean="0">
                <a:solidFill>
                  <a:schemeClr val="bg1"/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err="1" smtClean="0">
                <a:solidFill>
                  <a:schemeClr val="bg1"/>
                </a:solidFill>
              </a:rPr>
              <a:t>Toirt-Samhlaigh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Depth Cues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43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0" y="1565910"/>
            <a:ext cx="6096000" cy="59778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Stereoscopic</a:t>
            </a: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	Provide information from two eyes</a:t>
            </a: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	Images are different perspectives of 	the same location</a:t>
            </a:r>
          </a:p>
          <a:p>
            <a:pPr marL="809625" lvl="2">
              <a:buFont typeface="Wingdings" pitchFamily="2" charset="2"/>
              <a:buChar char="§"/>
              <a:tabLst>
                <a:tab pos="1143000" algn="l"/>
              </a:tabLst>
            </a:pPr>
            <a:r>
              <a:rPr lang="en-US" sz="2400" dirty="0" smtClean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Provides spatial information</a:t>
            </a:r>
          </a:p>
          <a:p>
            <a:pPr marL="1266825" lvl="3">
              <a:buFont typeface="Wingdings" pitchFamily="2" charset="2"/>
              <a:buChar char="§"/>
              <a:tabLst>
                <a:tab pos="1600200" algn="l"/>
              </a:tabLst>
            </a:pPr>
            <a:r>
              <a:rPr lang="en-US" sz="2400" dirty="0" smtClean="0">
                <a:solidFill>
                  <a:srgbClr val="92D050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Obtained from the parallax 	between objects in the image</a:t>
            </a:r>
          </a:p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Motion</a:t>
            </a: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	Same as motion parallax</a:t>
            </a: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	Not always present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0">
              <a:buClr>
                <a:schemeClr val="accent1"/>
              </a:buClr>
              <a:buSzPct val="80000"/>
              <a:tabLst>
                <a:tab pos="342900" algn="l"/>
              </a:tabLst>
              <a:defRPr/>
            </a:pPr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Ground Penetrating Radar 	and </a:t>
            </a:r>
            <a:r>
              <a:rPr lang="en-US" sz="1500" dirty="0" err="1" smtClean="0">
                <a:solidFill>
                  <a:schemeClr val="bg1"/>
                </a:solidFill>
              </a:rPr>
              <a:t>Brunton</a:t>
            </a:r>
            <a:r>
              <a:rPr lang="en-US" sz="1500" dirty="0" smtClean="0">
                <a:solidFill>
                  <a:schemeClr val="bg1"/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err="1" smtClean="0">
                <a:solidFill>
                  <a:schemeClr val="bg1"/>
                </a:solidFill>
              </a:rPr>
              <a:t>Toirt-Samhlaigh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Stereo Vision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44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0" y="1565910"/>
            <a:ext cx="6096000" cy="59778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Active</a:t>
            </a: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Cambria" pitchFamily="18" charset="0"/>
              </a:rPr>
              <a:t>1</a:t>
            </a:r>
            <a:r>
              <a:rPr lang="en-US" sz="2800" dirty="0" smtClean="0">
                <a:solidFill>
                  <a:schemeClr val="bg1"/>
                </a:solidFill>
              </a:rPr>
              <a:t> Projector with </a:t>
            </a:r>
            <a:r>
              <a:rPr lang="en-US" sz="2800" dirty="0" smtClean="0">
                <a:solidFill>
                  <a:schemeClr val="bg1"/>
                </a:solidFill>
                <a:latin typeface="Cambria" pitchFamily="18" charset="0"/>
              </a:rPr>
              <a:t>120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Hz refresh 	rate (</a:t>
            </a:r>
            <a:r>
              <a:rPr lang="en-US" sz="2800" dirty="0" smtClean="0">
                <a:solidFill>
                  <a:schemeClr val="bg1"/>
                </a:solidFill>
                <a:latin typeface="Cambria" pitchFamily="18" charset="0"/>
              </a:rPr>
              <a:t>60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Hz each eye)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  Synchronized signals between 	projector and glasses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1910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Ground Penetrating Radar 	and </a:t>
            </a:r>
            <a:r>
              <a:rPr lang="en-US" sz="1500" dirty="0" err="1" smtClean="0">
                <a:solidFill>
                  <a:schemeClr val="bg1"/>
                </a:solidFill>
              </a:rPr>
              <a:t>Brunton</a:t>
            </a:r>
            <a:r>
              <a:rPr lang="en-US" sz="1500" dirty="0" smtClean="0">
                <a:solidFill>
                  <a:schemeClr val="bg1"/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err="1" smtClean="0">
                <a:solidFill>
                  <a:schemeClr val="bg1"/>
                </a:solidFill>
              </a:rPr>
              <a:t>Toirt-Samhlaigh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Stereo Vision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45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0" y="1565910"/>
            <a:ext cx="6096000" cy="59778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Passive</a:t>
            </a: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Cambria" pitchFamily="18" charset="0"/>
              </a:rPr>
              <a:t>2 </a:t>
            </a:r>
            <a:r>
              <a:rPr lang="en-US" sz="2800" dirty="0" smtClean="0">
                <a:solidFill>
                  <a:schemeClr val="bg1"/>
                </a:solidFill>
              </a:rPr>
              <a:t>Projectors (6</a:t>
            </a:r>
            <a:r>
              <a:rPr lang="en-US" sz="2800" dirty="0" smtClean="0">
                <a:solidFill>
                  <a:schemeClr val="bg1"/>
                </a:solidFill>
                <a:latin typeface="Cambria"/>
              </a:rPr>
              <a:t>0</a:t>
            </a:r>
            <a:r>
              <a:rPr lang="en-US" sz="2800" dirty="0" smtClean="0">
                <a:solidFill>
                  <a:schemeClr val="bg1"/>
                </a:solidFill>
              </a:rPr>
              <a:t>Hz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refresh rate)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	Polarized filters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295650"/>
            <a:ext cx="45339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Ground Penetrating Radar 	and </a:t>
            </a:r>
            <a:r>
              <a:rPr lang="en-US" sz="1500" dirty="0" err="1" smtClean="0">
                <a:solidFill>
                  <a:schemeClr val="bg1"/>
                </a:solidFill>
              </a:rPr>
              <a:t>Brunton</a:t>
            </a:r>
            <a:r>
              <a:rPr lang="en-US" sz="1500" dirty="0" smtClean="0">
                <a:solidFill>
                  <a:schemeClr val="bg1"/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err="1" smtClean="0">
                <a:solidFill>
                  <a:schemeClr val="bg1"/>
                </a:solidFill>
              </a:rPr>
              <a:t>Toirt-Samhlaigh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Stereoscopic Displays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46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0" y="1565910"/>
            <a:ext cx="6096000" cy="59778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Types</a:t>
            </a: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	</a:t>
            </a:r>
            <a:r>
              <a:rPr lang="en-US" sz="2800" dirty="0" err="1" smtClean="0">
                <a:solidFill>
                  <a:schemeClr val="bg1"/>
                </a:solidFill>
              </a:rPr>
              <a:t>Fishtank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	Head Mounted Display</a:t>
            </a: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	Projection-based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Ground Penetrating Radar 	and </a:t>
            </a:r>
            <a:r>
              <a:rPr lang="en-US" sz="1500" dirty="0" err="1" smtClean="0">
                <a:solidFill>
                  <a:schemeClr val="bg1"/>
                </a:solidFill>
              </a:rPr>
              <a:t>Brunton</a:t>
            </a:r>
            <a:r>
              <a:rPr lang="en-US" sz="1500" dirty="0" smtClean="0">
                <a:solidFill>
                  <a:schemeClr val="bg1"/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err="1" smtClean="0">
                <a:solidFill>
                  <a:schemeClr val="bg1"/>
                </a:solidFill>
              </a:rPr>
              <a:t>Toirt-Samhlaigh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Stereoscopic Displays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47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676400"/>
            <a:ext cx="4343400" cy="503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Ground Penetrating Radar 	and </a:t>
            </a:r>
            <a:r>
              <a:rPr lang="en-US" sz="1500" dirty="0" err="1" smtClean="0">
                <a:solidFill>
                  <a:schemeClr val="bg1"/>
                </a:solidFill>
              </a:rPr>
              <a:t>Brunton</a:t>
            </a:r>
            <a:r>
              <a:rPr lang="en-US" sz="1500" dirty="0" smtClean="0">
                <a:solidFill>
                  <a:schemeClr val="bg1"/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err="1" smtClean="0">
                <a:solidFill>
                  <a:schemeClr val="bg1"/>
                </a:solidFill>
              </a:rPr>
              <a:t>Toirt-Samhlaigh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Stereoscopic Displays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48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752600"/>
            <a:ext cx="3167062" cy="490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Ground Penetrating Radar 	and </a:t>
            </a:r>
            <a:r>
              <a:rPr lang="en-US" sz="1500" dirty="0" err="1" smtClean="0">
                <a:solidFill>
                  <a:schemeClr val="bg1"/>
                </a:solidFill>
              </a:rPr>
              <a:t>Brunton</a:t>
            </a:r>
            <a:r>
              <a:rPr lang="en-US" sz="1500" dirty="0" smtClean="0">
                <a:solidFill>
                  <a:schemeClr val="bg1"/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err="1" smtClean="0">
                <a:solidFill>
                  <a:schemeClr val="bg1"/>
                </a:solidFill>
              </a:rPr>
              <a:t>Toirt-Samhlaigh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Stereoscopic Displays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49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057400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Ground Penetrating Radar 	and </a:t>
            </a:r>
            <a:r>
              <a:rPr lang="en-US" sz="1500" dirty="0" err="1" smtClean="0">
                <a:solidFill>
                  <a:schemeClr val="bg1"/>
                </a:solidFill>
              </a:rPr>
              <a:t>Brunton</a:t>
            </a:r>
            <a:r>
              <a:rPr lang="en-US" sz="1500" dirty="0" smtClean="0">
                <a:solidFill>
                  <a:schemeClr val="bg1"/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err="1" smtClean="0">
                <a:solidFill>
                  <a:schemeClr val="bg1"/>
                </a:solidFill>
              </a:rPr>
              <a:t>Toirt-Samhlaigh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Sand Dunes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5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Placeholder 8" descr="tb_mui_ne_sand_dune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903538" y="1712487"/>
            <a:ext cx="6248400" cy="49173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Ground Penetrating Radar 	and </a:t>
            </a:r>
            <a:r>
              <a:rPr lang="en-US" sz="1500" dirty="0" err="1" smtClean="0">
                <a:solidFill>
                  <a:schemeClr val="bg1"/>
                </a:solidFill>
              </a:rPr>
              <a:t>Brunton</a:t>
            </a:r>
            <a:r>
              <a:rPr lang="en-US" sz="1500" dirty="0" smtClean="0">
                <a:solidFill>
                  <a:schemeClr val="bg1"/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err="1" smtClean="0">
                <a:solidFill>
                  <a:schemeClr val="bg1"/>
                </a:solidFill>
              </a:rPr>
              <a:t>Toirt-Samhlaigh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Input Devices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50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600200"/>
            <a:ext cx="45529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572000"/>
            <a:ext cx="5943600" cy="211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Ground Penetrating Radar 	and </a:t>
            </a:r>
            <a:r>
              <a:rPr lang="en-US" sz="1500" dirty="0" err="1" smtClean="0">
                <a:solidFill>
                  <a:schemeClr val="bg1"/>
                </a:solidFill>
              </a:rPr>
              <a:t>Brunton</a:t>
            </a:r>
            <a:r>
              <a:rPr lang="en-US" sz="1500" dirty="0" smtClean="0">
                <a:solidFill>
                  <a:schemeClr val="bg1"/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err="1" smtClean="0">
                <a:solidFill>
                  <a:schemeClr val="bg1"/>
                </a:solidFill>
              </a:rPr>
              <a:t>Toirt-Samhlaigh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Toolkits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51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0" y="1565910"/>
            <a:ext cx="6096000" cy="59778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Designed to help users deal 	with VR systems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Specialized hardware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Specialized devices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Unique environments</a:t>
            </a:r>
          </a:p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Examples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r>
              <a:rPr lang="en-US" sz="2400" dirty="0" err="1" smtClean="0">
                <a:solidFill>
                  <a:schemeClr val="bg1"/>
                </a:solidFill>
              </a:rPr>
              <a:t>FreeVR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VR Juggler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Virtual reality user interface (</a:t>
            </a:r>
            <a:r>
              <a:rPr lang="en-US" sz="2400" dirty="0" err="1" smtClean="0">
                <a:solidFill>
                  <a:schemeClr val="bg1"/>
                </a:solidFill>
              </a:rPr>
              <a:t>Vrui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Hydra</a:t>
            </a: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Ground Penetrating Radar 	and </a:t>
            </a:r>
            <a:r>
              <a:rPr lang="en-US" sz="1500" dirty="0" err="1" smtClean="0">
                <a:solidFill>
                  <a:schemeClr val="bg1"/>
                </a:solidFill>
              </a:rPr>
              <a:t>Brunton</a:t>
            </a:r>
            <a:r>
              <a:rPr lang="en-US" sz="1500" dirty="0" smtClean="0">
                <a:solidFill>
                  <a:schemeClr val="bg1"/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err="1" smtClean="0">
                <a:solidFill>
                  <a:schemeClr val="bg1"/>
                </a:solidFill>
              </a:rPr>
              <a:t>Toirt-Samhlaigh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Vrui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52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0" y="1565910"/>
            <a:ext cx="6324600" cy="59778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</a:t>
            </a:r>
            <a:r>
              <a:rPr lang="en-US" sz="3550" dirty="0" smtClean="0">
                <a:solidFill>
                  <a:schemeClr val="bg1"/>
                </a:solidFill>
              </a:rPr>
              <a:t>VR development toolkit 	written by Oliver </a:t>
            </a:r>
            <a:r>
              <a:rPr lang="en-US" sz="3550" dirty="0" err="1" smtClean="0">
                <a:solidFill>
                  <a:schemeClr val="bg1"/>
                </a:solidFill>
              </a:rPr>
              <a:t>Kreylos</a:t>
            </a:r>
            <a:r>
              <a:rPr lang="en-US" sz="3550" dirty="0" smtClean="0">
                <a:solidFill>
                  <a:schemeClr val="bg1"/>
                </a:solidFill>
              </a:rPr>
              <a:t> </a:t>
            </a:r>
          </a:p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550" dirty="0" smtClean="0">
                <a:solidFill>
                  <a:schemeClr val="bg1"/>
                </a:solidFill>
              </a:rPr>
              <a:t>	Goal is to shield developer 	from a particular configuration 	of a VR environment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Display abstraction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Distribution abstraction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Input abstraction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Ground Penetrating Radar 	and </a:t>
            </a:r>
            <a:r>
              <a:rPr lang="en-US" sz="1500" dirty="0" err="1" smtClean="0">
                <a:solidFill>
                  <a:schemeClr val="bg1"/>
                </a:solidFill>
              </a:rPr>
              <a:t>Brunton</a:t>
            </a:r>
            <a:r>
              <a:rPr lang="en-US" sz="1500" dirty="0" smtClean="0">
                <a:solidFill>
                  <a:schemeClr val="bg1"/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15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Toirt-Samhlaigh</a:t>
            </a:r>
            <a:endParaRPr lang="en-US" sz="15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Toirt-Samhlaigh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53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0" y="1565910"/>
            <a:ext cx="6096000" cy="59778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Volume rendering library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Patrick O’Leary</a:t>
            </a:r>
          </a:p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</a:t>
            </a: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>3</a:t>
            </a:r>
            <a:r>
              <a:rPr lang="en-US" sz="3600" dirty="0" smtClean="0">
                <a:solidFill>
                  <a:schemeClr val="bg1"/>
                </a:solidFill>
              </a:rPr>
              <a:t>D-texture mapping, 	hardware accelerated DVR 	type of algorithm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Slice-based rendering</a:t>
            </a:r>
          </a:p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Heavily integrated with </a:t>
            </a:r>
            <a:r>
              <a:rPr lang="en-US" sz="3600" dirty="0" err="1" smtClean="0">
                <a:solidFill>
                  <a:schemeClr val="bg1"/>
                </a:solidFill>
              </a:rPr>
              <a:t>Vrui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Ground Penetrating Radar 	and </a:t>
            </a:r>
            <a:r>
              <a:rPr lang="en-US" sz="1500" dirty="0" err="1" smtClean="0">
                <a:solidFill>
                  <a:schemeClr val="bg1"/>
                </a:solidFill>
              </a:rPr>
              <a:t>Brunton</a:t>
            </a:r>
            <a:r>
              <a:rPr lang="en-US" sz="1500" dirty="0" smtClean="0">
                <a:solidFill>
                  <a:schemeClr val="bg1"/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15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Toirt-Samhlaigh</a:t>
            </a:r>
            <a:endParaRPr lang="en-US" sz="15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Toirt-Samhlaigh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54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0" y="1565910"/>
            <a:ext cx="6096000" cy="59778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Provides many features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Transfer functions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Directional lighting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Volume manipulation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Color maps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Tools, such as clipping plane tool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Modifiable slice factor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Load several data types</a:t>
            </a:r>
          </a:p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1800" smtClean="0">
                <a:solidFill>
                  <a:schemeClr val="bg1"/>
                </a:solidFill>
              </a:rPr>
              <a:t>Background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Project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55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0" y="1565910"/>
            <a:ext cx="6096000" cy="59778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>
              <a:buClr>
                <a:schemeClr val="accent1"/>
              </a:buClr>
              <a:buSzPct val="80000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Create a program capable of visualizing GPR data in an IVE and create tools to assist in the analysis of the GPR data</a:t>
            </a:r>
          </a:p>
          <a:p>
            <a:pPr lvl="0">
              <a:buClr>
                <a:schemeClr val="accent1"/>
              </a:buClr>
              <a:buSzPct val="80000"/>
              <a:tabLst>
                <a:tab pos="342900" algn="l"/>
              </a:tabLst>
              <a:defRPr/>
            </a:pPr>
            <a:endParaRPr lang="en-US" sz="3600" dirty="0" smtClean="0">
              <a:solidFill>
                <a:schemeClr val="bg1"/>
              </a:solidFill>
            </a:endParaRPr>
          </a:p>
          <a:p>
            <a:pPr lvl="0">
              <a:buClr>
                <a:schemeClr val="accent1"/>
              </a:buClr>
              <a:buSzPct val="80000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This was done by taking </a:t>
            </a:r>
            <a:r>
              <a:rPr lang="en-US" sz="3600" dirty="0" err="1" smtClean="0">
                <a:solidFill>
                  <a:schemeClr val="bg1"/>
                </a:solidFill>
              </a:rPr>
              <a:t>Toirt-Samhlaigh</a:t>
            </a:r>
            <a:r>
              <a:rPr lang="en-US" sz="3600" dirty="0" smtClean="0">
                <a:solidFill>
                  <a:schemeClr val="bg1"/>
                </a:solidFill>
              </a:rPr>
              <a:t> and performing enhancements and expansions to the library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5" y="155448"/>
            <a:ext cx="2525151" cy="113995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Software Specification and Design Process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bg1"/>
                </a:solidFill>
              </a:rPr>
              <a:t>Background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and Design Process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Requirements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</a:rPr>
              <a:t>	Use Cases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</a:rPr>
              <a:t>	System Overview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</a:rPr>
              <a:t>	Iterative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Software Specification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56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0" y="1565910"/>
            <a:ext cx="6096000" cy="59778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Requirements</a:t>
            </a: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	Functional</a:t>
            </a:r>
          </a:p>
          <a:p>
            <a:pPr marL="352425" lvl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	Nonfunctional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bg1"/>
                </a:solidFill>
              </a:rPr>
              <a:t>Background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and Design Process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Requirements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</a:rPr>
              <a:t>	Use Cases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</a:rPr>
              <a:t>	System Overview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</a:rPr>
              <a:t>	Iterative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Requirements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57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0" y="1565910"/>
            <a:ext cx="6096000" cy="59778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Functional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The program shall be able to load GPR 	data in SEG Y revision 1 format.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The program shall allow the user to turn 	the data visualization on and off.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The program shall allow the user to 	change the orientation and position of 	the data. 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The program shall allow the user to take 	dip and strike measurements.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The program shall allow the user to take 	distance and angle measurements.</a:t>
            </a:r>
          </a:p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4595" y="155448"/>
            <a:ext cx="2525151" cy="113995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Software Specification and Design Process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bg1"/>
                </a:solidFill>
              </a:rPr>
              <a:t>Background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and Design Process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Requirements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</a:rPr>
              <a:t>	Use Cases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</a:rPr>
              <a:t>	System Overview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</a:rPr>
              <a:t>	Iterative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  <a:t>Requirements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58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0" y="1565910"/>
            <a:ext cx="6096000" cy="59778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Nonfunctional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The program shall maintain interactive 	frame rates.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The program shall written in C/C++.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The program shall use a hardware 	accelerated, texture mapping DVR 	algorithm for its rendering.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The program shall use VRUI and </a:t>
            </a:r>
            <a:r>
              <a:rPr lang="en-US" sz="2400" dirty="0" err="1" smtClean="0">
                <a:solidFill>
                  <a:schemeClr val="bg1"/>
                </a:solidFill>
              </a:rPr>
              <a:t>Toirt</a:t>
            </a:r>
            <a:r>
              <a:rPr lang="en-US" sz="2400" dirty="0" smtClean="0">
                <a:solidFill>
                  <a:schemeClr val="bg1"/>
                </a:solidFill>
              </a:rPr>
              <a:t>-	</a:t>
            </a:r>
            <a:r>
              <a:rPr lang="en-US" sz="2400" dirty="0" err="1" smtClean="0">
                <a:solidFill>
                  <a:schemeClr val="bg1"/>
                </a:solidFill>
              </a:rPr>
              <a:t>Samhlaigh</a:t>
            </a:r>
            <a:r>
              <a:rPr lang="en-US" sz="2400" dirty="0" smtClean="0">
                <a:solidFill>
                  <a:schemeClr val="bg1"/>
                </a:solidFill>
              </a:rPr>
              <a:t> for its prototype application.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The program's rendering algorithm shall 	use OpenGL.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The program shall be implemented on 	the Linux platform.</a:t>
            </a:r>
          </a:p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4595" y="155448"/>
            <a:ext cx="2525151" cy="113995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Software Specification and Design Process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bg1"/>
                </a:solidFill>
              </a:rPr>
              <a:t>Background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and Design Process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</a:rPr>
              <a:t>	Requirements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Use Cases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</a:rPr>
              <a:t>	System Overview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</a:rPr>
              <a:t>	Iterative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Use Cases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59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524000"/>
            <a:ext cx="5181600" cy="526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4595" y="155448"/>
            <a:ext cx="2525151" cy="113995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Software Specification and Design Process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Ground Penetrating Radar 	and </a:t>
            </a:r>
            <a:r>
              <a:rPr lang="en-US" sz="1500" dirty="0" err="1" smtClean="0">
                <a:solidFill>
                  <a:schemeClr val="bg1"/>
                </a:solidFill>
              </a:rPr>
              <a:t>Brunton</a:t>
            </a:r>
            <a:r>
              <a:rPr lang="en-US" sz="1500" dirty="0" smtClean="0">
                <a:solidFill>
                  <a:schemeClr val="bg1"/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err="1" smtClean="0">
                <a:solidFill>
                  <a:schemeClr val="bg1"/>
                </a:solidFill>
              </a:rPr>
              <a:t>Toirt-Samhlaigh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Sand Dunes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6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Placeholder 8" descr="tb_mui_ne_sand_dune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900354" y="1481134"/>
            <a:ext cx="6243645" cy="53768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bg1"/>
                </a:solidFill>
              </a:rPr>
              <a:t>Background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and Design Process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</a:rPr>
              <a:t>	Requirements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</a:rPr>
              <a:t>	Use Cases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System Overview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</a:rPr>
              <a:t>	Iterative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System Overview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60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352800"/>
            <a:ext cx="3657600" cy="73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4595" y="155448"/>
            <a:ext cx="2525151" cy="113995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Software Specification and Design Process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bg1"/>
                </a:solidFill>
              </a:rPr>
              <a:t>Background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and Design Process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</a:rPr>
              <a:t>	Requirements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</a:rPr>
              <a:t>	Use Cases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System Overview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</a:rPr>
              <a:t>	Iterative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Toirt-Samhlaigh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61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362200"/>
            <a:ext cx="60483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4043363" y="3505200"/>
            <a:ext cx="914400" cy="457200"/>
          </a:xfrm>
          <a:prstGeom prst="roundRect">
            <a:avLst/>
          </a:prstGeom>
          <a:noFill/>
          <a:ln>
            <a:solidFill>
              <a:srgbClr val="660066"/>
            </a:solidFill>
          </a:ln>
          <a:effectLst>
            <a:glow rad="63500">
              <a:srgbClr val="002060">
                <a:alpha val="4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096252" y="3505200"/>
            <a:ext cx="914400" cy="457200"/>
          </a:xfrm>
          <a:prstGeom prst="roundRect">
            <a:avLst/>
          </a:prstGeom>
          <a:noFill/>
          <a:ln>
            <a:solidFill>
              <a:srgbClr val="660066"/>
            </a:solidFill>
          </a:ln>
          <a:effectLst>
            <a:glow rad="63500">
              <a:srgbClr val="002060">
                <a:alpha val="4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038600" y="4648200"/>
            <a:ext cx="914400" cy="457200"/>
          </a:xfrm>
          <a:prstGeom prst="roundRect">
            <a:avLst/>
          </a:prstGeom>
          <a:noFill/>
          <a:ln>
            <a:solidFill>
              <a:srgbClr val="660066"/>
            </a:solidFill>
          </a:ln>
          <a:effectLst>
            <a:glow rad="63500">
              <a:srgbClr val="002060">
                <a:alpha val="4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048252" y="4648200"/>
            <a:ext cx="914400" cy="457200"/>
          </a:xfrm>
          <a:prstGeom prst="roundRect">
            <a:avLst/>
          </a:prstGeom>
          <a:noFill/>
          <a:ln>
            <a:solidFill>
              <a:srgbClr val="660066"/>
            </a:solidFill>
          </a:ln>
          <a:effectLst>
            <a:glow rad="63500">
              <a:srgbClr val="002060">
                <a:alpha val="4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4595" y="155448"/>
            <a:ext cx="2525151" cy="113995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Software Specification and Design Process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bg1"/>
                </a:solidFill>
              </a:rPr>
              <a:t>Background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and Design Process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</a:rPr>
              <a:t>	Requirements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</a:rPr>
              <a:t>	Use Cases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</a:rPr>
              <a:t>	System Overview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Iterative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Iterative Design Process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62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0" y="1565910"/>
            <a:ext cx="6096000" cy="59778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Conducted with a researcher 	at DRI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Valuable feedback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Valuable learning experience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4595" y="155448"/>
            <a:ext cx="2525151" cy="113995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Software Specification and Design Process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bg1"/>
                </a:solidFill>
              </a:rPr>
              <a:t>Background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Implementation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63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0" y="1565910"/>
            <a:ext cx="6248400" cy="59778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SEG Y file loader</a:t>
            </a:r>
          </a:p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</a:t>
            </a:r>
            <a:r>
              <a:rPr lang="en-US" sz="3600" dirty="0" err="1" smtClean="0">
                <a:solidFill>
                  <a:schemeClr val="bg1"/>
                </a:solidFill>
              </a:rPr>
              <a:t>Toirt-Samhlaigh</a:t>
            </a:r>
            <a:r>
              <a:rPr lang="en-US" sz="3600" dirty="0" smtClean="0">
                <a:solidFill>
                  <a:schemeClr val="bg1"/>
                </a:solidFill>
              </a:rPr>
              <a:t> tools tested</a:t>
            </a:r>
          </a:p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Modified Slicing Tool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Handle scaling of GPR data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Double as a clipping tool</a:t>
            </a:r>
          </a:p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Added Topographic correction 	to SEG Y file loader</a:t>
            </a:r>
          </a:p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Surface Visualization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Transparency modifiable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bg1"/>
                </a:solidFill>
              </a:rPr>
              <a:t>Background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Implementation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64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0" y="1565910"/>
            <a:ext cx="6248400" cy="59778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Two tools created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Distance Measurement Tool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r>
              <a:rPr lang="en-US" sz="2400" dirty="0" err="1" smtClean="0">
                <a:solidFill>
                  <a:schemeClr val="bg1"/>
                </a:solidFill>
              </a:rPr>
              <a:t>Brunton</a:t>
            </a:r>
            <a:r>
              <a:rPr lang="en-US" sz="2400" dirty="0" smtClean="0">
                <a:solidFill>
                  <a:schemeClr val="bg1"/>
                </a:solidFill>
              </a:rPr>
              <a:t> Compass Tool</a:t>
            </a:r>
          </a:p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GUIs were created as needed</a:t>
            </a:r>
          </a:p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Save/Load Functionality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Implementation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bg1"/>
                </a:solidFill>
              </a:rPr>
              <a:t>Background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Topographic Correction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65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0" y="1565910"/>
            <a:ext cx="6248400" cy="59778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Store values read in from a file 	into a </a:t>
            </a: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</a:rPr>
              <a:t>2</a:t>
            </a:r>
            <a:r>
              <a:rPr lang="en-US" sz="3600" dirty="0" smtClean="0">
                <a:solidFill>
                  <a:schemeClr val="bg1"/>
                </a:solidFill>
              </a:rPr>
              <a:t>D grid structure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x-coordinate, y-coordinate, elevation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Samples taken at regular intervals, plus at 	the peaks</a:t>
            </a:r>
          </a:p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Performed linear interpolation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endParaRPr lang="en-US" sz="3600" dirty="0" smtClean="0">
              <a:solidFill>
                <a:schemeClr val="bg1"/>
              </a:solidFill>
            </a:endParaRPr>
          </a:p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Implementation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bg1"/>
                </a:solidFill>
              </a:rPr>
              <a:t>Background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Topographic Correction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66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676002"/>
            <a:ext cx="3124200" cy="489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676400"/>
            <a:ext cx="3171826" cy="489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Implementation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bg1"/>
                </a:solidFill>
              </a:rPr>
              <a:t>Background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Topographic Correction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67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667000"/>
            <a:ext cx="581741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Implementation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bg1"/>
                </a:solidFill>
              </a:rPr>
              <a:t>Background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Surface Visualization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68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438400"/>
            <a:ext cx="5721965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Implementation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bg1"/>
                </a:solidFill>
              </a:rPr>
              <a:t>Background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Distance Measurement Tool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69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6002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Ground Penetrating Radar 	and </a:t>
            </a:r>
            <a:r>
              <a:rPr lang="en-US" sz="1500" dirty="0" err="1" smtClean="0">
                <a:solidFill>
                  <a:schemeClr val="bg1"/>
                </a:solidFill>
              </a:rPr>
              <a:t>Brunton</a:t>
            </a:r>
            <a:r>
              <a:rPr lang="en-US" sz="1500" dirty="0" smtClean="0">
                <a:solidFill>
                  <a:schemeClr val="bg1"/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err="1" smtClean="0">
                <a:solidFill>
                  <a:schemeClr val="bg1"/>
                </a:solidFill>
              </a:rPr>
              <a:t>Toirt-Samhlaigh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Sand Dunes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7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Placeholder 8" descr="tb_mui_ne_sand_dune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6477000" y="1546996"/>
            <a:ext cx="2541656" cy="5230994"/>
          </a:xfr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048000" y="1565910"/>
            <a:ext cx="3276600" cy="51396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600" dirty="0" smtClean="0">
                <a:solidFill>
                  <a:schemeClr val="bg1"/>
                </a:solidFill>
              </a:rPr>
              <a:t>Shapes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2425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Crescentic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2425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	Linear</a:t>
            </a:r>
          </a:p>
          <a:p>
            <a:pPr marL="352425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Star</a:t>
            </a:r>
          </a:p>
          <a:p>
            <a:pPr marL="352425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	Dome</a:t>
            </a:r>
          </a:p>
          <a:p>
            <a:pPr marL="352425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Parabolic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352425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Transverse</a:t>
            </a:r>
          </a:p>
          <a:p>
            <a:pPr marL="352425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	Reversing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Implementation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bg1"/>
                </a:solidFill>
              </a:rPr>
              <a:t>Background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Brunton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Compass Tool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70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600200"/>
            <a:ext cx="593541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Implementation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bg1"/>
                </a:solidFill>
              </a:rPr>
              <a:t>Background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Brunton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Compass Tool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71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828800"/>
            <a:ext cx="5943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bg1"/>
                </a:solidFill>
              </a:rPr>
              <a:t>Background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72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0" y="1565910"/>
            <a:ext cx="6248400" cy="59778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Videos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Volume orientation and position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Directional lighting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Color Maps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Slice Tool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1</a:t>
            </a:r>
            <a:r>
              <a:rPr lang="en-US" sz="2400" dirty="0" smtClean="0">
                <a:solidFill>
                  <a:schemeClr val="bg1"/>
                </a:solidFill>
              </a:rPr>
              <a:t>D Transfer Function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Surface Visualization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Distance Measurement Tool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r>
              <a:rPr lang="en-US" sz="2400" dirty="0" err="1" smtClean="0">
                <a:solidFill>
                  <a:schemeClr val="bg1"/>
                </a:solidFill>
              </a:rPr>
              <a:t>Brunton</a:t>
            </a:r>
            <a:r>
              <a:rPr lang="en-US" sz="2400" dirty="0" smtClean="0">
                <a:solidFill>
                  <a:schemeClr val="bg1"/>
                </a:solidFill>
              </a:rPr>
              <a:t> Compass Tool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bg1"/>
                </a:solidFill>
              </a:rPr>
              <a:t>Background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1143000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Volume Orientation and Position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73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4595" y="155448"/>
            <a:ext cx="2525151" cy="9784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Results</a:t>
            </a:r>
            <a:endParaRPr lang="en-US" sz="2800" dirty="0"/>
          </a:p>
        </p:txBody>
      </p:sp>
      <p:pic>
        <p:nvPicPr>
          <p:cNvPr id="9" name="VolumeOrientationAndPosition.wmv">
            <a:hlinkClick r:id="" action="ppaction://media"/>
          </p:cNvPr>
          <p:cNvPicPr/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00400" y="2362200"/>
            <a:ext cx="571500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bg1"/>
                </a:solidFill>
              </a:rPr>
              <a:t>Background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Directional Lighting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74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4595" y="155448"/>
            <a:ext cx="2525151" cy="9784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Results</a:t>
            </a:r>
            <a:endParaRPr lang="en-US" sz="2800" dirty="0"/>
          </a:p>
        </p:txBody>
      </p:sp>
      <p:pic>
        <p:nvPicPr>
          <p:cNvPr id="8" name="VolumeOrientationAndPosition.wmv">
            <a:hlinkClick r:id="" action="ppaction://media"/>
          </p:cNvPr>
          <p:cNvPicPr/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00400" y="2362200"/>
            <a:ext cx="571500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 mute="1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bg1"/>
                </a:solidFill>
              </a:rPr>
              <a:t>Background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 Maps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75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4595" y="155448"/>
            <a:ext cx="2525151" cy="9784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Results</a:t>
            </a:r>
            <a:endParaRPr lang="en-US" sz="2800" dirty="0"/>
          </a:p>
        </p:txBody>
      </p:sp>
      <p:pic>
        <p:nvPicPr>
          <p:cNvPr id="8" name="VolumeOrientationAndPosition.wmv">
            <a:hlinkClick r:id="" action="ppaction://media"/>
          </p:cNvPr>
          <p:cNvPicPr/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00400" y="2362200"/>
            <a:ext cx="571500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 mute="1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bg1"/>
                </a:solidFill>
              </a:rPr>
              <a:t>Background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Slice Tool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76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4595" y="155448"/>
            <a:ext cx="2525151" cy="9784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Results</a:t>
            </a:r>
            <a:endParaRPr lang="en-US" sz="2800" dirty="0"/>
          </a:p>
        </p:txBody>
      </p:sp>
      <p:pic>
        <p:nvPicPr>
          <p:cNvPr id="8" name="VolumeOrientationAndPosition.wmv">
            <a:hlinkClick r:id="" action="ppaction://media"/>
          </p:cNvPr>
          <p:cNvPicPr/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00400" y="2362200"/>
            <a:ext cx="571500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 mute="1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bg1"/>
                </a:solidFill>
              </a:rPr>
              <a:t>Background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1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 Transfer Function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77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4595" y="155448"/>
            <a:ext cx="2525151" cy="9784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Results</a:t>
            </a:r>
            <a:endParaRPr lang="en-US" sz="2800" dirty="0"/>
          </a:p>
        </p:txBody>
      </p:sp>
      <p:pic>
        <p:nvPicPr>
          <p:cNvPr id="8" name="VolumeOrientationAndPosition.wmv">
            <a:hlinkClick r:id="" action="ppaction://media"/>
          </p:cNvPr>
          <p:cNvPicPr/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00400" y="2362200"/>
            <a:ext cx="571500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 mute="1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bg1"/>
                </a:solidFill>
              </a:rPr>
              <a:t>Background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Surface Visualization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78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4595" y="155448"/>
            <a:ext cx="2525151" cy="9784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Results</a:t>
            </a:r>
            <a:endParaRPr lang="en-US" sz="2800" dirty="0"/>
          </a:p>
        </p:txBody>
      </p:sp>
      <p:pic>
        <p:nvPicPr>
          <p:cNvPr id="8" name="VolumeOrientationAndPosition.wmv">
            <a:hlinkClick r:id="" action="ppaction://media"/>
          </p:cNvPr>
          <p:cNvPicPr/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00400" y="2362200"/>
            <a:ext cx="571500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 mute="1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bg1"/>
                </a:solidFill>
              </a:rPr>
              <a:t>Background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Distance Measurement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Tool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79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4595" y="155448"/>
            <a:ext cx="2525151" cy="9784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Results</a:t>
            </a:r>
            <a:endParaRPr lang="en-US" sz="2800" dirty="0"/>
          </a:p>
        </p:txBody>
      </p:sp>
      <p:pic>
        <p:nvPicPr>
          <p:cNvPr id="8" name="VolumeOrientationAndPosition.wmv">
            <a:hlinkClick r:id="" action="ppaction://media"/>
          </p:cNvPr>
          <p:cNvPicPr/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00400" y="2362200"/>
            <a:ext cx="571500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 mute="1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Ground Penetrating Radar 	and </a:t>
            </a:r>
            <a:r>
              <a:rPr lang="en-US" sz="1500" dirty="0" err="1" smtClean="0">
                <a:solidFill>
                  <a:schemeClr val="bg1"/>
                </a:solidFill>
              </a:rPr>
              <a:t>Brunton</a:t>
            </a:r>
            <a:r>
              <a:rPr lang="en-US" sz="1500" dirty="0" smtClean="0">
                <a:solidFill>
                  <a:schemeClr val="bg1"/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err="1" smtClean="0">
                <a:solidFill>
                  <a:schemeClr val="bg1"/>
                </a:solidFill>
              </a:rPr>
              <a:t>Toirt-Samhlaigh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Sand Dunes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8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048000" y="1565910"/>
            <a:ext cx="3276600" cy="51396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600" dirty="0" smtClean="0">
                <a:solidFill>
                  <a:schemeClr val="bg1"/>
                </a:solidFill>
              </a:rPr>
              <a:t>Types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2425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Sub-aqueous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2425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	</a:t>
            </a:r>
            <a:r>
              <a:rPr lang="en-US" sz="2800" dirty="0" err="1" smtClean="0">
                <a:solidFill>
                  <a:schemeClr val="bg1"/>
                </a:solidFill>
              </a:rPr>
              <a:t>Lithified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352425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Coastal</a:t>
            </a:r>
          </a:p>
          <a:p>
            <a:pPr marL="352425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	Desert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bg1"/>
                </a:solidFill>
              </a:rPr>
              <a:t>Background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Brunton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Compass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Tool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80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4595" y="155448"/>
            <a:ext cx="2525151" cy="9784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Results</a:t>
            </a:r>
            <a:endParaRPr lang="en-US" sz="2800" dirty="0"/>
          </a:p>
        </p:txBody>
      </p:sp>
      <p:pic>
        <p:nvPicPr>
          <p:cNvPr id="8" name="VolumeOrientationAndPosition.wmv">
            <a:hlinkClick r:id="" action="ppaction://media"/>
          </p:cNvPr>
          <p:cNvPicPr/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00400" y="2362200"/>
            <a:ext cx="571500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 mute="1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bg1"/>
                </a:solidFill>
              </a:rPr>
              <a:t>Background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81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0" y="1600200"/>
            <a:ext cx="6096000" cy="5082809"/>
          </a:xfrm>
          <a:prstGeom prst="rect">
            <a:avLst/>
          </a:prstGeom>
          <a:noFill/>
        </p:spPr>
        <p:txBody>
          <a:bodyPr vert="horz" lIns="54864" tIns="9144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Background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The Project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Software Specification and 	Design Process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Implementation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Results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Conclusion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Future Work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Future Work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82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0" y="1565910"/>
            <a:ext cx="6248400" cy="59778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Improve User Friendliness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File selection menu</a:t>
            </a:r>
          </a:p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Change the scale of the data</a:t>
            </a:r>
          </a:p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Change the loaded data set</a:t>
            </a:r>
          </a:p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Tools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Custom shaped viewing tool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Layer peeling tool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Auto subsurface generating tool</a:t>
            </a:r>
          </a:p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	Load more GPR file formats 	and different types of data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bg1"/>
                </a:solidFill>
              </a:rPr>
              <a:t>Background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bg1"/>
                </a:solidFill>
              </a:rPr>
              <a:t>Background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Future Work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83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0" y="1565910"/>
            <a:ext cx="6248400" cy="59778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500" dirty="0" smtClean="0">
                <a:solidFill>
                  <a:schemeClr val="bg1"/>
                </a:solidFill>
              </a:rPr>
              <a:t>	Have more than one volume 	loaded at a time</a:t>
            </a:r>
          </a:p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500" dirty="0" smtClean="0">
                <a:solidFill>
                  <a:schemeClr val="bg1"/>
                </a:solidFill>
              </a:rPr>
              <a:t>	Perform automatic or semi-	automatic segmentation of </a:t>
            </a:r>
            <a:r>
              <a:rPr lang="en-US" sz="3500" dirty="0" smtClean="0">
                <a:solidFill>
                  <a:schemeClr val="bg1"/>
                </a:solidFill>
              </a:rPr>
              <a:t>the 	data </a:t>
            </a:r>
            <a:r>
              <a:rPr lang="en-US" sz="3500" dirty="0" smtClean="0">
                <a:solidFill>
                  <a:schemeClr val="bg1"/>
                </a:solidFill>
              </a:rPr>
              <a:t>into layers</a:t>
            </a:r>
          </a:p>
          <a:p>
            <a:pPr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500" dirty="0" smtClean="0">
                <a:solidFill>
                  <a:schemeClr val="bg1"/>
                </a:solidFill>
              </a:rPr>
              <a:t>	Clipping Plane issue</a:t>
            </a:r>
          </a:p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500" dirty="0" smtClean="0">
                <a:solidFill>
                  <a:schemeClr val="bg1"/>
                </a:solidFill>
              </a:rPr>
              <a:t>	Replace </a:t>
            </a:r>
            <a:r>
              <a:rPr lang="en-US" sz="3500" dirty="0" err="1" smtClean="0">
                <a:solidFill>
                  <a:schemeClr val="bg1"/>
                </a:solidFill>
              </a:rPr>
              <a:t>Toirt-Samhlaigh</a:t>
            </a:r>
            <a:endParaRPr lang="en-US" sz="35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35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2350" dirty="0" smtClean="0">
                <a:solidFill>
                  <a:schemeClr val="bg1"/>
                </a:solidFill>
              </a:rPr>
              <a:t>Implements newer DVR algorithms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35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2350" dirty="0" smtClean="0">
                <a:solidFill>
                  <a:schemeClr val="bg1"/>
                </a:solidFill>
              </a:rPr>
              <a:t>Takes better advantage of graphics 	hardware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US" sz="235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2350" dirty="0" smtClean="0">
                <a:solidFill>
                  <a:schemeClr val="bg1"/>
                </a:solidFill>
              </a:rPr>
              <a:t>Not integrated with a VR toolkit</a:t>
            </a: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  <a:p>
            <a:pPr lvl="0">
              <a:buClr>
                <a:schemeClr val="accent1"/>
              </a:buClr>
              <a:buSzPct val="80000"/>
              <a:tabLst>
                <a:tab pos="342900" algn="l"/>
              </a:tabLst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429000" y="152400"/>
            <a:ext cx="22860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38400" y="2362200"/>
            <a:ext cx="4267200" cy="21336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>
              <a:buClr>
                <a:schemeClr val="accent1"/>
              </a:buClr>
              <a:buSzPct val="80000"/>
              <a:tabLst>
                <a:tab pos="342900" algn="l"/>
              </a:tabLst>
              <a:defRPr/>
            </a:pPr>
            <a:r>
              <a:rPr lang="en-US" sz="3500" dirty="0" smtClean="0">
                <a:solidFill>
                  <a:schemeClr val="bg1"/>
                </a:solidFill>
              </a:rPr>
              <a:t>Thank you for coming</a:t>
            </a:r>
            <a:br>
              <a:rPr lang="en-US" sz="3500" dirty="0" smtClean="0">
                <a:solidFill>
                  <a:schemeClr val="bg1"/>
                </a:solidFill>
              </a:rPr>
            </a:br>
            <a:r>
              <a:rPr lang="en-US" sz="3500" dirty="0" smtClean="0">
                <a:solidFill>
                  <a:schemeClr val="bg1"/>
                </a:solidFill>
              </a:rPr>
              <a:t/>
            </a:r>
            <a:br>
              <a:rPr lang="en-US" sz="3500" dirty="0" smtClean="0">
                <a:solidFill>
                  <a:schemeClr val="bg1"/>
                </a:solidFill>
              </a:rPr>
            </a:br>
            <a:r>
              <a:rPr lang="en-US" sz="3500" dirty="0" smtClean="0">
                <a:solidFill>
                  <a:schemeClr val="bg1"/>
                </a:solidFill>
              </a:rPr>
              <a:t>Demo at 2:00 p.m.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§"/>
              <a:tabLst>
                <a:tab pos="800100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  <a:p>
            <a:pPr lvl="0">
              <a:buClr>
                <a:schemeClr val="accent1"/>
              </a:buClr>
              <a:buSzPct val="80000"/>
              <a:tabLst>
                <a:tab pos="342900" algn="l"/>
              </a:tabLst>
              <a:defRPr/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7620000" y="990600"/>
            <a:ext cx="1394460" cy="350519"/>
          </a:xfrm>
          <a:prstGeom prst="rect">
            <a:avLst/>
          </a:prstGeom>
        </p:spPr>
        <p:txBody>
          <a:bodyPr vert="horz" bIns="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CCD08-B436-4EB5-9ABB-2027B814E87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of 84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977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Background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Sand Dunes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Ground Penetrating Radar 	and </a:t>
            </a:r>
            <a:r>
              <a:rPr lang="en-US" sz="1500" dirty="0" err="1" smtClean="0">
                <a:solidFill>
                  <a:schemeClr val="bg1"/>
                </a:solidFill>
              </a:rPr>
              <a:t>Brunton</a:t>
            </a:r>
            <a:r>
              <a:rPr lang="en-US" sz="1500" dirty="0" smtClean="0">
                <a:solidFill>
                  <a:schemeClr val="bg1"/>
                </a:solidFill>
              </a:rPr>
              <a:t> Compass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Volume Rendering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Virtual Reality</a:t>
            </a:r>
          </a:p>
          <a:p>
            <a:pPr marL="352425" lvl="1">
              <a:buFont typeface="Wingdings" pitchFamily="2" charset="2"/>
              <a:buChar char="Ø"/>
              <a:tabLst>
                <a:tab pos="566738" algn="l"/>
              </a:tabLst>
            </a:pPr>
            <a:r>
              <a:rPr lang="en-US" sz="1500" dirty="0" smtClean="0">
                <a:solidFill>
                  <a:schemeClr val="bg1"/>
                </a:solidFill>
              </a:rPr>
              <a:t>	</a:t>
            </a:r>
            <a:r>
              <a:rPr lang="en-US" sz="1500" dirty="0" err="1" smtClean="0">
                <a:solidFill>
                  <a:schemeClr val="bg1"/>
                </a:solidFill>
              </a:rPr>
              <a:t>Toirt-Samhlaigh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The Project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Software Specification</a:t>
            </a:r>
            <a:b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and Design Process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Implementation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Results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Conclusion</a:t>
            </a:r>
          </a:p>
          <a:p>
            <a:pPr>
              <a:buFont typeface="Wingdings" pitchFamily="2" charset="2"/>
              <a:buChar char="Ø"/>
              <a:tabLst>
                <a:tab pos="231775" algn="l"/>
              </a:tabLst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	Future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Work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152400"/>
            <a:ext cx="6172200" cy="978408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Sand Dunes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990600"/>
            <a:ext cx="1394460" cy="350519"/>
          </a:xfrm>
        </p:spPr>
        <p:txBody>
          <a:bodyPr/>
          <a:lstStyle/>
          <a:p>
            <a:fld id="{5DBCCD08-B436-4EB5-9ABB-2027B814E879}" type="slidenum">
              <a:rPr lang="en-US" sz="2000" smtClean="0">
                <a:latin typeface="Arial" pitchFamily="34" charset="0"/>
                <a:cs typeface="Arial" pitchFamily="34" charset="0"/>
              </a:rPr>
              <a:pPr/>
              <a:t>9</a:t>
            </a:fld>
            <a:r>
              <a:rPr lang="en-US" sz="2000" dirty="0" smtClean="0">
                <a:latin typeface="Arial" pitchFamily="34" charset="0"/>
                <a:cs typeface="Arial" pitchFamily="34" charset="0"/>
              </a:rPr>
              <a:t> of 84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048000" y="1565910"/>
            <a:ext cx="3276600" cy="513969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/>
            </a:pP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600" dirty="0" smtClean="0">
                <a:solidFill>
                  <a:schemeClr val="bg1"/>
                </a:solidFill>
              </a:rPr>
              <a:t>Forms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2425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Simple</a:t>
            </a:r>
          </a:p>
          <a:p>
            <a:pPr marL="352425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	Compound</a:t>
            </a:r>
          </a:p>
          <a:p>
            <a:pPr marL="352425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tabLst>
                <a:tab pos="6858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Complex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1167</TotalTime>
  <Words>591</Words>
  <Application>Microsoft Office PowerPoint</Application>
  <PresentationFormat>On-screen Show (4:3)</PresentationFormat>
  <Paragraphs>1335</Paragraphs>
  <Slides>84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Module</vt:lpstr>
      <vt:lpstr>Immersive Visualization and Analysis of Ground Penetrating Radar Data</vt:lpstr>
      <vt:lpstr>Committee</vt:lpstr>
      <vt:lpstr>Overview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Slide 55</vt:lpstr>
      <vt:lpstr>Software Specification and Design Process</vt:lpstr>
      <vt:lpstr>Software Specification and Design Process</vt:lpstr>
      <vt:lpstr>Software Specification and Design Process</vt:lpstr>
      <vt:lpstr>Software Specification and Design Process</vt:lpstr>
      <vt:lpstr>Software Specification and Design Process</vt:lpstr>
      <vt:lpstr>Software Specification and Design Process</vt:lpstr>
      <vt:lpstr>Software Specification and Design Process</vt:lpstr>
      <vt:lpstr>Slide 63</vt:lpstr>
      <vt:lpstr>Slide 64</vt:lpstr>
      <vt:lpstr>Implementation</vt:lpstr>
      <vt:lpstr>Implementation</vt:lpstr>
      <vt:lpstr>Implementation</vt:lpstr>
      <vt:lpstr>Implementation</vt:lpstr>
      <vt:lpstr>Implementation</vt:lpstr>
      <vt:lpstr>Implementation</vt:lpstr>
      <vt:lpstr>Implementation</vt:lpstr>
      <vt:lpstr>Slide 72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Slide 81</vt:lpstr>
      <vt:lpstr>Slide 82</vt:lpstr>
      <vt:lpstr>Slide 83</vt:lpstr>
      <vt:lpstr>Slide 84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Immersive Visualization and Analysis of Ground Penetrating Radar Data</dc:title>
  <dc:creator>Matthew</dc:creator>
  <cp:lastModifiedBy>Matthew</cp:lastModifiedBy>
  <cp:revision>119</cp:revision>
  <dcterms:created xsi:type="dcterms:W3CDTF">2010-05-02T22:49:54Z</dcterms:created>
  <dcterms:modified xsi:type="dcterms:W3CDTF">2010-05-03T03:35:27Z</dcterms:modified>
</cp:coreProperties>
</file>