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58" r:id="rId4"/>
    <p:sldId id="266" r:id="rId5"/>
    <p:sldId id="259" r:id="rId6"/>
    <p:sldId id="260" r:id="rId7"/>
    <p:sldId id="321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7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3" r:id="rId42"/>
    <p:sldId id="296" r:id="rId43"/>
    <p:sldId id="297" r:id="rId44"/>
    <p:sldId id="298" r:id="rId45"/>
    <p:sldId id="299" r:id="rId46"/>
    <p:sldId id="300" r:id="rId47"/>
    <p:sldId id="305" r:id="rId48"/>
    <p:sldId id="303" r:id="rId49"/>
    <p:sldId id="302" r:id="rId50"/>
    <p:sldId id="301" r:id="rId51"/>
    <p:sldId id="307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D96F-861B-444B-95B4-B66D84C11F09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791F9-68B5-4ACE-9EF7-62F3ACCF4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A0393-AA6F-4806-9CCA-66AA52F47E89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647-FA8C-4076-854D-6D440AF24F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647-FA8C-4076-854D-6D440AF24F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EF2853-655B-4AFE-AA72-667D0D8AE0E4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B1A47E-5B2B-4ECD-925A-19B48426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jwhite\Desktop\thesis_talk\images\video.mp4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Out-of-Core Data Management for Planetary Terrain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400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Cody White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096000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2578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Whole Planets?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572000"/>
          </a:xfrm>
        </p:spPr>
        <p:txBody>
          <a:bodyPr/>
          <a:lstStyle/>
          <a:p>
            <a:r>
              <a:rPr lang="en-US" dirty="0" smtClean="0"/>
              <a:t>Much more data than just Mt. Rose</a:t>
            </a:r>
          </a:p>
          <a:p>
            <a:r>
              <a:rPr lang="en-US" dirty="0" smtClean="0"/>
              <a:t>Multiple types of data projections</a:t>
            </a:r>
            <a:endParaRPr lang="en-US" dirty="0"/>
          </a:p>
        </p:txBody>
      </p:sp>
      <p:pic>
        <p:nvPicPr>
          <p:cNvPr id="4" name="Picture 3" descr="ea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4937760" cy="4937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Whole Planets?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114800" cy="4648200"/>
          </a:xfrm>
        </p:spPr>
        <p:txBody>
          <a:bodyPr/>
          <a:lstStyle/>
          <a:p>
            <a:r>
              <a:rPr lang="en-US" dirty="0" smtClean="0"/>
              <a:t>Many datasets</a:t>
            </a:r>
          </a:p>
          <a:p>
            <a:pPr lvl="1"/>
            <a:r>
              <a:rPr lang="en-US" dirty="0" smtClean="0"/>
              <a:t>Some large</a:t>
            </a:r>
          </a:p>
          <a:p>
            <a:pPr lvl="1"/>
            <a:r>
              <a:rPr lang="en-US" dirty="0" smtClean="0"/>
              <a:t>Some small</a:t>
            </a:r>
            <a:endParaRPr lang="en-US" dirty="0"/>
          </a:p>
        </p:txBody>
      </p:sp>
      <p:pic>
        <p:nvPicPr>
          <p:cNvPr id="4" name="Picture 3" descr="m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905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streaming</a:t>
            </a:r>
          </a:p>
          <a:p>
            <a:r>
              <a:rPr lang="en-US" dirty="0" smtClean="0"/>
              <a:t>Visibility testing</a:t>
            </a:r>
          </a:p>
          <a:p>
            <a:r>
              <a:rPr lang="en-US" dirty="0" smtClean="0"/>
              <a:t>Level-of-detail (LOD) selection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Level-of-Detail (LOD)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648201"/>
          </a:xfrm>
        </p:spPr>
        <p:txBody>
          <a:bodyPr/>
          <a:lstStyle/>
          <a:p>
            <a:r>
              <a:rPr lang="en-US" dirty="0" smtClean="0"/>
              <a:t>Objects farther away have less detail</a:t>
            </a:r>
          </a:p>
          <a:p>
            <a:r>
              <a:rPr lang="en-US" dirty="0" smtClean="0"/>
              <a:t>Helps:</a:t>
            </a:r>
          </a:p>
          <a:p>
            <a:pPr lvl="1"/>
            <a:r>
              <a:rPr lang="en-US" dirty="0" smtClean="0"/>
              <a:t>Realism</a:t>
            </a:r>
          </a:p>
          <a:p>
            <a:pPr lvl="1"/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4" name="Picture 3" descr="eve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87627"/>
            <a:ext cx="7696200" cy="51179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/>
            <a:r>
              <a:rPr lang="en-US" dirty="0" smtClean="0"/>
              <a:t>Adapt </a:t>
            </a:r>
            <a:r>
              <a:rPr lang="en-US" dirty="0" smtClean="0"/>
              <a:t>planar data-caching </a:t>
            </a:r>
            <a:r>
              <a:rPr lang="en-US" dirty="0" smtClean="0"/>
              <a:t>techniques to a planetary scale</a:t>
            </a:r>
          </a:p>
          <a:p>
            <a:pPr marL="633222" indent="-514350"/>
            <a:r>
              <a:rPr lang="en-US" dirty="0" smtClean="0"/>
              <a:t>Adapt a LOD scheme for planetary datasets</a:t>
            </a:r>
          </a:p>
          <a:p>
            <a:pPr marL="633222" indent="-514350"/>
            <a:r>
              <a:rPr lang="en-US" dirty="0" smtClean="0"/>
              <a:t>Utilize the GPU for data composition</a:t>
            </a:r>
          </a:p>
          <a:p>
            <a:pPr marL="633222" indent="-514350"/>
            <a:r>
              <a:rPr lang="en-US" dirty="0" smtClean="0"/>
              <a:t>Datasets can be added at runtime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0"/>
            <a:ext cx="441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2578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0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Heightmaps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Texture containing information about the terrain</a:t>
            </a:r>
          </a:p>
          <a:p>
            <a:pPr lvl="1"/>
            <a:r>
              <a:rPr lang="en-US" dirty="0" smtClean="0"/>
              <a:t>Heights</a:t>
            </a:r>
          </a:p>
          <a:p>
            <a:pPr lvl="1"/>
            <a:r>
              <a:rPr lang="en-US" dirty="0" smtClean="0"/>
              <a:t>Easy to use with the GPU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Heightmaps</a:t>
            </a:r>
            <a:endParaRPr lang="en-US" dirty="0"/>
          </a:p>
        </p:txBody>
      </p:sp>
      <p:pic>
        <p:nvPicPr>
          <p:cNvPr id="4" name="Content Placeholder 3" descr="marsHeight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229600" cy="41176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the </a:t>
            </a:r>
            <a:r>
              <a:rPr lang="en-US" dirty="0" err="1" smtClean="0"/>
              <a:t>Heightmap</a:t>
            </a:r>
            <a:endParaRPr lang="en-US" dirty="0"/>
          </a:p>
        </p:txBody>
      </p:sp>
      <p:pic>
        <p:nvPicPr>
          <p:cNvPr id="4" name="Content Placeholder 3" descr="marsHeightmapQuad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8229600" cy="4111941"/>
          </a:xfrm>
        </p:spPr>
      </p:pic>
      <p:sp>
        <p:nvSpPr>
          <p:cNvPr id="5" name="TextBox 4"/>
          <p:cNvSpPr txBox="1"/>
          <p:nvPr/>
        </p:nvSpPr>
        <p:spPr>
          <a:xfrm>
            <a:off x="457200" y="6400800"/>
            <a:ext cx="613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W. De Boer.  </a:t>
            </a:r>
            <a:r>
              <a:rPr lang="en-US" sz="1400" i="1" dirty="0" smtClean="0"/>
              <a:t>Fast Terrain Rendering Using Geometrical </a:t>
            </a:r>
            <a:r>
              <a:rPr lang="en-US" sz="1400" i="1" dirty="0" err="1" smtClean="0"/>
              <a:t>Mipmapping</a:t>
            </a:r>
            <a:r>
              <a:rPr lang="en-US" sz="1400" i="1" dirty="0" smtClean="0"/>
              <a:t>.  October 2000.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</a:t>
            </a:r>
            <a:r>
              <a:rPr lang="en-US" dirty="0" err="1" smtClean="0"/>
              <a:t>heightmap</a:t>
            </a:r>
            <a:endParaRPr lang="en-US" dirty="0" smtClean="0"/>
          </a:p>
          <a:p>
            <a:r>
              <a:rPr lang="en-US" dirty="0" smtClean="0"/>
              <a:t>Contains data about color</a:t>
            </a:r>
            <a:endParaRPr lang="en-US" dirty="0"/>
          </a:p>
        </p:txBody>
      </p:sp>
      <p:pic>
        <p:nvPicPr>
          <p:cNvPr id="4" name="Picture 3" descr="MarsMap_2500x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124200"/>
            <a:ext cx="6705600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Frederick C. Harris, Jr.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Sergiu</a:t>
            </a:r>
            <a:r>
              <a:rPr lang="en-US" dirty="0" smtClean="0"/>
              <a:t> </a:t>
            </a:r>
            <a:r>
              <a:rPr lang="en-US" dirty="0" err="1" smtClean="0"/>
              <a:t>Dascalu</a:t>
            </a:r>
            <a:endParaRPr lang="en-US" dirty="0" smtClean="0"/>
          </a:p>
          <a:p>
            <a:r>
              <a:rPr lang="en-US" dirty="0" smtClean="0"/>
              <a:t>Dr. Scott Bassett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Joe </a:t>
            </a:r>
            <a:r>
              <a:rPr lang="en-US" dirty="0" err="1" smtClean="0"/>
              <a:t>Mahsman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</a:t>
            </a:r>
            <a:endParaRPr lang="en-US" dirty="0"/>
          </a:p>
        </p:txBody>
      </p:sp>
      <p:pic>
        <p:nvPicPr>
          <p:cNvPr id="4" name="Content Placeholder 3" descr="marsHeight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3581400" cy="1791945"/>
          </a:xfrm>
        </p:spPr>
      </p:pic>
      <p:pic>
        <p:nvPicPr>
          <p:cNvPr id="5" name="Picture 4" descr="MarsMap_2500x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057400"/>
            <a:ext cx="3579511" cy="1796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3505200"/>
            <a:ext cx="53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7" name="Picture 6" descr="marinerVall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419600"/>
            <a:ext cx="3581400" cy="1804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18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0888E-6 L -0.29167 0.333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9972E-6 L 0.00086 -0.142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Speedup existing algorithms</a:t>
            </a:r>
          </a:p>
          <a:p>
            <a:pPr lvl="1"/>
            <a:r>
              <a:rPr lang="en-US" dirty="0" smtClean="0"/>
              <a:t>Mesh generation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Data composition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875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R. </a:t>
            </a:r>
            <a:r>
              <a:rPr lang="en-US" sz="1400" dirty="0" err="1" smtClean="0"/>
              <a:t>Kooima</a:t>
            </a:r>
            <a:r>
              <a:rPr lang="en-US" sz="1400" dirty="0" smtClean="0"/>
              <a:t>, J. Leigh, A. Johnson, D. Roberts, </a:t>
            </a:r>
            <a:r>
              <a:rPr lang="en-US" sz="1400" dirty="0" err="1" smtClean="0"/>
              <a:t>M.SubbaRao</a:t>
            </a:r>
            <a:r>
              <a:rPr lang="en-US" sz="1400" dirty="0" smtClean="0"/>
              <a:t>, and T. </a:t>
            </a:r>
            <a:r>
              <a:rPr lang="en-US" sz="1400" dirty="0" err="1" smtClean="0"/>
              <a:t>DeFanti</a:t>
            </a:r>
            <a:r>
              <a:rPr lang="en-US" sz="1400" dirty="0" smtClean="0"/>
              <a:t>.  </a:t>
            </a:r>
            <a:r>
              <a:rPr lang="en-US" sz="1400" i="1" dirty="0" smtClean="0"/>
              <a:t>Planetary-Scale Terrain Composition</a:t>
            </a:r>
            <a:r>
              <a:rPr lang="en-US" sz="1400" dirty="0" smtClean="0"/>
              <a:t>.  IEEE</a:t>
            </a:r>
          </a:p>
          <a:p>
            <a:r>
              <a:rPr lang="en-US" sz="1400" dirty="0" smtClean="0"/>
              <a:t>  Transactions on Visualization and Computer Graphics.  2009.</a:t>
            </a:r>
            <a:endParaRPr lang="en-US" sz="1400" dirty="0"/>
          </a:p>
        </p:txBody>
      </p:sp>
      <p:pic>
        <p:nvPicPr>
          <p:cNvPr id="5" name="Picture 4" descr="kooima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352800"/>
            <a:ext cx="5305425" cy="29807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Hard-drive to system memory</a:t>
            </a:r>
          </a:p>
          <a:p>
            <a:pPr lvl="1"/>
            <a:r>
              <a:rPr lang="en-US" dirty="0" smtClean="0"/>
              <a:t>Based on view</a:t>
            </a:r>
          </a:p>
          <a:p>
            <a:r>
              <a:rPr lang="en-US" dirty="0" smtClean="0"/>
              <a:t>GPU</a:t>
            </a:r>
          </a:p>
          <a:p>
            <a:pPr lvl="1"/>
            <a:r>
              <a:rPr lang="en-US" dirty="0" smtClean="0"/>
              <a:t>Store datasets as part of a texture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i="1" dirty="0" smtClean="0"/>
              <a:t>Atlas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324600"/>
            <a:ext cx="875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R. </a:t>
            </a:r>
            <a:r>
              <a:rPr lang="en-US" sz="1400" dirty="0" err="1" smtClean="0"/>
              <a:t>Kooima</a:t>
            </a:r>
            <a:r>
              <a:rPr lang="en-US" sz="1400" dirty="0" smtClean="0"/>
              <a:t>, J. Leigh, A. Johnson, D. Roberts, </a:t>
            </a:r>
            <a:r>
              <a:rPr lang="en-US" sz="1400" dirty="0" err="1" smtClean="0"/>
              <a:t>M.SubbaRao</a:t>
            </a:r>
            <a:r>
              <a:rPr lang="en-US" sz="1400" dirty="0" smtClean="0"/>
              <a:t>, and T. </a:t>
            </a:r>
            <a:r>
              <a:rPr lang="en-US" sz="1400" dirty="0" err="1" smtClean="0"/>
              <a:t>DeFanti</a:t>
            </a:r>
            <a:r>
              <a:rPr lang="en-US" sz="1400" dirty="0" smtClean="0"/>
              <a:t>.  </a:t>
            </a:r>
            <a:r>
              <a:rPr lang="en-US" sz="1400" i="1" dirty="0" smtClean="0"/>
              <a:t>Planetary-Scale Terrain Composition</a:t>
            </a:r>
            <a:r>
              <a:rPr lang="en-US" sz="1400" dirty="0" smtClean="0"/>
              <a:t>.  IEEE</a:t>
            </a:r>
          </a:p>
          <a:p>
            <a:r>
              <a:rPr lang="en-US" sz="1400" dirty="0" smtClean="0"/>
              <a:t>  Transactions on Visualization and Computer Graphics.  2009.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Atlas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7755" y="2473666"/>
            <a:ext cx="7148945" cy="29365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3962400"/>
            <a:ext cx="2362200" cy="1447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3962400"/>
            <a:ext cx="2362200" cy="144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200" y="39624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2514600"/>
            <a:ext cx="23622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2514600"/>
            <a:ext cx="2362200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2514600"/>
            <a:ext cx="23622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 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5715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Texture containing datasets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Easy data composition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Stays in GPU memory</a:t>
            </a:r>
            <a:endParaRPr lang="en-US" dirty="0"/>
          </a:p>
        </p:txBody>
      </p:sp>
      <p:pic>
        <p:nvPicPr>
          <p:cNvPr id="5" name="Picture 4" descr="nvidia_tesla-c1060-gp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495800"/>
            <a:ext cx="3157538" cy="19827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924800" cy="2895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Out-of-Core Data Caching for Planetary Terrain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2578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0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4800" y="2286000"/>
            <a:ext cx="3048000" cy="2209800"/>
            <a:chOff x="304800" y="2286000"/>
            <a:chExt cx="3048000" cy="2209800"/>
          </a:xfrm>
        </p:grpSpPr>
        <p:sp>
          <p:nvSpPr>
            <p:cNvPr id="5" name="Rounded Rectangle 4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 data using GDAL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Partition data into quadtrees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Create BVH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7" idx="0"/>
            </p:cNvCxnSpPr>
            <p:nvPr/>
          </p:nvCxnSpPr>
          <p:spPr>
            <a:xfrm rot="5400000">
              <a:off x="1714500" y="30099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>
            <a:xfrm rot="5400000">
              <a:off x="1714500" y="37719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533400" y="5181600"/>
            <a:ext cx="2590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Populate runtime BVH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13" idx="0"/>
          </p:cNvCxnSpPr>
          <p:nvPr/>
        </p:nvCxnSpPr>
        <p:spPr>
          <a:xfrm rot="5400000">
            <a:off x="1485900" y="4838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endCxn id="14" idx="1"/>
          </p:cNvCxnSpPr>
          <p:nvPr/>
        </p:nvCxnSpPr>
        <p:spPr>
          <a:xfrm rot="5400000" flipH="1" flipV="1">
            <a:off x="2891034" y="4608998"/>
            <a:ext cx="1375064" cy="3104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3" idx="3"/>
          </p:cNvCxnSpPr>
          <p:nvPr/>
        </p:nvCxnSpPr>
        <p:spPr>
          <a:xfrm rot="10800000" flipV="1">
            <a:off x="3124200" y="5444206"/>
            <a:ext cx="299132" cy="4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733800" y="2209800"/>
            <a:ext cx="5105400" cy="3733800"/>
            <a:chOff x="3733800" y="2209800"/>
            <a:chExt cx="5105400" cy="3733800"/>
          </a:xfrm>
        </p:grpSpPr>
        <p:sp>
          <p:nvSpPr>
            <p:cNvPr id="14" name="Rounded Rectangle 13"/>
            <p:cNvSpPr/>
            <p:nvPr/>
          </p:nvSpPr>
          <p:spPr>
            <a:xfrm>
              <a:off x="3733800" y="2209800"/>
              <a:ext cx="5105400" cy="3733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0292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Render Interface</a:t>
              </a:r>
              <a:endParaRPr 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172200" y="41910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 thread for searching</a:t>
              </a:r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810000" y="33528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Upload patches to GPU</a:t>
              </a:r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105400" y="51816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Search BVH for data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40" idx="2"/>
              <a:endCxn id="49" idx="0"/>
            </p:cNvCxnSpPr>
            <p:nvPr/>
          </p:nvCxnSpPr>
          <p:spPr>
            <a:xfrm rot="5400000">
              <a:off x="6705600" y="4419600"/>
              <a:ext cx="457200" cy="1066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0"/>
              <a:endCxn id="32" idx="2"/>
            </p:cNvCxnSpPr>
            <p:nvPr/>
          </p:nvCxnSpPr>
          <p:spPr>
            <a:xfrm rot="16200000" flipV="1">
              <a:off x="6248400" y="2971800"/>
              <a:ext cx="1295400" cy="1143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2" idx="2"/>
              <a:endCxn id="48" idx="0"/>
            </p:cNvCxnSpPr>
            <p:nvPr/>
          </p:nvCxnSpPr>
          <p:spPr>
            <a:xfrm rot="5400000">
              <a:off x="5486400" y="2514600"/>
              <a:ext cx="4572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90600" y="1905000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1828800"/>
            <a:ext cx="99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Runtime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amounts of data</a:t>
            </a:r>
          </a:p>
          <a:p>
            <a:pPr lvl="1"/>
            <a:r>
              <a:rPr lang="en-US" dirty="0" smtClean="0"/>
              <a:t>Need to be processed before runtime</a:t>
            </a:r>
          </a:p>
          <a:p>
            <a:r>
              <a:rPr lang="en-US" dirty="0" smtClean="0"/>
              <a:t>Only happens once</a:t>
            </a:r>
          </a:p>
          <a:p>
            <a:r>
              <a:rPr lang="en-US" dirty="0" smtClean="0"/>
              <a:t>Different instances of the program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5" name="Rounded Rectangle 4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-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Partition datasets into smaller pieces using GDAL</a:t>
            </a:r>
            <a:r>
              <a:rPr lang="en-US" baseline="30000" dirty="0" smtClean="0"/>
              <a:t>1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Place partitioned datasets into a </a:t>
            </a:r>
            <a:r>
              <a:rPr lang="en-US" dirty="0" err="1" smtClean="0"/>
              <a:t>quadtree</a:t>
            </a:r>
            <a:r>
              <a:rPr lang="en-US" dirty="0" smtClean="0"/>
              <a:t> hierarchy</a:t>
            </a:r>
          </a:p>
          <a:p>
            <a:pPr marL="925830" lvl="1" indent="-514350"/>
            <a:r>
              <a:rPr lang="en-US" dirty="0" smtClean="0"/>
              <a:t>Perform </a:t>
            </a:r>
            <a:r>
              <a:rPr lang="en-US" dirty="0" err="1" smtClean="0"/>
              <a:t>mipmapping</a:t>
            </a:r>
            <a:r>
              <a:rPr lang="en-US" dirty="0" smtClean="0"/>
              <a:t> operations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Order datasets into a bounding volume hierarchy (BVH)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00800"/>
            <a:ext cx="4439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Geospatial Data Abstraction Library. </a:t>
            </a:r>
            <a:r>
              <a:rPr lang="en-US" sz="1400" i="1" dirty="0" smtClean="0"/>
              <a:t>http://www.gdal.org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</a:t>
            </a:r>
          </a:p>
          <a:p>
            <a:pPr lvl="1"/>
            <a:r>
              <a:rPr lang="en-US" dirty="0" smtClean="0"/>
              <a:t>Projection coordinates of dataset</a:t>
            </a:r>
          </a:p>
          <a:p>
            <a:pPr lvl="1"/>
            <a:r>
              <a:rPr lang="en-US" dirty="0" smtClean="0"/>
              <a:t>Projection information of dataset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4114800"/>
            <a:ext cx="3733800" cy="205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60960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24600" y="60960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4038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40386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8471" y="5047463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60198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38862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1886" y="393154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60960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49530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P5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16" name="Rounded Rectangle 15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 Work</a:t>
            </a:r>
          </a:p>
          <a:p>
            <a:r>
              <a:rPr lang="en-US" dirty="0" smtClean="0"/>
              <a:t>Our Solution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 and Future Work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Lower left coordinate in projection coordinates</a:t>
            </a:r>
          </a:p>
          <a:p>
            <a:pPr lvl="1"/>
            <a:r>
              <a:rPr lang="en-US" dirty="0" smtClean="0"/>
              <a:t>Width and height in projection coordinates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81202" y="3886200"/>
            <a:ext cx="4419598" cy="2590800"/>
            <a:chOff x="1981202" y="3886200"/>
            <a:chExt cx="4419598" cy="2590800"/>
          </a:xfrm>
        </p:grpSpPr>
        <p:sp>
          <p:nvSpPr>
            <p:cNvPr id="4" name="Rectangle 3"/>
            <p:cNvSpPr/>
            <p:nvPr/>
          </p:nvSpPr>
          <p:spPr>
            <a:xfrm>
              <a:off x="2667000" y="3886200"/>
              <a:ext cx="3733800" cy="2057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590800" y="5867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667000" y="6324600"/>
              <a:ext cx="3733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48400" y="63246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514600" y="63246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33500" y="49149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2209800" y="59436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2209800" y="3886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14800" y="601980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Width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749728" y="4727273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59436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21" name="Rounded Rectangle 20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Quadtree</a:t>
            </a:r>
            <a:r>
              <a:rPr lang="en-US" dirty="0" smtClean="0"/>
              <a:t>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Spatial subdivision hierarchy where all nodes have either zero or four children</a:t>
            </a:r>
          </a:p>
          <a:p>
            <a:r>
              <a:rPr lang="en-US" dirty="0" smtClean="0"/>
              <a:t>Four equal-sized children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mipmapping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685800" y="4267200"/>
            <a:ext cx="1711666" cy="683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97466" y="4267201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321266" y="4343401"/>
            <a:ext cx="533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02480" y="4320101"/>
            <a:ext cx="547888" cy="442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7666" y="4950482"/>
            <a:ext cx="510099" cy="30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71999" y="4963394"/>
            <a:ext cx="238678" cy="197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624401" y="5008735"/>
            <a:ext cx="231117" cy="11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2651" y="4950481"/>
            <a:ext cx="343215" cy="30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334000" y="3886200"/>
            <a:ext cx="30480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34000" y="3886200"/>
            <a:ext cx="152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58000" y="3886200"/>
            <a:ext cx="152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34000" y="5105400"/>
            <a:ext cx="152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8000" y="5105400"/>
            <a:ext cx="152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34000" y="38862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96000" y="38862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44958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96000" y="44958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22" name="Rounded Rectangle 21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Quadtree</a:t>
            </a:r>
            <a:r>
              <a:rPr lang="en-US" dirty="0" smtClean="0"/>
              <a:t>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Bottom-up approach</a:t>
            </a:r>
          </a:p>
          <a:p>
            <a:pPr lvl="1"/>
            <a:r>
              <a:rPr lang="en-US" dirty="0" smtClean="0"/>
              <a:t>High-resolution data in the leaves</a:t>
            </a:r>
          </a:p>
          <a:p>
            <a:pPr lvl="1"/>
            <a:r>
              <a:rPr lang="en-US" dirty="0" smtClean="0"/>
              <a:t>Lower detail nodes up the tree</a:t>
            </a:r>
          </a:p>
          <a:p>
            <a:r>
              <a:rPr lang="en-US" dirty="0" smtClean="0"/>
              <a:t>Serialize to the hard drive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10" name="Rounded Rectangle 9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Mipmapping</a:t>
            </a:r>
            <a:endParaRPr lang="en-US" dirty="0"/>
          </a:p>
        </p:txBody>
      </p:sp>
      <p:pic>
        <p:nvPicPr>
          <p:cNvPr id="6" name="Picture 5" descr="mip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7506748" cy="439163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11" name="Rounded Rectangle 10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BVH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Ordered based on geographic location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3048000"/>
            <a:ext cx="63246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3048000"/>
            <a:ext cx="381000" cy="3810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48000"/>
            <a:ext cx="2667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429000"/>
            <a:ext cx="1371600" cy="12192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048000"/>
            <a:ext cx="3505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4800600"/>
            <a:ext cx="609600" cy="6096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4876800"/>
            <a:ext cx="2057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8800" y="4876800"/>
            <a:ext cx="609600" cy="6096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7000" y="5029200"/>
            <a:ext cx="381000" cy="3810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5029200"/>
            <a:ext cx="381000" cy="3810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48400" y="5486400"/>
            <a:ext cx="381000" cy="3810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5200" y="5867400"/>
            <a:ext cx="381000" cy="3810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81800" y="5562600"/>
            <a:ext cx="381000" cy="381000"/>
          </a:xfrm>
          <a:prstGeom prst="ellipse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010400" y="76200"/>
            <a:ext cx="1905000" cy="1295400"/>
            <a:chOff x="304800" y="2286000"/>
            <a:chExt cx="3048000" cy="2209800"/>
          </a:xfrm>
        </p:grpSpPr>
        <p:sp>
          <p:nvSpPr>
            <p:cNvPr id="18" name="Rounded Rectangle 17"/>
            <p:cNvSpPr/>
            <p:nvPr/>
          </p:nvSpPr>
          <p:spPr>
            <a:xfrm>
              <a:off x="304800" y="2286000"/>
              <a:ext cx="3048000" cy="2209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3400" y="2362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 data using GDAL</a:t>
              </a:r>
              <a:endParaRPr lang="en-US" sz="10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33400" y="3124200"/>
              <a:ext cx="2590800" cy="5334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Partition data into quadtrees</a:t>
              </a:r>
              <a:endParaRPr lang="en-US" sz="10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3400" y="3886200"/>
              <a:ext cx="2590800" cy="533400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Create BVH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Search the BVH for data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Determine the LOD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Upload data to the GPU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Composite the data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Perform maintenance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Allow for the insertion of new data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Frustum-box collision</a:t>
            </a:r>
          </a:p>
          <a:p>
            <a:r>
              <a:rPr lang="en-US" dirty="0" smtClean="0"/>
              <a:t>Test quadtrees </a:t>
            </a:r>
            <a:r>
              <a:rPr lang="en-US" dirty="0" err="1" smtClean="0"/>
              <a:t>iff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Frustum collides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Dot product of dataset normal and inverse view &gt; zero</a:t>
            </a:r>
          </a:p>
          <a:p>
            <a:pPr marL="678942" indent="-514350"/>
            <a:r>
              <a:rPr lang="en-US" dirty="0" smtClean="0"/>
              <a:t>Determine level of tree based on LOD</a:t>
            </a:r>
          </a:p>
          <a:p>
            <a:pPr marL="678942" indent="-514350"/>
            <a:r>
              <a:rPr lang="en-US" dirty="0" smtClean="0"/>
              <a:t>Preformed by a background thread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6" name="Rounded Rectangle 5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Error-based metric</a:t>
            </a:r>
          </a:p>
          <a:p>
            <a:r>
              <a:rPr lang="en-US" dirty="0" err="1" smtClean="0"/>
              <a:t>Mipmaps</a:t>
            </a:r>
            <a:r>
              <a:rPr lang="en-US" dirty="0" smtClean="0"/>
              <a:t> introduce error (</a:t>
            </a:r>
            <a:r>
              <a:rPr lang="el-GR" dirty="0" smtClean="0"/>
              <a:t>δ</a:t>
            </a:r>
            <a:r>
              <a:rPr lang="en-US" baseline="-25000" dirty="0" smtClean="0"/>
              <a:t>m</a:t>
            </a:r>
            <a:r>
              <a:rPr lang="en-US" dirty="0" smtClean="0"/>
              <a:t>)</a:t>
            </a:r>
            <a:endParaRPr lang="en-US" baseline="-25000" dirty="0" smtClean="0"/>
          </a:p>
          <a:p>
            <a:r>
              <a:rPr lang="en-US" dirty="0" smtClean="0"/>
              <a:t>As data gets coarser, error should get higher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giantBrac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0"/>
            <a:ext cx="8001000" cy="27469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8" name="Rounded Rectangle 7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 Selection</a:t>
            </a:r>
            <a:endParaRPr lang="en-US" dirty="0"/>
          </a:p>
        </p:txBody>
      </p:sp>
      <p:pic>
        <p:nvPicPr>
          <p:cNvPr id="4" name="Content Placeholder 3" descr="fra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819400"/>
            <a:ext cx="5029200" cy="190114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5191"/>
            <a:ext cx="8229600" cy="1272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calculate the error depending on the screen resolution and field of view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724400"/>
            <a:ext cx="8229600" cy="1752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screen resolution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i="1" dirty="0" smtClean="0"/>
              <a:t>τ = </a:t>
            </a:r>
            <a:r>
              <a:rPr lang="en-US" sz="3200" dirty="0" smtClean="0"/>
              <a:t>user-defined threshold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i="1" dirty="0" err="1" smtClean="0"/>
              <a:t>fov</a:t>
            </a:r>
            <a:r>
              <a:rPr lang="en-US" sz="3200" dirty="0" smtClean="0"/>
              <a:t> = field of view of the camera</a:t>
            </a:r>
            <a:endParaRPr lang="en-US" sz="3200" i="1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5847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T. </a:t>
            </a:r>
            <a:r>
              <a:rPr lang="en-US" sz="1400" dirty="0" err="1" smtClean="0"/>
              <a:t>Lauritsen</a:t>
            </a:r>
            <a:r>
              <a:rPr lang="en-US" sz="1400" dirty="0" smtClean="0"/>
              <a:t> and S. Nielsen.  </a:t>
            </a:r>
            <a:r>
              <a:rPr lang="en-US" sz="1400" i="1" dirty="0" smtClean="0"/>
              <a:t>Rendering Very Large, Very Detailed Terrains</a:t>
            </a:r>
            <a:r>
              <a:rPr lang="en-US" sz="1400" dirty="0" smtClean="0"/>
              <a:t>. 2005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uploaded to atlas </a:t>
            </a:r>
            <a:r>
              <a:rPr lang="en-US" dirty="0" smtClean="0"/>
              <a:t>when </a:t>
            </a:r>
            <a:r>
              <a:rPr lang="en-US" dirty="0" smtClean="0"/>
              <a:t>available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86000"/>
            <a:ext cx="441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2578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0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Atlas</a:t>
            </a:r>
            <a:endParaRPr lang="en-US" dirty="0"/>
          </a:p>
        </p:txBody>
      </p:sp>
      <p:pic>
        <p:nvPicPr>
          <p:cNvPr id="4" name="Picture 3" descr="atl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8382000" cy="47148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6" name="Rounded Rectangle 5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 composited on the GPU</a:t>
            </a:r>
          </a:p>
          <a:p>
            <a:r>
              <a:rPr lang="en-US" dirty="0" smtClean="0"/>
              <a:t>For each dataset:</a:t>
            </a:r>
          </a:p>
          <a:p>
            <a:pPr lvl="1"/>
            <a:r>
              <a:rPr lang="en-US" dirty="0" smtClean="0"/>
              <a:t>Render center</a:t>
            </a:r>
          </a:p>
          <a:p>
            <a:pPr lvl="1"/>
            <a:r>
              <a:rPr lang="en-US" dirty="0" smtClean="0"/>
              <a:t>Screen-aligned quad</a:t>
            </a:r>
          </a:p>
          <a:p>
            <a:pPr lvl="1"/>
            <a:r>
              <a:rPr lang="en-US" dirty="0" smtClean="0"/>
              <a:t>Composite into </a:t>
            </a:r>
            <a:r>
              <a:rPr lang="en-US" dirty="0" err="1" smtClean="0"/>
              <a:t>framebuffer</a:t>
            </a:r>
            <a:r>
              <a:rPr lang="en-US" dirty="0" smtClean="0"/>
              <a:t> object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2743200"/>
            <a:ext cx="5715000" cy="2819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48200" y="411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4191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38400" y="2286000"/>
            <a:ext cx="5410200" cy="396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632460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Screen-aligned quad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11" name="Rounded Rectangle 10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978E-6 L -0.41667 1.67978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2895600"/>
            <a:ext cx="4419598" cy="2590800"/>
            <a:chOff x="1981202" y="3886200"/>
            <a:chExt cx="4419598" cy="2590800"/>
          </a:xfrm>
        </p:grpSpPr>
        <p:sp>
          <p:nvSpPr>
            <p:cNvPr id="7" name="Rectangle 6"/>
            <p:cNvSpPr/>
            <p:nvPr/>
          </p:nvSpPr>
          <p:spPr>
            <a:xfrm>
              <a:off x="2667000" y="3886200"/>
              <a:ext cx="3733800" cy="2057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5867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667000" y="6324600"/>
              <a:ext cx="3733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248400" y="63246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514600" y="63246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333500" y="4914900"/>
              <a:ext cx="2057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2209800" y="59436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209800" y="3886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114800" y="601980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Width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749728" y="4727273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59436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cxnSp>
        <p:nvCxnSpPr>
          <p:cNvPr id="20" name="Straight Connector 19"/>
          <p:cNvCxnSpPr>
            <a:endCxn id="18" idx="3"/>
          </p:cNvCxnSpPr>
          <p:nvPr/>
        </p:nvCxnSpPr>
        <p:spPr>
          <a:xfrm flipV="1">
            <a:off x="3048000" y="4092482"/>
            <a:ext cx="1470118" cy="7843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958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05200" y="41910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2362200"/>
            <a:ext cx="192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P – L</a:t>
            </a:r>
          </a:p>
          <a:p>
            <a:r>
              <a:rPr lang="en-US" dirty="0" smtClean="0"/>
              <a:t>S = (width, height)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48200" y="38100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3581400"/>
            <a:ext cx="124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= D / 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22" name="Rounded Rectangle 21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6" grpId="0"/>
      <p:bldP spid="27" grpId="1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pic>
        <p:nvPicPr>
          <p:cNvPr id="7" name="Picture 6" descr="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315200" cy="4843462"/>
          </a:xfrm>
          <a:prstGeom prst="rect">
            <a:avLst/>
          </a:prstGeom>
        </p:spPr>
      </p:pic>
      <p:pic>
        <p:nvPicPr>
          <p:cNvPr id="9" name="Picture 8" descr="8kMarsJPG__j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752600"/>
            <a:ext cx="7293621" cy="48371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95800" y="411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38862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large for GPU memory to handle</a:t>
            </a:r>
          </a:p>
          <a:p>
            <a:pPr lvl="1"/>
            <a:r>
              <a:rPr lang="en-US" dirty="0" smtClean="0"/>
              <a:t>Maintain a list of distances from viewer to each patch</a:t>
            </a:r>
          </a:p>
          <a:p>
            <a:pPr lvl="1"/>
            <a:r>
              <a:rPr lang="en-US" dirty="0" smtClean="0"/>
              <a:t>Remove farthest patches</a:t>
            </a:r>
          </a:p>
          <a:p>
            <a:pPr lvl="1"/>
            <a:r>
              <a:rPr lang="en-US" dirty="0" smtClean="0"/>
              <a:t>Replace with new, closer patches</a:t>
            </a:r>
          </a:p>
          <a:p>
            <a:r>
              <a:rPr lang="en-US" dirty="0" smtClean="0"/>
              <a:t>Performed by a separate thread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of New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may want to add new data</a:t>
            </a:r>
          </a:p>
          <a:p>
            <a:r>
              <a:rPr lang="en-US" dirty="0" smtClean="0"/>
              <a:t>Move through same preprocessing step with new data</a:t>
            </a:r>
          </a:p>
          <a:p>
            <a:pPr lvl="1"/>
            <a:r>
              <a:rPr lang="en-US" dirty="0" smtClean="0"/>
              <a:t>Fit into existing tree</a:t>
            </a:r>
          </a:p>
          <a:p>
            <a:pPr lvl="1"/>
            <a:r>
              <a:rPr lang="en-US" dirty="0" smtClean="0"/>
              <a:t>Ready for rendering</a:t>
            </a:r>
          </a:p>
          <a:p>
            <a:pPr lvl="1"/>
            <a:r>
              <a:rPr lang="en-US" dirty="0" smtClean="0"/>
              <a:t>Background thread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00800" y="228600"/>
            <a:ext cx="2438400" cy="990600"/>
            <a:chOff x="4343400" y="76200"/>
            <a:chExt cx="24384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4343400" y="76200"/>
              <a:ext cx="2438400" cy="990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638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Composite</a:t>
              </a:r>
              <a:endParaRPr lang="en-US" sz="1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95800" y="1524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Search</a:t>
              </a:r>
              <a:endParaRPr lang="en-US" sz="1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38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Maintenance</a:t>
              </a:r>
              <a:endParaRPr lang="en-US" sz="10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38800" y="762000"/>
              <a:ext cx="975360" cy="1741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Insertion</a:t>
              </a:r>
              <a:endParaRPr lang="en-US" sz="1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495800" y="4572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LOD</a:t>
              </a:r>
              <a:endParaRPr lang="en-US" sz="1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95800" y="762000"/>
              <a:ext cx="975360" cy="17417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Upload</a:t>
              </a:r>
              <a:endParaRPr lang="en-US" sz="1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data:</a:t>
            </a:r>
          </a:p>
          <a:p>
            <a:pPr lvl="1"/>
            <a:r>
              <a:rPr lang="en-US" dirty="0" smtClean="0"/>
              <a:t>Height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Normal</a:t>
            </a:r>
          </a:p>
          <a:p>
            <a:r>
              <a:rPr lang="en-US" dirty="0" smtClean="0"/>
              <a:t>Handled by multiple threads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924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2578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0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Hesperian</a:t>
            </a:r>
          </a:p>
          <a:p>
            <a:pPr lvl="1"/>
            <a:r>
              <a:rPr lang="en-US" dirty="0" smtClean="0"/>
              <a:t>Mars</a:t>
            </a:r>
          </a:p>
          <a:p>
            <a:r>
              <a:rPr lang="en-US" dirty="0" smtClean="0"/>
              <a:t>Written in C++</a:t>
            </a:r>
          </a:p>
          <a:p>
            <a:r>
              <a:rPr lang="en-US" dirty="0" smtClean="0"/>
              <a:t>VR and desktop environment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Terrain Rendering?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Approximation of real terrain in a computer simulation</a:t>
            </a:r>
          </a:p>
          <a:p>
            <a:pPr lvl="1"/>
            <a:r>
              <a:rPr lang="en-US" dirty="0" smtClean="0"/>
              <a:t>Realistic</a:t>
            </a:r>
          </a:p>
          <a:p>
            <a:pPr lvl="1"/>
            <a:r>
              <a:rPr lang="en-US" dirty="0" smtClean="0"/>
              <a:t>Fictional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924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2578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0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Core i7 at 2.8GHz</a:t>
            </a:r>
          </a:p>
          <a:p>
            <a:r>
              <a:rPr lang="en-US" dirty="0" smtClean="0"/>
              <a:t>8 GB of RAM</a:t>
            </a:r>
          </a:p>
          <a:p>
            <a:r>
              <a:rPr lang="en-US" dirty="0" err="1" smtClean="0"/>
              <a:t>nVidia</a:t>
            </a:r>
            <a:r>
              <a:rPr lang="en-US" dirty="0" smtClean="0"/>
              <a:t> </a:t>
            </a:r>
            <a:r>
              <a:rPr lang="en-US" dirty="0" err="1" smtClean="0"/>
              <a:t>GeForce</a:t>
            </a:r>
            <a:r>
              <a:rPr lang="en-US" dirty="0" smtClean="0"/>
              <a:t> GTX 480</a:t>
            </a:r>
          </a:p>
          <a:p>
            <a:pPr lvl="1"/>
            <a:r>
              <a:rPr lang="en-US" dirty="0" smtClean="0"/>
              <a:t>480 cores</a:t>
            </a:r>
          </a:p>
          <a:p>
            <a:pPr lvl="1"/>
            <a:r>
              <a:rPr lang="en-US" dirty="0" smtClean="0"/>
              <a:t>1.4MHz per core</a:t>
            </a:r>
          </a:p>
          <a:p>
            <a:pPr lvl="1"/>
            <a:r>
              <a:rPr lang="en-US" dirty="0" smtClean="0"/>
              <a:t>1536MB of graphics memory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set to have a maximum atlas of 8192x8192 per data type</a:t>
            </a:r>
          </a:p>
          <a:p>
            <a:r>
              <a:rPr lang="en-US" dirty="0" smtClean="0"/>
              <a:t>Averaged over 10,000 frames</a:t>
            </a:r>
          </a:p>
          <a:p>
            <a:r>
              <a:rPr lang="en-US" dirty="0" smtClean="0"/>
              <a:t>Hesperian as a base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5335.39MB of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286000"/>
          <a:ext cx="8382000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Scale (m/</a:t>
                      </a:r>
                      <a:r>
                        <a:rPr lang="en-US" dirty="0" err="1" smtClean="0"/>
                        <a:t>px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(MB)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MOC Tile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2604.699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191.84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MOLA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1853.000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126.56</a:t>
                      </a:r>
                      <a:endParaRPr lang="en-US" dirty="0"/>
                    </a:p>
                  </a:txBody>
                  <a:tcPr/>
                </a:tc>
              </a:tr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Victoria</a:t>
                      </a:r>
                      <a:r>
                        <a:rPr lang="en-US" baseline="0" dirty="0" smtClean="0"/>
                        <a:t>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9050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Dataset Information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View</a:t>
            </a:r>
            <a:endParaRPr lang="en-US" dirty="0"/>
          </a:p>
        </p:txBody>
      </p:sp>
      <p:pic>
        <p:nvPicPr>
          <p:cNvPr id="4" name="Picture 3" descr="globalM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7948083" cy="44848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Olympus Mons</a:t>
            </a:r>
            <a:endParaRPr lang="en-US" dirty="0"/>
          </a:p>
        </p:txBody>
      </p:sp>
      <p:pic>
        <p:nvPicPr>
          <p:cNvPr id="4" name="Picture 3" descr="OlympusM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7962795" cy="44736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Flyby from south to north pole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667000"/>
          <a:ext cx="7772400" cy="16817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5844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</a:t>
                      </a:r>
                      <a:r>
                        <a:rPr lang="en-US" dirty="0" err="1" smtClean="0"/>
                        <a:t>Cacher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Hesperian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Different</a:t>
                      </a:r>
                      <a:endParaRPr lang="en-US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dirty="0" smtClean="0"/>
                        <a:t>Planetary 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+7.7%</a:t>
                      </a:r>
                      <a:endParaRPr lang="en-US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dirty="0" smtClean="0"/>
                        <a:t>Olympus Mons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+10.2%</a:t>
                      </a:r>
                      <a:endParaRPr lang="en-US" dirty="0"/>
                    </a:p>
                  </a:txBody>
                  <a:tcPr/>
                </a:tc>
              </a:tr>
              <a:tr h="338593">
                <a:tc>
                  <a:txBody>
                    <a:bodyPr/>
                    <a:lstStyle/>
                    <a:p>
                      <a:r>
                        <a:rPr lang="en-US" dirty="0" smtClean="0"/>
                        <a:t>Flyby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-3.89%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1728" y="2286000"/>
            <a:ext cx="33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Frames Per Second (FPS)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Flyby scene</a:t>
            </a:r>
          </a:p>
          <a:p>
            <a:pPr lvl="1"/>
            <a:r>
              <a:rPr lang="en-US" dirty="0" smtClean="0"/>
              <a:t>Worst case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4.82% of total runtime</a:t>
            </a:r>
          </a:p>
          <a:p>
            <a:r>
              <a:rPr lang="en-US" dirty="0" smtClean="0"/>
              <a:t>Rest in Hesperian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703320"/>
          <a:ext cx="784860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6200"/>
                <a:gridCol w="2616200"/>
                <a:gridCol w="2616200"/>
              </a:tblGrid>
              <a:tr h="306481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of Runtime</a:t>
                      </a:r>
                      <a:endParaRPr lang="en-US" dirty="0"/>
                    </a:p>
                  </a:txBody>
                  <a:tcPr/>
                </a:tc>
              </a:tr>
              <a:tr h="265860">
                <a:tc>
                  <a:txBody>
                    <a:bodyPr/>
                    <a:lstStyle/>
                    <a:p>
                      <a:r>
                        <a:rPr lang="en-US" dirty="0" smtClean="0"/>
                        <a:t>Uploading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.68%</a:t>
                      </a:r>
                      <a:endParaRPr lang="en-US" dirty="0"/>
                    </a:p>
                  </a:txBody>
                  <a:tcPr/>
                </a:tc>
              </a:tr>
              <a:tr h="265860"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2487" y="3352800"/>
            <a:ext cx="350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Timing of Algorithm Steps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Terrain Rendering?</a:t>
            </a:r>
            <a:endParaRPr lang="en-US" dirty="0"/>
          </a:p>
        </p:txBody>
      </p:sp>
      <p:pic>
        <p:nvPicPr>
          <p:cNvPr id="6" name="Content Placeholder 5" descr="mt_ro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848600" cy="52117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Results</a:t>
            </a:r>
            <a:endParaRPr lang="en-US" dirty="0"/>
          </a:p>
        </p:txBody>
      </p:sp>
      <p:pic>
        <p:nvPicPr>
          <p:cNvPr id="4" name="Picture 3" descr="joeM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8305800" cy="4701396"/>
          </a:xfrm>
          <a:prstGeom prst="rect">
            <a:avLst/>
          </a:prstGeom>
        </p:spPr>
      </p:pic>
      <p:pic>
        <p:nvPicPr>
          <p:cNvPr id="5" name="Picture 4" descr="OlympusM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8365232" cy="46997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Results</a:t>
            </a:r>
            <a:endParaRPr lang="en-US" dirty="0"/>
          </a:p>
        </p:txBody>
      </p:sp>
      <p:pic>
        <p:nvPicPr>
          <p:cNvPr id="4" name="Picture 3" descr="marinerVall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844790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Caveat</a:t>
            </a:r>
            <a:endParaRPr lang="en-US" dirty="0"/>
          </a:p>
        </p:txBody>
      </p:sp>
      <p:pic>
        <p:nvPicPr>
          <p:cNvPr id="4" name="Picture 3" descr="loa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8489651" cy="4788694"/>
          </a:xfrm>
          <a:prstGeom prst="rect">
            <a:avLst/>
          </a:prstGeom>
        </p:spPr>
      </p:pic>
      <p:pic>
        <p:nvPicPr>
          <p:cNvPr id="5" name="Picture 4" descr="loa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8499134" cy="47842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9248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Conclusions and Future Work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2578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096000"/>
            <a:ext cx="497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 data-caching mechanism</a:t>
            </a:r>
          </a:p>
          <a:p>
            <a:pPr lvl="1"/>
            <a:r>
              <a:rPr lang="en-US" dirty="0" smtClean="0"/>
              <a:t>Planetary terrain</a:t>
            </a:r>
          </a:p>
          <a:p>
            <a:pPr lvl="1"/>
            <a:r>
              <a:rPr lang="en-US" dirty="0" smtClean="0"/>
              <a:t>Hybrid CPU/GPU approach</a:t>
            </a:r>
          </a:p>
          <a:p>
            <a:pPr lvl="1"/>
            <a:r>
              <a:rPr lang="en-US" dirty="0" smtClean="0"/>
              <a:t>Insertion of new data</a:t>
            </a:r>
          </a:p>
          <a:p>
            <a:pPr lvl="1"/>
            <a:r>
              <a:rPr lang="en-US" dirty="0" smtClean="0"/>
              <a:t>Decoupled from the renderer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compression</a:t>
            </a:r>
          </a:p>
          <a:p>
            <a:r>
              <a:rPr lang="en-US" dirty="0" smtClean="0"/>
              <a:t>Laid out differently on hard drive</a:t>
            </a:r>
          </a:p>
          <a:p>
            <a:r>
              <a:rPr lang="en-US" dirty="0" smtClean="0"/>
              <a:t>Global color dataset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 descr="lum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91382"/>
            <a:ext cx="8686800" cy="4838018"/>
          </a:xfrm>
          <a:prstGeom prst="rect">
            <a:avLst/>
          </a:prstGeom>
        </p:spPr>
      </p:pic>
      <p:pic>
        <p:nvPicPr>
          <p:cNvPr id="5" name="Picture 4" descr="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78720" cy="818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Want Terrain Rendering to Be?</a:t>
            </a:r>
            <a:endParaRPr lang="en-US" dirty="0"/>
          </a:p>
        </p:txBody>
      </p:sp>
      <p:pic>
        <p:nvPicPr>
          <p:cNvPr id="6" name="Content Placeholder 5" descr="mt_ro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848600" cy="5211737"/>
          </a:xfrm>
        </p:spPr>
      </p:pic>
      <p:pic>
        <p:nvPicPr>
          <p:cNvPr id="4" name="Picture 3" descr="actual 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7848600" cy="51947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Want Terrain Rendering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Photorealistic</a:t>
            </a:r>
          </a:p>
          <a:p>
            <a:pPr lvl="1"/>
            <a:r>
              <a:rPr lang="en-US" dirty="0" smtClean="0"/>
              <a:t>Terrain gradients</a:t>
            </a:r>
          </a:p>
          <a:p>
            <a:pPr lvl="1"/>
            <a:r>
              <a:rPr lang="en-US" dirty="0" smtClean="0"/>
              <a:t>Coloring</a:t>
            </a:r>
          </a:p>
          <a:p>
            <a:pPr lvl="1"/>
            <a:r>
              <a:rPr lang="en-US" dirty="0" smtClean="0"/>
              <a:t>Lighting</a:t>
            </a:r>
          </a:p>
          <a:p>
            <a:pPr lvl="1"/>
            <a:endParaRPr lang="en-US" dirty="0"/>
          </a:p>
        </p:txBody>
      </p:sp>
      <p:pic>
        <p:nvPicPr>
          <p:cNvPr id="5" name="Picture 4" descr="actual r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209800"/>
            <a:ext cx="5082099" cy="3795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smtClean="0"/>
              <a:t>amount </a:t>
            </a:r>
            <a:r>
              <a:rPr lang="en-US" dirty="0" smtClean="0"/>
              <a:t>of data</a:t>
            </a:r>
          </a:p>
          <a:p>
            <a:pPr lvl="1"/>
            <a:r>
              <a:rPr lang="en-US" dirty="0" smtClean="0"/>
              <a:t>Gigabytes </a:t>
            </a:r>
            <a:r>
              <a:rPr lang="en-US" dirty="0" smtClean="0"/>
              <a:t>or more</a:t>
            </a:r>
            <a:endParaRPr lang="en-US" dirty="0" smtClean="0"/>
          </a:p>
          <a:p>
            <a:pPr lvl="1"/>
            <a:r>
              <a:rPr lang="en-US" dirty="0" smtClean="0"/>
              <a:t>Too big for modern graphics cards</a:t>
            </a:r>
          </a:p>
          <a:p>
            <a:pPr lvl="2"/>
            <a:r>
              <a:rPr lang="en-US" dirty="0" smtClean="0"/>
              <a:t>1.5GB of RAM (</a:t>
            </a:r>
            <a:r>
              <a:rPr lang="en-US" dirty="0" err="1" smtClean="0"/>
              <a:t>nVidia</a:t>
            </a:r>
            <a:r>
              <a:rPr lang="en-US" dirty="0" smtClean="0"/>
              <a:t> GTX 580)</a:t>
            </a:r>
            <a:endParaRPr lang="en-US" dirty="0"/>
          </a:p>
        </p:txBody>
      </p:sp>
      <p:pic>
        <p:nvPicPr>
          <p:cNvPr id="4" name="Picture 3" descr="nvidia_geforce_gtx_4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562350"/>
            <a:ext cx="5248275" cy="3295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693</TotalTime>
  <Words>1250</Words>
  <Application>Microsoft Office PowerPoint</Application>
  <PresentationFormat>On-screen Show (4:3)</PresentationFormat>
  <Paragraphs>421</Paragraphs>
  <Slides>66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Module</vt:lpstr>
      <vt:lpstr>Out-of-Core Data Management for Planetary Terrain</vt:lpstr>
      <vt:lpstr>Special Thanks</vt:lpstr>
      <vt:lpstr>Overview</vt:lpstr>
      <vt:lpstr>Introduction</vt:lpstr>
      <vt:lpstr>What is Terrain Rendering?</vt:lpstr>
      <vt:lpstr>What is Terrain Rendering?</vt:lpstr>
      <vt:lpstr>What Do We Want Terrain Rendering to Be?</vt:lpstr>
      <vt:lpstr>What Do We Want Terrain Rendering to Be?</vt:lpstr>
      <vt:lpstr>How Do We Do This?</vt:lpstr>
      <vt:lpstr>What About Whole Planets?</vt:lpstr>
      <vt:lpstr>What About Whole Planets?</vt:lpstr>
      <vt:lpstr>What Do We Need? </vt:lpstr>
      <vt:lpstr>Level-of-Detail (LOD)</vt:lpstr>
      <vt:lpstr>Today</vt:lpstr>
      <vt:lpstr>Background</vt:lpstr>
      <vt:lpstr>Heightmaps</vt:lpstr>
      <vt:lpstr>Heightmaps</vt:lpstr>
      <vt:lpstr>Partitioning the Heightmap</vt:lpstr>
      <vt:lpstr>Coloring</vt:lpstr>
      <vt:lpstr>Terrain</vt:lpstr>
      <vt:lpstr>GPU</vt:lpstr>
      <vt:lpstr>Out-of-Core</vt:lpstr>
      <vt:lpstr>Texture Atlas</vt:lpstr>
      <vt:lpstr>Texture Atlas</vt:lpstr>
      <vt:lpstr>Out-of-Core Data Caching for Planetary Terrain</vt:lpstr>
      <vt:lpstr>Algorithm Overview</vt:lpstr>
      <vt:lpstr>Preprocessing</vt:lpstr>
      <vt:lpstr>Preprocessing - Steps</vt:lpstr>
      <vt:lpstr>GDAL</vt:lpstr>
      <vt:lpstr>GDAL</vt:lpstr>
      <vt:lpstr>Quadtree Creation</vt:lpstr>
      <vt:lpstr>Quadtree Creation</vt:lpstr>
      <vt:lpstr>Mipmapping</vt:lpstr>
      <vt:lpstr>BVH</vt:lpstr>
      <vt:lpstr>Runtime</vt:lpstr>
      <vt:lpstr>Searching</vt:lpstr>
      <vt:lpstr>LOD Selection</vt:lpstr>
      <vt:lpstr>LOD Selection</vt:lpstr>
      <vt:lpstr>Searching</vt:lpstr>
      <vt:lpstr>Texture Atlas</vt:lpstr>
      <vt:lpstr>GPU</vt:lpstr>
      <vt:lpstr>GPU</vt:lpstr>
      <vt:lpstr>GPU</vt:lpstr>
      <vt:lpstr>GPU</vt:lpstr>
      <vt:lpstr>Maintenance</vt:lpstr>
      <vt:lpstr>Insertion of New Data</vt:lpstr>
      <vt:lpstr>Data Types</vt:lpstr>
      <vt:lpstr>Implementation</vt:lpstr>
      <vt:lpstr>Implementation</vt:lpstr>
      <vt:lpstr>Video</vt:lpstr>
      <vt:lpstr>Results</vt:lpstr>
      <vt:lpstr>Test Machine</vt:lpstr>
      <vt:lpstr>Test Setup</vt:lpstr>
      <vt:lpstr>Data</vt:lpstr>
      <vt:lpstr>Planetary View</vt:lpstr>
      <vt:lpstr>Olympus Mons</vt:lpstr>
      <vt:lpstr>Flyby</vt:lpstr>
      <vt:lpstr>Results</vt:lpstr>
      <vt:lpstr>Timing</vt:lpstr>
      <vt:lpstr>Visual Results</vt:lpstr>
      <vt:lpstr>Visual Results</vt:lpstr>
      <vt:lpstr>Visual Caveat</vt:lpstr>
      <vt:lpstr>Conclusions and Future Work</vt:lpstr>
      <vt:lpstr>Conclusions</vt:lpstr>
      <vt:lpstr>Future Work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Out-of-Core Data Management for Planetary Terrain</dc:title>
  <dc:creator>Cody J White</dc:creator>
  <cp:lastModifiedBy>Cody J White</cp:lastModifiedBy>
  <cp:revision>210</cp:revision>
  <dcterms:created xsi:type="dcterms:W3CDTF">2011-02-02T17:26:11Z</dcterms:created>
  <dcterms:modified xsi:type="dcterms:W3CDTF">2011-02-23T22:13:33Z</dcterms:modified>
</cp:coreProperties>
</file>