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1" r:id="rId3"/>
    <p:sldId id="258" r:id="rId4"/>
    <p:sldId id="263" r:id="rId5"/>
    <p:sldId id="260" r:id="rId6"/>
    <p:sldId id="262" r:id="rId7"/>
    <p:sldId id="259" r:id="rId8"/>
    <p:sldId id="261" r:id="rId9"/>
    <p:sldId id="268" r:id="rId10"/>
    <p:sldId id="267" r:id="rId11"/>
    <p:sldId id="271" r:id="rId12"/>
    <p:sldId id="278" r:id="rId13"/>
    <p:sldId id="264" r:id="rId14"/>
    <p:sldId id="265" r:id="rId15"/>
    <p:sldId id="266" r:id="rId16"/>
    <p:sldId id="282" r:id="rId17"/>
    <p:sldId id="272" r:id="rId18"/>
    <p:sldId id="273" r:id="rId19"/>
    <p:sldId id="279" r:id="rId20"/>
    <p:sldId id="276" r:id="rId21"/>
    <p:sldId id="274" r:id="rId22"/>
    <p:sldId id="275" r:id="rId23"/>
    <p:sldId id="277" r:id="rId24"/>
    <p:sldId id="280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feller/thesis_defense/gridipmi.ogv" TargetMode="Externa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11210"/>
            <a:ext cx="7581901" cy="2457473"/>
          </a:xfrm>
        </p:spPr>
        <p:txBody>
          <a:bodyPr/>
          <a:lstStyle/>
          <a:p>
            <a:r>
              <a:rPr lang="en-US" dirty="0"/>
              <a:t>Beyond Monitoring: </a:t>
            </a:r>
            <a:br>
              <a:rPr lang="en-US" dirty="0"/>
            </a:br>
            <a:r>
              <a:rPr lang="en-US" dirty="0"/>
              <a:t>Proactive Server Preservation in an HPC </a:t>
            </a:r>
            <a:r>
              <a:rPr lang="en-US" dirty="0" smtClean="0"/>
              <a:t>Environment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3561056"/>
            <a:ext cx="7581901" cy="270609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Chad </a:t>
            </a:r>
            <a:r>
              <a:rPr lang="en-US" dirty="0"/>
              <a:t>Feller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University of Nevada, </a:t>
            </a:r>
            <a:r>
              <a:rPr lang="en-US" dirty="0" smtClean="0"/>
              <a:t>Reno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8 </a:t>
            </a:r>
            <a:r>
              <a:rPr lang="en-US" dirty="0"/>
              <a:t>May 2012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Thesis Defense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5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Density</a:t>
            </a:r>
            <a:endParaRPr lang="en-US" dirty="0"/>
          </a:p>
        </p:txBody>
      </p:sp>
      <p:pic>
        <p:nvPicPr>
          <p:cNvPr id="7" name="Content Placeholder 6" descr="gangl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8" r="-5368"/>
          <a:stretch>
            <a:fillRect/>
          </a:stretch>
        </p:blipFill>
        <p:spPr>
          <a:xfrm>
            <a:off x="-166762" y="1882588"/>
            <a:ext cx="3572751" cy="4175312"/>
          </a:xfrm>
        </p:spPr>
      </p:pic>
      <p:pic>
        <p:nvPicPr>
          <p:cNvPr id="8" name="Picture 7" descr="gangli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882588"/>
            <a:ext cx="3120737" cy="4038600"/>
          </a:xfrm>
          <a:prstGeom prst="rect">
            <a:avLst/>
          </a:prstGeom>
        </p:spPr>
      </p:pic>
      <p:pic>
        <p:nvPicPr>
          <p:cNvPr id="9" name="Picture 8" descr="gangli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42" y="1882588"/>
            <a:ext cx="3132858" cy="4038600"/>
          </a:xfrm>
          <a:prstGeom prst="rect">
            <a:avLst/>
          </a:prstGeom>
        </p:spPr>
      </p:pic>
      <p:pic>
        <p:nvPicPr>
          <p:cNvPr id="10" name="Picture 9" descr="learn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4200"/>
            <a:ext cx="9144000" cy="5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ltdown_in_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790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ILOM</a:t>
            </a:r>
            <a:endParaRPr lang="en-US" dirty="0"/>
          </a:p>
        </p:txBody>
      </p:sp>
      <p:pic>
        <p:nvPicPr>
          <p:cNvPr id="5" name="Content Placeholder 4" descr="x4200m2_ilo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>
          <a:xfrm>
            <a:off x="286610" y="1625600"/>
            <a:ext cx="8622047" cy="4495800"/>
          </a:xfrm>
        </p:spPr>
      </p:pic>
    </p:spTree>
    <p:extLst>
      <p:ext uri="{BB962C8B-B14F-4D97-AF65-F5344CB8AC3E}">
        <p14:creationId xmlns:p14="http://schemas.microsoft.com/office/powerpoint/2010/main" val="91203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9/10/9</a:t>
            </a:r>
            <a:endParaRPr lang="en-US" dirty="0"/>
          </a:p>
        </p:txBody>
      </p:sp>
      <p:pic>
        <p:nvPicPr>
          <p:cNvPr id="4" name="Content Placeholder 3" descr="bash_scrip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6" b="9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78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9/10/9</a:t>
            </a:r>
            <a:endParaRPr lang="en-US" dirty="0"/>
          </a:p>
        </p:txBody>
      </p:sp>
      <p:pic>
        <p:nvPicPr>
          <p:cNvPr id="4" name="Content Placeholder 3" descr="ema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1" b="-7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871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7/20/11</a:t>
            </a:r>
            <a:endParaRPr lang="en-US" dirty="0"/>
          </a:p>
        </p:txBody>
      </p:sp>
      <p:pic>
        <p:nvPicPr>
          <p:cNvPr id="4" name="Content Placeholder 3" descr="ILOM_cla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9" b="-22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875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ILOM/IPMI</a:t>
            </a:r>
          </a:p>
          <a:p>
            <a:r>
              <a:rPr lang="en-US" dirty="0" smtClean="0"/>
              <a:t>Sun Grid Engine</a:t>
            </a:r>
          </a:p>
          <a:p>
            <a:r>
              <a:rPr lang="en-US" dirty="0" smtClean="0"/>
              <a:t>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0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5" name="Content Placeholder 4" descr="gridipmi_architectu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40" r="-72940"/>
          <a:stretch>
            <a:fillRect/>
          </a:stretch>
        </p:blipFill>
        <p:spPr>
          <a:xfrm>
            <a:off x="-596705" y="1434544"/>
            <a:ext cx="10401105" cy="5423456"/>
          </a:xfrm>
        </p:spPr>
      </p:pic>
    </p:spTree>
    <p:extLst>
      <p:ext uri="{BB962C8B-B14F-4D97-AF65-F5344CB8AC3E}">
        <p14:creationId xmlns:p14="http://schemas.microsoft.com/office/powerpoint/2010/main" val="148434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Frontend</a:t>
            </a:r>
            <a:endParaRPr lang="en-US" dirty="0"/>
          </a:p>
        </p:txBody>
      </p:sp>
      <p:pic>
        <p:nvPicPr>
          <p:cNvPr id="4" name="Content Placeholder 3" descr="frontend_vie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138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2977608" y="2971454"/>
            <a:ext cx="7581901" cy="813795"/>
          </a:xfrm>
        </p:spPr>
        <p:txBody>
          <a:bodyPr vert="vert270"/>
          <a:lstStyle/>
          <a:p>
            <a:r>
              <a:rPr lang="en-US" dirty="0" smtClean="0"/>
              <a:t>Ma</a:t>
            </a:r>
            <a:br>
              <a:rPr lang="en-US" dirty="0" smtClean="0"/>
            </a:br>
            <a:r>
              <a:rPr lang="en-US" dirty="0" smtClean="0"/>
              <a:t>I</a:t>
            </a:r>
            <a:br>
              <a:rPr lang="en-US" dirty="0" smtClean="0"/>
            </a:br>
            <a:r>
              <a:rPr lang="en-US" dirty="0" smtClean="0"/>
              <a:t>n Loop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04" r="-19004"/>
          <a:stretch>
            <a:fillRect/>
          </a:stretch>
        </p:blipFill>
        <p:spPr>
          <a:xfrm>
            <a:off x="1732952" y="-88900"/>
            <a:ext cx="7411047" cy="6946900"/>
          </a:xfrm>
          <a:solidFill>
            <a:schemeClr val="bg2">
              <a:lumMod val="40000"/>
              <a:lumOff val="60000"/>
              <a:alpha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1327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wife, Veronica</a:t>
            </a:r>
          </a:p>
          <a:p>
            <a:r>
              <a:rPr lang="en-US" dirty="0" smtClean="0"/>
              <a:t>My kids</a:t>
            </a:r>
          </a:p>
          <a:p>
            <a:r>
              <a:rPr lang="en-US" dirty="0" smtClean="0"/>
              <a:t>My good friend, Derek </a:t>
            </a:r>
            <a:r>
              <a:rPr lang="en-US" dirty="0" err="1" smtClean="0"/>
              <a:t>Eiler</a:t>
            </a:r>
            <a:endParaRPr lang="en-US" dirty="0" smtClean="0"/>
          </a:p>
          <a:p>
            <a:r>
              <a:rPr lang="en-US" dirty="0" smtClean="0"/>
              <a:t>My committee, Dr. Harris, Dr. </a:t>
            </a:r>
            <a:r>
              <a:rPr lang="en-US" dirty="0" err="1" smtClean="0"/>
              <a:t>Dascalu</a:t>
            </a:r>
            <a:r>
              <a:rPr lang="en-US" dirty="0" smtClean="0"/>
              <a:t>, Dr. </a:t>
            </a:r>
            <a:r>
              <a:rPr lang="en-US" dirty="0" err="1" smtClean="0"/>
              <a:t>Schlauch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7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Testing</a:t>
            </a:r>
            <a:endParaRPr lang="en-US" dirty="0"/>
          </a:p>
        </p:txBody>
      </p:sp>
      <p:pic>
        <p:nvPicPr>
          <p:cNvPr id="4" name="Content Placeholder 3" descr="compute-0-12_cropp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96" b="-41596"/>
          <a:stretch>
            <a:fillRect/>
          </a:stretch>
        </p:blipFill>
        <p:spPr>
          <a:xfrm>
            <a:off x="286610" y="1625600"/>
            <a:ext cx="8475911" cy="4419600"/>
          </a:xfrm>
        </p:spPr>
      </p:pic>
    </p:spTree>
    <p:extLst>
      <p:ext uri="{BB962C8B-B14F-4D97-AF65-F5344CB8AC3E}">
        <p14:creationId xmlns:p14="http://schemas.microsoft.com/office/powerpoint/2010/main" val="80782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Testing</a:t>
            </a:r>
            <a:endParaRPr lang="en-US" dirty="0"/>
          </a:p>
        </p:txBody>
      </p:sp>
      <p:pic>
        <p:nvPicPr>
          <p:cNvPr id="6" name="Content Placeholder 5" descr="one_rack_spike_cropp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7" r="-13927"/>
          <a:stretch>
            <a:fillRect/>
          </a:stretch>
        </p:blipFill>
        <p:spPr>
          <a:xfrm>
            <a:off x="243629" y="1692088"/>
            <a:ext cx="8932945" cy="4657912"/>
          </a:xfrm>
        </p:spPr>
      </p:pic>
    </p:spTree>
    <p:extLst>
      <p:ext uri="{BB962C8B-B14F-4D97-AF65-F5344CB8AC3E}">
        <p14:creationId xmlns:p14="http://schemas.microsoft.com/office/powerpoint/2010/main" val="14246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Testing</a:t>
            </a:r>
            <a:endParaRPr lang="en-US" dirty="0"/>
          </a:p>
        </p:txBody>
      </p:sp>
      <p:pic>
        <p:nvPicPr>
          <p:cNvPr id="4" name="Content Placeholder 3" descr="global_eve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668" b="-225668"/>
          <a:stretch>
            <a:fillRect/>
          </a:stretch>
        </p:blipFill>
        <p:spPr>
          <a:xfrm>
            <a:off x="547364" y="1761565"/>
            <a:ext cx="8020308" cy="4182035"/>
          </a:xfrm>
        </p:spPr>
      </p:pic>
    </p:spTree>
    <p:extLst>
      <p:ext uri="{BB962C8B-B14F-4D97-AF65-F5344CB8AC3E}">
        <p14:creationId xmlns:p14="http://schemas.microsoft.com/office/powerpoint/2010/main" val="416655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Content Placeholder 3" descr="gridipmi_demo_screenshot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9" r="-10059"/>
          <a:stretch>
            <a:fillRect/>
          </a:stretch>
        </p:blipFill>
        <p:spPr>
          <a:xfrm>
            <a:off x="-419715" y="1435100"/>
            <a:ext cx="9937276" cy="5181600"/>
          </a:xfrm>
        </p:spPr>
      </p:pic>
    </p:spTree>
    <p:extLst>
      <p:ext uri="{BB962C8B-B14F-4D97-AF65-F5344CB8AC3E}">
        <p14:creationId xmlns:p14="http://schemas.microsoft.com/office/powerpoint/2010/main" val="403743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420481"/>
          </a:xfrm>
        </p:spPr>
        <p:txBody>
          <a:bodyPr>
            <a:normAutofit/>
          </a:bodyPr>
          <a:lstStyle/>
          <a:p>
            <a:r>
              <a:rPr lang="en-US" dirty="0" smtClean="0"/>
              <a:t>Developed a temperature monitoring system</a:t>
            </a:r>
          </a:p>
          <a:p>
            <a:pPr lvl="1"/>
            <a:r>
              <a:rPr lang="en-US" dirty="0" smtClean="0"/>
              <a:t>Local Perspective</a:t>
            </a:r>
          </a:p>
          <a:p>
            <a:pPr lvl="1"/>
            <a:r>
              <a:rPr lang="en-US" dirty="0" smtClean="0"/>
              <a:t>Global Perspective</a:t>
            </a:r>
          </a:p>
          <a:p>
            <a:pPr lvl="1"/>
            <a:r>
              <a:rPr lang="en-US" dirty="0" smtClean="0"/>
              <a:t>Intelligent Response</a:t>
            </a:r>
          </a:p>
          <a:p>
            <a:pPr lvl="1"/>
            <a:r>
              <a:rPr lang="en-US" dirty="0" smtClean="0"/>
              <a:t>Designed for HPC &amp; Enterprise servers</a:t>
            </a:r>
          </a:p>
          <a:p>
            <a:r>
              <a:rPr lang="en-US" dirty="0" smtClean="0"/>
              <a:t>Modular Implementation</a:t>
            </a:r>
          </a:p>
          <a:p>
            <a:pPr lvl="1"/>
            <a:r>
              <a:rPr lang="en-US" dirty="0" smtClean="0"/>
              <a:t>Can be easily adapted to other hardware</a:t>
            </a:r>
          </a:p>
          <a:p>
            <a:pPr lvl="1"/>
            <a:r>
              <a:rPr lang="en-US" dirty="0" smtClean="0"/>
              <a:t>Software can be leveraged to other environments</a:t>
            </a:r>
          </a:p>
          <a:p>
            <a:r>
              <a:rPr lang="en-US" dirty="0" smtClean="0"/>
              <a:t>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1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3006780451_86a22b8ae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"/>
          <a:stretch/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62215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Background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trike="sngStrike" dirty="0" smtClean="0"/>
              <a:t>Monitoring systems</a:t>
            </a:r>
          </a:p>
          <a:p>
            <a:pPr marL="0" indent="0">
              <a:buNone/>
            </a:pPr>
            <a:endParaRPr lang="en-US" strike="sngStrike" dirty="0" smtClean="0"/>
          </a:p>
          <a:p>
            <a:pPr lvl="1"/>
            <a:r>
              <a:rPr lang="en-US" strike="sngStrike" dirty="0" smtClean="0"/>
              <a:t>Increasingly sophisticated</a:t>
            </a:r>
          </a:p>
          <a:p>
            <a:pPr marL="403225" lvl="1" indent="0">
              <a:buNone/>
            </a:pPr>
            <a:endParaRPr lang="en-US" dirty="0" smtClean="0"/>
          </a:p>
          <a:p>
            <a:pPr lvl="1"/>
            <a:r>
              <a:rPr lang="en-US" strike="sngStrike" dirty="0" smtClean="0"/>
              <a:t>Still large holes in capabilities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9/9/9</a:t>
            </a:r>
            <a:endParaRPr lang="en-US" dirty="0"/>
          </a:p>
        </p:txBody>
      </p:sp>
      <p:pic>
        <p:nvPicPr>
          <p:cNvPr id="4" name="Content Placeholder 3" descr="999-name-redact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9" r="-2539"/>
          <a:stretch>
            <a:fillRect/>
          </a:stretch>
        </p:blipFill>
        <p:spPr>
          <a:xfrm>
            <a:off x="779463" y="1882775"/>
            <a:ext cx="7581900" cy="3952875"/>
          </a:xfrm>
        </p:spPr>
      </p:pic>
    </p:spTree>
    <p:extLst>
      <p:ext uri="{BB962C8B-B14F-4D97-AF65-F5344CB8AC3E}">
        <p14:creationId xmlns:p14="http://schemas.microsoft.com/office/powerpoint/2010/main" val="35046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9/9/9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failure sequence kicks in</a:t>
            </a:r>
          </a:p>
          <a:p>
            <a:pPr lvl="1"/>
            <a:r>
              <a:rPr lang="en-US" dirty="0" smtClean="0"/>
              <a:t>UPS caught outage</a:t>
            </a:r>
          </a:p>
          <a:p>
            <a:pPr lvl="1"/>
            <a:r>
              <a:rPr lang="en-US" dirty="0" smtClean="0"/>
              <a:t>Generator started up</a:t>
            </a:r>
          </a:p>
          <a:p>
            <a:r>
              <a:rPr lang="en-US" dirty="0" smtClean="0"/>
              <a:t>Temperature rising</a:t>
            </a:r>
          </a:p>
          <a:p>
            <a:pPr lvl="1"/>
            <a:r>
              <a:rPr lang="en-US" dirty="0" smtClean="0"/>
              <a:t>UPS only powers servers</a:t>
            </a:r>
          </a:p>
          <a:p>
            <a:r>
              <a:rPr lang="en-US" dirty="0" smtClean="0"/>
              <a:t>Power switches to generators</a:t>
            </a:r>
          </a:p>
          <a:p>
            <a:r>
              <a:rPr lang="en-US" dirty="0" smtClean="0"/>
              <a:t>Temperature still rising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9/9/9</a:t>
            </a:r>
            <a:endParaRPr lang="en-US" dirty="0"/>
          </a:p>
        </p:txBody>
      </p:sp>
      <p:pic>
        <p:nvPicPr>
          <p:cNvPr id="4" name="Content Placeholder 3" descr="999-2-names-redact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91" b="-30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93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9/10/9</a:t>
            </a:r>
            <a:endParaRPr lang="en-US" dirty="0"/>
          </a:p>
        </p:txBody>
      </p:sp>
      <p:pic>
        <p:nvPicPr>
          <p:cNvPr id="8" name="Content Placeholder 7" descr="91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r="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000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9/10/9</a:t>
            </a:r>
            <a:endParaRPr lang="en-US" dirty="0"/>
          </a:p>
        </p:txBody>
      </p:sp>
      <p:pic>
        <p:nvPicPr>
          <p:cNvPr id="4" name="Content Placeholder 3" descr="ch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56" b="-71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737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</a:t>
            </a:r>
            <a:endParaRPr lang="en-US" dirty="0"/>
          </a:p>
        </p:txBody>
      </p:sp>
      <p:pic>
        <p:nvPicPr>
          <p:cNvPr id="4" name="Content Placeholder 4" descr="rack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6" b="30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774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2443</TotalTime>
  <Words>174</Words>
  <Application>Microsoft Macintosh PowerPoint</Application>
  <PresentationFormat>On-screen Show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Orbit</vt:lpstr>
      <vt:lpstr>Beyond Monitoring:  Proactive Server Preservation in an HPC Environment </vt:lpstr>
      <vt:lpstr>Acknowledgements</vt:lpstr>
      <vt:lpstr>Background</vt:lpstr>
      <vt:lpstr>9/9/9</vt:lpstr>
      <vt:lpstr>9/9/9</vt:lpstr>
      <vt:lpstr>9/9/9</vt:lpstr>
      <vt:lpstr>9/10/9</vt:lpstr>
      <vt:lpstr>9/10/9</vt:lpstr>
      <vt:lpstr>HPC</vt:lpstr>
      <vt:lpstr>Computing Density</vt:lpstr>
      <vt:lpstr>PowerPoint Presentation</vt:lpstr>
      <vt:lpstr>ILOM</vt:lpstr>
      <vt:lpstr>9/10/9</vt:lpstr>
      <vt:lpstr>9/10/9</vt:lpstr>
      <vt:lpstr>7/20/11</vt:lpstr>
      <vt:lpstr>Environmental Considerations</vt:lpstr>
      <vt:lpstr>Architecture</vt:lpstr>
      <vt:lpstr>Frontend</vt:lpstr>
      <vt:lpstr>Ma I n Loop</vt:lpstr>
      <vt:lpstr>Local Testing</vt:lpstr>
      <vt:lpstr>Global Testing</vt:lpstr>
      <vt:lpstr>Global Testing</vt:lpstr>
      <vt:lpstr>Demo</vt:lpstr>
      <vt:lpstr>Conclusion</vt:lpstr>
      <vt:lpstr>PowerPoint Presentation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Monitoring:  Proactive Server Preservation in an HPC Environment</dc:title>
  <dc:creator>Chad Feller</dc:creator>
  <cp:lastModifiedBy>Chad Feller</cp:lastModifiedBy>
  <cp:revision>42</cp:revision>
  <dcterms:created xsi:type="dcterms:W3CDTF">2012-05-06T22:33:58Z</dcterms:created>
  <dcterms:modified xsi:type="dcterms:W3CDTF">2012-05-15T03:10:42Z</dcterms:modified>
</cp:coreProperties>
</file>