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56.xml" Type="http://schemas.openxmlformats.org/officeDocument/2006/relationships/slide" Id="rId61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3" name="Shape 3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1" name="Shape 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3" name="Shape 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9" name="Shape 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4124512" x="0"/>
            <a:ext cy="9497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734342" x="685800"/>
            <a:ext cy="2245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strike="noStrike" u="none" b="1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947332" x="457200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949211" x="4656667"/>
            <a:ext cy="4620299" cx="403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74636" x="0"/>
            <a:ext cy="15543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5875078" x="0"/>
            <a:ext cy="6927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sz="2400" i="0">
                <a:solidFill>
                  <a:schemeClr val="lt1"/>
                </a:solidFill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sz="2400" i="0">
                <a:solidFill>
                  <a:schemeClr val="lt1"/>
                </a:solidFill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sz="2400" i="0">
                <a:solidFill>
                  <a:schemeClr val="lt1"/>
                </a:solidFill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sz="2400" i="0">
                <a:solidFill>
                  <a:schemeClr val="lt1"/>
                </a:solidFill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sz="2400" i="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4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en.wikipedia.org/wiki/File:Trpv1_pip2_bilayer.png" Type="http://schemas.openxmlformats.org/officeDocument/2006/relationships/hyperlink" TargetMode="External" Id="rId4"/><Relationship Target="http://en.wikipedia.org/wiki/File:Ion_channel.png" Type="http://schemas.openxmlformats.org/officeDocument/2006/relationships/hyperlink" TargetMode="External" Id="rId3"/><Relationship Target="http://en.wikipedia.org/wiki/File:Cell_membrane_detailed_diagram_en.svg" Type="http://schemas.openxmlformats.org/officeDocument/2006/relationships/hyperlink" TargetMode="External" Id="rId6"/><Relationship Target="http://en.wikipedia.org/wiki/File:2bg9_opm.gif" Type="http://schemas.openxmlformats.org/officeDocument/2006/relationships/hyperlink" TargetMode="External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1300771" x="685800"/>
            <a:ext cy="19011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Master's Thesis Defense: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3000" lang="en" i="1"/>
              <a:t>A Python Library for Ion Channel Modeling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4124476" x="685800"/>
            <a:ext cy="9497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Gareth Ferneyhough</a:t>
            </a:r>
          </a:p>
        </p:txBody>
      </p:sp>
      <p:sp>
        <p:nvSpPr>
          <p:cNvPr id="30" name="Shape 30"/>
          <p:cNvSpPr txBox="1"/>
          <p:nvPr>
            <p:ph idx="2" type="subTitle"/>
          </p:nvPr>
        </p:nvSpPr>
        <p:spPr>
          <a:xfrm>
            <a:off y="5196526" x="685800"/>
            <a:ext cy="14964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1400" lang="en">
                <a:solidFill>
                  <a:srgbClr val="000000"/>
                </a:solidFill>
              </a:rPr>
              <a:t>Department of Computer Science and Engineering</a:t>
            </a:r>
          </a:p>
          <a:p>
            <a:pPr rtl="0" lvl="0">
              <a:spcBef>
                <a:spcPts val="0"/>
              </a:spcBef>
              <a:buNone/>
            </a:pPr>
            <a:r>
              <a:rPr b="0" sz="1400" lang="en">
                <a:solidFill>
                  <a:srgbClr val="000000"/>
                </a:solidFill>
              </a:rPr>
              <a:t>University of Nevada, Reno</a:t>
            </a:r>
          </a:p>
          <a:p>
            <a:pPr rtl="0" lvl="0">
              <a:spcBef>
                <a:spcPts val="0"/>
              </a:spcBef>
              <a:buNone/>
            </a:pPr>
            <a:r>
              <a:rPr b="0" sz="1400" lang="en">
                <a:solidFill>
                  <a:srgbClr val="000000"/>
                </a:solidFill>
              </a:rPr>
              <a:t>Dr. Frederick C. Harris, Jr. / Thesis Advisor</a:t>
            </a:r>
          </a:p>
          <a:p>
            <a:pPr rtl="0" lvl="0">
              <a:spcBef>
                <a:spcPts val="0"/>
              </a:spcBef>
              <a:buNone/>
            </a:pPr>
            <a:r>
              <a:rPr b="0" sz="1400" lang="en">
                <a:solidFill>
                  <a:srgbClr val="000000"/>
                </a:solidFill>
              </a:rPr>
              <a:t>May, 2013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0" sz="14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196526" x="7597264"/>
            <a:ext cy="860935" cx="86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Electrochemical gradient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provides the work to </a:t>
            </a:r>
            <a:r>
              <a:rPr lang="en" i="1"/>
              <a:t>drive </a:t>
            </a:r>
            <a:r>
              <a:rPr lang="en"/>
              <a:t>ions through their channels?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Electrochemical gradient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provides the work to </a:t>
            </a:r>
            <a:r>
              <a:rPr lang="en" i="1"/>
              <a:t>drive </a:t>
            </a:r>
            <a:r>
              <a:rPr lang="en"/>
              <a:t>ions through their channels?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</a:t>
            </a:r>
            <a:r>
              <a:rPr lang="en" i="1"/>
              <a:t>electrochemical gradient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is that?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Combination of diffusion and electrical forces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Electrochemical gradient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947325" x="457200"/>
            <a:ext cy="861600" cx="296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Nernst equation: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89275" x="245450"/>
            <a:ext cy="3657400" cx="844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40350" x="3357925"/>
            <a:ext cy="905412" cx="221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Membrane potential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ion channels contribute to the cell's membrane potential?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channel state affects membrane </a:t>
            </a:r>
            <a:r>
              <a:rPr lang="en" i="1"/>
              <a:t>permeability</a:t>
            </a:r>
            <a:r>
              <a:rPr lang="en"/>
              <a:t> to ions</a:t>
            </a:r>
          </a:p>
          <a:p>
            <a:pPr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i="1"/>
              <a:t>permeability </a:t>
            </a:r>
            <a:r>
              <a:rPr lang="en"/>
              <a:t>≈ conductivity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Membrane potential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ion channels contribute to the cell's membrane potential?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channel state affects membrane </a:t>
            </a:r>
            <a:r>
              <a:rPr lang="en" i="1"/>
              <a:t>permeability</a:t>
            </a:r>
            <a:r>
              <a:rPr lang="en"/>
              <a:t> to ions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i="1"/>
              <a:t>permeability </a:t>
            </a:r>
            <a:r>
              <a:rPr lang="en"/>
              <a:t>≈ conductivity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Ohm's law: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V=IR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V=I/G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Membrane potential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ion channels contribute to the cell's membrane potential?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channel state affects membrane </a:t>
            </a:r>
            <a:r>
              <a:rPr lang="en" i="1"/>
              <a:t>permeability</a:t>
            </a:r>
            <a:r>
              <a:rPr lang="en"/>
              <a:t> to ions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i="1"/>
              <a:t>permeability </a:t>
            </a:r>
            <a:r>
              <a:rPr lang="en"/>
              <a:t>≈ conductivity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Ohm's law: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V=IR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V=I/G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I=GV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Membrane potential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Formally,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</a:t>
            </a:r>
            <a:r>
              <a:rPr baseline="-25000" lang="en"/>
              <a:t>s</a:t>
            </a:r>
            <a:r>
              <a:rPr lang="en"/>
              <a:t> = G</a:t>
            </a:r>
            <a:r>
              <a:rPr baseline="-25000" lang="en"/>
              <a:t>s</a:t>
            </a:r>
            <a:r>
              <a:rPr lang="en"/>
              <a:t> * (</a:t>
            </a:r>
            <a:r>
              <a:rPr lang="en" i="1"/>
              <a:t>DrivingForce</a:t>
            </a:r>
            <a:r>
              <a:rPr baseline="-25000" lang="en" i="1"/>
              <a:t>s </a:t>
            </a:r>
            <a:r>
              <a:rPr lang="en"/>
              <a:t>),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where </a:t>
            </a:r>
            <a:r>
              <a:rPr lang="en" i="1"/>
              <a:t>DrivingForce</a:t>
            </a:r>
            <a:r>
              <a:rPr baseline="-25000" lang="en" i="1"/>
              <a:t>s </a:t>
            </a:r>
            <a:r>
              <a:rPr lang="en"/>
              <a:t>= (V</a:t>
            </a:r>
            <a:r>
              <a:rPr baseline="-25000" lang="en"/>
              <a:t>m</a:t>
            </a:r>
            <a:r>
              <a:rPr lang="en"/>
              <a:t> - E</a:t>
            </a:r>
            <a:r>
              <a:rPr baseline="-25000" lang="en"/>
              <a:t>s</a:t>
            </a:r>
            <a:r>
              <a:rPr lang="en"/>
              <a:t>).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Substituting: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</a:t>
            </a:r>
            <a:r>
              <a:rPr baseline="-25000" lang="en"/>
              <a:t>s</a:t>
            </a:r>
            <a:r>
              <a:rPr lang="en"/>
              <a:t> = G</a:t>
            </a:r>
            <a:r>
              <a:rPr baseline="-25000" lang="en"/>
              <a:t>s</a:t>
            </a:r>
            <a:r>
              <a:rPr lang="en"/>
              <a:t> * (V</a:t>
            </a:r>
            <a:r>
              <a:rPr baseline="-25000" lang="en"/>
              <a:t>m</a:t>
            </a:r>
            <a:r>
              <a:rPr lang="en"/>
              <a:t> - E</a:t>
            </a:r>
            <a:r>
              <a:rPr baseline="-25000" lang="en"/>
              <a:t>s</a:t>
            </a:r>
            <a:r>
              <a:rPr lang="en"/>
              <a:t>).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Membrane potential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Formally,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</a:t>
            </a:r>
            <a:r>
              <a:rPr baseline="-25000" lang="en"/>
              <a:t>s</a:t>
            </a:r>
            <a:r>
              <a:rPr lang="en"/>
              <a:t> = G</a:t>
            </a:r>
            <a:r>
              <a:rPr baseline="-25000" lang="en"/>
              <a:t>s</a:t>
            </a:r>
            <a:r>
              <a:rPr lang="en"/>
              <a:t> * (</a:t>
            </a:r>
            <a:r>
              <a:rPr lang="en" i="1"/>
              <a:t>DrivingForce</a:t>
            </a:r>
            <a:r>
              <a:rPr baseline="-25000" lang="en" i="1"/>
              <a:t>s </a:t>
            </a:r>
            <a:r>
              <a:rPr lang="en"/>
              <a:t>),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where </a:t>
            </a:r>
            <a:r>
              <a:rPr lang="en" i="1"/>
              <a:t>DrivingForce</a:t>
            </a:r>
            <a:r>
              <a:rPr baseline="-25000" lang="en" i="1"/>
              <a:t>s </a:t>
            </a:r>
            <a:r>
              <a:rPr lang="en"/>
              <a:t>= (V</a:t>
            </a:r>
            <a:r>
              <a:rPr baseline="-25000" lang="en"/>
              <a:t>m</a:t>
            </a:r>
            <a:r>
              <a:rPr lang="en"/>
              <a:t> - E</a:t>
            </a:r>
            <a:r>
              <a:rPr baseline="-25000" lang="en"/>
              <a:t>s</a:t>
            </a:r>
            <a:r>
              <a:rPr lang="en"/>
              <a:t>).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Substituting: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</a:t>
            </a:r>
            <a:r>
              <a:rPr baseline="-25000" lang="en"/>
              <a:t>s</a:t>
            </a:r>
            <a:r>
              <a:rPr lang="en"/>
              <a:t> = G</a:t>
            </a:r>
            <a:r>
              <a:rPr baseline="-25000" lang="en"/>
              <a:t>s</a:t>
            </a:r>
            <a:r>
              <a:rPr lang="en"/>
              <a:t> * (V</a:t>
            </a:r>
            <a:r>
              <a:rPr baseline="-25000" lang="en"/>
              <a:t>m</a:t>
            </a:r>
            <a:r>
              <a:rPr lang="en"/>
              <a:t> - E</a:t>
            </a:r>
            <a:r>
              <a:rPr baseline="-25000" lang="en"/>
              <a:t>s</a:t>
            </a:r>
            <a:r>
              <a:rPr lang="en"/>
              <a:t>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25000"/>
              <a:buFont typeface="Arial"/>
              <a:buChar char="●"/>
            </a:pPr>
            <a:r>
              <a:rPr sz="2400" lang="en"/>
              <a:t>How do we calculate G</a:t>
            </a:r>
            <a:r>
              <a:rPr baseline="-25000" sz="2400" lang="en"/>
              <a:t>s</a:t>
            </a:r>
            <a:r>
              <a:rPr lang="en"/>
              <a:t>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Proportion of </a:t>
            </a:r>
            <a:r>
              <a:rPr lang="en" i="1"/>
              <a:t>open</a:t>
            </a:r>
            <a:r>
              <a:rPr lang="en"/>
              <a:t> channels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we model the kinetics, or </a:t>
            </a:r>
            <a:r>
              <a:rPr lang="en" i="1"/>
              <a:t>gating </a:t>
            </a:r>
            <a:r>
              <a:rPr lang="en"/>
              <a:t>of ion channels?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947328" x="457200"/>
            <a:ext cy="2200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we model the kinetics, or </a:t>
            </a:r>
            <a:r>
              <a:rPr lang="en" i="1"/>
              <a:t>gating </a:t>
            </a:r>
            <a:r>
              <a:rPr lang="en"/>
              <a:t>of ion channels?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Represent channel as a continuous time Markov process 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 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Thanks to committee members: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Dr. Frederick C. Harris, Jr.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Dr. Sergiu Dascalu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Dr. Normand Leblanc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sz="1400" lang="en">
                <a:solidFill>
                  <a:srgbClr val="000000"/>
                </a:solidFill>
              </a:rPr>
              <a:t>This work was partially supported by the U.S. Office of Naval Research (N000140110014).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1947325" x="457200"/>
            <a:ext cy="2069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 we model the kinetics, or </a:t>
            </a:r>
            <a:r>
              <a:rPr lang="en" i="1"/>
              <a:t>gating </a:t>
            </a:r>
            <a:r>
              <a:rPr lang="en"/>
              <a:t>of ion channels?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Represent channel as a continuous time Markov process 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48125" x="2388675"/>
            <a:ext cy="1057549" cx="436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y="5204950" x="515550"/>
            <a:ext cy="1057499" cx="8171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2" indent="-381000" marL="13716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sz="2400" lang="en">
                <a:solidFill>
                  <a:schemeClr val="dk2"/>
                </a:solidFill>
              </a:rPr>
              <a:t>States </a:t>
            </a:r>
            <a:r>
              <a:rPr sz="2400" lang="en">
                <a:solidFill>
                  <a:schemeClr val="dk2"/>
                </a:solidFill>
              </a:rPr>
              <a:t>≈ channel's functional shape</a:t>
            </a:r>
          </a:p>
          <a:p>
            <a:pPr rtl="0" lvl="3" indent="-342900" marL="182880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chemeClr val="dk2"/>
                </a:solidFill>
              </a:rPr>
              <a:t>i.e. open, closed, deactivated, inactivated</a:t>
            </a:r>
          </a:p>
          <a:p>
            <a:pPr rtl="0" lvl="2" indent="-381000" marL="137160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sz="2400" lang="en">
                <a:solidFill>
                  <a:schemeClr val="dk2"/>
                </a:solidFill>
              </a:rPr>
              <a:t>States are connected using various </a:t>
            </a:r>
            <a:r>
              <a:rPr sz="2400" lang="en" i="1">
                <a:solidFill>
                  <a:schemeClr val="dk2"/>
                </a:solidFill>
              </a:rPr>
              <a:t>rates</a:t>
            </a:r>
            <a:r>
              <a:rPr sz="2400" lang="en">
                <a:solidFill>
                  <a:schemeClr val="dk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947324" x="457200"/>
            <a:ext cy="4434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Continuous time Markov process: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used to simulate stochasticity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maintain "memoryless" Markov property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transitions between states can occur at any time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with exponentially distributed probability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947324" x="457200"/>
            <a:ext cy="4434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Continuous time Markov process: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used to simulate stochasticity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maintain "memoryless" Markov property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transitions between states can occur at any time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with exponentially distributed probability 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can give us the model's probability distribution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i.e. what is the probability that our ion channel is in the </a:t>
            </a:r>
            <a:r>
              <a:rPr lang="en" i="1"/>
              <a:t>open</a:t>
            </a:r>
            <a:r>
              <a:rPr lang="en"/>
              <a:t> state?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1947324" x="457200"/>
            <a:ext cy="4434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Continuous time Markov process: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used to simulate stochasticity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maintain "memoryless" Markov property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transitions between states can occur at any time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with exponentially distributed probability 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can give us the model's probability distribution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i.e. what is the probability that our ion channel is in the </a:t>
            </a:r>
            <a:r>
              <a:rPr lang="en" i="1"/>
              <a:t>open</a:t>
            </a:r>
            <a:r>
              <a:rPr lang="en"/>
              <a:t> state?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or - out of many ion channels, how many are </a:t>
            </a:r>
            <a:r>
              <a:rPr lang="en" i="1"/>
              <a:t>open</a:t>
            </a:r>
            <a:r>
              <a:rPr lang="en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947324" x="457200"/>
            <a:ext cy="1368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Continuous time Markov process: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evolution of probability distribution: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16225" x="3924300"/>
            <a:ext cy="800100" cx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y="4243375" x="529500"/>
            <a:ext cy="2116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where </a:t>
            </a:r>
            <a:r>
              <a:rPr sz="2400" lang="en" i="1"/>
              <a:t>P </a:t>
            </a:r>
            <a:r>
              <a:rPr sz="2400" lang="en"/>
              <a:t>is the vector of state probabilities, and </a:t>
            </a:r>
            <a:r>
              <a:rPr sz="2400" lang="en" i="1"/>
              <a:t>A </a:t>
            </a:r>
            <a:r>
              <a:rPr sz="2400" lang="en"/>
              <a:t>is the transition matrix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947324" x="457200"/>
            <a:ext cy="1368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Continuous time Markov process: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evolution of probability distribution: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16225" x="3924300"/>
            <a:ext cy="800100" cx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y="4243375" x="529500"/>
            <a:ext cy="2116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where </a:t>
            </a:r>
            <a:r>
              <a:rPr sz="2400" lang="en" i="1"/>
              <a:t>P </a:t>
            </a:r>
            <a:r>
              <a:rPr sz="2400" lang="en"/>
              <a:t>is the vector of state probabilities, and </a:t>
            </a:r>
            <a:r>
              <a:rPr sz="2400" lang="en" i="1"/>
              <a:t>A </a:t>
            </a:r>
            <a:r>
              <a:rPr sz="2400" lang="en"/>
              <a:t>is the transition matrix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190475" x="2388241"/>
            <a:ext cy="1169400" cx="43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0525" x="2388229"/>
            <a:ext cy="1169400" cx="43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73625" x="2443150"/>
            <a:ext cy="2190750" cx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5918075" x="3924287"/>
            <a:ext cy="800100" cx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summary: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Ion channels change state in response to environmental factors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summary: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Ion channels change state in response to environmental factors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state of ion channels affects the cell membrane's permeability (conductance)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summary: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Ion channels change state in response to environmental factors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state of ion channels affects the cell membrane's permeability (conductance)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can model the conductance over time of an ion channel using continuous time Markov processes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Introduction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Biology background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Mathematical background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Software design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Software demonstration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Discussion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Channel modeling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In summary: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Ion channels change state in response to environmental factors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The state of ion channels affects the cell membrane's permeability (conductance)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can model the conductance over time of an ion channel using continuous time Markov processes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states - channel's physical state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rates - transitions between states</a:t>
            </a:r>
          </a:p>
          <a:p>
            <a:pPr rtl="0" lvl="3" indent="-342900" marL="182880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dependent on voltage, binding of ligands, etc.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Several ion channel simulators exist that use CTMM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Several ion channel simulators exist that use CTMM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many rely on GUI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IonChannelLab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QUB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Several ion channel simulators exist that use CTMM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many rely on GUI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IonChannelLab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QUB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 authors use MATLAB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Several ion channel simulators exist that use CTMM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many rely on GUI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IonChannelLab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QUB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 authors use MATLAB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slow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7650" x="820250"/>
            <a:ext cy="4455349" cx="75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2999" x="264987"/>
            <a:ext cy="4682023" cx="86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Existing simulators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Several ion channel simulators exist that use CTMM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many rely on GUI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IonChannelLab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QUB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Some authors use MATLAB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slow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about a Python library for ion channel modeling?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ModFossa: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CTMM ion channel simulator written in C++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fast ODE solving</a:t>
            </a:r>
          </a:p>
          <a:p>
            <a:pPr rtl="0" lvl="3" indent="-342900" marL="182880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17 times faster than MATLAB implementation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available as Python library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easy model creation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attractive plotting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scriptable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Rate constant types: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constant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exponential voltage-gated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sigmoidal voltage-gated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ligand-gated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Experiment definition: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voltage protocol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concentration protocol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Introduction	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5722200" x="273175"/>
            <a:ext cy="733199" cx="391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6937" x="175574"/>
            <a:ext cy="3425149" cx="879284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idx="1" type="body"/>
          </p:nvPr>
        </p:nvSpPr>
        <p:spPr>
          <a:xfrm>
            <a:off y="5540380" x="175575"/>
            <a:ext cy="1248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Cell membrane [4].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Plots: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all plots are vector graphics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currents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conductance vs. voltage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conductance vs. concentration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IV curves at specified time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ModFossa plot: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voltage protocol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3875" x="1173262"/>
            <a:ext cy="3533049" cx="679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780800" x="709587"/>
            <a:ext cy="733824" cx="772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ModFossa plot: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currents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90450" x="2394562"/>
            <a:ext cy="4393674" cx="43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ModFossa plot: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G vs Concentration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04350" x="1458249"/>
            <a:ext cy="4443700" cx="622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ModFossa plot: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G vs Voltage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26649" x="1737747"/>
            <a:ext cy="3957624" cx="56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ModFossa plot: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IV curves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90025" x="2382600"/>
            <a:ext cy="4411899" cx="43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Software development: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Ubuntu Linux with Eclipse CDT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C++ 11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SUNDIALS ODE solver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Boost.Python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Python 2.7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Software development: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Ubuntu Linux with Eclipse CDT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C++ 11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SUNDIALS ODE solver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Boost.Python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Python 2.7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Building, testing, documentation: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CMake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Doxygen, Sphinx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GTest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GTest example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49825" x="1114425"/>
            <a:ext cy="2686050" cx="69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Sphinx example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9400" x="1948449"/>
            <a:ext cy="4585749" cx="524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	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are ion channels?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Family of proteins embedded in cell membrane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Passive transport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Selectively permeable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Diverse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Used for: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shaping cell voltage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sensing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communication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regulation of volume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92056" x="5283175"/>
            <a:ext cy="3175574" cx="34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y="5722200" x="273175"/>
            <a:ext cy="733199" cx="391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y="6455400" x="6444025"/>
            <a:ext cy="373800" cx="884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[1].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38475" x="1035087"/>
            <a:ext cy="4428700" cx="70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Our software: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ModFossa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ModFossa demonstration: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Two-state model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Angermann calcium-activated chloride channel model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ModFossa: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fast, easy-to-use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Python library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nice plotting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ModFossa: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fast, easy-to-use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Python library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nice plotting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Applications:	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rapid model development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parameter searching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ModFossa: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fast, easy-to-use 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Python library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nice plotting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Applications:	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rapid model development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parameter searching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Future work: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user-defined rates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curve fitting, parameter searching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model visualization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1990457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[1] </a:t>
            </a:r>
            <a:r>
              <a:rPr u="sng" sz="1800" lang="en">
                <a:solidFill>
                  <a:schemeClr val="hlink"/>
                </a:solidFill>
                <a:hlinkClick r:id="rId3"/>
              </a:rPr>
              <a:t>http://en.wikipedia.org/wiki/File:Ion_channel.png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[2] </a:t>
            </a:r>
            <a:r>
              <a:rPr u="sng" sz="1800" lang="en">
                <a:solidFill>
                  <a:schemeClr val="hlink"/>
                </a:solidFill>
                <a:hlinkClick r:id="rId4"/>
              </a:rPr>
              <a:t>http://en.wikipedia.org/wiki/File:Trpv1_pip2_bilayer.png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[3] </a:t>
            </a:r>
            <a:r>
              <a:rPr u="sng" sz="1800" lang="en">
                <a:solidFill>
                  <a:schemeClr val="hlink"/>
                </a:solidFill>
                <a:hlinkClick r:id="rId5"/>
              </a:rPr>
              <a:t>http://en.wikipedia.org/wiki/File:2bg9_opm.gif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[4] </a:t>
            </a:r>
            <a:r>
              <a:rPr u="sng" sz="1800" lang="en">
                <a:solidFill>
                  <a:schemeClr val="hlink"/>
                </a:solidFill>
                <a:hlinkClick r:id="rId6"/>
              </a:rPr>
              <a:t>http://en.wikipedia.org/wiki/File:Cell_membrane_detailed_diagram_en.svg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6119006" x="457200"/>
            <a:ext cy="448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n"/>
              <a:t>Trpv1 (capsaicin receptor) ion channel [2].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78475" x="1811149"/>
            <a:ext cy="4140525" cx="552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947327" x="457200"/>
            <a:ext cy="3232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Types of ion channels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Voltage-gated   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133333"/>
              <a:buFont typeface="Wingdings"/>
              <a:buChar char="§"/>
            </a:pPr>
            <a:r>
              <a:rPr sz="1800" lang="en"/>
              <a:t>(Na+ channel)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Ligand-gated    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133333"/>
              <a:buFont typeface="Wingdings"/>
              <a:buChar char="§"/>
            </a:pPr>
            <a:r>
              <a:rPr sz="1800" lang="en"/>
              <a:t>(Calcium-activated chloride channel)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Stretch-gated   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133333"/>
              <a:buFont typeface="Wingdings"/>
              <a:buChar char="§"/>
            </a:pPr>
            <a:r>
              <a:rPr sz="1800" lang="en"/>
              <a:t>(blood pressure regulation)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7325" x="6304256"/>
            <a:ext cy="4429250" cx="23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y="6376575" x="4514400"/>
            <a:ext cy="481500" cx="417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/>
              <a:t>Nicotinic acetylcholine receptor [3].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	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947332" x="457200"/>
            <a:ext cy="4620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Why study ion channels?</a:t>
            </a:r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Diseases: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Familial hemiplegic migraine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Cystic fibrosis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Others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Poisons / toxins </a:t>
            </a:r>
          </a:p>
          <a:p>
            <a:pPr rtl="0" lvl="2" indent="-381000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Snakes, scorpions, spiders, bees</a:t>
            </a:r>
          </a:p>
          <a:p>
            <a:pPr rtl="0" lvl="0" indent="0" marL="91440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indent="-381000" marL="9144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Understanding function can lead to new treatments / drugs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52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Background: Electrochemical gradient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