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61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5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60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6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5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65.xml" Type="http://schemas.openxmlformats.org/officeDocument/2006/relationships/slide" Id="rId70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1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53.xml" Type="http://schemas.openxmlformats.org/officeDocument/2006/relationships/slide" Id="rId58"/><Relationship Target="slides/slide54.xml" Type="http://schemas.openxmlformats.org/officeDocument/2006/relationships/slide" Id="rId59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64.xml" Type="http://schemas.openxmlformats.org/officeDocument/2006/relationships/slide" Id="rId69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55.xml" Type="http://schemas.openxmlformats.org/officeDocument/2006/relationships/slide" Id="rId60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61.xml" Type="http://schemas.openxmlformats.org/officeDocument/2006/relationships/slide" Id="rId66"/><Relationship Target="slides/slide60.xml" Type="http://schemas.openxmlformats.org/officeDocument/2006/relationships/slide" Id="rId65"/><Relationship Target="slides/slide63.xml" Type="http://schemas.openxmlformats.org/officeDocument/2006/relationships/slide" Id="rId68"/><Relationship Target="slides/slide62.xml" Type="http://schemas.openxmlformats.org/officeDocument/2006/relationships/slide" Id="rId67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9.xml" Type="http://schemas.openxmlformats.org/officeDocument/2006/relationships/slide" Id="rId64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http://www.dspguide.com/ch4/3.htm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http://mrserincmartin.com/quake-is-the-best-ms-dos-game-ever/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www.impulsedriven.com/" Type="http://schemas.openxmlformats.org/officeDocument/2006/relationships/hyperlink" TargetMode="External" Id="rId4"/><Relationship Target="http://www.desura.com/games/mdk/images/mdk1-screenshot" Type="http://schemas.openxmlformats.org/officeDocument/2006/relationships/hyperlink" TargetMode="External" Id="rId3"/></Relationships>
</file>

<file path=ppt/notesSlides/_rels/notesSlide18.xml.rels><?xml version="1.0" encoding="UTF-8" standalone="yes"?><Relationships xmlns="http://schemas.openxmlformats.org/package/2006/relationships"><Relationship Target="http://everquest.allakhazam.com/Im/image/203661" Type="http://schemas.openxmlformats.org/officeDocument/2006/relationships/hyperlink" TargetMode="External" Id="rId2"/><Relationship Target="../notesMasters/notesMaster1.xml" Type="http://schemas.openxmlformats.org/officeDocument/2006/relationships/notesMaster" Id="rId1"/><Relationship Target="http://springfiles.com/games/strategy/real-time-strategy/homeworld" Type="http://schemas.openxmlformats.org/officeDocument/2006/relationships/hyperlink" TargetMode="External" Id="rId4"/><Relationship Target="http://www.pcgamer.com/2011/03/13/reinstall-system-shock-2/" Type="http://schemas.openxmlformats.org/officeDocument/2006/relationships/hyperlink" TargetMode="External" Id="rId3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https://developer.apple.com/library/mac/documentation/graphicsimaging/conceptual/opengl-macprogguide/opengl_shaders/opengl_shaders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http://www.anandtech.com/show/2549/3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http://www.columbia.edu/cu/computinghistory/ibm709.html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Good afternoon my name is Torbjorn Loken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The first thing I would like to do is thank all of you for attending this defense of my masters thesis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No common interface for dealing with floating point numbers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Some machine had many different floating point types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Most serious machines had some form of coprocessor or hardware acceleration if they supported floating point types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Dark times for portability and programmer sanity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Floating point math is a real bear.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Lead into the next slide with that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As you can see the format of the float can be complicated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Addition and subtraction can be done if the numbers share a exponent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Multiplacation  - multiply significant and add the exponents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Image Credit:</a:t>
            </a:r>
          </a:p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http://www.dspguide.com/ch4/3.htm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Some graphical programs begin to show up which require more power than the FPU can throw out, in particular games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right 2 images are from 1997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Image credits: 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http://mrserincmartin.com/quake-is-the-best-ms-dos-game-ever/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http://www.desura.com/games/mdk/images/mdk1-screenshot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4"/>
              </a:rPr>
              <a:t>http://www.impulsedriven.com/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Fully pipelined transformation and lighting allowed for higher polygon counts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All these games came out in 1999 the same year that SSE instructions first started seeing some use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Image Credits: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http://everquest.allakhazam.com/Im/image/203661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http://www.pcgamer.com/2011/03/13/reinstall-system-shock-2/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4"/>
              </a:rPr>
              <a:t>http://springfiles.com/games/strategy/real-time-strategy/homeworld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Graphics pipeline: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The basic steps things that a graphics card does, ignoring lighting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Image credits: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http://www.khronos.org/opengles/2_X/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evolution of the pipeline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A move towards generality and programmability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Image Credits: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https://developer.apple.com/library/mac/documentation/graphicsimaging/conceptual/opengl-macprogguide/opengl_shaders/opengl_shaders.html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Image Credit: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http://www.anandtech.com/show/2549/3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Simply squares the array 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We will be exploring 2 different applications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Using CUDA to simulate and visualize sound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and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Using Thrust to analyze digital signals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FEM is like imagining a room as a series of Smaller rooms with boundries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FEM is more complicated and requires some precomputation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FDTD is like a specialized FEM where the domains are axis aligned on a grid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We choose FDTD because its simplicity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Numeric methods solve the entire space and frequency range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Used commonly to simulate EM waves to help design antennas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As the frequency of sampling increases the resolution of the grid must also increase, a doubling of the sampling frequency leads to a doubling of the resolution of the grid and number of time steps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Blue is very weak signal to Red being very strong.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Simulating cellular telephone in an elevator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equation is the solution for an air node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5" name="Shape 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boundary array is constant for the entire simulation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The resolution for these arrays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y+ y- x+ x-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3   2  1  0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Simulation manager handles all the simulation state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Memory manager handles getting simulation data off of the card and preparing it for visualization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Visualizer handles all visualization tasks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Measured signal bottom, we would like to recover the virtual signal on top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Quantifying the skew between the two is the goal.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The measured signal is made at each uptick of the clock (Unit Interval (UI))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2" name="Shape 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chemeClr val="dk1"/>
                </a:solidFill>
              </a:rPr>
              <a:t>Determine Voltage Thresholds</a:t>
            </a:r>
          </a:p>
          <a:p>
            <a:pPr rtl="0" lvl="0" indent="-4191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chemeClr val="dk1"/>
                </a:solidFill>
              </a:rPr>
              <a:t>Locate Transition Points</a:t>
            </a:r>
          </a:p>
          <a:p>
            <a:pPr rtl="0" lvl="0" indent="-4191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chemeClr val="dk1"/>
                </a:solidFill>
              </a:rPr>
              <a:t>Estimate UI length (Samples per UI)</a:t>
            </a:r>
          </a:p>
          <a:p>
            <a:pPr rtl="0" lvl="0" indent="-4191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chemeClr val="dk1"/>
                </a:solidFill>
              </a:rPr>
              <a:t>Refine that estimate</a:t>
            </a:r>
          </a:p>
          <a:p>
            <a:pPr rtl="0" lvl="0" indent="-4191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chemeClr val="dk1"/>
                </a:solidFill>
              </a:rPr>
              <a:t>Find the phase offset and get final UI length</a:t>
            </a:r>
          </a:p>
          <a:p>
            <a:pPr lvl="0" indent="-4191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3000" lang="en">
                <a:solidFill>
                  <a:schemeClr val="dk1"/>
                </a:solidFill>
              </a:rPr>
              <a:t>Recalculate TIE and build jitter representations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6" name="Shape 3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3" name="Shape 3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This first estimate accurate to 3 digits, far from the required 8-9 required to handle the large number of transitions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Estimate shown in red.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5-6 digits of accuracy, nearly there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8" name="Shape 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UI length now accurate to 8-9 digits giving us the accuracy to use it with the number of transitions that will be measured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9" name="Shape 3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0" name="Shape 3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http://www.columbia.edu/cu/computinghistory/ibm709.html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Thank you Columbia for the picture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IBM introduced the first coprocessor to offload processor intensive tasks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7" name="Shape 3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9" name="Shape 4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5" name="Shape 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1" name="Shape 4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Stress that unless you performance in unusable Thurst is fine. 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Thrust is able to deliver a great speed 14-100x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CUDA is able to go just a bit further.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In addition the mixing allows hot bits of code to be rewritten.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7" name="Shape 4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Computer time very expensive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Floating Point Units were probably the most well known coprocessors until recently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They were often the difference between a scientific computer and a computer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9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17.png" Type="http://schemas.openxmlformats.org/officeDocument/2006/relationships/image" Id="rId3"/><Relationship Target="../media/image03.jp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4.jpg" Type="http://schemas.openxmlformats.org/officeDocument/2006/relationships/image" Id="rId4"/><Relationship Target="../media/image13.jpg" Type="http://schemas.openxmlformats.org/officeDocument/2006/relationships/image" Id="rId3"/><Relationship Target="../media/image16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gif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Mu1N12Ay5xs" Type="http://schemas.openxmlformats.org/officeDocument/2006/relationships/hyperlink" TargetMode="External" Id="rId4"/><Relationship Target="../media/image10.jpg" Type="http://schemas.openxmlformats.org/officeDocument/2006/relationships/image" Id="rId5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lang="en"/>
              <a:t>Massively Parallel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/>
              <a:t>Programming Models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train your GPU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Floating Point Math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Before 1985 and the IEEE 754 standard the implementation of floating point math varied greatly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Word sizes varied, accuracy varied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Floating Point Math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IEEE Standard 754 and a consensus about word sizes (32-bits) helped greatly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Hardware implementations almost required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complex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slow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valuable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Floating Point Numbers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833" x="2007198"/>
            <a:ext cy="3882775" cx="51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Floating Point units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Initially off chip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One of the most popular coprocessors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Moore’s Law made room for them on chip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SSE and AVX  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New instruction sets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Compute using 128-512 bit wide registers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Multiple floating point numbers per register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Non-blocking, CPU free to continue while computations run.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Modern, widely available.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48231" x="639987"/>
            <a:ext cy="4021149" cx="7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y="2655789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Graphics Processing Units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FPU Powered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87424" x="3726800"/>
            <a:ext cy="2976000" cx="4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184211" x="4009796"/>
            <a:ext cy="2389224" cx="397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181825" x="190550"/>
            <a:ext cy="2494349" cx="332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GPU Powered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51124" x="4545649"/>
            <a:ext cy="3295825" cx="43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910025" x="4458925"/>
            <a:ext cy="2694049" cx="359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812047" x="501049"/>
            <a:ext cy="2694044" cx="328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Floating Point Throughput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SIMD to the core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Hardware Accelerate common operations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Initially Transformation and Lighting calculations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Later Transcendentals, Texture sampling, etc...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Acknowledgements 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Thank you to my committee: Dr. Frederick C. Harris, Jr., Dr. Sergiu M. Dascalu and Dr. Yantao Shen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Thank you to Dr. Lee Barford and John Sien for the support.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7" name="Shape 1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04975" x="1833550"/>
            <a:ext cy="3448050" cx="54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67720" x="537950"/>
            <a:ext cy="3722575" cx="3530575"/>
          </a:xfrm>
          <a:prstGeom prst="rect">
            <a:avLst/>
          </a:prstGeom>
        </p:spPr>
      </p:pic>
      <p:pic>
        <p:nvPicPr>
          <p:cNvPr id="143" name="Shape 14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67720" x="5132125"/>
            <a:ext cy="3722575" cx="3862609"/>
          </a:xfrm>
          <a:prstGeom prst="rect">
            <a:avLst/>
          </a:prstGeom>
        </p:spPr>
      </p:pic>
      <p:sp>
        <p:nvSpPr>
          <p:cNvPr id="144" name="Shape 144"/>
          <p:cNvSpPr/>
          <p:nvPr/>
        </p:nvSpPr>
        <p:spPr>
          <a:xfrm>
            <a:off y="3128370" x="4263975"/>
            <a:ext cy="954300" cx="6275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Increasing Programmability 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Shaders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Intended for graphical use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Used also to accelerate applications with a large amount of floating point math</a:t>
            </a:r>
          </a:p>
          <a:p>
            <a:pPr rtl="0"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Image processing, simulations, etc</a:t>
            </a:r>
          </a:p>
          <a:p>
            <a:pPr rtl="0" lvl="3" indent="-342900" marL="1828800"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●"/>
            </a:pPr>
            <a:r>
              <a:rPr lang="en"/>
              <a:t>VFire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Enter CUDA</a:t>
            </a:r>
          </a:p>
        </p:txBody>
      </p:sp>
      <p:sp>
        <p:nvSpPr>
          <p:cNvPr id="156" name="Shape 156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Changes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Unified Processor Architecture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No more vertex or fragment processors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Threading emphasized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Many cores running many many threads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7" name="Shape 1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66850" x="57150"/>
            <a:ext cy="3924300" cx="90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2" name="Shape 1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2075" x="2243137"/>
            <a:ext cy="4133850" cx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7" name="Shape 1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37804" x="2347225"/>
            <a:ext cy="4982374" cx="44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CUDA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 subset of C with some extensions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Thread identifiers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Launching kernels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Some data types</a:t>
            </a:r>
          </a:p>
          <a:p>
            <a:pPr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Mainly used for organizing thread numbering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 Kernel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__global__ void kernel(float* a, int N) {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int idx = threadIdx.x;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if(idx &lt; N) {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	a[idx] = a[idx] * a[idx];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}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}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Background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Sound Simulation - CUDA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Jitter Measurement - Thrust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Comparing Thrust and CUDA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Thrust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Standard Template Library for the GPU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Provides abstractions from: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Moving data between the host and device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Managing allocations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Determining thread counts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Thrust features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 extremely fast sort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Scans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Transformations and reductions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Think MapReduce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Compatible with CUDA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Applications</a:t>
            </a:r>
          </a:p>
        </p:txBody>
      </p:sp>
      <p:sp>
        <p:nvSpPr>
          <p:cNvPr id="207" name="Shape 207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Sound Simulation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are the acoustic properties of a room?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acoustic phenomena will be produced in a room?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Wave Simulation Techniques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Geometric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Ray tracing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Numeric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Finite Element Methods(FEM)</a:t>
            </a:r>
          </a:p>
          <a:p>
            <a:pPr rtl="0"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Breaks domain into many smaller domains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Finite Difference Time Domain(FDTD)</a:t>
            </a:r>
          </a:p>
          <a:p>
            <a:pPr lvl="2" indent="-381000" marL="137160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Grid based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FDTD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Decomposes the space in a rectilinear grid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Visualization easy.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Naturally very data parallel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Easy to fit to SIMD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Computationally expensive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Increased frequency range -&gt; Increased resolution of grid and decreased timestep size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Radio Wave Propagation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20833" x="3014650"/>
            <a:ext cy="2562225" cx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FDTD Sound Simulation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Solve for the acoustic pressure across the each point in the grid every time step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4 Different cases based on the boundaries at a grid point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533466" x="457200"/>
            <a:ext cy="969042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Implementation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1 array which encodes the boundaries for each point on the grid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 series of arrays for holding the current simulation state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/>
        </p:nvSpPr>
        <p:spPr>
          <a:xfrm>
            <a:off y="716383" x="2200600"/>
            <a:ext cy="1454699" cx="13083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/>
              <a:t>0110</a:t>
            </a:r>
          </a:p>
        </p:txBody>
      </p:sp>
      <p:sp>
        <p:nvSpPr>
          <p:cNvPr id="250" name="Shape 250"/>
          <p:cNvSpPr/>
          <p:nvPr/>
        </p:nvSpPr>
        <p:spPr>
          <a:xfrm>
            <a:off y="2701650" x="2200600"/>
            <a:ext cy="1454699" cx="13083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1110</a:t>
            </a:r>
          </a:p>
        </p:txBody>
      </p:sp>
      <p:sp>
        <p:nvSpPr>
          <p:cNvPr id="251" name="Shape 251"/>
          <p:cNvSpPr/>
          <p:nvPr/>
        </p:nvSpPr>
        <p:spPr>
          <a:xfrm>
            <a:off y="4686918" x="2200600"/>
            <a:ext cy="1454699" cx="13083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1010</a:t>
            </a:r>
          </a:p>
        </p:txBody>
      </p:sp>
      <p:sp>
        <p:nvSpPr>
          <p:cNvPr id="252" name="Shape 252"/>
          <p:cNvSpPr/>
          <p:nvPr/>
        </p:nvSpPr>
        <p:spPr>
          <a:xfrm>
            <a:off y="4686918" x="3917844"/>
            <a:ext cy="1454699" cx="13083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1011</a:t>
            </a:r>
          </a:p>
        </p:txBody>
      </p:sp>
      <p:sp>
        <p:nvSpPr>
          <p:cNvPr id="253" name="Shape 253"/>
          <p:cNvSpPr/>
          <p:nvPr/>
        </p:nvSpPr>
        <p:spPr>
          <a:xfrm>
            <a:off y="2701650" x="3917844"/>
            <a:ext cy="1454699" cx="1308300"/>
          </a:xfrm>
          <a:prstGeom prst="rect">
            <a:avLst/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1111</a:t>
            </a:r>
          </a:p>
        </p:txBody>
      </p:sp>
      <p:sp>
        <p:nvSpPr>
          <p:cNvPr id="254" name="Shape 254"/>
          <p:cNvSpPr/>
          <p:nvPr/>
        </p:nvSpPr>
        <p:spPr>
          <a:xfrm>
            <a:off y="716383" x="3917844"/>
            <a:ext cy="1454699" cx="13083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0111</a:t>
            </a:r>
          </a:p>
        </p:txBody>
      </p:sp>
      <p:sp>
        <p:nvSpPr>
          <p:cNvPr id="255" name="Shape 255"/>
          <p:cNvSpPr/>
          <p:nvPr/>
        </p:nvSpPr>
        <p:spPr>
          <a:xfrm>
            <a:off y="4686918" x="5635089"/>
            <a:ext cy="1454699" cx="13083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1001</a:t>
            </a:r>
          </a:p>
        </p:txBody>
      </p:sp>
      <p:sp>
        <p:nvSpPr>
          <p:cNvPr id="256" name="Shape 256"/>
          <p:cNvSpPr/>
          <p:nvPr/>
        </p:nvSpPr>
        <p:spPr>
          <a:xfrm>
            <a:off y="2701650" x="5635089"/>
            <a:ext cy="1454699" cx="13083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1101</a:t>
            </a:r>
          </a:p>
        </p:txBody>
      </p:sp>
      <p:sp>
        <p:nvSpPr>
          <p:cNvPr id="257" name="Shape 257"/>
          <p:cNvSpPr/>
          <p:nvPr/>
        </p:nvSpPr>
        <p:spPr>
          <a:xfrm>
            <a:off y="716383" x="5635089"/>
            <a:ext cy="1454699" cx="1308300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0101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Coprocessors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 architecture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3 Components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Simulation Manager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Memory Manager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Renderer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68" name="Shape 2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70219" x="551075"/>
            <a:ext cy="4517575" cx="80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 Architecture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Each component runs on its own thread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Inter-thread communication done with thread-safe queues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9" name="Shape 279"/>
          <p:cNvSpPr/>
          <p:nvPr/>
        </p:nvSpPr>
        <p:spPr>
          <a:xfrm>
            <a:off y="3548350" x="603600"/>
            <a:ext cy="2632499" cx="7936800"/>
          </a:xfrm>
          <a:prstGeom prst="rect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CPU</a:t>
            </a:r>
          </a:p>
        </p:txBody>
      </p:sp>
      <p:sp>
        <p:nvSpPr>
          <p:cNvPr id="280" name="Shape 280"/>
          <p:cNvSpPr/>
          <p:nvPr/>
        </p:nvSpPr>
        <p:spPr>
          <a:xfrm>
            <a:off y="677150" x="603600"/>
            <a:ext cy="2632499" cx="7936800"/>
          </a:xfrm>
          <a:prstGeom prst="rect">
            <a:avLst/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GPU</a:t>
            </a:r>
          </a:p>
        </p:txBody>
      </p:sp>
      <p:sp>
        <p:nvSpPr>
          <p:cNvPr id="281" name="Shape 281"/>
          <p:cNvSpPr/>
          <p:nvPr/>
        </p:nvSpPr>
        <p:spPr>
          <a:xfrm>
            <a:off y="1218850" x="811750"/>
            <a:ext cy="1034100" cx="2726099"/>
          </a:xfrm>
          <a:prstGeom prst="rect">
            <a:avLst/>
          </a:prstGeom>
          <a:solidFill>
            <a:srgbClr val="D5A6BD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Simulation Manager</a:t>
            </a:r>
          </a:p>
        </p:txBody>
      </p:sp>
      <p:sp>
        <p:nvSpPr>
          <p:cNvPr id="282" name="Shape 282"/>
          <p:cNvSpPr/>
          <p:nvPr/>
        </p:nvSpPr>
        <p:spPr>
          <a:xfrm flipH="1">
            <a:off y="1447116" x="4988349"/>
            <a:ext cy="4011300" cx="3330600"/>
          </a:xfrm>
          <a:prstGeom prst="corner">
            <a:avLst>
              <a:gd fmla="val 28563" name="adj1"/>
              <a:gd fmla="val 43028" name="adj2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Renderer</a:t>
            </a:r>
          </a:p>
        </p:txBody>
      </p:sp>
      <p:sp>
        <p:nvSpPr>
          <p:cNvPr id="283" name="Shape 283"/>
          <p:cNvSpPr/>
          <p:nvPr/>
        </p:nvSpPr>
        <p:spPr>
          <a:xfrm>
            <a:off y="2252950" x="1919700"/>
            <a:ext cy="3205200" cx="3068699"/>
          </a:xfrm>
          <a:prstGeom prst="corner">
            <a:avLst>
              <a:gd fmla="val 30085" name="adj1"/>
              <a:gd fmla="val 52583" name="adj2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Memory Manager</a:t>
            </a:r>
          </a:p>
        </p:txBody>
      </p:sp>
      <p:sp>
        <p:nvSpPr>
          <p:cNvPr id="284" name="Shape 284"/>
          <p:cNvSpPr/>
          <p:nvPr/>
        </p:nvSpPr>
        <p:spPr>
          <a:xfrm>
            <a:off y="1836225" x="1919700"/>
            <a:ext cy="783899" cx="16181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Simulation Data </a:t>
            </a:r>
          </a:p>
        </p:txBody>
      </p:sp>
      <p:sp>
        <p:nvSpPr>
          <p:cNvPr id="285" name="Shape 285"/>
          <p:cNvSpPr/>
          <p:nvPr/>
        </p:nvSpPr>
        <p:spPr>
          <a:xfrm>
            <a:off y="1447125" x="6893350"/>
            <a:ext cy="931200" cx="14255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OpenGL Data</a:t>
            </a:r>
          </a:p>
        </p:txBody>
      </p:sp>
      <p:sp>
        <p:nvSpPr>
          <p:cNvPr id="286" name="Shape 286"/>
          <p:cNvSpPr/>
          <p:nvPr/>
        </p:nvSpPr>
        <p:spPr>
          <a:xfrm>
            <a:off y="4526850" x="4165650"/>
            <a:ext cy="931200" cx="14636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Frame Data 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1" name="Shape 2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9491" x="306150"/>
            <a:ext cy="4439000" cx="853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>
            <a:hlinkClick r:id="rId4"/>
          </p:cNvPr>
          <p:cNvSpPr/>
          <p:nvPr/>
        </p:nvSpPr>
        <p:spPr>
          <a:xfrm>
            <a:off y="1143000" x="1524000"/>
            <a:ext cy="4572000" cx="6096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Jitter Measurement</a:t>
            </a:r>
          </a:p>
        </p:txBody>
      </p:sp>
      <p:pic>
        <p:nvPicPr>
          <p:cNvPr id="302" name="Shape 3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17833" x="457200"/>
            <a:ext cy="4080125" cx="5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848100" x="6391262"/>
            <a:ext cy="895350" cx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Jitter Measurement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Time Interval Error (TIE) is the difference between the virtual signal and the measured signal.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Jitter is a summary statistic from many TIE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Jitter Measurement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Computation time limits measurement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This “Dead Time” extremely undesirable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Proposed Method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Determine Voltage Thresholds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Locate Transition Points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Estimate UI length (Samples per UI)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Refine that estimate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Find the phase offset and get final UI length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Recalculate TIE and build jitter representations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/>
        </p:nvSpPr>
        <p:spPr>
          <a:xfrm>
            <a:off y="2741800" x="2095950"/>
            <a:ext cy="1374299" cx="495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/>
              <a:t>Step back in time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1. Voltage Thresholds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1st (low) and 99th (high) of the measured voltages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Move 10% toward the middle to set the thresholds 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00200" x="4514850"/>
            <a:ext cy="4048125" cx="46291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2. Locate Transition Points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Must be found with subsample accuracy as we would like our measurement to have subsample accuracy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57966" x="4481675"/>
            <a:ext cy="3639050" cx="42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0" name="Shape 3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04481" x="4451700"/>
            <a:ext cy="4097488" cx="4235099"/>
          </a:xfrm>
          <a:prstGeom prst="rect">
            <a:avLst/>
          </a:prstGeom>
        </p:spPr>
      </p:pic>
      <p:sp>
        <p:nvSpPr>
          <p:cNvPr id="341" name="Shape 34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3. Estimate UI length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 adjacent difference to find the inter-transition intervals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 25th percentile gives the first estimate of UI length (r)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4. Refine UI length estimate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/>
              <a:t>Use estimate to count the number of UIs in signal</a:t>
            </a:r>
          </a:p>
          <a:p>
            <a:pPr rtl="0" lvl="0" indent="-3937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600" lang="en"/>
              <a:t>Divide the total number of samples from the first transition to the last by the UI count.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02200" x="5162550"/>
            <a:ext cy="3124200" cx="35242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3000" lang="en"/>
              <a:t>5. Find the phase offset and final UI length 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Correct error in last step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Linear regression to get the error around 0</a:t>
            </a:r>
          </a:p>
        </p:txBody>
      </p:sp>
      <p:sp>
        <p:nvSpPr>
          <p:cNvPr id="356" name="Shape 35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55100" x="4623762"/>
            <a:ext cy="3943350" cx="413151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0" sz="3000" lang="en"/>
              <a:t>5. Find the phase offset and final UI length 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Linear Regression gives 2 coefficients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 and c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 used to correct UI length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 is the phase offset</a:t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971616" x="5992600"/>
            <a:ext cy="800100" cx="175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sz="3000" lang="en"/>
              <a:t>6. Recalculate TIE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 the final UI length (r) and the phase offset to recalculate TIE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34450" x="4451700"/>
            <a:ext cy="3524324" cx="42213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6. </a:t>
            </a:r>
            <a:r>
              <a:rPr b="0" sz="3000" lang="en"/>
              <a:t>Build jitter representations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Final TIE can be used to create to build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Histograms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Density estimates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Etc...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28877" x="4451700"/>
            <a:ext cy="3532679" cx="4235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83" name="Shape 3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79016" x="1952625"/>
            <a:ext cy="3933825" cx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Programming Models</a:t>
            </a:r>
          </a:p>
        </p:txBody>
      </p:sp>
      <p:sp>
        <p:nvSpPr>
          <p:cNvPr id="389" name="Shape 38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44320" x="1226287"/>
            <a:ext cy="4969375" cx="66914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Strengths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CUDA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Extremely performant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High level of control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Large feature set</a:t>
            </a:r>
          </a:p>
        </p:txBody>
      </p:sp>
      <p:sp>
        <p:nvSpPr>
          <p:cNvPr id="396" name="Shape 39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Thrust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Quickly add acceleration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Code reuse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“Plug and play”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Weaknesses</a:t>
            </a:r>
          </a:p>
        </p:txBody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CUDA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High knowledge of target hardware required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Thread counts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Features available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Cache issues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Low level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Kernel Scheduling affects performance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Weaknesses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Thrust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Very little tuning allowed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You get what you get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Non-concurrent kernel launches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Lower hardware utilization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to use?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are the needs of the project?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How far along is the project?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Does the project need specialized memory features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Does the project need concurrency?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How good are the programmers?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to use?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Prototype in thrust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Rewrite slow bits in CUDA if needed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Profile to determine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5" name="Shape 425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426" name="Shape 426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Channel IO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IO processing was taking a significant amount for processor time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Just renting an IBM 709 could cost upwards of $55,000 a month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2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Channel IO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IO channels hooked into data synchronizer units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Central Processor free to continue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Similar to the modern Southbridge chip found on motherboards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Floating Point Units</a:t>
            </a:r>
          </a:p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