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112.xml" ContentType="application/vnd.openxmlformats-officedocument.presentationml.slide+xml"/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77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90.xml" ContentType="application/vnd.openxmlformats-officedocument.presentationml.slide+xml"/>
  <Override PartName="/ppt/slides/slide56.xml" ContentType="application/vnd.openxmlformats-officedocument.presentationml.slide+xml"/>
  <Override PartName="/ppt/slides/slide97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39.xml" ContentType="application/vnd.openxmlformats-officedocument.presentationml.slide+xml"/>
  <Override PartName="/ppt/slides/slide105.xml" ContentType="application/vnd.openxmlformats-officedocument.presentationml.slide+xml"/>
  <Override PartName="/ppt/slides/slide9.xml" ContentType="application/vnd.openxmlformats-officedocument.presentationml.slide+xml"/>
  <Override PartName="/ppt/slides/slide102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62.xml" ContentType="application/vnd.openxmlformats-officedocument.presentationml.slide+xml"/>
  <Override PartName="/ppt/slides/slide91.xml" ContentType="application/vnd.openxmlformats-officedocument.presentationml.slide+xml"/>
  <Override PartName="/ppt/slides/slide95.xml" ContentType="application/vnd.openxmlformats-officedocument.presentationml.slide+xml"/>
  <Override PartName="/ppt/slides/slide65.xml" ContentType="application/vnd.openxmlformats-officedocument.presentationml.slide+xml"/>
  <Override PartName="/ppt/slides/slide69.xml" ContentType="application/vnd.openxmlformats-officedocument.presentationml.slide+xml"/>
  <Override PartName="/ppt/slides/slide1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16.xml" ContentType="application/vnd.openxmlformats-officedocument.presentationml.slide+xml"/>
  <Override PartName="/ppt/slides/slide93.xml" ContentType="application/vnd.openxmlformats-officedocument.presentationml.slide+xml"/>
  <Override PartName="/ppt/slides/slide10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1.xml" ContentType="application/vnd.openxmlformats-officedocument.presentationml.slide+xml"/>
  <Override PartName="/ppt/slides/slide88.xml" ContentType="application/vnd.openxmlformats-officedocument.presentationml.slide+xml"/>
  <Override PartName="/ppt/slides/slide11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17.xml" ContentType="application/vnd.openxmlformats-officedocument.presentationml.slide+xml"/>
  <Override PartName="/ppt/slides/slide114.xml" ContentType="application/vnd.openxmlformats-officedocument.presentationml.slide+xml"/>
  <Override PartName="/ppt/slides/slide110.xml" ContentType="application/vnd.openxmlformats-officedocument.presentationml.slide+xml"/>
  <Override PartName="/ppt/slides/slide15.xml" ContentType="application/vnd.openxmlformats-officedocument.presentationml.slide+xml"/>
  <Override PartName="/ppt/slides/slide107.xml" ContentType="application/vnd.openxmlformats-officedocument.presentationml.slide+xml"/>
  <Override PartName="/ppt/slides/slide59.xml" ContentType="application/vnd.openxmlformats-officedocument.presentationml.slide+xml"/>
  <Override PartName="/ppt/slides/slide7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37.xml" ContentType="application/vnd.openxmlformats-officedocument.presentationml.slide+xml"/>
  <Override PartName="/ppt/slides/slide92.xml" ContentType="application/vnd.openxmlformats-officedocument.presentationml.slide+xml"/>
  <Override PartName="/ppt/slides/slide115.xml" ContentType="application/vnd.openxmlformats-officedocument.presentationml.slide+xml"/>
  <Override PartName="/ppt/slides/slide103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109.xml" ContentType="application/vnd.openxmlformats-officedocument.presentationml.slide+xml"/>
  <Override PartName="/ppt/slides/slide96.xml" ContentType="application/vnd.openxmlformats-officedocument.presentationml.slide+xml"/>
  <Override PartName="/ppt/slides/slide24.xml" ContentType="application/vnd.openxmlformats-officedocument.presentationml.slide+xml"/>
  <Override PartName="/ppt/slides/slide104.xml" ContentType="application/vnd.openxmlformats-officedocument.presentationml.slide+xml"/>
  <Override PartName="/ppt/slides/slide68.xml" ContentType="application/vnd.openxmlformats-officedocument.presentationml.slide+xml"/>
  <Override PartName="/ppt/slides/slide85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98.xml" ContentType="application/vnd.openxmlformats-officedocument.presentationml.slide+xml"/>
  <Override PartName="/ppt/slides/slide18.xml" ContentType="application/vnd.openxmlformats-officedocument.presentationml.slide+xml"/>
  <Override PartName="/ppt/slides/slide79.xml" ContentType="application/vnd.openxmlformats-officedocument.presentationml.slide+xml"/>
  <Override PartName="/ppt/slides/slide58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108.xml" ContentType="application/vnd.openxmlformats-officedocument.presentationml.slide+xml"/>
  <Override PartName="/ppt/slides/slide7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s/slide86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84.xml" ContentType="application/vnd.openxmlformats-officedocument.presentationml.slide+xml"/>
  <Override PartName="/ppt/slides/slide99.xml" ContentType="application/vnd.openxmlformats-officedocument.presentationml.slide+xml"/>
  <Override PartName="/ppt/slides/slide101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00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93.xml" Type="http://schemas.openxmlformats.org/officeDocument/2006/relationships/slide" Id="rId98"/><Relationship Target="slides/slide94.xml" Type="http://schemas.openxmlformats.org/officeDocument/2006/relationships/slide" Id="rId99"/><Relationship Target="slides/slide89.xml" Type="http://schemas.openxmlformats.org/officeDocument/2006/relationships/slide" Id="rId94"/><Relationship Target="slides/slide90.xml" Type="http://schemas.openxmlformats.org/officeDocument/2006/relationships/slide" Id="rId95"/><Relationship Target="slides/slide91.xml" Type="http://schemas.openxmlformats.org/officeDocument/2006/relationships/slide" Id="rId96"/><Relationship Target="slides/slide92.xml" Type="http://schemas.openxmlformats.org/officeDocument/2006/relationships/slide" Id="rId97"/><Relationship Target="slides/slide85.xml" Type="http://schemas.openxmlformats.org/officeDocument/2006/relationships/slide" Id="rId90"/><Relationship Target="slides/slide86.xml" Type="http://schemas.openxmlformats.org/officeDocument/2006/relationships/slide" Id="rId91"/><Relationship Target="slides/slide14.xml" Type="http://schemas.openxmlformats.org/officeDocument/2006/relationships/slide" Id="rId19"/><Relationship Target="slides/slide87.xml" Type="http://schemas.openxmlformats.org/officeDocument/2006/relationships/slide" Id="rId92"/><Relationship Target="slides/slide13.xml" Type="http://schemas.openxmlformats.org/officeDocument/2006/relationships/slide" Id="rId18"/><Relationship Target="slides/slide88.xml" Type="http://schemas.openxmlformats.org/officeDocument/2006/relationships/slide" Id="rId93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6.xml" Type="http://schemas.openxmlformats.org/officeDocument/2006/relationships/slide" Id="rId71"/><Relationship Target="slides/slide65.xml" Type="http://schemas.openxmlformats.org/officeDocument/2006/relationships/slide" Id="rId70"/><Relationship Target="slides/slide70.xml" Type="http://schemas.openxmlformats.org/officeDocument/2006/relationships/slide" Id="rId75"/><Relationship Target="slides/slide69.xml" Type="http://schemas.openxmlformats.org/officeDocument/2006/relationships/slide" Id="rId74"/><Relationship Target="slides/slide68.xml" Type="http://schemas.openxmlformats.org/officeDocument/2006/relationships/slide" Id="rId73"/><Relationship Target="slides/slide67.xml" Type="http://schemas.openxmlformats.org/officeDocument/2006/relationships/slide" Id="rId72"/><Relationship Target="slides/slide74.xml" Type="http://schemas.openxmlformats.org/officeDocument/2006/relationships/slide" Id="rId79"/><Relationship Target="slides/slide73.xml" Type="http://schemas.openxmlformats.org/officeDocument/2006/relationships/slide" Id="rId78"/><Relationship Target="slides/slide72.xml" Type="http://schemas.openxmlformats.org/officeDocument/2006/relationships/slide" Id="rId77"/><Relationship Target="slides/slide71.xml" Type="http://schemas.openxmlformats.org/officeDocument/2006/relationships/slide" Id="rId76"/><Relationship Target="slides/slide104.xml" Type="http://schemas.openxmlformats.org/officeDocument/2006/relationships/slide" Id="rId109"/><Relationship Target="slides/slide103.xml" Type="http://schemas.openxmlformats.org/officeDocument/2006/relationships/slide" Id="rId108"/><Relationship Target="slides/slide100.xml" Type="http://schemas.openxmlformats.org/officeDocument/2006/relationships/slide" Id="rId105"/><Relationship Target="slides/slide99.xml" Type="http://schemas.openxmlformats.org/officeDocument/2006/relationships/slide" Id="rId104"/><Relationship Target="slides/slide102.xml" Type="http://schemas.openxmlformats.org/officeDocument/2006/relationships/slide" Id="rId107"/><Relationship Target="slides/slide101.xml" Type="http://schemas.openxmlformats.org/officeDocument/2006/relationships/slide" Id="rId106"/><Relationship Target="slides/slide96.xml" Type="http://schemas.openxmlformats.org/officeDocument/2006/relationships/slide" Id="rId101"/><Relationship Target="slides/slide95.xml" Type="http://schemas.openxmlformats.org/officeDocument/2006/relationships/slide" Id="rId100"/><Relationship Target="slides/slide98.xml" Type="http://schemas.openxmlformats.org/officeDocument/2006/relationships/slide" Id="rId103"/><Relationship Target="slides/slide97.xml" Type="http://schemas.openxmlformats.org/officeDocument/2006/relationships/slide" Id="rId102"/><Relationship Target="slides/slide75.xml" Type="http://schemas.openxmlformats.org/officeDocument/2006/relationships/slide" Id="rId80"/><Relationship Target="slides/slide77.xml" Type="http://schemas.openxmlformats.org/officeDocument/2006/relationships/slide" Id="rId82"/><Relationship Target="slides/slide76.xml" Type="http://schemas.openxmlformats.org/officeDocument/2006/relationships/slide" Id="rId81"/><Relationship Target="slides/slide79.xml" Type="http://schemas.openxmlformats.org/officeDocument/2006/relationships/slide" Id="rId84"/><Relationship Target="slides/slide78.xml" Type="http://schemas.openxmlformats.org/officeDocument/2006/relationships/slide" Id="rId83"/><Relationship Target="slides/slide81.xml" Type="http://schemas.openxmlformats.org/officeDocument/2006/relationships/slide" Id="rId86"/><Relationship Target="slides/slide80.xml" Type="http://schemas.openxmlformats.org/officeDocument/2006/relationships/slide" Id="rId85"/><Relationship Target="slides/slide83.xml" Type="http://schemas.openxmlformats.org/officeDocument/2006/relationships/slide" Id="rId88"/><Relationship Target="slides/slide82.xml" Type="http://schemas.openxmlformats.org/officeDocument/2006/relationships/slide" Id="rId87"/><Relationship Target="slides/slide84.xml" Type="http://schemas.openxmlformats.org/officeDocument/2006/relationships/slide" Id="rId89"/><Relationship Target="slides/slide113.xml" Type="http://schemas.openxmlformats.org/officeDocument/2006/relationships/slide" Id="rId118"/><Relationship Target="slides/slide112.xml" Type="http://schemas.openxmlformats.org/officeDocument/2006/relationships/slide" Id="rId117"/><Relationship Target="slides/slide111.xml" Type="http://schemas.openxmlformats.org/officeDocument/2006/relationships/slide" Id="rId116"/><Relationship Target="slides/slide110.xml" Type="http://schemas.openxmlformats.org/officeDocument/2006/relationships/slide" Id="rId115"/><Relationship Target="slides/slide53.xml" Type="http://schemas.openxmlformats.org/officeDocument/2006/relationships/slide" Id="rId58"/><Relationship Target="slides/slide114.xml" Type="http://schemas.openxmlformats.org/officeDocument/2006/relationships/slide" Id="rId119"/><Relationship Target="slides/slide54.xml" Type="http://schemas.openxmlformats.org/officeDocument/2006/relationships/slide" Id="rId59"/><Relationship Target="slides/slide105.xml" Type="http://schemas.openxmlformats.org/officeDocument/2006/relationships/slide" Id="rId110"/><Relationship Target="slides/slide109.xml" Type="http://schemas.openxmlformats.org/officeDocument/2006/relationships/slide" Id="rId114"/><Relationship Target="slides/slide108.xml" Type="http://schemas.openxmlformats.org/officeDocument/2006/relationships/slide" Id="rId113"/><Relationship Target="slides/slide107.xml" Type="http://schemas.openxmlformats.org/officeDocument/2006/relationships/slide" Id="rId112"/><Relationship Target="slides/slide106.xml" Type="http://schemas.openxmlformats.org/officeDocument/2006/relationships/slide" Id="rId1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64.xml" Type="http://schemas.openxmlformats.org/officeDocument/2006/relationships/slide" Id="rId69"/><Relationship Target="slides/slide116.xml" Type="http://schemas.openxmlformats.org/officeDocument/2006/relationships/slide" Id="rId121"/><Relationship Target="slides/slide115.xml" Type="http://schemas.openxmlformats.org/officeDocument/2006/relationships/slide" Id="rId120"/><Relationship Target="slides/slide117.xml" Type="http://schemas.openxmlformats.org/officeDocument/2006/relationships/slide" Id="rId122"/><Relationship Target="slides/slide55.xml" Type="http://schemas.openxmlformats.org/officeDocument/2006/relationships/slide" Id="rId6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5" name="Shape 6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1" name="Shape 6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2" name="Shape 6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3" name="Shape 6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7" name="Shape 6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3" name="Shape 6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4" name="Shape 6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9" name="Shape 6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0" name="Shape 6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6" name="Shape 6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7" name="Shape 6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2" name="Shape 6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3" name="Shape 6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9" name="Shape 6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0" name="Shape 6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5" name="Shape 6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6" name="Shape 6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2" name="Shape 6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3" name="Shape 6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8" name="Shape 6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9" name="Shape 6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4" name="Shape 7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5" name="Shape 7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6" name="Shape 7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0" name="Shape 7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1" name="Shape 7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6" name="Shape 7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7" name="Shape 7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8" name="Shape 7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2" name="Shape 7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3" name="Shape 7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4" name="Shape 7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8" name="Shape 7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9" name="Shape 7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4" name="Shape 7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5" name="Shape 7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6" name="Shape 7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0" name="Shape 7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1" name="Shape 7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0" name="Shape 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4" name="Shape 4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2" name="Shape 4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5" name="Shape 5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1" name="Shape 5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2" name="Shape 5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3" name="Shape 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1" name="Shape 5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2" name="Shape 5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7" name="Shape 5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8" name="Shape 5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7" name="Shape 5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8" name="Shape 5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3" name="Shape 5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4" name="Shape 5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5" name="Shape 5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6" name="Shape 5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7" name="Shape 5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1" name="Shape 5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2" name="Shape 5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3" name="Shape 6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9" name="Shape 6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0" name="Shape 6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5" name="Shape 6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6" name="Shape 6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1" name="Shape 6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2" name="Shape 6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7" name="Shape 6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8" name="Shape 6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0.xml.rels><?xml version="1.0" encoding="UTF-8" standalone="yes"?><Relationships xmlns="http://schemas.openxmlformats.org/package/2006/relationships"><Relationship Target="../notesSlides/notesSlide10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01.xml.rels><?xml version="1.0" encoding="UTF-8" standalone="yes"?><Relationships xmlns="http://schemas.openxmlformats.org/package/2006/relationships"><Relationship Target="../notesSlides/notesSlide10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2.xml.rels><?xml version="1.0" encoding="UTF-8" standalone="yes"?><Relationships xmlns="http://schemas.openxmlformats.org/package/2006/relationships"><Relationship Target="../notesSlides/notesSlide10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3.xml.rels><?xml version="1.0" encoding="UTF-8" standalone="yes"?><Relationships xmlns="http://schemas.openxmlformats.org/package/2006/relationships"><Relationship Target="../notesSlides/notesSlide10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4.xml.rels><?xml version="1.0" encoding="UTF-8" standalone="yes"?><Relationships xmlns="http://schemas.openxmlformats.org/package/2006/relationships"><Relationship Target="../notesSlides/notesSlide10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5.xml.rels><?xml version="1.0" encoding="UTF-8" standalone="yes"?><Relationships xmlns="http://schemas.openxmlformats.org/package/2006/relationships"><Relationship Target="../notesSlides/notesSlide10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06.xml.rels><?xml version="1.0" encoding="UTF-8" standalone="yes"?><Relationships xmlns="http://schemas.openxmlformats.org/package/2006/relationships"><Relationship Target="../notesSlides/notesSlide10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7.xml.rels><?xml version="1.0" encoding="UTF-8" standalone="yes"?><Relationships xmlns="http://schemas.openxmlformats.org/package/2006/relationships"><Relationship Target="../notesSlides/notesSlide10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08.xml.rels><?xml version="1.0" encoding="UTF-8" standalone="yes"?><Relationships xmlns="http://schemas.openxmlformats.org/package/2006/relationships"><Relationship Target="../notesSlides/notesSlide10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9.xml.rels><?xml version="1.0" encoding="UTF-8" standalone="yes"?><Relationships xmlns="http://schemas.openxmlformats.org/package/2006/relationships"><Relationship Target="../notesSlides/notesSlide10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0.xml.rels><?xml version="1.0" encoding="UTF-8" standalone="yes"?><Relationships xmlns="http://schemas.openxmlformats.org/package/2006/relationships"><Relationship Target="../notesSlides/notesSlide1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1.xml.rels><?xml version="1.0" encoding="UTF-8" standalone="yes"?><Relationships xmlns="http://schemas.openxmlformats.org/package/2006/relationships"><Relationship Target="../notesSlides/notesSlide1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2.xml.rels><?xml version="1.0" encoding="UTF-8" standalone="yes"?><Relationships xmlns="http://schemas.openxmlformats.org/package/2006/relationships"><Relationship Target="../notesSlides/notesSlide1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3.xml.rels><?xml version="1.0" encoding="UTF-8" standalone="yes"?><Relationships xmlns="http://schemas.openxmlformats.org/package/2006/relationships"><Relationship Target="../notesSlides/notesSlide1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4.xml.rels><?xml version="1.0" encoding="UTF-8" standalone="yes"?><Relationships xmlns="http://schemas.openxmlformats.org/package/2006/relationships"><Relationship Target="../notesSlides/notesSlide1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5.xml.rels><?xml version="1.0" encoding="UTF-8" standalone="yes"?><Relationships xmlns="http://schemas.openxmlformats.org/package/2006/relationships"><Relationship Target="../notesSlides/notesSlide1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6.xml.rels><?xml version="1.0" encoding="UTF-8" standalone="yes"?><Relationships xmlns="http://schemas.openxmlformats.org/package/2006/relationships"><Relationship Target="../notesSlides/notesSlide11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17.xml.rels><?xml version="1.0" encoding="UTF-8" standalone="yes"?><Relationships xmlns="http://schemas.openxmlformats.org/package/2006/relationships"><Relationship Target="../notesSlides/notesSlide1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9.xml.rels><?xml version="1.0" encoding="UTF-8" standalone="yes"?><Relationships xmlns="http://schemas.openxmlformats.org/package/2006/relationships"><Relationship Target="../notesSlides/notesSlide7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0.xml.rels><?xml version="1.0" encoding="UTF-8" standalone="yes"?><Relationships xmlns="http://schemas.openxmlformats.org/package/2006/relationships"><Relationship Target="../notesSlides/notesSlide8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1.xml.rels><?xml version="1.0" encoding="UTF-8" standalone="yes"?><Relationships xmlns="http://schemas.openxmlformats.org/package/2006/relationships"><Relationship Target="../notesSlides/notesSlide8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2.xml.rels><?xml version="1.0" encoding="UTF-8" standalone="yes"?><Relationships xmlns="http://schemas.openxmlformats.org/package/2006/relationships"><Relationship Target="../notesSlides/notesSlide8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3.xml.rels><?xml version="1.0" encoding="UTF-8" standalone="yes"?><Relationships xmlns="http://schemas.openxmlformats.org/package/2006/relationships"><Relationship Target="../notesSlides/notesSlide8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4.xml.rels><?xml version="1.0" encoding="UTF-8" standalone="yes"?><Relationships xmlns="http://schemas.openxmlformats.org/package/2006/relationships"><Relationship Target="../notesSlides/notesSlide8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5.xml.rels><?xml version="1.0" encoding="UTF-8" standalone="yes"?><Relationships xmlns="http://schemas.openxmlformats.org/package/2006/relationships"><Relationship Target="../notesSlides/notesSlide8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6.xml.rels><?xml version="1.0" encoding="UTF-8" standalone="yes"?><Relationships xmlns="http://schemas.openxmlformats.org/package/2006/relationships"><Relationship Target="../notesSlides/notesSlide8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7.xml.rels><?xml version="1.0" encoding="UTF-8" standalone="yes"?><Relationships xmlns="http://schemas.openxmlformats.org/package/2006/relationships"><Relationship Target="../notesSlides/notesSlide8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8.xml.rels><?xml version="1.0" encoding="UTF-8" standalone="yes"?><Relationships xmlns="http://schemas.openxmlformats.org/package/2006/relationships"><Relationship Target="../notesSlides/notesSlide8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9.xml.rels><?xml version="1.0" encoding="UTF-8" standalone="yes"?><Relationships xmlns="http://schemas.openxmlformats.org/package/2006/relationships"><Relationship Target="../notesSlides/notesSlide8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0.xml.rels><?xml version="1.0" encoding="UTF-8" standalone="yes"?><Relationships xmlns="http://schemas.openxmlformats.org/package/2006/relationships"><Relationship Target="../notesSlides/notesSlide9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1.xml.rels><?xml version="1.0" encoding="UTF-8" standalone="yes"?><Relationships xmlns="http://schemas.openxmlformats.org/package/2006/relationships"><Relationship Target="../notesSlides/notesSlide9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2.xml.rels><?xml version="1.0" encoding="UTF-8" standalone="yes"?><Relationships xmlns="http://schemas.openxmlformats.org/package/2006/relationships"><Relationship Target="../notesSlides/notesSlide9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3.xml.rels><?xml version="1.0" encoding="UTF-8" standalone="yes"?><Relationships xmlns="http://schemas.openxmlformats.org/package/2006/relationships"><Relationship Target="../notesSlides/notesSlide9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4.xml.rels><?xml version="1.0" encoding="UTF-8" standalone="yes"?><Relationships xmlns="http://schemas.openxmlformats.org/package/2006/relationships"><Relationship Target="../notesSlides/notesSlide9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5.xml.rels><?xml version="1.0" encoding="UTF-8" standalone="yes"?><Relationships xmlns="http://schemas.openxmlformats.org/package/2006/relationships"><Relationship Target="../notesSlides/notesSlide9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6.xml.rels><?xml version="1.0" encoding="UTF-8" standalone="yes"?><Relationships xmlns="http://schemas.openxmlformats.org/package/2006/relationships"><Relationship Target="../notesSlides/notesSlide9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7.xml.rels><?xml version="1.0" encoding="UTF-8" standalone="yes"?><Relationships xmlns="http://schemas.openxmlformats.org/package/2006/relationships"><Relationship Target="../notesSlides/notesSlide9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8.xml.rels><?xml version="1.0" encoding="UTF-8" standalone="yes"?><Relationships xmlns="http://schemas.openxmlformats.org/package/2006/relationships"><Relationship Target="../notesSlides/notesSlide9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9.xml.rels><?xml version="1.0" encoding="UTF-8" standalone="yes"?><Relationships xmlns="http://schemas.openxmlformats.org/package/2006/relationships"><Relationship Target="../notesSlides/notesSlide9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HTTP-based Solutions to The Extension of the NCS Brain Simulator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Nathan Jordan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suite of tools were created to allow for a more convenient way for neuroscientists to perform these tasks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Web-based interface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Python library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Server that manages the NCS simulations and data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0" name="Shape 6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1" name="Shape 6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 Software </a:t>
            </a:r>
          </a:p>
        </p:txBody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33" name="Shape 6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3850" x="339502"/>
            <a:ext cy="5780650" cx="845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Shape 634"/>
          <p:cNvSpPr/>
          <p:nvPr/>
        </p:nvSpPr>
        <p:spPr>
          <a:xfrm>
            <a:off y="4088425" x="5367700"/>
            <a:ext cy="2479499" cx="1635299"/>
          </a:xfrm>
          <a:prstGeom prst="roundRect">
            <a:avLst>
              <a:gd fmla="val 16667" name="adj"/>
            </a:avLst>
          </a:prstGeom>
          <a:noFill/>
          <a:ln w="76200" cap="flat">
            <a:solidFill>
              <a:srgbClr val="E0666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8" name="Shape 6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PyNCS provides a programmatic interface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more user-friendly interface for non-programmers is needed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Other simulators use antiquated interfaces developed in the early 1990’s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more effective interface are needed</a:t>
            </a:r>
          </a:p>
        </p:txBody>
      </p:sp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4" name="Shape 6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created a web interface for neuroscientists to interact with the simulator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Web interfaces are cross platform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More easily updatable than other user interfaces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0" name="Shape 6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used Bootstrap to create the interface and style the page elements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Angular was used at the Javascript framework to save a bunch of development time making the application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currently five tabs in the web interface: model builder, sim builder, reports, model database, and robot simulator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6" name="Shape 6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7" name="Shape 6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model builder is a graphical way to create brain models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hierarchical structure of the groups posed a particular UI development challenge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took inspiration from file explorers like those in Microsoft Windows and OSX to navigate the model</a:t>
            </a:r>
          </a:p>
        </p:txBody>
      </p:sp>
    </p:spTree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2" name="Shape 6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3" name="Shape 6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65" name="Shape 6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199" x="381000"/>
            <a:ext cy="4967701" cx="84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9" name="Shape 6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0" name="Shape 6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sim builder allows users to take their model and bring it to life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Stimuli and reports are added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Send the model to the simulator and start the simulation</a:t>
            </a:r>
          </a:p>
        </p:txBody>
      </p:sp>
    </p:spTree>
  </p:cSld>
  <p:clrMapOvr>
    <a:masterClrMapping/>
  </p:clrMapOvr>
  <p:transition spd="slow"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5" name="Shape 6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6" name="Shape 6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78" name="Shape 6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329173"/>
            <a:ext cy="4967701" cx="84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2" name="Shape 6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3" name="Shape 6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reports tab lets you visualize your 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Currently the tab supports raster plots and line graphs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graphs can be downloaded as animations or high-quality SVGs for use in publications or presentations</a:t>
            </a:r>
          </a:p>
        </p:txBody>
      </p:sp>
    </p:spTree>
  </p:cSld>
  <p:clrMapOvr>
    <a:masterClrMapping/>
  </p:clrMapOvr>
  <p:transition spd="slow"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Web Interface</a:t>
            </a:r>
          </a:p>
        </p:txBody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91" name="Shape 6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381000"/>
            <a:ext cy="4967701" cx="840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presentation will discuss the development and implementation of these tools</a:t>
            </a:r>
          </a:p>
        </p:txBody>
      </p:sp>
    </p:spTree>
  </p:cSld>
  <p:clrMapOvr>
    <a:masterClrMapping/>
  </p:clrMapOvr>
  <p:transition spd="slow"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6" name="Shape 6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Overview</a:t>
            </a:r>
          </a:p>
        </p:txBody>
      </p:sp>
      <p:sp>
        <p:nvSpPr>
          <p:cNvPr id="697" name="Shape 6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1" name="Shape 7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</p:txBody>
      </p:sp>
      <p:sp>
        <p:nvSpPr>
          <p:cNvPr id="703" name="Shape 7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extend the NCS brain simulator a number of tools have been developed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These tools help users interact with the simulator in a variety of ways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NCS-Daemon interacts with the low-level interface of the simulator, organizes simulations, and provides an HTTP interface for clients to use</a:t>
            </a:r>
          </a:p>
        </p:txBody>
      </p:sp>
    </p:spTree>
  </p:cSld>
  <p:clrMapOvr>
    <a:masterClrMapping/>
  </p:clrMapOvr>
  <p:transition spd="slow"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7" name="Shape 7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8" name="Shape 7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</p:txBody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PyNCS allows researchers to use the Python language to create models and interact with the simulator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provides a high-level interface to simulation constructs and helps prevent problems with parameter checking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web interface provides an easy-to-use simulator interface without knowledge of programming</a:t>
            </a:r>
          </a:p>
        </p:txBody>
      </p:sp>
    </p:spTree>
  </p:cSld>
  <p:clrMapOvr>
    <a:masterClrMapping/>
  </p:clrMapOvr>
  <p:transition spd="slow"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</p:txBody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tool lets researchers build models, run them, analyze and visualize the 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tool, as well as PyNCS and NCS-Daemon bring new technologies to the neural simulator landscape which is plagued with aging technologies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provides researchers more effective ways of performing experiments and creating scientific breakthroughs</a:t>
            </a:r>
          </a:p>
        </p:txBody>
      </p:sp>
    </p:spTree>
  </p:cSld>
  <p:clrMapOvr>
    <a:masterClrMapping/>
  </p:clrMapOvr>
  <p:transition spd="slow"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9" name="Shape 7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0" name="Shape 7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Overview</a:t>
            </a:r>
          </a:p>
        </p:txBody>
      </p:sp>
      <p:sp>
        <p:nvSpPr>
          <p:cNvPr id="721" name="Shape 7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5" name="Shape 7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6" name="Shape 7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</a:p>
        </p:txBody>
      </p:sp>
      <p:sp>
        <p:nvSpPr>
          <p:cNvPr id="727" name="Shape 7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queue for simulations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External robotics interface with ROS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Web-based realtime visualization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Improved UI design and additional features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Additional language bindings</a:t>
            </a:r>
          </a:p>
        </p:txBody>
      </p:sp>
    </p:spTree>
  </p:cSld>
  <p:clrMapOvr>
    <a:masterClrMapping/>
  </p:clrMapOvr>
  <p:transition spd="slow"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1" name="Shape 7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2" name="Shape 73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Acknowledgements</a:t>
            </a:r>
          </a:p>
        </p:txBody>
      </p:sp>
      <p:sp>
        <p:nvSpPr>
          <p:cNvPr id="733" name="Shape 733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7" name="Shape 7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8" name="Shape 73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Questions?</a:t>
            </a:r>
          </a:p>
        </p:txBody>
      </p:sp>
      <p:sp>
        <p:nvSpPr>
          <p:cNvPr id="739" name="Shape 73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Overview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NEURON tends to focus on smaller simulations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Written in C/C++/Fortran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Uses scripting language called Hoc and a GUI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Has a python interface, but its basically a wrapper for Hoc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1425625"/>
            <a:ext cy="4967700" cx="626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create soma, dend, dendx, axon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connect dend(0), soma(1)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connect dendx(0), soma(1)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connect axon(0), soma(0)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access soma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pt3dclear()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pt3dadd(0, 0, 0, 8)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pt3dadd(6, 0, 0, 18)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pt3dadd(10, 0, 0, 20)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pt3dadd(14, 0, 0, 18)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pt3dadd(20, 0, 0, 10)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insert hh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Ra = ra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GENESIS is another simulator that focuses on smaller simulations including intraneural interactions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Written in C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Command-line interface known as G-Shell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GUI is called XODUS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2190750"/>
            <a:ext cy="4476750" cx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create cell /n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create segment /n/soma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Vm_init -0.068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CM 0.0164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RM 1.500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RA 2.500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ELEAK -0.080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LENGTH 4.47e-5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model_parameter_add /n/soma DIA 2e-5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runtime_parameter_add /n/soma INJECT 2e-9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output_add /n/soma Vm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run /n 0.05 </a:t>
            </a:r>
            <a:r>
              <a:rPr b="1" sz="1400" lang="en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NEST tends to focus on larger networks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NEST uses a CLI, and a Python wrapper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Lacks an out-of-the-box user interface component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Overview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/iaf_neuron Create /n1 Set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/iaf_neuron Create /n2 Set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/iaf_neuron Create /n3 Set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n1 n2 Connect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n1 n3 Connect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BRIAN is a simulator created exclusively in Python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uses scipy and numpy to speed computations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Unlike the previously-mentioned simuators, it cannot be parallelized across multiple machines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Lacks a built-in GUI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Other Simulators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from brian import *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eqs = '''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dv/dt = (ge+gi-(v+49*mV))/(20*ms) : volt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dge/dt = -ge/(5*ms) : volt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dgi/dt = -gi/(10*ms) : volt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'''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 = NeuronGroup(4000, eqs, threshold=-50*mV, reset=-60*mV)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P.v = -60*mV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Pe = P.subgroup(3200)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Pi = P.subgroup(800)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Ce = Connection(Pe, P, 'ge', weight=1.62*mV, sparseness=0.02)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Ci = Connection(Pi, P, 'gi', weight=-9*mV, sparseness=0.02)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M = SpikeMonitor(P)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run(1*second)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raster_plot(M)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show()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NCS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NCS is the brain simulator created at the University of Nevada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is designed to handle very large-scale simulations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Written in C++/CUDA/MPI (ZeroMQ planned)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NCS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 top of NCS is a very thin Python layer for basic interaction with the simulator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Allows access to basic functions like adding neuron groups and connecting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 large-scales, it would be easy to become lost in your own model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NCS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Creating larger models would also be repetitive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Lots of duplication would lead to confusion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is not enough functionality for a brain simulator by itself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better method is needed to accomplish these tasks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Client Server Model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computational model with many clients asking for resources from a single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this model, NCS acts as a service that many different clients with different technologies can use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server runs on the master node of a cluster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Provides a single point of access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Client Server Model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06875" x="511825"/>
            <a:ext cy="3522299" cx="812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Client Server Model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Doesn’t require shell access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Provides a uniform way of accessing simulation resources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Allows a myriad of technologies to be used with it, not just SSH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HTTP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method is needed to transport data between the clients and the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 is a client-server-based protocol that is used to transport binary or textual data over computer networks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Time-tested and ubiquitous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Traditional neuroscience experiments were performed using in vivo and in vitro 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These methods are physically-invasive and can be costly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These methods also don’t scale well to larger experiments across networks of neurons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HTTP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 HTTP transaction begins with a request from client to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Request methods: Get, Post, Put, Delete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Request path: UNIX filesystem format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Host: what server the request should go to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HTTP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GET / </a:t>
            </a: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Host: localhost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-----------------------------------------------------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GET /blog HTTP/1.1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Host: localhost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-----------------------------------------------------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POST /blog HTTP/1.1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Host: localhost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title=A new blog post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content=some stuff about this new blog post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author=Me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HTTP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Typically, browsers expect HTML to be returned from the server so they can render the web page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HTML is not the only data that can be returned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XML, JSON, Images, and more can be transported via HTTP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makes it useful for more than just web browsers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HTTP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Additionally, HTML can perform all the CRUD 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Create, Read, Update, Delete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Allow for persistent storage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These methods form the basis for REST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REST (REpresentational State Transfer) is an architectural pattern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Usually used in API design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Based around the concept of a resource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HTTP, a REST resource is specified using a URI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 example URI for a student resource might be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http://example.com/student/1043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URI uniquely identifies the resource on the server and on the computer network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URI provides a way to uniquely identify the resource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still need a way to provide a representation of it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Typically done with the formats discussed earlier, including HTML, JSON, and XML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Creates consistent interaction with the server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Client sends GET request to http://example.com/student/1033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Server responds with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&lt;student&gt;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&lt;name&gt;Bob Jones&lt;/name&gt;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&lt;grade&gt;Sophomore&lt;/grade&gt;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&lt;age&gt;24&lt;/name&gt;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&lt;phone&gt;1+(775)555-5555&lt;/phone&gt;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&lt;/student&gt;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Client sends POST request to http://example.com/student/1055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Body: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&lt;student&gt;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&lt;name&gt;Martha Stewart&lt;/name&gt;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&lt;grade&gt;Freshman&lt;/grade&gt;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&lt;age&gt;56&lt;/name&gt;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&lt;phone&gt;1+(775)555-5555&lt;/phone&gt;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&lt;/student&gt;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Client sends PUT request to http://example.com/student/1055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Body: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&lt;student&gt;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&lt;name&gt;Martha Stewart&lt;/name&gt;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&lt;grade&gt;Sophomore&lt;/grade&gt;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&lt;age&gt;57&lt;/name&gt;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&lt;phone&gt;1+(775)555-5555&lt;/phone&gt;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&lt;/student&gt;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address this issue, neuroscientists turned to in-silico approaches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Computer simulation allows for experimentation of large-scale neural networks, which is impractical with traditional approaches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REST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Client sends DELETE request to http://example.com/student/1055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JSON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the previous REST examples, XML is used as the representation format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JSON (JavaScript Object Notation) is another representation format based on Javascript objects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JSON doesn’t use opening and closing tags like XML, which make its file size smaller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JSON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JSON also has several data types available, which are unavailable in XML (XML only can represent lists and strings)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JSON also usually requires a single function call to turn the JSON document into a language-native object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six data types available for use in JSON: number, string, boolean, array, object and null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JSON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"company_name": "Planetary Express",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"phone": "1+(800)555-5555",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"manager": "Hubert Farnsworth",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"company_net_worth": 0.0,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"personnel": [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"Phillip J. Fry",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"Turanga Leela"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],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"total_deliveries": 100,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"website": null,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"is_profitable": false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WebSockets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 doesn’t provide a way to stream data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is exclusively a request-response protocol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cannot send data in a full-duplex fashion like TCP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makes building realtime web applications difficult to accomplish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WebSockets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WebSocket protocol was created to address these concerns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allows full-duplex communication via HTTP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Javascript running client-side sends and receives information to websockets asynchronously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Prevents network overhead of polling the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MongoDB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databases today are implemented as relational databases, which use SQL as their database language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Recently, databases have been developed that do not rely on the relational model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Colloquially known as NoSQL databases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MongoDB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MongoDB is a type of NoSQL database that uses JSON documents as a storage format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Rows are documents and tables are collections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Queries are performed using JavaScript instead of SQL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MapReduce used for advanced queries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MongoDB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Mongo is helpful when you have a non-traditional schema or no schema at all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Also, when you’re working with JSON anyway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Language bindings for Mongo exist in many languages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ORM’s provide a way to use Mongo without JavaScript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Bootstrap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Bootstrap is a client-side library for building websites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provides a number of user interface components that aid in building web applications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Forms, buttons, headers, tables, navigation, alerts, panels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Makes it much faster to create websites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In-silico approaches to brain simulation is known as computational neuroscience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create these neural models in a computer environment, neural simulators were created 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Bootstrap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22" name="Shape 3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46250" x="2733574"/>
            <a:ext cy="4967701" cx="378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Bootstrap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29" name="Shape 3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20024" x="1649781"/>
            <a:ext cy="4967699" cx="5839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Angular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Bootstrap creates a UI framework for websites, Angular creates a JavaScript framework for websites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Dramatically reduces development time over traditional Javascript programming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removes the need for developers to write code that directly manipulates the DOM, which encompases a large portion of the coding in traditional development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 - Angular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creates a two-way data binding between the HTML and back-end model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Changed data is immediately updated in the view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Provides declarative-style interface in HTML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Overview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 Software 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Goals include building the simulation, running the simulation, storing sim data, and analyzing 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designed a system around NCS to achieve these goals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sim management system, a high-level Python interface, and a web interface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 Software 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60" name="Shape 3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3850" x="339502"/>
            <a:ext cy="5780650" cx="845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 Software 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67" name="Shape 3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3850" x="339502"/>
            <a:ext cy="5780650" cx="845002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/>
          <p:nvPr/>
        </p:nvSpPr>
        <p:spPr>
          <a:xfrm>
            <a:off y="3207975" x="454675"/>
            <a:ext cy="783000" cx="8229600"/>
          </a:xfrm>
          <a:prstGeom prst="roundRect">
            <a:avLst>
              <a:gd fmla="val 16667" name="adj"/>
            </a:avLst>
          </a:prstGeom>
          <a:noFill/>
          <a:ln w="76200" cap="flat">
            <a:solidFill>
              <a:srgbClr val="E0666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Primary goal is to provide NCS as a service for multiple clients, rather than a command line tool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daemon running on the master node acts as a server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chose to implement the server as an HTTP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Tons of libraries exist for HTTP servers and clients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many different HTTP frameworks to choose from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Since NCS is exposed as a Python module, Python would be a good language choice to implement the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Django has a lot of features that would go unused, we chose Flask as the HTTP framework instead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Neural simulators use equations formulated from physical experiments to mimic the biological characteristics of neurons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several neural simulators available, each with a different set of features and limitations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While their goals remain the same, an appropriate simulator must be chosen by researchers for their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Flask takes a minimalistic approach to an HTTP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Additional functionality can be plugged in as necessary, such as MongoKit or WebSockets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Basic Flask Hello World Example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from flask import Flask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app = Flask(__name__)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@app.route("/")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def hello():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return "Hello World!"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if __name__ == "__main__":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app.run("localhost", 8000)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major consideration when implementing any network service is security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NCS provides a login system for clients to interact with that is required before any other transactions are made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client sends a username and password to the server and the server provides an access token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access token must be provided for every transaction the client makes with the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doesn’t by itself provide encrypted access to the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prevents attackers from using a user’s credentials on other accounts like banks, email or online retailers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order to provide encrypted access, they must create a connection over an SSL or TLS secured socket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is relatively easy to do using Flask, but could be expensive when using trusted certificates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NCS-Daemon is implemented as a RESTful service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exposes a number of routes that clients interact with via requests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also maintains two WebSocket routes that handle streaming data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NCS-Daemon is implemented as a RESTful service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exposes a number of routes that clients interact with via requests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also maintains two WebSocket routes that handle streaming data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NCS-Demon 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29" name="Shape 4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50" x="1757790"/>
            <a:ext cy="5547700" cx="557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 Software 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36" name="Shape 4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3850" x="339502"/>
            <a:ext cy="5780650" cx="845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/>
          <p:nvPr/>
        </p:nvSpPr>
        <p:spPr>
          <a:xfrm>
            <a:off y="4117750" x="415700"/>
            <a:ext cy="2450099" cx="1654799"/>
          </a:xfrm>
          <a:prstGeom prst="roundRect">
            <a:avLst>
              <a:gd fmla="val 16667" name="adj"/>
            </a:avLst>
          </a:prstGeom>
          <a:noFill/>
          <a:ln w="76200" cap="flat">
            <a:solidFill>
              <a:srgbClr val="E0666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Sims are defined as a hierarchical structure of groups. neuron groups, and other entities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Entities include neurons, synapses, stimuli, reports, neuron aliases, and synapse aliases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NCS is a neural simulator created at the University of Nevada, Reno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Focuses on large-scale simulations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Designed to be very fast and scalable (multiple machines, multiple cores, and GPUs)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Neuron entities describe a computational model of a neuron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model determines based on inputs whether or not a neuron should fire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Leaky-Integrate-and-Fire, Hodgkin-Huxley, and Izhikevich neurons are supported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Synapses define the properties of connections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Maintain plasticity and learning information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Manipulates inputs and outputs between neurons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Stimuli bring the model to life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They specify when and where current should be applied to particular cells in the simulation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Starts the model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Inputs can come from a number of sources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Reports get data out of a simulation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They specify which properties of which neurons/synapses should be collected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be written to disk for later use or streamed over a WebSocket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Aliases provide a way to refer to many groups of objects under one name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Three groups could be referred to as a single label when creating the model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Saves users time when implementing a model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Since there isn’t native support for organization in NCS, a method to organize models was created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Groups are an organizational construct created exclusively to help users build larger models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Groups form a hierarchical tree structure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Groups contain subgroups, neuron groups, connections and aliases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Subgroups are instances of other groups with a location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Neuron groups are collections of neurons of the same type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Connections create synaptic connections with different neuron groups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Aliases simplify referring to collections of neuron groups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Connections create synaptic connections with different neuron groups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Aliases simplify refer to collections of neuron groups or synapses within neuron groups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04" name="Shape 5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88550" x="2609850"/>
            <a:ext cy="4191000" cx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NCS simulator is a minimalistic brain simulator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designed to be very efficient and low-level for performance reasons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Only essential features are contained within the simulators code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store and transfer this structure of groups and entities, a textual representation for the model must be defined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most entities, this is relatively straightforward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"_id": "c4f5ea85f4c5ae86c4ebc4a854",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"entity_type": "neuron",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"entity_name": "neuron_izh_1",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"description": "This is a description of the entity",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"author": "Nathan Jordan",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"author_email": "njordan@cse.unr.edu",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"specification": 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"type": "izhikevich",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"a": 0.02,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"b": 0.2,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"c": -65.0,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"d": 8.0,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"u": -12.0,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"v": -65.0,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"threshold": 30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hierarchical nature of the groups posed a more of a problem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we expand the objects into JSON, the file would expand at an exponential rate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Duplication of data would also take up a lot of space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solve this, we normalized the tree structure into a relational structure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Similar to a database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Groups are referred to by a unique identifier instead of expanding their contents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"_id": "df90sahf0sd9ha8sdhf8dhsa",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"entity_type": "group",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"geometry": 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"width": 100.0,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"height": 200.7,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"depth": 300.3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},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"subgroups": [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    "group": "adfh8a4ddf80ha30d89fh0a19dbf",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    "label": "striatum",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    "location": {"x": 123.5, "y": 456.5, "z": 789.5}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    },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"top_group": "5728ec1d381bad25744bc54c42ba425",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"neurons": [],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"synapses": [],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"stimuli": [],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"reports": [],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"groups": [],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"neuron_aliases": [],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"synapse_aliases": []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Sim Concepts</a:t>
            </a:r>
          </a:p>
        </p:txBody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addition to specification parameters the entities also have metadata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metadata specifies the entity type, its name, description, author, institution, and authors email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metadata can be used for searching or filtering when combined with MongoDB, or the web interface</a:t>
            </a: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1" name="Shape 5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NCS Software </a:t>
            </a:r>
          </a:p>
        </p:txBody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53" name="Shape 5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3850" x="339502"/>
            <a:ext cy="5780650" cx="845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/>
          <p:nvPr/>
        </p:nvSpPr>
        <p:spPr>
          <a:xfrm>
            <a:off y="4114800" x="2096975"/>
            <a:ext cy="2097000" cx="1635299"/>
          </a:xfrm>
          <a:prstGeom prst="roundRect">
            <a:avLst>
              <a:gd fmla="val 16667" name="adj"/>
            </a:avLst>
          </a:prstGeom>
          <a:noFill/>
          <a:ln w="76200" cap="flat">
            <a:solidFill>
              <a:srgbClr val="E0666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needs to be a method to interact with the server without dealing with HTTP or JSON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created a Python library called PyNCS that addresses this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4" name="Shape 5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PyNCS is a native Python library that allows you to build models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provides an intuitive way to build entities using classes in an object-oriented fashion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 dictionaries or lower-level Python structures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many more tasks needed to be performed other than the simulations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Researchers need to be able to build the models and analyze the 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Since these tools are not present in NCS neuroscientists would have to perform these actions themselves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1" name="Shape 5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Correct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server = Simulator(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host='ncscluster.example.edu',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port=8081,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username='my_username',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password='my_password'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Throws ConnectionError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server = Simulator(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host='no_ncsdaemon_here.example.edu',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port=8081,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username='my_username',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password='my_password'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3" name="Shape 5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Throws AuthenticationError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server = Simulator(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host='ncscluster.example.edu',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port=8081,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username='my_username',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password='not_my_password'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Entity classes enforce which parameters are allowed and whether they are required or optional</a:t>
            </a:r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596" name="Shape 59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This successfully defines an Izhikevich neuron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izh = IzhNeuron(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a=0.5,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b=0.5,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c=0.5,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d=8.0,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u=-12.0,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v=Normal(-65.0, 0.5),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threshold=30.0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1" name="Shape 6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This throws an EntityError because we tried to specify x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izh = IzhNeuron(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a=0.5,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b=0.5,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c=0.5,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d=8.0,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u=-12.0,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x=10.0,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threshold=30.0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Once the models are created, the user must create a simulation object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simulation object encapsulates a single instance of a simulation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maintains references to the reports generated, including providing a WebSocket client</a:t>
            </a:r>
          </a:p>
        </p:txBody>
      </p:sp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Simulation objects also contain logging information and details about the simulation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simulation object can only be used once per simulation run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simulations require a new simulation object</a:t>
            </a:r>
          </a:p>
        </p:txBody>
      </p:sp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9" name="Shape 6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Create the simulation, my_top_group, stim, and rpt have been defined above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sim = Simulation(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top_group=my_top_group,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stimuli=[stim],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reports=[rpt]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Connect to the simulator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server = Simulator(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host='ncscluster.example.edu',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port=8081,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username='my_username',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password='my_password'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4" name="Shape 6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&amp; Implementation - PyNCS</a:t>
            </a:r>
          </a:p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# Gets the status of the simulator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if server.get_status() == Simulator.IDLE: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# Run the simulation if it's not busy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server.run(sim)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