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5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3.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53.xml" Type="http://schemas.openxmlformats.org/officeDocument/2006/relationships/slide" Id="rId58"/><Relationship Target="slides/slide54.xml" Type="http://schemas.openxmlformats.org/officeDocument/2006/relationships/slide" Id="rId59"/><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55.xml" Type="http://schemas.openxmlformats.org/officeDocument/2006/relationships/slide" Id="rId60"/><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 Target="slides/slide56.xml" Type="http://schemas.openxmlformats.org/officeDocument/2006/relationships/slide" Id="rId61"/></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 name="Shape 27"/>
        <p:cNvGrpSpPr/>
        <p:nvPr/>
      </p:nvGrpSpPr>
      <p:grpSpPr>
        <a:xfrm>
          <a:off y="0" x="0"/>
          <a:ext cy="0" cx="0"/>
          <a:chOff y="0" x="0"/>
          <a:chExt cy="0" cx="0"/>
        </a:xfrm>
      </p:grpSpPr>
      <p:sp>
        <p:nvSpPr>
          <p:cNvPr id="28" name="Shape 2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 name="Shape 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Introduce myself and say topic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7" name="Shape 9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Since it is computationally intensive due to differential equations, it was not implemented until now.</a:t>
            </a:r>
          </a:p>
          <a:p>
            <a:pPr rtl="0">
              <a:spcBef>
                <a:spcPts val="0"/>
              </a:spcBef>
              <a:buNone/>
            </a:pPr>
            <a:r>
              <a:rPr lang="en"/>
              <a:t>n - potassium channel (unknown at that time)</a:t>
            </a:r>
          </a:p>
          <a:p>
            <a:pPr rtl="0">
              <a:spcBef>
                <a:spcPts val="0"/>
              </a:spcBef>
              <a:buNone/>
            </a:pPr>
            <a:r>
              <a:rPr lang="en"/>
              <a:t>m - Activation of sodium channel</a:t>
            </a:r>
          </a:p>
          <a:p>
            <a:pPr rtl="0">
              <a:spcBef>
                <a:spcPts val="0"/>
              </a:spcBef>
              <a:buNone/>
            </a:pPr>
            <a:r>
              <a:rPr lang="en"/>
              <a:t>h - Inactivation of sodium channel</a:t>
            </a:r>
          </a:p>
          <a:p>
            <a:pPr rtl="0">
              <a:spcBef>
                <a:spcPts val="0"/>
              </a:spcBef>
              <a:buNone/>
            </a:pPr>
            <a:r>
              <a:t/>
            </a:r>
            <a:endParaRPr/>
          </a:p>
          <a:p>
            <a:pPr>
              <a:spcBef>
                <a:spcPts val="0"/>
              </a:spcBef>
              <a:buNone/>
            </a:pPr>
            <a:r>
              <a:rPr lang="en"/>
              <a:t>Axon of a squid is usually around 0.5mm and can be up to 1mm in diameter.  Alan Hodgkin and Andrew Huxley were able to use intracellular electrode.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2" name="Shape 11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A circuit representation of the Hodgkin-Huxley model. This circuit includes a capacitor on which the membrane potential can be measured and three resistors with their own batteries, modeling ion channels; two are voltage dependant and one is static.</a:t>
            </a:r>
          </a:p>
          <a:p>
            <a:pPr rtl="0">
              <a:spcBef>
                <a:spcPts val="0"/>
              </a:spcBef>
              <a:buNone/>
            </a:pPr>
            <a:r>
              <a:t/>
            </a:r>
            <a:endParaRPr/>
          </a:p>
          <a:p>
            <a:pPr rtl="0">
              <a:spcBef>
                <a:spcPts val="0"/>
              </a:spcBef>
              <a:buNone/>
            </a:pPr>
            <a:r>
              <a:rPr lang="en"/>
              <a:t>Resistors: resistance of ion channels</a:t>
            </a:r>
          </a:p>
          <a:p>
            <a:pPr rtl="0">
              <a:spcBef>
                <a:spcPts val="0"/>
              </a:spcBef>
              <a:buNone/>
            </a:pPr>
            <a:r>
              <a:rPr lang="en"/>
              <a:t>E_ion = reversal potential of ion channels</a:t>
            </a:r>
          </a:p>
          <a:p>
            <a:pPr rtl="0">
              <a:spcBef>
                <a:spcPts val="0"/>
              </a:spcBef>
              <a:buNone/>
            </a:pPr>
            <a:r>
              <a:rPr lang="en"/>
              <a:t>L = Leakage</a:t>
            </a:r>
          </a:p>
          <a:p>
            <a:pPr rtl="0">
              <a:spcBef>
                <a:spcPts val="0"/>
              </a:spcBef>
              <a:buNone/>
            </a:pPr>
            <a:r>
              <a:rPr lang="en"/>
              <a:t>I(t) is this external current from neurotransmitter-gated channels. Neurotransmitter-gated channel is were ion binds to the channel protein and changes the shape of the protein so ions can flow through.</a:t>
            </a:r>
          </a:p>
          <a:p>
            <a:pPr rtl="0">
              <a:spcBef>
                <a:spcPts val="0"/>
              </a:spcBef>
              <a:buNone/>
            </a:pPr>
            <a:r>
              <a:rPr lang="en"/>
              <a:t>Since this model is complicated and would take a long time to simulate, this wasn’t added in the simulator till NCS version 7. 0 even though it has been around for a while. Now, let’s talk about a model that has been part of NCS since the beginning. </a:t>
            </a: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0" name="Shape 12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The model that has been part of the NCS since beginning is Leaky Integrate and fire. Since this was the only built-in model at first.</a:t>
            </a:r>
          </a:p>
          <a:p>
            <a:pPr rtl="0">
              <a:spcBef>
                <a:spcPts val="0"/>
              </a:spcBef>
              <a:buNone/>
            </a:pPr>
            <a:r>
              <a:t/>
            </a:r>
            <a:endParaRPr/>
          </a:p>
          <a:p>
            <a:pPr rtl="0">
              <a:spcBef>
                <a:spcPts val="0"/>
              </a:spcBef>
              <a:buNone/>
            </a:pPr>
            <a:r>
              <a:rPr lang="en"/>
              <a:t>This neuron model integrates (sums) the external input, with each channel weighted with corresponding synaptic weighting factors w_i, and produces an output spike if the membrane potential reaches a firing threshold.</a:t>
            </a:r>
          </a:p>
          <a:p>
            <a:pPr rtl="0">
              <a:spcBef>
                <a:spcPts val="0"/>
              </a:spcBef>
              <a:buNone/>
            </a:pPr>
            <a:r>
              <a:t/>
            </a:r>
            <a:endParaRPr/>
          </a:p>
          <a:p>
            <a:pPr rtl="0">
              <a:spcBef>
                <a:spcPts val="0"/>
              </a:spcBef>
              <a:buNone/>
            </a:pPr>
            <a:r>
              <a:rPr lang="en"/>
              <a:t>Traditionally, LIF is HH without the fast sodium or slow rectifying potassium channels. It only has leakage channels. In NCS, we added </a:t>
            </a:r>
            <a:r>
              <a:rPr sz="1000" lang="en">
                <a:solidFill>
                  <a:srgbClr val="222222"/>
                </a:solidFill>
              </a:rPr>
              <a:t>add other channels with sub-threshold dynamics that follow the HH formalism (they treat the channels as two-state processes). Also, we reordered some of the channels so computation would be faster. So we refer to LIF model in NCS as NCS neuron model. All the equations for the ncs neuron model are in the appendix of the journal paper for NCS 6 if you are interested.</a:t>
            </a:r>
          </a:p>
          <a:p>
            <a:pPr>
              <a:spcBef>
                <a:spcPts val="0"/>
              </a:spcBef>
              <a:buNone/>
            </a:pPr>
            <a:r>
              <a:rPr sz="1000" lang="en">
                <a:solidFill>
                  <a:srgbClr val="222222"/>
                </a:solidFill>
              </a:rPr>
              <a:t>Now that we have talked about LIF and HH, there is a neuron model that reproduces spiking and bursting bevior as fast as HH and it is also computationally efficient as LIF and that is Izhikevich model.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4" name="Shape 124"/>
        <p:cNvGrpSpPr/>
        <p:nvPr/>
      </p:nvGrpSpPr>
      <p:grpSpPr>
        <a:xfrm>
          <a:off y="0" x="0"/>
          <a:ext cy="0" cx="0"/>
          <a:chOff y="0" x="0"/>
          <a:chExt cy="0" cx="0"/>
        </a:xfrm>
      </p:grpSpPr>
      <p:sp>
        <p:nvSpPr>
          <p:cNvPr id="125" name="Shape 1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6" name="Shape 12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Fundamentals of Computational Neuroscience. 2nd Edition. Thomas P. Trappenberg</a:t>
            </a:r>
          </a:p>
          <a:p>
            <a:pPr rtl="0">
              <a:spcBef>
                <a:spcPts val="0"/>
              </a:spcBef>
              <a:buNone/>
            </a:pPr>
            <a:r>
              <a:t/>
            </a:r>
            <a:endParaRPr/>
          </a:p>
          <a:p>
            <a:pPr>
              <a:spcBef>
                <a:spcPts val="0"/>
              </a:spcBef>
              <a:buNone/>
            </a:pPr>
            <a:r>
              <a:rPr lang="en"/>
              <a:t>Biologically plausible as hodgkin-Huxley neuron and computationally efficient as LIF. Let’s look at the equations and spiking patterns that are produced by Izhikevich neuron model.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Since this is easy to model and simulate, it was added in NCS 6.0.</a:t>
            </a:r>
          </a:p>
          <a:p>
            <a:pPr rtl="0">
              <a:spcBef>
                <a:spcPts val="0"/>
              </a:spcBef>
              <a:buNone/>
            </a:pPr>
            <a:r>
              <a:rPr lang="en"/>
              <a:t>There is a yellow box at the top left corner that has equations for Izhikevich neuron models. The six variables that are used are a,b,c,d,u, and v. As shown in the second figure in the top row,</a:t>
            </a:r>
          </a:p>
          <a:p>
            <a:pPr rtl="0">
              <a:spcBef>
                <a:spcPts val="0"/>
              </a:spcBef>
              <a:buNone/>
            </a:pPr>
            <a:r>
              <a:t/>
            </a:r>
            <a:endParaRPr/>
          </a:p>
          <a:p>
            <a:pPr rtl="0">
              <a:spcBef>
                <a:spcPts val="0"/>
              </a:spcBef>
              <a:buNone/>
            </a:pPr>
            <a:r>
              <a:rPr lang="en"/>
              <a:t>variable v represents the membrane potential of the neuron variable and u represents recovery.</a:t>
            </a:r>
          </a:p>
          <a:p>
            <a:pPr rtl="0">
              <a:spcBef>
                <a:spcPts val="0"/>
              </a:spcBef>
              <a:buNone/>
            </a:pPr>
            <a:r>
              <a:rPr lang="en"/>
              <a:t>a - time scale of the recovery variable u</a:t>
            </a:r>
          </a:p>
          <a:p>
            <a:pPr rtl="0">
              <a:spcBef>
                <a:spcPts val="0"/>
              </a:spcBef>
              <a:buNone/>
            </a:pPr>
            <a:r>
              <a:rPr lang="en"/>
              <a:t>b - sensitivity of the recovery variable u</a:t>
            </a:r>
          </a:p>
          <a:p>
            <a:pPr rtl="0">
              <a:spcBef>
                <a:spcPts val="0"/>
              </a:spcBef>
              <a:buNone/>
            </a:pPr>
            <a:r>
              <a:rPr lang="en"/>
              <a:t>c - after spike reset value of the membrane potential variable v</a:t>
            </a:r>
          </a:p>
          <a:p>
            <a:pPr rtl="0">
              <a:spcBef>
                <a:spcPts val="0"/>
              </a:spcBef>
              <a:buNone/>
            </a:pPr>
            <a:r>
              <a:rPr lang="en"/>
              <a:t>d - after spike reset of the recovery variable u</a:t>
            </a:r>
          </a:p>
          <a:p>
            <a:pPr rtl="0">
              <a:spcBef>
                <a:spcPts val="0"/>
              </a:spcBef>
              <a:buNone/>
            </a:pPr>
            <a:r>
              <a:t/>
            </a:r>
            <a:endParaRPr/>
          </a:p>
          <a:p>
            <a:pPr rtl="0">
              <a:spcBef>
                <a:spcPts val="0"/>
              </a:spcBef>
              <a:buNone/>
            </a:pPr>
            <a:r>
              <a:rPr lang="en"/>
              <a:t>Last two yellow figure shows what values of a,b,c, and d to choose to get different spiking patterns. V is membrane potential usually -65 and for u- good place to start testing is v*b</a:t>
            </a:r>
          </a:p>
          <a:p>
            <a:pPr rtl="0">
              <a:spcBef>
                <a:spcPts val="0"/>
              </a:spcBef>
              <a:buNone/>
            </a:pPr>
            <a:r>
              <a:t/>
            </a:r>
            <a:endParaRPr/>
          </a:p>
          <a:p>
            <a:pPr rtl="0">
              <a:spcBef>
                <a:spcPts val="0"/>
              </a:spcBef>
              <a:buNone/>
            </a:pPr>
            <a:r>
              <a:rPr lang="en"/>
              <a:t>So now we have talked about three neuron models that are built-in NCS as of NCS 7.0. These neuron models are plug in based so users have an ability to write their own plug-in to include different neuron model type if they choose. Now, let’s take a look at spike patterns generated by LIF and IZH and comapre them.</a:t>
            </a:r>
          </a:p>
          <a:p>
            <a:pPr rtl="0">
              <a:spcBef>
                <a:spcPts val="0"/>
              </a:spcBef>
              <a:buNone/>
            </a:pPr>
            <a:r>
              <a:t/>
            </a:r>
            <a:endParaRPr/>
          </a:p>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So, on the left are the spiking patterns generated by LIF model and on the right are patterns generated by IZH. It is easy to notice that they are similar. However, IZH has smoother spikes as noticeable in regular spiking and bursting firing patterns. Our goal was three things. 1) Get data from electrophysiology paper and generate LIF patterns by using biologically accurate parameters. 2) Show that we can generate similar spiking patterns using Izhikevich model which is much faster and uses significantly less variables. 3) Izhikevich has provided his models in matlab. So for the third thing, take the parameter values that were used to generate Izhikevich pattern on the right and put them in matlab program and double check that we get the same pattern. We achieved all three of this. </a:t>
            </a:r>
          </a:p>
          <a:p>
            <a:pPr>
              <a:spcBef>
                <a:spcPts val="0"/>
              </a:spcBef>
              <a:buNone/>
            </a:pPr>
            <a:r>
              <a:rPr lang="en"/>
              <a:t>Now, you have seen three neuron models and spiking patterns using Izhikevich and Leaky-Integrate-and-fire from NCS6. Now let’s talk about how to model this?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6" name="Shape 14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6" name="Shape 15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In good old days, prior to NCS7, we used text input files as an input to the simulator. Input files did not allow loops, lots of it was copy paste of the code with minor change in parameter values, and change in one place required change in lots of different places. For example, if you have 13 different stimulus input, you have to write out each one. In C++ or python, loop would be used instead. In second figure on the right, if time start and time end was incorrect, you would have to change it in lots of different places. The bottom figure shows the same thing. Copy paste the code and change stimE1 to stimE2. Even though it was easy to understand the input files, it became inconvinient to write, debug, and maintain code so it was decided that we needed a better option for user interface. Now, let’s talk about user interface.</a:t>
            </a:r>
          </a:p>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 name="Shape 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2" name="Shape 16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9" name="Shape 16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Before we go into lots of detail, let’s talk about the big picture. For user interface, we wanted both Graphical User Interface and Python Interface so if a researcher wants to program, he/she can use python, if not GUI can be used.</a:t>
            </a:r>
          </a:p>
          <a:p>
            <a:pPr rtl="0">
              <a:spcBef>
                <a:spcPts val="0"/>
              </a:spcBef>
              <a:buNone/>
            </a:pPr>
            <a:r>
              <a:rPr lang="en"/>
              <a:t>The backend or the core of the simulator is written using C++11 and CUDA. Then we have SWIG which stands for simplified wrapper and Interface generator. SWIG connects programs written in c/c++ with high-level programming languages such as python, perl, and ruby. After swig comes ncs-daemon. The python code goes through the ncs-daemon to swig and then to simulator. Then reports come back from ncs-daemon and you can get raw data in ASCII file if that’s what you prefer or it can go to report interface and report interface would provide graphs of the reports to you. We will talk more about report interface later.  In addition to the report interface or raw data, data can also go to WebGL application that provides neuron and synapse visualization in real time. The WebGL application is work in progress.</a:t>
            </a:r>
          </a:p>
          <a:p>
            <a:pPr rtl="0">
              <a:spcBef>
                <a:spcPts val="0"/>
              </a:spcBef>
              <a:buNone/>
            </a:pPr>
            <a:r>
              <a:t/>
            </a:r>
            <a:endParaRPr/>
          </a:p>
          <a:p>
            <a:pPr>
              <a:spcBef>
                <a:spcPts val="0"/>
              </a:spcBef>
              <a:buNone/>
            </a:pPr>
            <a:r>
              <a:rPr lang="en"/>
              <a:t>Now that we know the big picture, let’s look at simulation building blocks and then GUI.</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5" name="Shape 17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Here is a diagram of simulation building blocks. Smallest units are the channels. There are three-in built channels for NCS. Two of the channels are for LIF and one is for HH. </a:t>
            </a:r>
          </a:p>
          <a:p>
            <a:pPr rtl="0">
              <a:spcBef>
                <a:spcPts val="0"/>
              </a:spcBef>
              <a:buNone/>
            </a:pPr>
            <a:r>
              <a:rPr lang="en"/>
              <a:t>voltage-gated ion channel - generic voltage gated channel</a:t>
            </a:r>
          </a:p>
          <a:p>
            <a:pPr rtl="0">
              <a:spcBef>
                <a:spcPts val="0"/>
              </a:spcBef>
              <a:buNone/>
            </a:pPr>
            <a:r>
              <a:rPr lang="en"/>
              <a:t>Calcium dependent ion channel - after hyperpolarization channel. Voltage-independant, calcium -dependant (K+ channel)</a:t>
            </a:r>
          </a:p>
          <a:p>
            <a:pPr rtl="0">
              <a:spcBef>
                <a:spcPts val="0"/>
              </a:spcBef>
              <a:buNone/>
            </a:pPr>
            <a:r>
              <a:rPr lang="en"/>
              <a:t>Voltage-gated particle channel - generic voltage-gated channel. Parameters are completely different than voltage-gated ion channel for LIF. The term particle is used instead of ion because n,m,h particles for hodgkin-huxley model. It is possible to model leakage channel, sodium, and potassium with it.</a:t>
            </a:r>
          </a:p>
          <a:p>
            <a:pPr rtl="0">
              <a:spcBef>
                <a:spcPts val="0"/>
              </a:spcBef>
              <a:buNone/>
            </a:pPr>
            <a:r>
              <a:t/>
            </a:r>
            <a:endParaRPr/>
          </a:p>
          <a:p>
            <a:pPr rtl="0">
              <a:spcBef>
                <a:spcPts val="0"/>
              </a:spcBef>
              <a:buNone/>
            </a:pPr>
            <a:r>
              <a:rPr lang="en"/>
              <a:t>Channels are part of neurons and neurons go inside a neuron group. we should note that one neuron group can only have one type of neuron. If you would like more neurons in one group, use neuron alias.</a:t>
            </a:r>
          </a:p>
          <a:p>
            <a:pPr rtl="0">
              <a:spcBef>
                <a:spcPts val="0"/>
              </a:spcBef>
              <a:buNone/>
            </a:pPr>
            <a:r>
              <a:rPr lang="en"/>
              <a:t>There are two types of in-built synapse or connection types in NCS. They are flat and NCS (LIF). Connection is from one neuron group to another so specify presynaptic group and postsynaptic group. If you want to combine multiple connections, use connection alias.</a:t>
            </a:r>
          </a:p>
          <a:p>
            <a:pPr rtl="0">
              <a:spcBef>
                <a:spcPts val="0"/>
              </a:spcBef>
              <a:buNone/>
            </a:pPr>
            <a:r>
              <a:t/>
            </a:r>
            <a:endParaRPr/>
          </a:p>
          <a:p>
            <a:pPr rtl="0">
              <a:spcBef>
                <a:spcPts val="0"/>
              </a:spcBef>
              <a:buNone/>
            </a:pPr>
            <a:r>
              <a:rPr lang="en"/>
              <a:t>Then we have two seprate components. Stimulus and reports. Stimulus is input and report is output. Stimulus goes to neuron group and report comes from neuron group and connection_group.</a:t>
            </a:r>
          </a:p>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1" name="Shape 1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9" name="Shape 1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Virtual robot tab is being developed by Thomas Kelley for his master’s work.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6" name="Shape 19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5" name="Shape 2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7" name="Shape 21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6" name="Shape 22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6" name="Shape 23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 name="Shape 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7" name="Shape 24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4" name="Shape 254"/>
        <p:cNvGrpSpPr/>
        <p:nvPr/>
      </p:nvGrpSpPr>
      <p:grpSpPr>
        <a:xfrm>
          <a:off y="0" x="0"/>
          <a:ext cy="0" cx="0"/>
          <a:chOff y="0" x="0"/>
          <a:chExt cy="0" cx="0"/>
        </a:xfrm>
      </p:grpSpPr>
      <p:sp>
        <p:nvSpPr>
          <p:cNvPr id="255" name="Shape 2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6" name="Shape 25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0" name="Shape 260"/>
        <p:cNvGrpSpPr/>
        <p:nvPr/>
      </p:nvGrpSpPr>
      <p:grpSpPr>
        <a:xfrm>
          <a:off y="0" x="0"/>
          <a:ext cy="0" cx="0"/>
          <a:chOff y="0" x="0"/>
          <a:chExt cy="0" cx="0"/>
        </a:xfrm>
      </p:grpSpPr>
      <p:sp>
        <p:nvSpPr>
          <p:cNvPr id="261" name="Shape 2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2" name="Shape 26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7" name="Shape 267"/>
        <p:cNvGrpSpPr/>
        <p:nvPr/>
      </p:nvGrpSpPr>
      <p:grpSpPr>
        <a:xfrm>
          <a:off y="0" x="0"/>
          <a:ext cy="0" cx="0"/>
          <a:chOff y="0" x="0"/>
          <a:chExt cy="0" cx="0"/>
        </a:xfrm>
      </p:grpSpPr>
      <p:sp>
        <p:nvSpPr>
          <p:cNvPr id="268" name="Shape 2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9" name="Shape 2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3" name="Shape 273"/>
        <p:cNvGrpSpPr/>
        <p:nvPr/>
      </p:nvGrpSpPr>
      <p:grpSpPr>
        <a:xfrm>
          <a:off y="0" x="0"/>
          <a:ext cy="0" cx="0"/>
          <a:chOff y="0" x="0"/>
          <a:chExt cy="0" cx="0"/>
        </a:xfrm>
      </p:grpSpPr>
      <p:sp>
        <p:nvSpPr>
          <p:cNvPr id="274" name="Shape 27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5" name="Shape 27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9" name="Shape 279"/>
        <p:cNvGrpSpPr/>
        <p:nvPr/>
      </p:nvGrpSpPr>
      <p:grpSpPr>
        <a:xfrm>
          <a:off y="0" x="0"/>
          <a:ext cy="0" cx="0"/>
          <a:chOff y="0" x="0"/>
          <a:chExt cy="0" cx="0"/>
        </a:xfrm>
      </p:grpSpPr>
      <p:sp>
        <p:nvSpPr>
          <p:cNvPr id="280" name="Shape 2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1" name="Shape 2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5" name="Shape 285"/>
        <p:cNvGrpSpPr/>
        <p:nvPr/>
      </p:nvGrpSpPr>
      <p:grpSpPr>
        <a:xfrm>
          <a:off y="0" x="0"/>
          <a:ext cy="0" cx="0"/>
          <a:chOff y="0" x="0"/>
          <a:chExt cy="0" cx="0"/>
        </a:xfrm>
      </p:grpSpPr>
      <p:sp>
        <p:nvSpPr>
          <p:cNvPr id="286" name="Shape 28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7" name="Shape 2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1" name="Shape 291"/>
        <p:cNvGrpSpPr/>
        <p:nvPr/>
      </p:nvGrpSpPr>
      <p:grpSpPr>
        <a:xfrm>
          <a:off y="0" x="0"/>
          <a:ext cy="0" cx="0"/>
          <a:chOff y="0" x="0"/>
          <a:chExt cy="0" cx="0"/>
        </a:xfrm>
      </p:grpSpPr>
      <p:sp>
        <p:nvSpPr>
          <p:cNvPr id="292" name="Shape 2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3" name="Shape 29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7" name="Shape 297"/>
        <p:cNvGrpSpPr/>
        <p:nvPr/>
      </p:nvGrpSpPr>
      <p:grpSpPr>
        <a:xfrm>
          <a:off y="0" x="0"/>
          <a:ext cy="0" cx="0"/>
          <a:chOff y="0" x="0"/>
          <a:chExt cy="0" cx="0"/>
        </a:xfrm>
      </p:grpSpPr>
      <p:sp>
        <p:nvSpPr>
          <p:cNvPr id="298" name="Shape 2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9" name="Shape 29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4" name="Shape 304"/>
        <p:cNvGrpSpPr/>
        <p:nvPr/>
      </p:nvGrpSpPr>
      <p:grpSpPr>
        <a:xfrm>
          <a:off y="0" x="0"/>
          <a:ext cy="0" cx="0"/>
          <a:chOff y="0" x="0"/>
          <a:chExt cy="0" cx="0"/>
        </a:xfrm>
      </p:grpSpPr>
      <p:sp>
        <p:nvSpPr>
          <p:cNvPr id="305" name="Shape 3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06" name="Shape 30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 name="Shape 47"/>
        <p:cNvGrpSpPr/>
        <p:nvPr/>
      </p:nvGrpSpPr>
      <p:grpSpPr>
        <a:xfrm>
          <a:off y="0" x="0"/>
          <a:ext cy="0" cx="0"/>
          <a:chOff y="0" x="0"/>
          <a:chExt cy="0" cx="0"/>
        </a:xfrm>
      </p:grpSpPr>
      <p:sp>
        <p:nvSpPr>
          <p:cNvPr id="48" name="Shape 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9" name="Shape 4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SzPct val="100000"/>
              <a:buFont typeface="Arial"/>
              <a:buNone/>
            </a:pPr>
            <a:r>
              <a:rPr lang="en"/>
              <a:t>The human brain, 3 pound jelly which you can hold in your hands, is able to contemplate vastness of space, meaning of infinity, and is also self-aware. Brain is a very interesting organ and Neuroscientists are interested in learning it’s structures and functions. The human brain has 86 billion neurons and 100 trillion synapses meaning connections between those neurons. </a:t>
            </a:r>
            <a:r>
              <a:rPr lang="en">
                <a:solidFill>
                  <a:schemeClr val="dk1"/>
                </a:solidFill>
              </a:rPr>
              <a:t>Then the question comes, why do we need to simulate a brain in computer?  </a:t>
            </a:r>
            <a:r>
              <a:rPr lang="en"/>
              <a:t>When neuroscientists  do experiments in vivo (meaning in living organisms) or in vitro (in artificial experiment), and they can only measure 12 to 15 neurons max at once. Additionally, as </a:t>
            </a:r>
            <a:r>
              <a:rPr lang="en">
                <a:solidFill>
                  <a:schemeClr val="dk1"/>
                </a:solidFill>
              </a:rPr>
              <a:t>sean Hill from Human brain project said “When we talk about human brains, there are lots of them around, but not many of them are accessible” so simulation would be helpful to see how brain functions at a large scale. Moreover, computer models can help find new patterns.</a:t>
            </a:r>
          </a:p>
          <a:p>
            <a:pPr rtl="0">
              <a:spcBef>
                <a:spcPts val="0"/>
              </a:spcBef>
              <a:buNone/>
            </a:pPr>
            <a:r>
              <a:t/>
            </a:r>
            <a:endParaRPr/>
          </a:p>
          <a:p>
            <a:pPr rtl="0" lvl="0">
              <a:spcBef>
                <a:spcPts val="0"/>
              </a:spcBef>
              <a:buNone/>
            </a:pPr>
            <a:r>
              <a:rPr lang="en">
                <a:solidFill>
                  <a:schemeClr val="dk1"/>
                </a:solidFill>
              </a:rPr>
              <a:t>Why do we need to simulate human brain? As Before we talk about simulation and modeling, let’s go over some background information. </a:t>
            </a:r>
          </a:p>
          <a:p>
            <a:pPr>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9" name="Shape 309"/>
        <p:cNvGrpSpPr/>
        <p:nvPr/>
      </p:nvGrpSpPr>
      <p:grpSpPr>
        <a:xfrm>
          <a:off y="0" x="0"/>
          <a:ext cy="0" cx="0"/>
          <a:chOff y="0" x="0"/>
          <a:chExt cy="0" cx="0"/>
        </a:xfrm>
      </p:grpSpPr>
      <p:sp>
        <p:nvSpPr>
          <p:cNvPr id="310" name="Shape 31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11" name="Shape 31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7" name="Shape 317"/>
        <p:cNvGrpSpPr/>
        <p:nvPr/>
      </p:nvGrpSpPr>
      <p:grpSpPr>
        <a:xfrm>
          <a:off y="0" x="0"/>
          <a:ext cy="0" cx="0"/>
          <a:chOff y="0" x="0"/>
          <a:chExt cy="0" cx="0"/>
        </a:xfrm>
      </p:grpSpPr>
      <p:sp>
        <p:nvSpPr>
          <p:cNvPr id="318" name="Shape 31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19" name="Shape 31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So now we know what MongoDB is and know that it is uses JSON-Schema, let’s a look at a JSON document.</a:t>
            </a:r>
          </a:p>
          <a:p>
            <a:pPr rtl="0">
              <a:spcBef>
                <a:spcPts val="0"/>
              </a:spcBef>
              <a:buNone/>
            </a:pPr>
            <a:r>
              <a:t/>
            </a:r>
            <a:endParaRPr/>
          </a:p>
          <a:p>
            <a:pPr>
              <a:spcBef>
                <a:spcPts val="0"/>
              </a:spcBef>
              <a:buNone/>
            </a:pPr>
            <a:r>
              <a:rPr lang="en"/>
              <a:t>Note: Put diagram of already created models.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3" name="Shape 323"/>
        <p:cNvGrpSpPr/>
        <p:nvPr/>
      </p:nvGrpSpPr>
      <p:grpSpPr>
        <a:xfrm>
          <a:off y="0" x="0"/>
          <a:ext cy="0" cx="0"/>
          <a:chOff y="0" x="0"/>
          <a:chExt cy="0" cx="0"/>
        </a:xfrm>
      </p:grpSpPr>
      <p:sp>
        <p:nvSpPr>
          <p:cNvPr id="324" name="Shape 32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25" name="Shape 3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put a diagram of c++-&gt; swig -&gt; ncs-dameon (GUI - json to python) , python (python to json) and then store in MongoDB</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9" name="Shape 329"/>
        <p:cNvGrpSpPr/>
        <p:nvPr/>
      </p:nvGrpSpPr>
      <p:grpSpPr>
        <a:xfrm>
          <a:off y="0" x="0"/>
          <a:ext cy="0" cx="0"/>
          <a:chOff y="0" x="0"/>
          <a:chExt cy="0" cx="0"/>
        </a:xfrm>
      </p:grpSpPr>
      <p:sp>
        <p:nvSpPr>
          <p:cNvPr id="330" name="Shape 33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1" name="Shape 3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5" name="Shape 335"/>
        <p:cNvGrpSpPr/>
        <p:nvPr/>
      </p:nvGrpSpPr>
      <p:grpSpPr>
        <a:xfrm>
          <a:off y="0" x="0"/>
          <a:ext cy="0" cx="0"/>
          <a:chOff y="0" x="0"/>
          <a:chExt cy="0" cx="0"/>
        </a:xfrm>
      </p:grpSpPr>
      <p:sp>
        <p:nvSpPr>
          <p:cNvPr id="336" name="Shape 33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7" name="Shape 3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1" name="Shape 341"/>
        <p:cNvGrpSpPr/>
        <p:nvPr/>
      </p:nvGrpSpPr>
      <p:grpSpPr>
        <a:xfrm>
          <a:off y="0" x="0"/>
          <a:ext cy="0" cx="0"/>
          <a:chOff y="0" x="0"/>
          <a:chExt cy="0" cx="0"/>
        </a:xfrm>
      </p:grpSpPr>
      <p:sp>
        <p:nvSpPr>
          <p:cNvPr id="342" name="Shape 3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3" name="Shape 3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8" name="Shape 348"/>
        <p:cNvGrpSpPr/>
        <p:nvPr/>
      </p:nvGrpSpPr>
      <p:grpSpPr>
        <a:xfrm>
          <a:off y="0" x="0"/>
          <a:ext cy="0" cx="0"/>
          <a:chOff y="0" x="0"/>
          <a:chExt cy="0" cx="0"/>
        </a:xfrm>
      </p:grpSpPr>
      <p:sp>
        <p:nvSpPr>
          <p:cNvPr id="349" name="Shape 3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0" name="Shape 35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6" name="Shape 356"/>
        <p:cNvGrpSpPr/>
        <p:nvPr/>
      </p:nvGrpSpPr>
      <p:grpSpPr>
        <a:xfrm>
          <a:off y="0" x="0"/>
          <a:ext cy="0" cx="0"/>
          <a:chOff y="0" x="0"/>
          <a:chExt cy="0" cx="0"/>
        </a:xfrm>
      </p:grpSpPr>
      <p:sp>
        <p:nvSpPr>
          <p:cNvPr id="357" name="Shape 3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8" name="Shape 3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4" name="Shape 364"/>
        <p:cNvGrpSpPr/>
        <p:nvPr/>
      </p:nvGrpSpPr>
      <p:grpSpPr>
        <a:xfrm>
          <a:off y="0" x="0"/>
          <a:ext cy="0" cx="0"/>
          <a:chOff y="0" x="0"/>
          <a:chExt cy="0" cx="0"/>
        </a:xfrm>
      </p:grpSpPr>
      <p:sp>
        <p:nvSpPr>
          <p:cNvPr id="365" name="Shape 3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66" name="Shape 3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0" name="Shape 370"/>
        <p:cNvGrpSpPr/>
        <p:nvPr/>
      </p:nvGrpSpPr>
      <p:grpSpPr>
        <a:xfrm>
          <a:off y="0" x="0"/>
          <a:ext cy="0" cx="0"/>
          <a:chOff y="0" x="0"/>
          <a:chExt cy="0" cx="0"/>
        </a:xfrm>
      </p:grpSpPr>
      <p:sp>
        <p:nvSpPr>
          <p:cNvPr id="371" name="Shape 3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2" name="Shape 3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7" name="Shape 5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Neurons are specialized cells in the nervous system. What makes neurons interesting is that we do not get many more neurons after we are born. So, what you are born with is what you get to keep. This also means that if you injure brain or spinal cord, most of the time, damage is permanent. Neurons are similar to other cells in the body. For example, they have soma (cell body), nucleus, mitochondria, ribosomes, and so on.  However, they have 3 additional properties that differentiate them from regular cells. They are dendrites, axon, and electrochemical process. Dendrites receive inputs from other neuron’s axon or dendrites. Then signal goes to cell body and then out to axon.Axons have myelin sheath that helps to send the signal down to axon without degeneration and that’s very important. When we think about cells, we think of them as being microscopic and cell body and soma are. However, axons can be very long. The longes axon in human body is from base of the spinal cord to the big toe of each foot! When the  signal travels down the axon, it goes in one direction because potassium and sodium channels open and let the ions through. Now, lets talk about channels. </a:t>
            </a:r>
          </a:p>
          <a:p>
            <a:pPr>
              <a:spcBef>
                <a:spcPts val="0"/>
              </a:spcBef>
              <a:buNone/>
            </a:pPr>
            <a:r>
              <a:rPr lang="en"/>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6" name="Shape 376"/>
        <p:cNvGrpSpPr/>
        <p:nvPr/>
      </p:nvGrpSpPr>
      <p:grpSpPr>
        <a:xfrm>
          <a:off y="0" x="0"/>
          <a:ext cy="0" cx="0"/>
          <a:chOff y="0" x="0"/>
          <a:chExt cy="0" cx="0"/>
        </a:xfrm>
      </p:grpSpPr>
      <p:sp>
        <p:nvSpPr>
          <p:cNvPr id="377" name="Shape 37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8" name="Shape 3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2" name="Shape 382"/>
        <p:cNvGrpSpPr/>
        <p:nvPr/>
      </p:nvGrpSpPr>
      <p:grpSpPr>
        <a:xfrm>
          <a:off y="0" x="0"/>
          <a:ext cy="0" cx="0"/>
          <a:chOff y="0" x="0"/>
          <a:chExt cy="0" cx="0"/>
        </a:xfrm>
      </p:grpSpPr>
      <p:sp>
        <p:nvSpPr>
          <p:cNvPr id="383" name="Shape 3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84" name="Shape 38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8" name="Shape 388"/>
        <p:cNvGrpSpPr/>
        <p:nvPr/>
      </p:nvGrpSpPr>
      <p:grpSpPr>
        <a:xfrm>
          <a:off y="0" x="0"/>
          <a:ext cy="0" cx="0"/>
          <a:chOff y="0" x="0"/>
          <a:chExt cy="0" cx="0"/>
        </a:xfrm>
      </p:grpSpPr>
      <p:sp>
        <p:nvSpPr>
          <p:cNvPr id="389" name="Shape 3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0" name="Shape 39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3" name="Shape 393"/>
        <p:cNvGrpSpPr/>
        <p:nvPr/>
      </p:nvGrpSpPr>
      <p:grpSpPr>
        <a:xfrm>
          <a:off y="0" x="0"/>
          <a:ext cy="0" cx="0"/>
          <a:chOff y="0" x="0"/>
          <a:chExt cy="0" cx="0"/>
        </a:xfrm>
      </p:grpSpPr>
      <p:sp>
        <p:nvSpPr>
          <p:cNvPr id="394" name="Shape 39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5" name="Shape 3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Thank the audience and ask for questions.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9" name="Shape 399"/>
        <p:cNvGrpSpPr/>
        <p:nvPr/>
      </p:nvGrpSpPr>
      <p:grpSpPr>
        <a:xfrm>
          <a:off y="0" x="0"/>
          <a:ext cy="0" cx="0"/>
          <a:chOff y="0" x="0"/>
          <a:chExt cy="0" cx="0"/>
        </a:xfrm>
      </p:grpSpPr>
      <p:sp>
        <p:nvSpPr>
          <p:cNvPr id="400" name="Shape 4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1" name="Shape 4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5" name="Shape 405"/>
        <p:cNvGrpSpPr/>
        <p:nvPr/>
      </p:nvGrpSpPr>
      <p:grpSpPr>
        <a:xfrm>
          <a:off y="0" x="0"/>
          <a:ext cy="0" cx="0"/>
          <a:chOff y="0" x="0"/>
          <a:chExt cy="0" cx="0"/>
        </a:xfrm>
      </p:grpSpPr>
      <p:sp>
        <p:nvSpPr>
          <p:cNvPr id="406" name="Shape 40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7" name="Shape 40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3" name="Shape 413"/>
        <p:cNvGrpSpPr/>
        <p:nvPr/>
      </p:nvGrpSpPr>
      <p:grpSpPr>
        <a:xfrm>
          <a:off y="0" x="0"/>
          <a:ext cy="0" cx="0"/>
          <a:chOff y="0" x="0"/>
          <a:chExt cy="0" cx="0"/>
        </a:xfrm>
      </p:grpSpPr>
      <p:sp>
        <p:nvSpPr>
          <p:cNvPr id="414" name="Shape 41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5" name="Shape 4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 Leakage channels are always open. They allow potassium and sodium ions to leak down their concentration gradient. </a:t>
            </a:r>
          </a:p>
          <a:p>
            <a:pPr rtl="0">
              <a:spcBef>
                <a:spcPts val="0"/>
              </a:spcBef>
              <a:buNone/>
            </a:pPr>
            <a:r>
              <a:rPr lang="en"/>
              <a:t>- Voltage-gated ion channel: The opening of the voltage-gated ion channel depends on the membrane potential. This is indicated by little wire inside the neuron and ground wire outside the neuron.</a:t>
            </a:r>
          </a:p>
          <a:p>
            <a:pPr rtl="0">
              <a:spcBef>
                <a:spcPts val="0"/>
              </a:spcBef>
              <a:buNone/>
            </a:pPr>
            <a:r>
              <a:rPr lang="en"/>
              <a:t>- Ion pumps are ion channels that transport ions against their concentration gradient. </a:t>
            </a:r>
          </a:p>
          <a:p>
            <a:pPr rtl="0">
              <a:spcBef>
                <a:spcPts val="0"/>
              </a:spcBef>
              <a:buNone/>
            </a:pPr>
            <a:r>
              <a:rPr lang="en"/>
              <a:t>- Ionotropic neurotransmitter-gated ion channels allow neurotransmitter to bind to the channel protein, which in turn changes the shape of the channel protein, and allows ion to pass through.</a:t>
            </a:r>
          </a:p>
          <a:p>
            <a:pPr rtl="0">
              <a:spcBef>
                <a:spcPts val="0"/>
              </a:spcBef>
              <a:buNone/>
            </a:pPr>
            <a:r>
              <a:rPr lang="en"/>
              <a:t>- A metabotropic synapse influences ion channels only through second messengers. </a:t>
            </a:r>
          </a:p>
          <a:p>
            <a:pPr rtl="0">
              <a:spcBef>
                <a:spcPts val="0"/>
              </a:spcBef>
              <a:buNone/>
            </a:pPr>
            <a:r>
              <a:t/>
            </a:r>
            <a:endParaRPr/>
          </a:p>
          <a:p>
            <a:pPr>
              <a:spcBef>
                <a:spcPts val="0"/>
              </a:spcBef>
              <a:buNone/>
            </a:pPr>
            <a:r>
              <a:rPr lang="en"/>
              <a:t>Now, we know about channels. So, lets talk about channels in Neuron’s axon and how they help with the connection or synapse between two neurons.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Synapse is a connection between two neurons. Neuron that sends a signal is called presynaptic neuron and the neuron that receives a signal is called a postsynaptic neuron. When the signal travels down the axon, it is an electrical signal. Then signal gets converted to chemical signal during synapse. During synapse, neurotransmitters get released from presynaptic neuron and bind with receptors on postsynaptic neurons. This causes postsynaptic neuron to open channels. Then signal gets converted back to  electrical. If you think in terms of computers, signal is digital then analog then digital again. Presynaptic to Postsynaptic (Chemical Synapse and Electrical Synapse), Excitatory and Inhibitory. </a:t>
            </a:r>
          </a:p>
          <a:p>
            <a:pPr rtl="0">
              <a:spcBef>
                <a:spcPts val="0"/>
              </a:spcBef>
              <a:buNone/>
            </a:pPr>
            <a:r>
              <a:t/>
            </a:r>
            <a:endParaRPr/>
          </a:p>
          <a:p>
            <a:pPr>
              <a:spcBef>
                <a:spcPts val="0"/>
              </a:spcBef>
              <a:buNone/>
            </a:pPr>
            <a:r>
              <a:rPr lang="en"/>
              <a:t>Action Potential: Sodium channels open and sodium starts rushing in. That tries to make the voltage go up to equilibrium potential for Na+ which is about 58 mv. It quite doesn’t get there. Once we reach about 40mV or so, voltage-gated potassium channel have enough voltage to open. Positives repel positive so K+ starts rushing out and it wants to reach equilibrium potential for K+ which is -93 so voltage goes below the resting state. During refractory period (a.k.a. Hyperpolarization), ion pump pumps three Na+ out and lets two K+ ions in. This information is important to know if you want to create biologically accurate models so lets talk about different levels of models.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9" name="Shape 7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317500" marL="457200">
              <a:spcBef>
                <a:spcPts val="0"/>
              </a:spcBef>
              <a:buClr>
                <a:srgbClr val="000000"/>
              </a:buClr>
              <a:buSzPct val="127272"/>
              <a:buFont typeface="Arial"/>
              <a:buChar char="●"/>
            </a:pPr>
            <a:r>
              <a:rPr lang="en"/>
              <a:t>Different researchers are interested in creating models at different level. There is a simulator called GENESIS, that focuses at neuron and synapse level. Another simulator called NEURON focuses at neurons, networks, and map level. Researchers at brainlab are interested in networks, maps, and system. </a:t>
            </a:r>
          </a:p>
          <a:p>
            <a:pPr rtl="0" lvl="0" indent="-317500" marL="457200">
              <a:spcBef>
                <a:spcPts val="0"/>
              </a:spcBef>
              <a:buClr>
                <a:srgbClr val="000000"/>
              </a:buClr>
              <a:buSzPct val="127272"/>
              <a:buFont typeface="Arial"/>
              <a:buChar char="●"/>
            </a:pPr>
            <a:r>
              <a:rPr lang="en"/>
              <a:t>Networks of neurons have information processing capabilities that are no present in the single neuron. System-level models are important in understanding higher order brain functions such as learning and memory.</a:t>
            </a:r>
          </a:p>
          <a:p>
            <a:pPr lvl="0" indent="-317500" marL="457200">
              <a:spcBef>
                <a:spcPts val="0"/>
              </a:spcBef>
              <a:buClr>
                <a:srgbClr val="000000"/>
              </a:buClr>
              <a:buSzPct val="127272"/>
              <a:buFont typeface="Arial"/>
              <a:buChar char="●"/>
            </a:pPr>
            <a:r>
              <a:rPr lang="en"/>
              <a:t>We wanted to model and simulate Networks, Maps, and System so NCS was created. Let’s talk about what is NCS. (ADD MORE INFO)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5" name="Shape 8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History: First version was in Matlab, then C and now in C++11 and CUDA. Currently, we are on version 7. In this presentation,we will talk about both NCS 6 and NCS 7.</a:t>
            </a:r>
          </a:p>
          <a:p>
            <a:pPr rtl="0">
              <a:spcBef>
                <a:spcPts val="0"/>
              </a:spcBef>
              <a:buNone/>
            </a:pPr>
            <a:r>
              <a:t/>
            </a:r>
            <a:endParaRPr/>
          </a:p>
          <a:p>
            <a:pPr>
              <a:spcBef>
                <a:spcPts val="0"/>
              </a:spcBef>
              <a:buNone/>
            </a:pPr>
            <a:r>
              <a:rPr lang="en"/>
              <a:t>Now, that we knowwhat NCS is lets, talk about neuron models that are provided with NCS.</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500"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3786737" x="685800"/>
            <a:ext cy="1046400"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70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jpg" Type="http://schemas.openxmlformats.org/officeDocument/2006/relationships/image" Id="rId4"/><Relationship Target="../media/image08.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3.xml" Type="http://schemas.openxmlformats.org/officeDocument/2006/relationships/slideLayout" Id="rId1"/><Relationship Target="../media/image03.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33.png" Type="http://schemas.openxmlformats.org/officeDocument/2006/relationships/image" Id="rId4"/><Relationship Target="../media/image07.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20.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4"/><Relationship Target="../media/image06.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34.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26.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4"/><Relationship Target="../media/image19.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media/image24.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 Target="../media/image22.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 Target="../media/image23.png" Type="http://schemas.openxmlformats.org/officeDocument/2006/relationships/image" Id="rId4"/><Relationship Target="../media/image17.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 Target="../media/image21.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3.xml" Type="http://schemas.openxmlformats.org/officeDocument/2006/relationships/slideLayout" Id="rId1"/><Relationship Target="../media/image27.jp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 Target="../media/image29.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 Target="../media/image32.pn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 Target="../media/image28.pn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 Target="../media/image37.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3.xml" Type="http://schemas.openxmlformats.org/officeDocument/2006/relationships/slideLayout" Id="rId1"/><Relationship Target="../media/image25.jp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2.xml" Type="http://schemas.openxmlformats.org/officeDocument/2006/relationships/slideLayout" Id="rId1"/><Relationship Target="../media/image30.pn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 Target="../media/image39.pn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2.xml" Type="http://schemas.openxmlformats.org/officeDocument/2006/relationships/slideLayout" Id="rId1"/><Relationship Target="../media/image36.png" Type="http://schemas.openxmlformats.org/officeDocument/2006/relationships/image" Id="rId3"/></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 Target="../media/image35.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2.xml" Type="http://schemas.openxmlformats.org/officeDocument/2006/relationships/slideLayout" Id="rId1"/><Relationship Target="../media/image38.pn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2.xml" Type="http://schemas.openxmlformats.org/officeDocument/2006/relationships/slideLayout" Id="rId1"/><Relationship Target="http://ncs.io/" Type="http://schemas.openxmlformats.org/officeDocument/2006/relationships/hyperlink" TargetMode="External"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2.xml" Type="http://schemas.openxmlformats.org/officeDocument/2006/relationships/slideLayout" Id="rId1"/></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2.xml" Type="http://schemas.openxmlformats.org/officeDocument/2006/relationships/slideLayout" Id="rId1"/></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1.xml" Type="http://schemas.openxmlformats.org/officeDocument/2006/relationships/slideLayout" Id="rId1"/></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2.xml" Type="http://schemas.openxmlformats.org/officeDocument/2006/relationships/slideLayout" Id="rId1"/></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2.xml" Type="http://schemas.openxmlformats.org/officeDocument/2006/relationships/slideLayout" Id="rId1"/></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1.xml" Type="http://schemas.openxmlformats.org/officeDocument/2006/relationships/slideLayout" Id="rId1"/><Relationship Target="../media/image00.jpg" Type="http://schemas.openxmlformats.org/officeDocument/2006/relationships/image" Id="rId4"/><Relationship Target="../media/image08.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http://en.wikipedia.org/wiki/Neuron" Type="http://schemas.openxmlformats.org/officeDocument/2006/relationships/hyperlink" TargetMode="External" Id="rId4"/><Relationship Target="../media/image02.jpg" Type="http://schemas.openxmlformats.org/officeDocument/2006/relationships/image" Id="rId3"/><Relationship Target="../media/image15.png" Type="http://schemas.openxmlformats.org/officeDocument/2006/relationships/image"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1120873" x="685800"/>
            <a:ext cy="1546500" cx="7772400"/>
          </a:xfrm>
          <a:prstGeom prst="rect">
            <a:avLst/>
          </a:prstGeom>
        </p:spPr>
        <p:txBody>
          <a:bodyPr bIns="91425" rIns="91425" lIns="91425" tIns="91425" anchor="b" anchorCtr="0">
            <a:noAutofit/>
          </a:bodyPr>
          <a:lstStyle/>
          <a:p>
            <a:pPr>
              <a:spcBef>
                <a:spcPts val="0"/>
              </a:spcBef>
              <a:buNone/>
            </a:pPr>
            <a:r>
              <a:rPr sz="3000" lang="en"/>
              <a:t>        NCS: Neuron Models, User Interface, and Modeling</a:t>
            </a:r>
          </a:p>
        </p:txBody>
      </p:sp>
      <p:sp>
        <p:nvSpPr>
          <p:cNvPr id="24" name="Shape 24"/>
          <p:cNvSpPr txBox="1"/>
          <p:nvPr>
            <p:ph idx="1" type="subTitle"/>
          </p:nvPr>
        </p:nvSpPr>
        <p:spPr>
          <a:xfrm>
            <a:off y="3217862" x="738475"/>
            <a:ext cy="1046400" cx="7772400"/>
          </a:xfrm>
          <a:prstGeom prst="rect">
            <a:avLst/>
          </a:prstGeom>
        </p:spPr>
        <p:txBody>
          <a:bodyPr bIns="91425" rIns="91425" lIns="91425" tIns="91425" anchor="t" anchorCtr="0">
            <a:noAutofit/>
          </a:bodyPr>
          <a:lstStyle/>
          <a:p>
            <a:pPr rtl="0">
              <a:spcBef>
                <a:spcPts val="0"/>
              </a:spcBef>
              <a:buNone/>
            </a:pPr>
            <a:r>
              <a:rPr sz="2400" lang="en"/>
              <a:t>A thesis submitted in partial fulfillment of the requirements for the degree of Master of Science in Computer Science and Engineering</a:t>
            </a:r>
          </a:p>
          <a:p>
            <a:pPr rtl="0">
              <a:spcBef>
                <a:spcPts val="0"/>
              </a:spcBef>
              <a:buNone/>
            </a:pPr>
            <a:r>
              <a:t/>
            </a:r>
            <a:endParaRPr sz="2400"/>
          </a:p>
          <a:p>
            <a:pPr rtl="0">
              <a:spcBef>
                <a:spcPts val="0"/>
              </a:spcBef>
              <a:buNone/>
            </a:pPr>
            <a:r>
              <a:t/>
            </a:r>
            <a:endParaRPr sz="2400"/>
          </a:p>
          <a:p>
            <a:pPr>
              <a:spcBef>
                <a:spcPts val="0"/>
              </a:spcBef>
              <a:buNone/>
            </a:pPr>
            <a:r>
              <a:rPr sz="2400" lang="en"/>
              <a:t>Devyani Tanna</a:t>
            </a:r>
          </a:p>
        </p:txBody>
      </p:sp>
      <p:pic>
        <p:nvPicPr>
          <p:cNvPr id="25" name="Shape 25"/>
          <p:cNvPicPr preferRelativeResize="0"/>
          <p:nvPr/>
        </p:nvPicPr>
        <p:blipFill>
          <a:blip r:embed="rId3"/>
          <a:stretch>
            <a:fillRect/>
          </a:stretch>
        </p:blipFill>
        <p:spPr>
          <a:xfrm>
            <a:off y="5588000" x="7873999"/>
            <a:ext cy="1269999" cx="1269999"/>
          </a:xfrm>
          <a:prstGeom prst="rect">
            <a:avLst/>
          </a:prstGeom>
          <a:noFill/>
          <a:ln>
            <a:noFill/>
          </a:ln>
        </p:spPr>
      </p:pic>
      <p:pic>
        <p:nvPicPr>
          <p:cNvPr id="26" name="Shape 26"/>
          <p:cNvPicPr preferRelativeResize="0"/>
          <p:nvPr/>
        </p:nvPicPr>
        <p:blipFill>
          <a:blip r:embed="rId4"/>
          <a:stretch>
            <a:fillRect/>
          </a:stretch>
        </p:blipFill>
        <p:spPr>
          <a:xfrm>
            <a:off y="1259125" x="252850"/>
            <a:ext cy="1269999" cx="12699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sp>
        <p:nvSpPr>
          <p:cNvPr id="87" name="Shape 8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Outline</a:t>
            </a:r>
          </a:p>
        </p:txBody>
      </p:sp>
      <p:sp>
        <p:nvSpPr>
          <p:cNvPr id="88" name="Shape 88"/>
          <p:cNvSpPr txBox="1"/>
          <p:nvPr>
            <p:ph idx="1" type="body"/>
          </p:nvPr>
        </p:nvSpPr>
        <p:spPr>
          <a:xfrm>
            <a:off y="1621275" x="457200"/>
            <a:ext cy="4967700" cx="8229600"/>
          </a:xfrm>
          <a:prstGeom prst="rect">
            <a:avLst/>
          </a:prstGeom>
        </p:spPr>
        <p:txBody>
          <a:bodyPr bIns="91425" rIns="91425" lIns="91425" tIns="91425" anchor="t" anchorCtr="0">
            <a:noAutofit/>
          </a:bodyPr>
          <a:lstStyle/>
          <a:p>
            <a:pPr rtl="0" lvl="0" indent="-419100" marL="457200">
              <a:spcBef>
                <a:spcPts val="0"/>
              </a:spcBef>
              <a:buClr>
                <a:srgbClr val="999999"/>
              </a:buClr>
              <a:buSzPct val="100000"/>
              <a:buFont typeface="Arial"/>
              <a:buChar char="●"/>
            </a:pPr>
            <a:r>
              <a:rPr lang="en">
                <a:solidFill>
                  <a:srgbClr val="999999"/>
                </a:solidFill>
              </a:rPr>
              <a:t>Background</a:t>
            </a:r>
          </a:p>
          <a:p>
            <a:pPr rtl="0" lvl="0" indent="-419100" marL="457200">
              <a:spcBef>
                <a:spcPts val="0"/>
              </a:spcBef>
              <a:buClr>
                <a:schemeClr val="dk1"/>
              </a:buClr>
              <a:buSzPct val="100000"/>
              <a:buFont typeface="Arial"/>
              <a:buChar char="●"/>
            </a:pPr>
            <a:r>
              <a:rPr lang="en"/>
              <a:t>Neuron Models</a:t>
            </a:r>
          </a:p>
          <a:p>
            <a:pPr rtl="0" lvl="0" indent="-419100" marL="457200">
              <a:spcBef>
                <a:spcPts val="0"/>
              </a:spcBef>
              <a:buClr>
                <a:srgbClr val="999999"/>
              </a:buClr>
              <a:buSzPct val="100000"/>
              <a:buFont typeface="Arial"/>
              <a:buChar char="●"/>
            </a:pPr>
            <a:r>
              <a:rPr lang="en">
                <a:solidFill>
                  <a:srgbClr val="999999"/>
                </a:solidFill>
              </a:rPr>
              <a:t>User Interface</a:t>
            </a:r>
          </a:p>
          <a:p>
            <a:pPr rtl="0" lvl="1" indent="-381000" marL="914400">
              <a:spcBef>
                <a:spcPts val="0"/>
              </a:spcBef>
              <a:buClr>
                <a:srgbClr val="999999"/>
              </a:buClr>
              <a:buSzPct val="80000"/>
              <a:buFont typeface="Courier New"/>
              <a:buChar char="o"/>
            </a:pPr>
            <a:r>
              <a:rPr lang="en">
                <a:solidFill>
                  <a:srgbClr val="999999"/>
                </a:solidFill>
              </a:rPr>
              <a:t>GUI</a:t>
            </a:r>
          </a:p>
          <a:p>
            <a:pPr rtl="0" lvl="1" indent="-381000" marL="914400">
              <a:spcBef>
                <a:spcPts val="0"/>
              </a:spcBef>
              <a:buClr>
                <a:srgbClr val="999999"/>
              </a:buClr>
              <a:buSzPct val="80000"/>
              <a:buFont typeface="Courier New"/>
              <a:buChar char="o"/>
            </a:pPr>
            <a:r>
              <a:rPr lang="en">
                <a:solidFill>
                  <a:srgbClr val="999999"/>
                </a:solidFill>
              </a:rPr>
              <a:t>Python</a:t>
            </a:r>
          </a:p>
          <a:p>
            <a:pPr rtl="0" lvl="0" indent="-419100" marL="457200">
              <a:spcBef>
                <a:spcPts val="0"/>
              </a:spcBef>
              <a:buClr>
                <a:srgbClr val="999999"/>
              </a:buClr>
              <a:buSzPct val="100000"/>
              <a:buFont typeface="Arial"/>
              <a:buChar char="●"/>
            </a:pPr>
            <a:r>
              <a:rPr lang="en">
                <a:solidFill>
                  <a:srgbClr val="999999"/>
                </a:solidFill>
              </a:rPr>
              <a:t>Modeling</a:t>
            </a:r>
          </a:p>
          <a:p>
            <a:pPr rtl="0" lvl="0" indent="-419100" marL="457200">
              <a:spcBef>
                <a:spcPts val="0"/>
              </a:spcBef>
              <a:buClr>
                <a:srgbClr val="999999"/>
              </a:buClr>
              <a:buSzPct val="100000"/>
              <a:buFont typeface="Arial"/>
              <a:buChar char="●"/>
            </a:pPr>
            <a:r>
              <a:rPr lang="en">
                <a:solidFill>
                  <a:srgbClr val="999999"/>
                </a:solidFill>
              </a:rPr>
              <a:t>Database</a:t>
            </a:r>
          </a:p>
          <a:p>
            <a:pPr rtl="0" lvl="0" indent="-419100" marL="457200">
              <a:spcBef>
                <a:spcPts val="0"/>
              </a:spcBef>
              <a:buClr>
                <a:srgbClr val="999999"/>
              </a:buClr>
              <a:buSzPct val="100000"/>
              <a:buFont typeface="Arial"/>
              <a:buChar char="●"/>
            </a:pPr>
            <a:r>
              <a:rPr lang="en">
                <a:solidFill>
                  <a:srgbClr val="999999"/>
                </a:solidFill>
              </a:rPr>
              <a:t>Result</a:t>
            </a:r>
          </a:p>
          <a:p>
            <a:pPr rtl="0" lvl="0" indent="-419100" marL="457200">
              <a:spcBef>
                <a:spcPts val="0"/>
              </a:spcBef>
              <a:buClr>
                <a:srgbClr val="999999"/>
              </a:buClr>
              <a:buSzPct val="100000"/>
              <a:buFont typeface="Arial"/>
              <a:buChar char="●"/>
            </a:pPr>
            <a:r>
              <a:rPr lang="en">
                <a:solidFill>
                  <a:srgbClr val="999999"/>
                </a:solidFill>
              </a:rPr>
              <a:t>Documentation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sp>
        <p:nvSpPr>
          <p:cNvPr id="93" name="Shape 9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Neuron Models</a:t>
            </a:r>
          </a:p>
        </p:txBody>
      </p:sp>
      <p:sp>
        <p:nvSpPr>
          <p:cNvPr id="94" name="Shape 9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Hodgkin-Huxley</a:t>
            </a:r>
          </a:p>
          <a:p>
            <a:pPr rtl="0" lvl="0" indent="-419100" marL="457200">
              <a:spcBef>
                <a:spcPts val="0"/>
              </a:spcBef>
              <a:buClr>
                <a:schemeClr val="dk1"/>
              </a:buClr>
              <a:buSzPct val="100000"/>
              <a:buFont typeface="Arial"/>
              <a:buChar char="●"/>
            </a:pPr>
            <a:r>
              <a:rPr lang="en"/>
              <a:t>Leaky Integrate-and-Fire</a:t>
            </a:r>
          </a:p>
          <a:p>
            <a:pPr lvl="0" indent="-419100" marL="457200">
              <a:spcBef>
                <a:spcPts val="0"/>
              </a:spcBef>
              <a:buClr>
                <a:schemeClr val="dk1"/>
              </a:buClr>
              <a:buSzPct val="100000"/>
              <a:buFont typeface="Arial"/>
              <a:buChar char="●"/>
            </a:pPr>
            <a:r>
              <a:rPr lang="en"/>
              <a:t>Izhikevich</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y="0" x="0"/>
          <a:ext cy="0" cx="0"/>
          <a:chOff y="0" x="0"/>
          <a:chExt cy="0" cx="0"/>
        </a:xfrm>
      </p:grpSpPr>
      <p:sp>
        <p:nvSpPr>
          <p:cNvPr id="99" name="Shape 99"/>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Hodgkin-Huxley (Added in NCS 7.0)</a:t>
            </a:r>
          </a:p>
        </p:txBody>
      </p:sp>
      <p:sp>
        <p:nvSpPr>
          <p:cNvPr id="100" name="Shape 100"/>
          <p:cNvSpPr txBox="1"/>
          <p:nvPr>
            <p:ph idx="1" type="body"/>
          </p:nvPr>
        </p:nvSpPr>
        <p:spPr>
          <a:xfrm>
            <a:off y="1600200" x="457200"/>
            <a:ext cy="4967700" cx="57723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Biologically accurate</a:t>
            </a:r>
          </a:p>
          <a:p>
            <a:pPr rtl="0" lvl="0" indent="-419100" marL="457200">
              <a:spcBef>
                <a:spcPts val="0"/>
              </a:spcBef>
              <a:buClr>
                <a:schemeClr val="dk1"/>
              </a:buClr>
              <a:buSzPct val="100000"/>
              <a:buFont typeface="Arial"/>
              <a:buChar char="●"/>
            </a:pPr>
            <a:r>
              <a:rPr lang="en"/>
              <a:t>Developed in 1952 by Alan Hodgkin and Andrew Huxley from their experiments on the giant axon of a squid</a:t>
            </a:r>
          </a:p>
          <a:p>
            <a:pPr rtl="0" lvl="0" indent="-419100" marL="457200">
              <a:spcBef>
                <a:spcPts val="0"/>
              </a:spcBef>
              <a:buClr>
                <a:schemeClr val="dk1"/>
              </a:buClr>
              <a:buSzPct val="100000"/>
              <a:buFont typeface="Arial"/>
              <a:buChar char="●"/>
            </a:pPr>
            <a:r>
              <a:rPr lang="en"/>
              <a:t>Set of four differential equations</a:t>
            </a:r>
          </a:p>
          <a:p>
            <a:pPr rtl="0" lvl="0" indent="-419100" marL="457200">
              <a:spcBef>
                <a:spcPts val="0"/>
              </a:spcBef>
              <a:buClr>
                <a:schemeClr val="dk1"/>
              </a:buClr>
              <a:buSzPct val="100000"/>
              <a:buFont typeface="Arial"/>
              <a:buChar char="●"/>
            </a:pPr>
            <a:r>
              <a:rPr lang="en"/>
              <a:t>Three variables n, m, h</a:t>
            </a:r>
          </a:p>
        </p:txBody>
      </p:sp>
      <p:pic>
        <p:nvPicPr>
          <p:cNvPr id="101" name="Shape 101"/>
          <p:cNvPicPr preferRelativeResize="0"/>
          <p:nvPr/>
        </p:nvPicPr>
        <p:blipFill>
          <a:blip r:embed="rId3"/>
          <a:stretch>
            <a:fillRect/>
          </a:stretch>
        </p:blipFill>
        <p:spPr>
          <a:xfrm>
            <a:off y="2044301" x="6229500"/>
            <a:ext cy="2769399" cx="28241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Hodgkin-Huxley</a:t>
            </a:r>
          </a:p>
        </p:txBody>
      </p:sp>
      <p:pic>
        <p:nvPicPr>
          <p:cNvPr id="107" name="Shape 107"/>
          <p:cNvPicPr preferRelativeResize="0"/>
          <p:nvPr/>
        </p:nvPicPr>
        <p:blipFill>
          <a:blip r:embed="rId3"/>
          <a:stretch>
            <a:fillRect/>
          </a:stretch>
        </p:blipFill>
        <p:spPr>
          <a:xfrm>
            <a:off y="1636775" x="1437675"/>
            <a:ext cy="4736524" cx="6268635"/>
          </a:xfrm>
          <a:prstGeom prst="rect">
            <a:avLst/>
          </a:prstGeom>
          <a:noFill/>
          <a:ln>
            <a:noFill/>
          </a:ln>
        </p:spPr>
      </p:pic>
      <p:pic>
        <p:nvPicPr>
          <p:cNvPr id="108" name="Shape 108"/>
          <p:cNvPicPr preferRelativeResize="0"/>
          <p:nvPr/>
        </p:nvPicPr>
        <p:blipFill>
          <a:blip r:embed="rId4"/>
          <a:stretch>
            <a:fillRect/>
          </a:stretch>
        </p:blipFill>
        <p:spPr>
          <a:xfrm>
            <a:off y="3719675" x="1282150"/>
            <a:ext cy="2727499" cx="3612850"/>
          </a:xfrm>
          <a:prstGeom prst="rect">
            <a:avLst/>
          </a:prstGeom>
          <a:noFill/>
          <a:ln>
            <a:noFill/>
          </a:ln>
        </p:spPr>
      </p:pic>
      <p:sp>
        <p:nvSpPr>
          <p:cNvPr id="109" name="Shape 109"/>
          <p:cNvSpPr txBox="1"/>
          <p:nvPr/>
        </p:nvSpPr>
        <p:spPr>
          <a:xfrm>
            <a:off y="6470375" x="89450"/>
            <a:ext cy="283200" cx="8855700"/>
          </a:xfrm>
          <a:prstGeom prst="rect">
            <a:avLst/>
          </a:prstGeom>
          <a:noFill/>
          <a:ln>
            <a:noFill/>
          </a:ln>
        </p:spPr>
        <p:txBody>
          <a:bodyPr bIns="91425" rIns="91425" lIns="91425" tIns="91425" anchor="t" anchorCtr="0">
            <a:noAutofit/>
          </a:bodyPr>
          <a:lstStyle/>
          <a:p>
            <a:pPr>
              <a:spcBef>
                <a:spcPts val="0"/>
              </a:spcBef>
              <a:buNone/>
            </a:pPr>
            <a:r>
              <a:rPr lang="en"/>
              <a:t>Image Source: http://www.ebi.ac.uk/biomodels-main/static-pages.do?page=ModelMonth%2F2006-09</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Leaky Integrate-and-Fire</a:t>
            </a:r>
          </a:p>
        </p:txBody>
      </p:sp>
      <p:sp>
        <p:nvSpPr>
          <p:cNvPr id="115" name="Shape 115"/>
          <p:cNvSpPr txBox="1"/>
          <p:nvPr>
            <p:ph idx="1" type="body"/>
          </p:nvPr>
        </p:nvSpPr>
        <p:spPr>
          <a:xfrm>
            <a:off y="1600200" x="457200"/>
            <a:ext cy="4967700" cx="5907299"/>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Comprised of</a:t>
            </a:r>
          </a:p>
          <a:p>
            <a:pPr rtl="0" lvl="1" indent="-381000" marL="914400">
              <a:spcBef>
                <a:spcPts val="0"/>
              </a:spcBef>
              <a:buClr>
                <a:schemeClr val="dk1"/>
              </a:buClr>
              <a:buSzPct val="80000"/>
              <a:buFont typeface="Courier New"/>
              <a:buChar char="o"/>
            </a:pPr>
            <a:r>
              <a:rPr lang="en"/>
              <a:t>Sub-threshold leaky-integrator dynamic</a:t>
            </a:r>
          </a:p>
          <a:p>
            <a:pPr rtl="0" lvl="1" indent="-381000" marL="914400">
              <a:spcBef>
                <a:spcPts val="0"/>
              </a:spcBef>
              <a:buClr>
                <a:schemeClr val="dk1"/>
              </a:buClr>
              <a:buSzPct val="80000"/>
              <a:buFont typeface="Courier New"/>
              <a:buChar char="o"/>
            </a:pPr>
            <a:r>
              <a:rPr lang="en"/>
              <a:t>Firing threshold</a:t>
            </a:r>
          </a:p>
          <a:p>
            <a:pPr rtl="0" lvl="1" indent="-381000" marL="914400">
              <a:spcBef>
                <a:spcPts val="0"/>
              </a:spcBef>
              <a:buClr>
                <a:schemeClr val="dk1"/>
              </a:buClr>
              <a:buSzPct val="80000"/>
              <a:buFont typeface="Courier New"/>
              <a:buChar char="o"/>
            </a:pPr>
            <a:r>
              <a:rPr lang="en"/>
              <a:t>Reset mechanism</a:t>
            </a:r>
          </a:p>
          <a:p>
            <a:pPr rtl="0" lvl="0" indent="-419100" marL="457200">
              <a:spcBef>
                <a:spcPts val="0"/>
              </a:spcBef>
              <a:buClr>
                <a:schemeClr val="dk1"/>
              </a:buClr>
              <a:buSzPct val="100000"/>
              <a:buFont typeface="Arial"/>
              <a:buChar char="●"/>
            </a:pPr>
            <a:r>
              <a:rPr lang="en"/>
              <a:t>Leakage Channels</a:t>
            </a:r>
          </a:p>
          <a:p>
            <a:pPr rtl="0" lvl="0" indent="-419100" marL="457200">
              <a:spcBef>
                <a:spcPts val="0"/>
              </a:spcBef>
              <a:buClr>
                <a:schemeClr val="dk1"/>
              </a:buClr>
              <a:buSzPct val="100000"/>
              <a:buFont typeface="Arial"/>
              <a:buChar char="●"/>
            </a:pPr>
            <a:r>
              <a:rPr lang="en"/>
              <a:t>Drive the neuron to higher voltage</a:t>
            </a:r>
          </a:p>
          <a:p>
            <a:pPr lvl="0" indent="-419100" marL="457200">
              <a:spcBef>
                <a:spcPts val="0"/>
              </a:spcBef>
              <a:buClr>
                <a:schemeClr val="dk1"/>
              </a:buClr>
              <a:buSzPct val="100000"/>
              <a:buFont typeface="Arial"/>
              <a:buChar char="●"/>
            </a:pPr>
            <a:r>
              <a:rPr lang="en"/>
              <a:t>Let the voltage decay to its resting potential</a:t>
            </a:r>
          </a:p>
        </p:txBody>
      </p:sp>
      <p:sp>
        <p:nvSpPr>
          <p:cNvPr id="116" name="Shape 116"/>
          <p:cNvSpPr txBox="1"/>
          <p:nvPr/>
        </p:nvSpPr>
        <p:spPr>
          <a:xfrm>
            <a:off y="6539825" x="0"/>
            <a:ext cy="256200" cx="9639299"/>
          </a:xfrm>
          <a:prstGeom prst="rect">
            <a:avLst/>
          </a:prstGeom>
          <a:noFill/>
          <a:ln>
            <a:noFill/>
          </a:ln>
        </p:spPr>
        <p:txBody>
          <a:bodyPr bIns="91425" rIns="91425" lIns="91425" tIns="91425" anchor="t" anchorCtr="0">
            <a:noAutofit/>
          </a:bodyPr>
          <a:lstStyle/>
          <a:p>
            <a:pPr rtl="0" lvl="0">
              <a:spcBef>
                <a:spcPts val="0"/>
              </a:spcBef>
              <a:buClr>
                <a:schemeClr val="dk1"/>
              </a:buClr>
              <a:buSzPct val="78571"/>
              <a:buFont typeface="Arial"/>
              <a:buNone/>
            </a:pPr>
            <a:r>
              <a:rPr lang="en"/>
              <a:t>Image Source: </a:t>
            </a:r>
            <a:r>
              <a:rPr lang="en">
                <a:solidFill>
                  <a:schemeClr val="dk1"/>
                </a:solidFill>
              </a:rPr>
              <a:t>Fundamentals of Computational Neuroscience by Thomas P. Trappenberg, second edition, pg 55</a:t>
            </a:r>
          </a:p>
          <a:p>
            <a:pPr rtl="0" lvl="0">
              <a:spcBef>
                <a:spcPts val="0"/>
              </a:spcBef>
              <a:buNone/>
            </a:pPr>
            <a:r>
              <a:t/>
            </a:r>
            <a:endParaRPr sz="1200"/>
          </a:p>
        </p:txBody>
      </p:sp>
      <p:pic>
        <p:nvPicPr>
          <p:cNvPr id="117" name="Shape 117"/>
          <p:cNvPicPr preferRelativeResize="0"/>
          <p:nvPr/>
        </p:nvPicPr>
        <p:blipFill>
          <a:blip r:embed="rId3"/>
          <a:stretch>
            <a:fillRect/>
          </a:stretch>
        </p:blipFill>
        <p:spPr>
          <a:xfrm>
            <a:off y="2830975" x="5652000"/>
            <a:ext cy="2295525" cx="32861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sp>
        <p:nvSpPr>
          <p:cNvPr id="122" name="Shape 122"/>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Izhikevich</a:t>
            </a:r>
          </a:p>
        </p:txBody>
      </p:sp>
      <p:sp>
        <p:nvSpPr>
          <p:cNvPr id="123" name="Shape 12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Created by Eugene M. Izhikevich</a:t>
            </a:r>
          </a:p>
          <a:p>
            <a:pPr rtl="0" lvl="0" indent="-419100" marL="457200">
              <a:spcBef>
                <a:spcPts val="0"/>
              </a:spcBef>
              <a:buClr>
                <a:schemeClr val="dk1"/>
              </a:buClr>
              <a:buSzPct val="100000"/>
              <a:buFont typeface="Arial"/>
              <a:buChar char="●"/>
            </a:pPr>
            <a:r>
              <a:rPr lang="en"/>
              <a:t>Published in 2003</a:t>
            </a:r>
          </a:p>
          <a:p>
            <a:pPr rtl="0" lvl="0" indent="-419100" marL="457200">
              <a:spcBef>
                <a:spcPts val="0"/>
              </a:spcBef>
              <a:buClr>
                <a:schemeClr val="dk1"/>
              </a:buClr>
              <a:buSzPct val="100000"/>
              <a:buFont typeface="Arial"/>
              <a:buChar char="●"/>
            </a:pPr>
            <a:r>
              <a:rPr lang="en"/>
              <a:t>Most Simplistic</a:t>
            </a:r>
          </a:p>
          <a:p>
            <a:pPr rtl="0" lvl="0" indent="-419100" marL="457200">
              <a:spcBef>
                <a:spcPts val="0"/>
              </a:spcBef>
              <a:buClr>
                <a:schemeClr val="dk1"/>
              </a:buClr>
              <a:buSzPct val="100000"/>
              <a:buFont typeface="Arial"/>
              <a:buChar char="●"/>
            </a:pPr>
            <a:r>
              <a:rPr lang="en"/>
              <a:t>Computationally efficient and captures large variety of response properties of real neurons.</a:t>
            </a:r>
          </a:p>
          <a:p>
            <a:pPr rtl="0" lvl="0" indent="-419100" marL="457200">
              <a:spcBef>
                <a:spcPts val="0"/>
              </a:spcBef>
              <a:buClr>
                <a:schemeClr val="dk1"/>
              </a:buClr>
              <a:buSzPct val="100000"/>
              <a:buFont typeface="Arial"/>
              <a:buChar char="●"/>
            </a:pPr>
            <a:r>
              <a:rPr lang="en"/>
              <a:t>Only 6 variables!</a:t>
            </a:r>
          </a:p>
          <a:p>
            <a:pPr lvl="0">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y="0" x="0"/>
          <a:ext cy="0" cx="0"/>
          <a:chOff y="0" x="0"/>
          <a:chExt cy="0" cx="0"/>
        </a:xfrm>
      </p:grpSpPr>
      <p:pic>
        <p:nvPicPr>
          <p:cNvPr id="128" name="Shape 128"/>
          <p:cNvPicPr preferRelativeResize="0"/>
          <p:nvPr/>
        </p:nvPicPr>
        <p:blipFill>
          <a:blip r:embed="rId3"/>
          <a:stretch>
            <a:fillRect/>
          </a:stretch>
        </p:blipFill>
        <p:spPr>
          <a:xfrm>
            <a:off y="1600200" x="953125"/>
            <a:ext cy="4967699" cx="7237758"/>
          </a:xfrm>
          <a:prstGeom prst="rect">
            <a:avLst/>
          </a:prstGeom>
          <a:noFill/>
          <a:ln>
            <a:noFill/>
          </a:ln>
        </p:spPr>
      </p:pic>
      <p:sp>
        <p:nvSpPr>
          <p:cNvPr id="129" name="Shape 129"/>
          <p:cNvSpPr txBox="1"/>
          <p:nvPr/>
        </p:nvSpPr>
        <p:spPr>
          <a:xfrm>
            <a:off y="6539825" x="0"/>
            <a:ext cy="256200" cx="5783400"/>
          </a:xfrm>
          <a:prstGeom prst="rect">
            <a:avLst/>
          </a:prstGeom>
          <a:noFill/>
          <a:ln>
            <a:noFill/>
          </a:ln>
        </p:spPr>
        <p:txBody>
          <a:bodyPr bIns="91425" rIns="91425" lIns="91425" tIns="91425" anchor="t" anchorCtr="0">
            <a:noAutofit/>
          </a:bodyPr>
          <a:lstStyle/>
          <a:p>
            <a:pPr rtl="0" lvl="0">
              <a:spcBef>
                <a:spcPts val="0"/>
              </a:spcBef>
              <a:buNone/>
            </a:pPr>
            <a:r>
              <a:rPr lang="en"/>
              <a:t>Image Source: http://www.izhikevich.org/publications/spikes.htm</a:t>
            </a:r>
          </a:p>
        </p:txBody>
      </p:sp>
      <p:sp>
        <p:nvSpPr>
          <p:cNvPr id="130" name="Shape 130"/>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Izhikevich (Added in NCS 6.0)</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pic>
        <p:nvPicPr>
          <p:cNvPr id="135" name="Shape 135"/>
          <p:cNvPicPr preferRelativeResize="0"/>
          <p:nvPr/>
        </p:nvPicPr>
        <p:blipFill>
          <a:blip r:embed="rId3"/>
          <a:stretch>
            <a:fillRect/>
          </a:stretch>
        </p:blipFill>
        <p:spPr>
          <a:xfrm>
            <a:off y="87775" x="1620525"/>
            <a:ext cy="5699200" cx="5902949"/>
          </a:xfrm>
          <a:prstGeom prst="rect">
            <a:avLst/>
          </a:prstGeom>
          <a:noFill/>
          <a:ln>
            <a:noFill/>
          </a:ln>
        </p:spPr>
      </p:pic>
      <p:sp>
        <p:nvSpPr>
          <p:cNvPr id="136" name="Shape 136"/>
          <p:cNvSpPr/>
          <p:nvPr/>
        </p:nvSpPr>
        <p:spPr>
          <a:xfrm>
            <a:off y="6092500" x="529350"/>
            <a:ext cy="691799" cx="80853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37" name="Shape 137"/>
          <p:cNvSpPr/>
          <p:nvPr/>
        </p:nvSpPr>
        <p:spPr>
          <a:xfrm>
            <a:off y="87775" x="1569600"/>
            <a:ext cy="5979899" cx="60048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38" name="Shape 138"/>
          <p:cNvSpPr txBox="1"/>
          <p:nvPr/>
        </p:nvSpPr>
        <p:spPr>
          <a:xfrm>
            <a:off y="6069550" x="539400"/>
            <a:ext cy="737700" cx="8065200"/>
          </a:xfrm>
          <a:prstGeom prst="rect">
            <a:avLst/>
          </a:prstGeom>
          <a:noFill/>
          <a:ln>
            <a:noFill/>
          </a:ln>
        </p:spPr>
        <p:txBody>
          <a:bodyPr bIns="91425" rIns="91425" lIns="91425" tIns="91425" anchor="t" anchorCtr="0">
            <a:noAutofit/>
          </a:bodyPr>
          <a:lstStyle/>
          <a:p>
            <a:pPr rtl="0" lvl="0">
              <a:spcBef>
                <a:spcPts val="0"/>
              </a:spcBef>
              <a:buClr>
                <a:schemeClr val="dk1"/>
              </a:buClr>
              <a:buSzPct val="78571"/>
              <a:buFont typeface="Arial"/>
              <a:buNone/>
            </a:pPr>
            <a:r>
              <a:rPr lang="en"/>
              <a:t>R. V. Hoang, D. Tanna, L. C. Jayet Bray, S. M. Dascalu, and F.C. Harris, Jr. “A Novel CPU/GPU Simulation Environment for Large-Scale Neural Modeling.” Frontiers in Neuroinformatics, 7 (19), 2013.</a:t>
            </a:r>
          </a:p>
          <a:p>
            <a:pPr rtl="0" lvl="0">
              <a:spcBef>
                <a:spcPts val="0"/>
              </a:spcBef>
              <a:buClr>
                <a:schemeClr val="dk1"/>
              </a:buClr>
              <a:buFont typeface="Arial"/>
              <a:buNone/>
            </a:pPr>
            <a:r>
              <a:t/>
            </a:r>
            <a:endParaRPr/>
          </a:p>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ctrTitle"/>
          </p:nvPr>
        </p:nvSpPr>
        <p:spPr>
          <a:xfrm>
            <a:off y="2111123" x="685800"/>
            <a:ext cy="1546500" cx="7772400"/>
          </a:xfrm>
          <a:prstGeom prst="rect">
            <a:avLst/>
          </a:prstGeom>
        </p:spPr>
        <p:txBody>
          <a:bodyPr bIns="91425" rIns="91425" lIns="91425" tIns="91425" anchor="b" anchorCtr="0">
            <a:noAutofit/>
          </a:bodyPr>
          <a:lstStyle/>
          <a:p>
            <a:pPr>
              <a:spcBef>
                <a:spcPts val="0"/>
              </a:spcBef>
              <a:buNone/>
            </a:pPr>
            <a:r>
              <a:rPr lang="en"/>
              <a:t>How do you model these?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y="0" x="0"/>
          <a:ext cy="0" cx="0"/>
          <a:chOff y="0" x="0"/>
          <a:chExt cy="0" cx="0"/>
        </a:xfrm>
      </p:grpSpPr>
      <p:sp>
        <p:nvSpPr>
          <p:cNvPr id="148" name="Shape 148"/>
          <p:cNvSpPr txBox="1"/>
          <p:nvPr>
            <p:ph type="title"/>
          </p:nvPr>
        </p:nvSpPr>
        <p:spPr>
          <a:xfrm>
            <a:off y="-12" x="457200"/>
            <a:ext cy="1143000" cx="8229600"/>
          </a:xfrm>
          <a:prstGeom prst="rect">
            <a:avLst/>
          </a:prstGeom>
        </p:spPr>
        <p:txBody>
          <a:bodyPr bIns="91425" rIns="91425" lIns="91425" tIns="91425" anchor="b" anchorCtr="0">
            <a:noAutofit/>
          </a:bodyPr>
          <a:lstStyle/>
          <a:p>
            <a:pPr>
              <a:spcBef>
                <a:spcPts val="0"/>
              </a:spcBef>
              <a:buNone/>
            </a:pPr>
            <a:r>
              <a:rPr lang="en"/>
              <a:t>.in file (Good old days)</a:t>
            </a:r>
          </a:p>
        </p:txBody>
      </p:sp>
      <p:pic>
        <p:nvPicPr>
          <p:cNvPr id="149" name="Shape 149"/>
          <p:cNvPicPr preferRelativeResize="0"/>
          <p:nvPr/>
        </p:nvPicPr>
        <p:blipFill>
          <a:blip r:embed="rId3"/>
          <a:stretch>
            <a:fillRect/>
          </a:stretch>
        </p:blipFill>
        <p:spPr>
          <a:xfrm>
            <a:off y="2494525" x="565225"/>
            <a:ext cy="2212249" cx="3273799"/>
          </a:xfrm>
          <a:prstGeom prst="rect">
            <a:avLst/>
          </a:prstGeom>
          <a:noFill/>
          <a:ln>
            <a:noFill/>
          </a:ln>
        </p:spPr>
      </p:pic>
      <p:sp>
        <p:nvSpPr>
          <p:cNvPr id="150" name="Shape 150"/>
          <p:cNvSpPr txBox="1"/>
          <p:nvPr/>
        </p:nvSpPr>
        <p:spPr>
          <a:xfrm>
            <a:off y="3206025" x="2730200"/>
            <a:ext cy="457200" cx="3657600"/>
          </a:xfrm>
          <a:prstGeom prst="rect">
            <a:avLst/>
          </a:prstGeom>
          <a:noFill/>
          <a:ln>
            <a:noFill/>
          </a:ln>
        </p:spPr>
        <p:txBody>
          <a:bodyPr bIns="91425" rIns="91425" lIns="91425" tIns="91425" anchor="t" anchorCtr="0">
            <a:noAutofit/>
          </a:bodyPr>
          <a:lstStyle/>
          <a:p>
            <a:pPr>
              <a:spcBef>
                <a:spcPts val="0"/>
              </a:spcBef>
              <a:buNone/>
            </a:pPr>
            <a:r>
              <a:t/>
            </a:r>
            <a:endParaRPr/>
          </a:p>
        </p:txBody>
      </p:sp>
      <p:pic>
        <p:nvPicPr>
          <p:cNvPr id="151" name="Shape 151"/>
          <p:cNvPicPr preferRelativeResize="0"/>
          <p:nvPr/>
        </p:nvPicPr>
        <p:blipFill>
          <a:blip r:embed="rId4"/>
          <a:stretch>
            <a:fillRect/>
          </a:stretch>
        </p:blipFill>
        <p:spPr>
          <a:xfrm>
            <a:off y="1448798" x="4024812"/>
            <a:ext cy="3960413" cx="4704124"/>
          </a:xfrm>
          <a:prstGeom prst="rect">
            <a:avLst/>
          </a:prstGeom>
          <a:noFill/>
          <a:ln>
            <a:noFill/>
          </a:ln>
        </p:spPr>
      </p:pic>
      <p:sp>
        <p:nvSpPr>
          <p:cNvPr id="152" name="Shape 152"/>
          <p:cNvSpPr/>
          <p:nvPr/>
        </p:nvSpPr>
        <p:spPr>
          <a:xfrm>
            <a:off y="2162475" x="529775"/>
            <a:ext cy="2544300" cx="3344699"/>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53" name="Shape 153"/>
          <p:cNvSpPr/>
          <p:nvPr/>
        </p:nvSpPr>
        <p:spPr>
          <a:xfrm>
            <a:off y="1454475" x="3970575"/>
            <a:ext cy="3960299" cx="48126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y="0" x="0"/>
          <a:ext cy="0" cx="0"/>
          <a:chOff y="0" x="0"/>
          <a:chExt cy="0" cx="0"/>
        </a:xfrm>
      </p:grpSpPr>
      <p:sp>
        <p:nvSpPr>
          <p:cNvPr id="31" name="Shape 3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Acknowledgement </a:t>
            </a:r>
          </a:p>
        </p:txBody>
      </p:sp>
      <p:sp>
        <p:nvSpPr>
          <p:cNvPr id="32" name="Shape 3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Committee</a:t>
            </a:r>
          </a:p>
          <a:p>
            <a:pPr rtl="0" lvl="1" indent="-381000" marL="914400">
              <a:spcBef>
                <a:spcPts val="0"/>
              </a:spcBef>
              <a:buClr>
                <a:schemeClr val="dk1"/>
              </a:buClr>
              <a:buSzPct val="80000"/>
              <a:buFont typeface="Courier New"/>
              <a:buChar char="o"/>
            </a:pPr>
            <a:r>
              <a:rPr lang="en"/>
              <a:t>Dr. Frederick C. Harris, Jr., Advisor</a:t>
            </a:r>
          </a:p>
          <a:p>
            <a:pPr rtl="0" lvl="1" indent="-381000" marL="914400">
              <a:spcBef>
                <a:spcPts val="0"/>
              </a:spcBef>
              <a:buClr>
                <a:schemeClr val="dk1"/>
              </a:buClr>
              <a:buSzPct val="80000"/>
              <a:buFont typeface="Courier New"/>
              <a:buChar char="o"/>
            </a:pPr>
            <a:r>
              <a:rPr lang="en"/>
              <a:t>Dr. Sergiu M. Dascalu</a:t>
            </a:r>
          </a:p>
          <a:p>
            <a:pPr rtl="0" lvl="1" indent="-381000" marL="914400">
              <a:spcBef>
                <a:spcPts val="0"/>
              </a:spcBef>
              <a:buClr>
                <a:schemeClr val="dk1"/>
              </a:buClr>
              <a:buSzPct val="80000"/>
              <a:buFont typeface="Courier New"/>
              <a:buChar char="o"/>
            </a:pPr>
            <a:r>
              <a:rPr lang="en"/>
              <a:t>Dr. Yantao Shen</a:t>
            </a:r>
          </a:p>
          <a:p>
            <a:pPr rtl="0" lvl="0" indent="-419100" marL="457200">
              <a:spcBef>
                <a:spcPts val="0"/>
              </a:spcBef>
              <a:buClr>
                <a:schemeClr val="dk1"/>
              </a:buClr>
              <a:buSzPct val="100000"/>
              <a:buFont typeface="Arial"/>
              <a:buChar char="●"/>
            </a:pPr>
            <a:r>
              <a:rPr lang="en"/>
              <a:t>Colleagues</a:t>
            </a:r>
          </a:p>
          <a:p>
            <a:pPr rtl="0" lvl="1" indent="-381000" marL="914400">
              <a:spcBef>
                <a:spcPts val="0"/>
              </a:spcBef>
              <a:buClr>
                <a:schemeClr val="dk1"/>
              </a:buClr>
              <a:buSzPct val="80000"/>
              <a:buFont typeface="Courier New"/>
              <a:buChar char="o"/>
            </a:pPr>
            <a:r>
              <a:rPr lang="en"/>
              <a:t>Dr. Laurence Jayet Bray</a:t>
            </a:r>
          </a:p>
          <a:p>
            <a:pPr rtl="0" lvl="1" indent="-381000" marL="914400">
              <a:spcBef>
                <a:spcPts val="0"/>
              </a:spcBef>
              <a:buClr>
                <a:schemeClr val="dk1"/>
              </a:buClr>
              <a:buSzPct val="80000"/>
              <a:buFont typeface="Courier New"/>
              <a:buChar char="o"/>
            </a:pPr>
            <a:r>
              <a:rPr lang="en"/>
              <a:t>Dr. Roger Hong</a:t>
            </a:r>
          </a:p>
          <a:p>
            <a:pPr rtl="0" lvl="1" indent="-381000" marL="914400">
              <a:spcBef>
                <a:spcPts val="0"/>
              </a:spcBef>
              <a:buClr>
                <a:schemeClr val="dk1"/>
              </a:buClr>
              <a:buSzPct val="80000"/>
              <a:buFont typeface="Courier New"/>
              <a:buChar char="o"/>
            </a:pPr>
            <a:r>
              <a:rPr lang="en"/>
              <a:t>Torbjorn Loken</a:t>
            </a:r>
          </a:p>
          <a:p>
            <a:pPr rtl="0" lvl="1" indent="-381000" marL="914400">
              <a:spcBef>
                <a:spcPts val="0"/>
              </a:spcBef>
              <a:buClr>
                <a:schemeClr val="dk1"/>
              </a:buClr>
              <a:buSzPct val="80000"/>
              <a:buFont typeface="Courier New"/>
              <a:buChar char="o"/>
            </a:pPr>
            <a:r>
              <a:rPr lang="en"/>
              <a:t>Nathan Jordan</a:t>
            </a:r>
          </a:p>
          <a:p>
            <a:pPr rtl="0" lvl="1" indent="-381000" marL="914400">
              <a:spcBef>
                <a:spcPts val="0"/>
              </a:spcBef>
              <a:buClr>
                <a:schemeClr val="dk1"/>
              </a:buClr>
              <a:buSzPct val="80000"/>
              <a:buFont typeface="Courier New"/>
              <a:buChar char="o"/>
            </a:pPr>
            <a:r>
              <a:rPr lang="en"/>
              <a:t>Everyone at Brainlab and HPCVIS</a:t>
            </a:r>
          </a:p>
          <a:p>
            <a:pPr rtl="0" lvl="0" indent="-419100" marL="457200">
              <a:spcBef>
                <a:spcPts val="0"/>
              </a:spcBef>
              <a:buClr>
                <a:schemeClr val="dk1"/>
              </a:buClr>
              <a:buSzPct val="100000"/>
              <a:buFont typeface="Arial"/>
              <a:buChar char="●"/>
            </a:pPr>
            <a:r>
              <a:rPr lang="en"/>
              <a:t>Friends and Family</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Outline</a:t>
            </a:r>
          </a:p>
        </p:txBody>
      </p:sp>
      <p:sp>
        <p:nvSpPr>
          <p:cNvPr id="159" name="Shape 159"/>
          <p:cNvSpPr txBox="1"/>
          <p:nvPr>
            <p:ph idx="1" type="body"/>
          </p:nvPr>
        </p:nvSpPr>
        <p:spPr>
          <a:xfrm>
            <a:off y="1621275" x="457200"/>
            <a:ext cy="4967700" cx="8229600"/>
          </a:xfrm>
          <a:prstGeom prst="rect">
            <a:avLst/>
          </a:prstGeom>
        </p:spPr>
        <p:txBody>
          <a:bodyPr bIns="91425" rIns="91425" lIns="91425" tIns="91425" anchor="t" anchorCtr="0">
            <a:noAutofit/>
          </a:bodyPr>
          <a:lstStyle/>
          <a:p>
            <a:pPr rtl="0" lvl="0" indent="-419100" marL="457200">
              <a:spcBef>
                <a:spcPts val="0"/>
              </a:spcBef>
              <a:buClr>
                <a:srgbClr val="999999"/>
              </a:buClr>
              <a:buSzPct val="100000"/>
              <a:buFont typeface="Arial"/>
              <a:buChar char="●"/>
            </a:pPr>
            <a:r>
              <a:rPr lang="en">
                <a:solidFill>
                  <a:srgbClr val="999999"/>
                </a:solidFill>
              </a:rPr>
              <a:t>Background</a:t>
            </a:r>
          </a:p>
          <a:p>
            <a:pPr rtl="0" lvl="0" indent="-419100" marL="457200">
              <a:spcBef>
                <a:spcPts val="0"/>
              </a:spcBef>
              <a:buClr>
                <a:srgbClr val="999999"/>
              </a:buClr>
              <a:buSzPct val="100000"/>
              <a:buFont typeface="Arial"/>
              <a:buChar char="●"/>
            </a:pPr>
            <a:r>
              <a:rPr lang="en">
                <a:solidFill>
                  <a:srgbClr val="999999"/>
                </a:solidFill>
              </a:rPr>
              <a:t>Neuron Models</a:t>
            </a:r>
          </a:p>
          <a:p>
            <a:pPr rtl="0" lvl="0" indent="-419100" marL="457200">
              <a:spcBef>
                <a:spcPts val="0"/>
              </a:spcBef>
              <a:buClr>
                <a:srgbClr val="000000"/>
              </a:buClr>
              <a:buSzPct val="100000"/>
              <a:buFont typeface="Arial"/>
              <a:buChar char="●"/>
            </a:pPr>
            <a:r>
              <a:rPr lang="en">
                <a:solidFill>
                  <a:srgbClr val="000000"/>
                </a:solidFill>
              </a:rPr>
              <a:t>User Interface</a:t>
            </a:r>
          </a:p>
          <a:p>
            <a:pPr rtl="0" lvl="1" indent="-381000" marL="914400">
              <a:spcBef>
                <a:spcPts val="0"/>
              </a:spcBef>
              <a:buClr>
                <a:srgbClr val="999999"/>
              </a:buClr>
              <a:buSzPct val="80000"/>
              <a:buFont typeface="Courier New"/>
              <a:buChar char="o"/>
            </a:pPr>
            <a:r>
              <a:rPr lang="en">
                <a:solidFill>
                  <a:srgbClr val="999999"/>
                </a:solidFill>
              </a:rPr>
              <a:t>GUI</a:t>
            </a:r>
          </a:p>
          <a:p>
            <a:pPr rtl="0" lvl="1" indent="-381000" marL="914400">
              <a:spcBef>
                <a:spcPts val="0"/>
              </a:spcBef>
              <a:buClr>
                <a:srgbClr val="999999"/>
              </a:buClr>
              <a:buSzPct val="80000"/>
              <a:buFont typeface="Courier New"/>
              <a:buChar char="o"/>
            </a:pPr>
            <a:r>
              <a:rPr lang="en">
                <a:solidFill>
                  <a:srgbClr val="999999"/>
                </a:solidFill>
              </a:rPr>
              <a:t>Python</a:t>
            </a:r>
          </a:p>
          <a:p>
            <a:pPr rtl="0" lvl="0" indent="-419100" marL="457200">
              <a:spcBef>
                <a:spcPts val="0"/>
              </a:spcBef>
              <a:buClr>
                <a:srgbClr val="999999"/>
              </a:buClr>
              <a:buSzPct val="100000"/>
              <a:buFont typeface="Arial"/>
              <a:buChar char="●"/>
            </a:pPr>
            <a:r>
              <a:rPr lang="en">
                <a:solidFill>
                  <a:srgbClr val="999999"/>
                </a:solidFill>
              </a:rPr>
              <a:t>Modeling</a:t>
            </a:r>
          </a:p>
          <a:p>
            <a:pPr rtl="0" lvl="0" indent="-419100" marL="457200">
              <a:spcBef>
                <a:spcPts val="0"/>
              </a:spcBef>
              <a:buClr>
                <a:srgbClr val="999999"/>
              </a:buClr>
              <a:buSzPct val="100000"/>
              <a:buFont typeface="Arial"/>
              <a:buChar char="●"/>
            </a:pPr>
            <a:r>
              <a:rPr lang="en">
                <a:solidFill>
                  <a:srgbClr val="999999"/>
                </a:solidFill>
              </a:rPr>
              <a:t>Database</a:t>
            </a:r>
          </a:p>
          <a:p>
            <a:pPr rtl="0" lvl="0" indent="-419100" marL="457200">
              <a:spcBef>
                <a:spcPts val="0"/>
              </a:spcBef>
              <a:buClr>
                <a:srgbClr val="999999"/>
              </a:buClr>
              <a:buSzPct val="100000"/>
              <a:buFont typeface="Arial"/>
              <a:buChar char="●"/>
            </a:pPr>
            <a:r>
              <a:rPr lang="en">
                <a:solidFill>
                  <a:srgbClr val="999999"/>
                </a:solidFill>
              </a:rPr>
              <a:t>Result</a:t>
            </a:r>
          </a:p>
          <a:p>
            <a:pPr rtl="0" lvl="0" indent="-419100" marL="457200">
              <a:spcBef>
                <a:spcPts val="0"/>
              </a:spcBef>
              <a:buClr>
                <a:srgbClr val="999999"/>
              </a:buClr>
              <a:buSzPct val="100000"/>
              <a:buFont typeface="Arial"/>
              <a:buChar char="●"/>
            </a:pPr>
            <a:r>
              <a:rPr lang="en">
                <a:solidFill>
                  <a:srgbClr val="999999"/>
                </a:solidFill>
              </a:rPr>
              <a:t>Documentation</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y="0" x="0"/>
          <a:ext cy="0" cx="0"/>
          <a:chOff y="0" x="0"/>
          <a:chExt cy="0" cx="0"/>
        </a:xfrm>
      </p:grpSpPr>
      <p:sp>
        <p:nvSpPr>
          <p:cNvPr id="164" name="Shape 16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Big Picture</a:t>
            </a:r>
          </a:p>
        </p:txBody>
      </p:sp>
      <p:pic>
        <p:nvPicPr>
          <p:cNvPr id="165" name="Shape 165"/>
          <p:cNvPicPr preferRelativeResize="0"/>
          <p:nvPr/>
        </p:nvPicPr>
        <p:blipFill>
          <a:blip r:embed="rId3"/>
          <a:stretch>
            <a:fillRect/>
          </a:stretch>
        </p:blipFill>
        <p:spPr>
          <a:xfrm>
            <a:off y="1600200" x="863112"/>
            <a:ext cy="4967700" cx="7417772"/>
          </a:xfrm>
          <a:prstGeom prst="rect">
            <a:avLst/>
          </a:prstGeom>
          <a:noFill/>
          <a:ln>
            <a:noFill/>
          </a:ln>
        </p:spPr>
      </p:pic>
      <p:sp>
        <p:nvSpPr>
          <p:cNvPr id="166" name="Shape 166"/>
          <p:cNvSpPr txBox="1"/>
          <p:nvPr/>
        </p:nvSpPr>
        <p:spPr>
          <a:xfrm>
            <a:off y="6539825" x="0"/>
            <a:ext cy="256200" cx="7491899"/>
          </a:xfrm>
          <a:prstGeom prst="rect">
            <a:avLst/>
          </a:prstGeom>
          <a:noFill/>
          <a:ln>
            <a:noFill/>
          </a:ln>
        </p:spPr>
        <p:txBody>
          <a:bodyPr bIns="91425" rIns="91425" lIns="91425" tIns="91425" anchor="t" anchorCtr="0">
            <a:noAutofit/>
          </a:bodyPr>
          <a:lstStyle/>
          <a:p>
            <a:pPr rtl="0" lvl="0">
              <a:spcBef>
                <a:spcPts val="0"/>
              </a:spcBef>
              <a:buNone/>
            </a:pPr>
            <a:r>
              <a:rPr lang="en"/>
              <a:t>Image Source: www.cse.unr.edu/~fredh/papers/thesis/056-jordan/thesis.pdf</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y="0" x="0"/>
          <a:ext cy="0" cx="0"/>
          <a:chOff y="0" x="0"/>
          <a:chExt cy="0" cx="0"/>
        </a:xfrm>
      </p:grpSpPr>
      <p:sp>
        <p:nvSpPr>
          <p:cNvPr id="171" name="Shape 17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Simulation Building Blocks</a:t>
            </a:r>
          </a:p>
        </p:txBody>
      </p:sp>
      <p:pic>
        <p:nvPicPr>
          <p:cNvPr id="172" name="Shape 172"/>
          <p:cNvPicPr preferRelativeResize="0"/>
          <p:nvPr/>
        </p:nvPicPr>
        <p:blipFill>
          <a:blip r:embed="rId3"/>
          <a:stretch>
            <a:fillRect/>
          </a:stretch>
        </p:blipFill>
        <p:spPr>
          <a:xfrm>
            <a:off y="1417649" x="1653474"/>
            <a:ext cy="5192051" cx="5837051"/>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sp>
        <p:nvSpPr>
          <p:cNvPr id="177" name="Shape 17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Outline</a:t>
            </a:r>
          </a:p>
        </p:txBody>
      </p:sp>
      <p:sp>
        <p:nvSpPr>
          <p:cNvPr id="178" name="Shape 178"/>
          <p:cNvSpPr txBox="1"/>
          <p:nvPr>
            <p:ph idx="1" type="body"/>
          </p:nvPr>
        </p:nvSpPr>
        <p:spPr>
          <a:xfrm>
            <a:off y="1621275" x="457200"/>
            <a:ext cy="4967700" cx="8229600"/>
          </a:xfrm>
          <a:prstGeom prst="rect">
            <a:avLst/>
          </a:prstGeom>
        </p:spPr>
        <p:txBody>
          <a:bodyPr bIns="91425" rIns="91425" lIns="91425" tIns="91425" anchor="t" anchorCtr="0">
            <a:noAutofit/>
          </a:bodyPr>
          <a:lstStyle/>
          <a:p>
            <a:pPr rtl="0" lvl="0" indent="-419100" marL="457200">
              <a:spcBef>
                <a:spcPts val="0"/>
              </a:spcBef>
              <a:buClr>
                <a:srgbClr val="999999"/>
              </a:buClr>
              <a:buSzPct val="100000"/>
              <a:buFont typeface="Arial"/>
              <a:buChar char="●"/>
            </a:pPr>
            <a:r>
              <a:rPr lang="en">
                <a:solidFill>
                  <a:srgbClr val="999999"/>
                </a:solidFill>
              </a:rPr>
              <a:t>Background</a:t>
            </a:r>
          </a:p>
          <a:p>
            <a:pPr rtl="0" lvl="0" indent="-419100" marL="457200">
              <a:spcBef>
                <a:spcPts val="0"/>
              </a:spcBef>
              <a:buClr>
                <a:srgbClr val="999999"/>
              </a:buClr>
              <a:buSzPct val="100000"/>
              <a:buFont typeface="Arial"/>
              <a:buChar char="●"/>
            </a:pPr>
            <a:r>
              <a:rPr lang="en">
                <a:solidFill>
                  <a:srgbClr val="999999"/>
                </a:solidFill>
              </a:rPr>
              <a:t>Neuron Models</a:t>
            </a:r>
          </a:p>
          <a:p>
            <a:pPr rtl="0" lvl="0" indent="-419100" marL="457200">
              <a:spcBef>
                <a:spcPts val="0"/>
              </a:spcBef>
              <a:buClr>
                <a:srgbClr val="000000"/>
              </a:buClr>
              <a:buSzPct val="100000"/>
              <a:buFont typeface="Arial"/>
              <a:buChar char="●"/>
            </a:pPr>
            <a:r>
              <a:rPr lang="en">
                <a:solidFill>
                  <a:srgbClr val="000000"/>
                </a:solidFill>
              </a:rPr>
              <a:t>User Interface</a:t>
            </a:r>
          </a:p>
          <a:p>
            <a:pPr rtl="0" lvl="1" indent="-381000" marL="914400">
              <a:spcBef>
                <a:spcPts val="0"/>
              </a:spcBef>
              <a:buClr>
                <a:srgbClr val="000000"/>
              </a:buClr>
              <a:buSzPct val="80000"/>
              <a:buFont typeface="Courier New"/>
              <a:buChar char="o"/>
            </a:pPr>
            <a:r>
              <a:rPr lang="en">
                <a:solidFill>
                  <a:srgbClr val="000000"/>
                </a:solidFill>
              </a:rPr>
              <a:t>GUI</a:t>
            </a:r>
          </a:p>
          <a:p>
            <a:pPr rtl="0" lvl="1" indent="-381000" marL="914400">
              <a:spcBef>
                <a:spcPts val="0"/>
              </a:spcBef>
              <a:buClr>
                <a:srgbClr val="999999"/>
              </a:buClr>
              <a:buSzPct val="80000"/>
              <a:buFont typeface="Courier New"/>
              <a:buChar char="o"/>
            </a:pPr>
            <a:r>
              <a:rPr lang="en">
                <a:solidFill>
                  <a:srgbClr val="999999"/>
                </a:solidFill>
              </a:rPr>
              <a:t>Python</a:t>
            </a:r>
          </a:p>
          <a:p>
            <a:pPr rtl="0" lvl="0" indent="-419100" marL="457200">
              <a:spcBef>
                <a:spcPts val="0"/>
              </a:spcBef>
              <a:buClr>
                <a:srgbClr val="999999"/>
              </a:buClr>
              <a:buSzPct val="100000"/>
              <a:buFont typeface="Arial"/>
              <a:buChar char="●"/>
            </a:pPr>
            <a:r>
              <a:rPr lang="en">
                <a:solidFill>
                  <a:srgbClr val="999999"/>
                </a:solidFill>
              </a:rPr>
              <a:t>Modeling</a:t>
            </a:r>
          </a:p>
          <a:p>
            <a:pPr rtl="0" lvl="0" indent="-419100" marL="457200">
              <a:spcBef>
                <a:spcPts val="0"/>
              </a:spcBef>
              <a:buClr>
                <a:srgbClr val="999999"/>
              </a:buClr>
              <a:buSzPct val="100000"/>
              <a:buFont typeface="Arial"/>
              <a:buChar char="●"/>
            </a:pPr>
            <a:r>
              <a:rPr lang="en">
                <a:solidFill>
                  <a:srgbClr val="999999"/>
                </a:solidFill>
              </a:rPr>
              <a:t>Database</a:t>
            </a:r>
          </a:p>
          <a:p>
            <a:pPr rtl="0" lvl="0" indent="-419100" marL="457200">
              <a:spcBef>
                <a:spcPts val="0"/>
              </a:spcBef>
              <a:buClr>
                <a:srgbClr val="999999"/>
              </a:buClr>
              <a:buSzPct val="100000"/>
              <a:buFont typeface="Arial"/>
              <a:buChar char="●"/>
            </a:pPr>
            <a:r>
              <a:rPr lang="en">
                <a:solidFill>
                  <a:srgbClr val="999999"/>
                </a:solidFill>
              </a:rPr>
              <a:t>Result</a:t>
            </a:r>
          </a:p>
          <a:p>
            <a:pPr rtl="0" lvl="0" indent="-419100" marL="457200">
              <a:spcBef>
                <a:spcPts val="0"/>
              </a:spcBef>
              <a:buClr>
                <a:srgbClr val="999999"/>
              </a:buClr>
              <a:buSzPct val="100000"/>
              <a:buFont typeface="Arial"/>
              <a:buChar char="●"/>
            </a:pPr>
            <a:r>
              <a:rPr lang="en">
                <a:solidFill>
                  <a:srgbClr val="999999"/>
                </a:solidFill>
              </a:rPr>
              <a:t>Documentation</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Web Application</a:t>
            </a:r>
          </a:p>
        </p:txBody>
      </p:sp>
      <p:sp>
        <p:nvSpPr>
          <p:cNvPr id="184" name="Shape 184"/>
          <p:cNvSpPr txBox="1"/>
          <p:nvPr>
            <p:ph idx="1" type="body"/>
          </p:nvPr>
        </p:nvSpPr>
        <p:spPr>
          <a:xfrm>
            <a:off y="5678900" x="457200"/>
            <a:ext cy="1070700" cx="8229600"/>
          </a:xfrm>
          <a:prstGeom prst="rect">
            <a:avLst/>
          </a:prstGeom>
        </p:spPr>
        <p:txBody>
          <a:bodyPr bIns="91425" rIns="91425" lIns="91425" tIns="91425" anchor="t" anchorCtr="0">
            <a:noAutofit/>
          </a:bodyPr>
          <a:lstStyle/>
          <a:p>
            <a:pPr rtl="0" lvl="0">
              <a:spcBef>
                <a:spcPts val="0"/>
              </a:spcBef>
              <a:buClr>
                <a:schemeClr val="dk1"/>
              </a:buClr>
              <a:buSzPct val="78571"/>
              <a:buFont typeface="Arial"/>
              <a:buNone/>
            </a:pPr>
            <a:r>
              <a:rPr sz="1400" lang="en"/>
              <a:t>J. Berlinski, C. Rowe, D. M. Chavez, N. M. Jordan, D. Tanna, R. V. Hoang, S. M. Dascalu, L. C. Jayet Bray, and F. C. Harris, Jr. “NeoCortical Builder: A Web Based Front End for NCS”. In Proceedings of the 27th International Conference on Computer Applications in Industry and Engineering (CAINE-2014), 2014. Submitted.</a:t>
            </a:r>
          </a:p>
          <a:p>
            <a:pPr>
              <a:spcBef>
                <a:spcPts val="0"/>
              </a:spcBef>
              <a:buNone/>
            </a:pPr>
            <a:r>
              <a:t/>
            </a:r>
            <a:endParaRPr/>
          </a:p>
        </p:txBody>
      </p:sp>
      <p:pic>
        <p:nvPicPr>
          <p:cNvPr id="185" name="Shape 185"/>
          <p:cNvPicPr preferRelativeResize="0"/>
          <p:nvPr/>
        </p:nvPicPr>
        <p:blipFill>
          <a:blip r:embed="rId3"/>
          <a:stretch>
            <a:fillRect/>
          </a:stretch>
        </p:blipFill>
        <p:spPr>
          <a:xfrm>
            <a:off y="2352675" x="1071562"/>
            <a:ext cy="2152650" cx="7000875"/>
          </a:xfrm>
          <a:prstGeom prst="rect">
            <a:avLst/>
          </a:prstGeom>
          <a:noFill/>
          <a:ln>
            <a:noFill/>
          </a:ln>
        </p:spPr>
      </p:pic>
      <p:sp>
        <p:nvSpPr>
          <p:cNvPr id="186" name="Shape 186"/>
          <p:cNvSpPr/>
          <p:nvPr/>
        </p:nvSpPr>
        <p:spPr>
          <a:xfrm>
            <a:off y="5787200" x="457200"/>
            <a:ext cy="962400" cx="82296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sp>
        <p:nvSpPr>
          <p:cNvPr id="191" name="Shape 19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NEURON Simulator GUI</a:t>
            </a:r>
          </a:p>
        </p:txBody>
      </p:sp>
      <p:pic>
        <p:nvPicPr>
          <p:cNvPr id="192" name="Shape 192"/>
          <p:cNvPicPr preferRelativeResize="0"/>
          <p:nvPr/>
        </p:nvPicPr>
        <p:blipFill>
          <a:blip r:embed="rId3"/>
          <a:stretch>
            <a:fillRect/>
          </a:stretch>
        </p:blipFill>
        <p:spPr>
          <a:xfrm>
            <a:off y="1417650" x="1417550"/>
            <a:ext cy="4998649" cx="6308899"/>
          </a:xfrm>
          <a:prstGeom prst="rect">
            <a:avLst/>
          </a:prstGeom>
          <a:noFill/>
          <a:ln>
            <a:noFill/>
          </a:ln>
        </p:spPr>
      </p:pic>
      <p:sp>
        <p:nvSpPr>
          <p:cNvPr id="193" name="Shape 193"/>
          <p:cNvSpPr txBox="1"/>
          <p:nvPr/>
        </p:nvSpPr>
        <p:spPr>
          <a:xfrm>
            <a:off y="6539825" x="0"/>
            <a:ext cy="256200" cx="7491899"/>
          </a:xfrm>
          <a:prstGeom prst="rect">
            <a:avLst/>
          </a:prstGeom>
          <a:noFill/>
          <a:ln>
            <a:noFill/>
          </a:ln>
        </p:spPr>
        <p:txBody>
          <a:bodyPr bIns="91425" rIns="91425" lIns="91425" tIns="91425" anchor="t" anchorCtr="0">
            <a:noAutofit/>
          </a:bodyPr>
          <a:lstStyle/>
          <a:p>
            <a:pPr rtl="0" lvl="0">
              <a:spcBef>
                <a:spcPts val="0"/>
              </a:spcBef>
              <a:buNone/>
            </a:pPr>
            <a:r>
              <a:rPr lang="en"/>
              <a:t>Image Source: http://www.neuron.yale.edu/neuron/static/docs/grafex/mygui.htm</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y="0" x="0"/>
          <a:ext cy="0" cx="0"/>
          <a:chOff y="0" x="0"/>
          <a:chExt cy="0" cx="0"/>
        </a:xfrm>
      </p:grpSpPr>
      <p:sp>
        <p:nvSpPr>
          <p:cNvPr id="198" name="Shape 19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Brain Builder</a:t>
            </a:r>
          </a:p>
        </p:txBody>
      </p:sp>
      <p:sp>
        <p:nvSpPr>
          <p:cNvPr id="199" name="Shape 199"/>
          <p:cNvSpPr/>
          <p:nvPr/>
        </p:nvSpPr>
        <p:spPr>
          <a:xfrm>
            <a:off y="5835325" x="529400"/>
            <a:ext cy="854100" cx="80853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00" name="Shape 200"/>
          <p:cNvSpPr/>
          <p:nvPr/>
        </p:nvSpPr>
        <p:spPr>
          <a:xfrm>
            <a:off y="5835325" x="529400"/>
            <a:ext cy="854100" cx="80853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01" name="Shape 201"/>
          <p:cNvSpPr txBox="1"/>
          <p:nvPr/>
        </p:nvSpPr>
        <p:spPr>
          <a:xfrm>
            <a:off y="5775175" x="529400"/>
            <a:ext cy="854100" cx="8085300"/>
          </a:xfrm>
          <a:prstGeom prst="rect">
            <a:avLst/>
          </a:prstGeom>
          <a:noFill/>
          <a:ln>
            <a:noFill/>
          </a:ln>
        </p:spPr>
        <p:txBody>
          <a:bodyPr bIns="91425" rIns="91425" lIns="91425" tIns="91425" anchor="t" anchorCtr="0">
            <a:noAutofit/>
          </a:bodyPr>
          <a:lstStyle/>
          <a:p>
            <a:pPr rtl="0" lvl="0">
              <a:spcBef>
                <a:spcPts val="0"/>
              </a:spcBef>
              <a:buNone/>
            </a:pPr>
            <a:r>
              <a:rPr lang="en">
                <a:solidFill>
                  <a:schemeClr val="dk1"/>
                </a:solidFill>
              </a:rPr>
              <a:t>J. Berlinski, C. Rowe, D. M. Chavez, N. M. Jordan, D. Tanna, R. V. Hoang, S. M. Dascalu, L. C. Jayet Bray, and F. C. Harris, Jr. “NeoCortical Builder: A Web Based Front End for NCS”. In Proceedings of the 27th International Conference on Computer Applications in Industry and Engineering (CAINE-2014), 2014. Submitted.</a:t>
            </a:r>
          </a:p>
        </p:txBody>
      </p:sp>
      <p:pic>
        <p:nvPicPr>
          <p:cNvPr id="202" name="Shape 202"/>
          <p:cNvPicPr preferRelativeResize="0"/>
          <p:nvPr/>
        </p:nvPicPr>
        <p:blipFill>
          <a:blip r:embed="rId3"/>
          <a:stretch>
            <a:fillRect/>
          </a:stretch>
        </p:blipFill>
        <p:spPr>
          <a:xfrm>
            <a:off y="1570062" x="1227200"/>
            <a:ext cy="4217074" cx="7047575"/>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y="0" x="0"/>
          <a:ext cy="0" cx="0"/>
          <a:chOff y="0" x="0"/>
          <a:chExt cy="0" cx="0"/>
        </a:xfrm>
      </p:grpSpPr>
      <p:sp>
        <p:nvSpPr>
          <p:cNvPr id="207" name="Shape 20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Brain Builder</a:t>
            </a:r>
          </a:p>
        </p:txBody>
      </p:sp>
      <p:sp>
        <p:nvSpPr>
          <p:cNvPr id="208" name="Shape 208"/>
          <p:cNvSpPr/>
          <p:nvPr/>
        </p:nvSpPr>
        <p:spPr>
          <a:xfrm>
            <a:off y="5835325" x="529400"/>
            <a:ext cy="854100" cx="80853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09" name="Shape 209"/>
          <p:cNvSpPr/>
          <p:nvPr/>
        </p:nvSpPr>
        <p:spPr>
          <a:xfrm>
            <a:off y="5835325" x="529400"/>
            <a:ext cy="854100" cx="80853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10" name="Shape 210"/>
          <p:cNvSpPr txBox="1"/>
          <p:nvPr/>
        </p:nvSpPr>
        <p:spPr>
          <a:xfrm>
            <a:off y="5775175" x="529400"/>
            <a:ext cy="854100" cx="8085300"/>
          </a:xfrm>
          <a:prstGeom prst="rect">
            <a:avLst/>
          </a:prstGeom>
          <a:noFill/>
          <a:ln>
            <a:noFill/>
          </a:ln>
        </p:spPr>
        <p:txBody>
          <a:bodyPr bIns="91425" rIns="91425" lIns="91425" tIns="91425" anchor="t" anchorCtr="0">
            <a:noAutofit/>
          </a:bodyPr>
          <a:lstStyle/>
          <a:p>
            <a:pPr rtl="0" lvl="0">
              <a:spcBef>
                <a:spcPts val="0"/>
              </a:spcBef>
              <a:buNone/>
            </a:pPr>
            <a:r>
              <a:rPr lang="en">
                <a:solidFill>
                  <a:schemeClr val="dk1"/>
                </a:solidFill>
              </a:rPr>
              <a:t>J. Berlinski, C. Rowe, D. M. Chavez, N. M. Jordan, D. Tanna, R. V. Hoang, S. M. Dascalu, L. C. Jayet Bray, and F. C. Harris, Jr. “NeoCortical Builder: A Web Based Front End for NCS”. In Proceedings of the 27th International Conference on Computer Applications in Industry and Engineering (CAINE-2014), 2014. Submitted.</a:t>
            </a:r>
          </a:p>
        </p:txBody>
      </p:sp>
      <p:pic>
        <p:nvPicPr>
          <p:cNvPr id="211" name="Shape 211"/>
          <p:cNvPicPr preferRelativeResize="0"/>
          <p:nvPr/>
        </p:nvPicPr>
        <p:blipFill>
          <a:blip r:embed="rId3"/>
          <a:stretch>
            <a:fillRect/>
          </a:stretch>
        </p:blipFill>
        <p:spPr>
          <a:xfrm>
            <a:off y="1802379" x="457212"/>
            <a:ext cy="3769358" cx="3994475"/>
          </a:xfrm>
          <a:prstGeom prst="rect">
            <a:avLst/>
          </a:prstGeom>
          <a:noFill/>
          <a:ln>
            <a:noFill/>
          </a:ln>
        </p:spPr>
      </p:pic>
      <p:pic>
        <p:nvPicPr>
          <p:cNvPr id="212" name="Shape 212"/>
          <p:cNvPicPr preferRelativeResize="0"/>
          <p:nvPr/>
        </p:nvPicPr>
        <p:blipFill>
          <a:blip r:embed="rId4"/>
          <a:stretch>
            <a:fillRect/>
          </a:stretch>
        </p:blipFill>
        <p:spPr>
          <a:xfrm>
            <a:off y="1607850" x="4704325"/>
            <a:ext cy="3977100" cx="4112299"/>
          </a:xfrm>
          <a:prstGeom prst="rect">
            <a:avLst/>
          </a:prstGeom>
          <a:noFill/>
          <a:ln>
            <a:noFill/>
          </a:ln>
        </p:spPr>
      </p:pic>
      <p:sp>
        <p:nvSpPr>
          <p:cNvPr id="213" name="Shape 213"/>
          <p:cNvSpPr/>
          <p:nvPr/>
        </p:nvSpPr>
        <p:spPr>
          <a:xfrm>
            <a:off y="1621050" x="457200"/>
            <a:ext cy="3950700" cx="39945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14" name="Shape 214"/>
          <p:cNvSpPr/>
          <p:nvPr/>
        </p:nvSpPr>
        <p:spPr>
          <a:xfrm>
            <a:off y="1607800" x="4981125"/>
            <a:ext cy="3977100" cx="3835499"/>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y="0" x="0"/>
          <a:ext cy="0" cx="0"/>
          <a:chOff y="0" x="0"/>
          <a:chExt cy="0" cx="0"/>
        </a:xfrm>
      </p:grpSpPr>
      <p:sp>
        <p:nvSpPr>
          <p:cNvPr id="219" name="Shape 219"/>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Sim Builder</a:t>
            </a:r>
          </a:p>
        </p:txBody>
      </p:sp>
      <p:pic>
        <p:nvPicPr>
          <p:cNvPr id="220" name="Shape 220"/>
          <p:cNvPicPr preferRelativeResize="0"/>
          <p:nvPr/>
        </p:nvPicPr>
        <p:blipFill>
          <a:blip r:embed="rId3"/>
          <a:stretch>
            <a:fillRect/>
          </a:stretch>
        </p:blipFill>
        <p:spPr>
          <a:xfrm>
            <a:off y="1566250" x="943274"/>
            <a:ext cy="4269075" cx="7257449"/>
          </a:xfrm>
          <a:prstGeom prst="rect">
            <a:avLst/>
          </a:prstGeom>
          <a:noFill/>
          <a:ln>
            <a:noFill/>
          </a:ln>
        </p:spPr>
      </p:pic>
      <p:sp>
        <p:nvSpPr>
          <p:cNvPr id="221" name="Shape 221"/>
          <p:cNvSpPr/>
          <p:nvPr/>
        </p:nvSpPr>
        <p:spPr>
          <a:xfrm>
            <a:off y="5835325" x="529400"/>
            <a:ext cy="854100" cx="80853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22" name="Shape 222"/>
          <p:cNvSpPr/>
          <p:nvPr/>
        </p:nvSpPr>
        <p:spPr>
          <a:xfrm>
            <a:off y="5835325" x="529400"/>
            <a:ext cy="854100" cx="80853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23" name="Shape 223"/>
          <p:cNvSpPr txBox="1"/>
          <p:nvPr/>
        </p:nvSpPr>
        <p:spPr>
          <a:xfrm>
            <a:off y="5775175" x="529400"/>
            <a:ext cy="854100" cx="8085300"/>
          </a:xfrm>
          <a:prstGeom prst="rect">
            <a:avLst/>
          </a:prstGeom>
          <a:noFill/>
          <a:ln>
            <a:noFill/>
          </a:ln>
        </p:spPr>
        <p:txBody>
          <a:bodyPr bIns="91425" rIns="91425" lIns="91425" tIns="91425" anchor="t" anchorCtr="0">
            <a:noAutofit/>
          </a:bodyPr>
          <a:lstStyle/>
          <a:p>
            <a:pPr>
              <a:spcBef>
                <a:spcPts val="0"/>
              </a:spcBef>
              <a:buNone/>
            </a:pPr>
            <a:r>
              <a:rPr lang="en">
                <a:solidFill>
                  <a:schemeClr val="dk1"/>
                </a:solidFill>
              </a:rPr>
              <a:t>J. Berlinski, C. Rowe, D. M. Chavez, N. M. Jordan, D. Tanna, R. V. Hoang, S. M. Dascalu, L. C. Jayet Bray, and F. C. Harris, Jr. “NeoCortical Builder: A Web Based Front End for NCS”. In Proceedings of the 27th International Conference on Computer Applications in Industry and Engineering (CAINE-2014), 2014. Submitted.</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y="0" x="0"/>
          <a:ext cy="0" cx="0"/>
          <a:chOff y="0" x="0"/>
          <a:chExt cy="0" cx="0"/>
        </a:xfrm>
      </p:grpSpPr>
      <p:sp>
        <p:nvSpPr>
          <p:cNvPr id="228" name="Shape 228"/>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Report Interface</a:t>
            </a:r>
          </a:p>
        </p:txBody>
      </p:sp>
      <p:pic>
        <p:nvPicPr>
          <p:cNvPr id="229" name="Shape 229"/>
          <p:cNvPicPr preferRelativeResize="0"/>
          <p:nvPr/>
        </p:nvPicPr>
        <p:blipFill>
          <a:blip r:embed="rId3"/>
          <a:stretch>
            <a:fillRect/>
          </a:stretch>
        </p:blipFill>
        <p:spPr>
          <a:xfrm>
            <a:off y="1547525" x="2007549"/>
            <a:ext cy="4227649" cx="5129013"/>
          </a:xfrm>
          <a:prstGeom prst="rect">
            <a:avLst/>
          </a:prstGeom>
          <a:noFill/>
          <a:ln>
            <a:noFill/>
          </a:ln>
        </p:spPr>
      </p:pic>
      <p:sp>
        <p:nvSpPr>
          <p:cNvPr id="230" name="Shape 230"/>
          <p:cNvSpPr/>
          <p:nvPr/>
        </p:nvSpPr>
        <p:spPr>
          <a:xfrm>
            <a:off y="5905050" x="529400"/>
            <a:ext cy="854100" cx="80853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1" name="Shape 231"/>
          <p:cNvSpPr txBox="1"/>
          <p:nvPr/>
        </p:nvSpPr>
        <p:spPr>
          <a:xfrm>
            <a:off y="5829150" x="529400"/>
            <a:ext cy="854100" cx="8085300"/>
          </a:xfrm>
          <a:prstGeom prst="rect">
            <a:avLst/>
          </a:prstGeom>
          <a:noFill/>
          <a:ln>
            <a:noFill/>
          </a:ln>
        </p:spPr>
        <p:txBody>
          <a:bodyPr bIns="91425" rIns="91425" lIns="91425" tIns="91425" anchor="t" anchorCtr="0">
            <a:noAutofit/>
          </a:bodyPr>
          <a:lstStyle/>
          <a:p>
            <a:pPr rtl="0" lvl="0">
              <a:spcBef>
                <a:spcPts val="0"/>
              </a:spcBef>
              <a:buClr>
                <a:schemeClr val="dk1"/>
              </a:buClr>
              <a:buSzPct val="78571"/>
              <a:buFont typeface="Arial"/>
              <a:buNone/>
            </a:pPr>
            <a:r>
              <a:rPr lang="en"/>
              <a:t>E. Almachar, A. Falconi, K. Gilgen, D.Tanna, N. M. Jordan, R. V. Hoang, S. M. Dascalu, L. C. Jayet Bray, and F. C. Harris, Jr. “NeoCortical Repository and Reports: Database and Repository for NCS.” In Proceedings of the International Conference on Software Engineering and Data Engineering (SEDE-2014), 2014. Submitted.</a:t>
            </a:r>
          </a:p>
          <a:p>
            <a:pPr rtl="0" lvl="0">
              <a:spcBef>
                <a:spcPts val="0"/>
              </a:spcBef>
              <a:buClr>
                <a:schemeClr val="dk1"/>
              </a:buClr>
              <a:buFont typeface="Arial"/>
              <a:buNone/>
            </a:pPr>
            <a:r>
              <a:t/>
            </a:r>
            <a:endParaRPr/>
          </a:p>
          <a:p>
            <a:pPr>
              <a:spcBef>
                <a:spcPts val="0"/>
              </a:spcBef>
              <a:buNone/>
            </a:pPr>
            <a:r>
              <a:t/>
            </a:r>
            <a:endParaRPr/>
          </a:p>
        </p:txBody>
      </p:sp>
      <p:sp>
        <p:nvSpPr>
          <p:cNvPr id="232" name="Shape 232"/>
          <p:cNvSpPr/>
          <p:nvPr/>
        </p:nvSpPr>
        <p:spPr>
          <a:xfrm>
            <a:off y="1541425" x="2011675"/>
            <a:ext cy="2978399" cx="5129099"/>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3" name="Shape 233"/>
          <p:cNvSpPr/>
          <p:nvPr/>
        </p:nvSpPr>
        <p:spPr>
          <a:xfrm>
            <a:off y="4598125" x="2024750"/>
            <a:ext cy="1143000" cx="5111699"/>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y="0" x="0"/>
          <a:ext cy="0" cx="0"/>
          <a:chOff y="0" x="0"/>
          <a:chExt cy="0" cx="0"/>
        </a:xfrm>
      </p:grpSpPr>
      <p:sp>
        <p:nvSpPr>
          <p:cNvPr id="37" name="Shape 37"/>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Outline</a:t>
            </a:r>
          </a:p>
        </p:txBody>
      </p:sp>
      <p:sp>
        <p:nvSpPr>
          <p:cNvPr id="38" name="Shape 38"/>
          <p:cNvSpPr txBox="1"/>
          <p:nvPr>
            <p:ph idx="1" type="body"/>
          </p:nvPr>
        </p:nvSpPr>
        <p:spPr>
          <a:xfrm>
            <a:off y="1621275"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Background</a:t>
            </a:r>
          </a:p>
          <a:p>
            <a:pPr rtl="0" lvl="0" indent="-419100" marL="457200">
              <a:spcBef>
                <a:spcPts val="0"/>
              </a:spcBef>
              <a:buClr>
                <a:schemeClr val="dk1"/>
              </a:buClr>
              <a:buSzPct val="100000"/>
              <a:buFont typeface="Arial"/>
              <a:buChar char="●"/>
            </a:pPr>
            <a:r>
              <a:rPr lang="en"/>
              <a:t>Neuron Models</a:t>
            </a:r>
          </a:p>
          <a:p>
            <a:pPr rtl="0" lvl="0" indent="-419100" marL="457200">
              <a:spcBef>
                <a:spcPts val="0"/>
              </a:spcBef>
              <a:buClr>
                <a:schemeClr val="dk1"/>
              </a:buClr>
              <a:buSzPct val="100000"/>
              <a:buFont typeface="Arial"/>
              <a:buChar char="●"/>
            </a:pPr>
            <a:r>
              <a:rPr lang="en"/>
              <a:t>User Interface</a:t>
            </a:r>
          </a:p>
          <a:p>
            <a:pPr rtl="0" lvl="1" indent="-381000" marL="914400">
              <a:spcBef>
                <a:spcPts val="0"/>
              </a:spcBef>
              <a:buClr>
                <a:schemeClr val="dk1"/>
              </a:buClr>
              <a:buSzPct val="80000"/>
              <a:buFont typeface="Courier New"/>
              <a:buChar char="o"/>
            </a:pPr>
            <a:r>
              <a:rPr lang="en"/>
              <a:t>GUI</a:t>
            </a:r>
          </a:p>
          <a:p>
            <a:pPr rtl="0" lvl="1" indent="-381000" marL="914400">
              <a:spcBef>
                <a:spcPts val="0"/>
              </a:spcBef>
              <a:buClr>
                <a:schemeClr val="dk1"/>
              </a:buClr>
              <a:buSzPct val="80000"/>
              <a:buFont typeface="Courier New"/>
              <a:buChar char="o"/>
            </a:pPr>
            <a:r>
              <a:rPr lang="en"/>
              <a:t>Python</a:t>
            </a:r>
          </a:p>
          <a:p>
            <a:pPr rtl="0" lvl="0" indent="-419100" marL="457200">
              <a:spcBef>
                <a:spcPts val="0"/>
              </a:spcBef>
              <a:buClr>
                <a:schemeClr val="dk1"/>
              </a:buClr>
              <a:buSzPct val="100000"/>
              <a:buFont typeface="Arial"/>
              <a:buChar char="●"/>
            </a:pPr>
            <a:r>
              <a:rPr lang="en"/>
              <a:t>Modeling</a:t>
            </a:r>
          </a:p>
          <a:p>
            <a:pPr rtl="0" lvl="0" indent="-419100" marL="457200">
              <a:spcBef>
                <a:spcPts val="0"/>
              </a:spcBef>
              <a:buClr>
                <a:schemeClr val="dk1"/>
              </a:buClr>
              <a:buSzPct val="100000"/>
              <a:buFont typeface="Arial"/>
              <a:buChar char="●"/>
            </a:pPr>
            <a:r>
              <a:rPr lang="en"/>
              <a:t>Database</a:t>
            </a:r>
          </a:p>
          <a:p>
            <a:pPr rtl="0" lvl="0" indent="-419100" marL="457200">
              <a:spcBef>
                <a:spcPts val="0"/>
              </a:spcBef>
              <a:buClr>
                <a:schemeClr val="dk1"/>
              </a:buClr>
              <a:buSzPct val="100000"/>
              <a:buFont typeface="Arial"/>
              <a:buChar char="●"/>
            </a:pPr>
            <a:r>
              <a:rPr lang="en"/>
              <a:t>Result</a:t>
            </a:r>
          </a:p>
          <a:p>
            <a:pPr lvl="0" indent="-419100" marL="457200">
              <a:spcBef>
                <a:spcPts val="0"/>
              </a:spcBef>
              <a:buClr>
                <a:schemeClr val="dk1"/>
              </a:buClr>
              <a:buSzPct val="100000"/>
              <a:buFont typeface="Arial"/>
              <a:buChar char="●"/>
            </a:pPr>
            <a:r>
              <a:rPr lang="en"/>
              <a:t>Documentation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y="0" x="0"/>
          <a:ext cy="0" cx="0"/>
          <a:chOff y="0" x="0"/>
          <a:chExt cy="0" cx="0"/>
        </a:xfrm>
      </p:grpSpPr>
      <p:sp>
        <p:nvSpPr>
          <p:cNvPr id="238" name="Shape 23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Report Interface</a:t>
            </a:r>
          </a:p>
        </p:txBody>
      </p:sp>
      <p:sp>
        <p:nvSpPr>
          <p:cNvPr id="239" name="Shape 239"/>
          <p:cNvSpPr/>
          <p:nvPr/>
        </p:nvSpPr>
        <p:spPr>
          <a:xfrm>
            <a:off y="5905050" x="529400"/>
            <a:ext cy="854100" cx="80853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40" name="Shape 240"/>
          <p:cNvSpPr txBox="1"/>
          <p:nvPr/>
        </p:nvSpPr>
        <p:spPr>
          <a:xfrm>
            <a:off y="5829150" x="529400"/>
            <a:ext cy="854100" cx="8085300"/>
          </a:xfrm>
          <a:prstGeom prst="rect">
            <a:avLst/>
          </a:prstGeom>
          <a:noFill/>
          <a:ln>
            <a:noFill/>
          </a:ln>
        </p:spPr>
        <p:txBody>
          <a:bodyPr bIns="91425" rIns="91425" lIns="91425" tIns="91425" anchor="t" anchorCtr="0">
            <a:noAutofit/>
          </a:bodyPr>
          <a:lstStyle/>
          <a:p>
            <a:pPr rtl="0" lvl="0">
              <a:spcBef>
                <a:spcPts val="0"/>
              </a:spcBef>
              <a:buNone/>
            </a:pPr>
            <a:r>
              <a:rPr lang="en"/>
              <a:t>E. Almachar, A. Falconi, K. Gilgen, D.Tanna, N. M. Jordan, R. V. Hoang, S. M. Dascalu, L. C. Jayet Bray, and F. C. Harris, Jr. “NeoCortical Repository and Reports: Database and Repository for NCS.” In Proceedings of the International Conference on Software Engineering and Data Engineering (SEDE-2014), 2014. Submitted.</a:t>
            </a:r>
          </a:p>
          <a:p>
            <a:pPr rtl="0" lvl="0">
              <a:spcBef>
                <a:spcPts val="0"/>
              </a:spcBef>
              <a:buNone/>
            </a:pPr>
            <a:r>
              <a:t/>
            </a:r>
            <a:endParaRPr/>
          </a:p>
          <a:p>
            <a:pPr rtl="0" lvl="0">
              <a:spcBef>
                <a:spcPts val="0"/>
              </a:spcBef>
              <a:buNone/>
            </a:pPr>
            <a:r>
              <a:t/>
            </a:r>
            <a:endParaRPr/>
          </a:p>
        </p:txBody>
      </p:sp>
      <p:pic>
        <p:nvPicPr>
          <p:cNvPr id="241" name="Shape 241"/>
          <p:cNvPicPr preferRelativeResize="0"/>
          <p:nvPr/>
        </p:nvPicPr>
        <p:blipFill>
          <a:blip r:embed="rId3"/>
          <a:stretch>
            <a:fillRect/>
          </a:stretch>
        </p:blipFill>
        <p:spPr>
          <a:xfrm>
            <a:off y="1525100" x="2057400"/>
            <a:ext cy="2133600" cx="4991100"/>
          </a:xfrm>
          <a:prstGeom prst="rect">
            <a:avLst/>
          </a:prstGeom>
          <a:noFill/>
          <a:ln>
            <a:noFill/>
          </a:ln>
        </p:spPr>
      </p:pic>
      <p:pic>
        <p:nvPicPr>
          <p:cNvPr id="242" name="Shape 242"/>
          <p:cNvPicPr preferRelativeResize="0"/>
          <p:nvPr/>
        </p:nvPicPr>
        <p:blipFill>
          <a:blip r:embed="rId4"/>
          <a:stretch>
            <a:fillRect/>
          </a:stretch>
        </p:blipFill>
        <p:spPr>
          <a:xfrm>
            <a:off y="3766150" x="2057400"/>
            <a:ext cy="2133600" cx="4991099"/>
          </a:xfrm>
          <a:prstGeom prst="rect">
            <a:avLst/>
          </a:prstGeom>
          <a:noFill/>
          <a:ln>
            <a:noFill/>
          </a:ln>
        </p:spPr>
      </p:pic>
      <p:sp>
        <p:nvSpPr>
          <p:cNvPr id="243" name="Shape 243"/>
          <p:cNvSpPr/>
          <p:nvPr/>
        </p:nvSpPr>
        <p:spPr>
          <a:xfrm>
            <a:off y="1509950" x="2045450"/>
            <a:ext cy="2133599" cx="4991099"/>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44" name="Shape 244"/>
          <p:cNvSpPr/>
          <p:nvPr/>
        </p:nvSpPr>
        <p:spPr>
          <a:xfrm>
            <a:off y="3766150" x="2007350"/>
            <a:ext cy="2133599" cx="5029199"/>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sp>
        <p:nvSpPr>
          <p:cNvPr id="249" name="Shape 24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Report Interface</a:t>
            </a:r>
          </a:p>
        </p:txBody>
      </p:sp>
      <p:sp>
        <p:nvSpPr>
          <p:cNvPr id="250" name="Shape 250"/>
          <p:cNvSpPr/>
          <p:nvPr/>
        </p:nvSpPr>
        <p:spPr>
          <a:xfrm>
            <a:off y="5905050" x="529400"/>
            <a:ext cy="854100" cx="80853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51" name="Shape 251"/>
          <p:cNvSpPr txBox="1"/>
          <p:nvPr/>
        </p:nvSpPr>
        <p:spPr>
          <a:xfrm>
            <a:off y="5829150" x="529400"/>
            <a:ext cy="854100" cx="8085300"/>
          </a:xfrm>
          <a:prstGeom prst="rect">
            <a:avLst/>
          </a:prstGeom>
          <a:noFill/>
          <a:ln>
            <a:noFill/>
          </a:ln>
        </p:spPr>
        <p:txBody>
          <a:bodyPr bIns="91425" rIns="91425" lIns="91425" tIns="91425" anchor="t" anchorCtr="0">
            <a:noAutofit/>
          </a:bodyPr>
          <a:lstStyle/>
          <a:p>
            <a:pPr rtl="0" lvl="0">
              <a:spcBef>
                <a:spcPts val="0"/>
              </a:spcBef>
              <a:buNone/>
            </a:pPr>
            <a:r>
              <a:rPr lang="en"/>
              <a:t>E. Almachar, A. Falconi, K. Gilgen, D.Tanna, N. M. Jordan, R. V. Hoang, S. M. Dascalu, L. C. Jayet Bray, and F. C. Harris, Jr. “NeoCortical Repository and Reports: Database and Repository for NCS.” In Proceedings of the International Conference on Software Engineering and Data Engineering (SEDE-2014), 2014. Submitted.</a:t>
            </a:r>
          </a:p>
          <a:p>
            <a:pPr rtl="0" lvl="0">
              <a:spcBef>
                <a:spcPts val="0"/>
              </a:spcBef>
              <a:buNone/>
            </a:pPr>
            <a:r>
              <a:t/>
            </a:r>
            <a:endParaRPr/>
          </a:p>
          <a:p>
            <a:pPr rtl="0" lvl="0">
              <a:spcBef>
                <a:spcPts val="0"/>
              </a:spcBef>
              <a:buNone/>
            </a:pPr>
            <a:r>
              <a:t/>
            </a:r>
            <a:endParaRPr/>
          </a:p>
        </p:txBody>
      </p:sp>
      <p:pic>
        <p:nvPicPr>
          <p:cNvPr id="252" name="Shape 252"/>
          <p:cNvPicPr preferRelativeResize="0"/>
          <p:nvPr/>
        </p:nvPicPr>
        <p:blipFill>
          <a:blip r:embed="rId3"/>
          <a:stretch>
            <a:fillRect/>
          </a:stretch>
        </p:blipFill>
        <p:spPr>
          <a:xfrm>
            <a:off y="2486025" x="2076500"/>
            <a:ext cy="1885950" cx="4991100"/>
          </a:xfrm>
          <a:prstGeom prst="rect">
            <a:avLst/>
          </a:prstGeom>
          <a:noFill/>
          <a:ln>
            <a:noFill/>
          </a:ln>
        </p:spPr>
      </p:pic>
      <p:sp>
        <p:nvSpPr>
          <p:cNvPr id="253" name="Shape 253"/>
          <p:cNvSpPr/>
          <p:nvPr/>
        </p:nvSpPr>
        <p:spPr>
          <a:xfrm>
            <a:off y="2486025" x="2076500"/>
            <a:ext cy="1886100" cx="4991099"/>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y="0" x="0"/>
          <a:ext cy="0" cx="0"/>
          <a:chOff y="0" x="0"/>
          <a:chExt cy="0" cx="0"/>
        </a:xfrm>
      </p:grpSpPr>
      <p:sp>
        <p:nvSpPr>
          <p:cNvPr id="258" name="Shape 25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Outline</a:t>
            </a:r>
          </a:p>
        </p:txBody>
      </p:sp>
      <p:sp>
        <p:nvSpPr>
          <p:cNvPr id="259" name="Shape 259"/>
          <p:cNvSpPr txBox="1"/>
          <p:nvPr>
            <p:ph idx="1" type="body"/>
          </p:nvPr>
        </p:nvSpPr>
        <p:spPr>
          <a:xfrm>
            <a:off y="1621275" x="457200"/>
            <a:ext cy="4967700" cx="8229600"/>
          </a:xfrm>
          <a:prstGeom prst="rect">
            <a:avLst/>
          </a:prstGeom>
        </p:spPr>
        <p:txBody>
          <a:bodyPr bIns="91425" rIns="91425" lIns="91425" tIns="91425" anchor="t" anchorCtr="0">
            <a:noAutofit/>
          </a:bodyPr>
          <a:lstStyle/>
          <a:p>
            <a:pPr rtl="0" lvl="0" indent="-419100" marL="457200">
              <a:spcBef>
                <a:spcPts val="0"/>
              </a:spcBef>
              <a:buClr>
                <a:srgbClr val="999999"/>
              </a:buClr>
              <a:buSzPct val="100000"/>
              <a:buFont typeface="Arial"/>
              <a:buChar char="●"/>
            </a:pPr>
            <a:r>
              <a:rPr lang="en">
                <a:solidFill>
                  <a:srgbClr val="999999"/>
                </a:solidFill>
              </a:rPr>
              <a:t>Background</a:t>
            </a:r>
          </a:p>
          <a:p>
            <a:pPr rtl="0" lvl="0" indent="-419100" marL="457200">
              <a:spcBef>
                <a:spcPts val="0"/>
              </a:spcBef>
              <a:buClr>
                <a:srgbClr val="999999"/>
              </a:buClr>
              <a:buSzPct val="100000"/>
              <a:buFont typeface="Arial"/>
              <a:buChar char="●"/>
            </a:pPr>
            <a:r>
              <a:rPr lang="en">
                <a:solidFill>
                  <a:srgbClr val="999999"/>
                </a:solidFill>
              </a:rPr>
              <a:t>Neuron Models</a:t>
            </a:r>
          </a:p>
          <a:p>
            <a:pPr rtl="0" lvl="0" indent="-419100" marL="457200">
              <a:spcBef>
                <a:spcPts val="0"/>
              </a:spcBef>
              <a:buClr>
                <a:srgbClr val="000000"/>
              </a:buClr>
              <a:buSzPct val="100000"/>
              <a:buFont typeface="Arial"/>
              <a:buChar char="●"/>
            </a:pPr>
            <a:r>
              <a:rPr lang="en">
                <a:solidFill>
                  <a:srgbClr val="000000"/>
                </a:solidFill>
              </a:rPr>
              <a:t>User Interface</a:t>
            </a:r>
          </a:p>
          <a:p>
            <a:pPr rtl="0" lvl="1" indent="-381000" marL="914400">
              <a:spcBef>
                <a:spcPts val="0"/>
              </a:spcBef>
              <a:buClr>
                <a:srgbClr val="999999"/>
              </a:buClr>
              <a:buSzPct val="80000"/>
              <a:buFont typeface="Courier New"/>
              <a:buChar char="o"/>
            </a:pPr>
            <a:r>
              <a:rPr lang="en">
                <a:solidFill>
                  <a:srgbClr val="999999"/>
                </a:solidFill>
              </a:rPr>
              <a:t>GUI</a:t>
            </a:r>
          </a:p>
          <a:p>
            <a:pPr rtl="0" lvl="1" indent="-381000" marL="914400">
              <a:spcBef>
                <a:spcPts val="0"/>
              </a:spcBef>
              <a:buClr>
                <a:srgbClr val="000000"/>
              </a:buClr>
              <a:buSzPct val="80000"/>
              <a:buFont typeface="Courier New"/>
              <a:buChar char="o"/>
            </a:pPr>
            <a:r>
              <a:rPr lang="en">
                <a:solidFill>
                  <a:srgbClr val="000000"/>
                </a:solidFill>
              </a:rPr>
              <a:t>Python</a:t>
            </a:r>
          </a:p>
          <a:p>
            <a:pPr rtl="0" lvl="0" indent="-419100" marL="457200">
              <a:spcBef>
                <a:spcPts val="0"/>
              </a:spcBef>
              <a:buClr>
                <a:srgbClr val="999999"/>
              </a:buClr>
              <a:buSzPct val="100000"/>
              <a:buFont typeface="Arial"/>
              <a:buChar char="●"/>
            </a:pPr>
            <a:r>
              <a:rPr lang="en">
                <a:solidFill>
                  <a:srgbClr val="999999"/>
                </a:solidFill>
              </a:rPr>
              <a:t>Modeling</a:t>
            </a:r>
          </a:p>
          <a:p>
            <a:pPr rtl="0" lvl="0" indent="-419100" marL="457200">
              <a:spcBef>
                <a:spcPts val="0"/>
              </a:spcBef>
              <a:buClr>
                <a:srgbClr val="999999"/>
              </a:buClr>
              <a:buSzPct val="100000"/>
              <a:buFont typeface="Arial"/>
              <a:buChar char="●"/>
            </a:pPr>
            <a:r>
              <a:rPr lang="en">
                <a:solidFill>
                  <a:srgbClr val="999999"/>
                </a:solidFill>
              </a:rPr>
              <a:t>Database</a:t>
            </a:r>
          </a:p>
          <a:p>
            <a:pPr rtl="0" lvl="0" indent="-419100" marL="457200">
              <a:spcBef>
                <a:spcPts val="0"/>
              </a:spcBef>
              <a:buClr>
                <a:srgbClr val="999999"/>
              </a:buClr>
              <a:buSzPct val="100000"/>
              <a:buFont typeface="Arial"/>
              <a:buChar char="●"/>
            </a:pPr>
            <a:r>
              <a:rPr lang="en">
                <a:solidFill>
                  <a:srgbClr val="999999"/>
                </a:solidFill>
              </a:rPr>
              <a:t>Result</a:t>
            </a:r>
          </a:p>
          <a:p>
            <a:pPr rtl="0" lvl="0" indent="-419100" marL="457200">
              <a:spcBef>
                <a:spcPts val="0"/>
              </a:spcBef>
              <a:buClr>
                <a:srgbClr val="999999"/>
              </a:buClr>
              <a:buSzPct val="100000"/>
              <a:buFont typeface="Arial"/>
              <a:buChar char="●"/>
            </a:pPr>
            <a:r>
              <a:rPr lang="en">
                <a:solidFill>
                  <a:srgbClr val="999999"/>
                </a:solidFill>
              </a:rPr>
              <a:t>Documentation</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y="0" x="0"/>
          <a:ext cy="0" cx="0"/>
          <a:chOff y="0" x="0"/>
          <a:chExt cy="0" cx="0"/>
        </a:xfrm>
      </p:grpSpPr>
      <p:sp>
        <p:nvSpPr>
          <p:cNvPr id="264" name="Shape 26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Python Interface - pyNCS</a:t>
            </a:r>
          </a:p>
        </p:txBody>
      </p:sp>
      <p:sp>
        <p:nvSpPr>
          <p:cNvPr id="265" name="Shape 265"/>
          <p:cNvSpPr txBox="1"/>
          <p:nvPr>
            <p:ph idx="1" type="body"/>
          </p:nvPr>
        </p:nvSpPr>
        <p:spPr>
          <a:xfrm>
            <a:off y="1600200" x="457200"/>
            <a:ext cy="4967700" cx="39945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addNeuron</a:t>
            </a:r>
          </a:p>
          <a:p>
            <a:pPr rtl="0" lvl="0" indent="-419100" marL="457200">
              <a:spcBef>
                <a:spcPts val="0"/>
              </a:spcBef>
              <a:buClr>
                <a:schemeClr val="dk1"/>
              </a:buClr>
              <a:buSzPct val="100000"/>
              <a:buFont typeface="Arial"/>
              <a:buChar char="●"/>
            </a:pPr>
            <a:r>
              <a:rPr lang="en"/>
              <a:t>addNeuronGroup</a:t>
            </a:r>
          </a:p>
          <a:p>
            <a:pPr rtl="0" lvl="0" indent="-419100" marL="457200">
              <a:spcBef>
                <a:spcPts val="0"/>
              </a:spcBef>
              <a:buClr>
                <a:schemeClr val="dk1"/>
              </a:buClr>
              <a:buSzPct val="100000"/>
              <a:buFont typeface="Arial"/>
              <a:buChar char="●"/>
            </a:pPr>
            <a:r>
              <a:rPr lang="en"/>
              <a:t>addNeuronAlias</a:t>
            </a:r>
          </a:p>
          <a:p>
            <a:pPr rtl="0" lvl="0" indent="-419100" marL="457200">
              <a:spcBef>
                <a:spcPts val="0"/>
              </a:spcBef>
              <a:buClr>
                <a:schemeClr val="dk1"/>
              </a:buClr>
              <a:buSzPct val="100000"/>
              <a:buFont typeface="Arial"/>
              <a:buChar char="●"/>
            </a:pPr>
            <a:r>
              <a:rPr lang="en"/>
              <a:t>addSynapse</a:t>
            </a:r>
          </a:p>
          <a:p>
            <a:pPr rtl="0" lvl="0" indent="-419100" marL="457200">
              <a:spcBef>
                <a:spcPts val="0"/>
              </a:spcBef>
              <a:buClr>
                <a:schemeClr val="dk1"/>
              </a:buClr>
              <a:buSzPct val="100000"/>
              <a:buFont typeface="Arial"/>
              <a:buChar char="●"/>
            </a:pPr>
            <a:r>
              <a:rPr lang="en"/>
              <a:t>addSynapseGroup</a:t>
            </a:r>
          </a:p>
          <a:p>
            <a:pPr rtl="0" lvl="0" indent="-419100" marL="457200">
              <a:spcBef>
                <a:spcPts val="0"/>
              </a:spcBef>
              <a:buClr>
                <a:schemeClr val="dk1"/>
              </a:buClr>
              <a:buSzPct val="100000"/>
              <a:buFont typeface="Arial"/>
              <a:buChar char="●"/>
            </a:pPr>
            <a:r>
              <a:rPr lang="en"/>
              <a:t>addSynapseAlias</a:t>
            </a:r>
          </a:p>
          <a:p>
            <a:pPr rtl="0" lvl="0" indent="-419100" marL="457200">
              <a:spcBef>
                <a:spcPts val="0"/>
              </a:spcBef>
              <a:buClr>
                <a:schemeClr val="dk1"/>
              </a:buClr>
              <a:buSzPct val="100000"/>
              <a:buFont typeface="Arial"/>
              <a:buChar char="●"/>
            </a:pPr>
            <a:r>
              <a:rPr lang="en"/>
              <a:t>addStimulus</a:t>
            </a:r>
          </a:p>
          <a:p>
            <a:pPr rtl="0" lvl="0" indent="-419100" marL="457200">
              <a:spcBef>
                <a:spcPts val="0"/>
              </a:spcBef>
              <a:buClr>
                <a:schemeClr val="dk1"/>
              </a:buClr>
              <a:buSzPct val="100000"/>
              <a:buFont typeface="Arial"/>
              <a:buChar char="●"/>
            </a:pPr>
            <a:r>
              <a:rPr lang="en"/>
              <a:t>addReport</a:t>
            </a:r>
          </a:p>
          <a:p>
            <a:pPr rtl="0" lvl="0" indent="-419100" marL="457200">
              <a:spcBef>
                <a:spcPts val="0"/>
              </a:spcBef>
              <a:buClr>
                <a:schemeClr val="dk1"/>
              </a:buClr>
              <a:buSzPct val="100000"/>
              <a:buFont typeface="Arial"/>
              <a:buChar char="●"/>
            </a:pPr>
            <a:r>
              <a:rPr lang="en"/>
              <a:t>init</a:t>
            </a:r>
          </a:p>
          <a:p>
            <a:pPr lvl="0" indent="-419100" marL="457200">
              <a:spcBef>
                <a:spcPts val="0"/>
              </a:spcBef>
              <a:buClr>
                <a:schemeClr val="dk1"/>
              </a:buClr>
              <a:buSzPct val="100000"/>
              <a:buFont typeface="Arial"/>
              <a:buChar char="●"/>
            </a:pPr>
            <a:r>
              <a:rPr lang="en"/>
              <a:t>run</a:t>
            </a:r>
          </a:p>
        </p:txBody>
      </p:sp>
      <p:pic>
        <p:nvPicPr>
          <p:cNvPr id="266" name="Shape 266"/>
          <p:cNvPicPr preferRelativeResize="0"/>
          <p:nvPr/>
        </p:nvPicPr>
        <p:blipFill>
          <a:blip r:embed="rId3"/>
          <a:stretch>
            <a:fillRect/>
          </a:stretch>
        </p:blipFill>
        <p:spPr>
          <a:xfrm>
            <a:off y="2056525" x="4451699"/>
            <a:ext cy="4055050" cx="4558774"/>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y="0" x="0"/>
          <a:ext cy="0" cx="0"/>
          <a:chOff y="0" x="0"/>
          <a:chExt cy="0" cx="0"/>
        </a:xfrm>
      </p:grpSpPr>
      <p:sp>
        <p:nvSpPr>
          <p:cNvPr id="271" name="Shape 27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Outline</a:t>
            </a:r>
          </a:p>
        </p:txBody>
      </p:sp>
      <p:sp>
        <p:nvSpPr>
          <p:cNvPr id="272" name="Shape 272"/>
          <p:cNvSpPr txBox="1"/>
          <p:nvPr>
            <p:ph idx="1" type="body"/>
          </p:nvPr>
        </p:nvSpPr>
        <p:spPr>
          <a:xfrm>
            <a:off y="1621275" x="457200"/>
            <a:ext cy="4967700" cx="8229600"/>
          </a:xfrm>
          <a:prstGeom prst="rect">
            <a:avLst/>
          </a:prstGeom>
        </p:spPr>
        <p:txBody>
          <a:bodyPr bIns="91425" rIns="91425" lIns="91425" tIns="91425" anchor="t" anchorCtr="0">
            <a:noAutofit/>
          </a:bodyPr>
          <a:lstStyle/>
          <a:p>
            <a:pPr rtl="0" lvl="0" indent="-419100" marL="457200">
              <a:spcBef>
                <a:spcPts val="0"/>
              </a:spcBef>
              <a:buClr>
                <a:srgbClr val="999999"/>
              </a:buClr>
              <a:buSzPct val="100000"/>
              <a:buFont typeface="Arial"/>
              <a:buChar char="●"/>
            </a:pPr>
            <a:r>
              <a:rPr lang="en">
                <a:solidFill>
                  <a:srgbClr val="999999"/>
                </a:solidFill>
              </a:rPr>
              <a:t>Background</a:t>
            </a:r>
          </a:p>
          <a:p>
            <a:pPr rtl="0" lvl="0" indent="-419100" marL="457200">
              <a:spcBef>
                <a:spcPts val="0"/>
              </a:spcBef>
              <a:buClr>
                <a:srgbClr val="999999"/>
              </a:buClr>
              <a:buSzPct val="100000"/>
              <a:buFont typeface="Arial"/>
              <a:buChar char="●"/>
            </a:pPr>
            <a:r>
              <a:rPr lang="en">
                <a:solidFill>
                  <a:srgbClr val="999999"/>
                </a:solidFill>
              </a:rPr>
              <a:t>Neuron Models</a:t>
            </a:r>
          </a:p>
          <a:p>
            <a:pPr rtl="0" lvl="0" indent="-419100" marL="457200">
              <a:spcBef>
                <a:spcPts val="0"/>
              </a:spcBef>
              <a:buClr>
                <a:srgbClr val="999999"/>
              </a:buClr>
              <a:buSzPct val="100000"/>
              <a:buFont typeface="Arial"/>
              <a:buChar char="●"/>
            </a:pPr>
            <a:r>
              <a:rPr lang="en">
                <a:solidFill>
                  <a:srgbClr val="999999"/>
                </a:solidFill>
              </a:rPr>
              <a:t>User Interface</a:t>
            </a:r>
          </a:p>
          <a:p>
            <a:pPr rtl="0" lvl="1" indent="-381000" marL="914400">
              <a:spcBef>
                <a:spcPts val="0"/>
              </a:spcBef>
              <a:buClr>
                <a:srgbClr val="999999"/>
              </a:buClr>
              <a:buSzPct val="80000"/>
              <a:buFont typeface="Courier New"/>
              <a:buChar char="o"/>
            </a:pPr>
            <a:r>
              <a:rPr lang="en">
                <a:solidFill>
                  <a:srgbClr val="999999"/>
                </a:solidFill>
              </a:rPr>
              <a:t>GUI</a:t>
            </a:r>
          </a:p>
          <a:p>
            <a:pPr rtl="0" lvl="1" indent="-381000" marL="914400">
              <a:spcBef>
                <a:spcPts val="0"/>
              </a:spcBef>
              <a:buClr>
                <a:srgbClr val="999999"/>
              </a:buClr>
              <a:buSzPct val="80000"/>
              <a:buFont typeface="Courier New"/>
              <a:buChar char="o"/>
            </a:pPr>
            <a:r>
              <a:rPr lang="en">
                <a:solidFill>
                  <a:srgbClr val="999999"/>
                </a:solidFill>
              </a:rPr>
              <a:t>Python</a:t>
            </a:r>
          </a:p>
          <a:p>
            <a:pPr rtl="0" lvl="0" indent="-419100" marL="457200">
              <a:spcBef>
                <a:spcPts val="0"/>
              </a:spcBef>
              <a:buClr>
                <a:srgbClr val="000000"/>
              </a:buClr>
              <a:buSzPct val="100000"/>
              <a:buFont typeface="Arial"/>
              <a:buChar char="●"/>
            </a:pPr>
            <a:r>
              <a:rPr lang="en">
                <a:solidFill>
                  <a:srgbClr val="000000"/>
                </a:solidFill>
              </a:rPr>
              <a:t>Modeling</a:t>
            </a:r>
          </a:p>
          <a:p>
            <a:pPr rtl="0" lvl="0" indent="-419100" marL="457200">
              <a:spcBef>
                <a:spcPts val="0"/>
              </a:spcBef>
              <a:buClr>
                <a:srgbClr val="999999"/>
              </a:buClr>
              <a:buSzPct val="100000"/>
              <a:buFont typeface="Arial"/>
              <a:buChar char="●"/>
            </a:pPr>
            <a:r>
              <a:rPr lang="en">
                <a:solidFill>
                  <a:srgbClr val="999999"/>
                </a:solidFill>
              </a:rPr>
              <a:t>Database</a:t>
            </a:r>
          </a:p>
          <a:p>
            <a:pPr rtl="0" lvl="0" indent="-419100" marL="457200">
              <a:spcBef>
                <a:spcPts val="0"/>
              </a:spcBef>
              <a:buClr>
                <a:srgbClr val="999999"/>
              </a:buClr>
              <a:buSzPct val="100000"/>
              <a:buFont typeface="Arial"/>
              <a:buChar char="●"/>
            </a:pPr>
            <a:r>
              <a:rPr lang="en">
                <a:solidFill>
                  <a:srgbClr val="999999"/>
                </a:solidFill>
              </a:rPr>
              <a:t>Result</a:t>
            </a:r>
          </a:p>
          <a:p>
            <a:pPr rtl="0" lvl="0" indent="-419100" marL="457200">
              <a:spcBef>
                <a:spcPts val="0"/>
              </a:spcBef>
              <a:buClr>
                <a:srgbClr val="999999"/>
              </a:buClr>
              <a:buSzPct val="100000"/>
              <a:buFont typeface="Arial"/>
              <a:buChar char="●"/>
            </a:pPr>
            <a:r>
              <a:rPr lang="en">
                <a:solidFill>
                  <a:srgbClr val="999999"/>
                </a:solidFill>
              </a:rPr>
              <a:t>Documentation</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y="0" x="0"/>
          <a:ext cy="0" cx="0"/>
          <a:chOff y="0" x="0"/>
          <a:chExt cy="0" cx="0"/>
        </a:xfrm>
      </p:grpSpPr>
      <p:sp>
        <p:nvSpPr>
          <p:cNvPr id="277" name="Shape 277"/>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Izhikevich - Regular Spiking</a:t>
            </a:r>
          </a:p>
        </p:txBody>
      </p:sp>
      <p:pic>
        <p:nvPicPr>
          <p:cNvPr id="278" name="Shape 278"/>
          <p:cNvPicPr preferRelativeResize="0"/>
          <p:nvPr/>
        </p:nvPicPr>
        <p:blipFill>
          <a:blip r:embed="rId3"/>
          <a:stretch>
            <a:fillRect/>
          </a:stretch>
        </p:blipFill>
        <p:spPr>
          <a:xfrm>
            <a:off y="1568037" x="1443775"/>
            <a:ext cy="5032024" cx="6256457"/>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y="0" x="0"/>
          <a:ext cy="0" cx="0"/>
          <a:chOff y="0" x="0"/>
          <a:chExt cy="0" cx="0"/>
        </a:xfrm>
      </p:grpSpPr>
      <p:sp>
        <p:nvSpPr>
          <p:cNvPr id="283" name="Shape 283"/>
          <p:cNvSpPr txBox="1"/>
          <p:nvPr>
            <p:ph type="title"/>
          </p:nvPr>
        </p:nvSpPr>
        <p:spPr>
          <a:xfrm>
            <a:off y="-12" x="457200"/>
            <a:ext cy="1143000" cx="8229600"/>
          </a:xfrm>
          <a:prstGeom prst="rect">
            <a:avLst/>
          </a:prstGeom>
        </p:spPr>
        <p:txBody>
          <a:bodyPr bIns="91425" rIns="91425" lIns="91425" tIns="91425" anchor="b" anchorCtr="0">
            <a:noAutofit/>
          </a:bodyPr>
          <a:lstStyle/>
          <a:p>
            <a:pPr>
              <a:spcBef>
                <a:spcPts val="0"/>
              </a:spcBef>
              <a:buNone/>
            </a:pPr>
            <a:r>
              <a:rPr lang="en"/>
              <a:t>LIF - Regular Spiking</a:t>
            </a:r>
          </a:p>
        </p:txBody>
      </p:sp>
      <p:pic>
        <p:nvPicPr>
          <p:cNvPr id="284" name="Shape 284"/>
          <p:cNvPicPr preferRelativeResize="0"/>
          <p:nvPr/>
        </p:nvPicPr>
        <p:blipFill>
          <a:blip r:embed="rId3"/>
          <a:stretch>
            <a:fillRect/>
          </a:stretch>
        </p:blipFill>
        <p:spPr>
          <a:xfrm>
            <a:off y="1020775" x="283075"/>
            <a:ext cy="5837225" cx="4937975"/>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y="0" x="0"/>
          <a:ext cy="0" cx="0"/>
          <a:chOff y="0" x="0"/>
          <a:chExt cy="0" cx="0"/>
        </a:xfrm>
      </p:grpSpPr>
      <p:sp>
        <p:nvSpPr>
          <p:cNvPr id="289" name="Shape 289"/>
          <p:cNvSpPr txBox="1"/>
          <p:nvPr>
            <p:ph type="title"/>
          </p:nvPr>
        </p:nvSpPr>
        <p:spPr>
          <a:xfrm>
            <a:off y="-12" x="457200"/>
            <a:ext cy="1143000" cx="8229600"/>
          </a:xfrm>
          <a:prstGeom prst="rect">
            <a:avLst/>
          </a:prstGeom>
        </p:spPr>
        <p:txBody>
          <a:bodyPr bIns="91425" rIns="91425" lIns="91425" tIns="91425" anchor="b" anchorCtr="0">
            <a:noAutofit/>
          </a:bodyPr>
          <a:lstStyle/>
          <a:p>
            <a:pPr rtl="0" lvl="0">
              <a:spcBef>
                <a:spcPts val="0"/>
              </a:spcBef>
              <a:buNone/>
            </a:pPr>
            <a:r>
              <a:rPr lang="en"/>
              <a:t>LIF - Regular Spiking (Continue)</a:t>
            </a:r>
          </a:p>
        </p:txBody>
      </p:sp>
      <p:pic>
        <p:nvPicPr>
          <p:cNvPr id="290" name="Shape 290"/>
          <p:cNvPicPr preferRelativeResize="0"/>
          <p:nvPr/>
        </p:nvPicPr>
        <p:blipFill>
          <a:blip r:embed="rId3"/>
          <a:stretch>
            <a:fillRect/>
          </a:stretch>
        </p:blipFill>
        <p:spPr>
          <a:xfrm>
            <a:off y="1850800" x="723900"/>
            <a:ext cy="4514850" cx="769620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y="0" x="0"/>
          <a:ext cy="0" cx="0"/>
          <a:chOff y="0" x="0"/>
          <a:chExt cy="0" cx="0"/>
        </a:xfrm>
      </p:grpSpPr>
      <p:sp>
        <p:nvSpPr>
          <p:cNvPr id="295" name="Shape 295"/>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Outline</a:t>
            </a:r>
          </a:p>
        </p:txBody>
      </p:sp>
      <p:sp>
        <p:nvSpPr>
          <p:cNvPr id="296" name="Shape 296"/>
          <p:cNvSpPr txBox="1"/>
          <p:nvPr>
            <p:ph idx="1" type="body"/>
          </p:nvPr>
        </p:nvSpPr>
        <p:spPr>
          <a:xfrm>
            <a:off y="1621275" x="457200"/>
            <a:ext cy="4967700" cx="8229600"/>
          </a:xfrm>
          <a:prstGeom prst="rect">
            <a:avLst/>
          </a:prstGeom>
        </p:spPr>
        <p:txBody>
          <a:bodyPr bIns="91425" rIns="91425" lIns="91425" tIns="91425" anchor="t" anchorCtr="0">
            <a:noAutofit/>
          </a:bodyPr>
          <a:lstStyle/>
          <a:p>
            <a:pPr rtl="0" lvl="0" indent="-419100" marL="457200">
              <a:spcBef>
                <a:spcPts val="0"/>
              </a:spcBef>
              <a:buClr>
                <a:srgbClr val="999999"/>
              </a:buClr>
              <a:buSzPct val="100000"/>
              <a:buFont typeface="Arial"/>
              <a:buChar char="●"/>
            </a:pPr>
            <a:r>
              <a:rPr lang="en">
                <a:solidFill>
                  <a:srgbClr val="999999"/>
                </a:solidFill>
              </a:rPr>
              <a:t>Background</a:t>
            </a:r>
          </a:p>
          <a:p>
            <a:pPr rtl="0" lvl="0" indent="-419100" marL="457200">
              <a:spcBef>
                <a:spcPts val="0"/>
              </a:spcBef>
              <a:buClr>
                <a:srgbClr val="999999"/>
              </a:buClr>
              <a:buSzPct val="100000"/>
              <a:buFont typeface="Arial"/>
              <a:buChar char="●"/>
            </a:pPr>
            <a:r>
              <a:rPr lang="en">
                <a:solidFill>
                  <a:srgbClr val="999999"/>
                </a:solidFill>
              </a:rPr>
              <a:t>Neuron Models</a:t>
            </a:r>
          </a:p>
          <a:p>
            <a:pPr rtl="0" lvl="0" indent="-419100" marL="457200">
              <a:spcBef>
                <a:spcPts val="0"/>
              </a:spcBef>
              <a:buClr>
                <a:srgbClr val="999999"/>
              </a:buClr>
              <a:buSzPct val="100000"/>
              <a:buFont typeface="Arial"/>
              <a:buChar char="●"/>
            </a:pPr>
            <a:r>
              <a:rPr lang="en">
                <a:solidFill>
                  <a:srgbClr val="999999"/>
                </a:solidFill>
              </a:rPr>
              <a:t>User Interface</a:t>
            </a:r>
          </a:p>
          <a:p>
            <a:pPr rtl="0" lvl="1" indent="-381000" marL="914400">
              <a:spcBef>
                <a:spcPts val="0"/>
              </a:spcBef>
              <a:buClr>
                <a:srgbClr val="999999"/>
              </a:buClr>
              <a:buSzPct val="80000"/>
              <a:buFont typeface="Courier New"/>
              <a:buChar char="o"/>
            </a:pPr>
            <a:r>
              <a:rPr lang="en">
                <a:solidFill>
                  <a:srgbClr val="999999"/>
                </a:solidFill>
              </a:rPr>
              <a:t>GUI</a:t>
            </a:r>
          </a:p>
          <a:p>
            <a:pPr rtl="0" lvl="1" indent="-381000" marL="914400">
              <a:spcBef>
                <a:spcPts val="0"/>
              </a:spcBef>
              <a:buClr>
                <a:srgbClr val="999999"/>
              </a:buClr>
              <a:buSzPct val="80000"/>
              <a:buFont typeface="Courier New"/>
              <a:buChar char="o"/>
            </a:pPr>
            <a:r>
              <a:rPr lang="en">
                <a:solidFill>
                  <a:srgbClr val="999999"/>
                </a:solidFill>
              </a:rPr>
              <a:t>Python</a:t>
            </a:r>
          </a:p>
          <a:p>
            <a:pPr rtl="0" lvl="0" indent="-419100" marL="457200">
              <a:spcBef>
                <a:spcPts val="0"/>
              </a:spcBef>
              <a:buClr>
                <a:srgbClr val="999999"/>
              </a:buClr>
              <a:buSzPct val="100000"/>
              <a:buFont typeface="Arial"/>
              <a:buChar char="●"/>
            </a:pPr>
            <a:r>
              <a:rPr lang="en">
                <a:solidFill>
                  <a:srgbClr val="999999"/>
                </a:solidFill>
              </a:rPr>
              <a:t>Modeling</a:t>
            </a:r>
          </a:p>
          <a:p>
            <a:pPr rtl="0" lvl="0" indent="-419100" marL="457200">
              <a:spcBef>
                <a:spcPts val="0"/>
              </a:spcBef>
              <a:buClr>
                <a:srgbClr val="000000"/>
              </a:buClr>
              <a:buSzPct val="100000"/>
              <a:buFont typeface="Arial"/>
              <a:buChar char="●"/>
            </a:pPr>
            <a:r>
              <a:rPr lang="en">
                <a:solidFill>
                  <a:srgbClr val="000000"/>
                </a:solidFill>
              </a:rPr>
              <a:t>Database</a:t>
            </a:r>
          </a:p>
          <a:p>
            <a:pPr rtl="0" lvl="0" indent="-419100" marL="457200">
              <a:spcBef>
                <a:spcPts val="0"/>
              </a:spcBef>
              <a:buClr>
                <a:srgbClr val="999999"/>
              </a:buClr>
              <a:buSzPct val="100000"/>
              <a:buFont typeface="Arial"/>
              <a:buChar char="●"/>
            </a:pPr>
            <a:r>
              <a:rPr lang="en">
                <a:solidFill>
                  <a:srgbClr val="999999"/>
                </a:solidFill>
              </a:rPr>
              <a:t>Result</a:t>
            </a:r>
          </a:p>
          <a:p>
            <a:pPr rtl="0" lvl="0" indent="-419100" marL="457200">
              <a:spcBef>
                <a:spcPts val="0"/>
              </a:spcBef>
              <a:buClr>
                <a:srgbClr val="999999"/>
              </a:buClr>
              <a:buSzPct val="100000"/>
              <a:buFont typeface="Arial"/>
              <a:buChar char="●"/>
            </a:pPr>
            <a:r>
              <a:rPr lang="en">
                <a:solidFill>
                  <a:srgbClr val="999999"/>
                </a:solidFill>
              </a:rPr>
              <a:t>Documentation</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y="0" x="0"/>
          <a:ext cy="0" cx="0"/>
          <a:chOff y="0" x="0"/>
          <a:chExt cy="0" cx="0"/>
        </a:xfrm>
      </p:grpSpPr>
      <p:pic>
        <p:nvPicPr>
          <p:cNvPr id="301" name="Shape 301"/>
          <p:cNvPicPr preferRelativeResize="0"/>
          <p:nvPr/>
        </p:nvPicPr>
        <p:blipFill>
          <a:blip r:embed="rId3"/>
          <a:stretch>
            <a:fillRect/>
          </a:stretch>
        </p:blipFill>
        <p:spPr>
          <a:xfrm>
            <a:off y="109400" x="187350"/>
            <a:ext cy="5580450" cx="8769276"/>
          </a:xfrm>
          <a:prstGeom prst="rect">
            <a:avLst/>
          </a:prstGeom>
          <a:noFill/>
          <a:ln>
            <a:noFill/>
          </a:ln>
        </p:spPr>
      </p:pic>
      <p:sp>
        <p:nvSpPr>
          <p:cNvPr id="302" name="Shape 302"/>
          <p:cNvSpPr txBox="1"/>
          <p:nvPr/>
        </p:nvSpPr>
        <p:spPr>
          <a:xfrm>
            <a:off y="6039850" x="577525"/>
            <a:ext cy="818399" cx="8001000"/>
          </a:xfrm>
          <a:prstGeom prst="rect">
            <a:avLst/>
          </a:prstGeom>
          <a:noFill/>
          <a:ln>
            <a:noFill/>
          </a:ln>
        </p:spPr>
        <p:txBody>
          <a:bodyPr bIns="91425" rIns="91425" lIns="91425" tIns="91425" anchor="ctr" anchorCtr="0">
            <a:noAutofit/>
          </a:bodyPr>
          <a:lstStyle/>
          <a:p>
            <a:pPr rtl="0" lvl="0">
              <a:spcBef>
                <a:spcPts val="0"/>
              </a:spcBef>
              <a:buNone/>
            </a:pPr>
            <a:r>
              <a:rPr u="sng" lang="en">
                <a:solidFill>
                  <a:schemeClr val="dk1"/>
                </a:solidFill>
              </a:rPr>
              <a:t>Demonstration</a:t>
            </a:r>
            <a:r>
              <a:rPr lang="en">
                <a:solidFill>
                  <a:schemeClr val="dk1"/>
                </a:solidFill>
              </a:rPr>
              <a:t>: L. C. Jayet Bray, D. Tanna, F. C. Harris, Jr. “NCS: A Large-Scale Brain Simulator”, December 2012 Neural Information Processing Systems (NIPS 2012), Lake Tahoe, NV</a:t>
            </a:r>
          </a:p>
        </p:txBody>
      </p:sp>
      <p:sp>
        <p:nvSpPr>
          <p:cNvPr id="303" name="Shape 303"/>
          <p:cNvSpPr/>
          <p:nvPr/>
        </p:nvSpPr>
        <p:spPr>
          <a:xfrm>
            <a:off y="6244400" x="649700"/>
            <a:ext cy="457200" cx="7784399"/>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 name="Shape 42"/>
        <p:cNvGrpSpPr/>
        <p:nvPr/>
      </p:nvGrpSpPr>
      <p:grpSpPr>
        <a:xfrm>
          <a:off y="0" x="0"/>
          <a:ext cy="0" cx="0"/>
          <a:chOff y="0" x="0"/>
          <a:chExt cy="0" cx="0"/>
        </a:xfrm>
      </p:grpSpPr>
      <p:sp>
        <p:nvSpPr>
          <p:cNvPr id="43" name="Shape 4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Human Brain</a:t>
            </a:r>
          </a:p>
        </p:txBody>
      </p:sp>
      <p:sp>
        <p:nvSpPr>
          <p:cNvPr id="44" name="Shape 4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Neurons  : ~ 8.6 x 10^10 (86 Billion)</a:t>
            </a:r>
          </a:p>
          <a:p>
            <a:pPr lvl="0" indent="-419100" marL="457200">
              <a:spcBef>
                <a:spcPts val="0"/>
              </a:spcBef>
              <a:buClr>
                <a:schemeClr val="dk1"/>
              </a:buClr>
              <a:buSzPct val="100000"/>
              <a:buFont typeface="Arial"/>
              <a:buChar char="●"/>
            </a:pPr>
            <a:r>
              <a:rPr lang="en"/>
              <a:t>Synapses: ~ 1x 10^14 (100 Trillion)</a:t>
            </a:r>
          </a:p>
        </p:txBody>
      </p:sp>
      <p:pic>
        <p:nvPicPr>
          <p:cNvPr id="45" name="Shape 45"/>
          <p:cNvPicPr preferRelativeResize="0"/>
          <p:nvPr/>
        </p:nvPicPr>
        <p:blipFill>
          <a:blip r:embed="rId3"/>
          <a:stretch>
            <a:fillRect/>
          </a:stretch>
        </p:blipFill>
        <p:spPr>
          <a:xfrm>
            <a:off y="3166099" x="3596824"/>
            <a:ext cy="3401800" cx="5089975"/>
          </a:xfrm>
          <a:prstGeom prst="rect">
            <a:avLst/>
          </a:prstGeom>
          <a:noFill/>
          <a:ln>
            <a:noFill/>
          </a:ln>
        </p:spPr>
      </p:pic>
      <p:sp>
        <p:nvSpPr>
          <p:cNvPr id="46" name="Shape 46"/>
          <p:cNvSpPr txBox="1"/>
          <p:nvPr/>
        </p:nvSpPr>
        <p:spPr>
          <a:xfrm>
            <a:off y="6539825" x="0"/>
            <a:ext cy="256200" cx="7386599"/>
          </a:xfrm>
          <a:prstGeom prst="rect">
            <a:avLst/>
          </a:prstGeom>
          <a:noFill/>
          <a:ln>
            <a:noFill/>
          </a:ln>
        </p:spPr>
        <p:txBody>
          <a:bodyPr bIns="91425" rIns="91425" lIns="91425" tIns="91425" anchor="t" anchorCtr="0">
            <a:noAutofit/>
          </a:bodyPr>
          <a:lstStyle/>
          <a:p>
            <a:pPr rtl="0" lvl="0">
              <a:spcBef>
                <a:spcPts val="0"/>
              </a:spcBef>
              <a:buNone/>
            </a:pPr>
            <a:r>
              <a:rPr lang="en"/>
              <a:t>Image Source: http://voxxi.com/2014/01/21/cool-facts-about-human-brain/</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y="0" x="0"/>
          <a:ext cy="0" cx="0"/>
          <a:chOff y="0" x="0"/>
          <a:chExt cy="0" cx="0"/>
        </a:xfrm>
      </p:grpSpPr>
      <p:sp>
        <p:nvSpPr>
          <p:cNvPr id="308" name="Shape 308"/>
          <p:cNvSpPr txBox="1"/>
          <p:nvPr>
            <p:ph idx="1" type="body"/>
          </p:nvPr>
        </p:nvSpPr>
        <p:spPr>
          <a:xfrm>
            <a:off y="1324400" x="457200"/>
            <a:ext cy="4967700" cx="8229600"/>
          </a:xfrm>
          <a:prstGeom prst="rect">
            <a:avLst/>
          </a:prstGeom>
        </p:spPr>
        <p:txBody>
          <a:bodyPr bIns="91425" rIns="91425" lIns="91425" tIns="91425" anchor="t" anchorCtr="0">
            <a:noAutofit/>
          </a:bodyPr>
          <a:lstStyle/>
          <a:p>
            <a:pPr algn="ctr" rtl="0" lvl="0">
              <a:lnSpc>
                <a:spcPct val="130000"/>
              </a:lnSpc>
              <a:spcBef>
                <a:spcPts val="0"/>
              </a:spcBef>
              <a:buClr>
                <a:schemeClr val="dk1"/>
              </a:buClr>
              <a:buSzPct val="30555"/>
              <a:buFont typeface="Arial"/>
              <a:buNone/>
            </a:pPr>
            <a:r>
              <a:rPr sz="3600" lang="en"/>
              <a:t>MongoDB (from "hu</a:t>
            </a:r>
            <a:r>
              <a:rPr b="1" sz="3600" lang="en"/>
              <a:t>mongo</a:t>
            </a:r>
            <a:r>
              <a:rPr sz="3600" lang="en"/>
              <a:t>us") is a scalable, high-performance, open source, schema-free, document-oriented database.</a:t>
            </a:r>
          </a:p>
          <a:p>
            <a:pPr algn="ctr" rtl="0" lvl="0">
              <a:lnSpc>
                <a:spcPct val="130000"/>
              </a:lnSpc>
              <a:spcBef>
                <a:spcPts val="0"/>
              </a:spcBef>
              <a:buClr>
                <a:schemeClr val="dk1"/>
              </a:buClr>
              <a:buSzPct val="30555"/>
              <a:buFont typeface="Arial"/>
              <a:buNone/>
            </a:pPr>
            <a:r>
              <a:rPr sz="3600" lang="en"/>
              <a:t>-mongodb.org</a:t>
            </a:r>
          </a:p>
          <a:p>
            <a:pPr>
              <a:spcBef>
                <a:spcPts val="0"/>
              </a:spcBef>
              <a:buNone/>
            </a:pPr>
            <a:r>
              <a:t/>
            </a:r>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y="0" x="0"/>
          <a:ext cy="0" cx="0"/>
          <a:chOff y="0" x="0"/>
          <a:chExt cy="0" cx="0"/>
        </a:xfrm>
      </p:grpSpPr>
      <p:sp>
        <p:nvSpPr>
          <p:cNvPr id="313" name="Shape 31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MongoDB</a:t>
            </a:r>
          </a:p>
        </p:txBody>
      </p:sp>
      <p:sp>
        <p:nvSpPr>
          <p:cNvPr id="314" name="Shape 314"/>
          <p:cNvSpPr txBox="1"/>
          <p:nvPr>
            <p:ph idx="1" type="body"/>
          </p:nvPr>
        </p:nvSpPr>
        <p:spPr>
          <a:xfrm>
            <a:off y="1600200" x="457200"/>
            <a:ext cy="4967700" cx="4875000"/>
          </a:xfrm>
          <a:prstGeom prst="rect">
            <a:avLst/>
          </a:prstGeom>
        </p:spPr>
        <p:txBody>
          <a:bodyPr bIns="91425" rIns="91425" lIns="91425" tIns="91425" anchor="t" anchorCtr="0">
            <a:noAutofit/>
          </a:bodyPr>
          <a:lstStyle/>
          <a:p>
            <a:pPr rtl="0" lvl="0" indent="-342900" marL="457200">
              <a:spcBef>
                <a:spcPts val="0"/>
              </a:spcBef>
              <a:buClr>
                <a:schemeClr val="dk1"/>
              </a:buClr>
              <a:buSzPct val="100000"/>
              <a:buFont typeface="Arial"/>
              <a:buChar char="●"/>
            </a:pPr>
            <a:r>
              <a:rPr sz="1800" lang="en"/>
              <a:t>NoSQL database</a:t>
            </a:r>
          </a:p>
          <a:p>
            <a:pPr rtl="0" lvl="0" indent="-342900" marL="457200">
              <a:spcBef>
                <a:spcPts val="0"/>
              </a:spcBef>
              <a:buClr>
                <a:schemeClr val="dk1"/>
              </a:buClr>
              <a:buSzPct val="100000"/>
              <a:buFont typeface="Arial"/>
              <a:buChar char="●"/>
            </a:pPr>
            <a:r>
              <a:rPr sz="1800" lang="en"/>
              <a:t>JSON Style documents</a:t>
            </a:r>
          </a:p>
          <a:p>
            <a:pPr rtl="0" lvl="0" indent="-342900" marL="457200">
              <a:spcBef>
                <a:spcPts val="0"/>
              </a:spcBef>
              <a:buClr>
                <a:schemeClr val="dk1"/>
              </a:buClr>
              <a:buSzPct val="100000"/>
              <a:buFont typeface="Arial"/>
              <a:buChar char="●"/>
            </a:pPr>
            <a:r>
              <a:rPr sz="1800" lang="en"/>
              <a:t>Missing:</a:t>
            </a:r>
          </a:p>
          <a:p>
            <a:pPr rtl="0" lvl="1" indent="-342900" marL="914400">
              <a:spcBef>
                <a:spcPts val="0"/>
              </a:spcBef>
              <a:buClr>
                <a:schemeClr val="dk1"/>
              </a:buClr>
              <a:buSzPct val="100000"/>
              <a:buFont typeface="Courier New"/>
              <a:buChar char="o"/>
            </a:pPr>
            <a:r>
              <a:rPr sz="1800" lang="en"/>
              <a:t>No Joins</a:t>
            </a:r>
          </a:p>
          <a:p>
            <a:pPr rtl="0" lvl="2" indent="-342900" marL="1371600">
              <a:spcBef>
                <a:spcPts val="0"/>
              </a:spcBef>
              <a:buClr>
                <a:schemeClr val="dk1"/>
              </a:buClr>
              <a:buSzPct val="100000"/>
              <a:buFont typeface="Wingdings"/>
              <a:buChar char="§"/>
            </a:pPr>
            <a:r>
              <a:rPr sz="1800" lang="en"/>
              <a:t>They are too expensive!</a:t>
            </a:r>
          </a:p>
          <a:p>
            <a:pPr rtl="0" lvl="1" indent="-342900" marL="914400">
              <a:spcBef>
                <a:spcPts val="0"/>
              </a:spcBef>
              <a:buClr>
                <a:schemeClr val="dk1"/>
              </a:buClr>
              <a:buSzPct val="100000"/>
              <a:buFont typeface="Courier New"/>
              <a:buChar char="o"/>
            </a:pPr>
            <a:r>
              <a:rPr sz="1800" lang="en"/>
              <a:t>No Complex Transactions</a:t>
            </a:r>
          </a:p>
          <a:p>
            <a:pPr rtl="0" lvl="1" indent="-342900" marL="914400">
              <a:spcBef>
                <a:spcPts val="0"/>
              </a:spcBef>
              <a:buClr>
                <a:schemeClr val="dk1"/>
              </a:buClr>
              <a:buSzPct val="100000"/>
              <a:buFont typeface="Courier New"/>
              <a:buChar char="o"/>
            </a:pPr>
            <a:r>
              <a:rPr sz="1800" lang="en"/>
              <a:t>No Constraint Support</a:t>
            </a:r>
          </a:p>
          <a:p>
            <a:pPr rtl="0" lvl="2" indent="-342900" marL="1371600">
              <a:spcBef>
                <a:spcPts val="0"/>
              </a:spcBef>
              <a:buClr>
                <a:schemeClr val="dk1"/>
              </a:buClr>
              <a:buSzPct val="100000"/>
              <a:buFont typeface="Wingdings"/>
              <a:buChar char="§"/>
            </a:pPr>
            <a:r>
              <a:rPr sz="1800" lang="en"/>
              <a:t>Not at database level. Added at application level.</a:t>
            </a:r>
          </a:p>
          <a:p>
            <a:pPr rtl="0" lvl="0" indent="-342900" marL="457200">
              <a:lnSpc>
                <a:spcPct val="115000"/>
              </a:lnSpc>
              <a:spcBef>
                <a:spcPts val="0"/>
              </a:spcBef>
              <a:buClr>
                <a:schemeClr val="dk1"/>
              </a:buClr>
              <a:buSzPct val="100000"/>
              <a:buFont typeface="Arial"/>
              <a:buChar char="●"/>
            </a:pPr>
            <a:r>
              <a:rPr sz="1800" lang="en"/>
              <a:t>Extra:</a:t>
            </a:r>
          </a:p>
          <a:p>
            <a:pPr rtl="0" lvl="1" indent="-342900" marL="914400">
              <a:lnSpc>
                <a:spcPct val="115000"/>
              </a:lnSpc>
              <a:spcBef>
                <a:spcPts val="0"/>
              </a:spcBef>
              <a:buClr>
                <a:schemeClr val="dk1"/>
              </a:buClr>
              <a:buSzPct val="100000"/>
              <a:buFont typeface="Arial"/>
              <a:buChar char="○"/>
            </a:pPr>
            <a:r>
              <a:rPr sz="1800" lang="en"/>
              <a:t>Document based queries</a:t>
            </a:r>
          </a:p>
          <a:p>
            <a:pPr rtl="0" lvl="1" indent="-342900" marL="914400">
              <a:lnSpc>
                <a:spcPct val="115000"/>
              </a:lnSpc>
              <a:spcBef>
                <a:spcPts val="0"/>
              </a:spcBef>
              <a:buClr>
                <a:schemeClr val="dk1"/>
              </a:buClr>
              <a:buSzPct val="100000"/>
              <a:buFont typeface="Arial"/>
              <a:buChar char="○"/>
            </a:pPr>
            <a:r>
              <a:rPr sz="1800" lang="en"/>
              <a:t>Fast Performance</a:t>
            </a:r>
          </a:p>
          <a:p>
            <a:pPr rtl="0" lvl="1" indent="-342900" marL="914400">
              <a:lnSpc>
                <a:spcPct val="115000"/>
              </a:lnSpc>
              <a:spcBef>
                <a:spcPts val="0"/>
              </a:spcBef>
              <a:buClr>
                <a:schemeClr val="dk1"/>
              </a:buClr>
              <a:buSzPct val="100000"/>
              <a:buFont typeface="Arial"/>
              <a:buChar char="○"/>
            </a:pPr>
            <a:r>
              <a:rPr sz="1800" lang="en"/>
              <a:t>Horizontal Scalability</a:t>
            </a:r>
          </a:p>
          <a:p>
            <a:pPr rtl="0" lvl="0">
              <a:spcBef>
                <a:spcPts val="0"/>
              </a:spcBef>
              <a:buNone/>
            </a:pPr>
            <a:r>
              <a:t/>
            </a:r>
            <a:endParaRPr/>
          </a:p>
          <a:p>
            <a:pPr lvl="0">
              <a:spcBef>
                <a:spcPts val="0"/>
              </a:spcBef>
              <a:buNone/>
            </a:pPr>
            <a:r>
              <a:t/>
            </a:r>
            <a:endParaRPr/>
          </a:p>
        </p:txBody>
      </p:sp>
      <p:pic>
        <p:nvPicPr>
          <p:cNvPr id="315" name="Shape 315"/>
          <p:cNvPicPr preferRelativeResize="0"/>
          <p:nvPr/>
        </p:nvPicPr>
        <p:blipFill>
          <a:blip r:embed="rId3"/>
          <a:stretch>
            <a:fillRect/>
          </a:stretch>
        </p:blipFill>
        <p:spPr>
          <a:xfrm>
            <a:off y="2292048" x="5658850"/>
            <a:ext cy="2273899" cx="3027949"/>
          </a:xfrm>
          <a:prstGeom prst="rect">
            <a:avLst/>
          </a:prstGeom>
          <a:noFill/>
          <a:ln w="38100" cap="flat">
            <a:solidFill>
              <a:srgbClr val="000000"/>
            </a:solidFill>
            <a:prstDash val="solid"/>
            <a:miter/>
            <a:headEnd w="med" len="med" type="none"/>
            <a:tailEnd w="med" len="med" type="none"/>
          </a:ln>
        </p:spPr>
      </p:pic>
      <p:sp>
        <p:nvSpPr>
          <p:cNvPr id="316" name="Shape 316"/>
          <p:cNvSpPr txBox="1"/>
          <p:nvPr/>
        </p:nvSpPr>
        <p:spPr>
          <a:xfrm>
            <a:off y="6539825" x="0"/>
            <a:ext cy="256200" cx="7491899"/>
          </a:xfrm>
          <a:prstGeom prst="rect">
            <a:avLst/>
          </a:prstGeom>
          <a:noFill/>
          <a:ln>
            <a:noFill/>
          </a:ln>
        </p:spPr>
        <p:txBody>
          <a:bodyPr bIns="91425" rIns="91425" lIns="91425" tIns="91425" anchor="t" anchorCtr="0">
            <a:noAutofit/>
          </a:bodyPr>
          <a:lstStyle/>
          <a:p>
            <a:pPr rtl="0" lvl="0">
              <a:spcBef>
                <a:spcPts val="0"/>
              </a:spcBef>
              <a:buNone/>
            </a:pPr>
            <a:r>
              <a:rPr lang="en"/>
              <a:t>Image Source: </a:t>
            </a:r>
            <a:r>
              <a:rPr lang="en">
                <a:solidFill>
                  <a:schemeClr val="dk1"/>
                </a:solidFill>
              </a:rPr>
              <a:t>pic.twitter.com/XHXMJsXHjV</a:t>
            </a:r>
            <a:r>
              <a:rPr lang="en"/>
              <a:t> </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y="0" x="0"/>
          <a:ext cy="0" cx="0"/>
          <a:chOff y="0" x="0"/>
          <a:chExt cy="0" cx="0"/>
        </a:xfrm>
      </p:grpSpPr>
      <p:sp>
        <p:nvSpPr>
          <p:cNvPr id="321" name="Shape 321"/>
          <p:cNvSpPr txBox="1"/>
          <p:nvPr>
            <p:ph type="title"/>
          </p:nvPr>
        </p:nvSpPr>
        <p:spPr>
          <a:xfrm>
            <a:off y="-12" x="457200"/>
            <a:ext cy="1143000" cx="8229600"/>
          </a:xfrm>
          <a:prstGeom prst="rect">
            <a:avLst/>
          </a:prstGeom>
        </p:spPr>
        <p:txBody>
          <a:bodyPr bIns="91425" rIns="91425" lIns="91425" tIns="91425" anchor="b" anchorCtr="0">
            <a:noAutofit/>
          </a:bodyPr>
          <a:lstStyle/>
          <a:p>
            <a:pPr>
              <a:spcBef>
                <a:spcPts val="0"/>
              </a:spcBef>
              <a:buNone/>
            </a:pPr>
            <a:r>
              <a:rPr lang="en"/>
              <a:t>JSON Schema</a:t>
            </a:r>
          </a:p>
        </p:txBody>
      </p:sp>
      <p:pic>
        <p:nvPicPr>
          <p:cNvPr id="322" name="Shape 322"/>
          <p:cNvPicPr preferRelativeResize="0"/>
          <p:nvPr/>
        </p:nvPicPr>
        <p:blipFill>
          <a:blip r:embed="rId3"/>
          <a:stretch>
            <a:fillRect/>
          </a:stretch>
        </p:blipFill>
        <p:spPr>
          <a:xfrm>
            <a:off y="1351925" x="457200"/>
            <a:ext cy="5420349" cx="3388974"/>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y="0" x="0"/>
          <a:ext cy="0" cx="0"/>
          <a:chOff y="0" x="0"/>
          <a:chExt cy="0" cx="0"/>
        </a:xfrm>
      </p:grpSpPr>
      <p:sp>
        <p:nvSpPr>
          <p:cNvPr id="327" name="Shape 327"/>
          <p:cNvSpPr txBox="1"/>
          <p:nvPr>
            <p:ph type="title"/>
          </p:nvPr>
        </p:nvSpPr>
        <p:spPr>
          <a:xfrm>
            <a:off y="-12" x="457200"/>
            <a:ext cy="1143000" cx="8229600"/>
          </a:xfrm>
          <a:prstGeom prst="rect">
            <a:avLst/>
          </a:prstGeom>
        </p:spPr>
        <p:txBody>
          <a:bodyPr bIns="91425" rIns="91425" lIns="91425" tIns="91425" anchor="b" anchorCtr="0">
            <a:noAutofit/>
          </a:bodyPr>
          <a:lstStyle/>
          <a:p>
            <a:pPr>
              <a:spcBef>
                <a:spcPts val="0"/>
              </a:spcBef>
              <a:buNone/>
            </a:pPr>
            <a:r>
              <a:rPr lang="en"/>
              <a:t>MongoDB Database Design</a:t>
            </a:r>
          </a:p>
        </p:txBody>
      </p:sp>
      <p:pic>
        <p:nvPicPr>
          <p:cNvPr id="328" name="Shape 328"/>
          <p:cNvPicPr preferRelativeResize="0"/>
          <p:nvPr/>
        </p:nvPicPr>
        <p:blipFill>
          <a:blip r:embed="rId3"/>
          <a:stretch>
            <a:fillRect/>
          </a:stretch>
        </p:blipFill>
        <p:spPr>
          <a:xfrm>
            <a:off y="1022375" x="76175"/>
            <a:ext cy="5835625" cx="899165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y="0" x="0"/>
          <a:ext cy="0" cx="0"/>
          <a:chOff y="0" x="0"/>
          <a:chExt cy="0" cx="0"/>
        </a:xfrm>
      </p:grpSpPr>
      <p:sp>
        <p:nvSpPr>
          <p:cNvPr id="333" name="Shape 33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Mongokit</a:t>
            </a:r>
          </a:p>
        </p:txBody>
      </p:sp>
      <p:pic>
        <p:nvPicPr>
          <p:cNvPr id="334" name="Shape 334"/>
          <p:cNvPicPr preferRelativeResize="0"/>
          <p:nvPr/>
        </p:nvPicPr>
        <p:blipFill>
          <a:blip r:embed="rId3"/>
          <a:stretch>
            <a:fillRect/>
          </a:stretch>
        </p:blipFill>
        <p:spPr>
          <a:xfrm>
            <a:off y="1777950" x="2329725"/>
            <a:ext cy="4577825" cx="4484549"/>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y="0" x="0"/>
          <a:ext cy="0" cx="0"/>
          <a:chOff y="0" x="0"/>
          <a:chExt cy="0" cx="0"/>
        </a:xfrm>
      </p:grpSpPr>
      <p:sp>
        <p:nvSpPr>
          <p:cNvPr id="339" name="Shape 33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Outline</a:t>
            </a:r>
          </a:p>
        </p:txBody>
      </p:sp>
      <p:sp>
        <p:nvSpPr>
          <p:cNvPr id="340" name="Shape 340"/>
          <p:cNvSpPr txBox="1"/>
          <p:nvPr>
            <p:ph idx="1" type="body"/>
          </p:nvPr>
        </p:nvSpPr>
        <p:spPr>
          <a:xfrm>
            <a:off y="1621275" x="457200"/>
            <a:ext cy="4967700" cx="8229600"/>
          </a:xfrm>
          <a:prstGeom prst="rect">
            <a:avLst/>
          </a:prstGeom>
        </p:spPr>
        <p:txBody>
          <a:bodyPr bIns="91425" rIns="91425" lIns="91425" tIns="91425" anchor="t" anchorCtr="0">
            <a:noAutofit/>
          </a:bodyPr>
          <a:lstStyle/>
          <a:p>
            <a:pPr rtl="0" lvl="0" indent="-419100" marL="457200">
              <a:spcBef>
                <a:spcPts val="0"/>
              </a:spcBef>
              <a:buClr>
                <a:srgbClr val="999999"/>
              </a:buClr>
              <a:buSzPct val="100000"/>
              <a:buFont typeface="Arial"/>
              <a:buChar char="●"/>
            </a:pPr>
            <a:r>
              <a:rPr lang="en">
                <a:solidFill>
                  <a:srgbClr val="999999"/>
                </a:solidFill>
              </a:rPr>
              <a:t>Background</a:t>
            </a:r>
          </a:p>
          <a:p>
            <a:pPr rtl="0" lvl="0" indent="-419100" marL="457200">
              <a:spcBef>
                <a:spcPts val="0"/>
              </a:spcBef>
              <a:buClr>
                <a:srgbClr val="999999"/>
              </a:buClr>
              <a:buSzPct val="100000"/>
              <a:buFont typeface="Arial"/>
              <a:buChar char="●"/>
            </a:pPr>
            <a:r>
              <a:rPr lang="en">
                <a:solidFill>
                  <a:srgbClr val="999999"/>
                </a:solidFill>
              </a:rPr>
              <a:t>Neuron Models</a:t>
            </a:r>
          </a:p>
          <a:p>
            <a:pPr rtl="0" lvl="0" indent="-419100" marL="457200">
              <a:spcBef>
                <a:spcPts val="0"/>
              </a:spcBef>
              <a:buClr>
                <a:srgbClr val="999999"/>
              </a:buClr>
              <a:buSzPct val="100000"/>
              <a:buFont typeface="Arial"/>
              <a:buChar char="●"/>
            </a:pPr>
            <a:r>
              <a:rPr lang="en">
                <a:solidFill>
                  <a:srgbClr val="999999"/>
                </a:solidFill>
              </a:rPr>
              <a:t>User Interface</a:t>
            </a:r>
          </a:p>
          <a:p>
            <a:pPr rtl="0" lvl="1" indent="-381000" marL="914400">
              <a:spcBef>
                <a:spcPts val="0"/>
              </a:spcBef>
              <a:buClr>
                <a:srgbClr val="999999"/>
              </a:buClr>
              <a:buSzPct val="80000"/>
              <a:buFont typeface="Courier New"/>
              <a:buChar char="o"/>
            </a:pPr>
            <a:r>
              <a:rPr lang="en">
                <a:solidFill>
                  <a:srgbClr val="999999"/>
                </a:solidFill>
              </a:rPr>
              <a:t>GUI</a:t>
            </a:r>
          </a:p>
          <a:p>
            <a:pPr rtl="0" lvl="1" indent="-381000" marL="914400">
              <a:spcBef>
                <a:spcPts val="0"/>
              </a:spcBef>
              <a:buClr>
                <a:srgbClr val="999999"/>
              </a:buClr>
              <a:buSzPct val="80000"/>
              <a:buFont typeface="Courier New"/>
              <a:buChar char="o"/>
            </a:pPr>
            <a:r>
              <a:rPr lang="en">
                <a:solidFill>
                  <a:srgbClr val="999999"/>
                </a:solidFill>
              </a:rPr>
              <a:t>Python</a:t>
            </a:r>
          </a:p>
          <a:p>
            <a:pPr rtl="0" lvl="0" indent="-419100" marL="457200">
              <a:spcBef>
                <a:spcPts val="0"/>
              </a:spcBef>
              <a:buClr>
                <a:srgbClr val="999999"/>
              </a:buClr>
              <a:buSzPct val="100000"/>
              <a:buFont typeface="Arial"/>
              <a:buChar char="●"/>
            </a:pPr>
            <a:r>
              <a:rPr lang="en">
                <a:solidFill>
                  <a:srgbClr val="999999"/>
                </a:solidFill>
              </a:rPr>
              <a:t>Modeling</a:t>
            </a:r>
          </a:p>
          <a:p>
            <a:pPr rtl="0" lvl="0" indent="-419100" marL="457200">
              <a:spcBef>
                <a:spcPts val="0"/>
              </a:spcBef>
              <a:buClr>
                <a:srgbClr val="999999"/>
              </a:buClr>
              <a:buSzPct val="100000"/>
              <a:buFont typeface="Arial"/>
              <a:buChar char="●"/>
            </a:pPr>
            <a:r>
              <a:rPr lang="en">
                <a:solidFill>
                  <a:srgbClr val="999999"/>
                </a:solidFill>
              </a:rPr>
              <a:t>Database</a:t>
            </a:r>
          </a:p>
          <a:p>
            <a:pPr rtl="0" lvl="0" indent="-419100" marL="457200">
              <a:spcBef>
                <a:spcPts val="0"/>
              </a:spcBef>
              <a:buClr>
                <a:srgbClr val="000000"/>
              </a:buClr>
              <a:buSzPct val="100000"/>
              <a:buFont typeface="Arial"/>
              <a:buChar char="●"/>
            </a:pPr>
            <a:r>
              <a:rPr lang="en">
                <a:solidFill>
                  <a:srgbClr val="000000"/>
                </a:solidFill>
              </a:rPr>
              <a:t>Result</a:t>
            </a:r>
          </a:p>
          <a:p>
            <a:pPr rtl="0" lvl="0" indent="-419100" marL="457200">
              <a:spcBef>
                <a:spcPts val="0"/>
              </a:spcBef>
              <a:buClr>
                <a:srgbClr val="999999"/>
              </a:buClr>
              <a:buSzPct val="100000"/>
              <a:buFont typeface="Arial"/>
              <a:buChar char="●"/>
            </a:pPr>
            <a:r>
              <a:rPr lang="en">
                <a:solidFill>
                  <a:srgbClr val="999999"/>
                </a:solidFill>
              </a:rPr>
              <a:t>Documentation</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y="0" x="0"/>
          <a:ext cy="0" cx="0"/>
          <a:chOff y="0" x="0"/>
          <a:chExt cy="0" cx="0"/>
        </a:xfrm>
      </p:grpSpPr>
      <p:sp>
        <p:nvSpPr>
          <p:cNvPr id="345" name="Shape 345"/>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Performance - Izhikevich</a:t>
            </a:r>
          </a:p>
        </p:txBody>
      </p:sp>
      <p:pic>
        <p:nvPicPr>
          <p:cNvPr id="346" name="Shape 346"/>
          <p:cNvPicPr preferRelativeResize="0"/>
          <p:nvPr/>
        </p:nvPicPr>
        <p:blipFill>
          <a:blip r:embed="rId3"/>
          <a:stretch>
            <a:fillRect/>
          </a:stretch>
        </p:blipFill>
        <p:spPr>
          <a:xfrm>
            <a:off y="2064425" x="1986112"/>
            <a:ext cy="3721574" cx="5171775"/>
          </a:xfrm>
          <a:prstGeom prst="rect">
            <a:avLst/>
          </a:prstGeom>
          <a:noFill/>
          <a:ln>
            <a:noFill/>
          </a:ln>
        </p:spPr>
      </p:pic>
      <p:sp>
        <p:nvSpPr>
          <p:cNvPr id="347" name="Shape 347"/>
          <p:cNvSpPr/>
          <p:nvPr/>
        </p:nvSpPr>
        <p:spPr>
          <a:xfrm>
            <a:off y="5871500" x="846450"/>
            <a:ext cy="909299" cx="74511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rPr u="sng" lang="en">
                <a:solidFill>
                  <a:schemeClr val="dk1"/>
                </a:solidFill>
              </a:rPr>
              <a:t>Demonstration</a:t>
            </a:r>
            <a:r>
              <a:rPr lang="en">
                <a:solidFill>
                  <a:schemeClr val="dk1"/>
                </a:solidFill>
              </a:rPr>
              <a:t>: R. Hoang, D. Tanna, L. C. Jayet Bray, S. M. Dascalu, F. C. Harris, Jr. “NCS: A Novel CPU/GPU Simulation Environment for Large-Scale Biologically-Realistic Neural Modeling”, December 2013 Neural Information Processing Systems (NIPS 2013), Lake Tahoe, NV</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y="0" x="0"/>
          <a:ext cy="0" cx="0"/>
          <a:chOff y="0" x="0"/>
          <a:chExt cy="0" cx="0"/>
        </a:xfrm>
      </p:grpSpPr>
      <p:sp>
        <p:nvSpPr>
          <p:cNvPr id="352" name="Shape 352"/>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Performance - LIF</a:t>
            </a:r>
          </a:p>
        </p:txBody>
      </p:sp>
      <p:pic>
        <p:nvPicPr>
          <p:cNvPr id="353" name="Shape 353"/>
          <p:cNvPicPr preferRelativeResize="0"/>
          <p:nvPr/>
        </p:nvPicPr>
        <p:blipFill>
          <a:blip r:embed="rId3"/>
          <a:stretch>
            <a:fillRect/>
          </a:stretch>
        </p:blipFill>
        <p:spPr>
          <a:xfrm>
            <a:off y="2066699" x="1916487"/>
            <a:ext cy="3822850" cx="5311024"/>
          </a:xfrm>
          <a:prstGeom prst="rect">
            <a:avLst/>
          </a:prstGeom>
          <a:noFill/>
          <a:ln>
            <a:noFill/>
          </a:ln>
        </p:spPr>
      </p:pic>
      <p:sp>
        <p:nvSpPr>
          <p:cNvPr id="354" name="Shape 354"/>
          <p:cNvSpPr txBox="1"/>
          <p:nvPr/>
        </p:nvSpPr>
        <p:spPr>
          <a:xfrm>
            <a:off y="5889550" x="801000"/>
            <a:ext cy="909299" cx="7541999"/>
          </a:xfrm>
          <a:prstGeom prst="rect">
            <a:avLst/>
          </a:prstGeom>
          <a:noFill/>
          <a:ln>
            <a:noFill/>
          </a:ln>
        </p:spPr>
        <p:txBody>
          <a:bodyPr bIns="91425" rIns="91425" lIns="91425" tIns="91425" anchor="ctr" anchorCtr="0">
            <a:noAutofit/>
          </a:bodyPr>
          <a:lstStyle/>
          <a:p>
            <a:pPr rtl="0" lvl="0">
              <a:spcBef>
                <a:spcPts val="0"/>
              </a:spcBef>
              <a:buNone/>
            </a:pPr>
            <a:r>
              <a:rPr u="sng" lang="en"/>
              <a:t>Demonstration</a:t>
            </a:r>
            <a:r>
              <a:rPr lang="en"/>
              <a:t>: R. Hoang, D. Tanna, L. C. Jayet Bray, S. M. Dascalu, F. C. Harris, Jr. “NCS: A Novel CPU/GPU Simulation Environment for Large-Scale Biologically-Realistic Neural Modeling”, December 2013 Neural Information Processing Systems (NIPS 2013), Lake Tahoe, NV</a:t>
            </a:r>
          </a:p>
        </p:txBody>
      </p:sp>
      <p:sp>
        <p:nvSpPr>
          <p:cNvPr id="355" name="Shape 355"/>
          <p:cNvSpPr/>
          <p:nvPr/>
        </p:nvSpPr>
        <p:spPr>
          <a:xfrm>
            <a:off y="5889550" x="801000"/>
            <a:ext cy="909299" cx="7451100"/>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y="0" x="0"/>
          <a:ext cy="0" cx="0"/>
          <a:chOff y="0" x="0"/>
          <a:chExt cy="0" cx="0"/>
        </a:xfrm>
      </p:grpSpPr>
      <p:sp>
        <p:nvSpPr>
          <p:cNvPr id="360" name="Shape 360"/>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Performance - IZH vs. LIF</a:t>
            </a:r>
          </a:p>
        </p:txBody>
      </p:sp>
      <p:pic>
        <p:nvPicPr>
          <p:cNvPr id="361" name="Shape 361"/>
          <p:cNvPicPr preferRelativeResize="0"/>
          <p:nvPr/>
        </p:nvPicPr>
        <p:blipFill>
          <a:blip r:embed="rId3"/>
          <a:stretch>
            <a:fillRect/>
          </a:stretch>
        </p:blipFill>
        <p:spPr>
          <a:xfrm>
            <a:off y="1516448" x="1204475"/>
            <a:ext cy="4478175" cx="6735051"/>
          </a:xfrm>
          <a:prstGeom prst="rect">
            <a:avLst/>
          </a:prstGeom>
          <a:noFill/>
          <a:ln>
            <a:noFill/>
          </a:ln>
        </p:spPr>
      </p:pic>
      <p:sp>
        <p:nvSpPr>
          <p:cNvPr id="362" name="Shape 362"/>
          <p:cNvSpPr txBox="1"/>
          <p:nvPr/>
        </p:nvSpPr>
        <p:spPr>
          <a:xfrm>
            <a:off y="6069550" x="539400"/>
            <a:ext cy="737700" cx="8065200"/>
          </a:xfrm>
          <a:prstGeom prst="rect">
            <a:avLst/>
          </a:prstGeom>
          <a:noFill/>
          <a:ln>
            <a:noFill/>
          </a:ln>
        </p:spPr>
        <p:txBody>
          <a:bodyPr bIns="91425" rIns="91425" lIns="91425" tIns="91425" anchor="t" anchorCtr="0">
            <a:noAutofit/>
          </a:bodyPr>
          <a:lstStyle/>
          <a:p>
            <a:pPr rtl="0" lvl="0">
              <a:spcBef>
                <a:spcPts val="0"/>
              </a:spcBef>
              <a:buNone/>
            </a:pPr>
            <a:r>
              <a:rPr lang="en"/>
              <a:t>R. V. Hoang, D. Tanna, L. C. Jayet Bray, S. M. Dascalu, and F.C. Harris, Jr. “A Novel CPU/GPU Simulation Environment for Large-Scale Neural Modeling.” Frontiers in Neuroinformatics, 7 (19), 2013.</a:t>
            </a:r>
          </a:p>
          <a:p>
            <a:pPr rtl="0" lvl="0">
              <a:spcBef>
                <a:spcPts val="0"/>
              </a:spcBef>
              <a:buNone/>
            </a:pPr>
            <a:r>
              <a:t/>
            </a:r>
            <a:endParaRPr/>
          </a:p>
          <a:p>
            <a:pPr rtl="0" lvl="0">
              <a:spcBef>
                <a:spcPts val="0"/>
              </a:spcBef>
              <a:buNone/>
            </a:pPr>
            <a:r>
              <a:t/>
            </a:r>
            <a:endParaRPr/>
          </a:p>
        </p:txBody>
      </p:sp>
      <p:sp>
        <p:nvSpPr>
          <p:cNvPr id="363" name="Shape 363"/>
          <p:cNvSpPr/>
          <p:nvPr/>
        </p:nvSpPr>
        <p:spPr>
          <a:xfrm>
            <a:off y="6167475" x="619750"/>
            <a:ext cy="639900" cx="7758599"/>
          </a:xfrm>
          <a:prstGeom prst="rect">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y="0" x="0"/>
          <a:ext cy="0" cx="0"/>
          <a:chOff y="0" x="0"/>
          <a:chExt cy="0" cx="0"/>
        </a:xfrm>
      </p:grpSpPr>
      <p:sp>
        <p:nvSpPr>
          <p:cNvPr id="368" name="Shape 368"/>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Outline</a:t>
            </a:r>
          </a:p>
        </p:txBody>
      </p:sp>
      <p:sp>
        <p:nvSpPr>
          <p:cNvPr id="369" name="Shape 369"/>
          <p:cNvSpPr txBox="1"/>
          <p:nvPr>
            <p:ph idx="1" type="body"/>
          </p:nvPr>
        </p:nvSpPr>
        <p:spPr>
          <a:xfrm>
            <a:off y="1621275" x="457200"/>
            <a:ext cy="4967700" cx="8229600"/>
          </a:xfrm>
          <a:prstGeom prst="rect">
            <a:avLst/>
          </a:prstGeom>
        </p:spPr>
        <p:txBody>
          <a:bodyPr bIns="91425" rIns="91425" lIns="91425" tIns="91425" anchor="t" anchorCtr="0">
            <a:noAutofit/>
          </a:bodyPr>
          <a:lstStyle/>
          <a:p>
            <a:pPr rtl="0" lvl="0" indent="-419100" marL="457200">
              <a:spcBef>
                <a:spcPts val="0"/>
              </a:spcBef>
              <a:buClr>
                <a:srgbClr val="999999"/>
              </a:buClr>
              <a:buSzPct val="100000"/>
              <a:buFont typeface="Arial"/>
              <a:buChar char="●"/>
            </a:pPr>
            <a:r>
              <a:rPr lang="en">
                <a:solidFill>
                  <a:srgbClr val="999999"/>
                </a:solidFill>
              </a:rPr>
              <a:t>Background</a:t>
            </a:r>
          </a:p>
          <a:p>
            <a:pPr rtl="0" lvl="0" indent="-419100" marL="457200">
              <a:spcBef>
                <a:spcPts val="0"/>
              </a:spcBef>
              <a:buClr>
                <a:srgbClr val="999999"/>
              </a:buClr>
              <a:buSzPct val="100000"/>
              <a:buFont typeface="Arial"/>
              <a:buChar char="●"/>
            </a:pPr>
            <a:r>
              <a:rPr lang="en">
                <a:solidFill>
                  <a:srgbClr val="999999"/>
                </a:solidFill>
              </a:rPr>
              <a:t>Neuron Models</a:t>
            </a:r>
          </a:p>
          <a:p>
            <a:pPr rtl="0" lvl="0" indent="-419100" marL="457200">
              <a:spcBef>
                <a:spcPts val="0"/>
              </a:spcBef>
              <a:buClr>
                <a:srgbClr val="999999"/>
              </a:buClr>
              <a:buSzPct val="100000"/>
              <a:buFont typeface="Arial"/>
              <a:buChar char="●"/>
            </a:pPr>
            <a:r>
              <a:rPr lang="en">
                <a:solidFill>
                  <a:srgbClr val="999999"/>
                </a:solidFill>
              </a:rPr>
              <a:t>User Interface</a:t>
            </a:r>
          </a:p>
          <a:p>
            <a:pPr rtl="0" lvl="1" indent="-381000" marL="914400">
              <a:spcBef>
                <a:spcPts val="0"/>
              </a:spcBef>
              <a:buClr>
                <a:srgbClr val="999999"/>
              </a:buClr>
              <a:buSzPct val="80000"/>
              <a:buFont typeface="Courier New"/>
              <a:buChar char="o"/>
            </a:pPr>
            <a:r>
              <a:rPr lang="en">
                <a:solidFill>
                  <a:srgbClr val="999999"/>
                </a:solidFill>
              </a:rPr>
              <a:t>GUI</a:t>
            </a:r>
          </a:p>
          <a:p>
            <a:pPr rtl="0" lvl="1" indent="-381000" marL="914400">
              <a:spcBef>
                <a:spcPts val="0"/>
              </a:spcBef>
              <a:buClr>
                <a:srgbClr val="999999"/>
              </a:buClr>
              <a:buSzPct val="80000"/>
              <a:buFont typeface="Courier New"/>
              <a:buChar char="o"/>
            </a:pPr>
            <a:r>
              <a:rPr lang="en">
                <a:solidFill>
                  <a:srgbClr val="999999"/>
                </a:solidFill>
              </a:rPr>
              <a:t>Python</a:t>
            </a:r>
          </a:p>
          <a:p>
            <a:pPr rtl="0" lvl="0" indent="-419100" marL="457200">
              <a:spcBef>
                <a:spcPts val="0"/>
              </a:spcBef>
              <a:buClr>
                <a:srgbClr val="999999"/>
              </a:buClr>
              <a:buSzPct val="100000"/>
              <a:buFont typeface="Arial"/>
              <a:buChar char="●"/>
            </a:pPr>
            <a:r>
              <a:rPr lang="en">
                <a:solidFill>
                  <a:srgbClr val="999999"/>
                </a:solidFill>
              </a:rPr>
              <a:t>Modeling</a:t>
            </a:r>
          </a:p>
          <a:p>
            <a:pPr rtl="0" lvl="0" indent="-419100" marL="457200">
              <a:spcBef>
                <a:spcPts val="0"/>
              </a:spcBef>
              <a:buClr>
                <a:srgbClr val="999999"/>
              </a:buClr>
              <a:buSzPct val="100000"/>
              <a:buFont typeface="Arial"/>
              <a:buChar char="●"/>
            </a:pPr>
            <a:r>
              <a:rPr lang="en">
                <a:solidFill>
                  <a:srgbClr val="999999"/>
                </a:solidFill>
              </a:rPr>
              <a:t>Database</a:t>
            </a:r>
          </a:p>
          <a:p>
            <a:pPr rtl="0" lvl="0" indent="-419100" marL="457200">
              <a:spcBef>
                <a:spcPts val="0"/>
              </a:spcBef>
              <a:buClr>
                <a:srgbClr val="999999"/>
              </a:buClr>
              <a:buSzPct val="100000"/>
              <a:buFont typeface="Arial"/>
              <a:buChar char="●"/>
            </a:pPr>
            <a:r>
              <a:rPr lang="en">
                <a:solidFill>
                  <a:srgbClr val="999999"/>
                </a:solidFill>
              </a:rPr>
              <a:t>Result</a:t>
            </a:r>
          </a:p>
          <a:p>
            <a:pPr rtl="0" lvl="0" indent="-419100" marL="457200">
              <a:spcBef>
                <a:spcPts val="0"/>
              </a:spcBef>
              <a:buClr>
                <a:srgbClr val="000000"/>
              </a:buClr>
              <a:buSzPct val="100000"/>
              <a:buFont typeface="Arial"/>
              <a:buChar char="●"/>
            </a:pPr>
            <a:r>
              <a:rPr lang="en">
                <a:solidFill>
                  <a:srgbClr val="000000"/>
                </a:solidFill>
              </a:rPr>
              <a:t>Documentation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y="0" x="0"/>
          <a:ext cy="0" cx="0"/>
          <a:chOff y="0" x="0"/>
          <a:chExt cy="0" cx="0"/>
        </a:xfrm>
      </p:grpSpPr>
      <p:sp>
        <p:nvSpPr>
          <p:cNvPr id="51" name="Shape 5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Neurons</a:t>
            </a:r>
          </a:p>
        </p:txBody>
      </p:sp>
      <p:pic>
        <p:nvPicPr>
          <p:cNvPr id="52" name="Shape 52"/>
          <p:cNvPicPr preferRelativeResize="0"/>
          <p:nvPr/>
        </p:nvPicPr>
        <p:blipFill>
          <a:blip r:embed="rId3"/>
          <a:stretch>
            <a:fillRect/>
          </a:stretch>
        </p:blipFill>
        <p:spPr>
          <a:xfrm>
            <a:off y="1628275" x="743968"/>
            <a:ext cy="4911550" cx="7656055"/>
          </a:xfrm>
          <a:prstGeom prst="rect">
            <a:avLst/>
          </a:prstGeom>
          <a:noFill/>
          <a:ln>
            <a:noFill/>
          </a:ln>
        </p:spPr>
      </p:pic>
      <p:sp>
        <p:nvSpPr>
          <p:cNvPr id="53" name="Shape 53"/>
          <p:cNvSpPr txBox="1"/>
          <p:nvPr/>
        </p:nvSpPr>
        <p:spPr>
          <a:xfrm>
            <a:off y="6539825" x="0"/>
            <a:ext cy="256200" cx="5783400"/>
          </a:xfrm>
          <a:prstGeom prst="rect">
            <a:avLst/>
          </a:prstGeom>
          <a:noFill/>
          <a:ln>
            <a:noFill/>
          </a:ln>
        </p:spPr>
        <p:txBody>
          <a:bodyPr bIns="91425" rIns="91425" lIns="91425" tIns="91425" anchor="t" anchorCtr="0">
            <a:noAutofit/>
          </a:bodyPr>
          <a:lstStyle/>
          <a:p>
            <a:pPr>
              <a:spcBef>
                <a:spcPts val="0"/>
              </a:spcBef>
              <a:buNone/>
            </a:pPr>
            <a:r>
              <a:rPr lang="en"/>
              <a:t>Image Source: http://webspace.ship.edu/cgboer/theneuron.html </a:t>
            </a:r>
          </a:p>
        </p:txBody>
      </p:sp>
      <p:sp>
        <p:nvSpPr>
          <p:cNvPr id="54" name="Shape 54"/>
          <p:cNvSpPr txBox="1"/>
          <p:nvPr/>
        </p:nvSpPr>
        <p:spPr>
          <a:xfrm>
            <a:off y="6050350" x="5901100"/>
            <a:ext cy="619200" cx="3242999"/>
          </a:xfrm>
          <a:prstGeom prst="rect">
            <a:avLst/>
          </a:prstGeom>
          <a:noFill/>
          <a:ln>
            <a:noFill/>
          </a:ln>
        </p:spPr>
        <p:txBody>
          <a:bodyPr bIns="91425" rIns="91425" lIns="91425" tIns="91425" anchor="t" anchorCtr="0">
            <a:noAutofit/>
          </a:bodyPr>
          <a:lstStyle/>
          <a:p>
            <a:pPr>
              <a:spcBef>
                <a:spcPts val="0"/>
              </a:spcBef>
              <a:buNone/>
            </a:pPr>
            <a:r>
              <a:rPr lang="en"/>
              <a:t>Fun Fact - Longest axons in human body run from base of the spinal cord to the big toe of each foot!</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y="0" x="0"/>
          <a:ext cy="0" cx="0"/>
          <a:chOff y="0" x="0"/>
          <a:chExt cy="0" cx="0"/>
        </a:xfrm>
      </p:grpSpPr>
      <p:sp>
        <p:nvSpPr>
          <p:cNvPr id="374" name="Shape 374"/>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Documentation</a:t>
            </a:r>
          </a:p>
        </p:txBody>
      </p:sp>
      <p:sp>
        <p:nvSpPr>
          <p:cNvPr id="375" name="Shape 37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u="sng" lang="en">
                <a:solidFill>
                  <a:schemeClr val="hlink"/>
                </a:solidFill>
                <a:hlinkClick r:id="rId3"/>
              </a:rPr>
              <a:t>http://ncs.io/</a:t>
            </a:r>
          </a:p>
          <a:p>
            <a:pPr rtl="0" lvl="0">
              <a:spcBef>
                <a:spcPts val="0"/>
              </a:spcBef>
              <a:buNone/>
            </a:pPr>
            <a:r>
              <a:t/>
            </a:r>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y="0" x="0"/>
          <a:ext cy="0" cx="0"/>
          <a:chOff y="0" x="0"/>
          <a:chExt cy="0" cx="0"/>
        </a:xfrm>
      </p:grpSpPr>
      <p:sp>
        <p:nvSpPr>
          <p:cNvPr id="380" name="Shape 380"/>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Outline</a:t>
            </a:r>
          </a:p>
        </p:txBody>
      </p:sp>
      <p:sp>
        <p:nvSpPr>
          <p:cNvPr id="381" name="Shape 381"/>
          <p:cNvSpPr txBox="1"/>
          <p:nvPr>
            <p:ph idx="1" type="body"/>
          </p:nvPr>
        </p:nvSpPr>
        <p:spPr>
          <a:xfrm>
            <a:off y="1621275" x="457200"/>
            <a:ext cy="4967700" cx="8229600"/>
          </a:xfrm>
          <a:prstGeom prst="rect">
            <a:avLst/>
          </a:prstGeom>
        </p:spPr>
        <p:txBody>
          <a:bodyPr bIns="91425" rIns="91425" lIns="91425" tIns="91425" anchor="t" anchorCtr="0">
            <a:noAutofit/>
          </a:bodyPr>
          <a:lstStyle/>
          <a:p>
            <a:pPr rtl="0" lvl="0" indent="-419100" marL="457200">
              <a:spcBef>
                <a:spcPts val="0"/>
              </a:spcBef>
              <a:buClr>
                <a:srgbClr val="000000"/>
              </a:buClr>
              <a:buSzPct val="100000"/>
              <a:buFont typeface="Arial"/>
              <a:buChar char="●"/>
            </a:pPr>
            <a:r>
              <a:rPr lang="en">
                <a:solidFill>
                  <a:srgbClr val="000000"/>
                </a:solidFill>
              </a:rPr>
              <a:t>Background</a:t>
            </a:r>
          </a:p>
          <a:p>
            <a:pPr rtl="0" lvl="0" indent="-419100" marL="457200">
              <a:spcBef>
                <a:spcPts val="0"/>
              </a:spcBef>
              <a:buClr>
                <a:srgbClr val="000000"/>
              </a:buClr>
              <a:buSzPct val="100000"/>
              <a:buFont typeface="Arial"/>
              <a:buChar char="●"/>
            </a:pPr>
            <a:r>
              <a:rPr lang="en">
                <a:solidFill>
                  <a:srgbClr val="000000"/>
                </a:solidFill>
              </a:rPr>
              <a:t>Neuron Models</a:t>
            </a:r>
          </a:p>
          <a:p>
            <a:pPr rtl="0" lvl="0" indent="-419100" marL="457200">
              <a:spcBef>
                <a:spcPts val="0"/>
              </a:spcBef>
              <a:buClr>
                <a:srgbClr val="000000"/>
              </a:buClr>
              <a:buSzPct val="100000"/>
              <a:buFont typeface="Arial"/>
              <a:buChar char="●"/>
            </a:pPr>
            <a:r>
              <a:rPr lang="en">
                <a:solidFill>
                  <a:srgbClr val="000000"/>
                </a:solidFill>
              </a:rPr>
              <a:t>User Interface</a:t>
            </a:r>
          </a:p>
          <a:p>
            <a:pPr rtl="0" lvl="1" indent="-381000" marL="914400">
              <a:spcBef>
                <a:spcPts val="0"/>
              </a:spcBef>
              <a:buClr>
                <a:srgbClr val="000000"/>
              </a:buClr>
              <a:buSzPct val="80000"/>
              <a:buFont typeface="Courier New"/>
              <a:buChar char="o"/>
            </a:pPr>
            <a:r>
              <a:rPr lang="en">
                <a:solidFill>
                  <a:srgbClr val="000000"/>
                </a:solidFill>
              </a:rPr>
              <a:t>GUI</a:t>
            </a:r>
          </a:p>
          <a:p>
            <a:pPr rtl="0" lvl="1" indent="-381000" marL="914400">
              <a:spcBef>
                <a:spcPts val="0"/>
              </a:spcBef>
              <a:buClr>
                <a:srgbClr val="000000"/>
              </a:buClr>
              <a:buSzPct val="80000"/>
              <a:buFont typeface="Courier New"/>
              <a:buChar char="o"/>
            </a:pPr>
            <a:r>
              <a:rPr lang="en">
                <a:solidFill>
                  <a:srgbClr val="000000"/>
                </a:solidFill>
              </a:rPr>
              <a:t>Python</a:t>
            </a:r>
          </a:p>
          <a:p>
            <a:pPr rtl="0" lvl="0" indent="-419100" marL="457200">
              <a:spcBef>
                <a:spcPts val="0"/>
              </a:spcBef>
              <a:buClr>
                <a:srgbClr val="000000"/>
              </a:buClr>
              <a:buSzPct val="100000"/>
              <a:buFont typeface="Arial"/>
              <a:buChar char="●"/>
            </a:pPr>
            <a:r>
              <a:rPr lang="en">
                <a:solidFill>
                  <a:srgbClr val="000000"/>
                </a:solidFill>
              </a:rPr>
              <a:t>Modeling</a:t>
            </a:r>
          </a:p>
          <a:p>
            <a:pPr rtl="0" lvl="0" indent="-419100" marL="457200">
              <a:spcBef>
                <a:spcPts val="0"/>
              </a:spcBef>
              <a:buClr>
                <a:srgbClr val="000000"/>
              </a:buClr>
              <a:buSzPct val="100000"/>
              <a:buFont typeface="Arial"/>
              <a:buChar char="●"/>
            </a:pPr>
            <a:r>
              <a:rPr lang="en">
                <a:solidFill>
                  <a:srgbClr val="000000"/>
                </a:solidFill>
              </a:rPr>
              <a:t>Database</a:t>
            </a:r>
          </a:p>
          <a:p>
            <a:pPr rtl="0" lvl="0" indent="-419100" marL="457200">
              <a:spcBef>
                <a:spcPts val="0"/>
              </a:spcBef>
              <a:buClr>
                <a:srgbClr val="000000"/>
              </a:buClr>
              <a:buSzPct val="100000"/>
              <a:buFont typeface="Arial"/>
              <a:buChar char="●"/>
            </a:pPr>
            <a:r>
              <a:rPr lang="en">
                <a:solidFill>
                  <a:srgbClr val="000000"/>
                </a:solidFill>
              </a:rPr>
              <a:t>Result</a:t>
            </a:r>
          </a:p>
          <a:p>
            <a:pPr rtl="0" lvl="0" indent="-419100" marL="457200">
              <a:spcBef>
                <a:spcPts val="0"/>
              </a:spcBef>
              <a:buClr>
                <a:srgbClr val="000000"/>
              </a:buClr>
              <a:buSzPct val="100000"/>
              <a:buFont typeface="Arial"/>
              <a:buChar char="●"/>
            </a:pPr>
            <a:r>
              <a:rPr lang="en">
                <a:solidFill>
                  <a:srgbClr val="000000"/>
                </a:solidFill>
              </a:rPr>
              <a:t>Documentation</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y="0" x="0"/>
          <a:ext cy="0" cx="0"/>
          <a:chOff y="0" x="0"/>
          <a:chExt cy="0" cx="0"/>
        </a:xfrm>
      </p:grpSpPr>
      <p:sp>
        <p:nvSpPr>
          <p:cNvPr id="386" name="Shape 386"/>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Future Work</a:t>
            </a:r>
          </a:p>
        </p:txBody>
      </p:sp>
      <p:sp>
        <p:nvSpPr>
          <p:cNvPr id="387" name="Shape 38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WebGL based robotic environment </a:t>
            </a:r>
          </a:p>
          <a:p>
            <a:pPr rtl="0" lvl="0" indent="-419100" marL="457200">
              <a:spcBef>
                <a:spcPts val="0"/>
              </a:spcBef>
              <a:buClr>
                <a:schemeClr val="dk1"/>
              </a:buClr>
              <a:buSzPct val="100000"/>
              <a:buFont typeface="Arial"/>
              <a:buChar char="●"/>
            </a:pPr>
            <a:r>
              <a:rPr lang="en"/>
              <a:t>3D geometry information for each neuron model </a:t>
            </a:r>
          </a:p>
          <a:p>
            <a:pPr rtl="0" lvl="0">
              <a:spcBef>
                <a:spcPts val="0"/>
              </a:spcBef>
              <a:buNone/>
            </a:pPr>
            <a:r>
              <a:t/>
            </a:r>
            <a:endParaRPr/>
          </a:p>
          <a:p>
            <a:pPr lvl="0">
              <a:spcBef>
                <a:spcPts val="0"/>
              </a:spcBef>
              <a:buNone/>
            </a:pPr>
            <a:r>
              <a:t/>
            </a:r>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y="0" x="0"/>
          <a:ext cy="0" cx="0"/>
          <a:chOff y="0" x="0"/>
          <a:chExt cy="0" cx="0"/>
        </a:xfrm>
      </p:grpSpPr>
      <p:sp>
        <p:nvSpPr>
          <p:cNvPr id="392" name="Shape 392"/>
          <p:cNvSpPr txBox="1"/>
          <p:nvPr>
            <p:ph type="ctrTitle"/>
          </p:nvPr>
        </p:nvSpPr>
        <p:spPr>
          <a:xfrm>
            <a:off y="2111123" x="685800"/>
            <a:ext cy="1546500" cx="7772400"/>
          </a:xfrm>
          <a:prstGeom prst="rect">
            <a:avLst/>
          </a:prstGeom>
        </p:spPr>
        <p:txBody>
          <a:bodyPr bIns="91425" rIns="91425" lIns="91425" tIns="91425" anchor="b" anchorCtr="0">
            <a:noAutofit/>
          </a:bodyPr>
          <a:lstStyle/>
          <a:p>
            <a:pPr>
              <a:spcBef>
                <a:spcPts val="0"/>
              </a:spcBef>
              <a:buNone/>
            </a:pPr>
            <a:r>
              <a:rPr lang="en"/>
              <a:t>Questions?</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y="0" x="0"/>
          <a:ext cy="0" cx="0"/>
          <a:chOff y="0" x="0"/>
          <a:chExt cy="0" cx="0"/>
        </a:xfrm>
      </p:grpSpPr>
      <p:sp>
        <p:nvSpPr>
          <p:cNvPr id="397" name="Shape 397"/>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Publications</a:t>
            </a:r>
          </a:p>
        </p:txBody>
      </p:sp>
      <p:sp>
        <p:nvSpPr>
          <p:cNvPr id="398" name="Shape 39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17500" marL="457200">
              <a:spcBef>
                <a:spcPts val="0"/>
              </a:spcBef>
              <a:buClr>
                <a:schemeClr val="dk1"/>
              </a:buClr>
              <a:buSzPct val="100000"/>
              <a:buFont typeface="Arial"/>
              <a:buChar char="●"/>
            </a:pPr>
            <a:r>
              <a:rPr sz="1400" lang="en"/>
              <a:t>Justin E. Cardoza, Alexander K. Jones, Denver J. Liu, Roger V. Hoang, Devyani Tanna, Laurence C. Jayet Bray, Sergiu M. Dascalu, and Frederick C. Harris, Jr. </a:t>
            </a:r>
            <a:r>
              <a:rPr sz="1400" lang="en">
                <a:solidFill>
                  <a:srgbClr val="FF0000"/>
                </a:solidFill>
              </a:rPr>
              <a:t>Design and Implementation of a Graphical Visualization Tool for NCS</a:t>
            </a:r>
            <a:r>
              <a:rPr sz="1400" lang="en"/>
              <a:t>, in Proceedings of The 2013 International Conference on Software Engineering and Data Engineering (SEDE 2013), pp 37-43, September 25-27, 2013, Los Angeles, CA.</a:t>
            </a:r>
          </a:p>
          <a:p>
            <a:pPr rtl="0" lvl="0">
              <a:spcBef>
                <a:spcPts val="0"/>
              </a:spcBef>
              <a:buNone/>
            </a:pPr>
            <a:r>
              <a:t/>
            </a:r>
            <a:endParaRPr sz="1400"/>
          </a:p>
          <a:p>
            <a:pPr rtl="0" lvl="0" indent="-317500" marL="457200">
              <a:spcBef>
                <a:spcPts val="0"/>
              </a:spcBef>
              <a:buClr>
                <a:schemeClr val="dk1"/>
              </a:buClr>
              <a:buSzPct val="100000"/>
              <a:buFont typeface="Arial"/>
              <a:buChar char="●"/>
            </a:pPr>
            <a:r>
              <a:rPr sz="1400" lang="en"/>
              <a:t>Roger V. Hoang, Devyani Tanna, Laurence C. Jayet Bray, Sergiu M. Dascalu, and Frederick C. Harris, Jr. </a:t>
            </a:r>
            <a:r>
              <a:rPr sz="1400" lang="en">
                <a:solidFill>
                  <a:srgbClr val="FF0000"/>
                </a:solidFill>
              </a:rPr>
              <a:t>A Novel CPU/GPU Simulation Environment for Large-Scale Biologically Realistic Neural Modeling</a:t>
            </a:r>
            <a:r>
              <a:rPr sz="1400" lang="en"/>
              <a:t>, Frontiers in Neuroinformatics, Vol 7, Article 19, October 2013.</a:t>
            </a:r>
          </a:p>
          <a:p>
            <a:pPr rtl="0" lvl="0">
              <a:spcBef>
                <a:spcPts val="0"/>
              </a:spcBef>
              <a:buNone/>
            </a:pPr>
            <a:r>
              <a:t/>
            </a:r>
            <a:endParaRPr sz="1400"/>
          </a:p>
          <a:p>
            <a:pPr rtl="0" lvl="0" indent="-317500" marL="457200">
              <a:spcBef>
                <a:spcPts val="0"/>
              </a:spcBef>
              <a:buClr>
                <a:schemeClr val="dk1"/>
              </a:buClr>
              <a:buSzPct val="100000"/>
              <a:buFont typeface="Arial"/>
              <a:buChar char="●"/>
            </a:pPr>
            <a:r>
              <a:rPr sz="1400" lang="en"/>
              <a:t>Jakub Berlinski, Cameron Rowe, Daniel M. Chavez, Nathan M. Jordan, Devyani Tanna, Roger V. Hoang, Sergiu M. Dascalu, Laurence C. Jayet Bray, and Frederick C. Harris, Jr. </a:t>
            </a:r>
            <a:r>
              <a:rPr sz="1400" lang="en">
                <a:solidFill>
                  <a:srgbClr val="FF0000"/>
                </a:solidFill>
              </a:rPr>
              <a:t>NeoCortical Builder: A Web Based Front End for NCS</a:t>
            </a:r>
            <a:r>
              <a:rPr sz="1400" lang="en"/>
              <a:t>. In Proceedings of the 27th International Conference on Computer Applications in Industry and Engineering (CAINE-2014), 2014. Submitted.</a:t>
            </a:r>
          </a:p>
          <a:p>
            <a:pPr rtl="0" lvl="0">
              <a:spcBef>
                <a:spcPts val="0"/>
              </a:spcBef>
              <a:buNone/>
            </a:pPr>
            <a:r>
              <a:t/>
            </a:r>
            <a:endParaRPr sz="1400"/>
          </a:p>
          <a:p>
            <a:pPr rtl="0" lvl="0" indent="-317500" marL="457200">
              <a:spcBef>
                <a:spcPts val="0"/>
              </a:spcBef>
              <a:buClr>
                <a:schemeClr val="dk1"/>
              </a:buClr>
              <a:buSzPct val="100000"/>
              <a:buFont typeface="Arial"/>
              <a:buChar char="●"/>
            </a:pPr>
            <a:r>
              <a:rPr sz="1400" lang="en"/>
              <a:t>Edson Almachar, Alexander Falconi, Katie Gilgen, Devyani Tanna, Nathan M. Jordan, Roger V. Hoang, Sergiu M. Dascalu, Laurence C. Jayet Bray, and Frederick C. Harris, Jr. </a:t>
            </a:r>
            <a:r>
              <a:rPr sz="1400" lang="en">
                <a:solidFill>
                  <a:srgbClr val="FF0000"/>
                </a:solidFill>
              </a:rPr>
              <a:t>NeoCortical Repository and Reports: Database and Repository for NCS</a:t>
            </a:r>
            <a:r>
              <a:rPr sz="1400" lang="en"/>
              <a:t>. In Proceedings of the International Conference on Software Engineering and Data Engineering (SEDE-2014), 2014. Submitted.</a:t>
            </a:r>
          </a:p>
          <a:p>
            <a:pPr rtl="0" lvl="0" indent="-228600" marL="457200">
              <a:spcBef>
                <a:spcPts val="0"/>
              </a:spcBef>
              <a:buNone/>
            </a:pPr>
            <a:r>
              <a:t/>
            </a:r>
            <a:endParaRPr sz="1400"/>
          </a:p>
          <a:p>
            <a:pPr lvl="0">
              <a:spcBef>
                <a:spcPts val="0"/>
              </a:spcBef>
              <a:buNone/>
            </a:pPr>
            <a:r>
              <a:t/>
            </a:r>
            <a:endParaRPr sz="1400"/>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y="0" x="0"/>
          <a:ext cy="0" cx="0"/>
          <a:chOff y="0" x="0"/>
          <a:chExt cy="0" cx="0"/>
        </a:xfrm>
      </p:grpSpPr>
      <p:sp>
        <p:nvSpPr>
          <p:cNvPr id="403" name="Shape 40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Demonstrations</a:t>
            </a:r>
          </a:p>
        </p:txBody>
      </p:sp>
      <p:sp>
        <p:nvSpPr>
          <p:cNvPr id="404" name="Shape 40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spcBef>
                <a:spcPts val="0"/>
              </a:spcBef>
              <a:buClr>
                <a:schemeClr val="dk1"/>
              </a:buClr>
              <a:buSzPct val="100000"/>
              <a:buFont typeface="Arial"/>
              <a:buChar char="●"/>
            </a:pPr>
            <a:r>
              <a:rPr sz="2400" lang="en"/>
              <a:t>NCS: A Large-Scale Brain Simulator, December 2012, Neural Information Processing Systems (NIPS 2012), Lake Tahoe, NV</a:t>
            </a:r>
          </a:p>
          <a:p>
            <a:pPr rtl="0" lvl="0" indent="-381000" marL="457200">
              <a:spcBef>
                <a:spcPts val="0"/>
              </a:spcBef>
              <a:buClr>
                <a:schemeClr val="dk1"/>
              </a:buClr>
              <a:buSzPct val="100000"/>
              <a:buFont typeface="Arial"/>
              <a:buChar char="●"/>
            </a:pPr>
            <a:r>
              <a:rPr sz="2400" lang="en"/>
              <a:t>NCS: A Novel CPU/GPU Simulation Environment for Large-Scale Biologically-Realistic Neural Modeling, December 2013 Neural Information Processing Systems (NIPS 2013), Lake Tahoe, NV</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y="0" x="0"/>
          <a:ext cy="0" cx="0"/>
          <a:chOff y="0" x="0"/>
          <a:chExt cy="0" cx="0"/>
        </a:xfrm>
      </p:grpSpPr>
      <p:sp>
        <p:nvSpPr>
          <p:cNvPr id="409" name="Shape 409"/>
          <p:cNvSpPr txBox="1"/>
          <p:nvPr>
            <p:ph type="ctrTitle"/>
          </p:nvPr>
        </p:nvSpPr>
        <p:spPr>
          <a:xfrm>
            <a:off y="1120873" x="685800"/>
            <a:ext cy="1546500" cx="7772400"/>
          </a:xfrm>
          <a:prstGeom prst="rect">
            <a:avLst/>
          </a:prstGeom>
        </p:spPr>
        <p:txBody>
          <a:bodyPr bIns="91425" rIns="91425" lIns="91425" tIns="91425" anchor="b" anchorCtr="0">
            <a:noAutofit/>
          </a:bodyPr>
          <a:lstStyle/>
          <a:p>
            <a:pPr rtl="0" lvl="0">
              <a:spcBef>
                <a:spcPts val="0"/>
              </a:spcBef>
              <a:buNone/>
            </a:pPr>
            <a:r>
              <a:rPr sz="3000" lang="en"/>
              <a:t>        NCS: Neuron Models, User Interface, and Modeling</a:t>
            </a:r>
          </a:p>
        </p:txBody>
      </p:sp>
      <p:sp>
        <p:nvSpPr>
          <p:cNvPr id="410" name="Shape 410"/>
          <p:cNvSpPr txBox="1"/>
          <p:nvPr>
            <p:ph idx="1" type="subTitle"/>
          </p:nvPr>
        </p:nvSpPr>
        <p:spPr>
          <a:xfrm>
            <a:off y="3217862" x="738475"/>
            <a:ext cy="1046400" cx="7772400"/>
          </a:xfrm>
          <a:prstGeom prst="rect">
            <a:avLst/>
          </a:prstGeom>
        </p:spPr>
        <p:txBody>
          <a:bodyPr bIns="91425" rIns="91425" lIns="91425" tIns="91425" anchor="t" anchorCtr="0">
            <a:noAutofit/>
          </a:bodyPr>
          <a:lstStyle/>
          <a:p>
            <a:pPr rtl="0" lvl="0">
              <a:spcBef>
                <a:spcPts val="0"/>
              </a:spcBef>
              <a:buNone/>
            </a:pPr>
            <a:r>
              <a:rPr sz="2400" lang="en"/>
              <a:t>A thesis submitted in partial fulfillment of the requirements for the degree of Master of Science in Computer Science and Engineering</a:t>
            </a:r>
          </a:p>
          <a:p>
            <a:pPr rtl="0" lvl="0">
              <a:spcBef>
                <a:spcPts val="0"/>
              </a:spcBef>
              <a:buNone/>
            </a:pPr>
            <a:r>
              <a:t/>
            </a:r>
            <a:endParaRPr sz="2400"/>
          </a:p>
          <a:p>
            <a:pPr rtl="0" lvl="0">
              <a:spcBef>
                <a:spcPts val="0"/>
              </a:spcBef>
              <a:buNone/>
            </a:pPr>
            <a:r>
              <a:t/>
            </a:r>
            <a:endParaRPr sz="2400"/>
          </a:p>
          <a:p>
            <a:pPr rtl="0" lvl="0">
              <a:spcBef>
                <a:spcPts val="0"/>
              </a:spcBef>
              <a:buNone/>
            </a:pPr>
            <a:r>
              <a:rPr sz="2400" lang="en"/>
              <a:t>Devyani Tanna</a:t>
            </a:r>
          </a:p>
        </p:txBody>
      </p:sp>
      <p:pic>
        <p:nvPicPr>
          <p:cNvPr id="411" name="Shape 411"/>
          <p:cNvPicPr preferRelativeResize="0"/>
          <p:nvPr/>
        </p:nvPicPr>
        <p:blipFill>
          <a:blip r:embed="rId3"/>
          <a:stretch>
            <a:fillRect/>
          </a:stretch>
        </p:blipFill>
        <p:spPr>
          <a:xfrm>
            <a:off y="5588000" x="7873999"/>
            <a:ext cy="1269999" cx="1269999"/>
          </a:xfrm>
          <a:prstGeom prst="rect">
            <a:avLst/>
          </a:prstGeom>
          <a:noFill/>
          <a:ln>
            <a:noFill/>
          </a:ln>
        </p:spPr>
      </p:pic>
      <p:pic>
        <p:nvPicPr>
          <p:cNvPr id="412" name="Shape 412"/>
          <p:cNvPicPr preferRelativeResize="0"/>
          <p:nvPr/>
        </p:nvPicPr>
        <p:blipFill>
          <a:blip r:embed="rId4"/>
          <a:stretch>
            <a:fillRect/>
          </a:stretch>
        </p:blipFill>
        <p:spPr>
          <a:xfrm>
            <a:off y="1259125" x="252850"/>
            <a:ext cy="1269999" cx="12699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Channels</a:t>
            </a:r>
          </a:p>
        </p:txBody>
      </p:sp>
      <p:pic>
        <p:nvPicPr>
          <p:cNvPr id="60" name="Shape 60"/>
          <p:cNvPicPr preferRelativeResize="0"/>
          <p:nvPr/>
        </p:nvPicPr>
        <p:blipFill>
          <a:blip r:embed="rId3"/>
          <a:stretch>
            <a:fillRect/>
          </a:stretch>
        </p:blipFill>
        <p:spPr>
          <a:xfrm>
            <a:off y="1798050" x="2219325"/>
            <a:ext cy="4572000" cx="4705350"/>
          </a:xfrm>
          <a:prstGeom prst="rect">
            <a:avLst/>
          </a:prstGeom>
          <a:noFill/>
          <a:ln>
            <a:noFill/>
          </a:ln>
        </p:spPr>
      </p:pic>
      <p:sp>
        <p:nvSpPr>
          <p:cNvPr id="61" name="Shape 61"/>
          <p:cNvSpPr txBox="1"/>
          <p:nvPr/>
        </p:nvSpPr>
        <p:spPr>
          <a:xfrm>
            <a:off y="6370050" x="0"/>
            <a:ext cy="488099" cx="9549299"/>
          </a:xfrm>
          <a:prstGeom prst="rect">
            <a:avLst/>
          </a:prstGeom>
          <a:noFill/>
          <a:ln>
            <a:noFill/>
          </a:ln>
        </p:spPr>
        <p:txBody>
          <a:bodyPr bIns="91425" rIns="91425" lIns="91425" tIns="91425" anchor="t" anchorCtr="0">
            <a:noAutofit/>
          </a:bodyPr>
          <a:lstStyle/>
          <a:p>
            <a:pPr rtl="0" lvl="0">
              <a:spcBef>
                <a:spcPts val="0"/>
              </a:spcBef>
              <a:buNone/>
            </a:pPr>
            <a:r>
              <a:rPr lang="en">
                <a:solidFill>
                  <a:schemeClr val="dk1"/>
                </a:solidFill>
              </a:rPr>
              <a:t>Image Source: Fundamentals of Computational Neuroscience by Thomas P. Trappenberg, second edition, pg-25</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sp>
        <p:nvSpPr>
          <p:cNvPr id="66" name="Shape 66"/>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Signal Propagation</a:t>
            </a:r>
          </a:p>
        </p:txBody>
      </p:sp>
      <p:pic>
        <p:nvPicPr>
          <p:cNvPr id="67" name="Shape 67"/>
          <p:cNvPicPr preferRelativeResize="0"/>
          <p:nvPr/>
        </p:nvPicPr>
        <p:blipFill>
          <a:blip r:embed="rId3"/>
          <a:stretch>
            <a:fillRect/>
          </a:stretch>
        </p:blipFill>
        <p:spPr>
          <a:xfrm>
            <a:off y="1600200" x="889949"/>
            <a:ext cy="4428324" cx="3553124"/>
          </a:xfrm>
          <a:prstGeom prst="rect">
            <a:avLst/>
          </a:prstGeom>
          <a:noFill/>
          <a:ln>
            <a:noFill/>
          </a:ln>
        </p:spPr>
      </p:pic>
      <p:sp>
        <p:nvSpPr>
          <p:cNvPr id="68" name="Shape 68"/>
          <p:cNvSpPr txBox="1"/>
          <p:nvPr/>
        </p:nvSpPr>
        <p:spPr>
          <a:xfrm>
            <a:off y="6028525" x="0"/>
            <a:ext cy="689400" cx="9144000"/>
          </a:xfrm>
          <a:prstGeom prst="rect">
            <a:avLst/>
          </a:prstGeom>
          <a:noFill/>
          <a:ln>
            <a:noFill/>
          </a:ln>
        </p:spPr>
        <p:txBody>
          <a:bodyPr bIns="91425" rIns="91425" lIns="91425" tIns="91425" anchor="t" anchorCtr="0">
            <a:noAutofit/>
          </a:bodyPr>
          <a:lstStyle/>
          <a:p>
            <a:pPr rtl="0">
              <a:spcBef>
                <a:spcPts val="0"/>
              </a:spcBef>
              <a:buNone/>
            </a:pPr>
            <a:r>
              <a:rPr lang="en"/>
              <a:t>Image Source: </a:t>
            </a:r>
          </a:p>
          <a:p>
            <a:pPr rtl="0">
              <a:spcBef>
                <a:spcPts val="0"/>
              </a:spcBef>
              <a:buNone/>
            </a:pPr>
            <a:r>
              <a:rPr lang="en"/>
              <a:t>(left) </a:t>
            </a:r>
            <a:r>
              <a:rPr u="sng" lang="en">
                <a:solidFill>
                  <a:schemeClr val="hlink"/>
                </a:solidFill>
                <a:hlinkClick r:id="rId4"/>
              </a:rPr>
              <a:t>http://en.wikipedia.org/wiki/Neuron</a:t>
            </a:r>
          </a:p>
          <a:p>
            <a:pPr rtl="0" lvl="0">
              <a:spcBef>
                <a:spcPts val="0"/>
              </a:spcBef>
              <a:buNone/>
            </a:pPr>
            <a:r>
              <a:rPr lang="en"/>
              <a:t>(right) </a:t>
            </a:r>
            <a:r>
              <a:rPr lang="en">
                <a:solidFill>
                  <a:schemeClr val="dk1"/>
                </a:solidFill>
              </a:rPr>
              <a:t>https://www.youtube.com/watch?v=HnKMB11ih2o</a:t>
            </a:r>
          </a:p>
        </p:txBody>
      </p:sp>
      <p:pic>
        <p:nvPicPr>
          <p:cNvPr id="69" name="Shape 69"/>
          <p:cNvPicPr preferRelativeResize="0"/>
          <p:nvPr/>
        </p:nvPicPr>
        <p:blipFill>
          <a:blip r:embed="rId5"/>
          <a:stretch>
            <a:fillRect/>
          </a:stretch>
        </p:blipFill>
        <p:spPr>
          <a:xfrm>
            <a:off y="1599800" x="4371975"/>
            <a:ext cy="4429125" cx="47720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y="0" x="0"/>
          <a:ext cy="0" cx="0"/>
          <a:chOff y="0" x="0"/>
          <a:chExt cy="0" cx="0"/>
        </a:xfrm>
      </p:grpSpPr>
      <p:sp>
        <p:nvSpPr>
          <p:cNvPr id="74" name="Shape 7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Levels of Organization of Modeling</a:t>
            </a:r>
          </a:p>
        </p:txBody>
      </p:sp>
      <p:pic>
        <p:nvPicPr>
          <p:cNvPr id="75" name="Shape 75"/>
          <p:cNvPicPr preferRelativeResize="0"/>
          <p:nvPr/>
        </p:nvPicPr>
        <p:blipFill>
          <a:blip r:embed="rId3"/>
          <a:stretch>
            <a:fillRect/>
          </a:stretch>
        </p:blipFill>
        <p:spPr>
          <a:xfrm>
            <a:off y="1622637" x="2050550"/>
            <a:ext cy="4922824" cx="5042899"/>
          </a:xfrm>
          <a:prstGeom prst="rect">
            <a:avLst/>
          </a:prstGeom>
          <a:noFill/>
          <a:ln>
            <a:noFill/>
          </a:ln>
        </p:spPr>
      </p:pic>
      <p:sp>
        <p:nvSpPr>
          <p:cNvPr id="76" name="Shape 76"/>
          <p:cNvSpPr txBox="1"/>
          <p:nvPr/>
        </p:nvSpPr>
        <p:spPr>
          <a:xfrm>
            <a:off y="6539825" x="0"/>
            <a:ext cy="256200" cx="9144000"/>
          </a:xfrm>
          <a:prstGeom prst="rect">
            <a:avLst/>
          </a:prstGeom>
          <a:noFill/>
          <a:ln>
            <a:noFill/>
          </a:ln>
        </p:spPr>
        <p:txBody>
          <a:bodyPr bIns="91425" rIns="91425" lIns="91425" tIns="91425" anchor="t" anchorCtr="0">
            <a:noAutofit/>
          </a:bodyPr>
          <a:lstStyle/>
          <a:p>
            <a:pPr rtl="0" lvl="0">
              <a:spcBef>
                <a:spcPts val="0"/>
              </a:spcBef>
              <a:buNone/>
            </a:pPr>
            <a:r>
              <a:rPr lang="en"/>
              <a:t>Image Source: Fundamentals of Computational Neuroscience by Thomas P. Trappenberg, second edition, pg 4</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y="0" x="0"/>
          <a:ext cy="0" cx="0"/>
          <a:chOff y="0" x="0"/>
          <a:chExt cy="0" cx="0"/>
        </a:xfrm>
      </p:grpSpPr>
      <p:sp>
        <p:nvSpPr>
          <p:cNvPr id="81" name="Shape 8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What is NCS?</a:t>
            </a:r>
          </a:p>
        </p:txBody>
      </p:sp>
      <p:sp>
        <p:nvSpPr>
          <p:cNvPr id="82" name="Shape 8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Developed and maintained by the UNR Brain Computation Laboratory </a:t>
            </a:r>
          </a:p>
          <a:p>
            <a:pPr rtl="0" lvl="0" indent="-419100" marL="457200">
              <a:spcBef>
                <a:spcPts val="0"/>
              </a:spcBef>
              <a:buClr>
                <a:schemeClr val="dk1"/>
              </a:buClr>
              <a:buSzPct val="100000"/>
              <a:buFont typeface="Arial"/>
              <a:buChar char="●"/>
            </a:pPr>
            <a:r>
              <a:rPr lang="en"/>
              <a:t>The NeoCortical Simulator is designed for modeling large-scale neural networks and systems</a:t>
            </a:r>
          </a:p>
          <a:p>
            <a:pPr rtl="0" lvl="0" indent="-419100" marL="457200">
              <a:spcBef>
                <a:spcPts val="0"/>
              </a:spcBef>
              <a:buClr>
                <a:schemeClr val="dk1"/>
              </a:buClr>
              <a:buSzPct val="100000"/>
              <a:buFont typeface="Arial"/>
              <a:buChar char="●"/>
            </a:pPr>
            <a:r>
              <a:rPr lang="en"/>
              <a:t>Open source</a:t>
            </a:r>
          </a:p>
          <a:p>
            <a:pPr rtl="0" lvl="0" indent="-419100" marL="457200">
              <a:spcBef>
                <a:spcPts val="0"/>
              </a:spcBef>
              <a:buClr>
                <a:schemeClr val="dk1"/>
              </a:buClr>
              <a:buSzPct val="100000"/>
              <a:buFont typeface="Arial"/>
              <a:buChar char="●"/>
            </a:pPr>
            <a:r>
              <a:rPr lang="en"/>
              <a:t>Runs on a heterogeneous cluster of CPUs and NVIDIA GPUs</a:t>
            </a:r>
          </a:p>
          <a:p>
            <a:pPr rtl="0" lvl="0" indent="-419100" marL="457200">
              <a:spcBef>
                <a:spcPts val="0"/>
              </a:spcBef>
              <a:buClr>
                <a:schemeClr val="dk1"/>
              </a:buClr>
              <a:buSzPct val="100000"/>
              <a:buFont typeface="Arial"/>
              <a:buChar char="●"/>
            </a:pPr>
            <a:r>
              <a:rPr lang="en"/>
              <a:t>First simulator to support real-time neurorobotics application</a:t>
            </a:r>
          </a:p>
          <a:p>
            <a:pPr lvl="0">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