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5" r:id="rId4"/>
    <p:sldId id="268" r:id="rId5"/>
    <p:sldId id="276" r:id="rId6"/>
    <p:sldId id="269" r:id="rId7"/>
    <p:sldId id="277" r:id="rId8"/>
    <p:sldId id="278" r:id="rId9"/>
    <p:sldId id="280" r:id="rId10"/>
    <p:sldId id="281" r:id="rId11"/>
    <p:sldId id="320" r:id="rId12"/>
    <p:sldId id="321" r:id="rId13"/>
    <p:sldId id="279" r:id="rId14"/>
    <p:sldId id="285" r:id="rId15"/>
    <p:sldId id="282" r:id="rId16"/>
    <p:sldId id="283" r:id="rId17"/>
    <p:sldId id="284" r:id="rId18"/>
    <p:sldId id="287" r:id="rId19"/>
    <p:sldId id="322" r:id="rId20"/>
    <p:sldId id="323" r:id="rId21"/>
    <p:sldId id="288" r:id="rId22"/>
    <p:sldId id="289" r:id="rId23"/>
    <p:sldId id="290" r:id="rId24"/>
    <p:sldId id="291" r:id="rId25"/>
    <p:sldId id="324" r:id="rId26"/>
    <p:sldId id="292" r:id="rId27"/>
    <p:sldId id="293" r:id="rId28"/>
    <p:sldId id="294" r:id="rId29"/>
    <p:sldId id="286" r:id="rId30"/>
    <p:sldId id="313" r:id="rId31"/>
    <p:sldId id="295" r:id="rId32"/>
    <p:sldId id="296" r:id="rId33"/>
    <p:sldId id="274" r:id="rId3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CC"/>
    <a:srgbClr val="006699"/>
    <a:srgbClr val="0000FF"/>
    <a:srgbClr val="0066FF"/>
    <a:srgbClr val="DD0111"/>
    <a:srgbClr val="99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59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fld id="{19F8955B-DDDE-1940-B75E-DC8808BF7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6" tIns="46698" rIns="93396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fld id="{E978414C-AE5A-BB4B-B831-FA240D1A7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5C9A8-6D2F-7A40-8096-3D7D73BDCC38}" type="slidenum">
              <a:rPr lang="en-US"/>
              <a:pPr/>
              <a:t>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B425D-C164-5649-9DC3-9116CA045537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93D5C-5F97-2940-9356-E3E05F4E864A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8CC22-BCAE-FF43-B1F0-712EAAAF53FD}" type="slidenum">
              <a:rPr lang="en-US"/>
              <a:pPr/>
              <a:t>12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21782-5752-9946-BB0A-A2F36EC42ABD}" type="slidenum">
              <a:rPr lang="en-US"/>
              <a:pPr/>
              <a:t>13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152CC-5D88-A24E-8838-8E4F57E5BFB0}" type="slidenum">
              <a:rPr lang="en-US"/>
              <a:pPr/>
              <a:t>14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0E3A3-63C7-BB4E-9D6D-EA016D6179D2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3C434-806F-034E-8B56-7F4A3B1C05E9}" type="slidenum">
              <a:rPr lang="en-US"/>
              <a:pPr/>
              <a:t>16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73E5C-961A-1B47-A7F4-C7532665916E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9D659-25B0-F04A-9EA9-8598D343BCDD}" type="slidenum">
              <a:rPr lang="en-US"/>
              <a:pPr/>
              <a:t>18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92FEA-71E9-974E-A9CA-16B24DAF4D2D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0639C-DCD7-F541-9DDD-CCD561353C4A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E9662-01CA-A941-BF5F-4FFC0EE56F4E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E8CAE-60DC-234C-9658-EBF313DBFC39}" type="slidenum">
              <a:rPr lang="en-US"/>
              <a:pPr/>
              <a:t>21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0730F-AB39-D546-9386-8E5EF93D1553}" type="slidenum">
              <a:rPr lang="en-US"/>
              <a:pPr/>
              <a:t>22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6C9B8-A542-4B40-A0BC-73A656324029}" type="slidenum">
              <a:rPr lang="en-US"/>
              <a:pPr/>
              <a:t>23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A9F10-AF8D-F442-9040-F923CB009BFE}" type="slidenum">
              <a:rPr lang="en-US"/>
              <a:pPr/>
              <a:t>24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3B1C-B4A5-9F4C-9AB7-83673AB0EA0E}" type="slidenum">
              <a:rPr lang="en-US"/>
              <a:pPr/>
              <a:t>25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B0B3E-D385-AB4A-97AC-99F278C298AF}" type="slidenum">
              <a:rPr lang="en-US"/>
              <a:pPr/>
              <a:t>26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A95B6-7100-6147-ADBF-D605920E0D13}" type="slidenum">
              <a:rPr lang="en-US"/>
              <a:pPr/>
              <a:t>27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34579-CF3A-374D-A378-70FDF829A541}" type="slidenum">
              <a:rPr lang="en-US"/>
              <a:pPr/>
              <a:t>28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8C340-CBC0-DF48-B816-75A482A5484A}" type="slidenum">
              <a:rPr lang="en-US"/>
              <a:pPr/>
              <a:t>29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7C82D-F81B-654A-9FB7-C78172CA7291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3EC52-03BA-A745-B0CC-D5D2B16788E6}" type="slidenum">
              <a:rPr lang="en-US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F421-1CCF-9946-A9DF-6315ABD8E72B}" type="slidenum">
              <a:rPr lang="en-US"/>
              <a:pPr/>
              <a:t>31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B4DB0-A5B9-7147-83B6-E73EA1DA5875}" type="slidenum">
              <a:rPr lang="en-US"/>
              <a:pPr/>
              <a:t>32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A2E0-36E7-B446-81B5-CDAEC2EF83A8}" type="slidenum">
              <a:rPr lang="en-US"/>
              <a:pPr/>
              <a:t>33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E5579-3DCA-1541-A659-F8E8F68FD6CE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74BB4-A6D3-554F-BB13-564425EAAA0F}" type="slidenum">
              <a:rPr lang="en-US"/>
              <a:pPr/>
              <a:t>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7391F-C428-B743-A86E-91AE39944696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9B9F7-5E16-2647-9697-507D9306B573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6ED26-28E2-9947-AFEF-EABE37D1D713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CAC75-AE6E-E74B-A78F-2697797A2794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2C78CA-AB9C-9648-897D-6E31B32154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</p:spPr>
      </p:pic>
      <p:pic>
        <p:nvPicPr>
          <p:cNvPr id="7177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2A6288-7F94-D444-873B-DE0484768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2982EA-C853-4543-9D29-B3EF06421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1800225" cy="323850"/>
          </a:xfrm>
        </p:spPr>
        <p:txBody>
          <a:bodyPr/>
          <a:lstStyle>
            <a:lvl1pPr>
              <a:defRPr smtClean="0"/>
            </a:lvl1pPr>
          </a:lstStyle>
          <a:p>
            <a:fld id="{9D34367D-1B4A-D647-8853-15908206C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1800225" cy="323850"/>
          </a:xfrm>
        </p:spPr>
        <p:txBody>
          <a:bodyPr/>
          <a:lstStyle>
            <a:lvl1pPr>
              <a:defRPr smtClean="0"/>
            </a:lvl1pPr>
          </a:lstStyle>
          <a:p>
            <a:fld id="{A1926F9C-383B-1049-886A-2CB377E63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09B10A-8F01-0942-B8EB-AD0D7FEC0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0EFB93-A6A1-2C4E-8896-91E5CDC30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C1A29A-497C-0148-9A74-199A8ABA9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0615C2-934A-0144-8422-F989146CE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3ABC8C-DC2A-9844-8F45-25131A186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3C03E8-853E-3542-BCCA-C63D4D74B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69F0D2-9D3E-804F-A98B-246B8724A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5A2158-7C7B-744D-8089-6656B25AE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CpE 470/670 - 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A5FB5F-D656-B642-9F00-430E5DEDF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robot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</p:spPr>
      </p:pic>
      <p:pic>
        <p:nvPicPr>
          <p:cNvPr id="1038" name="Picture 14" descr="robot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microsoft.com/office/2007/relationships/media" Target="file://localhost/Users/monica/Courses/Robotics_S11/Lectures/minerva.mpeg" TargetMode="External"/><Relationship Id="rId2" Type="http://schemas.openxmlformats.org/officeDocument/2006/relationships/video" Target="file://localhost/Users/monica/Courses/Robotics_S11/Lectures/minerva.m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eg"/><Relationship Id="rId10" Type="http://schemas.openxmlformats.org/officeDocument/2006/relationships/image" Target="../media/image29.png"/><Relationship Id="rId1" Type="http://schemas.microsoft.com/office/2007/relationships/media" Target="file://localhost/Users/monica/Courses/Robotics_S11/Lectures/sony_06.wmv" TargetMode="External"/><Relationship Id="rId2" Type="http://schemas.openxmlformats.org/officeDocument/2006/relationships/video" Target="file://localhost/Users/monica/Courses/Robotics_S11/Lectures/sony_06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/>
            </a:r>
            <a:br>
              <a:rPr lang="en-US" sz="1400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470/670(X)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1</a:t>
            </a:r>
          </a:p>
          <a:p>
            <a:r>
              <a:rPr lang="en-US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975F-ECB4-FD4F-81CE-1C29663B0127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Robotics?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/>
              <a:t>Robotics</a:t>
            </a:r>
            <a:r>
              <a:rPr lang="en-US">
                <a:solidFill>
                  <a:schemeClr val="tx1"/>
                </a:solidFill>
              </a:rPr>
              <a:t> is the study of robots, autonomous embodied systems interacting with the physical world</a:t>
            </a:r>
          </a:p>
          <a:p>
            <a:pPr>
              <a:lnSpc>
                <a:spcPct val="200000"/>
              </a:lnSpc>
            </a:pPr>
            <a:r>
              <a:rPr lang="en-US" b="1"/>
              <a:t>Robotics</a:t>
            </a:r>
            <a:r>
              <a:rPr lang="en-US">
                <a:solidFill>
                  <a:schemeClr val="tx1"/>
                </a:solidFill>
              </a:rPr>
              <a:t> addresses </a:t>
            </a:r>
            <a:r>
              <a:rPr lang="en-US" b="1">
                <a:solidFill>
                  <a:srgbClr val="CC0000"/>
                </a:solidFill>
              </a:rPr>
              <a:t>perception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>
                <a:solidFill>
                  <a:srgbClr val="CC0000"/>
                </a:solidFill>
              </a:rPr>
              <a:t>interaction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b="1">
                <a:solidFill>
                  <a:srgbClr val="CC0000"/>
                </a:solidFill>
              </a:rPr>
              <a:t>action</a:t>
            </a:r>
            <a:r>
              <a:rPr lang="en-US">
                <a:solidFill>
                  <a:schemeClr val="tx1"/>
                </a:solidFill>
              </a:rPr>
              <a:t>, in the physical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EAD4-5F32-7447-B97F-E419AE63A72F}" type="slidenum">
              <a:rPr lang="en-US"/>
              <a:pPr/>
              <a:t>11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Situatedness</a:t>
            </a:r>
          </a:p>
          <a:p>
            <a:pPr lvl="1">
              <a:lnSpc>
                <a:spcPct val="130000"/>
              </a:lnSpc>
            </a:pPr>
            <a:r>
              <a:rPr lang="en-US"/>
              <a:t>Agents are strongly affected by the environment and deal with its immediate demands (not its abstract models) directly</a:t>
            </a:r>
          </a:p>
          <a:p>
            <a:pPr lvl="1">
              <a:lnSpc>
                <a:spcPct val="130000"/>
              </a:lnSpc>
            </a:pPr>
            <a:endParaRPr lang="en-US"/>
          </a:p>
          <a:p>
            <a:pPr>
              <a:lnSpc>
                <a:spcPct val="130000"/>
              </a:lnSpc>
            </a:pPr>
            <a:r>
              <a:rPr lang="en-US"/>
              <a:t>Embodiment</a:t>
            </a:r>
          </a:p>
          <a:p>
            <a:pPr lvl="1">
              <a:lnSpc>
                <a:spcPct val="130000"/>
              </a:lnSpc>
            </a:pPr>
            <a:r>
              <a:rPr lang="en-US"/>
              <a:t>Agents have bodies, are strongly constrained by those bodies, and experience the world through those bodies, which have a dynamic with the environment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20F1-9A45-D24F-8157-E19B4AAE9369}" type="slidenum">
              <a:rPr lang="en-US"/>
              <a:pPr/>
              <a:t>12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Concepts (cont.)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Situated intelligence</a:t>
            </a:r>
          </a:p>
          <a:p>
            <a:pPr lvl="1">
              <a:lnSpc>
                <a:spcPct val="150000"/>
              </a:lnSpc>
            </a:pPr>
            <a:r>
              <a:rPr lang="en-US"/>
              <a:t>is an observed property, not necessarily internal to the agent or to a reasoning engine; instead it results from the dynamics of interaction of the agent and environment</a:t>
            </a:r>
          </a:p>
          <a:p>
            <a:pPr lvl="1">
              <a:lnSpc>
                <a:spcPct val="150000"/>
              </a:lnSpc>
            </a:pPr>
            <a:endParaRPr lang="en-US"/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3399"/>
                </a:solidFill>
              </a:rPr>
              <a:t>and behavior</a:t>
            </a:r>
            <a:r>
              <a:rPr lang="en-US"/>
              <a:t> are the result of many interactions within the system and w/ the environment, no central source or attribution is possible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8E15-B83F-3941-B680-E01967087D14}" type="slidenum">
              <a:rPr lang="en-US"/>
              <a:pPr/>
              <a:t>13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Robots: Alternative Terms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654550" cy="5076825"/>
          </a:xfrm>
        </p:spPr>
        <p:txBody>
          <a:bodyPr/>
          <a:lstStyle/>
          <a:p>
            <a:r>
              <a:rPr lang="en-US" sz="2200"/>
              <a:t>UAV</a:t>
            </a:r>
          </a:p>
          <a:p>
            <a:pPr lvl="1"/>
            <a:r>
              <a:rPr lang="en-US" sz="2000"/>
              <a:t>unmanned aerial vehicle</a:t>
            </a:r>
          </a:p>
          <a:p>
            <a:r>
              <a:rPr lang="en-US" sz="2200"/>
              <a:t>UGV (rover)</a:t>
            </a:r>
          </a:p>
          <a:p>
            <a:pPr lvl="1"/>
            <a:r>
              <a:rPr lang="en-US" sz="2000"/>
              <a:t>unmanned ground vehicle</a:t>
            </a:r>
          </a:p>
          <a:p>
            <a:r>
              <a:rPr lang="en-US" sz="2200"/>
              <a:t>UUV</a:t>
            </a:r>
          </a:p>
          <a:p>
            <a:pPr lvl="1"/>
            <a:r>
              <a:rPr lang="en-US" sz="2000"/>
              <a:t>unmanned undersea vehicle</a:t>
            </a:r>
          </a:p>
          <a:p>
            <a:endParaRPr lang="en-US" sz="2200"/>
          </a:p>
        </p:txBody>
      </p:sp>
      <p:pic>
        <p:nvPicPr>
          <p:cNvPr id="75782" name="Picture 6"/>
          <p:cNvPicPr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7713" y="3870325"/>
            <a:ext cx="4038600" cy="2235200"/>
          </a:xfrm>
          <a:noFill/>
          <a:ln/>
        </p:spPr>
      </p:pic>
      <p:pic>
        <p:nvPicPr>
          <p:cNvPr id="75786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1025" y="1398588"/>
            <a:ext cx="2668588" cy="2255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5788" name="Picture 12" descr="gs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273675" y="3870325"/>
            <a:ext cx="3055938" cy="219551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66E-ED2F-4047-84F4-68A7C64C61C5}" type="slidenum">
              <a:rPr lang="en-US"/>
              <a:pPr/>
              <a:t>14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/>
              <a:t>An assortment of robots…</a:t>
            </a:r>
          </a:p>
        </p:txBody>
      </p:sp>
      <p:pic>
        <p:nvPicPr>
          <p:cNvPr id="89091" name="Picture 3" descr="5rob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2254250"/>
            <a:ext cx="1892300" cy="1239838"/>
          </a:xfrm>
          <a:prstGeom prst="rect">
            <a:avLst/>
          </a:prstGeom>
          <a:noFill/>
        </p:spPr>
      </p:pic>
      <p:pic>
        <p:nvPicPr>
          <p:cNvPr id="89092" name="Picture 4" descr="75per-deflect-tu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9463" y="4124325"/>
            <a:ext cx="2667000" cy="2600325"/>
          </a:xfrm>
          <a:prstGeom prst="rect">
            <a:avLst/>
          </a:prstGeom>
          <a:noFill/>
        </p:spPr>
      </p:pic>
      <p:pic>
        <p:nvPicPr>
          <p:cNvPr id="89093" name="Picture 5" descr="miner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7775" y="1993900"/>
            <a:ext cx="2762250" cy="4124325"/>
          </a:xfrm>
          <a:prstGeom prst="rect">
            <a:avLst/>
          </a:prstGeom>
          <a:noFill/>
        </p:spPr>
      </p:pic>
      <p:pic>
        <p:nvPicPr>
          <p:cNvPr id="89094" name="Picture 6" descr="path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063" y="4646613"/>
            <a:ext cx="2489200" cy="1473200"/>
          </a:xfrm>
          <a:prstGeom prst="rect">
            <a:avLst/>
          </a:prstGeom>
          <a:noFill/>
        </p:spPr>
      </p:pic>
      <p:pic>
        <p:nvPicPr>
          <p:cNvPr id="89095" name="Picture 7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>
          <a:xfrm>
            <a:off x="2117725" y="1187450"/>
            <a:ext cx="4618038" cy="3148013"/>
          </a:xfrm>
          <a:ln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7AA4-AA24-F447-8FD4-3F852E0FEEF2}" type="slidenum">
              <a:rPr lang="en-US"/>
              <a:pPr/>
              <a:t>15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Anthropomorphic Robots</a:t>
            </a:r>
          </a:p>
        </p:txBody>
      </p:sp>
      <p:pic>
        <p:nvPicPr>
          <p:cNvPr id="80901" name="Picture 5" descr="wasub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5500" y="1262063"/>
            <a:ext cx="2305050" cy="2886075"/>
          </a:xfrm>
          <a:noFill/>
          <a:ln/>
        </p:spPr>
      </p:pic>
      <p:pic>
        <p:nvPicPr>
          <p:cNvPr id="80905" name="Picture 9" descr="WHL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325813" y="3095625"/>
            <a:ext cx="2179637" cy="2884488"/>
          </a:xfrm>
          <a:noFill/>
          <a:ln/>
        </p:spPr>
      </p:pic>
      <p:pic>
        <p:nvPicPr>
          <p:cNvPr id="80912" name="Picture 16" descr="WL12RI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2300" y="1262063"/>
            <a:ext cx="240982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589-E7E3-B040-94C9-40F533006473}" type="slidenum">
              <a:rPr lang="en-US"/>
              <a:pPr/>
              <a:t>16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Animal-like Robots</a:t>
            </a:r>
          </a:p>
        </p:txBody>
      </p:sp>
      <p:pic>
        <p:nvPicPr>
          <p:cNvPr id="860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09725"/>
            <a:ext cx="3048000" cy="207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953000"/>
            <a:ext cx="21717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6022" name="Picture 6" descr="california-cy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886200"/>
            <a:ext cx="3095625" cy="2447925"/>
          </a:xfrm>
          <a:prstGeom prst="rect">
            <a:avLst/>
          </a:prstGeom>
          <a:noFill/>
        </p:spPr>
      </p:pic>
      <p:pic>
        <p:nvPicPr>
          <p:cNvPr id="86023" name="Picture 7" descr="uniro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828800"/>
            <a:ext cx="2784475" cy="2971800"/>
          </a:xfrm>
          <a:prstGeom prst="rect">
            <a:avLst/>
          </a:prstGeom>
          <a:noFill/>
        </p:spPr>
      </p:pic>
      <p:pic>
        <p:nvPicPr>
          <p:cNvPr id="86024" name="Picture 8" descr="qu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3048000"/>
            <a:ext cx="1943100" cy="2895600"/>
          </a:xfrm>
          <a:prstGeom prst="rect">
            <a:avLst/>
          </a:prstGeom>
          <a:noFill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643-BF28-254C-841B-5E50A5D16E4C}" type="slidenum">
              <a:rPr lang="en-US"/>
              <a:pPr/>
              <a:t>17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Humanoid Robots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1381125"/>
            <a:ext cx="3287712" cy="2300288"/>
          </a:xfrm>
          <a:prstGeom prst="rect">
            <a:avLst/>
          </a:prstGeom>
          <a:noFill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0" y="3748088"/>
            <a:ext cx="1958975" cy="2786062"/>
          </a:xfrm>
          <a:prstGeom prst="rect">
            <a:avLst/>
          </a:prstGeom>
          <a:noFill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" y="3748088"/>
            <a:ext cx="2644775" cy="2709862"/>
          </a:xfrm>
          <a:prstGeom prst="rect">
            <a:avLst/>
          </a:prstGeom>
          <a:noFill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0788" y="1273175"/>
            <a:ext cx="2068512" cy="2408238"/>
          </a:xfrm>
          <a:prstGeom prst="rect">
            <a:avLst/>
          </a:prstGeom>
          <a:noFill/>
        </p:spPr>
      </p:pic>
      <p:pic>
        <p:nvPicPr>
          <p:cNvPr id="87048" name="Picture 8" descr="d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2188" y="3748088"/>
            <a:ext cx="2125662" cy="2482850"/>
          </a:xfrm>
          <a:prstGeom prst="rect">
            <a:avLst/>
          </a:prstGeom>
          <a:noFill/>
        </p:spPr>
      </p:pic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882650" y="6505575"/>
            <a:ext cx="17541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kumimoji="1" lang="en-GB" sz="1600">
                <a:latin typeface="Arial" pitchFamily="-108" charset="0"/>
              </a:rPr>
              <a:t>Robonaut (NASA)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127750" y="6505575"/>
            <a:ext cx="1919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kumimoji="1" lang="en-GB" sz="1600">
                <a:latin typeface="Arial" pitchFamily="-108" charset="0"/>
              </a:rPr>
              <a:t>Sony Dream Robot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508000" y="1139825"/>
            <a:ext cx="1752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kumimoji="1" lang="en-GB" sz="1600">
                <a:latin typeface="Arial" pitchFamily="-108" charset="0"/>
              </a:rPr>
              <a:t>Asimo (Honda)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3478213" y="6438900"/>
            <a:ext cx="220345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kumimoji="1" lang="en-GB" sz="1600">
                <a:latin typeface="Arial" pitchFamily="-108" charset="0"/>
              </a:rPr>
              <a:t>	DB (ATR)</a:t>
            </a:r>
          </a:p>
        </p:txBody>
      </p:sp>
      <p:pic>
        <p:nvPicPr>
          <p:cNvPr id="87064" name="Picture 2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>
          <a:xfrm>
            <a:off x="5870575" y="1395413"/>
            <a:ext cx="3048000" cy="2286000"/>
          </a:xfrm>
          <a:ln/>
        </p:spPr>
      </p:pic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6199188" y="1122363"/>
            <a:ext cx="1919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kumimoji="1" lang="en-GB" sz="1600">
                <a:latin typeface="Arial" pitchFamily="-108" charset="0"/>
              </a:rPr>
              <a:t>QRIO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7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6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E3C8-B71D-EC4D-BCC2-309DD31E238A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in a Robot?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/>
              <a:t>Sensors</a:t>
            </a:r>
          </a:p>
          <a:p>
            <a:pPr lvl="2">
              <a:buFontTx/>
              <a:buNone/>
            </a:pPr>
            <a:endParaRPr lang="en-US" sz="1800"/>
          </a:p>
          <a:p>
            <a:r>
              <a:rPr lang="en-US" sz="2200"/>
              <a:t>Effectors and actuators</a:t>
            </a:r>
          </a:p>
          <a:p>
            <a:pPr lvl="1"/>
            <a:r>
              <a:rPr lang="en-US" sz="2000"/>
              <a:t>Used for locomotion and manipulation</a:t>
            </a:r>
          </a:p>
          <a:p>
            <a:pPr lvl="2"/>
            <a:endParaRPr lang="en-US" sz="1800"/>
          </a:p>
          <a:p>
            <a:r>
              <a:rPr lang="en-US" sz="2200"/>
              <a:t>Controllers for the above systems</a:t>
            </a:r>
          </a:p>
          <a:p>
            <a:pPr lvl="1"/>
            <a:r>
              <a:rPr lang="en-US" sz="2000"/>
              <a:t>Coordinating information from sensors with commands for the robot’s actuators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147888"/>
            <a:ext cx="4038600" cy="3001962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9DD3-2286-9B40-BC28-8A44FB8B3D9C}" type="slidenum">
              <a:rPr lang="en-US"/>
              <a:pPr/>
              <a:t>19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Uncertainty is a key property of existence in the physical world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Physical sensors</a:t>
            </a:r>
            <a:r>
              <a:rPr lang="en-US"/>
              <a:t> provide limited, noisy, and inaccurate information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Physical effectors</a:t>
            </a:r>
            <a:r>
              <a:rPr lang="en-US"/>
              <a:t> produce limited, noisy, and inaccurate action</a:t>
            </a:r>
          </a:p>
          <a:p>
            <a:r>
              <a:rPr lang="en-US"/>
              <a:t>The uncertainty of physical sensors and effectors is not well characterized, so robots have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no available a priori models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8592-A348-E644-82C9-D20C395BFD5A}" type="slidenum">
              <a:rPr lang="en-US"/>
              <a:pPr/>
              <a:t>2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Information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Instructor: Dr. Monica Nicolescu</a:t>
            </a:r>
          </a:p>
          <a:p>
            <a:pPr lvl="1"/>
            <a:r>
              <a:rPr lang="en-US" dirty="0"/>
              <a:t>E-mail:          	</a:t>
            </a:r>
            <a:r>
              <a:rPr lang="en-US" dirty="0" err="1"/>
              <a:t>monica@</a:t>
            </a:r>
            <a:r>
              <a:rPr lang="en-US" dirty="0" err="1" smtClean="0"/>
              <a:t>cse.</a:t>
            </a:r>
            <a:r>
              <a:rPr lang="en-US" dirty="0" err="1"/>
              <a:t>unr.edu</a:t>
            </a:r>
            <a:endParaRPr lang="en-US" dirty="0"/>
          </a:p>
          <a:p>
            <a:pPr lvl="1"/>
            <a:r>
              <a:rPr lang="en-US" dirty="0"/>
              <a:t>Office hours: </a:t>
            </a:r>
            <a:r>
              <a:rPr lang="en-US" dirty="0" smtClean="0"/>
              <a:t>	Tuesday 11:00am-noon, 1-3pm</a:t>
            </a:r>
          </a:p>
          <a:p>
            <a:pPr lvl="1"/>
            <a:r>
              <a:rPr lang="en-US" dirty="0"/>
              <a:t>Room:           	SEM 239</a:t>
            </a:r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/>
              <a:t>webpage:</a:t>
            </a:r>
          </a:p>
          <a:p>
            <a:pPr lvl="1"/>
            <a:r>
              <a:rPr lang="en-US" dirty="0"/>
              <a:t>http://www.</a:t>
            </a:r>
            <a:r>
              <a:rPr lang="en-US" dirty="0" smtClean="0"/>
              <a:t>cse.</a:t>
            </a:r>
            <a:r>
              <a:rPr lang="en-US" dirty="0"/>
              <a:t>unr.edu/~monica/Courses/CPE470-670/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9CFF-EE03-EB4D-A9CD-7E092F1AF84E}" type="slidenum">
              <a:rPr lang="en-US"/>
              <a:pPr/>
              <a:t>20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Uncertainty (cont.)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robot cannot accurately know the answers to the following:</a:t>
            </a:r>
          </a:p>
          <a:p>
            <a:pPr lvl="1"/>
            <a:r>
              <a:rPr lang="en-US"/>
              <a:t>Where am I?</a:t>
            </a:r>
          </a:p>
          <a:p>
            <a:pPr lvl="1"/>
            <a:r>
              <a:rPr lang="en-US"/>
              <a:t>Where are my body parts, are they working, what are they doing?</a:t>
            </a:r>
          </a:p>
          <a:p>
            <a:pPr lvl="1"/>
            <a:r>
              <a:rPr lang="en-US"/>
              <a:t>What did I just do?</a:t>
            </a:r>
          </a:p>
          <a:p>
            <a:pPr lvl="1"/>
            <a:r>
              <a:rPr lang="en-US"/>
              <a:t>What will happen if I do X?</a:t>
            </a:r>
          </a:p>
          <a:p>
            <a:pPr lvl="1"/>
            <a:r>
              <a:rPr lang="en-US"/>
              <a:t>Who/what are you, where are you, what are you doing, etc.?...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EF4F-900E-A240-81C5-C272C663C346}" type="slidenum">
              <a:rPr lang="en-US"/>
              <a:pPr/>
              <a:t>21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53050"/>
          </a:xfrm>
        </p:spPr>
        <p:txBody>
          <a:bodyPr/>
          <a:lstStyle/>
          <a:p>
            <a:r>
              <a:rPr lang="en-US"/>
              <a:t>Sensor = physical device that provides information about the world</a:t>
            </a:r>
          </a:p>
          <a:p>
            <a:pPr lvl="1"/>
            <a:r>
              <a:rPr lang="en-US"/>
              <a:t>Process is called </a:t>
            </a:r>
            <a:r>
              <a:rPr lang="en-US" b="1">
                <a:solidFill>
                  <a:srgbClr val="DD0111"/>
                </a:solidFill>
              </a:rPr>
              <a:t>sensing</a:t>
            </a:r>
            <a:r>
              <a:rPr lang="en-US"/>
              <a:t> or </a:t>
            </a:r>
            <a:r>
              <a:rPr lang="en-US" b="1">
                <a:solidFill>
                  <a:srgbClr val="DD0111"/>
                </a:solidFill>
              </a:rPr>
              <a:t>perception</a:t>
            </a:r>
          </a:p>
          <a:p>
            <a:r>
              <a:rPr lang="en-US"/>
              <a:t>What does a robot need to sense?</a:t>
            </a:r>
          </a:p>
          <a:p>
            <a:pPr lvl="1"/>
            <a:r>
              <a:rPr lang="en-US"/>
              <a:t>Depends on the task it has to do</a:t>
            </a:r>
          </a:p>
          <a:p>
            <a:r>
              <a:rPr lang="en-US"/>
              <a:t>Sensor (perceptual) space</a:t>
            </a:r>
          </a:p>
          <a:p>
            <a:pPr lvl="1"/>
            <a:r>
              <a:rPr lang="en-US"/>
              <a:t>All possible values of sensor readings</a:t>
            </a:r>
          </a:p>
          <a:p>
            <a:pPr lvl="1"/>
            <a:r>
              <a:rPr lang="en-US"/>
              <a:t>One needs to “see” the world through the robot’s “eyes”</a:t>
            </a:r>
          </a:p>
          <a:p>
            <a:pPr lvl="1"/>
            <a:r>
              <a:rPr lang="en-US"/>
              <a:t>Grows quickly as you add more sensors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5EE-1ACB-4341-946F-DA46B2566599}" type="slidenum">
              <a:rPr lang="en-US"/>
              <a:pPr/>
              <a:t>22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27125"/>
            <a:ext cx="8537575" cy="5575300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/>
              <a:t>State: A description of the robot (of a system in general)</a:t>
            </a:r>
          </a:p>
          <a:p>
            <a:pPr>
              <a:lnSpc>
                <a:spcPct val="160000"/>
              </a:lnSpc>
            </a:pPr>
            <a:r>
              <a:rPr lang="en-US"/>
              <a:t>For a robot state can be:</a:t>
            </a:r>
          </a:p>
          <a:p>
            <a:pPr lvl="1">
              <a:lnSpc>
                <a:spcPct val="160000"/>
              </a:lnSpc>
            </a:pPr>
            <a:r>
              <a:rPr lang="en-US" b="1">
                <a:solidFill>
                  <a:srgbClr val="CC0000"/>
                </a:solidFill>
              </a:rPr>
              <a:t>Observable</a:t>
            </a:r>
            <a:r>
              <a:rPr lang="en-US"/>
              <a:t>: the robot knows its state entirely </a:t>
            </a:r>
          </a:p>
          <a:p>
            <a:pPr lvl="1">
              <a:lnSpc>
                <a:spcPct val="160000"/>
              </a:lnSpc>
            </a:pPr>
            <a:r>
              <a:rPr lang="en-US" b="1">
                <a:solidFill>
                  <a:srgbClr val="CC0000"/>
                </a:solidFill>
              </a:rPr>
              <a:t>Partially observable</a:t>
            </a:r>
            <a:r>
              <a:rPr lang="en-US"/>
              <a:t>: the robot only knows a part of its state</a:t>
            </a:r>
          </a:p>
          <a:p>
            <a:pPr lvl="1">
              <a:lnSpc>
                <a:spcPct val="160000"/>
              </a:lnSpc>
            </a:pPr>
            <a:r>
              <a:rPr lang="en-US" b="1">
                <a:solidFill>
                  <a:srgbClr val="CC0000"/>
                </a:solidFill>
              </a:rPr>
              <a:t>Hidden (unobservable)</a:t>
            </a:r>
            <a:r>
              <a:rPr lang="en-US"/>
              <a:t>: the robot does not have any access to its state</a:t>
            </a:r>
          </a:p>
          <a:p>
            <a:pPr lvl="1">
              <a:lnSpc>
                <a:spcPct val="160000"/>
              </a:lnSpc>
            </a:pPr>
            <a:r>
              <a:rPr lang="en-US" b="1">
                <a:solidFill>
                  <a:srgbClr val="CC0000"/>
                </a:solidFill>
              </a:rPr>
              <a:t>Discrete</a:t>
            </a:r>
            <a:r>
              <a:rPr lang="en-US"/>
              <a:t>: up, down, blue, red</a:t>
            </a:r>
          </a:p>
          <a:p>
            <a:pPr lvl="1">
              <a:lnSpc>
                <a:spcPct val="160000"/>
              </a:lnSpc>
            </a:pPr>
            <a:r>
              <a:rPr lang="en-US" b="1">
                <a:solidFill>
                  <a:srgbClr val="CC0000"/>
                </a:solidFill>
              </a:rPr>
              <a:t>Continuous</a:t>
            </a:r>
            <a:r>
              <a:rPr lang="en-US"/>
              <a:t>: 2.34 mph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A2A-B7A5-0F42-8C6E-F7F1DACAF793}" type="slidenum">
              <a:rPr lang="en-US"/>
              <a:pPr/>
              <a:t>23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State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054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External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/>
              <a:t>The state of the </a:t>
            </a:r>
            <a:r>
              <a:rPr lang="en-US" b="1">
                <a:solidFill>
                  <a:schemeClr val="accent2"/>
                </a:solidFill>
              </a:rPr>
              <a:t>world</a:t>
            </a:r>
            <a:r>
              <a:rPr lang="en-US"/>
              <a:t> as perceived by the robot </a:t>
            </a:r>
          </a:p>
          <a:p>
            <a:pPr lvl="1">
              <a:lnSpc>
                <a:spcPct val="110000"/>
              </a:lnSpc>
            </a:pPr>
            <a:r>
              <a:rPr lang="en-US"/>
              <a:t>Perceived through sensors</a:t>
            </a:r>
          </a:p>
          <a:p>
            <a:pPr lvl="1">
              <a:lnSpc>
                <a:spcPct val="110000"/>
              </a:lnSpc>
            </a:pPr>
            <a:r>
              <a:rPr lang="en-US"/>
              <a:t>E.g.: sunny, cold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Internal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/>
              <a:t>The state of the </a:t>
            </a:r>
            <a:r>
              <a:rPr lang="en-US" b="1">
                <a:solidFill>
                  <a:schemeClr val="accent2"/>
                </a:solidFill>
              </a:rPr>
              <a:t>robot</a:t>
            </a:r>
            <a:r>
              <a:rPr lang="en-US"/>
              <a:t> as it can perceive it</a:t>
            </a:r>
          </a:p>
          <a:p>
            <a:pPr lvl="1">
              <a:lnSpc>
                <a:spcPct val="110000"/>
              </a:lnSpc>
            </a:pPr>
            <a:r>
              <a:rPr lang="en-US"/>
              <a:t>Perceived through internal sensors, monitoring (stored, remembered state)</a:t>
            </a:r>
          </a:p>
          <a:p>
            <a:pPr lvl="1">
              <a:lnSpc>
                <a:spcPct val="110000"/>
              </a:lnSpc>
            </a:pPr>
            <a:r>
              <a:rPr lang="en-US"/>
              <a:t>E.g.: Low battery, velocity</a:t>
            </a:r>
          </a:p>
          <a:p>
            <a:pPr>
              <a:lnSpc>
                <a:spcPct val="110000"/>
              </a:lnSpc>
            </a:pPr>
            <a:r>
              <a:rPr lang="en-US"/>
              <a:t>The robot’s state is the combination of its internal and external 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09BE-4C90-3D44-B5C0-0FDC08C7D76E}" type="slidenum">
              <a:rPr lang="en-US"/>
              <a:pPr/>
              <a:t>24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378825" cy="1792287"/>
          </a:xfrm>
        </p:spPr>
        <p:txBody>
          <a:bodyPr/>
          <a:lstStyle/>
          <a:p>
            <a:r>
              <a:rPr lang="en-US" sz="2200"/>
              <a:t>All possible states a robot could be in</a:t>
            </a:r>
          </a:p>
          <a:p>
            <a:pPr lvl="1"/>
            <a:r>
              <a:rPr lang="en-US" sz="2000"/>
              <a:t>E.g.: light switch has two states, ON, OFF; light switch with dimmer has continuous state (possibly infinitely many states)</a:t>
            </a:r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04888" y="2509838"/>
            <a:ext cx="5197475" cy="3887787"/>
          </a:xfrm>
          <a:noFill/>
          <a:ln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272213" y="3927475"/>
            <a:ext cx="2381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 this case the </a:t>
            </a:r>
            <a:r>
              <a:rPr lang="en-US" b="1">
                <a:solidFill>
                  <a:srgbClr val="DD0111"/>
                </a:solidFill>
              </a:rPr>
              <a:t>state space</a:t>
            </a:r>
            <a:r>
              <a:rPr lang="en-US"/>
              <a:t> is the same with the </a:t>
            </a:r>
            <a:r>
              <a:rPr lang="en-US" b="1">
                <a:solidFill>
                  <a:srgbClr val="DD0111"/>
                </a:solidFill>
              </a:rPr>
              <a:t>perceptual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5DB1-DA26-3444-BC37-602B576C474D}" type="slidenum">
              <a:rPr lang="en-US"/>
              <a:pPr/>
              <a:t>25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In general, the state space is different than the sensor/perceptual space!!</a:t>
            </a:r>
          </a:p>
          <a:p>
            <a:pPr lvl="1">
              <a:lnSpc>
                <a:spcPct val="150000"/>
              </a:lnSpc>
            </a:pPr>
            <a:r>
              <a:rPr lang="en-US"/>
              <a:t>Internal state may be used to store information about the world (maps, location of “food”, etc.) </a:t>
            </a:r>
          </a:p>
          <a:p>
            <a:pPr lvl="1"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How intelligent a robot appears is strongly dependent on </a:t>
            </a:r>
            <a:r>
              <a:rPr lang="en-US" b="1">
                <a:solidFill>
                  <a:srgbClr val="CC0000"/>
                </a:solidFill>
              </a:rPr>
              <a:t>how much</a:t>
            </a:r>
            <a:r>
              <a:rPr lang="en-US"/>
              <a:t> and </a:t>
            </a:r>
            <a:r>
              <a:rPr lang="en-US" b="1">
                <a:solidFill>
                  <a:srgbClr val="CC0000"/>
                </a:solidFill>
              </a:rPr>
              <a:t>how fast</a:t>
            </a:r>
            <a:r>
              <a:rPr lang="en-US"/>
              <a:t> it can sense its environment and about itself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BCF2-8C79-2C48-AB20-9C9B0FA42E0E}" type="slidenum">
              <a:rPr lang="en-US"/>
              <a:pPr/>
              <a:t>26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Internal state that stores information about the world is called a </a:t>
            </a:r>
            <a:r>
              <a:rPr lang="en-US">
                <a:solidFill>
                  <a:srgbClr val="CC0000"/>
                </a:solidFill>
              </a:rPr>
              <a:t>representation</a:t>
            </a:r>
            <a:r>
              <a:rPr lang="en-US"/>
              <a:t> or </a:t>
            </a:r>
            <a:r>
              <a:rPr lang="en-US">
                <a:solidFill>
                  <a:srgbClr val="CC0000"/>
                </a:solidFill>
              </a:rPr>
              <a:t>internal model</a:t>
            </a:r>
          </a:p>
          <a:p>
            <a:pPr lvl="1"/>
            <a:r>
              <a:rPr lang="en-US"/>
              <a:t>Self: stored proprioception, goals, intentions, plans</a:t>
            </a:r>
          </a:p>
          <a:p>
            <a:pPr lvl="1"/>
            <a:r>
              <a:rPr lang="en-US"/>
              <a:t>Environment: maps</a:t>
            </a:r>
          </a:p>
          <a:p>
            <a:pPr lvl="1"/>
            <a:r>
              <a:rPr lang="en-US"/>
              <a:t>Objects, people, other robots</a:t>
            </a:r>
          </a:p>
          <a:p>
            <a:pPr lvl="1"/>
            <a:r>
              <a:rPr lang="en-US"/>
              <a:t>Task: what needs to be done, when, in what order</a:t>
            </a:r>
          </a:p>
          <a:p>
            <a:r>
              <a:rPr lang="en-US"/>
              <a:t>Representations and models influence determine the complexity of a robot’s “brain”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08C0-0026-1441-AFB8-DFC6FF99C25E}" type="slidenum">
              <a:rPr lang="en-US"/>
              <a:pPr/>
              <a:t>27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165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Effectors</a:t>
            </a:r>
            <a:r>
              <a:rPr lang="en-US"/>
              <a:t>: devices of the robot that have impact on the environment </a:t>
            </a:r>
            <a:r>
              <a:rPr lang="en-US">
                <a:solidFill>
                  <a:schemeClr val="tx1"/>
                </a:solidFill>
              </a:rPr>
              <a:t>(legs, wings </a:t>
            </a:r>
            <a:r>
              <a:rPr lang="en-US">
                <a:solidFill>
                  <a:schemeClr val="tx1"/>
                </a:solidFill>
                <a:sym typeface="Symbol" pitchFamily="-108" charset="2"/>
              </a:rPr>
              <a:t> robotic legs, propeller)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Actuators</a:t>
            </a:r>
            <a:r>
              <a:rPr lang="en-US"/>
              <a:t>: mechanisms that allow the effectors to do their work </a:t>
            </a:r>
            <a:r>
              <a:rPr lang="en-US">
                <a:solidFill>
                  <a:schemeClr val="tx1"/>
                </a:solidFill>
              </a:rPr>
              <a:t>(muscles </a:t>
            </a:r>
            <a:r>
              <a:rPr lang="en-US">
                <a:solidFill>
                  <a:schemeClr val="tx1"/>
                </a:solidFill>
                <a:sym typeface="Symbol" pitchFamily="-108" charset="2"/>
              </a:rPr>
              <a:t> motors)</a:t>
            </a:r>
          </a:p>
          <a:p>
            <a:pPr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Robotic effectors and actuators are used for</a:t>
            </a:r>
          </a:p>
          <a:p>
            <a:pPr lvl="1"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locomotion (moving around, going places)</a:t>
            </a:r>
          </a:p>
          <a:p>
            <a:pPr lvl="1"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manipulation (handling objects)</a:t>
            </a:r>
          </a:p>
          <a:p>
            <a:pPr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Classical activity decomposition</a:t>
            </a:r>
          </a:p>
          <a:p>
            <a:pPr lvl="1"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Mobile robotics</a:t>
            </a:r>
          </a:p>
          <a:p>
            <a:pPr lvl="1">
              <a:lnSpc>
                <a:spcPct val="110000"/>
              </a:lnSpc>
            </a:pPr>
            <a:r>
              <a:rPr lang="en-US">
                <a:sym typeface="Symbol" pitchFamily="-108" charset="2"/>
              </a:rPr>
              <a:t>Manipulator robotics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ACB-A146-AC4B-9391-6373CF299421}" type="slidenum">
              <a:rPr lang="en-US"/>
              <a:pPr/>
              <a:t>28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643562"/>
          </a:xfrm>
        </p:spPr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Autonomy is the ability to make one’s own decisions and act on them.</a:t>
            </a:r>
          </a:p>
          <a:p>
            <a:pPr lvl="1"/>
            <a:r>
              <a:rPr lang="en-US"/>
              <a:t>For robots: take the appropriate action on a given situation</a:t>
            </a:r>
          </a:p>
          <a:p>
            <a:r>
              <a:rPr lang="en-US"/>
              <a:t>Autonomy can be </a:t>
            </a:r>
            <a:r>
              <a:rPr lang="en-US" b="1">
                <a:solidFill>
                  <a:srgbClr val="CC0000"/>
                </a:solidFill>
              </a:rPr>
              <a:t>complete</a:t>
            </a:r>
            <a:r>
              <a:rPr lang="en-US"/>
              <a:t> (R2D2) or </a:t>
            </a:r>
            <a:r>
              <a:rPr lang="en-US" b="1">
                <a:solidFill>
                  <a:srgbClr val="CC0000"/>
                </a:solidFill>
              </a:rPr>
              <a:t>partial</a:t>
            </a:r>
            <a:r>
              <a:rPr lang="en-US"/>
              <a:t> (teleoperated robots)</a:t>
            </a:r>
          </a:p>
          <a:p>
            <a:r>
              <a:rPr lang="en-US"/>
              <a:t>Controllers enable robots to be autonomous</a:t>
            </a:r>
          </a:p>
          <a:p>
            <a:pPr lvl="1"/>
            <a:r>
              <a:rPr lang="en-US"/>
              <a:t>Play the role of the “brain” and nervous system in animals</a:t>
            </a:r>
          </a:p>
          <a:p>
            <a:pPr lvl="1"/>
            <a:r>
              <a:rPr lang="en-US"/>
              <a:t>Typically more than one controller, each process information from sensors and decide what actions to take</a:t>
            </a:r>
          </a:p>
          <a:p>
            <a:pPr lvl="1"/>
            <a:r>
              <a:rPr lang="en-US"/>
              <a:t>Challenge in robotics: how do all these controllers coordinate with each other?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7CCB-3BAB-284E-BD9F-68F593C7C426}" type="slidenum">
              <a:rPr lang="en-US"/>
              <a:pPr/>
              <a:t>29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Architectures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58200" cy="5076825"/>
          </a:xfrm>
        </p:spPr>
        <p:txBody>
          <a:bodyPr/>
          <a:lstStyle/>
          <a:p>
            <a:r>
              <a:rPr lang="en-US"/>
              <a:t>Robot control is the means by which the sensing and action of a robot are coordinated</a:t>
            </a:r>
          </a:p>
          <a:p>
            <a:r>
              <a:rPr lang="en-US"/>
              <a:t>Control architecture</a:t>
            </a:r>
          </a:p>
          <a:p>
            <a:pPr lvl="1"/>
            <a:r>
              <a:rPr lang="en-US"/>
              <a:t>Guiding principles and constraints for organizing a robot’s control system</a:t>
            </a:r>
          </a:p>
          <a:p>
            <a:r>
              <a:rPr lang="en-US"/>
              <a:t>Robot control may be implemented:</a:t>
            </a:r>
          </a:p>
          <a:p>
            <a:pPr lvl="1"/>
            <a:r>
              <a:rPr lang="en-US"/>
              <a:t>In hardware: programmable logic arrays</a:t>
            </a:r>
          </a:p>
          <a:p>
            <a:pPr lvl="1"/>
            <a:r>
              <a:rPr lang="en-US"/>
              <a:t>In software</a:t>
            </a:r>
          </a:p>
          <a:p>
            <a:r>
              <a:rPr lang="en-US"/>
              <a:t>Should control modules be centralized? </a:t>
            </a:r>
          </a:p>
          <a:p>
            <a:pPr lvl="1"/>
            <a:r>
              <a:rPr lang="en-US"/>
              <a:t>Controllers need not (should not) be a single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C3A-66A1-7449-888E-F2D6D0922040}" type="slidenum">
              <a:rPr lang="en-US"/>
              <a:pPr/>
              <a:t>3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and Place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  <a:p>
            <a:pPr lvl="1"/>
            <a:r>
              <a:rPr lang="en-US" dirty="0" smtClean="0"/>
              <a:t>Monday: </a:t>
            </a:r>
            <a:r>
              <a:rPr lang="en-US" dirty="0"/>
              <a:t>9</a:t>
            </a:r>
            <a:r>
              <a:rPr lang="en-US" dirty="0" smtClean="0"/>
              <a:t>:</a:t>
            </a:r>
            <a:r>
              <a:rPr lang="en-US" dirty="0"/>
              <a:t>30</a:t>
            </a:r>
            <a:r>
              <a:rPr lang="en-US" dirty="0" smtClean="0"/>
              <a:t>-10:</a:t>
            </a:r>
            <a:r>
              <a:rPr lang="en-US" dirty="0"/>
              <a:t>45pm,</a:t>
            </a:r>
            <a:r>
              <a:rPr lang="en-US" dirty="0" smtClean="0"/>
              <a:t> SEM 344</a:t>
            </a:r>
          </a:p>
          <a:p>
            <a:pPr lvl="1"/>
            <a:endParaRPr lang="en-US" dirty="0" smtClean="0"/>
          </a:p>
          <a:p>
            <a:r>
              <a:rPr lang="en-US" dirty="0"/>
              <a:t>Labs</a:t>
            </a:r>
          </a:p>
          <a:p>
            <a:pPr lvl="1"/>
            <a:r>
              <a:rPr lang="en-US" dirty="0" smtClean="0"/>
              <a:t>Wednesday: 9:</a:t>
            </a:r>
            <a:r>
              <a:rPr lang="en-US" dirty="0"/>
              <a:t>30</a:t>
            </a:r>
            <a:r>
              <a:rPr lang="en-US" dirty="0" smtClean="0"/>
              <a:t>-10:</a:t>
            </a:r>
            <a:r>
              <a:rPr lang="en-US" dirty="0"/>
              <a:t>45pm LME </a:t>
            </a:r>
            <a:r>
              <a:rPr lang="en-US" dirty="0" smtClean="0"/>
              <a:t>321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the lab equipment requires a $50 deposit paid at the cashier’s office</a:t>
            </a:r>
          </a:p>
          <a:p>
            <a:pPr lvl="1"/>
            <a:r>
              <a:rPr lang="en-US" dirty="0"/>
              <a:t>Deposit is returned at the end of the semester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090E-9C3E-CE42-AC1B-CC6F734C79E5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100013"/>
            <a:ext cx="8229600" cy="906462"/>
          </a:xfrm>
        </p:spPr>
        <p:txBody>
          <a:bodyPr/>
          <a:lstStyle/>
          <a:p>
            <a:r>
              <a:rPr lang="en-US" sz="3600"/>
              <a:t>Languages for Programming Robots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best robot programming language?</a:t>
            </a:r>
          </a:p>
          <a:p>
            <a:pPr lvl="1"/>
            <a:r>
              <a:rPr lang="en-US"/>
              <a:t>There is no </a:t>
            </a:r>
            <a:r>
              <a:rPr lang="en-US">
                <a:solidFill>
                  <a:srgbClr val="CC0000"/>
                </a:solidFill>
              </a:rPr>
              <a:t>“best”</a:t>
            </a:r>
            <a:r>
              <a:rPr lang="en-US"/>
              <a:t> language</a:t>
            </a:r>
          </a:p>
          <a:p>
            <a:r>
              <a:rPr lang="en-US"/>
              <a:t>In general, use the language that</a:t>
            </a:r>
          </a:p>
          <a:p>
            <a:pPr lvl="1"/>
            <a:r>
              <a:rPr lang="en-US"/>
              <a:t> Is best suited for the task</a:t>
            </a:r>
          </a:p>
          <a:p>
            <a:pPr lvl="1"/>
            <a:r>
              <a:rPr lang="en-US"/>
              <a:t>Comes with the hardware</a:t>
            </a:r>
          </a:p>
          <a:p>
            <a:pPr lvl="1"/>
            <a:r>
              <a:rPr lang="en-US"/>
              <a:t>You are used to</a:t>
            </a:r>
          </a:p>
          <a:p>
            <a:r>
              <a:rPr lang="en-US"/>
              <a:t>General purpose: </a:t>
            </a:r>
          </a:p>
          <a:p>
            <a:pPr lvl="1"/>
            <a:r>
              <a:rPr lang="en-US"/>
              <a:t>JAVA, C</a:t>
            </a:r>
          </a:p>
          <a:p>
            <a:r>
              <a:rPr lang="en-US"/>
              <a:t>Specially designed: </a:t>
            </a:r>
          </a:p>
          <a:p>
            <a:pPr lvl="1"/>
            <a:r>
              <a:rPr lang="en-US"/>
              <a:t>the Behavior Language, the Subsumption Language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C8F3-2B40-9941-A6AE-062A35DEA96F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of robot control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5175" y="5894388"/>
            <a:ext cx="521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pitchFamily="-108" charset="0"/>
              </a:rPr>
              <a:t>From “Behavior-Based Robotics” by R. Arkin, MIT Press, 1998</a:t>
            </a:r>
          </a:p>
        </p:txBody>
      </p:sp>
      <p:pic>
        <p:nvPicPr>
          <p:cNvPr id="100357" name="Picture 5" descr="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406525"/>
            <a:ext cx="7620000" cy="440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1014-FC39-0A47-AA8A-E9FDB9C97141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control approaches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Reactive Control</a:t>
            </a:r>
          </a:p>
          <a:p>
            <a:pPr lvl="1">
              <a:lnSpc>
                <a:spcPct val="150000"/>
              </a:lnSpc>
            </a:pPr>
            <a:r>
              <a:rPr lang="en-US"/>
              <a:t> Don’t think, (re)act.</a:t>
            </a:r>
          </a:p>
          <a:p>
            <a:pPr>
              <a:lnSpc>
                <a:spcPct val="150000"/>
              </a:lnSpc>
            </a:pPr>
            <a:r>
              <a:rPr lang="en-US"/>
              <a:t>Deliberative (Planner-based) Control</a:t>
            </a:r>
          </a:p>
          <a:p>
            <a:pPr lvl="1">
              <a:lnSpc>
                <a:spcPct val="150000"/>
              </a:lnSpc>
            </a:pPr>
            <a:r>
              <a:rPr lang="en-US"/>
              <a:t> Think hard, act later.</a:t>
            </a:r>
          </a:p>
          <a:p>
            <a:pPr>
              <a:lnSpc>
                <a:spcPct val="150000"/>
              </a:lnSpc>
            </a:pPr>
            <a:r>
              <a:rPr lang="en-US"/>
              <a:t>Hybrid Control</a:t>
            </a:r>
          </a:p>
          <a:p>
            <a:pPr lvl="1">
              <a:lnSpc>
                <a:spcPct val="150000"/>
              </a:lnSpc>
            </a:pPr>
            <a:r>
              <a:rPr lang="en-US"/>
              <a:t> Think and act separately &amp; concurrently.</a:t>
            </a:r>
          </a:p>
          <a:p>
            <a:pPr>
              <a:lnSpc>
                <a:spcPct val="150000"/>
              </a:lnSpc>
            </a:pPr>
            <a:r>
              <a:rPr lang="en-US"/>
              <a:t>Behavior-Based Control (BBC)</a:t>
            </a:r>
          </a:p>
          <a:p>
            <a:pPr lvl="1">
              <a:lnSpc>
                <a:spcPct val="150000"/>
              </a:lnSpc>
            </a:pPr>
            <a:r>
              <a:rPr lang="en-US"/>
              <a:t> Think the way you act.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0E3-6AE0-4B46-B502-0B6D64CEA2B9}" type="slidenum">
              <a:rPr lang="en-US"/>
              <a:pPr/>
              <a:t>33</a:t>
            </a:fld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Readings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075113" y="2505075"/>
            <a:ext cx="4468812" cy="2562225"/>
          </a:xfrm>
        </p:spPr>
        <p:txBody>
          <a:bodyPr/>
          <a:lstStyle/>
          <a:p>
            <a:r>
              <a:rPr lang="en-US" sz="2400"/>
              <a:t>F. Martin: Sections 1.1, 1.2.3</a:t>
            </a:r>
          </a:p>
          <a:p>
            <a:r>
              <a:rPr lang="en-US" sz="2400"/>
              <a:t>M. Matari</a:t>
            </a:r>
            <a:r>
              <a:rPr lang="en-US" sz="2400">
                <a:ea typeface="Arial" pitchFamily="-108" charset="0"/>
                <a:cs typeface="Arial" pitchFamily="-108" charset="0"/>
              </a:rPr>
              <a:t>ć</a:t>
            </a:r>
            <a:r>
              <a:rPr lang="en-US" sz="2400"/>
              <a:t>: Chapters 1, 3</a:t>
            </a:r>
          </a:p>
        </p:txBody>
      </p:sp>
      <p:pic>
        <p:nvPicPr>
          <p:cNvPr id="44046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02CC-0357-CC4E-8BCF-267E7AC4AEDE}" type="slidenum">
              <a:rPr lang="en-US"/>
              <a:pPr/>
              <a:t>4</a:t>
            </a:fld>
            <a:endParaRPr lang="en-US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Policy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200"/>
              <a:t>Grading					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Homeworks: 20% 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Midterm: 20% 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Final: 20% 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Laboratory sessions: 20% 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Final project: 20% </a:t>
            </a:r>
          </a:p>
          <a:p>
            <a:pPr>
              <a:lnSpc>
                <a:spcPct val="110000"/>
              </a:lnSpc>
            </a:pPr>
            <a:r>
              <a:rPr lang="en-US" sz="2200"/>
              <a:t>Late submissions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No late submissions will be accepted</a:t>
            </a:r>
          </a:p>
          <a:p>
            <a:pPr>
              <a:lnSpc>
                <a:spcPct val="110000"/>
              </a:lnSpc>
            </a:pPr>
            <a:r>
              <a:rPr lang="en-US" sz="2200"/>
              <a:t>Attendance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Exams, laboratory sessions and final competition are mandatory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If you cannot attend you must discuss with the instructor in advance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3718-82C1-5841-8F52-C1BA6FC4004E}" type="slidenum">
              <a:rPr lang="en-US"/>
              <a:pPr/>
              <a:t>5</a:t>
            </a:fld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Textbooks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6862762" cy="5076825"/>
          </a:xfrm>
        </p:spPr>
        <p:txBody>
          <a:bodyPr/>
          <a:lstStyle/>
          <a:p>
            <a:r>
              <a:rPr lang="en-US" dirty="0"/>
              <a:t>Lectures</a:t>
            </a:r>
          </a:p>
          <a:p>
            <a:pPr lvl="1"/>
            <a:r>
              <a:rPr lang="en-US" i="1" dirty="0"/>
              <a:t>The Robotics Primer</a:t>
            </a:r>
            <a:r>
              <a:rPr lang="en-US" dirty="0"/>
              <a:t>, 2007. </a:t>
            </a:r>
          </a:p>
          <a:p>
            <a:pPr lvl="1">
              <a:buFontTx/>
              <a:buNone/>
            </a:pPr>
            <a:r>
              <a:rPr lang="en-US" dirty="0"/>
              <a:t>	Author: </a:t>
            </a:r>
            <a:r>
              <a:rPr lang="en-US" dirty="0" err="1"/>
              <a:t>Maja</a:t>
            </a:r>
            <a:r>
              <a:rPr lang="en-US" dirty="0"/>
              <a:t> </a:t>
            </a:r>
            <a:r>
              <a:rPr lang="en-US" dirty="0" err="1"/>
              <a:t>Mataric</a:t>
            </a:r>
            <a:r>
              <a:rPr lang="en-US" dirty="0"/>
              <a:t>‘ </a:t>
            </a:r>
            <a:r>
              <a:rPr lang="en-US" sz="1800" dirty="0"/>
              <a:t>(required)</a:t>
            </a:r>
          </a:p>
          <a:p>
            <a:pPr lvl="1"/>
            <a:endParaRPr lang="en-US" sz="1600" dirty="0"/>
          </a:p>
          <a:p>
            <a:pPr lvl="1"/>
            <a:r>
              <a:rPr lang="en-US" i="1" dirty="0"/>
              <a:t>Behavior-Based Robotics</a:t>
            </a:r>
            <a:r>
              <a:rPr lang="en-US" dirty="0"/>
              <a:t>, 2001.</a:t>
            </a:r>
            <a:br>
              <a:rPr lang="en-US" dirty="0"/>
            </a:br>
            <a:r>
              <a:rPr lang="en-US" dirty="0"/>
              <a:t>Author: Ron </a:t>
            </a:r>
            <a:r>
              <a:rPr lang="en-US" dirty="0" err="1"/>
              <a:t>Arkin</a:t>
            </a:r>
            <a:r>
              <a:rPr lang="en-US" dirty="0"/>
              <a:t> </a:t>
            </a:r>
            <a:r>
              <a:rPr lang="en-US" sz="1800" dirty="0"/>
              <a:t>(recommended)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i="1" dirty="0"/>
              <a:t>Robotic Explorations: An Introduction to Engineering Through Design</a:t>
            </a:r>
            <a:r>
              <a:rPr lang="en-US" dirty="0"/>
              <a:t>, 2001. Author: Fred G. Martin </a:t>
            </a:r>
            <a:r>
              <a:rPr lang="en-US" sz="1800" dirty="0" smtClean="0"/>
              <a:t>(recommended)</a:t>
            </a:r>
            <a:endParaRPr lang="en-US" dirty="0"/>
          </a:p>
        </p:txBody>
      </p:sp>
      <p:pic>
        <p:nvPicPr>
          <p:cNvPr id="62469" name="Picture 5" descr="textboo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24725" y="4308475"/>
            <a:ext cx="1481138" cy="1960563"/>
          </a:xfrm>
          <a:noFill/>
          <a:ln/>
        </p:spPr>
      </p:pic>
      <p:pic>
        <p:nvPicPr>
          <p:cNvPr id="62475" name="Picture 11" descr="Ar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75" y="2755900"/>
            <a:ext cx="1463675" cy="1843088"/>
          </a:xfrm>
          <a:prstGeom prst="rect">
            <a:avLst/>
          </a:prstGeom>
          <a:noFill/>
        </p:spPr>
      </p:pic>
      <p:pic>
        <p:nvPicPr>
          <p:cNvPr id="62477" name="Picture 13" descr="026263354X-f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438" y="1192213"/>
            <a:ext cx="1452562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9C4-A109-0246-B562-758349410DDD}" type="slidenum">
              <a:rPr lang="en-US"/>
              <a:pPr/>
              <a:t>6</a:t>
            </a:fld>
            <a:endParaRPr lang="en-US"/>
          </a:p>
        </p:txBody>
      </p:sp>
      <p:sp>
        <p:nvSpPr>
          <p:cNvPr id="286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we Learn?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6530975" cy="50768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Fundamental aspects of robotics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is a robot?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are robots composed of?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do we control/program robots?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Learning, multi-robot systems</a:t>
            </a:r>
          </a:p>
          <a:p>
            <a:pPr>
              <a:lnSpc>
                <a:spcPct val="110000"/>
              </a:lnSpc>
            </a:pPr>
            <a:r>
              <a:rPr lang="en-US" dirty="0"/>
              <a:t>Hands-on experience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Build robots using LEGO parts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Control </a:t>
            </a:r>
            <a:r>
              <a:rPr lang="en-US" dirty="0" smtClean="0"/>
              <a:t>NXT robots </a:t>
            </a:r>
            <a:r>
              <a:rPr lang="en-US" dirty="0"/>
              <a:t>using </a:t>
            </a:r>
            <a:r>
              <a:rPr lang="en-US" dirty="0" smtClean="0"/>
              <a:t>NXC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Contests during the semester, final competition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855" y="3181131"/>
            <a:ext cx="2446283" cy="244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40A-E5A8-9E47-89F0-7207861920FD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term “robot”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Karel Capek’s 1921 play RUR (Rossum’s Universal Robots)</a:t>
            </a:r>
          </a:p>
          <a:p>
            <a:pPr lvl="1"/>
            <a:r>
              <a:rPr lang="en-US"/>
              <a:t>It is (most likely) a combination of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“rabota”</a:t>
            </a:r>
            <a:r>
              <a:rPr lang="en-US"/>
              <a:t> (obligatory work) and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“robotnik”</a:t>
            </a:r>
            <a:r>
              <a:rPr lang="en-US"/>
              <a:t> (serf)</a:t>
            </a:r>
          </a:p>
          <a:p>
            <a:r>
              <a:rPr lang="en-US"/>
              <a:t>Most real-world robots today do perform such “obligatory work” in highly controlled environments</a:t>
            </a:r>
          </a:p>
          <a:p>
            <a:pPr lvl="1"/>
            <a:r>
              <a:rPr lang="en-US"/>
              <a:t>Factory automation (car assembly)</a:t>
            </a:r>
          </a:p>
          <a:p>
            <a:r>
              <a:rPr lang="en-US"/>
              <a:t>But that is not what robotics research about; the trends and the future look much more interesting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965-B3F2-994D-ACF8-D1853F6ACFA9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Robot?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past	</a:t>
            </a:r>
          </a:p>
          <a:p>
            <a:pPr lvl="1"/>
            <a:r>
              <a:rPr lang="en-US"/>
              <a:t>A clever mechanical device – automaton</a:t>
            </a:r>
          </a:p>
          <a:p>
            <a:r>
              <a:rPr lang="en-US"/>
              <a:t>Robotics Industry Association, 1985</a:t>
            </a:r>
          </a:p>
          <a:p>
            <a:pPr lvl="1"/>
            <a:r>
              <a:rPr lang="en-US"/>
              <a:t>“A re-programmable, multi-functional manipulator designed to move material, parts, tools, or specialized devices […] for the performance of various tasks”</a:t>
            </a:r>
          </a:p>
          <a:p>
            <a:r>
              <a:rPr lang="en-US"/>
              <a:t>What does this definition miss?</a:t>
            </a:r>
          </a:p>
          <a:p>
            <a:pPr lvl="1"/>
            <a:r>
              <a:rPr lang="en-US"/>
              <a:t>Notions of thought, reasoning, problem solving, emotion, consciousness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FEE8-BA1E-9045-B705-A7CB0202878C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Robot is…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… a machine able to extract information from its environment and use knowledge about its world to act safely in a meaningful and purposeful manner (Ron Arkin, 1998)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… an </a:t>
            </a:r>
            <a:r>
              <a:rPr lang="en-US" b="1">
                <a:solidFill>
                  <a:srgbClr val="CC0000"/>
                </a:solidFill>
              </a:rPr>
              <a:t>autonomous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system which exists in the</a:t>
            </a:r>
            <a:r>
              <a:rPr lang="en-US" b="1">
                <a:solidFill>
                  <a:srgbClr val="CC0000"/>
                </a:solidFill>
              </a:rPr>
              <a:t> physical world</a:t>
            </a:r>
            <a:r>
              <a:rPr lang="en-US">
                <a:solidFill>
                  <a:schemeClr val="tx1"/>
                </a:solidFill>
              </a:rPr>
              <a:t>, can </a:t>
            </a:r>
            <a:r>
              <a:rPr lang="en-US" b="1">
                <a:solidFill>
                  <a:srgbClr val="CC0000"/>
                </a:solidFill>
              </a:rPr>
              <a:t>sense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its environment and can</a:t>
            </a:r>
            <a:r>
              <a:rPr lang="en-US"/>
              <a:t> </a:t>
            </a:r>
            <a:r>
              <a:rPr lang="en-US" b="1">
                <a:solidFill>
                  <a:srgbClr val="CC0000"/>
                </a:solidFill>
              </a:rPr>
              <a:t>act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on it to achieve some goals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1649</Words>
  <Application>Microsoft Macintosh PowerPoint</Application>
  <PresentationFormat>On-screen Show (4:3)</PresentationFormat>
  <Paragraphs>306</Paragraphs>
  <Slides>33</Slides>
  <Notes>33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Autonomous Mobile Robots  CpE 470/670(X)</vt:lpstr>
      <vt:lpstr>General Information</vt:lpstr>
      <vt:lpstr>Time and Place</vt:lpstr>
      <vt:lpstr>Class Policy</vt:lpstr>
      <vt:lpstr>Textbooks</vt:lpstr>
      <vt:lpstr>What will we Learn?</vt:lpstr>
      <vt:lpstr>The term “robot”</vt:lpstr>
      <vt:lpstr>What is a Robot?</vt:lpstr>
      <vt:lpstr>A Robot is…</vt:lpstr>
      <vt:lpstr>What is Robotics?</vt:lpstr>
      <vt:lpstr>Key Concepts</vt:lpstr>
      <vt:lpstr>Key Concepts (cont.)</vt:lpstr>
      <vt:lpstr>Robots: Alternative Terms</vt:lpstr>
      <vt:lpstr>An assortment of robots…</vt:lpstr>
      <vt:lpstr>Anthropomorphic Robots</vt:lpstr>
      <vt:lpstr>Animal-like Robots</vt:lpstr>
      <vt:lpstr>Humanoid Robots</vt:lpstr>
      <vt:lpstr>What is in a Robot?</vt:lpstr>
      <vt:lpstr>Uncertainty</vt:lpstr>
      <vt:lpstr>Uncertainty (cont.)</vt:lpstr>
      <vt:lpstr>Sensors</vt:lpstr>
      <vt:lpstr>State</vt:lpstr>
      <vt:lpstr>Types of State</vt:lpstr>
      <vt:lpstr>State Space</vt:lpstr>
      <vt:lpstr>State Space</vt:lpstr>
      <vt:lpstr>Representation</vt:lpstr>
      <vt:lpstr>Action</vt:lpstr>
      <vt:lpstr>Autonomy</vt:lpstr>
      <vt:lpstr>Control Architectures</vt:lpstr>
      <vt:lpstr>Languages for Programming Robots</vt:lpstr>
      <vt:lpstr>Spectrum of robot control</vt:lpstr>
      <vt:lpstr>Robot control approaches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418</cp:revision>
  <dcterms:created xsi:type="dcterms:W3CDTF">2011-01-18T17:30:20Z</dcterms:created>
  <dcterms:modified xsi:type="dcterms:W3CDTF">2014-08-25T16:23:20Z</dcterms:modified>
</cp:coreProperties>
</file>