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1" r:id="rId3"/>
    <p:sldId id="522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4" r:id="rId30"/>
    <p:sldId id="565" r:id="rId31"/>
    <p:sldId id="274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8000"/>
    <a:srgbClr val="5F5F5F"/>
    <a:srgbClr val="FF0000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4750C096-A59A-EF43-BC9C-D1E742258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ABE51832-B0B4-AF4D-AACD-3B0C73C9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4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150D3-B6FB-EB4A-9E0F-0AD4FBC161C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57EDE-A8B4-0847-802B-BAA4934F727F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188B-CA0D-1F4D-A720-8410477CFA8A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23FB8-2E7B-8947-8C79-34AB32668EBC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7ED04-C1CB-9849-BAC2-0817625376E2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7CB15-9169-E84A-B215-0AB018C65B14}" type="slidenum">
              <a:rPr lang="en-US"/>
              <a:pPr/>
              <a:t>14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43549-73E7-0B45-B4E0-7034A9F063E6}" type="slidenum">
              <a:rPr lang="en-US"/>
              <a:pPr/>
              <a:t>15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8ED13-168D-6B40-B463-FDDA5CD9C1E4}" type="slidenum">
              <a:rPr lang="en-US"/>
              <a:pPr/>
              <a:t>16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24FE1-EF0F-6341-A61C-50B0C3061176}" type="slidenum">
              <a:rPr lang="en-US"/>
              <a:pPr/>
              <a:t>17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E60D5-D5FA-494C-981F-1C6C3A74E6B3}" type="slidenum">
              <a:rPr lang="en-US"/>
              <a:pPr/>
              <a:t>18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E1979B3A-124A-3244-9FF7-69C758970E91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A8818-124B-F748-97FA-45BCDA0D2371}" type="slidenum">
              <a:rPr lang="en-US"/>
              <a:pPr/>
              <a:t>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C16E88D4-6A27-F049-B794-19F25800FBF4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90385D74-A18B-FB47-B3E4-3D930B330785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0A5C01FC-A1BA-A740-8C76-C93476031CC2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68E2-5789-854C-A849-5C4DA21675C1}" type="slidenum">
              <a:rPr lang="en-US"/>
              <a:pPr/>
              <a:t>23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7AFD8-FDB5-B14F-BECC-53BDEA53D32F}" type="slidenum">
              <a:rPr lang="en-US"/>
              <a:pPr/>
              <a:t>24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C40AE-2508-144C-9D52-98360D0BFAE3}" type="slidenum">
              <a:rPr lang="en-US"/>
              <a:pPr/>
              <a:t>25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D6F21-AC0E-5A4B-9FCD-6111DB6568D5}" type="slidenum">
              <a:rPr lang="en-US"/>
              <a:pPr/>
              <a:t>26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B1B1-D903-6042-BF4C-9D540CF402F3}" type="slidenum">
              <a:rPr lang="en-US"/>
              <a:pPr/>
              <a:t>27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BF905-4A42-BE4E-8C1F-6EB53E6272A8}" type="slidenum">
              <a:rPr lang="en-US"/>
              <a:pPr/>
              <a:t>28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5AE2D-30D8-E54F-92E6-3A6DF395D043}" type="slidenum">
              <a:rPr lang="en-US"/>
              <a:pPr/>
              <a:t>29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B75D4-F19D-D44B-90F8-10DD2D08520C}" type="slidenum">
              <a:rPr lang="en-US"/>
              <a:pPr/>
              <a:t>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5AF4E-3135-E64E-96F0-F005DD8A4213}" type="slidenum">
              <a:rPr lang="en-US"/>
              <a:pPr/>
              <a:t>30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7ECE7-11AB-DC4C-941C-64D9AB8E0918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23303-1805-1840-B921-C5722E0A9D17}" type="slidenum">
              <a:rPr lang="en-US"/>
              <a:pPr/>
              <a:t>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02C0F-86C2-0A43-B8CE-03DFE1059C46}" type="slidenum">
              <a:rPr lang="en-US"/>
              <a:pPr/>
              <a:t>5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33A9E-1E1F-C64C-AA6D-A5258F9F2316}" type="slidenum">
              <a:rPr lang="en-US"/>
              <a:pPr/>
              <a:t>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958B1-E180-9D42-A941-3802FD52294F}" type="slidenum">
              <a:rPr lang="en-US"/>
              <a:pPr/>
              <a:t>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E0291-D81C-AB40-B589-D01AA1333186}" type="slidenum">
              <a:rPr lang="en-US"/>
              <a:pPr/>
              <a:t>8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3814F-1BB9-424E-9F41-82D873E76AD0}" type="slidenum">
              <a:rPr lang="en-US"/>
              <a:pPr/>
              <a:t>9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98EB-0FA0-F14B-9ADC-19811F56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1342-C83B-6343-A9F4-E32B851E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656B-F1FF-E742-9908-5B375B27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F7C0-BBD5-454E-8AD3-CA3E0DE3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63B3-1EAB-9A48-B98D-887BBA69C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6E45-6D46-EC4D-B330-CC5FCCFDA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7AFC-7409-1345-B181-EB3027024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7C6C-ACC4-ED4E-A588-629A90CD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A420-0AE5-9241-A653-54489BC1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DF10-F0A9-3245-A7FA-8D956D0A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849D-28CA-0F43-AAA5-C9E7523FE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3FAF-1FF4-2F44-8399-7D5DE681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3E26-2BDF-3D42-B447-BF52A2116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fld id="{FCF00D35-2C96-F243-96CD-4B951F06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5.png"/><Relationship Id="rId1" Type="http://schemas.microsoft.com/office/2007/relationships/media" Target="file://localhost/Users/monica/Courses/Robotics_S11/Lectures/Videos/robot-video.mpeg" TargetMode="External"/><Relationship Id="rId2" Type="http://schemas.openxmlformats.org/officeDocument/2006/relationships/video" Target="file://localhost/Users/monica/Courses/Robotics_S11/Lectures/Videos/robot-video.mpe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Autonomous Mobile Robots</a:t>
            </a:r>
            <a:b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CPE 470/670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Lecture </a:t>
            </a: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10</a:t>
            </a:r>
            <a:endParaRPr lang="en-US" dirty="0">
              <a:solidFill>
                <a:schemeClr val="tx1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Schemas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74750"/>
            <a:ext cx="7967662" cy="514350"/>
          </a:xfrm>
        </p:spPr>
        <p:txBody>
          <a:bodyPr/>
          <a:lstStyle/>
          <a:p>
            <a:pPr eaLnBrk="1" hangingPunct="1"/>
            <a:r>
              <a:rPr lang="en-US" sz="2200"/>
              <a:t> </a:t>
            </a:r>
            <a:r>
              <a:rPr lang="en-US" sz="2200">
                <a:solidFill>
                  <a:srgbClr val="CC0000"/>
                </a:solidFill>
                <a:latin typeface="Comic Sans MS" pitchFamily="-112" charset="0"/>
              </a:rPr>
              <a:t>Obstacle avoid</a:t>
            </a:r>
            <a:r>
              <a:rPr lang="en-US" sz="2200"/>
              <a:t> and </a:t>
            </a:r>
            <a:r>
              <a:rPr lang="en-US" sz="2200">
                <a:solidFill>
                  <a:srgbClr val="CC0000"/>
                </a:solidFill>
                <a:latin typeface="Comic Sans MS" pitchFamily="-112" charset="0"/>
              </a:rPr>
              <a:t>stay on corridor</a:t>
            </a:r>
            <a:r>
              <a:rPr lang="en-US" sz="2200"/>
              <a:t> schemas </a:t>
            </a:r>
          </a:p>
        </p:txBody>
      </p:sp>
      <p:pic>
        <p:nvPicPr>
          <p:cNvPr id="14234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1646238"/>
            <a:ext cx="3594100" cy="359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2345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1646238"/>
            <a:ext cx="3565525" cy="356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42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61988" y="5276850"/>
          <a:ext cx="291306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1828800" imgH="787320" progId="Equation.3">
                  <p:embed/>
                </p:oleObj>
              </mc:Choice>
              <mc:Fallback>
                <p:oleObj name="Equation" r:id="rId6" imgW="1828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276850"/>
                        <a:ext cx="2913062" cy="1254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4437063" y="5276850"/>
          <a:ext cx="30130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1892160" imgH="609480" progId="Equation.3">
                  <p:embed/>
                </p:oleObj>
              </mc:Choice>
              <mc:Fallback>
                <p:oleObj name="Equation" r:id="rId8" imgW="1892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5276850"/>
                        <a:ext cx="30130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42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Schema Representation</a:t>
            </a:r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Responses represented in uniform vector format</a:t>
            </a:r>
          </a:p>
          <a:p>
            <a:pPr eaLnBrk="1" hangingPunct="1"/>
            <a:r>
              <a:rPr lang="en-US"/>
              <a:t>Combination through cooperative coordination via vector summation</a:t>
            </a:r>
          </a:p>
          <a:p>
            <a:pPr eaLnBrk="1" hangingPunct="1"/>
            <a:r>
              <a:rPr lang="en-US"/>
              <a:t>No predefined schema hierarchy</a:t>
            </a:r>
          </a:p>
          <a:p>
            <a:pPr eaLnBrk="1" hangingPunct="1"/>
            <a:r>
              <a:rPr lang="en-US"/>
              <a:t>Arbitration is not used</a:t>
            </a:r>
          </a:p>
          <a:p>
            <a:pPr lvl="1" eaLnBrk="1" hangingPunct="1"/>
            <a:r>
              <a:rPr lang="en-US"/>
              <a:t>each behavior has its contribution to the robot’s overall response</a:t>
            </a:r>
          </a:p>
          <a:p>
            <a:pPr lvl="1" eaLnBrk="1" hangingPunct="1"/>
            <a:r>
              <a:rPr lang="en-US"/>
              <a:t>gain values control behavioral strengths</a:t>
            </a:r>
          </a:p>
          <a:p>
            <a:pPr eaLnBrk="1" hangingPunct="1"/>
            <a:r>
              <a:rPr lang="en-US"/>
              <a:t>Here is how:</a:t>
            </a:r>
          </a:p>
        </p:txBody>
      </p:sp>
    </p:spTree>
    <p:extLst>
      <p:ext uri="{BB962C8B-B14F-4D97-AF65-F5344CB8AC3E}">
        <p14:creationId xmlns:p14="http://schemas.microsoft.com/office/powerpoint/2010/main" val="906400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The Role of Gains in Schemas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 </a:t>
            </a:r>
            <a:r>
              <a:rPr lang="en-US" sz="2400"/>
              <a:t>Low gain </a:t>
            </a:r>
          </a:p>
        </p:txBody>
      </p:sp>
      <p:pic>
        <p:nvPicPr>
          <p:cNvPr id="14643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739900"/>
            <a:ext cx="34417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643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1739900"/>
            <a:ext cx="34417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6440" name="Rectangle 11"/>
          <p:cNvSpPr>
            <a:spLocks noChangeArrowheads="1"/>
          </p:cNvSpPr>
          <p:nvPr/>
        </p:nvSpPr>
        <p:spPr bwMode="auto">
          <a:xfrm>
            <a:off x="4489450" y="1214438"/>
            <a:ext cx="4038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rgbClr val="003399"/>
                </a:solidFill>
                <a:latin typeface="Arial" pitchFamily="-112" charset="0"/>
              </a:rPr>
              <a:t> </a:t>
            </a:r>
            <a:r>
              <a:rPr lang="en-US" sz="2400">
                <a:solidFill>
                  <a:srgbClr val="003399"/>
                </a:solidFill>
                <a:latin typeface="Arial" pitchFamily="-112" charset="0"/>
              </a:rPr>
              <a:t>High gain </a:t>
            </a:r>
          </a:p>
        </p:txBody>
      </p:sp>
    </p:spTree>
    <p:extLst>
      <p:ext uri="{BB962C8B-B14F-4D97-AF65-F5344CB8AC3E}">
        <p14:creationId xmlns:p14="http://schemas.microsoft.com/office/powerpoint/2010/main" val="2611098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48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  Foraging Example</a:t>
            </a:r>
          </a:p>
        </p:txBody>
      </p:sp>
      <p:pic>
        <p:nvPicPr>
          <p:cNvPr id="14848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1173163"/>
            <a:ext cx="61722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538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5053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Schema-Based Robots</a:t>
            </a:r>
          </a:p>
        </p:txBody>
      </p:sp>
      <p:sp>
        <p:nvSpPr>
          <p:cNvPr id="15053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 At Georgia Tech (Ron Arkin)</a:t>
            </a:r>
          </a:p>
          <a:p>
            <a:pPr eaLnBrk="1" hangingPunct="1"/>
            <a:r>
              <a:rPr lang="en-US" sz="1800"/>
              <a:t>Exploration</a:t>
            </a:r>
          </a:p>
          <a:p>
            <a:pPr eaLnBrk="1" hangingPunct="1"/>
            <a:r>
              <a:rPr lang="en-US" sz="1800"/>
              <a:t>Hall following</a:t>
            </a:r>
          </a:p>
          <a:p>
            <a:pPr eaLnBrk="1" hangingPunct="1"/>
            <a:r>
              <a:rPr lang="en-US" sz="1800"/>
              <a:t>Wall following</a:t>
            </a:r>
          </a:p>
          <a:p>
            <a:pPr eaLnBrk="1" hangingPunct="1"/>
            <a:r>
              <a:rPr lang="en-US" sz="1800"/>
              <a:t>Impatient waiting</a:t>
            </a:r>
          </a:p>
          <a:p>
            <a:pPr eaLnBrk="1" hangingPunct="1"/>
            <a:r>
              <a:rPr lang="en-US" sz="1800"/>
              <a:t>Navigation</a:t>
            </a:r>
          </a:p>
          <a:p>
            <a:pPr eaLnBrk="1" hangingPunct="1"/>
            <a:r>
              <a:rPr lang="en-US" sz="1800"/>
              <a:t>Docking</a:t>
            </a:r>
          </a:p>
          <a:p>
            <a:pPr eaLnBrk="1" hangingPunct="1"/>
            <a:r>
              <a:rPr lang="en-US" sz="1800"/>
              <a:t>Escape</a:t>
            </a:r>
          </a:p>
          <a:p>
            <a:pPr eaLnBrk="1" hangingPunct="1"/>
            <a:r>
              <a:rPr lang="en-US" sz="1800"/>
              <a:t>Forage</a:t>
            </a:r>
          </a:p>
        </p:txBody>
      </p:sp>
      <p:pic>
        <p:nvPicPr>
          <p:cNvPr id="15053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6425" y="1820863"/>
            <a:ext cx="5605463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042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 Coordination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Behavior-based systems require consistent coordination between the component behaviors for conflict resolution </a:t>
            </a:r>
          </a:p>
          <a:p>
            <a:pPr>
              <a:lnSpc>
                <a:spcPct val="150000"/>
              </a:lnSpc>
            </a:pPr>
            <a:r>
              <a:rPr lang="en-US"/>
              <a:t>Coordination of behaviors can be: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Competitive:</a:t>
            </a:r>
            <a:r>
              <a:rPr lang="en-US"/>
              <a:t> one behavior’s output is selected from multiple candidates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Cooperative:</a:t>
            </a:r>
            <a:r>
              <a:rPr lang="en-US"/>
              <a:t> blend the output of multiple behaviors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990033"/>
                </a:solidFill>
                <a:latin typeface="Comic Sans MS" pitchFamily="-112" charset="0"/>
              </a:rPr>
              <a:t>Combination of the above two</a:t>
            </a:r>
          </a:p>
        </p:txBody>
      </p:sp>
    </p:spTree>
    <p:extLst>
      <p:ext uri="{BB962C8B-B14F-4D97-AF65-F5344CB8AC3E}">
        <p14:creationId xmlns:p14="http://schemas.microsoft.com/office/powerpoint/2010/main" val="3808665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Coordination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Arbitration: winner-take-all strategy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  <a:sym typeface="Symbol" pitchFamily="-112" charset="2"/>
              </a:rPr>
              <a:t> only one response chosen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 </a:t>
            </a:r>
          </a:p>
          <a:p>
            <a:r>
              <a:rPr lang="en-US"/>
              <a:t>Behavioral prioritization</a:t>
            </a:r>
          </a:p>
          <a:p>
            <a:pPr lvl="1"/>
            <a:r>
              <a:rPr lang="en-US"/>
              <a:t>Subsumption Architecture</a:t>
            </a:r>
          </a:p>
          <a:p>
            <a:r>
              <a:rPr lang="en-US"/>
              <a:t>Action selection/activation spreading (Pattie Maes)</a:t>
            </a:r>
          </a:p>
          <a:p>
            <a:pPr lvl="1"/>
            <a:r>
              <a:rPr lang="en-US"/>
              <a:t>Behaviors actively compete with each other </a:t>
            </a:r>
          </a:p>
          <a:p>
            <a:pPr lvl="1"/>
            <a:r>
              <a:rPr lang="en-US"/>
              <a:t>Each behavior has an activation level driven by the robot’s goals and sensory information</a:t>
            </a:r>
          </a:p>
          <a:p>
            <a:r>
              <a:rPr lang="en-US"/>
              <a:t>Voting strategies</a:t>
            </a:r>
          </a:p>
          <a:p>
            <a:pPr lvl="1"/>
            <a:r>
              <a:rPr lang="en-US"/>
              <a:t>Behaviors cast votes on potential responses </a:t>
            </a:r>
          </a:p>
        </p:txBody>
      </p:sp>
    </p:spTree>
    <p:extLst>
      <p:ext uri="{BB962C8B-B14F-4D97-AF65-F5344CB8AC3E}">
        <p14:creationId xmlns:p14="http://schemas.microsoft.com/office/powerpoint/2010/main" val="2031263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Cooperative Coordination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Fusion: concurrently use the output of multiple behaviors</a:t>
            </a:r>
          </a:p>
          <a:p>
            <a:r>
              <a:rPr lang="en-US"/>
              <a:t>Major difficulty in finding a uniform command representation amenable to fusion</a:t>
            </a:r>
          </a:p>
          <a:p>
            <a:r>
              <a:rPr lang="en-US"/>
              <a:t>Fuzzy methods</a:t>
            </a:r>
          </a:p>
          <a:p>
            <a:r>
              <a:rPr lang="en-US"/>
              <a:t>Formal methods</a:t>
            </a:r>
          </a:p>
          <a:p>
            <a:pPr lvl="1"/>
            <a:r>
              <a:rPr lang="en-US"/>
              <a:t>Potential fields</a:t>
            </a:r>
          </a:p>
          <a:p>
            <a:pPr lvl="1"/>
            <a:r>
              <a:rPr lang="en-US"/>
              <a:t>Motor schemas</a:t>
            </a:r>
          </a:p>
          <a:p>
            <a:pPr lvl="1"/>
            <a:r>
              <a:rPr lang="en-US"/>
              <a:t>Dynamical systems</a:t>
            </a:r>
          </a:p>
        </p:txBody>
      </p:sp>
    </p:spTree>
    <p:extLst>
      <p:ext uri="{BB962C8B-B14F-4D97-AF65-F5344CB8AC3E}">
        <p14:creationId xmlns:p14="http://schemas.microsoft.com/office/powerpoint/2010/main" val="52306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DAMN Architecture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Architecture for Mobile Navigation (Rosenblatt 1995)</a:t>
            </a:r>
          </a:p>
          <a:p>
            <a:r>
              <a:rPr lang="en-US"/>
              <a:t>Multi-valued behaviors (at all levels) propose multiple action preferences</a:t>
            </a:r>
          </a:p>
          <a:p>
            <a:r>
              <a:rPr lang="en-US"/>
              <a:t>Each behavior votes for or against sets of actions</a:t>
            </a:r>
          </a:p>
          <a:p>
            <a:r>
              <a:rPr lang="en-US"/>
              <a:t>Arbiter selects max weighted vote sum</a:t>
            </a:r>
          </a:p>
          <a:p>
            <a:r>
              <a:rPr lang="en-US"/>
              <a:t>Practically demonstrated on real-world long-distance navigation</a:t>
            </a:r>
          </a:p>
          <a:p>
            <a:r>
              <a:rPr lang="en-US"/>
              <a:t>Disadvantage: highly heuristic</a:t>
            </a:r>
          </a:p>
        </p:txBody>
      </p:sp>
    </p:spTree>
    <p:extLst>
      <p:ext uri="{BB962C8B-B14F-4D97-AF65-F5344CB8AC3E}">
        <p14:creationId xmlns:p14="http://schemas.microsoft.com/office/powerpoint/2010/main" val="3269144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CPE 470/670 - Lecture 10</a:t>
            </a:r>
            <a:endParaRPr lang="en-US" sz="140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Emergent Behavior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en-US">
                <a:latin typeface="Arial" charset="0"/>
              </a:rPr>
              <a:t>The resulting robot behavior may sometimes be surprising or unexpected </a:t>
            </a: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en-US">
                <a:latin typeface="Arial" charset="0"/>
                <a:sym typeface="Symbol" charset="0"/>
              </a:rPr>
              <a:t>	</a:t>
            </a:r>
            <a:r>
              <a:rPr lang="en-US" sz="3200">
                <a:latin typeface="Arial" charset="0"/>
                <a:sym typeface="Symbol" charset="0"/>
              </a:rPr>
              <a:t> </a:t>
            </a:r>
            <a:r>
              <a:rPr lang="en-US" sz="3200">
                <a:solidFill>
                  <a:srgbClr val="CC0000"/>
                </a:solidFill>
                <a:latin typeface="Comic Sans MS" charset="0"/>
                <a:sym typeface="Symbol" charset="0"/>
              </a:rPr>
              <a:t>emergent behavior</a:t>
            </a:r>
          </a:p>
        </p:txBody>
      </p:sp>
    </p:spTree>
    <p:extLst>
      <p:ext uri="{BB962C8B-B14F-4D97-AF65-F5344CB8AC3E}">
        <p14:creationId xmlns:p14="http://schemas.microsoft.com/office/powerpoint/2010/main" val="12669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Behavior?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Behavior-achieving modules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Rules of implementation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Behaviors achieve or maintain particular goals </a:t>
            </a:r>
            <a:r>
              <a:rPr lang="en-US" sz="2000">
                <a:solidFill>
                  <a:schemeClr val="tx1"/>
                </a:solidFill>
              </a:rPr>
              <a:t>(homing, wall-following)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</a:rPr>
              <a:t>Behaviors are time-extended processes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Behaviors take inputs from sensors and from other behaviors and send outputs to actuators and other behaviors</a:t>
            </a:r>
          </a:p>
          <a:p>
            <a:pPr eaLnBrk="1" hangingPunct="1"/>
            <a:r>
              <a:rPr lang="en-US"/>
              <a:t>Behaviors are more complex than actions </a:t>
            </a:r>
            <a:r>
              <a:rPr lang="en-US" sz="2000">
                <a:solidFill>
                  <a:schemeClr val="tx1"/>
                </a:solidFill>
              </a:rPr>
              <a:t>(stop, turn-right vs. follow-target, hide-from-light, find-mate etc.)</a:t>
            </a:r>
          </a:p>
        </p:txBody>
      </p:sp>
    </p:spTree>
    <p:extLst>
      <p:ext uri="{BB962C8B-B14F-4D97-AF65-F5344CB8AC3E}">
        <p14:creationId xmlns:p14="http://schemas.microsoft.com/office/powerpoint/2010/main" val="170446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CPE 470/670 - Lecture 10</a:t>
            </a:r>
            <a:endParaRPr lang="en-US" sz="1400"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Wall Following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simple wall following controller: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If too close on left-back, turn left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If too close on left-front, turn right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Similarly for right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Otherwise, keep straight</a:t>
            </a:r>
          </a:p>
          <a:p>
            <a:pPr eaLnBrk="1" hangingPunct="1"/>
            <a:r>
              <a:rPr lang="en-US">
                <a:latin typeface="Arial" charset="0"/>
              </a:rPr>
              <a:t>If the robot is placed close to a wall it will follow</a:t>
            </a:r>
          </a:p>
          <a:p>
            <a:pPr eaLnBrk="1" hangingPunct="1"/>
            <a:r>
              <a:rPr lang="en-US">
                <a:latin typeface="Arial" charset="0"/>
              </a:rPr>
              <a:t>Is this emergent?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The robot has no explicit representations of </a:t>
            </a:r>
            <a:r>
              <a:rPr lang="en-US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walls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The controller does not specify anything explicit about </a:t>
            </a:r>
            <a:r>
              <a:rPr lang="en-US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following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2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CPE 470/670 - Lecture 10</a:t>
            </a:r>
            <a:endParaRPr lang="en-US" sz="1400" dirty="0">
              <a:latin typeface="Arial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Emergence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holistic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property, where the behavior of the robot is greater than the sum of its parts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A property of a collection of interacting components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dirty="0" smtClean="0">
                <a:latin typeface="Arial" charset="0"/>
                <a:ea typeface="ＭＳ Ｐゴシック" charset="0"/>
              </a:rPr>
              <a:t>robot’s </a:t>
            </a:r>
            <a:r>
              <a:rPr lang="en-US" dirty="0">
                <a:latin typeface="Arial" charset="0"/>
                <a:ea typeface="ＭＳ Ｐゴシック" charset="0"/>
              </a:rPr>
              <a:t>interaction with the environment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interaction of behaviors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Often occurs in reactive and behavior-based systems (BBS)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" charset="0"/>
              </a:rPr>
              <a:t>Typically exploited in reactive and BBS design</a:t>
            </a:r>
          </a:p>
        </p:txBody>
      </p:sp>
    </p:spTree>
    <p:extLst>
      <p:ext uri="{BB962C8B-B14F-4D97-AF65-F5344CB8AC3E}">
        <p14:creationId xmlns:p14="http://schemas.microsoft.com/office/powerpoint/2010/main" val="24316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CPE 470/670 - Lecture 10</a:t>
            </a:r>
            <a:endParaRPr lang="en-US" sz="1400">
              <a:latin typeface="Arial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Flocking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would you design a flocking behavior for a group of robots?</a:t>
            </a:r>
          </a:p>
          <a:p>
            <a:pPr eaLnBrk="1" hangingPunct="1"/>
            <a:r>
              <a:rPr lang="en-US" dirty="0">
                <a:latin typeface="Arial" charset="0"/>
              </a:rPr>
              <a:t>Each robot can be programmed with the same behaviors: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Don’t </a:t>
            </a:r>
            <a:r>
              <a:rPr lang="en-US" dirty="0">
                <a:latin typeface="Arial" charset="0"/>
                <a:ea typeface="ＭＳ Ｐゴシック" charset="0"/>
              </a:rPr>
              <a:t>get too close to other robots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Don’t </a:t>
            </a:r>
            <a:r>
              <a:rPr lang="en-US" dirty="0">
                <a:latin typeface="Arial" charset="0"/>
                <a:ea typeface="ＭＳ Ｐゴシック" charset="0"/>
              </a:rPr>
              <a:t>get too far from other robots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Keep moving if you can</a:t>
            </a:r>
          </a:p>
          <a:p>
            <a:pPr eaLnBrk="1" hangingPunct="1"/>
            <a:r>
              <a:rPr lang="en-US" dirty="0">
                <a:latin typeface="Arial" charset="0"/>
              </a:rPr>
              <a:t>When run in parallel these rules will result in the group of robots flocking</a:t>
            </a:r>
          </a:p>
        </p:txBody>
      </p:sp>
      <p:pic>
        <p:nvPicPr>
          <p:cNvPr id="27654" name="robot-video.mpeg" descr="/Users/monica/Courses/Robotics_S11/Lectures/Videos/robot-video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771775"/>
            <a:ext cx="249078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Behavior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  <a:latin typeface="Comic Sans MS" pitchFamily="-112" charset="0"/>
              </a:rPr>
              <a:t>Emergent behavior </a:t>
            </a:r>
            <a:r>
              <a:rPr lang="en-US"/>
              <a:t>is structured behavior that is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apparent at one level of the system</a:t>
            </a:r>
            <a:r>
              <a:rPr lang="en-US"/>
              <a:t> (the observer’s point of view) and </a:t>
            </a:r>
            <a:r>
              <a:rPr lang="en-US">
                <a:solidFill>
                  <a:srgbClr val="333333"/>
                </a:solidFill>
                <a:latin typeface="Comic Sans MS" pitchFamily="-112" charset="0"/>
              </a:rPr>
              <a:t>not apparent at another</a:t>
            </a:r>
            <a:r>
              <a:rPr lang="en-US"/>
              <a:t> (the controller’s point of view)</a:t>
            </a:r>
          </a:p>
          <a:p>
            <a:r>
              <a:rPr lang="en-US"/>
              <a:t>The robot generates interesting and useful behavior without explicitly being programmed to do so!!</a:t>
            </a:r>
          </a:p>
          <a:p>
            <a:r>
              <a:rPr lang="en-US">
                <a:solidFill>
                  <a:srgbClr val="CC0000"/>
                </a:solidFill>
              </a:rPr>
              <a:t>E.g.:</a:t>
            </a:r>
            <a:r>
              <a:rPr lang="en-US"/>
              <a:t> Wall following can emerge from the interaction of the avoidance rules and the structure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540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Emergence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The notion of emergence depends on two components</a:t>
            </a:r>
          </a:p>
          <a:p>
            <a:pPr lvl="1">
              <a:lnSpc>
                <a:spcPct val="150000"/>
              </a:lnSpc>
            </a:pPr>
            <a:r>
              <a:rPr lang="en-US"/>
              <a:t>The existence of an external observer, to observe the emergent behavior and describe it</a:t>
            </a:r>
          </a:p>
          <a:p>
            <a:pPr lvl="1">
              <a:lnSpc>
                <a:spcPct val="150000"/>
              </a:lnSpc>
            </a:pPr>
            <a:r>
              <a:rPr lang="en-US"/>
              <a:t>Access to the internals of the controller, to verify that the behavior is not explicitly specified in the system</a:t>
            </a:r>
          </a:p>
          <a:p>
            <a:pPr>
              <a:lnSpc>
                <a:spcPct val="150000"/>
              </a:lnSpc>
            </a:pPr>
            <a:r>
              <a:rPr lang="en-US"/>
              <a:t>The combination of the two is, by many researchers, the definition of emergent behavior</a:t>
            </a:r>
          </a:p>
        </p:txBody>
      </p:sp>
    </p:spTree>
    <p:extLst>
      <p:ext uri="{BB962C8B-B14F-4D97-AF65-F5344CB8AC3E}">
        <p14:creationId xmlns:p14="http://schemas.microsoft.com/office/powerpoint/2010/main" val="42479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00013"/>
            <a:ext cx="8229600" cy="906462"/>
          </a:xfrm>
        </p:spPr>
        <p:txBody>
          <a:bodyPr/>
          <a:lstStyle/>
          <a:p>
            <a:r>
              <a:rPr lang="en-US"/>
              <a:t>Unexpected &amp; Emergent Behavior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Some argue that the description above is not emergent behavior and that it is only a particular style of robot programming</a:t>
            </a:r>
          </a:p>
          <a:p>
            <a:pPr lvl="1">
              <a:lnSpc>
                <a:spcPct val="150000"/>
              </a:lnSpc>
            </a:pPr>
            <a:r>
              <a:rPr lang="en-US"/>
              <a:t>Use of the environment and side-effects leads to the novel behavior</a:t>
            </a:r>
          </a:p>
          <a:p>
            <a:pPr>
              <a:lnSpc>
                <a:spcPct val="150000"/>
              </a:lnSpc>
            </a:pPr>
            <a:r>
              <a:rPr lang="en-US"/>
              <a:t>Their view is that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emergent behavior</a:t>
            </a:r>
            <a:r>
              <a:rPr lang="en-US"/>
              <a:t> must be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truly unexpected</a:t>
            </a:r>
            <a:r>
              <a:rPr lang="en-US"/>
              <a:t>, and must come to a surprise to the external observer</a:t>
            </a:r>
          </a:p>
        </p:txBody>
      </p:sp>
    </p:spTree>
    <p:extLst>
      <p:ext uri="{BB962C8B-B14F-4D97-AF65-F5344CB8AC3E}">
        <p14:creationId xmlns:p14="http://schemas.microsoft.com/office/powerpoint/2010/main" val="17613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Emergence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/>
              <a:t>The problem with unexpected surprise as property of behavior is that:</a:t>
            </a:r>
          </a:p>
          <a:p>
            <a:pPr lvl="1">
              <a:lnSpc>
                <a:spcPct val="140000"/>
              </a:lnSpc>
            </a:pPr>
            <a:r>
              <a:rPr lang="en-US" sz="2600">
                <a:solidFill>
                  <a:srgbClr val="CC0000"/>
                </a:solidFill>
              </a:rPr>
              <a:t>it entirely depends on the expectations of the observer which are</a:t>
            </a:r>
            <a:r>
              <a:rPr lang="en-US" sz="2600">
                <a:solidFill>
                  <a:srgbClr val="CC0000"/>
                </a:solidFill>
                <a:sym typeface="Symbol" pitchFamily="-112" charset="2"/>
              </a:rPr>
              <a:t> completely subjective</a:t>
            </a:r>
          </a:p>
          <a:p>
            <a:pPr lvl="1">
              <a:lnSpc>
                <a:spcPct val="140000"/>
              </a:lnSpc>
            </a:pPr>
            <a:r>
              <a:rPr lang="en-US" sz="2600">
                <a:solidFill>
                  <a:srgbClr val="008000"/>
                </a:solidFill>
                <a:sym typeface="Symbol" pitchFamily="-112" charset="2"/>
              </a:rPr>
              <a:t>it depends on the observer’s knowledge of the system (informed vs. naïve observer)</a:t>
            </a:r>
          </a:p>
          <a:p>
            <a:pPr lvl="1">
              <a:lnSpc>
                <a:spcPct val="140000"/>
              </a:lnSpc>
            </a:pPr>
            <a:r>
              <a:rPr lang="en-US" sz="2600">
                <a:solidFill>
                  <a:srgbClr val="333333"/>
                </a:solidFill>
                <a:sym typeface="Symbol" pitchFamily="-112" charset="2"/>
              </a:rPr>
              <a:t>once observed, the behavior is no longer unexpected</a:t>
            </a:r>
          </a:p>
        </p:txBody>
      </p:sp>
    </p:spTree>
    <p:extLst>
      <p:ext uri="{BB962C8B-B14F-4D97-AF65-F5344CB8AC3E}">
        <p14:creationId xmlns:p14="http://schemas.microsoft.com/office/powerpoint/2010/main" val="11718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00013"/>
            <a:ext cx="8229600" cy="906462"/>
          </a:xfrm>
        </p:spPr>
        <p:txBody>
          <a:bodyPr/>
          <a:lstStyle/>
          <a:p>
            <a:r>
              <a:rPr lang="en-US"/>
              <a:t>Emergent Behavior and Execution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80425" cy="5076825"/>
          </a:xfrm>
        </p:spPr>
        <p:txBody>
          <a:bodyPr/>
          <a:lstStyle/>
          <a:p>
            <a:r>
              <a:rPr lang="en-US" sz="2200"/>
              <a:t>Emergent behavior cannot always be designed in advance and is indeed unexpected</a:t>
            </a:r>
          </a:p>
          <a:p>
            <a:r>
              <a:rPr lang="en-US" sz="2200"/>
              <a:t>This happens as the system runs, and only at run-time can emergent behavior manifest itself</a:t>
            </a:r>
          </a:p>
          <a:p>
            <a:r>
              <a:rPr lang="en-US" sz="2200"/>
              <a:t>The exact behavior of the system cannot be predicted</a:t>
            </a:r>
          </a:p>
          <a:p>
            <a:pPr lvl="1"/>
            <a:r>
              <a:rPr lang="en-US" sz="2000"/>
              <a:t>Would have to consider all possible sequences and combinations of actions in all possible environments</a:t>
            </a:r>
          </a:p>
          <a:p>
            <a:pPr lvl="1"/>
            <a:r>
              <a:rPr lang="en-US" sz="2000"/>
              <a:t>The real world is filled with uncertainty and dynamic properties</a:t>
            </a:r>
          </a:p>
          <a:p>
            <a:pPr lvl="1"/>
            <a:r>
              <a:rPr lang="en-US" sz="2000"/>
              <a:t>Perception is affected by noise</a:t>
            </a:r>
          </a:p>
          <a:p>
            <a:r>
              <a:rPr lang="en-US" sz="2200"/>
              <a:t>If we could sense the world perfectly, accurate predictions could be made and emergence would not exist!</a:t>
            </a:r>
          </a:p>
        </p:txBody>
      </p:sp>
    </p:spTree>
    <p:extLst>
      <p:ext uri="{BB962C8B-B14F-4D97-AF65-F5344CB8AC3E}">
        <p14:creationId xmlns:p14="http://schemas.microsoft.com/office/powerpoint/2010/main" val="29956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Desirable/Undesirable </a:t>
            </a:r>
            <a:br>
              <a:rPr lang="en-US" sz="3600"/>
            </a:br>
            <a:r>
              <a:rPr lang="en-US" sz="3600"/>
              <a:t>Emergent Behavior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New, unexpected behaviors will always occur in any complex systems interacting with the real world</a:t>
            </a:r>
          </a:p>
          <a:p>
            <a:pPr>
              <a:lnSpc>
                <a:spcPct val="130000"/>
              </a:lnSpc>
            </a:pPr>
            <a:r>
              <a:rPr lang="en-US"/>
              <a:t>Not all behaviors (patterns, or structures) that emerge from the system's dynamics are desirable!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Example:</a:t>
            </a:r>
            <a:r>
              <a:rPr lang="en-US"/>
              <a:t> a robot with simple obstacle avoidance rules can oscillate and get stuck in a corner</a:t>
            </a:r>
          </a:p>
          <a:p>
            <a:pPr>
              <a:lnSpc>
                <a:spcPct val="130000"/>
              </a:lnSpc>
            </a:pPr>
            <a:r>
              <a:rPr lang="en-US"/>
              <a:t>This is also emergent behavior, but regarded as a </a:t>
            </a:r>
            <a:r>
              <a:rPr lang="en-US">
                <a:solidFill>
                  <a:srgbClr val="CC0000"/>
                </a:solidFill>
              </a:rPr>
              <a:t>bug</a:t>
            </a:r>
            <a:r>
              <a:rPr lang="en-US"/>
              <a:t> rather than a feature</a:t>
            </a:r>
          </a:p>
        </p:txBody>
      </p:sp>
    </p:spTree>
    <p:extLst>
      <p:ext uri="{BB962C8B-B14F-4D97-AF65-F5344CB8AC3E}">
        <p14:creationId xmlns:p14="http://schemas.microsoft.com/office/powerpoint/2010/main" val="40300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100013"/>
            <a:ext cx="8229600" cy="906462"/>
          </a:xfrm>
        </p:spPr>
        <p:txBody>
          <a:bodyPr/>
          <a:lstStyle/>
          <a:p>
            <a:r>
              <a:rPr lang="en-US"/>
              <a:t>Sequential and Parallel Execution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Emergent behavior can arise from interactions of the robot and the environment over time and/or over space</a:t>
            </a:r>
          </a:p>
          <a:p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Time-extended execution of behaviors and interaction with the environment </a:t>
            </a:r>
            <a:r>
              <a:rPr lang="en-US"/>
              <a:t>(wall following)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Parallel execution of multiple behaviors</a:t>
            </a:r>
            <a:r>
              <a:rPr lang="en-US"/>
              <a:t> (flocking)</a:t>
            </a:r>
          </a:p>
          <a:p>
            <a:r>
              <a:rPr lang="en-US"/>
              <a:t>Given the necessary structure in the environment and enough space and time, numerous emergent behaviors can arise</a:t>
            </a:r>
          </a:p>
        </p:txBody>
      </p:sp>
    </p:spTree>
    <p:extLst>
      <p:ext uri="{BB962C8B-B14F-4D97-AF65-F5344CB8AC3E}">
        <p14:creationId xmlns:p14="http://schemas.microsoft.com/office/powerpoint/2010/main" val="8378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Principles of BBC Design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Behaviors are executed in parallel, concurrently</a:t>
            </a:r>
          </a:p>
          <a:p>
            <a:pPr lvl="1" eaLnBrk="1" hangingPunct="1"/>
            <a:r>
              <a:rPr lang="en-US"/>
              <a:t>Ability to react in real-time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Networks of behaviors can store state (history), construct world models/representation and look into the future</a:t>
            </a:r>
          </a:p>
          <a:p>
            <a:pPr lvl="1" eaLnBrk="1" hangingPunct="1"/>
            <a:r>
              <a:rPr lang="en-US"/>
              <a:t>Use representations to generate efficient behavior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Behaviors operate on compatible time-scales</a:t>
            </a:r>
          </a:p>
          <a:p>
            <a:pPr lvl="1" eaLnBrk="1" hangingPunct="1"/>
            <a:r>
              <a:rPr lang="en-US"/>
              <a:t>Ability to use a uniform structure and representation throughout the system</a:t>
            </a:r>
          </a:p>
        </p:txBody>
      </p:sp>
    </p:spTree>
    <p:extLst>
      <p:ext uri="{BB962C8B-B14F-4D97-AF65-F5344CB8AC3E}">
        <p14:creationId xmlns:p14="http://schemas.microsoft.com/office/powerpoint/2010/main" val="3331901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Architectures and Emergence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Different architectures have different methods for dealing with emergent behaviors: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 modularity directly affects emergence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</a:rPr>
              <a:t>Reactive systems and behavior-based systems exploit emergent behavior by design</a:t>
            </a:r>
          </a:p>
          <a:p>
            <a:pPr lvl="1">
              <a:lnSpc>
                <a:spcPct val="110000"/>
              </a:lnSpc>
            </a:pPr>
            <a:r>
              <a:rPr lang="en-US"/>
              <a:t>Use parallel rules and behaviors which interact with each other and the environment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990033"/>
                </a:solidFill>
              </a:rPr>
              <a:t>Deliberative systems and hybrid systems aim to minimize emergence</a:t>
            </a:r>
          </a:p>
          <a:p>
            <a:pPr lvl="1">
              <a:lnSpc>
                <a:spcPct val="110000"/>
              </a:lnSpc>
            </a:pPr>
            <a:r>
              <a:rPr lang="en-US"/>
              <a:t>Sequential, no interactions between components, attempt to produce a uniform output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3874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Readings</a:t>
            </a:r>
          </a:p>
        </p:txBody>
      </p:sp>
      <p:sp>
        <p:nvSpPr>
          <p:cNvPr id="10752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M. Matari</a:t>
            </a:r>
            <a:r>
              <a:rPr lang="en-US" sz="2400">
                <a:ea typeface="Arial" pitchFamily="-112" charset="0"/>
                <a:cs typeface="Arial" pitchFamily="-112" charset="0"/>
              </a:rPr>
              <a:t>ć</a:t>
            </a: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: Chapter 11, 12, 14</a:t>
            </a:r>
          </a:p>
        </p:txBody>
      </p:sp>
      <p:pic>
        <p:nvPicPr>
          <p:cNvPr id="107526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Continuous Behavioral Encoding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Continuous response provides a robot an infinite space of potential reactions to the world</a:t>
            </a:r>
          </a:p>
          <a:p>
            <a:pPr eaLnBrk="1" hangingPunct="1"/>
            <a:r>
              <a:rPr lang="en-US"/>
              <a:t>A mathematical function transforms the sensory input into a behavioral reaction</a:t>
            </a:r>
          </a:p>
          <a:p>
            <a:pPr eaLnBrk="1" hangingPunct="1"/>
            <a:r>
              <a:rPr lang="en-US"/>
              <a:t>Potential fields</a:t>
            </a:r>
          </a:p>
          <a:p>
            <a:pPr lvl="1" eaLnBrk="1" hangingPunct="1"/>
            <a:r>
              <a:rPr lang="en-US"/>
              <a:t>Law of universal gravitation: potential force drops off with the square of the distance between objects</a:t>
            </a:r>
          </a:p>
          <a:p>
            <a:pPr lvl="1" eaLnBrk="1" hangingPunct="1"/>
            <a:r>
              <a:rPr lang="en-US"/>
              <a:t>Goals are attractors and obstacles are repulsors</a:t>
            </a:r>
          </a:p>
          <a:p>
            <a:pPr lvl="1" eaLnBrk="1" hangingPunct="1"/>
            <a:r>
              <a:rPr lang="en-US"/>
              <a:t>Separate fields are used for each object </a:t>
            </a:r>
          </a:p>
          <a:p>
            <a:pPr lvl="1" eaLnBrk="1" hangingPunct="1"/>
            <a:r>
              <a:rPr lang="en-US"/>
              <a:t>Fields are combined (superposition) </a:t>
            </a:r>
            <a:r>
              <a:rPr lang="en-US">
                <a:sym typeface="Symbol" pitchFamily="-112" charset="2"/>
              </a:rPr>
              <a:t> unique global field</a:t>
            </a:r>
          </a:p>
        </p:txBody>
      </p:sp>
    </p:spTree>
    <p:extLst>
      <p:ext uri="{BB962C8B-B14F-4D97-AF65-F5344CB8AC3E}">
        <p14:creationId xmlns:p14="http://schemas.microsoft.com/office/powerpoint/2010/main" val="3645197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32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Potential Fields</a:t>
            </a:r>
          </a:p>
        </p:txBody>
      </p:sp>
      <p:graphicFrame>
        <p:nvGraphicFramePr>
          <p:cNvPr id="132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538" y="1843088"/>
          <a:ext cx="20875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155600" imgH="393480" progId="Equation.3">
                  <p:embed/>
                </p:oleObj>
              </mc:Choice>
              <mc:Fallback>
                <p:oleObj name="Equation" r:id="rId4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843088"/>
                        <a:ext cx="2087562" cy="71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3679825" y="1963738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Ballistic goal </a:t>
            </a:r>
          </a:p>
          <a:p>
            <a:r>
              <a:rPr lang="en-US"/>
              <a:t>attraction field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418263" y="1979613"/>
            <a:ext cx="2011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Superposition of </a:t>
            </a:r>
          </a:p>
          <a:p>
            <a:r>
              <a:rPr lang="en-US"/>
              <a:t>two fields</a:t>
            </a:r>
          </a:p>
        </p:txBody>
      </p:sp>
      <p:pic>
        <p:nvPicPr>
          <p:cNvPr id="132104" name="Picture 9" descr="fiel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00" y="2762250"/>
            <a:ext cx="26797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10" descr="fiel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213" y="2741613"/>
            <a:ext cx="2668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1" descr="field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2625" y="2794000"/>
            <a:ext cx="26320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77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Potential Fields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Advantages</a:t>
            </a:r>
          </a:p>
          <a:p>
            <a:pPr lvl="1" eaLnBrk="1" hangingPunct="1"/>
            <a:r>
              <a:rPr lang="en-US"/>
              <a:t>Provide an infinite set of possibilities of reaction</a:t>
            </a:r>
          </a:p>
          <a:p>
            <a:pPr lvl="1" eaLnBrk="1" hangingPunct="1"/>
            <a:r>
              <a:rPr lang="en-US"/>
              <a:t>Highly parallelizable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Disadvantages</a:t>
            </a:r>
          </a:p>
          <a:p>
            <a:pPr lvl="1" eaLnBrk="1" hangingPunct="1"/>
            <a:r>
              <a:rPr lang="en-US"/>
              <a:t>Local minima, cyclic-oscillatory behavior</a:t>
            </a:r>
          </a:p>
          <a:p>
            <a:pPr lvl="1" eaLnBrk="1" hangingPunct="1"/>
            <a:r>
              <a:rPr lang="en-US"/>
              <a:t>Apparently, large amount of time required to compute the entire field: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reaction is computed only at the robot’s position!</a:t>
            </a:r>
          </a:p>
          <a:p>
            <a:pPr eaLnBrk="1" hangingPunct="1"/>
            <a:endParaRPr lang="en-US">
              <a:latin typeface="Comic Sans MS" pitchFamily="-112" charset="0"/>
            </a:endParaRP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7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  Motor Schemas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Motor schemas</a:t>
            </a:r>
            <a:r>
              <a:rPr lang="en-US"/>
              <a:t> are a type of behavior encoding</a:t>
            </a:r>
          </a:p>
          <a:p>
            <a:pPr lvl="1" eaLnBrk="1" hangingPunct="1"/>
            <a:r>
              <a:rPr lang="en-US"/>
              <a:t> Based on neuroscience and cognitive science</a:t>
            </a:r>
          </a:p>
          <a:p>
            <a:pPr eaLnBrk="1" hangingPunct="1"/>
            <a:r>
              <a:rPr lang="en-US"/>
              <a:t>They are based on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schema theory</a:t>
            </a:r>
            <a:r>
              <a:rPr lang="en-US"/>
              <a:t> (Arbib)</a:t>
            </a:r>
          </a:p>
          <a:p>
            <a:pPr lvl="1" eaLnBrk="1" hangingPunct="1"/>
            <a:r>
              <a:rPr lang="en-US"/>
              <a:t>Explains motor behavior in terms of the concurrent control of many different activities</a:t>
            </a:r>
          </a:p>
          <a:p>
            <a:pPr lvl="1" eaLnBrk="1" hangingPunct="1"/>
            <a:r>
              <a:rPr lang="en-US"/>
              <a:t>Schemas store how to react and the way the reaction can be realized: </a:t>
            </a:r>
            <a:r>
              <a:rPr lang="en-US">
                <a:solidFill>
                  <a:srgbClr val="CC0000"/>
                </a:solidFill>
              </a:rPr>
              <a:t>basic units of activity</a:t>
            </a:r>
          </a:p>
          <a:p>
            <a:pPr lvl="1" eaLnBrk="1" hangingPunct="1"/>
            <a:r>
              <a:rPr lang="en-US"/>
              <a:t>Schema theory provides a formal language for connecting action and perception</a:t>
            </a:r>
          </a:p>
          <a:p>
            <a:pPr lvl="1" eaLnBrk="1" hangingPunct="1"/>
            <a:r>
              <a:rPr lang="en-US"/>
              <a:t>Activation levels are associated with schemas, and determine their applicability for acting</a:t>
            </a:r>
          </a:p>
        </p:txBody>
      </p:sp>
    </p:spTree>
    <p:extLst>
      <p:ext uri="{BB962C8B-B14F-4D97-AF65-F5344CB8AC3E}">
        <p14:creationId xmlns:p14="http://schemas.microsoft.com/office/powerpoint/2010/main" val="4213073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Visually Guided Behaviors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Michael Arbib &amp; colleagues constructed computer models  of visually guided behaviors in frogs and toads </a:t>
            </a:r>
          </a:p>
          <a:p>
            <a:pPr eaLnBrk="1" hangingPunct="1"/>
            <a:r>
              <a:rPr lang="en-US" sz="2200"/>
              <a:t>Toads &amp; frogs respond visually to </a:t>
            </a:r>
          </a:p>
          <a:p>
            <a:pPr lvl="1" eaLnBrk="1" hangingPunct="1"/>
            <a:r>
              <a:rPr lang="en-US" sz="2000"/>
              <a:t>Small moving objects </a:t>
            </a:r>
            <a:r>
              <a:rPr lang="en-US" sz="2000">
                <a:sym typeface="Symbol" pitchFamily="-112" charset="2"/>
              </a:rPr>
              <a:t> feeding behavior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Large moving objects  fleeing behavior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Behaviors implemented as a vector field (schemas)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Attractive force (vector) along the direction of the fly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What happens when presented with two files simultaneously?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The frog sums up the two vectors and snaps between the two files, missing both of them</a:t>
            </a:r>
          </a:p>
        </p:txBody>
      </p:sp>
    </p:spTree>
    <p:extLst>
      <p:ext uri="{BB962C8B-B14F-4D97-AF65-F5344CB8AC3E}">
        <p14:creationId xmlns:p14="http://schemas.microsoft.com/office/powerpoint/2010/main" val="2825608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10</a:t>
            </a:r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  Motor Schemas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/>
              <a:t>Provide large grain modularity </a:t>
            </a:r>
          </a:p>
          <a:p>
            <a:pPr eaLnBrk="1" hangingPunct="1">
              <a:lnSpc>
                <a:spcPct val="160000"/>
              </a:lnSpc>
            </a:pPr>
            <a:r>
              <a:rPr lang="en-US"/>
              <a:t>Schemas act concurrently, in a cooperative but competing manner </a:t>
            </a:r>
          </a:p>
          <a:p>
            <a:pPr eaLnBrk="1" hangingPunct="1">
              <a:lnSpc>
                <a:spcPct val="160000"/>
              </a:lnSpc>
            </a:pPr>
            <a:r>
              <a:rPr lang="en-US"/>
              <a:t>Schemas are primitives from which more complex behaviors (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assemblages</a:t>
            </a:r>
            <a:r>
              <a:rPr lang="en-US"/>
              <a:t> can be constructed)</a:t>
            </a:r>
          </a:p>
          <a:p>
            <a:pPr eaLnBrk="1" hangingPunct="1">
              <a:lnSpc>
                <a:spcPct val="160000"/>
              </a:lnSpc>
            </a:pPr>
            <a:r>
              <a:rPr lang="en-US"/>
              <a:t>Represented as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vector fields</a:t>
            </a:r>
          </a:p>
        </p:txBody>
      </p:sp>
    </p:spTree>
    <p:extLst>
      <p:ext uri="{BB962C8B-B14F-4D97-AF65-F5344CB8AC3E}">
        <p14:creationId xmlns:p14="http://schemas.microsoft.com/office/powerpoint/2010/main" val="2302901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1738</Words>
  <Application>Microsoft Macintosh PowerPoint</Application>
  <PresentationFormat>On-screen Show (4:3)</PresentationFormat>
  <Paragraphs>245</Paragraphs>
  <Slides>31</Slides>
  <Notes>31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Equation</vt:lpstr>
      <vt:lpstr>Autonomous Mobile Robots CPE 470/670</vt:lpstr>
      <vt:lpstr>What Is a Behavior?</vt:lpstr>
      <vt:lpstr>Principles of BBC Design</vt:lpstr>
      <vt:lpstr>Continuous Behavioral Encoding</vt:lpstr>
      <vt:lpstr>Potential Fields</vt:lpstr>
      <vt:lpstr>Potential Fields</vt:lpstr>
      <vt:lpstr>     Motor Schemas</vt:lpstr>
      <vt:lpstr>Visually Guided Behaviors</vt:lpstr>
      <vt:lpstr>     Motor Schemas</vt:lpstr>
      <vt:lpstr>Examples of Schemas</vt:lpstr>
      <vt:lpstr>Schema Representation</vt:lpstr>
      <vt:lpstr>  The Role of Gains in Schemas</vt:lpstr>
      <vt:lpstr>     Foraging Example</vt:lpstr>
      <vt:lpstr>Schema-Based Robots</vt:lpstr>
      <vt:lpstr>Behavior Coordination</vt:lpstr>
      <vt:lpstr>Competitive Coordination</vt:lpstr>
      <vt:lpstr>Cooperative Coordination</vt:lpstr>
      <vt:lpstr>The DAMN Architecture</vt:lpstr>
      <vt:lpstr>Emergent Behavior</vt:lpstr>
      <vt:lpstr>Wall Following</vt:lpstr>
      <vt:lpstr>Emergence</vt:lpstr>
      <vt:lpstr>Flocking</vt:lpstr>
      <vt:lpstr>Emergent Behavior</vt:lpstr>
      <vt:lpstr>Components of Emergence</vt:lpstr>
      <vt:lpstr>Unexpected &amp; Emergent Behavior</vt:lpstr>
      <vt:lpstr>Expectation and Emergence</vt:lpstr>
      <vt:lpstr>Emergent Behavior and Execution</vt:lpstr>
      <vt:lpstr>Desirable/Undesirable  Emergent Behavior</vt:lpstr>
      <vt:lpstr>Sequential and Parallel Execution</vt:lpstr>
      <vt:lpstr>Architectures and Emergence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834</cp:revision>
  <cp:lastPrinted>2013-10-30T17:05:53Z</cp:lastPrinted>
  <dcterms:created xsi:type="dcterms:W3CDTF">2010-04-05T20:01:39Z</dcterms:created>
  <dcterms:modified xsi:type="dcterms:W3CDTF">2014-11-24T18:52:05Z</dcterms:modified>
</cp:coreProperties>
</file>