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media/audio1.bin" ContentType="audio/unknown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embeddings/oleObject1.bin" ContentType="application/vnd.openxmlformats-officedocument.oleObject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566" r:id="rId3"/>
    <p:sldId id="567" r:id="rId4"/>
    <p:sldId id="568" r:id="rId5"/>
    <p:sldId id="569" r:id="rId6"/>
    <p:sldId id="570" r:id="rId7"/>
    <p:sldId id="571" r:id="rId8"/>
    <p:sldId id="572" r:id="rId9"/>
    <p:sldId id="573" r:id="rId10"/>
    <p:sldId id="574" r:id="rId11"/>
    <p:sldId id="575" r:id="rId12"/>
    <p:sldId id="576" r:id="rId13"/>
    <p:sldId id="577" r:id="rId14"/>
    <p:sldId id="578" r:id="rId15"/>
    <p:sldId id="579" r:id="rId16"/>
    <p:sldId id="580" r:id="rId17"/>
    <p:sldId id="581" r:id="rId18"/>
    <p:sldId id="582" r:id="rId19"/>
    <p:sldId id="583" r:id="rId20"/>
    <p:sldId id="584" r:id="rId21"/>
    <p:sldId id="585" r:id="rId22"/>
    <p:sldId id="587" r:id="rId23"/>
    <p:sldId id="588" r:id="rId24"/>
    <p:sldId id="589" r:id="rId25"/>
    <p:sldId id="590" r:id="rId26"/>
    <p:sldId id="591" r:id="rId27"/>
    <p:sldId id="592" r:id="rId28"/>
    <p:sldId id="593" r:id="rId29"/>
    <p:sldId id="602" r:id="rId30"/>
    <p:sldId id="594" r:id="rId31"/>
    <p:sldId id="274" r:id="rId32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vantGarde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vantGarde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vantGarde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vantGarde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vantGarde" pitchFamily="34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vantGarde" pitchFamily="34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vantGarde" pitchFamily="34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vantGarde" pitchFamily="34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vantGard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gray" hiddenSlides="1" frameSlides="1"/>
  <p:clrMru>
    <a:srgbClr val="CC0000"/>
    <a:srgbClr val="33CCCC"/>
    <a:srgbClr val="006699"/>
    <a:srgbClr val="008000"/>
    <a:srgbClr val="5F5F5F"/>
    <a:srgbClr val="FF0000"/>
    <a:srgbClr val="6600CC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-112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handoutMaster" Target="handoutMasters/handout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06" tIns="46703" rIns="93406" bIns="46703" numCol="1" anchor="t" anchorCtr="0" compatLnSpc="1">
            <a:prstTxWarp prst="textNoShape">
              <a:avLst/>
            </a:prstTxWarp>
          </a:bodyPr>
          <a:lstStyle>
            <a:lvl1pPr defTabSz="933450">
              <a:defRPr sz="1200">
                <a:latin typeface="Arial" pitchFamily="-11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06" tIns="46703" rIns="93406" bIns="46703" numCol="1" anchor="t" anchorCtr="0" compatLnSpc="1">
            <a:prstTxWarp prst="textNoShape">
              <a:avLst/>
            </a:prstTxWarp>
          </a:bodyPr>
          <a:lstStyle>
            <a:lvl1pPr algn="r" defTabSz="933450">
              <a:defRPr sz="1200">
                <a:latin typeface="Arial" pitchFamily="-11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06" tIns="46703" rIns="93406" bIns="46703" numCol="1" anchor="b" anchorCtr="0" compatLnSpc="1">
            <a:prstTxWarp prst="textNoShape">
              <a:avLst/>
            </a:prstTxWarp>
          </a:bodyPr>
          <a:lstStyle>
            <a:lvl1pPr defTabSz="933450">
              <a:defRPr sz="1200">
                <a:latin typeface="Arial" pitchFamily="-11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06" tIns="46703" rIns="93406" bIns="46703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>
                <a:latin typeface="Arial" pitchFamily="-112" charset="0"/>
              </a:defRPr>
            </a:lvl1pPr>
          </a:lstStyle>
          <a:p>
            <a:pPr>
              <a:defRPr/>
            </a:pPr>
            <a:fld id="{4750C096-A59A-EF43-BC9C-D1E7422582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8100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06" tIns="46703" rIns="93406" bIns="46703" numCol="1" anchor="t" anchorCtr="0" compatLnSpc="1">
            <a:prstTxWarp prst="textNoShape">
              <a:avLst/>
            </a:prstTxWarp>
          </a:bodyPr>
          <a:lstStyle>
            <a:lvl1pPr defTabSz="933450">
              <a:defRPr sz="1200">
                <a:latin typeface="Arial" pitchFamily="-11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06" tIns="46703" rIns="93406" bIns="46703" numCol="1" anchor="t" anchorCtr="0" compatLnSpc="1">
            <a:prstTxWarp prst="textNoShape">
              <a:avLst/>
            </a:prstTxWarp>
          </a:bodyPr>
          <a:lstStyle>
            <a:lvl1pPr algn="r" defTabSz="933450">
              <a:defRPr sz="1200">
                <a:latin typeface="Arial" pitchFamily="-11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06" tIns="46703" rIns="93406" bIns="467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06" tIns="46703" rIns="93406" bIns="46703" numCol="1" anchor="b" anchorCtr="0" compatLnSpc="1">
            <a:prstTxWarp prst="textNoShape">
              <a:avLst/>
            </a:prstTxWarp>
          </a:bodyPr>
          <a:lstStyle>
            <a:lvl1pPr defTabSz="933450">
              <a:defRPr sz="1200">
                <a:latin typeface="Arial" pitchFamily="-11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06" tIns="46703" rIns="93406" bIns="46703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>
                <a:latin typeface="Arial" pitchFamily="-112" charset="0"/>
              </a:defRPr>
            </a:lvl1pPr>
          </a:lstStyle>
          <a:p>
            <a:pPr>
              <a:defRPr/>
            </a:pPr>
            <a:fld id="{ABE51832-B0B4-AF4D-AACD-3B0C73C9B8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4542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0150D3-B6FB-EB4A-9E0F-0AD4FBC161C5}" type="slidenum">
              <a:rPr lang="en-US"/>
              <a:pPr/>
              <a:t>1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7BA372-70DE-8742-82A4-3F6D8FF89C67}" type="slidenum">
              <a:rPr lang="en-US"/>
              <a:pPr/>
              <a:t>10</a:t>
            </a:fld>
            <a:endParaRPr lang="en-US"/>
          </a:p>
        </p:txBody>
      </p:sp>
      <p:sp>
        <p:nvSpPr>
          <p:cNvPr id="624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E53E26-3785-794E-B37E-0035E6592A5E}" type="slidenum">
              <a:rPr lang="en-US"/>
              <a:pPr/>
              <a:t>11</a:t>
            </a:fld>
            <a:endParaRPr lang="en-US"/>
          </a:p>
        </p:txBody>
      </p:sp>
      <p:sp>
        <p:nvSpPr>
          <p:cNvPr id="625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5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40BABE-51E0-6F45-A99A-F11A1B6366EF}" type="slidenum">
              <a:rPr lang="en-US"/>
              <a:pPr/>
              <a:t>12</a:t>
            </a:fld>
            <a:endParaRPr lang="en-US"/>
          </a:p>
        </p:txBody>
      </p:sp>
      <p:sp>
        <p:nvSpPr>
          <p:cNvPr id="626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6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B103B5-EC91-C048-BEEC-FFEBAEC76A4D}" type="slidenum">
              <a:rPr lang="en-US"/>
              <a:pPr/>
              <a:t>13</a:t>
            </a:fld>
            <a:endParaRPr lang="en-US"/>
          </a:p>
        </p:txBody>
      </p:sp>
      <p:sp>
        <p:nvSpPr>
          <p:cNvPr id="627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7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9E5EA5-459F-994B-B294-26C3472D3813}" type="slidenum">
              <a:rPr lang="en-US"/>
              <a:pPr/>
              <a:t>14</a:t>
            </a:fld>
            <a:endParaRPr lang="en-US"/>
          </a:p>
        </p:txBody>
      </p:sp>
      <p:sp>
        <p:nvSpPr>
          <p:cNvPr id="66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5D9B43-A10D-D242-BA72-B8DBAC96A890}" type="slidenum">
              <a:rPr lang="en-US"/>
              <a:pPr/>
              <a:t>15</a:t>
            </a:fld>
            <a:endParaRPr lang="en-US"/>
          </a:p>
        </p:txBody>
      </p:sp>
      <p:sp>
        <p:nvSpPr>
          <p:cNvPr id="66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17F31F-6AF9-E14A-8715-4D2EB9F4C91A}" type="slidenum">
              <a:rPr lang="en-US"/>
              <a:pPr/>
              <a:t>16</a:t>
            </a:fld>
            <a:endParaRPr lang="en-US"/>
          </a:p>
        </p:txBody>
      </p:sp>
      <p:sp>
        <p:nvSpPr>
          <p:cNvPr id="66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0C1220-9CEA-F841-AE3E-35F1C46E452C}" type="slidenum">
              <a:rPr lang="en-US"/>
              <a:pPr/>
              <a:t>17</a:t>
            </a:fld>
            <a:endParaRPr lang="en-US"/>
          </a:p>
        </p:txBody>
      </p:sp>
      <p:sp>
        <p:nvSpPr>
          <p:cNvPr id="67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515138-CC1F-A843-B3FC-29FD49117159}" type="slidenum">
              <a:rPr lang="en-US"/>
              <a:pPr/>
              <a:t>18</a:t>
            </a:fld>
            <a:endParaRPr lang="en-US"/>
          </a:p>
        </p:txBody>
      </p:sp>
      <p:sp>
        <p:nvSpPr>
          <p:cNvPr id="67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316634-ABCD-EF43-8187-85259E335949}" type="slidenum">
              <a:rPr lang="en-US"/>
              <a:pPr/>
              <a:t>19</a:t>
            </a:fld>
            <a:endParaRPr lang="en-US"/>
          </a:p>
        </p:txBody>
      </p:sp>
      <p:sp>
        <p:nvSpPr>
          <p:cNvPr id="67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166467-A3C4-D649-B76E-41946578D359}" type="slidenum">
              <a:rPr lang="en-US"/>
              <a:pPr/>
              <a:t>2</a:t>
            </a:fld>
            <a:endParaRPr lang="en-US"/>
          </a:p>
        </p:txBody>
      </p:sp>
      <p:sp>
        <p:nvSpPr>
          <p:cNvPr id="616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6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4B654F-768D-9C4C-811D-428870CAFABD}" type="slidenum">
              <a:rPr lang="en-US"/>
              <a:pPr/>
              <a:t>20</a:t>
            </a:fld>
            <a:endParaRPr lang="en-US"/>
          </a:p>
        </p:txBody>
      </p:sp>
      <p:sp>
        <p:nvSpPr>
          <p:cNvPr id="67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D816DA-D6F0-6840-B0DF-AC3424E9752E}" type="slidenum">
              <a:rPr lang="en-US"/>
              <a:pPr/>
              <a:t>21</a:t>
            </a:fld>
            <a:endParaRPr lang="en-US"/>
          </a:p>
        </p:txBody>
      </p:sp>
      <p:sp>
        <p:nvSpPr>
          <p:cNvPr id="67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00DF60-4911-6E49-8D23-8BE2692D6E83}" type="slidenum">
              <a:rPr lang="en-US"/>
              <a:pPr/>
              <a:t>22</a:t>
            </a:fld>
            <a:endParaRPr lang="en-US"/>
          </a:p>
        </p:txBody>
      </p:sp>
      <p:sp>
        <p:nvSpPr>
          <p:cNvPr id="68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75D48C-0F4B-3F40-898D-BAE6E5ACE318}" type="slidenum">
              <a:rPr lang="en-US"/>
              <a:pPr/>
              <a:t>23</a:t>
            </a:fld>
            <a:endParaRPr lang="en-US"/>
          </a:p>
        </p:txBody>
      </p:sp>
      <p:sp>
        <p:nvSpPr>
          <p:cNvPr id="68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891B53-B31C-4F47-8A57-ED5DD2D602FC}" type="slidenum">
              <a:rPr lang="en-US"/>
              <a:pPr/>
              <a:t>26</a:t>
            </a:fld>
            <a:endParaRPr lang="en-US"/>
          </a:p>
        </p:txBody>
      </p:sp>
      <p:sp>
        <p:nvSpPr>
          <p:cNvPr id="562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4388" cy="3468687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62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027" y="4409759"/>
            <a:ext cx="5131647" cy="4177665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2432" tIns="45406" rIns="92432" bIns="45406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4EA5B1-CE48-584C-85C5-7A0D938D280F}" type="slidenum">
              <a:rPr lang="en-US"/>
              <a:pPr/>
              <a:t>27</a:t>
            </a:fld>
            <a:endParaRPr lang="en-US"/>
          </a:p>
        </p:txBody>
      </p:sp>
      <p:sp>
        <p:nvSpPr>
          <p:cNvPr id="565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4388" cy="3468687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027" y="4409759"/>
            <a:ext cx="5131647" cy="4177665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2432" tIns="45406" rIns="92432" bIns="45406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309FFD-BFDC-7344-951E-299EE1CE4B34}" type="slidenum">
              <a:rPr lang="en-US"/>
              <a:pPr/>
              <a:t>28</a:t>
            </a:fld>
            <a:endParaRPr lang="en-US"/>
          </a:p>
        </p:txBody>
      </p:sp>
      <p:sp>
        <p:nvSpPr>
          <p:cNvPr id="567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4388" cy="3468687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67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027" y="4409759"/>
            <a:ext cx="5131647" cy="4177665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2432" tIns="45406" rIns="92432" bIns="45406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4C8F72-B589-B047-8C6F-843E98E0B558}" type="slidenum">
              <a:rPr lang="en-US"/>
              <a:pPr/>
              <a:t>30</a:t>
            </a:fld>
            <a:endParaRPr lang="en-US"/>
          </a:p>
        </p:txBody>
      </p:sp>
      <p:sp>
        <p:nvSpPr>
          <p:cNvPr id="584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4388" cy="3468687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027" y="4409759"/>
            <a:ext cx="5131647" cy="4177665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2432" tIns="45406" rIns="92432" bIns="45406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F7ECE7-11AB-DC4C-941C-64D9AB8E0918}" type="slidenum">
              <a:rPr lang="en-US"/>
              <a:pPr/>
              <a:t>31</a:t>
            </a:fld>
            <a:endParaRPr lang="en-US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A1802A-75AD-1848-9DE6-E3B1AE38D678}" type="slidenum">
              <a:rPr lang="en-US"/>
              <a:pPr/>
              <a:t>3</a:t>
            </a:fld>
            <a:endParaRPr lang="en-US"/>
          </a:p>
        </p:txBody>
      </p:sp>
      <p:sp>
        <p:nvSpPr>
          <p:cNvPr id="617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7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1E2EA2-F99F-9645-B9F4-10E491DEB3D4}" type="slidenum">
              <a:rPr lang="en-US"/>
              <a:pPr/>
              <a:t>4</a:t>
            </a:fld>
            <a:endParaRPr lang="en-US"/>
          </a:p>
        </p:txBody>
      </p:sp>
      <p:sp>
        <p:nvSpPr>
          <p:cNvPr id="618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8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E0F45D-A634-854E-AC12-B75F8D15F995}" type="slidenum">
              <a:rPr lang="en-US"/>
              <a:pPr/>
              <a:t>5</a:t>
            </a:fld>
            <a:endParaRPr lang="en-US"/>
          </a:p>
        </p:txBody>
      </p:sp>
      <p:sp>
        <p:nvSpPr>
          <p:cNvPr id="619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9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F6D3E6-FD78-F84A-BB8D-6F29CD4264FB}" type="slidenum">
              <a:rPr lang="en-US"/>
              <a:pPr/>
              <a:t>6</a:t>
            </a:fld>
            <a:endParaRPr lang="en-US"/>
          </a:p>
        </p:txBody>
      </p:sp>
      <p:sp>
        <p:nvSpPr>
          <p:cNvPr id="620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0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BF24AE-4D44-E04D-A96B-21E4F8FF6E69}" type="slidenum">
              <a:rPr lang="en-US"/>
              <a:pPr/>
              <a:t>7</a:t>
            </a:fld>
            <a:endParaRPr lang="en-US"/>
          </a:p>
        </p:txBody>
      </p:sp>
      <p:sp>
        <p:nvSpPr>
          <p:cNvPr id="621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1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9057E0-B325-8D41-9E77-1CE880AA4C9F}" type="slidenum">
              <a:rPr lang="en-US"/>
              <a:pPr/>
              <a:t>8</a:t>
            </a:fld>
            <a:endParaRPr lang="en-US"/>
          </a:p>
        </p:txBody>
      </p:sp>
      <p:sp>
        <p:nvSpPr>
          <p:cNvPr id="622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2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CBEC92-2290-D645-9E05-7B16962065C0}" type="slidenum">
              <a:rPr lang="en-US"/>
              <a:pPr/>
              <a:t>9</a:t>
            </a:fld>
            <a:endParaRPr lang="en-US"/>
          </a:p>
        </p:txBody>
      </p:sp>
      <p:sp>
        <p:nvSpPr>
          <p:cNvPr id="623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3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audio" Target="../media/audio1.bin"/><Relationship Id="rId2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 userDrawn="1"/>
        </p:nvSpPr>
        <p:spPr bwMode="auto">
          <a:xfrm>
            <a:off x="327025" y="3671888"/>
            <a:ext cx="8237538" cy="1762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5000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pic>
        <p:nvPicPr>
          <p:cNvPr id="5" name="Picture 8" descr="robot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57188" y="2081213"/>
            <a:ext cx="1682750" cy="156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 descr="robot1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415088" y="2124075"/>
            <a:ext cx="2149475" cy="156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 470/670 - Lecture 11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C98EB-0FA0-F14B-9ADC-19811F5695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 470/670 - Lecture 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031342-C83B-6343-A9F4-E32B851EAC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1450" y="100013"/>
            <a:ext cx="2058988" cy="6191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1313" y="100013"/>
            <a:ext cx="6027737" cy="6191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 470/670 - Lecture 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A656B-F1FF-E742-9908-5B375B27E1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41838" y="1214438"/>
            <a:ext cx="4038600" cy="2462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41838" y="3829050"/>
            <a:ext cx="4038600" cy="24622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 470/670 - Lecture 11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8CF7C0-BBD5-454E-8AD3-CA3E0DE35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CPE 470/670 - Lecture 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1800225" cy="323850"/>
          </a:xfrm>
        </p:spPr>
        <p:txBody>
          <a:bodyPr/>
          <a:lstStyle>
            <a:lvl1pPr>
              <a:defRPr smtClean="0"/>
            </a:lvl1pPr>
          </a:lstStyle>
          <a:p>
            <a:fld id="{2EEB31C6-5C3F-3B45-80EF-25EDF8593CF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301250"/>
      </p:ext>
    </p:extLst>
  </p:cSld>
  <p:clrMapOvr>
    <a:masterClrMapping/>
  </p:clrMapOvr>
  <p:transition xmlns:p14="http://schemas.microsoft.com/office/powerpoint/2010/main">
    <p:sndAc>
      <p:stSnd>
        <p:snd r:embed="rId1" name="Laser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 470/670 - Lecture 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86E45-6D46-EC4D-B330-CC5FCCFDAD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 470/670 - Lecture 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8D7AFC-7409-1345-B181-EB30270240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 470/670 - Lecture 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D17C6C-ACC4-ED4E-A588-629A90CD6D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 470/670 - Lecture 11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3A420-0AE5-9241-A653-54489BC1BE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 470/670 - Lecture 11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D8DF10-F0A9-3245-A7FA-8D956D0A3C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 470/670 - Lecture 11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FC849D-28CA-0F43-AAA5-C9E7523FE3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 470/670 - Lecture 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B3FAF-1FF4-2F44-8399-7D5DE68168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 470/670 - Lecture 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D3E26-2BDF-3D42-B447-BF52A21164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jpeg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1313" y="100013"/>
            <a:ext cx="82296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1214438"/>
            <a:ext cx="8229600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9762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1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762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12" charset="0"/>
              </a:defRPr>
            </a:lvl1pPr>
          </a:lstStyle>
          <a:p>
            <a:pPr>
              <a:defRPr/>
            </a:pPr>
            <a:r>
              <a:rPr lang="en-US" smtClean="0"/>
              <a:t>CPE 470/670 - Lecture 11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97625"/>
            <a:ext cx="180022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12" charset="0"/>
              </a:defRPr>
            </a:lvl1pPr>
          </a:lstStyle>
          <a:p>
            <a:pPr>
              <a:defRPr/>
            </a:pPr>
            <a:fld id="{FCF00D35-2C96-F243-96CD-4B951F0602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5" name="AutoShape 11"/>
          <p:cNvSpPr>
            <a:spLocks noChangeArrowheads="1"/>
          </p:cNvSpPr>
          <p:nvPr userDrawn="1"/>
        </p:nvSpPr>
        <p:spPr bwMode="auto">
          <a:xfrm>
            <a:off x="327025" y="989013"/>
            <a:ext cx="8237538" cy="1762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5000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pic>
        <p:nvPicPr>
          <p:cNvPr id="1032" name="Picture 13" descr="robot1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347075" y="6278563"/>
            <a:ext cx="7969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14" descr="robot2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333375" y="328613"/>
            <a:ext cx="706438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9" r:id="rId1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Comic Sans M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Comic Sans M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Comic Sans M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Comic Sans MS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Comic Sans M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Comic Sans M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Comic Sans M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Comic Sans MS" charset="0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•"/>
        <a:defRPr sz="2600">
          <a:solidFill>
            <a:srgbClr val="003399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•"/>
        <a:defRPr sz="2000">
          <a:solidFill>
            <a:srgbClr val="CC00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audio" Target="../media/audio1.bin"/><Relationship Id="rId3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7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8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outube.com/watch?v=fQAnvfH3nZ8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09575" y="1371600"/>
            <a:ext cx="7772400" cy="2228850"/>
          </a:xfrm>
        </p:spPr>
        <p:txBody>
          <a:bodyPr/>
          <a:lstStyle/>
          <a:p>
            <a:pPr eaLnBrk="1" hangingPunct="1"/>
            <a:r>
              <a:rPr lang="en-US">
                <a:solidFill>
                  <a:schemeClr val="accent2"/>
                </a:solidFill>
                <a:ea typeface="ＭＳ Ｐゴシック" pitchFamily="-112" charset="-128"/>
                <a:cs typeface="ＭＳ Ｐゴシック" pitchFamily="-112" charset="-128"/>
              </a:rPr>
              <a:t>Autonomous Mobile Robots</a:t>
            </a:r>
            <a:br>
              <a:rPr lang="en-US">
                <a:solidFill>
                  <a:schemeClr val="accent2"/>
                </a:solidFill>
                <a:ea typeface="ＭＳ Ｐゴシック" pitchFamily="-112" charset="-128"/>
                <a:cs typeface="ＭＳ Ｐゴシック" pitchFamily="-112" charset="-128"/>
              </a:rPr>
            </a:br>
            <a:r>
              <a:rPr lang="en-US">
                <a:solidFill>
                  <a:schemeClr val="accent2"/>
                </a:solidFill>
                <a:ea typeface="ＭＳ Ｐゴシック" pitchFamily="-112" charset="-128"/>
                <a:cs typeface="ＭＳ Ｐゴシック" pitchFamily="-112" charset="-128"/>
              </a:rPr>
              <a:t>CPE 470/670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chemeClr val="tx1"/>
                </a:solidFill>
                <a:ea typeface="ＭＳ Ｐゴシック" pitchFamily="-112" charset="-128"/>
                <a:cs typeface="ＭＳ Ｐゴシック" pitchFamily="-112" charset="-128"/>
              </a:rPr>
              <a:t>Lecture </a:t>
            </a:r>
            <a:r>
              <a:rPr lang="en-US" dirty="0" smtClean="0">
                <a:solidFill>
                  <a:schemeClr val="tx1"/>
                </a:solidFill>
                <a:ea typeface="ＭＳ Ｐゴシック" pitchFamily="-112" charset="-128"/>
                <a:cs typeface="ＭＳ Ｐゴシック" pitchFamily="-112" charset="-128"/>
              </a:rPr>
              <a:t>11</a:t>
            </a:r>
            <a:endParaRPr lang="en-US" dirty="0">
              <a:solidFill>
                <a:schemeClr val="tx1"/>
              </a:solidFill>
              <a:ea typeface="ＭＳ Ｐゴシック" pitchFamily="-112" charset="-128"/>
              <a:cs typeface="ＭＳ Ｐゴシック" pitchFamily="-112" charset="-128"/>
            </a:endParaRPr>
          </a:p>
          <a:p>
            <a:pPr eaLnBrk="1" hangingPunct="1"/>
            <a:r>
              <a:rPr lang="en-US" dirty="0">
                <a:solidFill>
                  <a:schemeClr val="tx1"/>
                </a:solidFill>
                <a:ea typeface="ＭＳ Ｐゴシック" pitchFamily="-112" charset="-128"/>
                <a:cs typeface="ＭＳ Ｐゴシック" pitchFamily="-112" charset="-128"/>
              </a:rPr>
              <a:t>Instructor: Monica Nicolescu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11</a:t>
            </a:r>
            <a:endParaRPr lang="en-US"/>
          </a:p>
        </p:txBody>
      </p:sp>
      <p:sp>
        <p:nvSpPr>
          <p:cNvPr id="570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Departure from SPA</a:t>
            </a:r>
          </a:p>
        </p:txBody>
      </p:sp>
      <p:sp>
        <p:nvSpPr>
          <p:cNvPr id="570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Alternatives were proposed in the early 1980 as a reaction to these drawbacks: reactive, hybrid, behavior-based control</a:t>
            </a:r>
          </a:p>
          <a:p>
            <a:r>
              <a:rPr lang="en-US"/>
              <a:t>What happened to purely deliberative systems?</a:t>
            </a:r>
          </a:p>
          <a:p>
            <a:pPr lvl="1"/>
            <a:r>
              <a:rPr lang="en-US"/>
              <a:t>No longer used for physical mobile robots, because the combination of real-world sensors, effectors and time-scales makes them impractical</a:t>
            </a:r>
          </a:p>
          <a:p>
            <a:pPr lvl="1"/>
            <a:r>
              <a:rPr lang="en-US"/>
              <a:t>Still used effectively for problems where the environment is static, there is plenty of time to plan and the plan remains accurate: robot surgery, chess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B86E45-6D46-EC4D-B330-CC5FCCFDADC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300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11</a:t>
            </a:r>
            <a:endParaRPr lang="en-US"/>
          </a:p>
        </p:txBody>
      </p:sp>
      <p:sp>
        <p:nvSpPr>
          <p:cNvPr id="571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SPA in Robotics</a:t>
            </a:r>
          </a:p>
        </p:txBody>
      </p:sp>
      <p:sp>
        <p:nvSpPr>
          <p:cNvPr id="571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/>
              <a:t>SPA has not been completely abandoned in robotics, but it was expanded</a:t>
            </a:r>
          </a:p>
          <a:p>
            <a:pPr>
              <a:lnSpc>
                <a:spcPct val="150000"/>
              </a:lnSpc>
            </a:pPr>
            <a:r>
              <a:rPr lang="en-US"/>
              <a:t>The following improvements can be made:</a:t>
            </a:r>
          </a:p>
          <a:p>
            <a:pPr lvl="1">
              <a:lnSpc>
                <a:spcPct val="150000"/>
              </a:lnSpc>
            </a:pPr>
            <a:r>
              <a:rPr lang="en-US">
                <a:solidFill>
                  <a:srgbClr val="CC0000"/>
                </a:solidFill>
              </a:rPr>
              <a:t>Search/planning is slow </a:t>
            </a:r>
          </a:p>
          <a:p>
            <a:pPr lvl="1">
              <a:lnSpc>
                <a:spcPct val="150000"/>
              </a:lnSpc>
              <a:buFontTx/>
              <a:buNone/>
            </a:pPr>
            <a:r>
              <a:rPr lang="en-US">
                <a:solidFill>
                  <a:srgbClr val="CC0000"/>
                </a:solidFill>
                <a:sym typeface="Symbol" pitchFamily="-112" charset="2"/>
              </a:rPr>
              <a:t>	 saved/cache important and/or urgent decisions</a:t>
            </a:r>
          </a:p>
          <a:p>
            <a:pPr lvl="1">
              <a:lnSpc>
                <a:spcPct val="150000"/>
              </a:lnSpc>
            </a:pPr>
            <a:r>
              <a:rPr lang="en-US">
                <a:solidFill>
                  <a:srgbClr val="008000"/>
                </a:solidFill>
                <a:sym typeface="Symbol" pitchFamily="-112" charset="2"/>
              </a:rPr>
              <a:t>Open-loop execution is bad </a:t>
            </a:r>
          </a:p>
          <a:p>
            <a:pPr lvl="1">
              <a:lnSpc>
                <a:spcPct val="150000"/>
              </a:lnSpc>
              <a:buFontTx/>
              <a:buNone/>
            </a:pPr>
            <a:r>
              <a:rPr lang="en-US">
                <a:solidFill>
                  <a:srgbClr val="008000"/>
                </a:solidFill>
                <a:sym typeface="Symbol" pitchFamily="-112" charset="2"/>
              </a:rPr>
              <a:t>	 use closed-loop feedback and be ready to re-plan when the plan fails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B86E45-6D46-EC4D-B330-CC5FCCFDADC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839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11</a:t>
            </a:r>
            <a:endParaRPr lang="en-US"/>
          </a:p>
        </p:txBody>
      </p:sp>
      <p:sp>
        <p:nvSpPr>
          <p:cNvPr id="572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 of Deliberative Control</a:t>
            </a:r>
          </a:p>
        </p:txBody>
      </p:sp>
      <p:sp>
        <p:nvSpPr>
          <p:cNvPr id="572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/>
              <a:t>Decompose control into functional modules: sense-world, generate-plan, translate-plan-to-actions</a:t>
            </a:r>
          </a:p>
          <a:p>
            <a:pPr>
              <a:lnSpc>
                <a:spcPct val="200000"/>
              </a:lnSpc>
            </a:pPr>
            <a:r>
              <a:rPr lang="en-US"/>
              <a:t>Modules are executed sequentially</a:t>
            </a:r>
          </a:p>
          <a:p>
            <a:pPr>
              <a:lnSpc>
                <a:spcPct val="200000"/>
              </a:lnSpc>
            </a:pPr>
            <a:r>
              <a:rPr lang="en-US"/>
              <a:t>Require extensive and slow reasoning computation</a:t>
            </a:r>
          </a:p>
          <a:p>
            <a:pPr>
              <a:lnSpc>
                <a:spcPct val="200000"/>
              </a:lnSpc>
            </a:pPr>
            <a:r>
              <a:rPr lang="en-US"/>
              <a:t>Encourage open-loop execution of generated plans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B86E45-6D46-EC4D-B330-CC5FCCFDADC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953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11</a:t>
            </a:r>
            <a:endParaRPr lang="en-US"/>
          </a:p>
        </p:txBody>
      </p:sp>
      <p:sp>
        <p:nvSpPr>
          <p:cNvPr id="573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Hybrid Control</a:t>
            </a:r>
          </a:p>
        </p:txBody>
      </p:sp>
      <p:sp>
        <p:nvSpPr>
          <p:cNvPr id="573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Idea: get the best of both worlds</a:t>
            </a:r>
          </a:p>
          <a:p>
            <a:r>
              <a:rPr lang="en-US"/>
              <a:t>Combine </a:t>
            </a:r>
            <a:r>
              <a:rPr lang="en-US">
                <a:solidFill>
                  <a:srgbClr val="CC0000"/>
                </a:solidFill>
                <a:latin typeface="Comic Sans MS" pitchFamily="-112" charset="0"/>
              </a:rPr>
              <a:t>the speed of reactive control</a:t>
            </a:r>
            <a:r>
              <a:rPr lang="en-US"/>
              <a:t> and t</a:t>
            </a:r>
            <a:r>
              <a:rPr lang="en-US">
                <a:solidFill>
                  <a:srgbClr val="008000"/>
                </a:solidFill>
                <a:latin typeface="Comic Sans MS" pitchFamily="-112" charset="0"/>
              </a:rPr>
              <a:t>he brains of deliberative control</a:t>
            </a:r>
          </a:p>
          <a:p>
            <a:r>
              <a:rPr lang="en-US"/>
              <a:t>Fundamentally different controllers must be made to work together</a:t>
            </a:r>
          </a:p>
          <a:p>
            <a:pPr lvl="1"/>
            <a:r>
              <a:rPr lang="en-US"/>
              <a:t>Time scales: short (reactive), long (deliberative)</a:t>
            </a:r>
          </a:p>
          <a:p>
            <a:pPr lvl="1"/>
            <a:r>
              <a:rPr lang="en-US"/>
              <a:t>Representations: none (reactive), elaborate world models (deliberative)</a:t>
            </a:r>
          </a:p>
          <a:p>
            <a:r>
              <a:rPr lang="en-US"/>
              <a:t>This combination is what makes these systems hybrid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B86E45-6D46-EC4D-B330-CC5FCCFDADC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514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11</a:t>
            </a:r>
            <a:endParaRPr lang="en-US"/>
          </a:p>
        </p:txBody>
      </p:sp>
      <p:sp>
        <p:nvSpPr>
          <p:cNvPr id="66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Biological Evidence</a:t>
            </a:r>
          </a:p>
        </p:txBody>
      </p:sp>
      <p:sp>
        <p:nvSpPr>
          <p:cNvPr id="66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200"/>
              <a:t>Psychological experiments indicate the existence of two modes of behavior: </a:t>
            </a:r>
            <a:r>
              <a:rPr lang="en-US" sz="2200">
                <a:solidFill>
                  <a:srgbClr val="CC0000"/>
                </a:solidFill>
                <a:latin typeface="Comic Sans MS" pitchFamily="-112" charset="0"/>
              </a:rPr>
              <a:t>willed</a:t>
            </a:r>
            <a:r>
              <a:rPr lang="en-US" sz="2200"/>
              <a:t> and </a:t>
            </a:r>
            <a:r>
              <a:rPr lang="en-US" sz="2200">
                <a:solidFill>
                  <a:srgbClr val="008000"/>
                </a:solidFill>
                <a:latin typeface="Comic Sans MS" pitchFamily="-112" charset="0"/>
              </a:rPr>
              <a:t>automatic</a:t>
            </a:r>
          </a:p>
          <a:p>
            <a:r>
              <a:rPr lang="en-US" sz="2200"/>
              <a:t>Norman and Shallice (1986) have designed a system consisting of two such modules:</a:t>
            </a:r>
          </a:p>
          <a:p>
            <a:pPr lvl="1"/>
            <a:r>
              <a:rPr lang="en-US" sz="2000">
                <a:solidFill>
                  <a:srgbClr val="008000"/>
                </a:solidFill>
                <a:latin typeface="Comic Sans MS" pitchFamily="-112" charset="0"/>
              </a:rPr>
              <a:t>Automatic behavior:</a:t>
            </a:r>
            <a:r>
              <a:rPr lang="en-US" sz="2000"/>
              <a:t> action execution without awareness or attention, multiple independent parallel activity threads</a:t>
            </a:r>
          </a:p>
          <a:p>
            <a:pPr lvl="1"/>
            <a:r>
              <a:rPr lang="en-US" sz="2000">
                <a:solidFill>
                  <a:srgbClr val="CC0000"/>
                </a:solidFill>
                <a:latin typeface="Comic Sans MS" pitchFamily="-112" charset="0"/>
              </a:rPr>
              <a:t>Willed behavior:</a:t>
            </a:r>
            <a:r>
              <a:rPr lang="en-US" sz="2000"/>
              <a:t> an interface between deliberate conscious control and the automatic system</a:t>
            </a:r>
          </a:p>
          <a:p>
            <a:r>
              <a:rPr lang="en-US" sz="2200"/>
              <a:t>Willed behavior:</a:t>
            </a:r>
          </a:p>
          <a:p>
            <a:pPr lvl="1"/>
            <a:r>
              <a:rPr lang="en-US" sz="2000"/>
              <a:t>Planning or decision making, troubleshooting, novel or poorly learned actions, dangerous/difficult actions, overcoming habit or temptation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B86E45-6D46-EC4D-B330-CC5FCCFDADC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216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11</a:t>
            </a:r>
            <a:endParaRPr lang="en-US"/>
          </a:p>
        </p:txBody>
      </p:sp>
      <p:sp>
        <p:nvSpPr>
          <p:cNvPr id="66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Hybrid System Components</a:t>
            </a:r>
          </a:p>
        </p:txBody>
      </p:sp>
      <p:sp>
        <p:nvSpPr>
          <p:cNvPr id="66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Typically, a hybrid system is organized in three layers:</a:t>
            </a:r>
          </a:p>
          <a:p>
            <a:pPr lvl="1"/>
            <a:r>
              <a:rPr lang="en-US"/>
              <a:t>A reactive layer</a:t>
            </a:r>
          </a:p>
          <a:p>
            <a:pPr lvl="1"/>
            <a:r>
              <a:rPr lang="en-US"/>
              <a:t>A planner</a:t>
            </a:r>
          </a:p>
          <a:p>
            <a:pPr lvl="1"/>
            <a:r>
              <a:rPr lang="en-US"/>
              <a:t>A layer that puts the two together</a:t>
            </a:r>
          </a:p>
          <a:p>
            <a:r>
              <a:rPr lang="en-US"/>
              <a:t>They are also called </a:t>
            </a:r>
            <a:r>
              <a:rPr lang="en-US">
                <a:solidFill>
                  <a:srgbClr val="CC0000"/>
                </a:solidFill>
                <a:latin typeface="Comic Sans MS" pitchFamily="-112" charset="0"/>
              </a:rPr>
              <a:t>three-layer architectures </a:t>
            </a:r>
            <a:r>
              <a:rPr lang="en-US"/>
              <a:t>or </a:t>
            </a:r>
            <a:r>
              <a:rPr lang="en-US">
                <a:solidFill>
                  <a:srgbClr val="CC0000"/>
                </a:solidFill>
                <a:latin typeface="Comic Sans MS" pitchFamily="-112" charset="0"/>
              </a:rPr>
              <a:t>three-layer systems</a:t>
            </a:r>
          </a:p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B86E45-6D46-EC4D-B330-CC5FCCFDADC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506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11</a:t>
            </a:r>
            <a:endParaRPr lang="en-US"/>
          </a:p>
        </p:txBody>
      </p:sp>
      <p:sp>
        <p:nvSpPr>
          <p:cNvPr id="66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Middle Layer</a:t>
            </a:r>
          </a:p>
        </p:txBody>
      </p:sp>
      <p:sp>
        <p:nvSpPr>
          <p:cNvPr id="66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558212" cy="5076825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The middle layer has a difficult job:</a:t>
            </a:r>
          </a:p>
          <a:p>
            <a:r>
              <a:rPr lang="en-US"/>
              <a:t>compensate for the limitations of both the planner and the reactive system</a:t>
            </a:r>
          </a:p>
          <a:p>
            <a:r>
              <a:rPr lang="en-US"/>
              <a:t>reconcile their different time-scales </a:t>
            </a:r>
          </a:p>
          <a:p>
            <a:r>
              <a:rPr lang="en-US"/>
              <a:t>deal with their different representations</a:t>
            </a:r>
          </a:p>
          <a:p>
            <a:r>
              <a:rPr lang="en-US"/>
              <a:t>reconcile any contradictory commands between the two </a:t>
            </a:r>
          </a:p>
          <a:p>
            <a:r>
              <a:rPr lang="en-US"/>
              <a:t>The main challenge of hybrid systems is to achieve the right compromise between the two layers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B86E45-6D46-EC4D-B330-CC5FCCFDADC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185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11</a:t>
            </a:r>
            <a:endParaRPr lang="en-US"/>
          </a:p>
        </p:txBody>
      </p:sp>
      <p:sp>
        <p:nvSpPr>
          <p:cNvPr id="66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 Example</a:t>
            </a:r>
          </a:p>
        </p:txBody>
      </p:sp>
      <p:sp>
        <p:nvSpPr>
          <p:cNvPr id="66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077913"/>
            <a:ext cx="8401050" cy="5621337"/>
          </a:xfrm>
        </p:spPr>
        <p:txBody>
          <a:bodyPr/>
          <a:lstStyle/>
          <a:p>
            <a:r>
              <a:rPr lang="en-US"/>
              <a:t>A robot that has to deliver medication to a patient in a hospital</a:t>
            </a:r>
          </a:p>
          <a:p>
            <a:r>
              <a:rPr lang="en-US"/>
              <a:t>Requirements:</a:t>
            </a:r>
          </a:p>
          <a:p>
            <a:pPr lvl="1"/>
            <a:r>
              <a:rPr lang="en-US">
                <a:solidFill>
                  <a:srgbClr val="CC0000"/>
                </a:solidFill>
                <a:latin typeface="Comic Sans MS" pitchFamily="-112" charset="0"/>
              </a:rPr>
              <a:t>Reactive: </a:t>
            </a:r>
            <a:r>
              <a:rPr lang="en-US"/>
              <a:t>avoid unexpected obstacles, people, objects</a:t>
            </a:r>
          </a:p>
          <a:p>
            <a:pPr lvl="1"/>
            <a:r>
              <a:rPr lang="en-US">
                <a:solidFill>
                  <a:srgbClr val="008000"/>
                </a:solidFill>
                <a:latin typeface="Comic Sans MS" pitchFamily="-112" charset="0"/>
              </a:rPr>
              <a:t>Deliberative:</a:t>
            </a:r>
            <a:r>
              <a:rPr lang="en-US"/>
              <a:t> use a map and plan short paths to destination</a:t>
            </a:r>
          </a:p>
          <a:p>
            <a:r>
              <a:rPr lang="en-US"/>
              <a:t>What happens if:</a:t>
            </a:r>
          </a:p>
          <a:p>
            <a:pPr lvl="1"/>
            <a:r>
              <a:rPr lang="en-US"/>
              <a:t>The robot needs to deliver medication to a patient, but does not have a plan to his room?</a:t>
            </a:r>
          </a:p>
          <a:p>
            <a:pPr lvl="1"/>
            <a:r>
              <a:rPr lang="en-US"/>
              <a:t>The shortest path to its destination becomes blocked?</a:t>
            </a:r>
          </a:p>
          <a:p>
            <a:pPr lvl="1"/>
            <a:r>
              <a:rPr lang="en-US"/>
              <a:t>The patient was moved to another room?</a:t>
            </a:r>
          </a:p>
          <a:p>
            <a:pPr lvl="1"/>
            <a:r>
              <a:rPr lang="en-US"/>
              <a:t>The robot always goes to the same room?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B86E45-6D46-EC4D-B330-CC5FCCFDADC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57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969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11</a:t>
            </a:r>
            <a:endParaRPr lang="en-US"/>
          </a:p>
        </p:txBody>
      </p:sp>
      <p:sp>
        <p:nvSpPr>
          <p:cNvPr id="67174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Bottom-up Communication</a:t>
            </a:r>
          </a:p>
        </p:txBody>
      </p:sp>
      <p:sp>
        <p:nvSpPr>
          <p:cNvPr id="67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Dynamic Re-Planning</a:t>
            </a:r>
            <a:r>
              <a:rPr lang="en-US" b="1"/>
              <a:t> </a:t>
            </a:r>
          </a:p>
          <a:p>
            <a:r>
              <a:rPr lang="en-US"/>
              <a:t>If the reactive layer cannot do its job</a:t>
            </a:r>
          </a:p>
          <a:p>
            <a:pPr>
              <a:buFontTx/>
              <a:buNone/>
            </a:pPr>
            <a:r>
              <a:rPr lang="en-US">
                <a:sym typeface="Symbol" pitchFamily="-112" charset="2"/>
              </a:rPr>
              <a:t>		</a:t>
            </a:r>
            <a:r>
              <a:rPr lang="en-US">
                <a:solidFill>
                  <a:srgbClr val="CC0000"/>
                </a:solidFill>
                <a:sym typeface="Symbol" pitchFamily="-112" charset="2"/>
              </a:rPr>
              <a:t> It can inform the deliberative layer</a:t>
            </a:r>
          </a:p>
          <a:p>
            <a:r>
              <a:rPr lang="en-US"/>
              <a:t>The information about the world is updated</a:t>
            </a:r>
          </a:p>
          <a:p>
            <a:r>
              <a:rPr lang="en-US"/>
              <a:t>The deliberative layer will generate a new plan</a:t>
            </a:r>
          </a:p>
          <a:p>
            <a:r>
              <a:rPr lang="en-US"/>
              <a:t>The deliberative layer cannot continuously generate new plans and update world information</a:t>
            </a:r>
          </a:p>
          <a:p>
            <a:pPr>
              <a:buFontTx/>
              <a:buNone/>
            </a:pPr>
            <a:r>
              <a:rPr lang="en-US">
                <a:sym typeface="Symbol" pitchFamily="-112" charset="2"/>
              </a:rPr>
              <a:t>		</a:t>
            </a:r>
            <a:r>
              <a:rPr lang="en-US">
                <a:solidFill>
                  <a:srgbClr val="008000"/>
                </a:solidFill>
                <a:sym typeface="Symbol" pitchFamily="-112" charset="2"/>
              </a:rPr>
              <a:t> the input from the reactive layer is a good 	indication of when to perform such an update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B86E45-6D46-EC4D-B330-CC5FCCFDADC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852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11</a:t>
            </a:r>
            <a:endParaRPr lang="en-US"/>
          </a:p>
        </p:txBody>
      </p:sp>
      <p:sp>
        <p:nvSpPr>
          <p:cNvPr id="67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Top-Down Communication</a:t>
            </a:r>
          </a:p>
        </p:txBody>
      </p:sp>
      <p:sp>
        <p:nvSpPr>
          <p:cNvPr id="67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deliberative layer provides information to the reactive layer</a:t>
            </a:r>
          </a:p>
          <a:p>
            <a:pPr lvl="1"/>
            <a:r>
              <a:rPr lang="en-US"/>
              <a:t>Path to the goal</a:t>
            </a:r>
          </a:p>
          <a:p>
            <a:pPr lvl="1"/>
            <a:r>
              <a:rPr lang="en-US"/>
              <a:t>Directions to follow, turns to take</a:t>
            </a:r>
          </a:p>
          <a:p>
            <a:r>
              <a:rPr lang="en-US"/>
              <a:t>The deliberative layer may interrupt the reactive layer if better plans have been discovered</a:t>
            </a:r>
          </a:p>
          <a:p>
            <a:r>
              <a:rPr lang="en-US"/>
              <a:t>Partial plans can also be used when there is no time to wait for the complete solution</a:t>
            </a:r>
          </a:p>
          <a:p>
            <a:pPr lvl="1"/>
            <a:r>
              <a:rPr lang="en-US"/>
              <a:t>Go roughly in the correct direction, plan for the details when getting close to destination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B86E45-6D46-EC4D-B330-CC5FCCFDADC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993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11</a:t>
            </a:r>
            <a:endParaRPr lang="en-US"/>
          </a:p>
        </p:txBody>
      </p:sp>
      <p:sp>
        <p:nvSpPr>
          <p:cNvPr id="562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Deliberative Systems</a:t>
            </a:r>
          </a:p>
        </p:txBody>
      </p:sp>
      <p:sp>
        <p:nvSpPr>
          <p:cNvPr id="562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30000"/>
              </a:lnSpc>
            </a:pPr>
            <a:r>
              <a:rPr lang="en-US"/>
              <a:t>Deliberative control refers to systems that take a lot of thinking to decide what actions to perform</a:t>
            </a:r>
          </a:p>
          <a:p>
            <a:pPr>
              <a:lnSpc>
                <a:spcPct val="130000"/>
              </a:lnSpc>
            </a:pPr>
            <a:r>
              <a:rPr lang="en-US"/>
              <a:t>Deliberative control grew out of the field of AI</a:t>
            </a:r>
          </a:p>
          <a:p>
            <a:pPr>
              <a:lnSpc>
                <a:spcPct val="130000"/>
              </a:lnSpc>
            </a:pPr>
            <a:r>
              <a:rPr lang="en-US"/>
              <a:t>AI, deliberative systems were used in non-physical domains, such as playing chess</a:t>
            </a:r>
          </a:p>
          <a:p>
            <a:pPr>
              <a:lnSpc>
                <a:spcPct val="130000"/>
              </a:lnSpc>
            </a:pPr>
            <a:r>
              <a:rPr lang="en-US"/>
              <a:t>This type of reasoning was considered similar to human intelligence, and thus deliberative control was applied to robotics as well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B86E45-6D46-EC4D-B330-CC5FCCFDADC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667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11</a:t>
            </a:r>
            <a:endParaRPr lang="en-US"/>
          </a:p>
        </p:txBody>
      </p:sp>
      <p:sp>
        <p:nvSpPr>
          <p:cNvPr id="67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Reusing Plans</a:t>
            </a:r>
          </a:p>
        </p:txBody>
      </p:sp>
      <p:sp>
        <p:nvSpPr>
          <p:cNvPr id="67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Frequently planned decisions could be reused to avoid re-planning</a:t>
            </a:r>
          </a:p>
          <a:p>
            <a:r>
              <a:rPr lang="en-US"/>
              <a:t>These can be stored in an intermediate layer and can be looked up when needed</a:t>
            </a:r>
          </a:p>
          <a:p>
            <a:r>
              <a:rPr lang="en-US"/>
              <a:t>Useful when fast reaction is needed</a:t>
            </a:r>
          </a:p>
          <a:p>
            <a:r>
              <a:rPr lang="en-US"/>
              <a:t>These mini-plans can be stored as contingency tables</a:t>
            </a:r>
          </a:p>
          <a:p>
            <a:pPr lvl="1"/>
            <a:r>
              <a:rPr lang="en-US"/>
              <a:t>intermediate-level actions</a:t>
            </a:r>
          </a:p>
          <a:p>
            <a:pPr lvl="1"/>
            <a:r>
              <a:rPr lang="en-US"/>
              <a:t>macro operators: plans compiled into more general operators for future use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B86E45-6D46-EC4D-B330-CC5FCCFDADC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109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11</a:t>
            </a:r>
            <a:endParaRPr lang="en-US"/>
          </a:p>
        </p:txBody>
      </p:sp>
      <p:sp>
        <p:nvSpPr>
          <p:cNvPr id="67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Universal Plans</a:t>
            </a:r>
          </a:p>
        </p:txBody>
      </p:sp>
      <p:sp>
        <p:nvSpPr>
          <p:cNvPr id="67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29600" cy="5362575"/>
          </a:xfrm>
        </p:spPr>
        <p:txBody>
          <a:bodyPr/>
          <a:lstStyle/>
          <a:p>
            <a:r>
              <a:rPr lang="en-US"/>
              <a:t>Assume that we could pre-plan in advance for all possible situations that might come up</a:t>
            </a:r>
          </a:p>
          <a:p>
            <a:r>
              <a:rPr lang="en-US"/>
              <a:t>Thus, we could generate and store all possible plans ahead of time</a:t>
            </a:r>
          </a:p>
          <a:p>
            <a:r>
              <a:rPr lang="en-US"/>
              <a:t>For each situation a robot will have a pre-existing optimal plan, and will react optimally</a:t>
            </a:r>
          </a:p>
          <a:p>
            <a:r>
              <a:rPr lang="en-US"/>
              <a:t>It has a </a:t>
            </a:r>
            <a:r>
              <a:rPr lang="en-US" b="1">
                <a:solidFill>
                  <a:srgbClr val="CC0000"/>
                </a:solidFill>
                <a:latin typeface="Comic Sans MS" pitchFamily="-112" charset="0"/>
              </a:rPr>
              <a:t>universal plan</a:t>
            </a:r>
            <a:r>
              <a:rPr lang="en-US"/>
              <a:t>:</a:t>
            </a:r>
          </a:p>
          <a:p>
            <a:pPr lvl="1"/>
            <a:r>
              <a:rPr lang="en-US"/>
              <a:t>A set of all possible plans for all initial states and all goals within the robot’s state space</a:t>
            </a:r>
          </a:p>
          <a:p>
            <a:r>
              <a:rPr lang="en-US"/>
              <a:t>The system is a reactive controller!!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B86E45-6D46-EC4D-B330-CC5FCCFDADC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981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11</a:t>
            </a:r>
            <a:endParaRPr lang="en-US"/>
          </a:p>
        </p:txBody>
      </p:sp>
      <p:sp>
        <p:nvSpPr>
          <p:cNvPr id="68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Applicability of Universal Plans</a:t>
            </a:r>
          </a:p>
        </p:txBody>
      </p:sp>
      <p:sp>
        <p:nvSpPr>
          <p:cNvPr id="68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586787" cy="5541962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/>
              <a:t>Examples have been developed as </a:t>
            </a:r>
            <a:r>
              <a:rPr lang="en-US">
                <a:solidFill>
                  <a:srgbClr val="CC0000"/>
                </a:solidFill>
              </a:rPr>
              <a:t>situated automata</a:t>
            </a:r>
          </a:p>
          <a:p>
            <a:pPr>
              <a:lnSpc>
                <a:spcPct val="110000"/>
              </a:lnSpc>
            </a:pPr>
            <a:r>
              <a:rPr lang="en-US"/>
              <a:t>Universal plans are not useful for the majority of real-world domains because:</a:t>
            </a:r>
          </a:p>
          <a:p>
            <a:pPr lvl="1">
              <a:lnSpc>
                <a:spcPct val="110000"/>
              </a:lnSpc>
            </a:pPr>
            <a:r>
              <a:rPr lang="en-US"/>
              <a:t>The state space is too large for most realistic problems</a:t>
            </a:r>
          </a:p>
          <a:p>
            <a:pPr lvl="1">
              <a:lnSpc>
                <a:spcPct val="110000"/>
              </a:lnSpc>
            </a:pPr>
            <a:r>
              <a:rPr lang="en-US"/>
              <a:t>The world must not change</a:t>
            </a:r>
          </a:p>
          <a:p>
            <a:pPr lvl="1">
              <a:lnSpc>
                <a:spcPct val="110000"/>
              </a:lnSpc>
            </a:pPr>
            <a:r>
              <a:rPr lang="en-US"/>
              <a:t>The goals must not change</a:t>
            </a:r>
          </a:p>
          <a:p>
            <a:pPr>
              <a:lnSpc>
                <a:spcPct val="110000"/>
              </a:lnSpc>
            </a:pPr>
            <a:r>
              <a:rPr lang="en-US"/>
              <a:t>Disadvantages of pre-compiled systems</a:t>
            </a:r>
          </a:p>
          <a:p>
            <a:pPr lvl="1">
              <a:lnSpc>
                <a:spcPct val="110000"/>
              </a:lnSpc>
            </a:pPr>
            <a:r>
              <a:rPr lang="en-US"/>
              <a:t>Are not flexible in the presence of changing environments, tasks or goals</a:t>
            </a:r>
          </a:p>
          <a:p>
            <a:pPr lvl="1">
              <a:lnSpc>
                <a:spcPct val="110000"/>
              </a:lnSpc>
            </a:pPr>
            <a:r>
              <a:rPr lang="en-US"/>
              <a:t>It is prohibitively large to enumerate the state space of a real robot, and thus pre-compiling generally does not scale up to complex systems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B86E45-6D46-EC4D-B330-CC5FCCFDADC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157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11</a:t>
            </a:r>
            <a:endParaRPr lang="en-US"/>
          </a:p>
        </p:txBody>
      </p:sp>
      <p:sp>
        <p:nvSpPr>
          <p:cNvPr id="68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75" y="100013"/>
            <a:ext cx="8229600" cy="906462"/>
          </a:xfrm>
        </p:spPr>
        <p:txBody>
          <a:bodyPr/>
          <a:lstStyle/>
          <a:p>
            <a:r>
              <a:rPr lang="en-US" sz="3600"/>
              <a:t>Reaction – Deliberation Coordination</a:t>
            </a:r>
          </a:p>
        </p:txBody>
      </p:sp>
      <p:sp>
        <p:nvSpPr>
          <p:cNvPr id="68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>
                <a:solidFill>
                  <a:srgbClr val="CC0000"/>
                </a:solidFill>
              </a:rPr>
              <a:t>Selection:</a:t>
            </a:r>
            <a:r>
              <a:rPr lang="en-US" b="1"/>
              <a:t> </a:t>
            </a:r>
          </a:p>
          <a:p>
            <a:pPr>
              <a:buFontTx/>
              <a:buNone/>
            </a:pPr>
            <a:r>
              <a:rPr lang="en-US">
                <a:latin typeface="Comic Sans MS" pitchFamily="-112" charset="0"/>
              </a:rPr>
              <a:t>		Planning is viewed as </a:t>
            </a:r>
            <a:r>
              <a:rPr lang="en-US">
                <a:solidFill>
                  <a:srgbClr val="CC0000"/>
                </a:solidFill>
                <a:latin typeface="Comic Sans MS" pitchFamily="-112" charset="0"/>
              </a:rPr>
              <a:t>configuration</a:t>
            </a:r>
          </a:p>
          <a:p>
            <a:r>
              <a:rPr lang="en-US" b="1">
                <a:solidFill>
                  <a:srgbClr val="008000"/>
                </a:solidFill>
              </a:rPr>
              <a:t>Advising:</a:t>
            </a:r>
            <a:r>
              <a:rPr lang="en-US" b="1"/>
              <a:t> </a:t>
            </a:r>
          </a:p>
          <a:p>
            <a:pPr>
              <a:buFontTx/>
              <a:buNone/>
            </a:pPr>
            <a:r>
              <a:rPr lang="en-US"/>
              <a:t>		</a:t>
            </a:r>
            <a:r>
              <a:rPr lang="en-US">
                <a:latin typeface="Comic Sans MS" pitchFamily="-112" charset="0"/>
              </a:rPr>
              <a:t>Planning is viewed as </a:t>
            </a:r>
            <a:r>
              <a:rPr lang="en-US">
                <a:solidFill>
                  <a:srgbClr val="008000"/>
                </a:solidFill>
                <a:latin typeface="Comic Sans MS" pitchFamily="-112" charset="0"/>
              </a:rPr>
              <a:t>advice giving</a:t>
            </a:r>
          </a:p>
          <a:p>
            <a:r>
              <a:rPr lang="en-US" b="1">
                <a:solidFill>
                  <a:srgbClr val="333333"/>
                </a:solidFill>
              </a:rPr>
              <a:t>Adaptation: </a:t>
            </a:r>
          </a:p>
          <a:p>
            <a:pPr>
              <a:buFontTx/>
              <a:buNone/>
            </a:pPr>
            <a:r>
              <a:rPr lang="en-US"/>
              <a:t>		</a:t>
            </a:r>
            <a:r>
              <a:rPr lang="en-US">
                <a:latin typeface="Comic Sans MS" pitchFamily="-112" charset="0"/>
              </a:rPr>
              <a:t>Planning is viewed as </a:t>
            </a:r>
            <a:r>
              <a:rPr lang="en-US">
                <a:solidFill>
                  <a:srgbClr val="333333"/>
                </a:solidFill>
                <a:latin typeface="Comic Sans MS" pitchFamily="-112" charset="0"/>
              </a:rPr>
              <a:t>adaptation</a:t>
            </a:r>
          </a:p>
          <a:p>
            <a:r>
              <a:rPr lang="en-US" b="1">
                <a:solidFill>
                  <a:srgbClr val="990033"/>
                </a:solidFill>
              </a:rPr>
              <a:t>Postponing:</a:t>
            </a:r>
            <a:r>
              <a:rPr lang="en-US" b="1">
                <a:solidFill>
                  <a:srgbClr val="CC0000"/>
                </a:solidFill>
              </a:rPr>
              <a:t> </a:t>
            </a:r>
          </a:p>
          <a:p>
            <a:pPr>
              <a:buFontTx/>
              <a:buNone/>
            </a:pPr>
            <a:r>
              <a:rPr lang="en-US"/>
              <a:t>		</a:t>
            </a:r>
            <a:r>
              <a:rPr lang="en-US">
                <a:latin typeface="Comic Sans MS" pitchFamily="-112" charset="0"/>
              </a:rPr>
              <a:t>Planning is viewed as a </a:t>
            </a:r>
            <a:r>
              <a:rPr lang="en-US">
                <a:solidFill>
                  <a:srgbClr val="990033"/>
                </a:solidFill>
                <a:latin typeface="Comic Sans MS" pitchFamily="-112" charset="0"/>
              </a:rPr>
              <a:t>least commitment 	process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B86E45-6D46-EC4D-B330-CC5FCCFDADC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613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403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11</a:t>
            </a:r>
            <a:endParaRPr lang="en-US"/>
          </a:p>
        </p:txBody>
      </p:sp>
      <p:sp>
        <p:nvSpPr>
          <p:cNvPr id="559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Selection Example: AuRA</a:t>
            </a:r>
          </a:p>
        </p:txBody>
      </p:sp>
      <p:sp>
        <p:nvSpPr>
          <p:cNvPr id="559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Autonomous Robot Architecture (R. Arkin, 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86)</a:t>
            </a:r>
          </a:p>
          <a:p>
            <a:pPr lvl="1"/>
            <a:r>
              <a:rPr lang="en-US"/>
              <a:t>A deliberative hierarchical planner and a reactive controller based on schema theory</a:t>
            </a:r>
          </a:p>
        </p:txBody>
      </p:sp>
      <p:pic>
        <p:nvPicPr>
          <p:cNvPr id="559108" name="Picture 4" descr="au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3019425"/>
            <a:ext cx="7920038" cy="3421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9110" name="Text Box 6"/>
          <p:cNvSpPr txBox="1">
            <a:spLocks noChangeArrowheads="1"/>
          </p:cNvSpPr>
          <p:nvPr/>
        </p:nvSpPr>
        <p:spPr bwMode="auto">
          <a:xfrm>
            <a:off x="6178550" y="4297363"/>
            <a:ext cx="2139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Rule-based system</a:t>
            </a:r>
          </a:p>
        </p:txBody>
      </p:sp>
      <p:sp>
        <p:nvSpPr>
          <p:cNvPr id="559111" name="Text Box 7"/>
          <p:cNvSpPr txBox="1">
            <a:spLocks noChangeArrowheads="1"/>
          </p:cNvSpPr>
          <p:nvPr/>
        </p:nvSpPr>
        <p:spPr bwMode="auto">
          <a:xfrm>
            <a:off x="6178550" y="3773488"/>
            <a:ext cx="1250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A* planner</a:t>
            </a:r>
          </a:p>
        </p:txBody>
      </p:sp>
      <p:sp>
        <p:nvSpPr>
          <p:cNvPr id="559113" name="Text Box 9"/>
          <p:cNvSpPr txBox="1">
            <a:spLocks noChangeArrowheads="1"/>
          </p:cNvSpPr>
          <p:nvPr/>
        </p:nvSpPr>
        <p:spPr bwMode="auto">
          <a:xfrm>
            <a:off x="6178550" y="3251200"/>
            <a:ext cx="2089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Interface to human</a:t>
            </a:r>
          </a:p>
        </p:txBody>
      </p:sp>
      <p:sp>
        <p:nvSpPr>
          <p:cNvPr id="559114" name="Text Box 10"/>
          <p:cNvSpPr txBox="1">
            <a:spLocks noChangeArrowheads="1"/>
          </p:cNvSpPr>
          <p:nvPr/>
        </p:nvSpPr>
        <p:spPr bwMode="auto">
          <a:xfrm>
            <a:off x="1063625" y="4283075"/>
            <a:ext cx="1771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Plan sequencer</a:t>
            </a:r>
          </a:p>
        </p:txBody>
      </p:sp>
      <p:sp>
        <p:nvSpPr>
          <p:cNvPr id="559115" name="Text Box 11"/>
          <p:cNvSpPr txBox="1">
            <a:spLocks noChangeArrowheads="1"/>
          </p:cNvSpPr>
          <p:nvPr/>
        </p:nvSpPr>
        <p:spPr bwMode="auto">
          <a:xfrm>
            <a:off x="1063625" y="3759200"/>
            <a:ext cx="184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Spatial reasoner</a:t>
            </a:r>
          </a:p>
        </p:txBody>
      </p:sp>
      <p:sp>
        <p:nvSpPr>
          <p:cNvPr id="559116" name="Text Box 12"/>
          <p:cNvSpPr txBox="1">
            <a:spLocks noChangeArrowheads="1"/>
          </p:cNvSpPr>
          <p:nvPr/>
        </p:nvSpPr>
        <p:spPr bwMode="auto">
          <a:xfrm>
            <a:off x="1063625" y="3236913"/>
            <a:ext cx="1784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Mission planner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B86E45-6D46-EC4D-B330-CC5FCCFDADC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558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11</a:t>
            </a:r>
            <a:endParaRPr lang="en-US"/>
          </a:p>
        </p:txBody>
      </p:sp>
      <p:pic>
        <p:nvPicPr>
          <p:cNvPr id="560132" name="Picture 4" descr="fig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78388" y="1620838"/>
            <a:ext cx="4038600" cy="16589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560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Advising Example: Atlantis</a:t>
            </a:r>
          </a:p>
        </p:txBody>
      </p:sp>
      <p:sp>
        <p:nvSpPr>
          <p:cNvPr id="560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214438"/>
            <a:ext cx="7994650" cy="5076825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200"/>
              <a:t>E. Gat, Jet Propulsion Laboratory (1991)</a:t>
            </a:r>
          </a:p>
          <a:p>
            <a:pPr>
              <a:lnSpc>
                <a:spcPct val="110000"/>
              </a:lnSpc>
            </a:pPr>
            <a:r>
              <a:rPr lang="en-US" sz="2200"/>
              <a:t>Three layers: </a:t>
            </a:r>
          </a:p>
          <a:p>
            <a:pPr lvl="1">
              <a:lnSpc>
                <a:spcPct val="110000"/>
              </a:lnSpc>
            </a:pPr>
            <a:r>
              <a:rPr lang="en-US" sz="2000"/>
              <a:t>Deliberator: planning and world </a:t>
            </a: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sz="2000"/>
              <a:t>	modeling</a:t>
            </a:r>
          </a:p>
          <a:p>
            <a:pPr lvl="1">
              <a:lnSpc>
                <a:spcPct val="110000"/>
              </a:lnSpc>
            </a:pPr>
            <a:r>
              <a:rPr lang="en-US" sz="2000"/>
              <a:t>Sequencer: initiation and termination </a:t>
            </a: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sz="2000"/>
              <a:t>	of low-level activities</a:t>
            </a:r>
          </a:p>
          <a:p>
            <a:pPr lvl="1">
              <a:lnSpc>
                <a:spcPct val="110000"/>
              </a:lnSpc>
            </a:pPr>
            <a:r>
              <a:rPr lang="en-US" sz="2000"/>
              <a:t>Controller: collection of primitive activities</a:t>
            </a:r>
          </a:p>
          <a:p>
            <a:pPr>
              <a:lnSpc>
                <a:spcPct val="110000"/>
              </a:lnSpc>
            </a:pPr>
            <a:r>
              <a:rPr lang="en-US" sz="2200"/>
              <a:t>Asynchronous, heterogeneous architecture</a:t>
            </a:r>
          </a:p>
          <a:p>
            <a:pPr>
              <a:lnSpc>
                <a:spcPct val="110000"/>
              </a:lnSpc>
            </a:pPr>
            <a:r>
              <a:rPr lang="en-US" sz="2200"/>
              <a:t>Controller implemented in ALFA (</a:t>
            </a:r>
            <a:r>
              <a:rPr lang="en-US" sz="1800"/>
              <a:t>A Language for Action</a:t>
            </a:r>
            <a:r>
              <a:rPr lang="en-US" sz="2200"/>
              <a:t>)</a:t>
            </a:r>
          </a:p>
          <a:p>
            <a:pPr>
              <a:lnSpc>
                <a:spcPct val="110000"/>
              </a:lnSpc>
            </a:pPr>
            <a:r>
              <a:rPr lang="en-US" sz="2200"/>
              <a:t>Introduces the notion of </a:t>
            </a:r>
            <a:r>
              <a:rPr lang="en-US" sz="2200">
                <a:solidFill>
                  <a:srgbClr val="CC0000"/>
                </a:solidFill>
                <a:latin typeface="Comic Sans MS" charset="0"/>
              </a:rPr>
              <a:t>cognizant failure</a:t>
            </a:r>
          </a:p>
          <a:p>
            <a:pPr>
              <a:lnSpc>
                <a:spcPct val="110000"/>
              </a:lnSpc>
            </a:pPr>
            <a:r>
              <a:rPr lang="en-US" sz="2200"/>
              <a:t>Planning results view as advice, not decree</a:t>
            </a:r>
          </a:p>
          <a:p>
            <a:pPr>
              <a:lnSpc>
                <a:spcPct val="110000"/>
              </a:lnSpc>
            </a:pPr>
            <a:r>
              <a:rPr lang="en-US" sz="2200"/>
              <a:t>Tested on NASA rovers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31C6-5C3F-3B45-80EF-25EDF8593CF7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393671"/>
      </p:ext>
    </p:extLst>
  </p:cSld>
  <p:clrMapOvr>
    <a:masterClrMapping/>
  </p:clrMapOvr>
  <p:transition xmlns:p14="http://schemas.microsoft.com/office/powerpoint/2010/main">
    <p:sndAc>
      <p:stSnd>
        <p:snd r:embed="rId2" name="Laser"/>
      </p:stSnd>
    </p:sndAc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11</a:t>
            </a:r>
            <a:endParaRPr lang="en-US"/>
          </a:p>
        </p:txBody>
      </p:sp>
      <p:sp>
        <p:nvSpPr>
          <p:cNvPr id="5611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Atlantis Schematic</a:t>
            </a:r>
          </a:p>
        </p:txBody>
      </p:sp>
      <p:pic>
        <p:nvPicPr>
          <p:cNvPr id="561155" name="Picture 3" descr="atlanti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5700" y="1347788"/>
            <a:ext cx="4179888" cy="483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D8DF10-F0A9-3245-A7FA-8D956D0A3C4C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31616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11</a:t>
            </a:r>
            <a:endParaRPr lang="en-US"/>
          </a:p>
        </p:txBody>
      </p:sp>
      <p:sp>
        <p:nvSpPr>
          <p:cNvPr id="5642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Adaptation Example: </a:t>
            </a:r>
            <a:br>
              <a:rPr lang="en-US"/>
            </a:br>
            <a:r>
              <a:rPr lang="en-US"/>
              <a:t>Planner-Reactor</a:t>
            </a:r>
          </a:p>
        </p:txBody>
      </p:sp>
      <p:sp>
        <p:nvSpPr>
          <p:cNvPr id="56422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414463"/>
            <a:ext cx="8262937" cy="5076825"/>
          </a:xfrm>
        </p:spPr>
        <p:txBody>
          <a:bodyPr/>
          <a:lstStyle/>
          <a:p>
            <a:r>
              <a:rPr lang="en-US" sz="2200"/>
              <a:t>D. Lyons (1992)</a:t>
            </a:r>
          </a:p>
          <a:p>
            <a:r>
              <a:rPr lang="en-US" sz="2200"/>
              <a:t>The planner continuously </a:t>
            </a:r>
          </a:p>
          <a:p>
            <a:pPr>
              <a:buFontTx/>
              <a:buNone/>
            </a:pPr>
            <a:r>
              <a:rPr lang="en-US" sz="2200"/>
              <a:t>	modifies of the reactive control system</a:t>
            </a:r>
          </a:p>
          <a:p>
            <a:r>
              <a:rPr lang="en-US" sz="2200"/>
              <a:t>Planning is a form of reactor adaptation</a:t>
            </a:r>
          </a:p>
          <a:p>
            <a:pPr lvl="1"/>
            <a:r>
              <a:rPr lang="en-US" sz="2000"/>
              <a:t>Monitor execution, adapts control system based on environment changes and changes of the robot</a:t>
            </a:r>
            <a:r>
              <a:rPr lang="ja-JP" altLang="en-US" sz="2000">
                <a:latin typeface="Arial"/>
              </a:rPr>
              <a:t>’</a:t>
            </a:r>
            <a:r>
              <a:rPr lang="en-US" sz="2000"/>
              <a:t>s goals</a:t>
            </a:r>
          </a:p>
          <a:p>
            <a:r>
              <a:rPr lang="en-US" sz="2200"/>
              <a:t>Adaptation is on-line rather than off-line deliberation</a:t>
            </a:r>
          </a:p>
          <a:p>
            <a:r>
              <a:rPr lang="en-US" sz="2200"/>
              <a:t>Planning is used to remove performance errors when they occur and improve plan quality</a:t>
            </a:r>
          </a:p>
          <a:p>
            <a:r>
              <a:rPr lang="en-US" sz="2200"/>
              <a:t>Tested in assembly and grasp planning </a:t>
            </a:r>
          </a:p>
        </p:txBody>
      </p:sp>
      <p:graphicFrame>
        <p:nvGraphicFramePr>
          <p:cNvPr id="564235" name="Object 11"/>
          <p:cNvGraphicFramePr>
            <a:graphicFrameLocks noGrp="1" noChangeAspect="1"/>
          </p:cNvGraphicFramePr>
          <p:nvPr>
            <p:ph sz="half" idx="2"/>
          </p:nvPr>
        </p:nvGraphicFramePr>
        <p:xfrm>
          <a:off x="4810125" y="1209675"/>
          <a:ext cx="4038600" cy="133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Paint Shop Pro Image" r:id="rId4" imgW="7468293" imgH="2458537" progId="PaintShopPro">
                  <p:embed/>
                </p:oleObj>
              </mc:Choice>
              <mc:Fallback>
                <p:oleObj name="Paint Shop Pro Image" r:id="rId4" imgW="7468293" imgH="2458537" progId="PaintShopPro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0125" y="1209675"/>
                        <a:ext cx="4038600" cy="1330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31C6-5C3F-3B45-80EF-25EDF8593CF7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84116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11</a:t>
            </a:r>
            <a:endParaRPr lang="en-US"/>
          </a:p>
        </p:txBody>
      </p:sp>
      <p:sp>
        <p:nvSpPr>
          <p:cNvPr id="5662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Postponing Example: PRS</a:t>
            </a:r>
          </a:p>
        </p:txBody>
      </p:sp>
      <p:sp>
        <p:nvSpPr>
          <p:cNvPr id="56627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214438"/>
            <a:ext cx="8401050" cy="5076825"/>
          </a:xfrm>
        </p:spPr>
        <p:txBody>
          <a:bodyPr/>
          <a:lstStyle/>
          <a:p>
            <a:r>
              <a:rPr lang="en-US" sz="2200"/>
              <a:t>Procedural Reasoning System, </a:t>
            </a:r>
          </a:p>
          <a:p>
            <a:pPr>
              <a:buFontTx/>
              <a:buNone/>
            </a:pPr>
            <a:r>
              <a:rPr lang="en-US" sz="2200"/>
              <a:t>	Georgeff and A. Lansky (1987)</a:t>
            </a:r>
          </a:p>
          <a:p>
            <a:r>
              <a:rPr lang="en-US" sz="2200">
                <a:solidFill>
                  <a:srgbClr val="CC0000"/>
                </a:solidFill>
              </a:rPr>
              <a:t>Reactivity refers to </a:t>
            </a:r>
          </a:p>
          <a:p>
            <a:pPr>
              <a:buFontTx/>
              <a:buNone/>
            </a:pPr>
            <a:r>
              <a:rPr lang="en-US" sz="2200">
                <a:solidFill>
                  <a:srgbClr val="CC0000"/>
                </a:solidFill>
              </a:rPr>
              <a:t>	postponement of planning </a:t>
            </a:r>
          </a:p>
          <a:p>
            <a:pPr>
              <a:buFontTx/>
              <a:buNone/>
            </a:pPr>
            <a:r>
              <a:rPr lang="en-US" sz="2200">
                <a:solidFill>
                  <a:srgbClr val="CC0000"/>
                </a:solidFill>
              </a:rPr>
              <a:t>	until it is necessary</a:t>
            </a:r>
          </a:p>
          <a:p>
            <a:r>
              <a:rPr lang="en-US" sz="2200"/>
              <a:t>Information necessary to make a decision is assumed to become available later in the process</a:t>
            </a:r>
          </a:p>
          <a:p>
            <a:r>
              <a:rPr lang="en-US" sz="2200"/>
              <a:t>Plans are determined in reaction to current situation</a:t>
            </a:r>
          </a:p>
          <a:p>
            <a:r>
              <a:rPr lang="en-US" sz="2200"/>
              <a:t>Previous plans can be interrupted and abandoned at any time</a:t>
            </a:r>
          </a:p>
          <a:p>
            <a:r>
              <a:rPr lang="en-US" sz="2200"/>
              <a:t>Tested on SRI Flakey </a:t>
            </a:r>
          </a:p>
        </p:txBody>
      </p:sp>
      <p:pic>
        <p:nvPicPr>
          <p:cNvPr id="566278" name="Picture 6" descr="fig5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70438" y="1230313"/>
            <a:ext cx="4038600" cy="21018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31C6-5C3F-3B45-80EF-25EDF8593CF7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61509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TJ Robot at IBM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50838" y="1214439"/>
            <a:ext cx="8229600" cy="662826"/>
          </a:xfrm>
        </p:spPr>
        <p:txBody>
          <a:bodyPr/>
          <a:lstStyle/>
          <a:p>
            <a:r>
              <a:rPr lang="en-US" dirty="0"/>
              <a:t>Hybrid Architecture for Robot Navigation &amp; Mapping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11</a:t>
            </a: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656480" y="3110371"/>
            <a:ext cx="57400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http://www.youtube.com/watch?v=</a:t>
            </a:r>
            <a:r>
              <a:rPr lang="en-US" dirty="0" smtClean="0">
                <a:hlinkClick r:id="rId2"/>
              </a:rPr>
              <a:t>fQAnvfH3nZ8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B86E45-6D46-EC4D-B330-CC5FCCFDADC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774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11</a:t>
            </a:r>
            <a:endParaRPr lang="en-US"/>
          </a:p>
        </p:txBody>
      </p:sp>
      <p:sp>
        <p:nvSpPr>
          <p:cNvPr id="563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Shakey (1960)</a:t>
            </a:r>
          </a:p>
        </p:txBody>
      </p:sp>
      <p:sp>
        <p:nvSpPr>
          <p:cNvPr id="563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7486650" cy="5076825"/>
          </a:xfrm>
        </p:spPr>
        <p:txBody>
          <a:bodyPr/>
          <a:lstStyle/>
          <a:p>
            <a:r>
              <a:rPr lang="en-US"/>
              <a:t>Early AI-based robots used computer vision techniques to process visual information from cameras</a:t>
            </a:r>
          </a:p>
          <a:p>
            <a:r>
              <a:rPr lang="en-US"/>
              <a:t>Interpreting the structure of the environment from visual input involved complex processing and required a lot of deliberation</a:t>
            </a:r>
          </a:p>
          <a:p>
            <a:r>
              <a:rPr lang="en-US"/>
              <a:t>Shakey used state-of-the-art computer vision techniques to provide input to a planner and decide what to do next (how to move)</a:t>
            </a:r>
          </a:p>
        </p:txBody>
      </p:sp>
      <p:pic>
        <p:nvPicPr>
          <p:cNvPr id="563204" name="Picture 4" descr="[Shakey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18400" y="1328738"/>
            <a:ext cx="1428750" cy="2057400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B86E45-6D46-EC4D-B330-CC5FCCFDADC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694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11</a:t>
            </a:r>
            <a:endParaRPr lang="en-US"/>
          </a:p>
        </p:txBody>
      </p:sp>
      <p:sp>
        <p:nvSpPr>
          <p:cNvPr id="5836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BBS vs. Hybrid Control</a:t>
            </a:r>
          </a:p>
        </p:txBody>
      </p:sp>
      <p:sp>
        <p:nvSpPr>
          <p:cNvPr id="5836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30200" y="1214438"/>
            <a:ext cx="8437563" cy="5395912"/>
          </a:xfrm>
        </p:spPr>
        <p:txBody>
          <a:bodyPr/>
          <a:lstStyle/>
          <a:p>
            <a:r>
              <a:rPr lang="en-US" sz="2200" dirty="0"/>
              <a:t>Both BBS and Hybrid control have the same expressive and computational capabilities</a:t>
            </a:r>
          </a:p>
          <a:p>
            <a:pPr lvl="1"/>
            <a:r>
              <a:rPr lang="en-US" sz="2000" dirty="0"/>
              <a:t>Both can </a:t>
            </a:r>
            <a:r>
              <a:rPr lang="en-US" sz="2000" dirty="0">
                <a:solidFill>
                  <a:srgbClr val="CC3300"/>
                </a:solidFill>
                <a:latin typeface="Comic Sans MS" charset="0"/>
              </a:rPr>
              <a:t>store representations</a:t>
            </a:r>
            <a:r>
              <a:rPr lang="en-US" sz="2000" dirty="0"/>
              <a:t> and </a:t>
            </a:r>
            <a:r>
              <a:rPr lang="en-US" sz="2000" dirty="0">
                <a:solidFill>
                  <a:srgbClr val="008000"/>
                </a:solidFill>
                <a:latin typeface="Comic Sans MS" charset="0"/>
              </a:rPr>
              <a:t>look ahead</a:t>
            </a:r>
          </a:p>
          <a:p>
            <a:r>
              <a:rPr lang="en-US" sz="2200" dirty="0"/>
              <a:t>BBS and Hybrid Control have different niches in the set of application domains</a:t>
            </a:r>
          </a:p>
          <a:p>
            <a:pPr lvl="1"/>
            <a:r>
              <a:rPr lang="en-US" sz="2000" dirty="0">
                <a:solidFill>
                  <a:srgbClr val="CC0000"/>
                </a:solidFill>
                <a:latin typeface="Comic Sans MS" charset="0"/>
              </a:rPr>
              <a:t>BBS: multi-robot domains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008000"/>
                </a:solidFill>
                <a:latin typeface="Comic Sans MS" charset="0"/>
              </a:rPr>
              <a:t>hybrid systems: single-robot domain</a:t>
            </a:r>
          </a:p>
          <a:p>
            <a:r>
              <a:rPr lang="en-US" sz="2200" dirty="0"/>
              <a:t>Hybrid systems: </a:t>
            </a:r>
          </a:p>
          <a:p>
            <a:pPr lvl="1"/>
            <a:r>
              <a:rPr lang="en-US" sz="2000" dirty="0"/>
              <a:t>Environments and tasks where internal models and planning can be employed, and real-time demands are few</a:t>
            </a:r>
          </a:p>
          <a:p>
            <a:r>
              <a:rPr lang="en-US" sz="2200" dirty="0"/>
              <a:t>Behavior-based systems:</a:t>
            </a:r>
          </a:p>
          <a:p>
            <a:pPr lvl="1"/>
            <a:r>
              <a:rPr lang="en-US" sz="2000" dirty="0"/>
              <a:t>Environments with significant dynamic changes, where looking ahead would be required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B86E45-6D46-EC4D-B330-CC5FCCFDADC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57852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CPE 470/670 - Lecture 11</a:t>
            </a:r>
            <a:endParaRPr lang="en-US" smtClean="0"/>
          </a:p>
        </p:txBody>
      </p:sp>
      <p:sp>
        <p:nvSpPr>
          <p:cNvPr id="107524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Readings</a:t>
            </a:r>
          </a:p>
        </p:txBody>
      </p:sp>
      <p:sp>
        <p:nvSpPr>
          <p:cNvPr id="107525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3870325" y="2505075"/>
            <a:ext cx="5092700" cy="2562225"/>
          </a:xfrm>
        </p:spPr>
        <p:txBody>
          <a:bodyPr/>
          <a:lstStyle/>
          <a:p>
            <a:pPr eaLnBrk="1" hangingPunct="1"/>
            <a:r>
              <a:rPr lang="en-US" sz="2400">
                <a:ea typeface="ＭＳ Ｐゴシック" pitchFamily="-112" charset="-128"/>
                <a:cs typeface="ＭＳ Ｐゴシック" pitchFamily="-112" charset="-128"/>
              </a:rPr>
              <a:t>M. Matari</a:t>
            </a:r>
            <a:r>
              <a:rPr lang="en-US" sz="2400">
                <a:ea typeface="Arial" pitchFamily="-112" charset="0"/>
                <a:cs typeface="Arial" pitchFamily="-112" charset="0"/>
              </a:rPr>
              <a:t>ć</a:t>
            </a:r>
            <a:r>
              <a:rPr lang="en-US" sz="2400">
                <a:ea typeface="ＭＳ Ｐゴシック" pitchFamily="-112" charset="-128"/>
                <a:cs typeface="ＭＳ Ｐゴシック" pitchFamily="-112" charset="-128"/>
              </a:rPr>
              <a:t>: Chapter 11, 12, 14</a:t>
            </a:r>
          </a:p>
        </p:txBody>
      </p:sp>
      <p:pic>
        <p:nvPicPr>
          <p:cNvPr id="107526" name="Picture 14" descr="mrayztno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928688" y="1982788"/>
            <a:ext cx="2814637" cy="2462212"/>
          </a:xfr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8CF7C0-BBD5-454E-8AD3-CA3E0DE35A7E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11</a:t>
            </a:r>
            <a:endParaRPr lang="en-US"/>
          </a:p>
        </p:txBody>
      </p:sp>
      <p:sp>
        <p:nvSpPr>
          <p:cNvPr id="564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Planning</a:t>
            </a:r>
          </a:p>
        </p:txBody>
      </p:sp>
      <p:sp>
        <p:nvSpPr>
          <p:cNvPr id="564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29600" cy="5334000"/>
          </a:xfrm>
        </p:spPr>
        <p:txBody>
          <a:bodyPr/>
          <a:lstStyle/>
          <a:p>
            <a:pPr>
              <a:buFontTx/>
              <a:buNone/>
            </a:pPr>
            <a:r>
              <a:rPr lang="en-US">
                <a:solidFill>
                  <a:srgbClr val="CC0000"/>
                </a:solidFill>
              </a:rPr>
              <a:t>Planning:</a:t>
            </a:r>
          </a:p>
          <a:p>
            <a:pPr lvl="1"/>
            <a:r>
              <a:rPr lang="en-US">
                <a:solidFill>
                  <a:srgbClr val="008000"/>
                </a:solidFill>
                <a:latin typeface="Comic Sans MS" pitchFamily="-112" charset="0"/>
              </a:rPr>
              <a:t>Looking ahead at the outcomes of possible actions, searching for a sequence that would reach the goal</a:t>
            </a:r>
          </a:p>
          <a:p>
            <a:r>
              <a:rPr lang="en-US"/>
              <a:t>The world is represented as a set of states</a:t>
            </a:r>
          </a:p>
          <a:p>
            <a:r>
              <a:rPr lang="en-US"/>
              <a:t>A path is searched that takes the robot from the current state to the goal state</a:t>
            </a:r>
          </a:p>
          <a:p>
            <a:r>
              <a:rPr lang="en-US"/>
              <a:t>Searching can go </a:t>
            </a:r>
            <a:r>
              <a:rPr lang="en-US">
                <a:solidFill>
                  <a:srgbClr val="008000"/>
                </a:solidFill>
                <a:latin typeface="Comic Sans MS" pitchFamily="-112" charset="0"/>
              </a:rPr>
              <a:t>from the goal backwards</a:t>
            </a:r>
            <a:r>
              <a:rPr lang="en-US"/>
              <a:t>, or </a:t>
            </a:r>
            <a:r>
              <a:rPr lang="en-US">
                <a:solidFill>
                  <a:srgbClr val="CC0000"/>
                </a:solidFill>
                <a:latin typeface="Comic Sans MS" pitchFamily="-112" charset="0"/>
              </a:rPr>
              <a:t>from the current state to the goal</a:t>
            </a:r>
            <a:r>
              <a:rPr lang="en-US"/>
              <a:t>, or </a:t>
            </a:r>
            <a:r>
              <a:rPr lang="en-US">
                <a:solidFill>
                  <a:srgbClr val="333333"/>
                </a:solidFill>
                <a:latin typeface="Comic Sans MS" pitchFamily="-112" charset="0"/>
              </a:rPr>
              <a:t>both ways</a:t>
            </a:r>
            <a:endParaRPr lang="en-US"/>
          </a:p>
          <a:p>
            <a:r>
              <a:rPr lang="en-US"/>
              <a:t>To select an </a:t>
            </a:r>
            <a:r>
              <a:rPr lang="en-US" b="1">
                <a:solidFill>
                  <a:srgbClr val="990033"/>
                </a:solidFill>
              </a:rPr>
              <a:t>optimal path</a:t>
            </a:r>
            <a:r>
              <a:rPr lang="en-US"/>
              <a:t> we have to consider all possible paths and choose the best one</a:t>
            </a:r>
            <a:endParaRPr lang="en-US">
              <a:solidFill>
                <a:srgbClr val="333333"/>
              </a:solidFill>
              <a:latin typeface="Comic Sans MS" pitchFamily="-112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B86E45-6D46-EC4D-B330-CC5FCCFDADC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070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11</a:t>
            </a:r>
            <a:endParaRPr lang="en-US"/>
          </a:p>
        </p:txBody>
      </p:sp>
      <p:sp>
        <p:nvSpPr>
          <p:cNvPr id="565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SPA Architectures</a:t>
            </a:r>
          </a:p>
        </p:txBody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/>
              <a:t>Deliberative, planner-based architectures involve the sequential execution of three functional steps:</a:t>
            </a:r>
          </a:p>
          <a:p>
            <a:pPr lvl="1">
              <a:lnSpc>
                <a:spcPct val="150000"/>
              </a:lnSpc>
            </a:pPr>
            <a:r>
              <a:rPr lang="en-US" sz="2400">
                <a:solidFill>
                  <a:srgbClr val="CC0000"/>
                </a:solidFill>
                <a:latin typeface="Comic Sans MS" pitchFamily="-112" charset="0"/>
              </a:rPr>
              <a:t>Sensing (S)</a:t>
            </a:r>
          </a:p>
          <a:p>
            <a:pPr lvl="1">
              <a:lnSpc>
                <a:spcPct val="150000"/>
              </a:lnSpc>
            </a:pPr>
            <a:r>
              <a:rPr lang="en-US" sz="2400">
                <a:solidFill>
                  <a:srgbClr val="008000"/>
                </a:solidFill>
                <a:latin typeface="Comic Sans MS" pitchFamily="-112" charset="0"/>
              </a:rPr>
              <a:t>Planning (P)</a:t>
            </a:r>
          </a:p>
          <a:p>
            <a:pPr lvl="1">
              <a:lnSpc>
                <a:spcPct val="150000"/>
              </a:lnSpc>
            </a:pPr>
            <a:r>
              <a:rPr lang="en-US" sz="2400">
                <a:solidFill>
                  <a:srgbClr val="333333"/>
                </a:solidFill>
                <a:latin typeface="Comic Sans MS" pitchFamily="-112" charset="0"/>
              </a:rPr>
              <a:t>Acting (A), executing the plan</a:t>
            </a:r>
          </a:p>
          <a:p>
            <a:pPr>
              <a:lnSpc>
                <a:spcPct val="150000"/>
              </a:lnSpc>
            </a:pPr>
            <a:r>
              <a:rPr lang="en-US"/>
              <a:t>SPA has serious drawbacks for robotics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B86E45-6D46-EC4D-B330-CC5FCCFDADC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962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11</a:t>
            </a:r>
            <a:endParaRPr lang="en-US"/>
          </a:p>
        </p:txBody>
      </p:sp>
      <p:sp>
        <p:nvSpPr>
          <p:cNvPr id="566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Drawback 1: Time-Scale</a:t>
            </a:r>
          </a:p>
        </p:txBody>
      </p:sp>
      <p:sp>
        <p:nvSpPr>
          <p:cNvPr id="566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CC0000"/>
                </a:solidFill>
                <a:latin typeface="Comic Sans MS" pitchFamily="-112" charset="0"/>
              </a:rPr>
              <a:t>It takes a very long time to search in large state spaces</a:t>
            </a:r>
          </a:p>
          <a:p>
            <a:r>
              <a:rPr lang="en-US"/>
              <a:t>The combined inputs from a robot’s sensors:</a:t>
            </a:r>
          </a:p>
          <a:p>
            <a:pPr lvl="1"/>
            <a:r>
              <a:rPr lang="en-US"/>
              <a:t>Digital sensors: switches, IRs</a:t>
            </a:r>
          </a:p>
          <a:p>
            <a:pPr lvl="1"/>
            <a:r>
              <a:rPr lang="en-US"/>
              <a:t>Complex sensors: cameras, sonars, lasers</a:t>
            </a:r>
          </a:p>
          <a:p>
            <a:pPr lvl="1"/>
            <a:r>
              <a:rPr lang="en-US"/>
              <a:t>Analog sensors: encoders, gauges</a:t>
            </a:r>
          </a:p>
          <a:p>
            <a:pPr>
              <a:buFontTx/>
              <a:buNone/>
            </a:pPr>
            <a:r>
              <a:rPr lang="en-US"/>
              <a:t>	+ representations </a:t>
            </a:r>
            <a:r>
              <a:rPr lang="en-US">
                <a:sym typeface="Symbol" pitchFamily="-112" charset="2"/>
              </a:rPr>
              <a:t> </a:t>
            </a:r>
            <a:r>
              <a:rPr lang="en-US"/>
              <a:t>constitutes a large state space</a:t>
            </a:r>
          </a:p>
          <a:p>
            <a:r>
              <a:rPr lang="en-US"/>
              <a:t>Potential solutions:</a:t>
            </a:r>
          </a:p>
          <a:p>
            <a:pPr lvl="1"/>
            <a:r>
              <a:rPr lang="en-US"/>
              <a:t>Plan as rarely as possible</a:t>
            </a:r>
          </a:p>
          <a:p>
            <a:pPr lvl="1"/>
            <a:r>
              <a:rPr lang="en-US"/>
              <a:t>Use hierarchies of states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B86E45-6D46-EC4D-B330-CC5FCCFDADC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993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11</a:t>
            </a:r>
            <a:endParaRPr lang="en-US"/>
          </a:p>
        </p:txBody>
      </p:sp>
      <p:sp>
        <p:nvSpPr>
          <p:cNvPr id="567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Drawback 2: Space</a:t>
            </a:r>
          </a:p>
        </p:txBody>
      </p:sp>
      <p:sp>
        <p:nvSpPr>
          <p:cNvPr id="567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CC0000"/>
                </a:solidFill>
                <a:latin typeface="Comic Sans MS" pitchFamily="-112" charset="0"/>
              </a:rPr>
              <a:t>It may take a large amount of memory to represent and manipulate the robot’s state space representation</a:t>
            </a:r>
          </a:p>
          <a:p>
            <a:r>
              <a:rPr lang="en-US"/>
              <a:t>The representation must be as complete as possible to ensure a correct plan:</a:t>
            </a:r>
          </a:p>
          <a:p>
            <a:pPr lvl="1"/>
            <a:r>
              <a:rPr lang="en-US"/>
              <a:t>Distances, angles, landmarks, etc.</a:t>
            </a:r>
          </a:p>
          <a:p>
            <a:pPr lvl="1"/>
            <a:r>
              <a:rPr lang="en-US"/>
              <a:t>How do you know when to stop collecting information?</a:t>
            </a:r>
          </a:p>
          <a:p>
            <a:r>
              <a:rPr lang="en-US"/>
              <a:t>Generating a plan that uses this amount of information requires additional memory</a:t>
            </a:r>
          </a:p>
          <a:p>
            <a:r>
              <a:rPr lang="en-US">
                <a:solidFill>
                  <a:srgbClr val="CC0000"/>
                </a:solidFill>
                <a:latin typeface="Comic Sans MS" pitchFamily="-112" charset="0"/>
              </a:rPr>
              <a:t>Space</a:t>
            </a:r>
            <a:r>
              <a:rPr lang="en-US"/>
              <a:t> is a lesser problem than </a:t>
            </a:r>
            <a:r>
              <a:rPr lang="en-US">
                <a:solidFill>
                  <a:srgbClr val="CC0000"/>
                </a:solidFill>
                <a:latin typeface="Comic Sans MS" pitchFamily="-112" charset="0"/>
              </a:rPr>
              <a:t>time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B86E45-6D46-EC4D-B330-CC5FCCFDADC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831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11</a:t>
            </a:r>
            <a:endParaRPr lang="en-US"/>
          </a:p>
        </p:txBody>
      </p:sp>
      <p:sp>
        <p:nvSpPr>
          <p:cNvPr id="568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Drawback 3: Information</a:t>
            </a:r>
          </a:p>
        </p:txBody>
      </p:sp>
      <p:sp>
        <p:nvSpPr>
          <p:cNvPr id="568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40000"/>
              </a:lnSpc>
            </a:pPr>
            <a:r>
              <a:rPr lang="en-US">
                <a:solidFill>
                  <a:srgbClr val="CC0000"/>
                </a:solidFill>
                <a:latin typeface="Comic Sans MS" pitchFamily="-112" charset="0"/>
              </a:rPr>
              <a:t>The planner assumes that the representation of the state space is accurate and up-to-date</a:t>
            </a:r>
          </a:p>
          <a:p>
            <a:pPr>
              <a:lnSpc>
                <a:spcPct val="140000"/>
              </a:lnSpc>
            </a:pPr>
            <a:r>
              <a:rPr lang="en-US"/>
              <a:t> The representation must be updated and checked continuously</a:t>
            </a:r>
          </a:p>
          <a:p>
            <a:pPr>
              <a:lnSpc>
                <a:spcPct val="140000"/>
              </a:lnSpc>
            </a:pPr>
            <a:r>
              <a:rPr lang="en-US"/>
              <a:t> The more information, the better</a:t>
            </a:r>
          </a:p>
          <a:p>
            <a:pPr>
              <a:lnSpc>
                <a:spcPct val="140000"/>
              </a:lnSpc>
            </a:pPr>
            <a:r>
              <a:rPr lang="en-US"/>
              <a:t> Updating the world model also requires time</a:t>
            </a:r>
          </a:p>
          <a:p>
            <a:pPr>
              <a:lnSpc>
                <a:spcPct val="140000"/>
              </a:lnSpc>
              <a:buFontTx/>
              <a:buNone/>
            </a:pP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B86E45-6D46-EC4D-B330-CC5FCCFDADC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455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11</a:t>
            </a:r>
            <a:endParaRPr lang="en-US"/>
          </a:p>
        </p:txBody>
      </p:sp>
      <p:sp>
        <p:nvSpPr>
          <p:cNvPr id="569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Drawback 4: Use of Plans</a:t>
            </a:r>
          </a:p>
        </p:txBody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Any plan is useful only if:</a:t>
            </a:r>
          </a:p>
          <a:p>
            <a:r>
              <a:rPr lang="en-US">
                <a:solidFill>
                  <a:srgbClr val="CC0000"/>
                </a:solidFill>
              </a:rPr>
              <a:t>The representation on which the plan was based is accurate</a:t>
            </a:r>
          </a:p>
          <a:p>
            <a:r>
              <a:rPr lang="en-US">
                <a:solidFill>
                  <a:srgbClr val="008000"/>
                </a:solidFill>
              </a:rPr>
              <a:t>The environment does not change during the execution of the plan in a way that affects the plan</a:t>
            </a:r>
          </a:p>
          <a:p>
            <a:r>
              <a:rPr lang="en-US">
                <a:solidFill>
                  <a:srgbClr val="333333"/>
                </a:solidFill>
              </a:rPr>
              <a:t>The robot’s effectors are accurate enough to perfectly execute the plan, in order to make the next step possible</a:t>
            </a:r>
          </a:p>
          <a:p>
            <a:pPr>
              <a:buFontTx/>
              <a:buNone/>
            </a:pPr>
            <a:endParaRPr lang="en-US">
              <a:solidFill>
                <a:srgbClr val="333333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B86E45-6D46-EC4D-B330-CC5FCCFDADC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316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omic Sans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7110</TotalTime>
  <Words>1779</Words>
  <Application>Microsoft Macintosh PowerPoint</Application>
  <PresentationFormat>On-screen Show (4:3)</PresentationFormat>
  <Paragraphs>297</Paragraphs>
  <Slides>31</Slides>
  <Notes>28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Default Design</vt:lpstr>
      <vt:lpstr>Paint Shop Pro Image</vt:lpstr>
      <vt:lpstr>Autonomous Mobile Robots CPE 470/670</vt:lpstr>
      <vt:lpstr>Deliberative Systems</vt:lpstr>
      <vt:lpstr>Shakey (1960)</vt:lpstr>
      <vt:lpstr>Planning</vt:lpstr>
      <vt:lpstr>SPA Architectures</vt:lpstr>
      <vt:lpstr>Drawback 1: Time-Scale</vt:lpstr>
      <vt:lpstr>Drawback 2: Space</vt:lpstr>
      <vt:lpstr>Drawback 3: Information</vt:lpstr>
      <vt:lpstr>Drawback 4: Use of Plans</vt:lpstr>
      <vt:lpstr>Departure from SPA</vt:lpstr>
      <vt:lpstr>SPA in Robotics</vt:lpstr>
      <vt:lpstr>Summary of Deliberative Control</vt:lpstr>
      <vt:lpstr>Hybrid Control</vt:lpstr>
      <vt:lpstr>Biological Evidence</vt:lpstr>
      <vt:lpstr>Hybrid System Components</vt:lpstr>
      <vt:lpstr>The Middle Layer</vt:lpstr>
      <vt:lpstr>An Example</vt:lpstr>
      <vt:lpstr>Bottom-up Communication</vt:lpstr>
      <vt:lpstr>Top-Down Communication</vt:lpstr>
      <vt:lpstr>Reusing Plans</vt:lpstr>
      <vt:lpstr>Universal Plans</vt:lpstr>
      <vt:lpstr>Applicability of Universal Plans</vt:lpstr>
      <vt:lpstr>Reaction – Deliberation Coordination</vt:lpstr>
      <vt:lpstr>Selection Example: AuRA</vt:lpstr>
      <vt:lpstr>Advising Example: Atlantis</vt:lpstr>
      <vt:lpstr>Atlantis Schematic</vt:lpstr>
      <vt:lpstr>Adaptation Example:  Planner-Reactor</vt:lpstr>
      <vt:lpstr>Postponing Example: PRS</vt:lpstr>
      <vt:lpstr>TJ Robot at IBM</vt:lpstr>
      <vt:lpstr>BBS vs. Hybrid Control</vt:lpstr>
      <vt:lpstr>Readings</vt:lpstr>
    </vt:vector>
  </TitlesOfParts>
  <Company>University of Nevada, Reno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Algorithms CS 465/665</dc:title>
  <dc:creator> Monica Nicolescu</dc:creator>
  <cp:lastModifiedBy>Monica Nicolescu</cp:lastModifiedBy>
  <cp:revision>837</cp:revision>
  <cp:lastPrinted>2014-11-24T17:04:50Z</cp:lastPrinted>
  <dcterms:created xsi:type="dcterms:W3CDTF">2010-04-05T20:01:39Z</dcterms:created>
  <dcterms:modified xsi:type="dcterms:W3CDTF">2014-11-24T18:51:27Z</dcterms:modified>
</cp:coreProperties>
</file>