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media/audio1.bin" ContentType="audio/unknown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embeddings/oleObject1.bin" ContentType="application/vnd.openxmlformats-officedocument.oleObject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595" r:id="rId3"/>
    <p:sldId id="597" r:id="rId4"/>
    <p:sldId id="601" r:id="rId5"/>
    <p:sldId id="602" r:id="rId6"/>
    <p:sldId id="603" r:id="rId7"/>
    <p:sldId id="604" r:id="rId8"/>
    <p:sldId id="605" r:id="rId9"/>
    <p:sldId id="606" r:id="rId10"/>
    <p:sldId id="609" r:id="rId11"/>
    <p:sldId id="610" r:id="rId12"/>
    <p:sldId id="612" r:id="rId13"/>
    <p:sldId id="613" r:id="rId14"/>
    <p:sldId id="614" r:id="rId15"/>
    <p:sldId id="623" r:id="rId16"/>
    <p:sldId id="615" r:id="rId17"/>
    <p:sldId id="616" r:id="rId18"/>
    <p:sldId id="617" r:id="rId19"/>
    <p:sldId id="618" r:id="rId20"/>
    <p:sldId id="619" r:id="rId21"/>
    <p:sldId id="620" r:id="rId22"/>
    <p:sldId id="621" r:id="rId23"/>
    <p:sldId id="622" r:id="rId24"/>
    <p:sldId id="583" r:id="rId25"/>
    <p:sldId id="584" r:id="rId26"/>
    <p:sldId id="585" r:id="rId27"/>
    <p:sldId id="586" r:id="rId28"/>
    <p:sldId id="587" r:id="rId29"/>
    <p:sldId id="588" r:id="rId30"/>
    <p:sldId id="565" r:id="rId31"/>
  </p:sldIdLst>
  <p:sldSz cx="9144000" cy="6858000" type="screen4x3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vantGarde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vantGarde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vantGarde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vantGarde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vantGarde" pitchFamily="34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vantGarde" pitchFamily="34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vantGarde" pitchFamily="34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vantGarde" pitchFamily="34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vantGarde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gray" frameSlides="1"/>
  <p:clrMru>
    <a:srgbClr val="CC0000"/>
    <a:srgbClr val="33CCCC"/>
    <a:srgbClr val="006699"/>
    <a:srgbClr val="008000"/>
    <a:srgbClr val="5F5F5F"/>
    <a:srgbClr val="990033"/>
    <a:srgbClr val="00CC00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71" d="100"/>
          <a:sy n="171" d="100"/>
        </p:scale>
        <p:origin x="-72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handoutMaster" Target="handoutMasters/handout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06" tIns="46703" rIns="93406" bIns="46703" numCol="1" anchor="t" anchorCtr="0" compatLnSpc="1">
            <a:prstTxWarp prst="textNoShape">
              <a:avLst/>
            </a:prstTxWarp>
          </a:bodyPr>
          <a:lstStyle>
            <a:lvl1pPr defTabSz="933450">
              <a:defRPr sz="1200">
                <a:latin typeface="Arial" pitchFamily="4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06" tIns="46703" rIns="93406" bIns="46703" numCol="1" anchor="t" anchorCtr="0" compatLnSpc="1">
            <a:prstTxWarp prst="textNoShape">
              <a:avLst/>
            </a:prstTxWarp>
          </a:bodyPr>
          <a:lstStyle>
            <a:lvl1pPr algn="r" defTabSz="933450">
              <a:defRPr sz="1200">
                <a:latin typeface="Arial" pitchFamily="4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90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06" tIns="46703" rIns="93406" bIns="46703" numCol="1" anchor="b" anchorCtr="0" compatLnSpc="1">
            <a:prstTxWarp prst="textNoShape">
              <a:avLst/>
            </a:prstTxWarp>
          </a:bodyPr>
          <a:lstStyle>
            <a:lvl1pPr defTabSz="933450">
              <a:defRPr sz="1200">
                <a:latin typeface="Arial" pitchFamily="4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90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06" tIns="46703" rIns="93406" bIns="46703" numCol="1" anchor="b" anchorCtr="0" compatLnSpc="1">
            <a:prstTxWarp prst="textNoShape">
              <a:avLst/>
            </a:prstTxWarp>
          </a:bodyPr>
          <a:lstStyle>
            <a:lvl1pPr algn="r" defTabSz="933450">
              <a:defRPr sz="1200">
                <a:latin typeface="Arial" pitchFamily="45" charset="0"/>
              </a:defRPr>
            </a:lvl1pPr>
          </a:lstStyle>
          <a:p>
            <a:pPr>
              <a:defRPr/>
            </a:pPr>
            <a:fld id="{3AE062F9-E5A6-2A40-A169-10B955C7C4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37567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06" tIns="46703" rIns="93406" bIns="46703" numCol="1" anchor="t" anchorCtr="0" compatLnSpc="1">
            <a:prstTxWarp prst="textNoShape">
              <a:avLst/>
            </a:prstTxWarp>
          </a:bodyPr>
          <a:lstStyle>
            <a:lvl1pPr defTabSz="933450">
              <a:defRPr sz="1200">
                <a:latin typeface="Arial" pitchFamily="4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06" tIns="46703" rIns="93406" bIns="46703" numCol="1" anchor="t" anchorCtr="0" compatLnSpc="1">
            <a:prstTxWarp prst="textNoShape">
              <a:avLst/>
            </a:prstTxWarp>
          </a:bodyPr>
          <a:lstStyle>
            <a:lvl1pPr algn="r" defTabSz="933450">
              <a:defRPr sz="1200">
                <a:latin typeface="Arial" pitchFamily="4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10075"/>
            <a:ext cx="559752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06" tIns="46703" rIns="93406" bIns="467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06" tIns="46703" rIns="93406" bIns="46703" numCol="1" anchor="b" anchorCtr="0" compatLnSpc="1">
            <a:prstTxWarp prst="textNoShape">
              <a:avLst/>
            </a:prstTxWarp>
          </a:bodyPr>
          <a:lstStyle>
            <a:lvl1pPr defTabSz="933450">
              <a:defRPr sz="1200">
                <a:latin typeface="Arial" pitchFamily="4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06" tIns="46703" rIns="93406" bIns="46703" numCol="1" anchor="b" anchorCtr="0" compatLnSpc="1">
            <a:prstTxWarp prst="textNoShape">
              <a:avLst/>
            </a:prstTxWarp>
          </a:bodyPr>
          <a:lstStyle>
            <a:lvl1pPr algn="r" defTabSz="933450">
              <a:defRPr sz="1200">
                <a:latin typeface="Arial" pitchFamily="45" charset="0"/>
              </a:defRPr>
            </a:lvl1pPr>
          </a:lstStyle>
          <a:p>
            <a:pPr>
              <a:defRPr/>
            </a:pPr>
            <a:fld id="{8F2585CA-FFB8-1248-B119-E5FD0B9713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9448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45" charset="0"/>
        <a:ea typeface="ＭＳ Ｐゴシック" pitchFamily="45" charset="-128"/>
        <a:cs typeface="ＭＳ Ｐゴシック" pitchFamily="4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45" charset="0"/>
        <a:ea typeface="ＭＳ Ｐゴシック" pitchFamily="4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45" charset="0"/>
        <a:ea typeface="ＭＳ Ｐゴシック" pitchFamily="4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45" charset="0"/>
        <a:ea typeface="ＭＳ Ｐゴシック" pitchFamily="4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45" charset="0"/>
        <a:ea typeface="ＭＳ Ｐゴシック" pitchFamily="4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E19AD9-1251-2B48-9FE0-53D228D401C4}" type="slidenum">
              <a:rPr lang="en-US"/>
              <a:pPr/>
              <a:t>1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D3058F-E560-C947-BE77-D058F9E48303}" type="slidenum">
              <a:rPr lang="en-US"/>
              <a:pPr/>
              <a:t>10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C51F7E-820A-1143-9B0B-5A6DE06C6155}" type="slidenum">
              <a:rPr lang="en-US"/>
              <a:pPr/>
              <a:t>11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071EDE-843B-1642-8942-B2647C5C235E}" type="slidenum">
              <a:rPr lang="en-US"/>
              <a:pPr/>
              <a:t>12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98AE6F-B51C-5343-88F0-FE161319B9CF}" type="slidenum">
              <a:rPr lang="en-US"/>
              <a:pPr/>
              <a:t>13</a:t>
            </a:fld>
            <a:endParaRPr 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DC29CE-3CB3-D742-B4B3-4FF8789E2116}" type="slidenum">
              <a:rPr lang="en-US"/>
              <a:pPr/>
              <a:t>14</a:t>
            </a:fld>
            <a:endParaRPr 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vantGarde" charset="0"/>
                <a:ea typeface="ＭＳ Ｐゴシック" charset="0"/>
                <a:cs typeface="ＭＳ Ｐゴシック" charset="0"/>
              </a:defRPr>
            </a:lvl1pPr>
            <a:lvl2pPr marL="755877" indent="-290722" eaLnBrk="0" hangingPunct="0">
              <a:defRPr sz="2400">
                <a:solidFill>
                  <a:schemeClr val="tx1"/>
                </a:solidFill>
                <a:latin typeface="AvantGarde" charset="0"/>
                <a:ea typeface="ＭＳ Ｐゴシック" charset="0"/>
              </a:defRPr>
            </a:lvl2pPr>
            <a:lvl3pPr marL="1162888" indent="-232578" eaLnBrk="0" hangingPunct="0">
              <a:defRPr sz="2400">
                <a:solidFill>
                  <a:schemeClr val="tx1"/>
                </a:solidFill>
                <a:latin typeface="AvantGarde" charset="0"/>
                <a:ea typeface="ＭＳ Ｐゴシック" charset="0"/>
              </a:defRPr>
            </a:lvl3pPr>
            <a:lvl4pPr marL="1628043" indent="-232578" eaLnBrk="0" hangingPunct="0">
              <a:defRPr sz="2400">
                <a:solidFill>
                  <a:schemeClr val="tx1"/>
                </a:solidFill>
                <a:latin typeface="AvantGarde" charset="0"/>
                <a:ea typeface="ＭＳ Ｐゴシック" charset="0"/>
              </a:defRPr>
            </a:lvl4pPr>
            <a:lvl5pPr marL="2093199" indent="-232578" eaLnBrk="0" hangingPunct="0">
              <a:defRPr sz="2400">
                <a:solidFill>
                  <a:schemeClr val="tx1"/>
                </a:solidFill>
                <a:latin typeface="AvantGarde" charset="0"/>
                <a:ea typeface="ＭＳ Ｐゴシック" charset="0"/>
              </a:defRPr>
            </a:lvl5pPr>
            <a:lvl6pPr marL="2558354" indent="-2325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antGarde" charset="0"/>
                <a:ea typeface="ＭＳ Ｐゴシック" charset="0"/>
              </a:defRPr>
            </a:lvl6pPr>
            <a:lvl7pPr marL="3023509" indent="-2325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antGarde" charset="0"/>
                <a:ea typeface="ＭＳ Ｐゴシック" charset="0"/>
              </a:defRPr>
            </a:lvl7pPr>
            <a:lvl8pPr marL="3488665" indent="-2325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antGarde" charset="0"/>
                <a:ea typeface="ＭＳ Ｐゴシック" charset="0"/>
              </a:defRPr>
            </a:lvl8pPr>
            <a:lvl9pPr marL="3953820" indent="-2325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antGarde" charset="0"/>
                <a:ea typeface="ＭＳ Ｐゴシック" charset="0"/>
              </a:defRPr>
            </a:lvl9pPr>
          </a:lstStyle>
          <a:p>
            <a:pPr eaLnBrk="1" hangingPunct="1"/>
            <a:fld id="{29F18B33-C8F2-4E45-97FD-B6D8641922DC}" type="slidenum">
              <a:rPr lang="en-US" sz="1200">
                <a:latin typeface="Arial" charset="0"/>
              </a:rPr>
              <a:pPr eaLnBrk="1" hangingPunct="1"/>
              <a:t>15</a:t>
            </a:fld>
            <a:endParaRPr lang="en-US" sz="1200">
              <a:latin typeface="Arial" charset="0"/>
            </a:endParaRPr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3438" cy="3482975"/>
          </a:xfrm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027" y="4409758"/>
            <a:ext cx="5131647" cy="417766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sz="80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E8354F-E09C-B84D-B8EF-7FE1E808BF7E}" type="slidenum">
              <a:rPr lang="en-US"/>
              <a:pPr/>
              <a:t>16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5B24BA-76AE-2342-B934-1946E4243E05}" type="slidenum">
              <a:rPr lang="en-US"/>
              <a:pPr/>
              <a:t>17</a:t>
            </a:fld>
            <a:endParaRPr lang="en-US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A89498-6374-BF4B-9260-3374F7869FF1}" type="slidenum">
              <a:rPr lang="en-US"/>
              <a:pPr/>
              <a:t>18</a:t>
            </a:fld>
            <a:endParaRPr lang="en-US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50C182-3BD6-D94A-9D17-96AA413EB8B2}" type="slidenum">
              <a:rPr lang="en-US"/>
              <a:pPr/>
              <a:t>19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748A53-3EE7-1342-AF39-5FD113DBEB86}" type="slidenum">
              <a:rPr lang="en-US"/>
              <a:pPr/>
              <a:t>2</a:t>
            </a:fld>
            <a:endParaRPr 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0409AF-2D25-554B-9781-F6558516B019}" type="slidenum">
              <a:rPr lang="en-US"/>
              <a:pPr/>
              <a:t>20</a:t>
            </a:fld>
            <a:endParaRPr lang="en-US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C99900-6FD1-B14D-94C4-2C758E983330}" type="slidenum">
              <a:rPr lang="en-US"/>
              <a:pPr/>
              <a:t>21</a:t>
            </a:fld>
            <a:endParaRPr 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53E1CA-45C1-8B49-9B71-66282423991D}" type="slidenum">
              <a:rPr lang="en-US"/>
              <a:pPr/>
              <a:t>22</a:t>
            </a:fld>
            <a:endParaRPr lang="en-US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10075"/>
            <a:ext cx="5130800" cy="4176713"/>
          </a:xfrm>
          <a:noFill/>
          <a:ln/>
        </p:spPr>
        <p:txBody>
          <a:bodyPr/>
          <a:lstStyle/>
          <a:p>
            <a:pPr eaLnBrk="1" hangingPunct="1"/>
            <a:endParaRPr lang="en-US" sz="8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70DE62-9A71-2B44-A6B6-52FDE4898852}" type="slidenum">
              <a:rPr lang="en-US"/>
              <a:pPr/>
              <a:t>23</a:t>
            </a:fld>
            <a:endParaRPr lang="en-US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10075"/>
            <a:ext cx="5130800" cy="4176713"/>
          </a:xfrm>
          <a:noFill/>
          <a:ln/>
        </p:spPr>
        <p:txBody>
          <a:bodyPr lIns="93024" tIns="46512" rIns="93024" bIns="46512"/>
          <a:lstStyle/>
          <a:p>
            <a:pPr eaLnBrk="1" hangingPunct="1"/>
            <a:endParaRPr lang="en-US" sz="80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35CF87-7555-504C-87B5-E56B0AAD7A50}" type="slidenum">
              <a:rPr lang="en-US"/>
              <a:pPr/>
              <a:t>24</a:t>
            </a:fld>
            <a:endParaRPr lang="en-US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77A8B8-053A-214F-9526-CAA51095AFBD}" type="slidenum">
              <a:rPr lang="en-US"/>
              <a:pPr/>
              <a:t>25</a:t>
            </a:fld>
            <a:endParaRPr lang="en-US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492A6A-9EC9-1944-9BC4-8B1E5D8560E6}" type="slidenum">
              <a:rPr lang="en-US"/>
              <a:pPr/>
              <a:t>26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D3C50D-BCB7-5149-BA98-7EB790E61CE6}" type="slidenum">
              <a:rPr lang="en-US"/>
              <a:pPr/>
              <a:t>27</a:t>
            </a:fld>
            <a:endParaRPr 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98CB48-DAE5-1240-914D-C3EDCAC06CE2}" type="slidenum">
              <a:rPr lang="en-US"/>
              <a:pPr/>
              <a:t>28</a:t>
            </a:fld>
            <a:endParaRPr lang="en-US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481114-ABF6-504A-A2B9-AC7037D8C47A}" type="slidenum">
              <a:rPr lang="en-US"/>
              <a:pPr/>
              <a:t>29</a:t>
            </a:fld>
            <a:endParaRPr lang="en-US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297FE1-D773-4949-B269-723B3C10A8D1}" type="slidenum">
              <a:rPr lang="en-US"/>
              <a:pPr/>
              <a:t>3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62B9C7-06EA-1F4D-965D-313F2F0076C3}" type="slidenum">
              <a:rPr lang="en-US"/>
              <a:pPr/>
              <a:t>30</a:t>
            </a:fld>
            <a:endParaRPr lang="en-US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48154F-6A5C-F44D-85DE-9365DE19C5C9}" type="slidenum">
              <a:rPr lang="en-US"/>
              <a:pPr/>
              <a:t>4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58E526-357E-3845-9223-5EC3AD61E9CE}" type="slidenum">
              <a:rPr lang="en-US"/>
              <a:pPr/>
              <a:t>5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4D40D1-AA46-7A44-BA2D-133D8374FD72}" type="slidenum">
              <a:rPr lang="en-US"/>
              <a:pPr/>
              <a:t>6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A2E0C2-944A-C64D-907A-79CF47FA477B}" type="slidenum">
              <a:rPr lang="en-US"/>
              <a:pPr/>
              <a:t>7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84E2D1-74D6-9D4E-8948-B032F5D22AB4}" type="slidenum">
              <a:rPr lang="en-US"/>
              <a:pPr/>
              <a:t>8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DA6B15-72F0-9C49-8387-C81EBC77FB6B}" type="slidenum">
              <a:rPr lang="en-US"/>
              <a:pPr/>
              <a:t>9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1.jpeg"/><Relationship Id="rId1" Type="http://schemas.openxmlformats.org/officeDocument/2006/relationships/audio" Target="../media/audio1.bin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bin"/><Relationship Id="rId2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bin"/><Relationship Id="rId2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bin"/><Relationship Id="rId2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bin"/><Relationship Id="rId2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bin"/><Relationship Id="rId2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bin"/><Relationship Id="rId2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bin"/><Relationship Id="rId2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bin"/><Relationship Id="rId2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bin"/><Relationship Id="rId2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bin"/><Relationship Id="rId2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bin"/><Relationship Id="rId2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bin"/><Relationship Id="rId2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bin"/><Relationship Id="rId2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 userDrawn="1"/>
        </p:nvSpPr>
        <p:spPr bwMode="auto">
          <a:xfrm>
            <a:off x="327025" y="3671888"/>
            <a:ext cx="8237538" cy="1762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50000">
                <a:schemeClr val="tx2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pic>
        <p:nvPicPr>
          <p:cNvPr id="5" name="Picture 8" descr="robot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57188" y="2081213"/>
            <a:ext cx="1682750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robot1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6415088" y="2124075"/>
            <a:ext cx="2149475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CPE 470/670 - Lecture 12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19E3B-9F7D-E147-95B5-D3514B6A15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sndAc>
      <p:stSnd>
        <p:snd r:embed="rId1" name="Laser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 470/670 - Lecture 12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DD06B3-6E1C-844A-9AAA-D7663C5532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sndAc>
      <p:stSnd>
        <p:snd r:embed="rId1" name="Laser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21450" y="100013"/>
            <a:ext cx="2058988" cy="6191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1313" y="100013"/>
            <a:ext cx="6027737" cy="6191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 470/670 - Lecture 12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70193C-F34D-A14F-BA77-D63A7473D8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sndAc>
      <p:stSnd>
        <p:snd r:embed="rId1" name="Laser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313" y="100013"/>
            <a:ext cx="8229600" cy="9064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50838" y="1214438"/>
            <a:ext cx="4038600" cy="50768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41838" y="1214438"/>
            <a:ext cx="4038600" cy="50768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 470/670 - Lecture 12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F329BF-8481-5E48-8212-77A4633339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sndAc>
      <p:stSnd>
        <p:snd r:embed="rId1" name="Laser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313" y="100013"/>
            <a:ext cx="8229600" cy="9064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50838" y="1214438"/>
            <a:ext cx="4038600" cy="50768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41838" y="1214438"/>
            <a:ext cx="4038600" cy="2462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41838" y="3829050"/>
            <a:ext cx="4038600" cy="24622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 470/670 - Lecture 12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BAC90E-08F7-6C4F-AF3C-97ED1AB625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sndAc>
      <p:stSnd>
        <p:snd r:embed="rId1" name="Laser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313" y="100013"/>
            <a:ext cx="8229600" cy="9064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50838" y="1214438"/>
            <a:ext cx="4038600" cy="50768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541838" y="1214438"/>
            <a:ext cx="4038600" cy="50768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CPE 470/670 - Lecture 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2F4D658-C92D-1046-AA24-230A837EE6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sndAc>
      <p:stSnd>
        <p:snd r:embed="rId1" name="Laser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 470/670 - Lecture 12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1DA7D-46CC-9A4C-85EA-B8C101839A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sndAc>
      <p:stSnd>
        <p:snd r:embed="rId1" name="Laser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 470/670 - Lecture 12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6764A8-DAFD-7D46-A461-CC627D247C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sndAc>
      <p:stSnd>
        <p:snd r:embed="rId1" name="Laser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0838" y="1214438"/>
            <a:ext cx="4038600" cy="5076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41838" y="1214438"/>
            <a:ext cx="4038600" cy="5076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 470/670 - Lecture 12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052415-CC11-8143-BAE7-7D8EE7F7E6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sndAc>
      <p:stSnd>
        <p:snd r:embed="rId1" name="Laser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 470/670 - Lecture 12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1B302C-BF46-3F49-B8E0-ED7B1CBDF9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sndAc>
      <p:stSnd>
        <p:snd r:embed="rId1" name="Laser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 470/670 - Lecture 12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14335D-D64A-234F-B447-307587EE03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sndAc>
      <p:stSnd>
        <p:snd r:embed="rId1" name="Laser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 470/670 - Lecture 12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220E77-8A5D-1D4B-B41A-7F85771C8F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sndAc>
      <p:stSnd>
        <p:snd r:embed="rId1" name="Laser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 470/670 - Lecture 12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C5D1BA-E029-AD4D-8DF6-0CBDED4882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sndAc>
      <p:stSnd>
        <p:snd r:embed="rId1" name="Laser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 470/670 - Lecture 12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75ED6-5FF6-214C-A8D8-3C70C638BD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sndAc>
      <p:stSnd>
        <p:snd r:embed="rId1" name="Laser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audio" Target="../media/audio1.bin"/><Relationship Id="rId17" Type="http://schemas.openxmlformats.org/officeDocument/2006/relationships/image" Target="../media/image1.jpeg"/><Relationship Id="rId18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1313" y="100013"/>
            <a:ext cx="8229600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0838" y="1214438"/>
            <a:ext cx="8229600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9762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97625"/>
            <a:ext cx="2895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CPE 470/670 - Lecture 12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97625"/>
            <a:ext cx="18002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143F9F81-3685-F24B-B781-4D3249505E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5" name="AutoShape 11"/>
          <p:cNvSpPr>
            <a:spLocks noChangeArrowheads="1"/>
          </p:cNvSpPr>
          <p:nvPr userDrawn="1"/>
        </p:nvSpPr>
        <p:spPr bwMode="auto">
          <a:xfrm>
            <a:off x="327025" y="989013"/>
            <a:ext cx="8237538" cy="1762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50000">
                <a:schemeClr val="tx2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pic>
        <p:nvPicPr>
          <p:cNvPr id="1032" name="Picture 13" descr="robot1"/>
          <p:cNvPicPr>
            <a:picLocks noChangeAspect="1" noChangeArrowheads="1"/>
          </p:cNvPicPr>
          <p:nvPr userDrawn="1"/>
        </p:nvPicPr>
        <p:blipFill>
          <a:blip r:embed="rId17"/>
          <a:srcRect/>
          <a:stretch>
            <a:fillRect/>
          </a:stretch>
        </p:blipFill>
        <p:spPr bwMode="auto">
          <a:xfrm>
            <a:off x="8347075" y="6278563"/>
            <a:ext cx="7969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14" descr="robot2"/>
          <p:cNvPicPr>
            <a:picLocks noChangeAspect="1" noChangeArrowheads="1"/>
          </p:cNvPicPr>
          <p:nvPr userDrawn="1"/>
        </p:nvPicPr>
        <p:blipFill>
          <a:blip r:embed="rId18"/>
          <a:srcRect/>
          <a:stretch>
            <a:fillRect/>
          </a:stretch>
        </p:blipFill>
        <p:spPr bwMode="auto">
          <a:xfrm>
            <a:off x="333375" y="328613"/>
            <a:ext cx="706438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8" r:id="rId14"/>
  </p:sldLayoutIdLst>
  <p:transition xmlns:p14="http://schemas.microsoft.com/office/powerpoint/2010/main">
    <p:sndAc>
      <p:stSnd>
        <p:snd r:embed="rId16" name="Laser"/>
      </p:stSnd>
    </p:sndAc>
  </p:transition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+mj-lt"/>
          <a:ea typeface="ＭＳ Ｐゴシック" pitchFamily="45" charset="-128"/>
          <a:cs typeface="ＭＳ Ｐゴシック" pitchFamily="4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Comic Sans MS" pitchFamily="45" charset="0"/>
          <a:ea typeface="ＭＳ Ｐゴシック" pitchFamily="45" charset="-128"/>
          <a:cs typeface="ＭＳ Ｐゴシック" pitchFamily="4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Comic Sans MS" pitchFamily="45" charset="0"/>
          <a:ea typeface="ＭＳ Ｐゴシック" pitchFamily="45" charset="-128"/>
          <a:cs typeface="ＭＳ Ｐゴシック" pitchFamily="4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Comic Sans MS" pitchFamily="45" charset="0"/>
          <a:ea typeface="ＭＳ Ｐゴシック" pitchFamily="45" charset="-128"/>
          <a:cs typeface="ＭＳ Ｐゴシック" pitchFamily="4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Comic Sans MS" pitchFamily="45" charset="0"/>
          <a:ea typeface="ＭＳ Ｐゴシック" pitchFamily="45" charset="-128"/>
          <a:cs typeface="ＭＳ Ｐゴシック" pitchFamily="4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Comic Sans MS" pitchFamily="4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Comic Sans MS" pitchFamily="4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Comic Sans MS" pitchFamily="4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Comic Sans MS" pitchFamily="45" charset="0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600">
          <a:solidFill>
            <a:srgbClr val="003399"/>
          </a:solidFill>
          <a:latin typeface="+mn-lt"/>
          <a:ea typeface="ＭＳ Ｐゴシック" pitchFamily="45" charset="-128"/>
          <a:cs typeface="ＭＳ Ｐゴシック" pitchFamily="45" charset="-128"/>
        </a:defRPr>
      </a:lvl1pPr>
      <a:lvl2pPr marL="742950" indent="-2857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ＭＳ Ｐゴシック" pitchFamily="45" charset="-128"/>
        </a:defRPr>
      </a:lvl2pPr>
      <a:lvl3pPr marL="11430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000">
          <a:solidFill>
            <a:srgbClr val="CC0000"/>
          </a:solidFill>
          <a:latin typeface="+mn-lt"/>
          <a:ea typeface="ＭＳ Ｐゴシック" pitchFamily="45" charset="-128"/>
        </a:defRPr>
      </a:lvl3pPr>
      <a:lvl4pPr marL="16002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pitchFamily="45" charset="-128"/>
        </a:defRPr>
      </a:lvl4pPr>
      <a:lvl5pPr marL="20574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45" charset="-128"/>
        </a:defRPr>
      </a:lvl5pPr>
      <a:lvl6pPr marL="25146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45" charset="-128"/>
        </a:defRPr>
      </a:lvl6pPr>
      <a:lvl7pPr marL="29718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45" charset="-128"/>
        </a:defRPr>
      </a:lvl7pPr>
      <a:lvl8pPr marL="34290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45" charset="-128"/>
        </a:defRPr>
      </a:lvl8pPr>
      <a:lvl9pPr marL="38862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4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audio" Target="../media/audio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4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.png"/><Relationship Id="rId12" Type="http://schemas.openxmlformats.org/officeDocument/2006/relationships/image" Target="../media/image7.png"/><Relationship Id="rId1" Type="http://schemas.microsoft.com/office/2007/relationships/media" Target="file://localhost/Users/monica/Courses/Robotics_F14/initial.mpeg" TargetMode="External"/><Relationship Id="rId2" Type="http://schemas.openxmlformats.org/officeDocument/2006/relationships/video" Target="file://localhost/Users/monica/Courses/Robotics_F14/initial.mpeg" TargetMode="External"/><Relationship Id="rId3" Type="http://schemas.microsoft.com/office/2007/relationships/media" Target="file://localhost/Users/monica/Courses/Robotics_F14/training-1.mpeg" TargetMode="External"/><Relationship Id="rId4" Type="http://schemas.openxmlformats.org/officeDocument/2006/relationships/video" Target="file://localhost/Users/monica/Courses/Robotics_F14/training-1.mpeg" TargetMode="External"/><Relationship Id="rId5" Type="http://schemas.microsoft.com/office/2007/relationships/media" Target="file://localhost/Users/monica/Courses/Robotics_F14/finished2.mpeg" TargetMode="External"/><Relationship Id="rId6" Type="http://schemas.openxmlformats.org/officeDocument/2006/relationships/video" Target="file://localhost/Users/monica/Courses/Robotics_F14/finished2.mpeg" TargetMode="External"/><Relationship Id="rId7" Type="http://schemas.openxmlformats.org/officeDocument/2006/relationships/slideLayout" Target="../slideLayouts/slideLayout13.xml"/><Relationship Id="rId8" Type="http://schemas.openxmlformats.org/officeDocument/2006/relationships/notesSlide" Target="../notesSlides/notesSlide11.xml"/><Relationship Id="rId9" Type="http://schemas.openxmlformats.org/officeDocument/2006/relationships/audio" Target="../media/audio1.bin"/><Relationship Id="rId10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audio" Target="../media/audio1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audio" Target="../media/audio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5.xml"/><Relationship Id="rId5" Type="http://schemas.openxmlformats.org/officeDocument/2006/relationships/image" Target="../media/image11.png"/><Relationship Id="rId1" Type="http://schemas.microsoft.com/office/2007/relationships/media" Target="file://localhost/Users/monica/Courses/Robotics_F14/imit.avi" TargetMode="External"/><Relationship Id="rId2" Type="http://schemas.openxmlformats.org/officeDocument/2006/relationships/video" Target="file://localhost/Users/monica/Courses/Robotics_F14/imit.avi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audio" Target="../media/audio1.bin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media" Target="file://localhost/Users/monica/Courses/Robotics_F14/Learned_combined.mpeg" TargetMode="External"/><Relationship Id="rId4" Type="http://schemas.openxmlformats.org/officeDocument/2006/relationships/video" Target="file://localhost/Users/monica/Courses/Robotics_F14/Learned_combined.mpeg" TargetMode="Externa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17.xml"/><Relationship Id="rId7" Type="http://schemas.openxmlformats.org/officeDocument/2006/relationships/audio" Target="../media/audio1.bin"/><Relationship Id="rId8" Type="http://schemas.openxmlformats.org/officeDocument/2006/relationships/image" Target="../media/image12.png"/><Relationship Id="rId1" Type="http://schemas.microsoft.com/office/2007/relationships/media" Target="file://localhost/Users/monica/Courses/Robotics_F14/Unlearned_combined.mpeg" TargetMode="External"/><Relationship Id="rId2" Type="http://schemas.openxmlformats.org/officeDocument/2006/relationships/video" Target="file://localhost/Users/monica/Courses/Robotics_F14/Unlearned_combined.mpeg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audio" Target="../media/audio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4" Type="http://schemas.openxmlformats.org/officeDocument/2006/relationships/image" Target="../media/image13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audio" Target="../media/audio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4" Type="http://schemas.openxmlformats.org/officeDocument/2006/relationships/notesSlide" Target="../notesSlides/notesSlide20.xml"/><Relationship Id="rId5" Type="http://schemas.openxmlformats.org/officeDocument/2006/relationships/audio" Target="../media/audio1.bin"/><Relationship Id="rId6" Type="http://schemas.openxmlformats.org/officeDocument/2006/relationships/image" Target="../media/image14.png"/><Relationship Id="rId1" Type="http://schemas.microsoft.com/office/2007/relationships/media" Target="file://localhost/Users/monica/Courses/Robotics_F14/Sims.mpeg" TargetMode="External"/><Relationship Id="rId2" Type="http://schemas.openxmlformats.org/officeDocument/2006/relationships/video" Target="file://localhost/Users/monica/Courses/Robotics_F14/Sims.mpeg" TargetMode="External"/></Relationships>
</file>

<file path=ppt/slides/_rels/slide21.xml.rels><?xml version="1.0" encoding="UTF-8" standalone="yes"?>
<Relationships xmlns="http://schemas.openxmlformats.org/package/2006/relationships"><Relationship Id="rId9" Type="http://schemas.microsoft.com/office/2007/relationships/media" Target="file://localhost/Users/monica/Courses/Robotics_F14/tetra.mpeg" TargetMode="External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10" Type="http://schemas.openxmlformats.org/officeDocument/2006/relationships/video" Target="file://localhost/Users/monica/Courses/Robotics_F14/tetra.mpeg" TargetMode="External"/><Relationship Id="rId11" Type="http://schemas.microsoft.com/office/2007/relationships/media" Target="file://localhost/Users/monica/Courses/Robotics_F14/tetra_real.mpeg" TargetMode="External"/><Relationship Id="rId12" Type="http://schemas.openxmlformats.org/officeDocument/2006/relationships/video" Target="file://localhost/Users/monica/Courses/Robotics_F14/tetra_real.mpeg" TargetMode="External"/><Relationship Id="rId13" Type="http://schemas.openxmlformats.org/officeDocument/2006/relationships/slideLayout" Target="../slideLayouts/slideLayout13.xml"/><Relationship Id="rId14" Type="http://schemas.openxmlformats.org/officeDocument/2006/relationships/notesSlide" Target="../notesSlides/notesSlide21.xml"/><Relationship Id="rId15" Type="http://schemas.openxmlformats.org/officeDocument/2006/relationships/audio" Target="../media/audio1.bin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1" Type="http://schemas.microsoft.com/office/2007/relationships/media" Target="file://localhost/Users/monica/Courses/Robotics_F14/ratchet.mpeg" TargetMode="External"/><Relationship Id="rId2" Type="http://schemas.openxmlformats.org/officeDocument/2006/relationships/video" Target="file://localhost/Users/monica/Courses/Robotics_F14/ratchet.mpeg" TargetMode="External"/><Relationship Id="rId3" Type="http://schemas.microsoft.com/office/2007/relationships/media" Target="file://localhost/Users/monica/Courses/Robotics_F14/ratchet_real.mpeg" TargetMode="External"/><Relationship Id="rId4" Type="http://schemas.openxmlformats.org/officeDocument/2006/relationships/video" Target="file://localhost/Users/monica/Courses/Robotics_F14/ratchet_real.mpeg" TargetMode="External"/><Relationship Id="rId5" Type="http://schemas.microsoft.com/office/2007/relationships/media" Target="file://localhost/Users/monica/Courses/Robotics_F14/arrow.mpeg" TargetMode="External"/><Relationship Id="rId6" Type="http://schemas.openxmlformats.org/officeDocument/2006/relationships/video" Target="file://localhost/Users/monica/Courses/Robotics_F14/arrow.mpeg" TargetMode="External"/><Relationship Id="rId7" Type="http://schemas.microsoft.com/office/2007/relationships/media" Target="file://localhost/Users/monica/Courses/Robotics_F14/arrow_real.mpeg" TargetMode="External"/><Relationship Id="rId8" Type="http://schemas.openxmlformats.org/officeDocument/2006/relationships/video" Target="file://localhost/Users/monica/Courses/Robotics_F14/arrow_real.mpeg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media" Target="file://localhost/Users/monica/Courses/Robotics_F14/exec-task1-small.avi" TargetMode="External"/><Relationship Id="rId4" Type="http://schemas.openxmlformats.org/officeDocument/2006/relationships/video" Target="file://localhost/Users/monica/Courses/Robotics_F14/exec-task1-small.avi" TargetMode="Externa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22.xml"/><Relationship Id="rId7" Type="http://schemas.openxmlformats.org/officeDocument/2006/relationships/audio" Target="../media/audio1.bin"/><Relationship Id="rId8" Type="http://schemas.openxmlformats.org/officeDocument/2006/relationships/image" Target="../media/image21.png"/><Relationship Id="rId9" Type="http://schemas.openxmlformats.org/officeDocument/2006/relationships/image" Target="../media/image22.png"/><Relationship Id="rId1" Type="http://schemas.microsoft.com/office/2007/relationships/media" Target="file://localhost/Users/monica/Courses/Robotics_F14/t1-wtxt-small.avi" TargetMode="External"/><Relationship Id="rId2" Type="http://schemas.openxmlformats.org/officeDocument/2006/relationships/video" Target="file://localhost/Users/monica/Courses/Robotics_F14/t1-wtxt-small.avi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media" Target="file://localhost/Users/monica/Courses/Robotics_F14/rr2.avi" TargetMode="External"/><Relationship Id="rId4" Type="http://schemas.openxmlformats.org/officeDocument/2006/relationships/video" Target="file://localhost/Users/monica/Courses/Robotics_F14/rr2.avi" TargetMode="Externa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23.xml"/><Relationship Id="rId7" Type="http://schemas.openxmlformats.org/officeDocument/2006/relationships/audio" Target="../media/audio1.bin"/><Relationship Id="rId8" Type="http://schemas.openxmlformats.org/officeDocument/2006/relationships/image" Target="../media/image23.png"/><Relationship Id="rId9" Type="http://schemas.openxmlformats.org/officeDocument/2006/relationships/image" Target="../media/image24.png"/><Relationship Id="rId1" Type="http://schemas.microsoft.com/office/2007/relationships/media" Target="file://localhost/Users/monica/Courses/Robotics_F14/hr-targ2.avi" TargetMode="External"/><Relationship Id="rId2" Type="http://schemas.openxmlformats.org/officeDocument/2006/relationships/video" Target="file://localhost/Users/monica/Courses/Robotics_F14/hr-targ2.avi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4" Type="http://schemas.openxmlformats.org/officeDocument/2006/relationships/image" Target="../media/image25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audio" Target="../media/audio1.bin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audio" Target="../media/audio1.bin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audio" Target="../media/audio1.bin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audio" Target="../media/audio1.bin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audio" Target="../media/audio1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audio" Target="../media/audio1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4" Type="http://schemas.openxmlformats.org/officeDocument/2006/relationships/image" Target="../media/image26.wmf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audio" Target="../media/audio1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audio" Target="../media/audio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audio" Target="../media/audio1.bin"/><Relationship Id="rId5" Type="http://schemas.openxmlformats.org/officeDocument/2006/relationships/oleObject" Target="../embeddings/oleObject1.bin"/><Relationship Id="rId6" Type="http://schemas.openxmlformats.org/officeDocument/2006/relationships/image" Target="../media/image3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audio" Target="../media/audio1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audio" Target="../media/audio1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audio" Target="../media/audio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09575" y="1371600"/>
            <a:ext cx="7772400" cy="222885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accent2"/>
                </a:solidFill>
              </a:rPr>
              <a:t>Autonomous Mobile Robots</a:t>
            </a:r>
            <a:br>
              <a:rPr lang="en-US">
                <a:solidFill>
                  <a:schemeClr val="accent2"/>
                </a:solidFill>
              </a:rPr>
            </a:br>
            <a:r>
              <a:rPr lang="en-US">
                <a:solidFill>
                  <a:schemeClr val="accent2"/>
                </a:solidFill>
              </a:rPr>
              <a:t>CPE 470/670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chemeClr val="tx1"/>
                </a:solidFill>
              </a:rPr>
              <a:t>Lecture </a:t>
            </a:r>
            <a:r>
              <a:rPr lang="en-US" dirty="0" smtClean="0">
                <a:solidFill>
                  <a:schemeClr val="tx1"/>
                </a:solidFill>
              </a:rPr>
              <a:t>12</a:t>
            </a:r>
            <a:endParaRPr lang="en-US" dirty="0">
              <a:solidFill>
                <a:schemeClr val="tx1"/>
              </a:solidFill>
            </a:endParaRPr>
          </a:p>
          <a:p>
            <a:pPr eaLnBrk="1" hangingPunct="1"/>
            <a:r>
              <a:rPr lang="en-US" dirty="0">
                <a:solidFill>
                  <a:schemeClr val="tx1"/>
                </a:solidFill>
              </a:rPr>
              <a:t>Instructor: Monica Nicolescu</a:t>
            </a:r>
          </a:p>
        </p:txBody>
      </p:sp>
    </p:spTree>
  </p:cSld>
  <p:clrMapOvr>
    <a:masterClrMapping/>
  </p:clrMapOvr>
  <p:transition xmlns:p14="http://schemas.microsoft.com/office/powerpoint/2010/main">
    <p:sndAc>
      <p:stSnd>
        <p:snd r:embed="rId3" name="Laser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CPE 470/670 - Lecture 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753BE8-CCC4-9841-A659-D349AC58454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512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Learning to Walk</a:t>
            </a:r>
          </a:p>
        </p:txBody>
      </p:sp>
      <p:sp>
        <p:nvSpPr>
          <p:cNvPr id="64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Maes, Brooks (1990)</a:t>
            </a:r>
          </a:p>
          <a:p>
            <a:pPr eaLnBrk="1" hangingPunct="1"/>
            <a:r>
              <a:rPr lang="en-US"/>
              <a:t>Genghis: hexapod robot</a:t>
            </a:r>
          </a:p>
          <a:p>
            <a:pPr eaLnBrk="1" hangingPunct="1"/>
            <a:r>
              <a:rPr lang="en-US"/>
              <a:t>Learned stable tripod </a:t>
            </a:r>
          </a:p>
          <a:p>
            <a:pPr eaLnBrk="1" hangingPunct="1">
              <a:buFontTx/>
              <a:buNone/>
            </a:pPr>
            <a:r>
              <a:rPr lang="en-US"/>
              <a:t>	stance and tripod gait</a:t>
            </a:r>
          </a:p>
          <a:p>
            <a:pPr eaLnBrk="1" hangingPunct="1"/>
            <a:r>
              <a:rPr lang="en-US"/>
              <a:t>Rule-based subsumption </a:t>
            </a:r>
          </a:p>
          <a:p>
            <a:pPr eaLnBrk="1" hangingPunct="1">
              <a:buFontTx/>
              <a:buNone/>
            </a:pPr>
            <a:r>
              <a:rPr lang="en-US"/>
              <a:t>	controller</a:t>
            </a:r>
          </a:p>
          <a:p>
            <a:pPr eaLnBrk="1" hangingPunct="1"/>
            <a:r>
              <a:rPr lang="en-US"/>
              <a:t>Two sensor modalities for feedback: </a:t>
            </a:r>
          </a:p>
          <a:p>
            <a:pPr lvl="1" eaLnBrk="1" hangingPunct="1"/>
            <a:r>
              <a:rPr lang="en-US"/>
              <a:t>Two touch sensors to detect hitting the floor: - feedback</a:t>
            </a:r>
          </a:p>
          <a:p>
            <a:pPr lvl="1" eaLnBrk="1" hangingPunct="1"/>
            <a:r>
              <a:rPr lang="en-US"/>
              <a:t>Trailing wheel to measure progress: + feedback</a:t>
            </a:r>
          </a:p>
        </p:txBody>
      </p:sp>
      <p:pic>
        <p:nvPicPr>
          <p:cNvPr id="51206" name="Picture 4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40275" y="1527175"/>
            <a:ext cx="4051300" cy="2435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sndAc>
      <p:stSnd>
        <p:snd r:embed="rId3" name="Laser"/>
      </p:stSnd>
    </p:sndAc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CPE 470/670 - Lecture 12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B28138-7029-C445-855D-68494EA661D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532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Learning to Walk</a:t>
            </a:r>
          </a:p>
        </p:txBody>
      </p:sp>
      <p:sp>
        <p:nvSpPr>
          <p:cNvPr id="5325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0838" y="1214438"/>
            <a:ext cx="7885112" cy="5076825"/>
          </a:xfrm>
        </p:spPr>
        <p:txBody>
          <a:bodyPr/>
          <a:lstStyle/>
          <a:p>
            <a:pPr eaLnBrk="1" hangingPunct="1"/>
            <a:r>
              <a:rPr lang="en-US" sz="2200"/>
              <a:t>Nate Kohl &amp; Peter Stone (2004)</a:t>
            </a:r>
          </a:p>
        </p:txBody>
      </p:sp>
      <p:pic>
        <p:nvPicPr>
          <p:cNvPr id="53254" name="Picture 6">
            <a:hlinkClick r:id="" action="ppaction://media"/>
          </p:cNvPr>
          <p:cNvPicPr>
            <a:picLocks noGrp="1"/>
          </p:cNvPicPr>
          <p:nvPr>
            <p:ph sz="quarter" idx="2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0"/>
          <a:srcRect/>
          <a:stretch>
            <a:fillRect/>
          </a:stretch>
        </p:blipFill>
        <p:spPr>
          <a:xfrm>
            <a:off x="1017588" y="1757363"/>
            <a:ext cx="3352800" cy="2286000"/>
          </a:xfrm>
        </p:spPr>
      </p:pic>
      <p:pic>
        <p:nvPicPr>
          <p:cNvPr id="53255" name="Picture 7">
            <a:hlinkClick r:id="" action="ppaction://media"/>
          </p:cNvPr>
          <p:cNvPicPr>
            <a:picLocks noGrp="1"/>
          </p:cNvPicPr>
          <p:nvPr>
            <p:ph sz="quarter" idx="3"/>
            <a:vide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1"/>
          <a:srcRect/>
          <a:stretch>
            <a:fillRect/>
          </a:stretch>
        </p:blipFill>
        <p:spPr>
          <a:xfrm>
            <a:off x="4546600" y="1757363"/>
            <a:ext cx="3352800" cy="2286000"/>
          </a:xfrm>
        </p:spPr>
      </p:pic>
      <p:pic>
        <p:nvPicPr>
          <p:cNvPr id="53256" name="Picture 8">
            <a:hlinkClick r:id="" action="ppaction://media"/>
          </p:cNvPr>
          <p:cNvPicPr/>
          <p:nvPr>
            <a:vide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2797175" y="4164013"/>
            <a:ext cx="3352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sndAc>
      <p:stSnd>
        <p:snd r:embed="rId9" name="Laser"/>
      </p:stSnd>
    </p:sndAc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32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32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25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325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32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32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255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3255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32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532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256"/>
                  </p:tgtEl>
                </p:cond>
              </p:nextCondLst>
            </p:seq>
            <p:vide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3256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CPE 470/670 - Lecture 12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AA84DF-4E63-AD42-B813-FD1FC4DB4C1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573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Supervised Learning</a:t>
            </a:r>
          </a:p>
        </p:txBody>
      </p:sp>
      <p:sp>
        <p:nvSpPr>
          <p:cNvPr id="65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>
                <a:solidFill>
                  <a:srgbClr val="CC0000"/>
                </a:solidFill>
                <a:latin typeface="Comic Sans MS" pitchFamily="45" charset="0"/>
              </a:rPr>
              <a:t>Supervised learning</a:t>
            </a:r>
            <a:r>
              <a:rPr lang="en-US"/>
              <a:t> requires the user to give the exact solution to the robot in the form of the error direction and magnitude </a:t>
            </a:r>
          </a:p>
          <a:p>
            <a:pPr eaLnBrk="1" hangingPunct="1">
              <a:lnSpc>
                <a:spcPct val="150000"/>
              </a:lnSpc>
            </a:pPr>
            <a:r>
              <a:rPr lang="en-US"/>
              <a:t>The user must know the exact desired behavior for each situation</a:t>
            </a:r>
          </a:p>
          <a:p>
            <a:pPr eaLnBrk="1" hangingPunct="1">
              <a:lnSpc>
                <a:spcPct val="150000"/>
              </a:lnSpc>
            </a:pPr>
            <a:r>
              <a:rPr lang="en-US"/>
              <a:t>Supervised learning involves training, which can be very slow; the user must supervise the system with numerous examples</a:t>
            </a:r>
          </a:p>
        </p:txBody>
      </p:sp>
    </p:spTree>
  </p:cSld>
  <p:clrMapOvr>
    <a:masterClrMapping/>
  </p:clrMapOvr>
  <p:transition xmlns:p14="http://schemas.microsoft.com/office/powerpoint/2010/main">
    <p:sndAc>
      <p:stSnd>
        <p:snd r:embed="rId3" name="Laser"/>
      </p:stSnd>
    </p:sndAc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CPE 470/670 - Lecture 12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D04C3A-710F-C948-90C6-E6392229B31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593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Neural Networks</a:t>
            </a:r>
          </a:p>
        </p:txBody>
      </p:sp>
      <p:sp>
        <p:nvSpPr>
          <p:cNvPr id="5939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One of the most used supervised learning methods</a:t>
            </a:r>
          </a:p>
          <a:p>
            <a:pPr eaLnBrk="1" hangingPunct="1"/>
            <a:r>
              <a:rPr lang="en-US"/>
              <a:t>Used for approximating real-valued and vector-valued target functions</a:t>
            </a:r>
          </a:p>
          <a:p>
            <a:pPr eaLnBrk="1" hangingPunct="1"/>
            <a:r>
              <a:rPr lang="en-US"/>
              <a:t>Inspired from biology: learning systems are built from complex networks of interconnecting neurons</a:t>
            </a:r>
          </a:p>
          <a:p>
            <a:pPr eaLnBrk="1" hangingPunct="1"/>
            <a:r>
              <a:rPr lang="en-US"/>
              <a:t>The goal is to minimize the error between the network output and the desired output </a:t>
            </a:r>
          </a:p>
          <a:p>
            <a:pPr lvl="1" eaLnBrk="1" hangingPunct="1"/>
            <a:r>
              <a:rPr lang="en-US"/>
              <a:t>This is achieved by adjusting the weights on the network connections</a:t>
            </a:r>
          </a:p>
        </p:txBody>
      </p:sp>
    </p:spTree>
  </p:cSld>
  <p:clrMapOvr>
    <a:masterClrMapping/>
  </p:clrMapOvr>
  <p:transition xmlns:p14="http://schemas.microsoft.com/office/powerpoint/2010/main">
    <p:sndAc>
      <p:stSnd>
        <p:snd r:embed="rId3" name="Laser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CPE 470/670 - Lecture 12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A72E18-33A0-E44C-8C6B-7CB5FBA2CAE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614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ALVINN</a:t>
            </a:r>
          </a:p>
        </p:txBody>
      </p:sp>
      <p:sp>
        <p:nvSpPr>
          <p:cNvPr id="6144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0838" y="1093788"/>
            <a:ext cx="4356100" cy="2432050"/>
          </a:xfrm>
        </p:spPr>
        <p:txBody>
          <a:bodyPr/>
          <a:lstStyle/>
          <a:p>
            <a:pPr eaLnBrk="1" hangingPunct="1"/>
            <a:r>
              <a:rPr lang="en-US" sz="2200"/>
              <a:t>ALVINN (Autonomous Land Vehicle in a Neural Network)</a:t>
            </a:r>
          </a:p>
          <a:p>
            <a:pPr eaLnBrk="1" hangingPunct="1"/>
            <a:r>
              <a:rPr lang="en-US" sz="2200"/>
              <a:t>Dean Pomerleau (1991)</a:t>
            </a:r>
          </a:p>
          <a:p>
            <a:pPr eaLnBrk="1" hangingPunct="1"/>
            <a:r>
              <a:rPr lang="en-US" sz="2200"/>
              <a:t>Pittsburg to San Diego: 98.2% autonomous</a:t>
            </a:r>
          </a:p>
        </p:txBody>
      </p:sp>
      <p:pic>
        <p:nvPicPr>
          <p:cNvPr id="61446" name="Picture 4" descr="alvinn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900613" y="1250950"/>
            <a:ext cx="2463800" cy="1849438"/>
          </a:xfrm>
          <a:noFill/>
        </p:spPr>
      </p:pic>
      <p:pic>
        <p:nvPicPr>
          <p:cNvPr id="61447" name="Picture 5" descr="alvinn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/>
          <a:srcRect/>
          <a:stretch>
            <a:fillRect/>
          </a:stretch>
        </p:blipFill>
        <p:spPr>
          <a:xfrm>
            <a:off x="1066800" y="3268663"/>
            <a:ext cx="2517775" cy="3008312"/>
          </a:xfrm>
          <a:noFill/>
        </p:spPr>
      </p:pic>
      <p:pic>
        <p:nvPicPr>
          <p:cNvPr id="61448" name="Picture 6" descr="alvinn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24400" y="3192463"/>
            <a:ext cx="2857500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sndAc>
      <p:stSnd>
        <p:snd r:embed="rId3" name="Laser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vantGard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vantGarde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vantGarde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vantGarde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vantGard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antGard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antGard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antGard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antGarde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latin typeface="Arial" charset="0"/>
              </a:rPr>
              <a:t>CPE 470/670 - Lecture 12</a:t>
            </a:r>
            <a:endParaRPr lang="en-US" sz="1400">
              <a:latin typeface="Arial" charset="0"/>
            </a:endParaRPr>
          </a:p>
        </p:txBody>
      </p:sp>
      <p:sp>
        <p:nvSpPr>
          <p:cNvPr id="665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vantGard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vantGarde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vantGarde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vantGarde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vantGard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antGard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antGard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antGard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antGarde" charset="0"/>
                <a:ea typeface="ＭＳ Ｐゴシック" charset="0"/>
              </a:defRPr>
            </a:lvl9pPr>
          </a:lstStyle>
          <a:p>
            <a:pPr eaLnBrk="1" hangingPunct="1"/>
            <a:fld id="{67F6B2C9-A3AA-6646-A9BD-E13FDCDED74F}" type="slidenum">
              <a:rPr lang="en-US" sz="1400">
                <a:latin typeface="Arial" charset="0"/>
              </a:rPr>
              <a:pPr eaLnBrk="1" hangingPunct="1"/>
              <a:t>15</a:t>
            </a:fld>
            <a:endParaRPr lang="en-US" sz="1400">
              <a:latin typeface="Arial" charset="0"/>
            </a:endParaRPr>
          </a:p>
        </p:txBody>
      </p:sp>
      <p:sp>
        <p:nvSpPr>
          <p:cNvPr id="66563" name="Rectangle 2"/>
          <p:cNvSpPr>
            <a:spLocks noGrp="1" noChangeArrowheads="1"/>
          </p:cNvSpPr>
          <p:nvPr>
            <p:ph type="title"/>
          </p:nvPr>
        </p:nvSpPr>
        <p:spPr>
          <a:xfrm>
            <a:off x="646113" y="100013"/>
            <a:ext cx="8229600" cy="906462"/>
          </a:xfrm>
        </p:spPr>
        <p:txBody>
          <a:bodyPr/>
          <a:lstStyle/>
          <a:p>
            <a:pPr eaLnBrk="1" hangingPunct="1"/>
            <a:r>
              <a:rPr lang="en-US" sz="3600">
                <a:latin typeface="Comic Sans MS" charset="0"/>
                <a:ea typeface="ＭＳ Ｐゴシック" charset="0"/>
                <a:cs typeface="ＭＳ Ｐゴシック" charset="0"/>
              </a:rPr>
              <a:t>Learning from Demonstration &amp; RL</a:t>
            </a:r>
          </a:p>
        </p:txBody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0675" y="1333500"/>
            <a:ext cx="8358188" cy="36147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S. Schaal (</a:t>
            </a:r>
            <a:r>
              <a:rPr lang="ja-JP" altLang="en-US" sz="2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sz="2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97) 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Pole balancing, pendulum-swing-up </a:t>
            </a:r>
          </a:p>
        </p:txBody>
      </p:sp>
      <p:pic>
        <p:nvPicPr>
          <p:cNvPr id="66566" name="imit.avi" descr="/Users/monica/Courses/2009/Robotics_F09/Lectures/imit.avi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425" y="2449513"/>
            <a:ext cx="4173538" cy="313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232772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65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65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56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6566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CPE 470/670 - Lecture 12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F727D2-010C-D440-81C2-86E76F2DE4E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634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Classical Conditioning</a:t>
            </a:r>
          </a:p>
        </p:txBody>
      </p:sp>
      <p:sp>
        <p:nvSpPr>
          <p:cNvPr id="66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838" y="1114425"/>
            <a:ext cx="8229600" cy="539115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/>
              <a:t>Pavlov 1927</a:t>
            </a:r>
          </a:p>
          <a:p>
            <a:pPr eaLnBrk="1" hangingPunct="1">
              <a:lnSpc>
                <a:spcPct val="150000"/>
              </a:lnSpc>
            </a:pPr>
            <a:r>
              <a:rPr lang="en-US"/>
              <a:t>Assumes that </a:t>
            </a:r>
            <a:r>
              <a:rPr lang="en-US">
                <a:solidFill>
                  <a:srgbClr val="CC0000"/>
                </a:solidFill>
                <a:latin typeface="Comic Sans MS" pitchFamily="45" charset="0"/>
              </a:rPr>
              <a:t>unconditioned stimuli </a:t>
            </a:r>
            <a:r>
              <a:rPr lang="en-US">
                <a:solidFill>
                  <a:schemeClr val="accent2"/>
                </a:solidFill>
              </a:rPr>
              <a:t>(</a:t>
            </a:r>
            <a:r>
              <a:rPr lang="en-US"/>
              <a:t>e.g. food) automatically generate an </a:t>
            </a:r>
            <a:r>
              <a:rPr lang="en-US">
                <a:solidFill>
                  <a:srgbClr val="008000"/>
                </a:solidFill>
                <a:latin typeface="Comic Sans MS" pitchFamily="45" charset="0"/>
              </a:rPr>
              <a:t>unconditioned response</a:t>
            </a:r>
            <a:r>
              <a:rPr lang="en-US"/>
              <a:t> (e.g., salivation)</a:t>
            </a:r>
          </a:p>
          <a:p>
            <a:pPr eaLnBrk="1" hangingPunct="1">
              <a:lnSpc>
                <a:spcPct val="150000"/>
              </a:lnSpc>
            </a:pPr>
            <a:r>
              <a:rPr lang="en-US">
                <a:solidFill>
                  <a:srgbClr val="4D4D4D"/>
                </a:solidFill>
                <a:latin typeface="Comic Sans MS" pitchFamily="45" charset="0"/>
              </a:rPr>
              <a:t>Conditioned stimulus</a:t>
            </a:r>
            <a:r>
              <a:rPr lang="en-US"/>
              <a:t> (e.g., ringing a bell) can, over time, become associated with the </a:t>
            </a:r>
            <a:r>
              <a:rPr lang="en-US">
                <a:solidFill>
                  <a:srgbClr val="CC0000"/>
                </a:solidFill>
                <a:latin typeface="Comic Sans MS" pitchFamily="45" charset="0"/>
              </a:rPr>
              <a:t>unconditioned response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sndAc>
      <p:stSnd>
        <p:snd r:embed="rId3" name="Laser"/>
      </p:stSnd>
    </p:sndAc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CPE 470/670 - Lecture 12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69C0DE-4071-F642-81C5-C9B53037FE3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655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/>
              <a:t>Darvin’s Perceptual Categorization</a:t>
            </a:r>
          </a:p>
        </p:txBody>
      </p:sp>
      <p:sp>
        <p:nvSpPr>
          <p:cNvPr id="655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838" y="4643438"/>
            <a:ext cx="8229600" cy="1897062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sz="1700" dirty="0"/>
              <a:t>Two types of stimulus blocks</a:t>
            </a:r>
          </a:p>
          <a:p>
            <a:pPr lvl="1" eaLnBrk="1" hangingPunct="1">
              <a:lnSpc>
                <a:spcPct val="100000"/>
              </a:lnSpc>
            </a:pPr>
            <a:r>
              <a:rPr lang="en-US" sz="1500" dirty="0"/>
              <a:t>6cm metallic cubes</a:t>
            </a:r>
          </a:p>
          <a:p>
            <a:pPr lvl="1" eaLnBrk="1" hangingPunct="1">
              <a:lnSpc>
                <a:spcPct val="100000"/>
              </a:lnSpc>
            </a:pPr>
            <a:r>
              <a:rPr lang="en-US" sz="1500" dirty="0"/>
              <a:t>Blobs: low conductivity (“bad taste”)</a:t>
            </a:r>
          </a:p>
          <a:p>
            <a:pPr lvl="1" eaLnBrk="1" hangingPunct="1">
              <a:lnSpc>
                <a:spcPct val="100000"/>
              </a:lnSpc>
            </a:pPr>
            <a:r>
              <a:rPr lang="en-US" sz="1500" dirty="0"/>
              <a:t>Stripes: high conductivity (“good taste”)</a:t>
            </a:r>
          </a:p>
          <a:p>
            <a:pPr eaLnBrk="1" hangingPunct="1">
              <a:lnSpc>
                <a:spcPct val="100000"/>
              </a:lnSpc>
            </a:pPr>
            <a:r>
              <a:rPr lang="en-US" sz="1700" dirty="0"/>
              <a:t>Instead of hard-wiring stimulus-response rules, develop these associations over time</a:t>
            </a:r>
          </a:p>
        </p:txBody>
      </p:sp>
      <p:sp>
        <p:nvSpPr>
          <p:cNvPr id="65542" name="Text Box 4"/>
          <p:cNvSpPr txBox="1">
            <a:spLocks noChangeArrowheads="1"/>
          </p:cNvSpPr>
          <p:nvPr/>
        </p:nvSpPr>
        <p:spPr bwMode="auto">
          <a:xfrm>
            <a:off x="1552575" y="1403350"/>
            <a:ext cx="1962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400">
                <a:latin typeface="Tahoma" pitchFamily="45" charset="0"/>
              </a:rPr>
              <a:t>Early training</a:t>
            </a:r>
          </a:p>
        </p:txBody>
      </p:sp>
      <p:sp>
        <p:nvSpPr>
          <p:cNvPr id="65543" name="Text Box 5"/>
          <p:cNvSpPr txBox="1">
            <a:spLocks noChangeArrowheads="1"/>
          </p:cNvSpPr>
          <p:nvPr/>
        </p:nvSpPr>
        <p:spPr bwMode="auto">
          <a:xfrm>
            <a:off x="4681538" y="1403350"/>
            <a:ext cx="31765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400">
                <a:latin typeface="Tahoma" pitchFamily="45" charset="0"/>
              </a:rPr>
              <a:t>After the 10</a:t>
            </a:r>
            <a:r>
              <a:rPr lang="en-US" sz="2400" baseline="30000">
                <a:latin typeface="Tahoma" pitchFamily="45" charset="0"/>
              </a:rPr>
              <a:t>th</a:t>
            </a:r>
            <a:r>
              <a:rPr lang="en-US" sz="2400">
                <a:latin typeface="Tahoma" pitchFamily="45" charset="0"/>
              </a:rPr>
              <a:t> stimulus</a:t>
            </a:r>
          </a:p>
        </p:txBody>
      </p:sp>
      <p:pic>
        <p:nvPicPr>
          <p:cNvPr id="65544" name="Picture 8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765175" y="2006600"/>
            <a:ext cx="3762375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5" name="Picture 9">
            <a:hlinkClick r:id="" action="ppaction://media"/>
          </p:cNvPr>
          <p:cNvPicPr/>
          <p:nvPr>
            <a:vide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4594225" y="2006600"/>
            <a:ext cx="3762375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sndAc>
      <p:stSnd>
        <p:snd r:embed="rId7" name="Laser"/>
      </p:stSnd>
    </p:sndAc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55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55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54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554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55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55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545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5545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CPE 470/670 - Lecture 12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30D3F6-17AF-4642-8D6F-FBD85A5A6F7F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675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Genetic Algorithms</a:t>
            </a:r>
          </a:p>
        </p:txBody>
      </p:sp>
      <p:sp>
        <p:nvSpPr>
          <p:cNvPr id="66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838" y="1222375"/>
            <a:ext cx="8229600" cy="5068888"/>
          </a:xfrm>
        </p:spPr>
        <p:txBody>
          <a:bodyPr/>
          <a:lstStyle/>
          <a:p>
            <a:pPr eaLnBrk="1" hangingPunct="1"/>
            <a:r>
              <a:rPr lang="en-US"/>
              <a:t>Inspired from evolutionary biology</a:t>
            </a:r>
          </a:p>
          <a:p>
            <a:pPr eaLnBrk="1" hangingPunct="1"/>
            <a:r>
              <a:rPr lang="en-US"/>
              <a:t>Individuals in a populations have a particular </a:t>
            </a:r>
            <a:r>
              <a:rPr lang="en-US">
                <a:solidFill>
                  <a:srgbClr val="CC0000"/>
                </a:solidFill>
                <a:latin typeface="Comic Sans MS" pitchFamily="45" charset="0"/>
              </a:rPr>
              <a:t>fitness</a:t>
            </a:r>
            <a:r>
              <a:rPr lang="en-US"/>
              <a:t> with respect to a task</a:t>
            </a:r>
          </a:p>
          <a:p>
            <a:pPr eaLnBrk="1" hangingPunct="1"/>
            <a:r>
              <a:rPr lang="en-US"/>
              <a:t>Individuals with the highest fitness are kept as survivors </a:t>
            </a:r>
          </a:p>
          <a:p>
            <a:pPr eaLnBrk="1" hangingPunct="1"/>
            <a:r>
              <a:rPr lang="en-US"/>
              <a:t>Individuals with poor performance are discarded: the process of </a:t>
            </a:r>
            <a:r>
              <a:rPr lang="en-US">
                <a:solidFill>
                  <a:srgbClr val="006600"/>
                </a:solidFill>
                <a:latin typeface="Comic Sans MS" pitchFamily="45" charset="0"/>
              </a:rPr>
              <a:t>natural selection</a:t>
            </a:r>
          </a:p>
          <a:p>
            <a:pPr eaLnBrk="1" hangingPunct="1"/>
            <a:r>
              <a:rPr lang="en-US">
                <a:solidFill>
                  <a:schemeClr val="tx1"/>
                </a:solidFill>
                <a:latin typeface="Comic Sans MS" pitchFamily="45" charset="0"/>
              </a:rPr>
              <a:t>Evolutionary process:</a:t>
            </a:r>
            <a:r>
              <a:rPr lang="en-US"/>
              <a:t> search through the space of solutions to find the one with the highest fitness </a:t>
            </a:r>
          </a:p>
        </p:txBody>
      </p:sp>
    </p:spTree>
  </p:cSld>
  <p:clrMapOvr>
    <a:masterClrMapping/>
  </p:clrMapOvr>
  <p:transition xmlns:p14="http://schemas.microsoft.com/office/powerpoint/2010/main">
    <p:sndAc>
      <p:stSnd>
        <p:snd r:embed="rId3" name="Laser"/>
      </p:stSnd>
    </p:sndAc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CPE 470/670 - Lecture 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CC78FF-68B2-FE44-B22F-905161519C17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69636" name="Picture 2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5663" y="2859088"/>
            <a:ext cx="7404100" cy="3371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6963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Genetic Operators</a:t>
            </a:r>
          </a:p>
        </p:txBody>
      </p:sp>
      <p:sp>
        <p:nvSpPr>
          <p:cNvPr id="6963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71475" y="1084263"/>
            <a:ext cx="8229600" cy="2068512"/>
          </a:xfrm>
        </p:spPr>
        <p:txBody>
          <a:bodyPr/>
          <a:lstStyle/>
          <a:p>
            <a:pPr eaLnBrk="1" hangingPunct="1"/>
            <a:r>
              <a:rPr lang="en-US"/>
              <a:t>Knowledge is encoded as bit strings: </a:t>
            </a:r>
            <a:r>
              <a:rPr lang="en-US">
                <a:solidFill>
                  <a:srgbClr val="CC0000"/>
                </a:solidFill>
                <a:latin typeface="Comic Sans MS" pitchFamily="45" charset="0"/>
              </a:rPr>
              <a:t>chromozome</a:t>
            </a:r>
          </a:p>
          <a:p>
            <a:pPr lvl="1" eaLnBrk="1" hangingPunct="1"/>
            <a:r>
              <a:rPr lang="en-US"/>
              <a:t>Each bit represents a “gene”</a:t>
            </a:r>
          </a:p>
          <a:p>
            <a:pPr eaLnBrk="1" hangingPunct="1"/>
            <a:r>
              <a:rPr lang="en-US"/>
              <a:t>Biologically inspired operators are applied to yield better generations</a:t>
            </a:r>
          </a:p>
        </p:txBody>
      </p:sp>
    </p:spTree>
  </p:cSld>
  <p:clrMapOvr>
    <a:masterClrMapping/>
  </p:clrMapOvr>
  <p:transition xmlns:p14="http://schemas.microsoft.com/office/powerpoint/2010/main">
    <p:sndAc>
      <p:stSnd>
        <p:snd r:embed="rId3" name="Laser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CPE 470/670 - Lecture 12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F140EC-E2FD-744A-B689-D415E71BF87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Learning &amp; Adaptive Behavior</a:t>
            </a:r>
          </a:p>
        </p:txBody>
      </p:sp>
      <p:sp>
        <p:nvSpPr>
          <p:cNvPr id="629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CC0000"/>
                </a:solidFill>
                <a:latin typeface="Comic Sans MS" pitchFamily="45" charset="0"/>
              </a:rPr>
              <a:t>Learning</a:t>
            </a:r>
            <a:r>
              <a:rPr lang="en-US"/>
              <a:t> produces changes within an agent that over time enable it to perform more effectively within its environment</a:t>
            </a:r>
          </a:p>
          <a:p>
            <a:pPr lvl="1" eaLnBrk="1" hangingPunct="1"/>
            <a:endParaRPr lang="en-US"/>
          </a:p>
          <a:p>
            <a:pPr eaLnBrk="1" hangingPunct="1"/>
            <a:r>
              <a:rPr lang="en-US">
                <a:solidFill>
                  <a:srgbClr val="008000"/>
                </a:solidFill>
                <a:latin typeface="Comic Sans MS" pitchFamily="45" charset="0"/>
              </a:rPr>
              <a:t>Adaptation</a:t>
            </a:r>
            <a:r>
              <a:rPr lang="en-US"/>
              <a:t> refers to an agent’s learning by making adjustments in order to be more attuned to its environment</a:t>
            </a:r>
          </a:p>
          <a:p>
            <a:pPr lvl="1" eaLnBrk="1" hangingPunct="1"/>
            <a:r>
              <a:rPr lang="en-US">
                <a:solidFill>
                  <a:srgbClr val="00CC00"/>
                </a:solidFill>
                <a:latin typeface="Comic Sans MS" pitchFamily="45" charset="0"/>
              </a:rPr>
              <a:t>Phenotypic</a:t>
            </a:r>
            <a:r>
              <a:rPr lang="en-US"/>
              <a:t> (within an individual agent) or </a:t>
            </a:r>
            <a:r>
              <a:rPr lang="en-US">
                <a:solidFill>
                  <a:srgbClr val="FF0066"/>
                </a:solidFill>
                <a:latin typeface="Comic Sans MS" pitchFamily="45" charset="0"/>
              </a:rPr>
              <a:t>genotypic</a:t>
            </a:r>
            <a:r>
              <a:rPr lang="en-US"/>
              <a:t> (evolutionary)</a:t>
            </a:r>
          </a:p>
          <a:p>
            <a:pPr lvl="1" eaLnBrk="1" hangingPunct="1"/>
            <a:r>
              <a:rPr lang="en-US">
                <a:solidFill>
                  <a:schemeClr val="accent2"/>
                </a:solidFill>
                <a:latin typeface="Comic Sans MS" pitchFamily="45" charset="0"/>
              </a:rPr>
              <a:t>Acclimatization</a:t>
            </a:r>
            <a:r>
              <a:rPr lang="en-US"/>
              <a:t> (slow) or </a:t>
            </a:r>
            <a:r>
              <a:rPr lang="en-US">
                <a:solidFill>
                  <a:srgbClr val="990033"/>
                </a:solidFill>
                <a:latin typeface="Comic Sans MS" pitchFamily="45" charset="0"/>
              </a:rPr>
              <a:t>homeostasis</a:t>
            </a:r>
            <a:r>
              <a:rPr lang="en-US"/>
              <a:t> (rapid)</a:t>
            </a:r>
          </a:p>
        </p:txBody>
      </p:sp>
    </p:spTree>
  </p:cSld>
  <p:clrMapOvr>
    <a:masterClrMapping/>
  </p:clrMapOvr>
  <p:transition xmlns:p14="http://schemas.microsoft.com/office/powerpoint/2010/main">
    <p:sndAc>
      <p:stSnd>
        <p:snd r:embed="rId3" name="Laser"/>
      </p:stSnd>
    </p:sndAc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CPE 470/670 - Lecture 12</a:t>
            </a: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AA63B4-8CA3-A949-A35A-C15462E7010B}" type="slidenum">
              <a:rPr lang="en-US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716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Evolving Structure and Control</a:t>
            </a:r>
          </a:p>
        </p:txBody>
      </p:sp>
      <p:sp>
        <p:nvSpPr>
          <p:cNvPr id="7168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0838" y="1214438"/>
            <a:ext cx="8181975" cy="5076825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en-US" sz="2200" dirty="0"/>
              <a:t>Karl Sims 1994</a:t>
            </a:r>
          </a:p>
          <a:p>
            <a:pPr eaLnBrk="1" hangingPunct="1">
              <a:lnSpc>
                <a:spcPct val="130000"/>
              </a:lnSpc>
            </a:pPr>
            <a:r>
              <a:rPr lang="en-US" sz="2200" dirty="0"/>
              <a:t>Evolved </a:t>
            </a:r>
            <a:r>
              <a:rPr lang="en-US" sz="2200" dirty="0">
                <a:solidFill>
                  <a:srgbClr val="CC0000"/>
                </a:solidFill>
                <a:latin typeface="Comic Sans MS" pitchFamily="45" charset="0"/>
              </a:rPr>
              <a:t>morphology</a:t>
            </a:r>
            <a:r>
              <a:rPr lang="en-US" sz="2200" dirty="0"/>
              <a:t> and </a:t>
            </a:r>
            <a:r>
              <a:rPr lang="en-US" sz="2200" dirty="0">
                <a:solidFill>
                  <a:srgbClr val="CC0000"/>
                </a:solidFill>
                <a:latin typeface="Comic Sans MS" pitchFamily="45" charset="0"/>
              </a:rPr>
              <a:t>control</a:t>
            </a:r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sz="2200" dirty="0"/>
              <a:t>	for virtual creatures performing</a:t>
            </a:r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sz="2200" dirty="0"/>
              <a:t>	swimming, walking, jumping, </a:t>
            </a:r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sz="2200" dirty="0"/>
              <a:t>	and following</a:t>
            </a:r>
          </a:p>
          <a:p>
            <a:pPr eaLnBrk="1" hangingPunct="1">
              <a:lnSpc>
                <a:spcPct val="130000"/>
              </a:lnSpc>
            </a:pPr>
            <a:r>
              <a:rPr lang="en-US" sz="2200" dirty="0"/>
              <a:t>Genotypes encoded as directed graphs are used to produce 3D kinematic structures</a:t>
            </a:r>
          </a:p>
          <a:p>
            <a:pPr eaLnBrk="1" hangingPunct="1">
              <a:lnSpc>
                <a:spcPct val="130000"/>
              </a:lnSpc>
            </a:pPr>
            <a:r>
              <a:rPr lang="en-US" sz="2200" dirty="0"/>
              <a:t>Genotype encode points of attachment</a:t>
            </a:r>
          </a:p>
          <a:p>
            <a:pPr eaLnBrk="1" hangingPunct="1">
              <a:lnSpc>
                <a:spcPct val="130000"/>
              </a:lnSpc>
            </a:pPr>
            <a:r>
              <a:rPr lang="en-US" sz="2200" dirty="0"/>
              <a:t>Sensors used: contact, joint angle and </a:t>
            </a:r>
            <a:r>
              <a:rPr lang="en-US" sz="2200" dirty="0" err="1"/>
              <a:t>photosensors</a:t>
            </a:r>
            <a:r>
              <a:rPr lang="en-US" sz="2200" dirty="0" smtClean="0"/>
              <a:t> </a:t>
            </a:r>
          </a:p>
          <a:p>
            <a:pPr eaLnBrk="1" hangingPunct="1">
              <a:lnSpc>
                <a:spcPct val="130000"/>
              </a:lnSpc>
            </a:pPr>
            <a:r>
              <a:rPr lang="en-US" sz="2200" dirty="0" smtClean="0"/>
              <a:t>Video: </a:t>
            </a:r>
            <a:r>
              <a:rPr lang="en-US" sz="1800" dirty="0" smtClean="0">
                <a:solidFill>
                  <a:schemeClr val="tx1"/>
                </a:solidFill>
              </a:rPr>
              <a:t>http://</a:t>
            </a:r>
            <a:r>
              <a:rPr lang="en-US" sz="1800" dirty="0" err="1" smtClean="0">
                <a:solidFill>
                  <a:schemeClr val="tx1"/>
                </a:solidFill>
              </a:rPr>
              <a:t>www.youtube.com/watch?v</a:t>
            </a:r>
            <a:r>
              <a:rPr lang="en-US" sz="1800" dirty="0" smtClean="0">
                <a:solidFill>
                  <a:schemeClr val="tx1"/>
                </a:solidFill>
              </a:rPr>
              <a:t>=JBgG_VSP7f8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71686" name="Picture 6">
            <a:hlinkClick r:id="" action="ppaction://media"/>
          </p:cNvPr>
          <p:cNvPicPr>
            <a:picLocks noGrp="1"/>
          </p:cNvPicPr>
          <p:nvPr>
            <p:ph sz="half" idx="2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/>
          <a:srcRect/>
          <a:stretch>
            <a:fillRect/>
          </a:stretch>
        </p:blipFill>
        <p:spPr>
          <a:xfrm>
            <a:off x="5084763" y="1225550"/>
            <a:ext cx="3652837" cy="2559050"/>
          </a:xfrm>
        </p:spPr>
      </p:pic>
    </p:spTree>
  </p:cSld>
  <p:clrMapOvr>
    <a:masterClrMapping/>
  </p:clrMapOvr>
  <p:transition xmlns:p14="http://schemas.microsoft.com/office/powerpoint/2010/main">
    <p:sndAc>
      <p:stSnd>
        <p:snd r:embed="rId5" name="Laser"/>
      </p:stSnd>
    </p:sndAc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16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16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68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1686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CPE 470/670 - Lecture 12</a:t>
            </a:r>
            <a:endParaRPr lang="en-US"/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7097A9-73EC-B84A-9F1A-9395C3930244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73732" name="Rectangle 2"/>
          <p:cNvSpPr>
            <a:spLocks noGrp="1" noChangeArrowheads="1"/>
          </p:cNvSpPr>
          <p:nvPr>
            <p:ph type="title"/>
          </p:nvPr>
        </p:nvSpPr>
        <p:spPr>
          <a:xfrm>
            <a:off x="569913" y="100013"/>
            <a:ext cx="8229600" cy="906462"/>
          </a:xfrm>
        </p:spPr>
        <p:txBody>
          <a:bodyPr/>
          <a:lstStyle/>
          <a:p>
            <a:pPr eaLnBrk="1" hangingPunct="1"/>
            <a:r>
              <a:rPr lang="en-US"/>
              <a:t>Evolving Structure and Control</a:t>
            </a:r>
          </a:p>
        </p:txBody>
      </p:sp>
      <p:sp>
        <p:nvSpPr>
          <p:cNvPr id="7373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0838" y="1149350"/>
            <a:ext cx="8210550" cy="5141913"/>
          </a:xfrm>
        </p:spPr>
        <p:txBody>
          <a:bodyPr/>
          <a:lstStyle/>
          <a:p>
            <a:pPr eaLnBrk="1" hangingPunct="1"/>
            <a:r>
              <a:rPr lang="en-US"/>
              <a:t>Jordan Pollak</a:t>
            </a:r>
          </a:p>
          <a:p>
            <a:pPr lvl="1" eaLnBrk="1" hangingPunct="1"/>
            <a:r>
              <a:rPr lang="en-US" sz="2400"/>
              <a:t>Real structures</a:t>
            </a:r>
          </a:p>
        </p:txBody>
      </p:sp>
      <p:pic>
        <p:nvPicPr>
          <p:cNvPr id="73734" name="Picture 6">
            <a:hlinkClick r:id="" action="ppaction://media"/>
          </p:cNvPr>
          <p:cNvPicPr>
            <a:picLocks noGrp="1"/>
          </p:cNvPicPr>
          <p:nvPr>
            <p:ph sz="quarter" idx="2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6"/>
          <a:srcRect/>
          <a:stretch>
            <a:fillRect/>
          </a:stretch>
        </p:blipFill>
        <p:spPr>
          <a:xfrm>
            <a:off x="3271838" y="2322513"/>
            <a:ext cx="2535237" cy="1624012"/>
          </a:xfrm>
        </p:spPr>
      </p:pic>
      <p:pic>
        <p:nvPicPr>
          <p:cNvPr id="73735" name="Picture 7">
            <a:hlinkClick r:id="" action="ppaction://media"/>
          </p:cNvPr>
          <p:cNvPicPr>
            <a:picLocks noGrp="1"/>
          </p:cNvPicPr>
          <p:nvPr>
            <p:ph sz="quarter" idx="3"/>
            <a:vide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7"/>
          <a:srcRect/>
          <a:stretch>
            <a:fillRect/>
          </a:stretch>
        </p:blipFill>
        <p:spPr>
          <a:xfrm>
            <a:off x="3265488" y="4403725"/>
            <a:ext cx="2587625" cy="1527175"/>
          </a:xfrm>
        </p:spPr>
      </p:pic>
      <p:pic>
        <p:nvPicPr>
          <p:cNvPr id="73736" name="Picture 8">
            <a:hlinkClick r:id="" action="ppaction://media"/>
          </p:cNvPr>
          <p:cNvPicPr/>
          <p:nvPr>
            <a:vide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8"/>
          <a:srcRect/>
          <a:stretch>
            <a:fillRect/>
          </a:stretch>
        </p:blipFill>
        <p:spPr bwMode="auto">
          <a:xfrm>
            <a:off x="374650" y="2322513"/>
            <a:ext cx="2530475" cy="163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7" name="Picture 9">
            <a:hlinkClick r:id="" action="ppaction://media"/>
          </p:cNvPr>
          <p:cNvPicPr/>
          <p:nvPr>
            <a:videoFile r:link="rId8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19"/>
          <a:srcRect/>
          <a:stretch>
            <a:fillRect/>
          </a:stretch>
        </p:blipFill>
        <p:spPr bwMode="auto">
          <a:xfrm>
            <a:off x="374650" y="4240213"/>
            <a:ext cx="2559050" cy="185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8" name="Picture 10">
            <a:hlinkClick r:id="" action="ppaction://media"/>
          </p:cNvPr>
          <p:cNvPicPr/>
          <p:nvPr>
            <a:videoFile r:link="rId10"/>
            <p:extLst>
              <p:ext uri="{DAA4B4D4-6D71-4841-9C94-3DE7FCFB9230}">
                <p14:media xmlns:p14="http://schemas.microsoft.com/office/powerpoint/2010/main" r:link="rId9"/>
              </p:ext>
            </p:extLst>
          </p:nvPr>
        </p:nvPicPr>
        <p:blipFill>
          <a:blip r:embed="rId20"/>
          <a:srcRect/>
          <a:stretch>
            <a:fillRect/>
          </a:stretch>
        </p:blipFill>
        <p:spPr bwMode="auto">
          <a:xfrm>
            <a:off x="6184900" y="2322513"/>
            <a:ext cx="2701925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9" name="Picture 11">
            <a:hlinkClick r:id="" action="ppaction://media"/>
          </p:cNvPr>
          <p:cNvPicPr/>
          <p:nvPr>
            <a:videoFile r:link="rId12"/>
            <p:extLst>
              <p:ext uri="{DAA4B4D4-6D71-4841-9C94-3DE7FCFB9230}">
                <p14:media xmlns:p14="http://schemas.microsoft.com/office/powerpoint/2010/main" r:link="rId11"/>
              </p:ext>
            </p:extLst>
          </p:nvPr>
        </p:nvPicPr>
        <p:blipFill>
          <a:blip r:embed="rId21"/>
          <a:srcRect/>
          <a:stretch>
            <a:fillRect/>
          </a:stretch>
        </p:blipFill>
        <p:spPr bwMode="auto">
          <a:xfrm>
            <a:off x="6184900" y="4176713"/>
            <a:ext cx="268287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sndAc>
      <p:stSnd>
        <p:snd r:embed="rId15" name="Laser"/>
      </p:stSnd>
    </p:sndAc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37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37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73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373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37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37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735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3735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37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737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736"/>
                  </p:tgtEl>
                </p:cond>
              </p:nextCondLst>
            </p:seq>
            <p:vide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3736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37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737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737"/>
                  </p:tgtEl>
                </p:cond>
              </p:nextCondLst>
            </p:seq>
            <p:vide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3737"/>
                </p:tgtEl>
              </p:cMediaNode>
            </p:vide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37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0" dur="1" fill="hold"/>
                                        <p:tgtEl>
                                          <p:spTgt spid="737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738"/>
                  </p:tgtEl>
                </p:cond>
              </p:nextCondLst>
            </p:seq>
            <p:vide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3738"/>
                </p:tgtEl>
              </p:cMediaNode>
            </p:vide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37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6" dur="1" fill="hold"/>
                                        <p:tgtEl>
                                          <p:spTgt spid="737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739"/>
                  </p:tgtEl>
                </p:cond>
              </p:nextCondLst>
            </p:seq>
            <p:vide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3739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CPE 470/670 - Lecture 12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195E98-52D1-3D47-A6C3-783B7913B02C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757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Learning from Demonstration</a:t>
            </a:r>
          </a:p>
        </p:txBody>
      </p:sp>
      <p:sp>
        <p:nvSpPr>
          <p:cNvPr id="757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41388"/>
            <a:ext cx="8610600" cy="2438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/>
              <a:t>Inspiration:</a:t>
            </a:r>
            <a:endParaRPr lang="en-US" sz="2200"/>
          </a:p>
          <a:p>
            <a:pPr eaLnBrk="1" hangingPunct="1"/>
            <a:r>
              <a:rPr lang="en-US" sz="2200"/>
              <a:t>Human-like teaching by demonstration </a:t>
            </a:r>
          </a:p>
          <a:p>
            <a:pPr eaLnBrk="1" hangingPunct="1"/>
            <a:r>
              <a:rPr lang="en-US" sz="2200"/>
              <a:t>Multiple means for interaction and learning: concurrent use of </a:t>
            </a:r>
            <a:r>
              <a:rPr lang="en-US" sz="2200">
                <a:latin typeface="Monotype Corsiva" pitchFamily="45" charset="0"/>
              </a:rPr>
              <a:t>demonstration, verbal instruction, attentional cues, gestures</a:t>
            </a:r>
            <a:r>
              <a:rPr lang="en-US" sz="2200"/>
              <a:t>,</a:t>
            </a:r>
            <a:r>
              <a:rPr lang="en-US" sz="2200" i="1"/>
              <a:t> </a:t>
            </a:r>
            <a:r>
              <a:rPr lang="en-US" sz="2200"/>
              <a:t>etc.</a:t>
            </a:r>
          </a:p>
          <a:p>
            <a:pPr eaLnBrk="1" hangingPunct="1">
              <a:buFontTx/>
              <a:buNone/>
            </a:pPr>
            <a:r>
              <a:rPr lang="en-US"/>
              <a:t>Solution: </a:t>
            </a:r>
            <a:endParaRPr lang="en-US" sz="2200"/>
          </a:p>
          <a:p>
            <a:pPr eaLnBrk="1" hangingPunct="1"/>
            <a:r>
              <a:rPr lang="en-US" sz="2200" b="1">
                <a:solidFill>
                  <a:srgbClr val="215294"/>
                </a:solidFill>
              </a:rPr>
              <a:t>Instructive demonstrations</a:t>
            </a:r>
            <a:r>
              <a:rPr lang="en-US" sz="2200"/>
              <a:t>, </a:t>
            </a:r>
            <a:r>
              <a:rPr lang="en-US" sz="2200" b="1">
                <a:solidFill>
                  <a:srgbClr val="215294"/>
                </a:solidFill>
              </a:rPr>
              <a:t>generalization</a:t>
            </a:r>
            <a:r>
              <a:rPr lang="en-US" sz="2200"/>
              <a:t> and </a:t>
            </a:r>
            <a:r>
              <a:rPr lang="en-US" sz="2200" b="1">
                <a:solidFill>
                  <a:srgbClr val="215294"/>
                </a:solidFill>
              </a:rPr>
              <a:t>practice</a:t>
            </a:r>
            <a:r>
              <a:rPr lang="en-US" sz="2200"/>
              <a:t> </a:t>
            </a:r>
          </a:p>
        </p:txBody>
      </p:sp>
      <p:pic>
        <p:nvPicPr>
          <p:cNvPr id="75782" name="Picture 6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1066800" y="4189413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3" name="Picture 7">
            <a:hlinkClick r:id="" action="ppaction://media"/>
          </p:cNvPr>
          <p:cNvPicPr/>
          <p:nvPr>
            <a:vide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5181600" y="4189413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4" name="Text Box 6"/>
          <p:cNvSpPr txBox="1">
            <a:spLocks noChangeArrowheads="1"/>
          </p:cNvSpPr>
          <p:nvPr/>
        </p:nvSpPr>
        <p:spPr bwMode="auto">
          <a:xfrm>
            <a:off x="1574800" y="3732213"/>
            <a:ext cx="203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kumimoji="1" lang="en-US" sz="2000">
                <a:solidFill>
                  <a:srgbClr val="215294"/>
                </a:solidFill>
                <a:latin typeface="Arial" pitchFamily="45" charset="0"/>
              </a:rPr>
              <a:t>Demonstration </a:t>
            </a:r>
            <a:endParaRPr kumimoji="1" lang="en-US" sz="2000">
              <a:solidFill>
                <a:srgbClr val="215294"/>
              </a:solidFill>
              <a:latin typeface="Times New Roman" pitchFamily="45" charset="0"/>
            </a:endParaRPr>
          </a:p>
        </p:txBody>
      </p:sp>
      <p:sp>
        <p:nvSpPr>
          <p:cNvPr id="75785" name="Text Box 7"/>
          <p:cNvSpPr txBox="1">
            <a:spLocks noChangeArrowheads="1"/>
          </p:cNvSpPr>
          <p:nvPr/>
        </p:nvSpPr>
        <p:spPr bwMode="auto">
          <a:xfrm>
            <a:off x="5518150" y="3732213"/>
            <a:ext cx="2374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kumimoji="1" lang="en-US" sz="2000">
                <a:solidFill>
                  <a:srgbClr val="215294"/>
                </a:solidFill>
                <a:latin typeface="Arial" pitchFamily="45" charset="0"/>
              </a:rPr>
              <a:t>Robot performance</a:t>
            </a:r>
            <a:endParaRPr kumimoji="1" lang="en-US" sz="2000">
              <a:solidFill>
                <a:srgbClr val="215294"/>
              </a:solidFill>
              <a:latin typeface="Times New Roman" pitchFamily="45" charset="0"/>
            </a:endParaRPr>
          </a:p>
        </p:txBody>
      </p:sp>
    </p:spTree>
  </p:cSld>
  <p:clrMapOvr>
    <a:masterClrMapping/>
  </p:clrMapOvr>
  <p:transition xmlns:p14="http://schemas.microsoft.com/office/powerpoint/2010/main">
    <p:sndAc>
      <p:stSnd>
        <p:snd r:embed="rId7" name="Laser"/>
      </p:stSnd>
    </p:sndAc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57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57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78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57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578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783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5782"/>
                </p:tgtEl>
              </p:cMediaNode>
            </p:video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5783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CPE 470/670 - Lecture 12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4D6A23-E568-7244-B708-BB69D7B021D8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778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Robot Learning from other Robot Teachers</a:t>
            </a:r>
          </a:p>
        </p:txBody>
      </p:sp>
      <p:sp>
        <p:nvSpPr>
          <p:cNvPr id="778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838" y="1214438"/>
            <a:ext cx="8229600" cy="27686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/>
              <a:t>Transfer of task knowledge from humans to robots, between heterogeneous robots</a:t>
            </a:r>
          </a:p>
        </p:txBody>
      </p:sp>
      <p:sp>
        <p:nvSpPr>
          <p:cNvPr id="77830" name="Text Box 4"/>
          <p:cNvSpPr txBox="1">
            <a:spLocks noChangeArrowheads="1"/>
          </p:cNvSpPr>
          <p:nvPr/>
        </p:nvSpPr>
        <p:spPr bwMode="auto">
          <a:xfrm>
            <a:off x="1028700" y="2895600"/>
            <a:ext cx="2705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kumimoji="1" lang="en-US" sz="2000">
                <a:solidFill>
                  <a:srgbClr val="215294"/>
                </a:solidFill>
                <a:latin typeface="Arial" pitchFamily="45" charset="0"/>
              </a:rPr>
              <a:t>Human demonstration</a:t>
            </a:r>
            <a:endParaRPr kumimoji="1" lang="en-US" sz="2000">
              <a:solidFill>
                <a:srgbClr val="215294"/>
              </a:solidFill>
              <a:latin typeface="Times New Roman" pitchFamily="45" charset="0"/>
            </a:endParaRPr>
          </a:p>
        </p:txBody>
      </p:sp>
      <p:sp>
        <p:nvSpPr>
          <p:cNvPr id="77831" name="Text Box 5"/>
          <p:cNvSpPr txBox="1">
            <a:spLocks noChangeArrowheads="1"/>
          </p:cNvSpPr>
          <p:nvPr/>
        </p:nvSpPr>
        <p:spPr bwMode="auto">
          <a:xfrm>
            <a:off x="5562600" y="2895600"/>
            <a:ext cx="2438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kumimoji="1" lang="en-US" sz="2000">
                <a:solidFill>
                  <a:srgbClr val="215294"/>
                </a:solidFill>
                <a:latin typeface="Arial" pitchFamily="45" charset="0"/>
              </a:rPr>
              <a:t>Robot performance</a:t>
            </a:r>
            <a:endParaRPr kumimoji="1" lang="en-US" sz="2000">
              <a:solidFill>
                <a:srgbClr val="215294"/>
              </a:solidFill>
              <a:latin typeface="Times New Roman" pitchFamily="45" charset="0"/>
            </a:endParaRPr>
          </a:p>
        </p:txBody>
      </p:sp>
      <p:pic>
        <p:nvPicPr>
          <p:cNvPr id="77832" name="Picture 8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838200" y="3352800"/>
            <a:ext cx="308768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33" name="Picture 9">
            <a:hlinkClick r:id="" action="ppaction://media"/>
          </p:cNvPr>
          <p:cNvPicPr/>
          <p:nvPr>
            <a:vide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5257800" y="335280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sndAc>
      <p:stSnd>
        <p:snd r:embed="rId7" name="Laser"/>
      </p:stSnd>
    </p:sndAc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78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78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3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78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78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33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7832"/>
                </p:tgtEl>
              </p:cMediaNode>
            </p:video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7833"/>
                </p:tgtEl>
              </p:cMediaNode>
            </p:vide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CPE 470/670 - Lecture 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EAC8C2-E12D-3846-B681-BDED5B22C0BE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798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Multirobot Systems</a:t>
            </a:r>
          </a:p>
        </p:txBody>
      </p:sp>
      <p:sp>
        <p:nvSpPr>
          <p:cNvPr id="69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Motivation</a:t>
            </a:r>
          </a:p>
          <a:p>
            <a:pPr lvl="1" eaLnBrk="1" hangingPunct="1">
              <a:lnSpc>
                <a:spcPct val="150000"/>
              </a:lnSpc>
            </a:pPr>
            <a:r>
              <a:rPr lang="en-US"/>
              <a:t>the task complexity is too high for a single robot </a:t>
            </a:r>
          </a:p>
          <a:p>
            <a:pPr lvl="1" eaLnBrk="1" hangingPunct="1">
              <a:lnSpc>
                <a:spcPct val="150000"/>
              </a:lnSpc>
            </a:pPr>
            <a:r>
              <a:rPr lang="en-US"/>
              <a:t>the task is inherently distributed</a:t>
            </a:r>
          </a:p>
          <a:p>
            <a:pPr lvl="1" eaLnBrk="1" hangingPunct="1">
              <a:lnSpc>
                <a:spcPct val="150000"/>
              </a:lnSpc>
            </a:pPr>
            <a:r>
              <a:rPr lang="en-US"/>
              <a:t>building several resource-bounded </a:t>
            </a:r>
          </a:p>
          <a:p>
            <a:pPr lvl="1" eaLnBrk="1" hangingPunct="1">
              <a:lnSpc>
                <a:spcPct val="150000"/>
              </a:lnSpc>
              <a:buFontTx/>
              <a:buNone/>
            </a:pPr>
            <a:r>
              <a:rPr lang="en-US"/>
              <a:t>	robots is much easier than having a </a:t>
            </a:r>
          </a:p>
          <a:p>
            <a:pPr lvl="1" eaLnBrk="1" hangingPunct="1">
              <a:lnSpc>
                <a:spcPct val="150000"/>
              </a:lnSpc>
              <a:buFontTx/>
              <a:buNone/>
            </a:pPr>
            <a:r>
              <a:rPr lang="en-US"/>
              <a:t>  	single powerful robot</a:t>
            </a:r>
          </a:p>
          <a:p>
            <a:pPr lvl="1" eaLnBrk="1" hangingPunct="1">
              <a:lnSpc>
                <a:spcPct val="150000"/>
              </a:lnSpc>
            </a:pPr>
            <a:r>
              <a:rPr lang="en-US"/>
              <a:t>multiple robots can solve problems faster </a:t>
            </a:r>
          </a:p>
          <a:p>
            <a:pPr lvl="1" eaLnBrk="1" hangingPunct="1">
              <a:lnSpc>
                <a:spcPct val="150000"/>
              </a:lnSpc>
            </a:pPr>
            <a:r>
              <a:rPr lang="en-US"/>
              <a:t>the introduction of multiple robots increases robustness through redundancy</a:t>
            </a:r>
          </a:p>
        </p:txBody>
      </p:sp>
      <p:pic>
        <p:nvPicPr>
          <p:cNvPr id="7987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46750" y="2454275"/>
            <a:ext cx="3246438" cy="209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sndAc>
      <p:stSnd>
        <p:snd r:embed="rId3" name="Laser"/>
      </p:stSnd>
    </p:sndAc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CPE 470/670 - Lecture 12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74B357-AE3C-AE49-B151-12C98253CF7D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819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/>
              <a:t>Multirobot Systems – Control Approaches</a:t>
            </a:r>
          </a:p>
        </p:txBody>
      </p:sp>
      <p:sp>
        <p:nvSpPr>
          <p:cNvPr id="70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838" y="1214438"/>
            <a:ext cx="8229600" cy="5260975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sz="2200"/>
              <a:t>Collective swarms</a:t>
            </a:r>
          </a:p>
          <a:p>
            <a:pPr lvl="1" eaLnBrk="1" hangingPunct="1">
              <a:lnSpc>
                <a:spcPct val="100000"/>
              </a:lnSpc>
            </a:pPr>
            <a:r>
              <a:rPr lang="en-US" sz="2000"/>
              <a:t>robots execute their own tasks with only minimal need for knowledge about other robot team members</a:t>
            </a:r>
          </a:p>
          <a:p>
            <a:pPr lvl="1" eaLnBrk="1" hangingPunct="1">
              <a:lnSpc>
                <a:spcPct val="100000"/>
              </a:lnSpc>
            </a:pPr>
            <a:r>
              <a:rPr lang="en-US" sz="2000"/>
              <a:t>homogeneous teams</a:t>
            </a:r>
          </a:p>
          <a:p>
            <a:pPr lvl="1" eaLnBrk="1" hangingPunct="1">
              <a:lnSpc>
                <a:spcPct val="100000"/>
              </a:lnSpc>
            </a:pPr>
            <a:r>
              <a:rPr lang="en-US" sz="2000"/>
              <a:t>little explicit communication among robots</a:t>
            </a:r>
          </a:p>
          <a:p>
            <a:pPr eaLnBrk="1" hangingPunct="1">
              <a:lnSpc>
                <a:spcPct val="100000"/>
              </a:lnSpc>
            </a:pPr>
            <a:r>
              <a:rPr lang="en-US" sz="2200"/>
              <a:t>Intentionally cooperative systems</a:t>
            </a:r>
          </a:p>
          <a:p>
            <a:pPr lvl="1" eaLnBrk="1" hangingPunct="1">
              <a:lnSpc>
                <a:spcPct val="100000"/>
              </a:lnSpc>
            </a:pPr>
            <a:r>
              <a:rPr lang="en-US" sz="2000"/>
              <a:t>have knowledge of the presence of other robots in the environment and act together to accomplish the same goal </a:t>
            </a:r>
          </a:p>
          <a:p>
            <a:pPr lvl="1" eaLnBrk="1" hangingPunct="1">
              <a:lnSpc>
                <a:spcPct val="100000"/>
              </a:lnSpc>
            </a:pPr>
            <a:r>
              <a:rPr lang="en-US" sz="2000" b="1" i="1">
                <a:solidFill>
                  <a:srgbClr val="CC0000"/>
                </a:solidFill>
              </a:rPr>
              <a:t>strongly cooperative</a:t>
            </a:r>
            <a:r>
              <a:rPr lang="en-US" sz="2000" i="1"/>
              <a:t> </a:t>
            </a:r>
            <a:r>
              <a:rPr lang="en-US" sz="2000"/>
              <a:t>solutions: robots act in concert to achieve the goal, executing tasks that are not trivially serializable (require some type of communication and synchronization among the robots. </a:t>
            </a:r>
          </a:p>
          <a:p>
            <a:pPr lvl="1" eaLnBrk="1" hangingPunct="1">
              <a:lnSpc>
                <a:spcPct val="100000"/>
              </a:lnSpc>
            </a:pPr>
            <a:r>
              <a:rPr lang="en-US" sz="2000" b="1" i="1">
                <a:solidFill>
                  <a:srgbClr val="CC0000"/>
                </a:solidFill>
              </a:rPr>
              <a:t>weakly cooperative</a:t>
            </a:r>
            <a:r>
              <a:rPr lang="en-US" sz="2000" i="1"/>
              <a:t> </a:t>
            </a:r>
            <a:r>
              <a:rPr lang="en-US" sz="2000"/>
              <a:t>solutions: robots have periods of operational independence</a:t>
            </a:r>
          </a:p>
          <a:p>
            <a:pPr lvl="1" eaLnBrk="1" hangingPunct="1">
              <a:lnSpc>
                <a:spcPct val="100000"/>
              </a:lnSpc>
            </a:pPr>
            <a:r>
              <a:rPr lang="en-US" sz="2000"/>
              <a:t>heterogeneous teams</a:t>
            </a:r>
          </a:p>
        </p:txBody>
      </p:sp>
    </p:spTree>
  </p:cSld>
  <p:clrMapOvr>
    <a:masterClrMapping/>
  </p:clrMapOvr>
  <p:transition xmlns:p14="http://schemas.microsoft.com/office/powerpoint/2010/main">
    <p:sndAc>
      <p:stSnd>
        <p:snd r:embed="rId3" name="Laser"/>
      </p:stSnd>
    </p:sndAc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CPE 470/670 - Lecture 12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B8EBA1-1752-B844-B248-85502C9E21AD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839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Architectures for Robot Teams</a:t>
            </a:r>
          </a:p>
        </p:txBody>
      </p:sp>
      <p:sp>
        <p:nvSpPr>
          <p:cNvPr id="70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/>
              <a:t>How is group behavior generated from the control architectures of the individual robots in the team?</a:t>
            </a:r>
          </a:p>
          <a:p>
            <a:pPr eaLnBrk="1" hangingPunct="1">
              <a:lnSpc>
                <a:spcPct val="110000"/>
              </a:lnSpc>
            </a:pPr>
            <a:r>
              <a:rPr lang="en-US"/>
              <a:t>Several approaches</a:t>
            </a:r>
          </a:p>
          <a:p>
            <a:pPr lvl="1" eaLnBrk="1" hangingPunct="1">
              <a:lnSpc>
                <a:spcPct val="110000"/>
              </a:lnSpc>
            </a:pPr>
            <a:r>
              <a:rPr lang="en-US" b="1">
                <a:solidFill>
                  <a:srgbClr val="CC0000"/>
                </a:solidFill>
              </a:rPr>
              <a:t>centralized:</a:t>
            </a:r>
            <a:r>
              <a:rPr lang="en-US"/>
              <a:t> coordinate the entire team from a single point of control</a:t>
            </a:r>
          </a:p>
          <a:p>
            <a:pPr lvl="1" eaLnBrk="1" hangingPunct="1">
              <a:lnSpc>
                <a:spcPct val="110000"/>
              </a:lnSpc>
            </a:pPr>
            <a:r>
              <a:rPr lang="en-US" b="1">
                <a:solidFill>
                  <a:srgbClr val="CC0000"/>
                </a:solidFill>
              </a:rPr>
              <a:t>hierarchical:</a:t>
            </a:r>
            <a:r>
              <a:rPr lang="en-US"/>
              <a:t> each robot oversees the actions of a relatively small group of other robots </a:t>
            </a:r>
          </a:p>
          <a:p>
            <a:pPr lvl="1" eaLnBrk="1" hangingPunct="1">
              <a:lnSpc>
                <a:spcPct val="110000"/>
              </a:lnSpc>
            </a:pPr>
            <a:r>
              <a:rPr lang="en-US" b="1">
                <a:solidFill>
                  <a:srgbClr val="CC0000"/>
                </a:solidFill>
              </a:rPr>
              <a:t>decentralized:</a:t>
            </a:r>
            <a:r>
              <a:rPr lang="en-US"/>
              <a:t> robots to take actions based only on knowledge local to their situation</a:t>
            </a:r>
          </a:p>
          <a:p>
            <a:pPr lvl="1" eaLnBrk="1" hangingPunct="1">
              <a:lnSpc>
                <a:spcPct val="110000"/>
              </a:lnSpc>
            </a:pPr>
            <a:r>
              <a:rPr lang="en-US" b="1">
                <a:solidFill>
                  <a:srgbClr val="CC0000"/>
                </a:solidFill>
              </a:rPr>
              <a:t>hybrid: </a:t>
            </a:r>
            <a:r>
              <a:rPr lang="en-US"/>
              <a:t>combine local control with higher-level control approaches</a:t>
            </a:r>
          </a:p>
          <a:p>
            <a:pPr lvl="1" eaLnBrk="1" hangingPunct="1">
              <a:lnSpc>
                <a:spcPct val="110000"/>
              </a:lnSpc>
            </a:pPr>
            <a:endParaRPr lang="en-US"/>
          </a:p>
        </p:txBody>
      </p:sp>
    </p:spTree>
  </p:cSld>
  <p:clrMapOvr>
    <a:masterClrMapping/>
  </p:clrMapOvr>
  <p:transition xmlns:p14="http://schemas.microsoft.com/office/powerpoint/2010/main">
    <p:sndAc>
      <p:stSnd>
        <p:snd r:embed="rId3" name="Laser"/>
      </p:stSnd>
    </p:sndAc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CPE 470/670 - Lecture 12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ED8BB4-B06B-3E47-9B9E-E69E530D9F85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86020" name="Rectangle 2"/>
          <p:cNvSpPr>
            <a:spLocks noGrp="1" noChangeArrowheads="1"/>
          </p:cNvSpPr>
          <p:nvPr>
            <p:ph type="title"/>
          </p:nvPr>
        </p:nvSpPr>
        <p:spPr>
          <a:xfrm>
            <a:off x="719138" y="100013"/>
            <a:ext cx="8229600" cy="906462"/>
          </a:xfrm>
        </p:spPr>
        <p:txBody>
          <a:bodyPr/>
          <a:lstStyle/>
          <a:p>
            <a:pPr eaLnBrk="1" hangingPunct="1"/>
            <a:r>
              <a:rPr lang="en-US" sz="3600"/>
              <a:t>Communication in Multirobot Systems</a:t>
            </a:r>
          </a:p>
        </p:txBody>
      </p:sp>
      <p:sp>
        <p:nvSpPr>
          <p:cNvPr id="70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200"/>
              <a:t>Global solutions should be achieved through interaction of robots lacking global information</a:t>
            </a:r>
          </a:p>
          <a:p>
            <a:pPr eaLnBrk="1" hangingPunct="1"/>
            <a:r>
              <a:rPr lang="en-US" sz="2200"/>
              <a:t>Implicit communication </a:t>
            </a:r>
            <a:r>
              <a:rPr lang="en-US" sz="2200" i="1"/>
              <a:t>through the world </a:t>
            </a:r>
            <a:r>
              <a:rPr lang="en-US" sz="2200"/>
              <a:t>(</a:t>
            </a:r>
            <a:r>
              <a:rPr lang="en-US" sz="2200" i="1"/>
              <a:t>stigmergy</a:t>
            </a:r>
            <a:r>
              <a:rPr lang="en-US" sz="2200"/>
              <a:t>)</a:t>
            </a:r>
          </a:p>
          <a:p>
            <a:pPr lvl="1" eaLnBrk="1" hangingPunct="1"/>
            <a:r>
              <a:rPr lang="en-US" sz="2000"/>
              <a:t>robots sense the effects of teammate’s actions through their effects on the world </a:t>
            </a:r>
          </a:p>
          <a:p>
            <a:pPr eaLnBrk="1" hangingPunct="1"/>
            <a:r>
              <a:rPr lang="en-US" sz="2200"/>
              <a:t>Passive action recognition</a:t>
            </a:r>
          </a:p>
          <a:p>
            <a:pPr lvl="1" eaLnBrk="1" hangingPunct="1"/>
            <a:r>
              <a:rPr lang="en-US" sz="2000"/>
              <a:t>robots use sensors to directly observe the actions of their teammates </a:t>
            </a:r>
          </a:p>
          <a:p>
            <a:pPr eaLnBrk="1" hangingPunct="1"/>
            <a:r>
              <a:rPr lang="en-US" sz="2200"/>
              <a:t>Explicit (intentional) communication</a:t>
            </a:r>
          </a:p>
          <a:p>
            <a:pPr lvl="1" eaLnBrk="1" hangingPunct="1"/>
            <a:r>
              <a:rPr lang="en-US" sz="2000"/>
              <a:t>robots directly and intentionally communicate relevant information through some active means, such as radio</a:t>
            </a:r>
          </a:p>
        </p:txBody>
      </p:sp>
    </p:spTree>
  </p:cSld>
  <p:clrMapOvr>
    <a:masterClrMapping/>
  </p:clrMapOvr>
  <p:transition xmlns:p14="http://schemas.microsoft.com/office/powerpoint/2010/main">
    <p:sndAc>
      <p:stSnd>
        <p:snd r:embed="rId3" name="Laser"/>
      </p:stSnd>
    </p:sndAc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CPE 470/670 - Lecture 12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82237C-2B80-464B-97DB-75C4F5B507B7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880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Task Allocation</a:t>
            </a:r>
          </a:p>
        </p:txBody>
      </p:sp>
      <p:sp>
        <p:nvSpPr>
          <p:cNvPr id="70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200"/>
              <a:t>Each task can be worked on by different robots; each robot can work on a variety of different tasks</a:t>
            </a:r>
          </a:p>
          <a:p>
            <a:pPr eaLnBrk="1" hangingPunct="1"/>
            <a:r>
              <a:rPr lang="en-US" sz="2200"/>
              <a:t>Taxonomy (Gerkey &amp; Matari</a:t>
            </a:r>
            <a:r>
              <a:rPr lang="en-US" sz="2200">
                <a:ea typeface="Arial" pitchFamily="45" charset="0"/>
                <a:cs typeface="Arial" pitchFamily="45" charset="0"/>
              </a:rPr>
              <a:t>ć</a:t>
            </a:r>
            <a:r>
              <a:rPr lang="en-US" sz="2200"/>
              <a:t> 2004)</a:t>
            </a:r>
          </a:p>
          <a:p>
            <a:pPr lvl="1" eaLnBrk="1" hangingPunct="1"/>
            <a:r>
              <a:rPr lang="en-US" sz="2000" b="1">
                <a:solidFill>
                  <a:srgbClr val="CC0000"/>
                </a:solidFill>
              </a:rPr>
              <a:t>Single robot tasks</a:t>
            </a:r>
            <a:r>
              <a:rPr lang="en-US" sz="2000"/>
              <a:t> (SR): require only one robot at a time</a:t>
            </a:r>
          </a:p>
          <a:p>
            <a:pPr lvl="1" eaLnBrk="1" hangingPunct="1"/>
            <a:r>
              <a:rPr lang="en-US" sz="2000" b="1">
                <a:solidFill>
                  <a:srgbClr val="CC0000"/>
                </a:solidFill>
              </a:rPr>
              <a:t>Multirobot tasks</a:t>
            </a:r>
            <a:r>
              <a:rPr lang="en-US" sz="2000" i="1"/>
              <a:t> </a:t>
            </a:r>
            <a:r>
              <a:rPr lang="en-US" sz="2000"/>
              <a:t>(MR): require more than one robot working on the same task at the same time</a:t>
            </a:r>
          </a:p>
          <a:p>
            <a:pPr lvl="1" eaLnBrk="1" hangingPunct="1"/>
            <a:r>
              <a:rPr lang="en-US" sz="2000" b="1">
                <a:solidFill>
                  <a:schemeClr val="hlink"/>
                </a:solidFill>
              </a:rPr>
              <a:t>Single task robots</a:t>
            </a:r>
            <a:r>
              <a:rPr lang="en-US" sz="2000" i="1"/>
              <a:t> </a:t>
            </a:r>
            <a:r>
              <a:rPr lang="en-US" sz="2000"/>
              <a:t>(ST): work on only one task at a time</a:t>
            </a:r>
          </a:p>
          <a:p>
            <a:pPr lvl="1" eaLnBrk="1" hangingPunct="1"/>
            <a:r>
              <a:rPr lang="en-US" sz="2000" b="1">
                <a:solidFill>
                  <a:schemeClr val="hlink"/>
                </a:solidFill>
              </a:rPr>
              <a:t>Multitask robots</a:t>
            </a:r>
            <a:r>
              <a:rPr lang="en-US" sz="2000" i="1"/>
              <a:t> </a:t>
            </a:r>
            <a:r>
              <a:rPr lang="en-US" sz="2000"/>
              <a:t>(MT): work on multiple tasks at a time</a:t>
            </a:r>
          </a:p>
          <a:p>
            <a:pPr lvl="1" eaLnBrk="1" hangingPunct="1"/>
            <a:r>
              <a:rPr lang="en-US" sz="2000" b="1">
                <a:solidFill>
                  <a:srgbClr val="CC0099"/>
                </a:solidFill>
              </a:rPr>
              <a:t>Instantaneous Allocation</a:t>
            </a:r>
            <a:r>
              <a:rPr lang="en-US" sz="2000"/>
              <a:t> (IA): optimize the instantaneous allocation</a:t>
            </a:r>
          </a:p>
          <a:p>
            <a:pPr lvl="1" eaLnBrk="1" hangingPunct="1"/>
            <a:r>
              <a:rPr lang="en-US" sz="2000" b="1">
                <a:solidFill>
                  <a:srgbClr val="CC0099"/>
                </a:solidFill>
              </a:rPr>
              <a:t>Time-extended Allocation</a:t>
            </a:r>
            <a:r>
              <a:rPr lang="en-US" sz="2000"/>
              <a:t> (TA): optimize the assignments into the future</a:t>
            </a:r>
          </a:p>
        </p:txBody>
      </p:sp>
    </p:spTree>
  </p:cSld>
  <p:clrMapOvr>
    <a:masterClrMapping/>
  </p:clrMapOvr>
  <p:transition xmlns:p14="http://schemas.microsoft.com/office/powerpoint/2010/main">
    <p:sndAc>
      <p:stSnd>
        <p:snd r:embed="rId3" name="Laser"/>
      </p:stSnd>
    </p:sndAc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CPE 470/670 - Lecture 12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E7AD48-3172-6641-8CF7-DEB2A845C979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901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Task Allocation</a:t>
            </a:r>
          </a:p>
        </p:txBody>
      </p:sp>
      <p:sp>
        <p:nvSpPr>
          <p:cNvPr id="70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</a:pPr>
            <a:r>
              <a:rPr lang="en-US" sz="2200" dirty="0" smtClean="0"/>
              <a:t>ST-SR-</a:t>
            </a:r>
            <a:r>
              <a:rPr lang="en-US" sz="2200" dirty="0"/>
              <a:t>IA: single-robot tasks are assigned once to single-task robots </a:t>
            </a:r>
          </a:p>
          <a:p>
            <a:pPr eaLnBrk="1" hangingPunct="1">
              <a:lnSpc>
                <a:spcPct val="140000"/>
              </a:lnSpc>
            </a:pPr>
            <a:r>
              <a:rPr lang="en-US" sz="2200" dirty="0"/>
              <a:t>ST-SR-IA: the easiest - can be solved in polynomial time as an instance of the optimal assignment problem </a:t>
            </a:r>
          </a:p>
          <a:p>
            <a:pPr eaLnBrk="1" hangingPunct="1">
              <a:lnSpc>
                <a:spcPct val="140000"/>
              </a:lnSpc>
            </a:pPr>
            <a:r>
              <a:rPr lang="en-US" sz="2200" b="1" dirty="0">
                <a:solidFill>
                  <a:srgbClr val="CC0000"/>
                </a:solidFill>
              </a:rPr>
              <a:t>ST-MR-IA </a:t>
            </a:r>
            <a:r>
              <a:rPr lang="en-US" sz="2200" dirty="0"/>
              <a:t>variant is an instance of the set partitioning problem, which is </a:t>
            </a:r>
            <a:r>
              <a:rPr lang="en-US" sz="2200" i="1" dirty="0"/>
              <a:t>NP</a:t>
            </a:r>
            <a:r>
              <a:rPr lang="en-US" sz="2200" dirty="0"/>
              <a:t>-hard </a:t>
            </a:r>
          </a:p>
          <a:p>
            <a:pPr eaLnBrk="1" hangingPunct="1">
              <a:lnSpc>
                <a:spcPct val="140000"/>
              </a:lnSpc>
            </a:pPr>
            <a:r>
              <a:rPr lang="en-US" sz="2200" b="1" dirty="0">
                <a:solidFill>
                  <a:srgbClr val="CC0000"/>
                </a:solidFill>
              </a:rPr>
              <a:t>ST-MR-TA</a:t>
            </a:r>
            <a:r>
              <a:rPr lang="en-US" sz="2200" dirty="0"/>
              <a:t>, </a:t>
            </a:r>
            <a:r>
              <a:rPr lang="en-US" sz="2200" b="1" dirty="0">
                <a:solidFill>
                  <a:srgbClr val="CC0000"/>
                </a:solidFill>
              </a:rPr>
              <a:t>MT-SR-IA</a:t>
            </a:r>
            <a:r>
              <a:rPr lang="en-US" sz="2200" dirty="0"/>
              <a:t>, and </a:t>
            </a:r>
            <a:r>
              <a:rPr lang="en-US" sz="2200" b="1" dirty="0">
                <a:solidFill>
                  <a:srgbClr val="CC0000"/>
                </a:solidFill>
              </a:rPr>
              <a:t>MT-SR-TA</a:t>
            </a:r>
            <a:r>
              <a:rPr lang="en-US" sz="2200" dirty="0"/>
              <a:t> are also </a:t>
            </a:r>
            <a:r>
              <a:rPr lang="en-US" sz="2200" i="1" dirty="0"/>
              <a:t>NP</a:t>
            </a:r>
            <a:r>
              <a:rPr lang="en-US" sz="2200" dirty="0"/>
              <a:t>-hard</a:t>
            </a:r>
          </a:p>
          <a:p>
            <a:pPr eaLnBrk="1" hangingPunct="1">
              <a:lnSpc>
                <a:spcPct val="140000"/>
              </a:lnSpc>
            </a:pPr>
            <a:r>
              <a:rPr lang="en-US" sz="2200" dirty="0"/>
              <a:t>Most approaches to task allocation in </a:t>
            </a:r>
            <a:r>
              <a:rPr lang="en-US" sz="2200" dirty="0" err="1"/>
              <a:t>multirobot</a:t>
            </a:r>
            <a:r>
              <a:rPr lang="en-US" sz="2200" dirty="0"/>
              <a:t> teams generate approximate solutions</a:t>
            </a:r>
          </a:p>
        </p:txBody>
      </p:sp>
    </p:spTree>
  </p:cSld>
  <p:clrMapOvr>
    <a:masterClrMapping/>
  </p:clrMapOvr>
  <p:transition xmlns:p14="http://schemas.microsoft.com/office/powerpoint/2010/main">
    <p:sndAc>
      <p:stSnd>
        <p:snd r:embed="rId3" name="Laser"/>
      </p:stSnd>
    </p:sndAc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CPE 470/670 - Lecture 12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9B271A-8C2A-D949-B750-10772DF9C63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Learning</a:t>
            </a:r>
          </a:p>
        </p:txBody>
      </p:sp>
      <p:sp>
        <p:nvSpPr>
          <p:cNvPr id="632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/>
              <a:t>Learning can improve performance in additional ways:</a:t>
            </a:r>
          </a:p>
          <a:p>
            <a:pPr eaLnBrk="1" hangingPunct="1"/>
            <a:r>
              <a:rPr lang="en-US"/>
              <a:t>Introduce new knowledge (facts, behaviors, rules)</a:t>
            </a:r>
          </a:p>
          <a:p>
            <a:pPr eaLnBrk="1" hangingPunct="1"/>
            <a:r>
              <a:rPr lang="en-US"/>
              <a:t>Generalize concepts</a:t>
            </a:r>
          </a:p>
          <a:p>
            <a:pPr eaLnBrk="1" hangingPunct="1"/>
            <a:r>
              <a:rPr lang="en-US"/>
              <a:t>Specialize concepts for specific situations</a:t>
            </a:r>
          </a:p>
          <a:p>
            <a:pPr eaLnBrk="1" hangingPunct="1"/>
            <a:r>
              <a:rPr lang="en-US"/>
              <a:t>Reorganize information </a:t>
            </a:r>
          </a:p>
          <a:p>
            <a:pPr eaLnBrk="1" hangingPunct="1"/>
            <a:r>
              <a:rPr lang="en-US"/>
              <a:t>Create or discover new concepts</a:t>
            </a:r>
          </a:p>
          <a:p>
            <a:pPr eaLnBrk="1" hangingPunct="1"/>
            <a:r>
              <a:rPr lang="en-US"/>
              <a:t>Create explanations</a:t>
            </a:r>
          </a:p>
          <a:p>
            <a:pPr eaLnBrk="1" hangingPunct="1"/>
            <a:r>
              <a:rPr lang="en-US"/>
              <a:t>Reuse past experiences</a:t>
            </a:r>
          </a:p>
        </p:txBody>
      </p:sp>
    </p:spTree>
  </p:cSld>
  <p:clrMapOvr>
    <a:masterClrMapping/>
  </p:clrMapOvr>
  <p:transition xmlns:p14="http://schemas.microsoft.com/office/powerpoint/2010/main">
    <p:sndAc>
      <p:stSnd>
        <p:snd r:embed="rId3" name="Laser"/>
      </p:stSnd>
    </p:sndAc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283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CPE 470/670 - Lecture 12</a:t>
            </a:r>
            <a:endParaRPr lang="en-US"/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9C5838-B377-FC4E-AE9E-5A21A1EE433C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1003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Readings</a:t>
            </a:r>
          </a:p>
        </p:txBody>
      </p:sp>
      <p:sp>
        <p:nvSpPr>
          <p:cNvPr id="10035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70325" y="2505075"/>
            <a:ext cx="5092700" cy="2562225"/>
          </a:xfrm>
        </p:spPr>
        <p:txBody>
          <a:bodyPr/>
          <a:lstStyle/>
          <a:p>
            <a:pPr eaLnBrk="1" hangingPunct="1"/>
            <a:r>
              <a:rPr lang="en-US" sz="2400"/>
              <a:t>M. Matari</a:t>
            </a:r>
            <a:r>
              <a:rPr lang="en-US" sz="2400">
                <a:ea typeface="Arial" pitchFamily="45" charset="0"/>
                <a:cs typeface="Arial" pitchFamily="45" charset="0"/>
              </a:rPr>
              <a:t>ć</a:t>
            </a:r>
            <a:r>
              <a:rPr lang="en-US" sz="2400"/>
              <a:t>: Chapters 17, 18</a:t>
            </a:r>
          </a:p>
        </p:txBody>
      </p:sp>
      <p:pic>
        <p:nvPicPr>
          <p:cNvPr id="100358" name="Picture 4" descr="mrayztno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928688" y="1982788"/>
            <a:ext cx="2814637" cy="2462212"/>
          </a:xfrm>
          <a:noFill/>
        </p:spPr>
      </p:pic>
    </p:spTree>
  </p:cSld>
  <p:clrMapOvr>
    <a:masterClrMapping/>
  </p:clrMapOvr>
  <p:transition xmlns:p14="http://schemas.microsoft.com/office/powerpoint/2010/main">
    <p:sndAc>
      <p:stSnd>
        <p:snd r:embed="rId3" name="Laser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CPE 470/670 - Lecture 12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E74861-C66E-6A47-9262-01DDB0E35F8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Learning Methods</a:t>
            </a:r>
          </a:p>
        </p:txBody>
      </p:sp>
      <p:sp>
        <p:nvSpPr>
          <p:cNvPr id="637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838" y="1123950"/>
            <a:ext cx="8229600" cy="5594350"/>
          </a:xfrm>
        </p:spPr>
        <p:txBody>
          <a:bodyPr/>
          <a:lstStyle/>
          <a:p>
            <a:pPr eaLnBrk="1" hangingPunct="1"/>
            <a:r>
              <a:rPr lang="en-US"/>
              <a:t>Reinforcement learning</a:t>
            </a:r>
          </a:p>
          <a:p>
            <a:pPr eaLnBrk="1" hangingPunct="1"/>
            <a:r>
              <a:rPr lang="en-US"/>
              <a:t>Neural network (connectionist) learning</a:t>
            </a:r>
          </a:p>
          <a:p>
            <a:pPr eaLnBrk="1" hangingPunct="1"/>
            <a:r>
              <a:rPr lang="en-US"/>
              <a:t>Evolutionary learning</a:t>
            </a:r>
          </a:p>
          <a:p>
            <a:pPr eaLnBrk="1" hangingPunct="1"/>
            <a:r>
              <a:rPr lang="en-US"/>
              <a:t>Learning from experience</a:t>
            </a:r>
          </a:p>
          <a:p>
            <a:pPr lvl="1" eaLnBrk="1" hangingPunct="1"/>
            <a:r>
              <a:rPr lang="en-US"/>
              <a:t>Memory-based</a:t>
            </a:r>
          </a:p>
          <a:p>
            <a:pPr lvl="1" eaLnBrk="1" hangingPunct="1"/>
            <a:r>
              <a:rPr lang="en-US"/>
              <a:t>Case-based</a:t>
            </a:r>
          </a:p>
          <a:p>
            <a:pPr eaLnBrk="1" hangingPunct="1"/>
            <a:r>
              <a:rPr lang="en-US"/>
              <a:t>Learning from demonstration</a:t>
            </a:r>
          </a:p>
          <a:p>
            <a:pPr eaLnBrk="1" hangingPunct="1"/>
            <a:r>
              <a:rPr lang="en-US"/>
              <a:t>Inductive learning</a:t>
            </a:r>
          </a:p>
          <a:p>
            <a:pPr eaLnBrk="1" hangingPunct="1"/>
            <a:r>
              <a:rPr lang="en-US"/>
              <a:t>Explanation-based learning</a:t>
            </a:r>
          </a:p>
          <a:p>
            <a:pPr eaLnBrk="1" hangingPunct="1"/>
            <a:r>
              <a:rPr lang="en-US"/>
              <a:t>Multistrategy learning</a:t>
            </a:r>
          </a:p>
        </p:txBody>
      </p:sp>
    </p:spTree>
  </p:cSld>
  <p:clrMapOvr>
    <a:masterClrMapping/>
  </p:clrMapOvr>
  <p:transition xmlns:p14="http://schemas.microsoft.com/office/powerpoint/2010/main">
    <p:sndAc>
      <p:stSnd>
        <p:snd r:embed="rId3" name="Laser"/>
      </p:stSnd>
    </p:sndAc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795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CPE 470/670 - Lecture 12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6709F0-EED6-3B4D-B1B6-DC9E8C57D1B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Reinforcement Learning (RL)</a:t>
            </a:r>
          </a:p>
        </p:txBody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Motivated by psychology (the Law of Effect, Thorndike 1991):</a:t>
            </a:r>
          </a:p>
          <a:p>
            <a:pPr lvl="1" eaLnBrk="1" hangingPunct="1">
              <a:buFontTx/>
              <a:buNone/>
            </a:pPr>
            <a:endParaRPr lang="en-US"/>
          </a:p>
          <a:p>
            <a:pPr eaLnBrk="1" hangingPunct="1">
              <a:buFontTx/>
              <a:buNone/>
            </a:pPr>
            <a:r>
              <a:rPr lang="en-US"/>
              <a:t>	</a:t>
            </a:r>
            <a:r>
              <a:rPr lang="en-US">
                <a:latin typeface="Comic Sans MS" pitchFamily="45" charset="0"/>
              </a:rPr>
              <a:t>Applying a </a:t>
            </a:r>
            <a:r>
              <a:rPr lang="en-US">
                <a:solidFill>
                  <a:srgbClr val="CC0000"/>
                </a:solidFill>
                <a:latin typeface="Comic Sans MS" pitchFamily="45" charset="0"/>
              </a:rPr>
              <a:t>reward</a:t>
            </a:r>
            <a:r>
              <a:rPr lang="en-US">
                <a:latin typeface="Comic Sans MS" pitchFamily="45" charset="0"/>
              </a:rPr>
              <a:t> immediately after the occurrence of a response </a:t>
            </a:r>
            <a:r>
              <a:rPr lang="en-US">
                <a:solidFill>
                  <a:srgbClr val="CC0000"/>
                </a:solidFill>
                <a:latin typeface="Comic Sans MS" pitchFamily="45" charset="0"/>
              </a:rPr>
              <a:t>increases its probability of reoccurring</a:t>
            </a:r>
            <a:r>
              <a:rPr lang="en-US">
                <a:latin typeface="Comic Sans MS" pitchFamily="45" charset="0"/>
              </a:rPr>
              <a:t>,  while providing </a:t>
            </a:r>
            <a:r>
              <a:rPr lang="en-US">
                <a:solidFill>
                  <a:srgbClr val="008000"/>
                </a:solidFill>
                <a:latin typeface="Comic Sans MS" pitchFamily="45" charset="0"/>
              </a:rPr>
              <a:t>punishment</a:t>
            </a:r>
            <a:r>
              <a:rPr lang="en-US">
                <a:latin typeface="Comic Sans MS" pitchFamily="45" charset="0"/>
              </a:rPr>
              <a:t> after the response will </a:t>
            </a:r>
            <a:r>
              <a:rPr lang="en-US">
                <a:solidFill>
                  <a:srgbClr val="008000"/>
                </a:solidFill>
                <a:latin typeface="Comic Sans MS" pitchFamily="45" charset="0"/>
              </a:rPr>
              <a:t>decrease the probability</a:t>
            </a:r>
          </a:p>
          <a:p>
            <a:pPr lvl="1" eaLnBrk="1" hangingPunct="1"/>
            <a:endParaRPr lang="en-US">
              <a:solidFill>
                <a:srgbClr val="008000"/>
              </a:solidFill>
              <a:latin typeface="Comic Sans MS" pitchFamily="45" charset="0"/>
            </a:endParaRPr>
          </a:p>
          <a:p>
            <a:pPr eaLnBrk="1" hangingPunct="1"/>
            <a:r>
              <a:rPr lang="en-US"/>
              <a:t>One of the most widely used methods for adaptation in robotics</a:t>
            </a:r>
          </a:p>
        </p:txBody>
      </p:sp>
    </p:spTree>
  </p:cSld>
  <p:clrMapOvr>
    <a:masterClrMapping/>
  </p:clrMapOvr>
  <p:transition xmlns:p14="http://schemas.microsoft.com/office/powerpoint/2010/main">
    <p:sndAc>
      <p:stSnd>
        <p:snd r:embed="rId3" name="Laser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CPE 470/670 - Lecture 12</a:t>
            </a: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129B51-3236-F145-9345-F21E5DCD923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3891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Reinforcement Learning</a:t>
            </a:r>
          </a:p>
        </p:txBody>
      </p:sp>
      <p:sp>
        <p:nvSpPr>
          <p:cNvPr id="3891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250950"/>
            <a:ext cx="8437562" cy="5076825"/>
          </a:xfrm>
        </p:spPr>
        <p:txBody>
          <a:bodyPr/>
          <a:lstStyle/>
          <a:p>
            <a:pPr eaLnBrk="1" hangingPunct="1"/>
            <a:r>
              <a:rPr lang="en-US" sz="2200">
                <a:solidFill>
                  <a:srgbClr val="008000"/>
                </a:solidFill>
                <a:latin typeface="Comic Sans MS" pitchFamily="45" charset="0"/>
              </a:rPr>
              <a:t>Goal:</a:t>
            </a:r>
            <a:r>
              <a:rPr lang="en-US" sz="2200"/>
              <a:t> learn an optimal policy that chooses the</a:t>
            </a:r>
          </a:p>
          <a:p>
            <a:pPr eaLnBrk="1" hangingPunct="1">
              <a:buFontTx/>
              <a:buNone/>
            </a:pPr>
            <a:r>
              <a:rPr lang="en-US" sz="2200"/>
              <a:t> 	best action for every set of possible inputs</a:t>
            </a:r>
          </a:p>
          <a:p>
            <a:pPr eaLnBrk="1" hangingPunct="1"/>
            <a:r>
              <a:rPr lang="en-US" sz="2200">
                <a:solidFill>
                  <a:srgbClr val="008000"/>
                </a:solidFill>
                <a:latin typeface="Comic Sans MS" pitchFamily="45" charset="0"/>
              </a:rPr>
              <a:t>Policy:</a:t>
            </a:r>
            <a:r>
              <a:rPr lang="en-US" sz="2200"/>
              <a:t> state/action mapping that determines </a:t>
            </a:r>
          </a:p>
          <a:p>
            <a:pPr eaLnBrk="1" hangingPunct="1">
              <a:buFontTx/>
              <a:buNone/>
            </a:pPr>
            <a:r>
              <a:rPr lang="en-US" sz="2200"/>
              <a:t>	which actions to take</a:t>
            </a:r>
          </a:p>
          <a:p>
            <a:pPr eaLnBrk="1" hangingPunct="1"/>
            <a:r>
              <a:rPr lang="en-US" sz="2200">
                <a:solidFill>
                  <a:srgbClr val="CC0000"/>
                </a:solidFill>
              </a:rPr>
              <a:t>Desirable</a:t>
            </a:r>
            <a:r>
              <a:rPr lang="en-US" sz="2200"/>
              <a:t> outcomes are </a:t>
            </a:r>
            <a:r>
              <a:rPr lang="en-US" sz="2200">
                <a:solidFill>
                  <a:srgbClr val="CC0000"/>
                </a:solidFill>
              </a:rPr>
              <a:t>strengthened</a:t>
            </a:r>
            <a:r>
              <a:rPr lang="en-US" sz="2200"/>
              <a:t> and </a:t>
            </a:r>
            <a:r>
              <a:rPr lang="en-US" sz="2200">
                <a:solidFill>
                  <a:srgbClr val="008000"/>
                </a:solidFill>
              </a:rPr>
              <a:t>undesirable</a:t>
            </a:r>
            <a:r>
              <a:rPr lang="en-US" sz="2200"/>
              <a:t> outcomes are </a:t>
            </a:r>
            <a:r>
              <a:rPr lang="en-US" sz="2200">
                <a:solidFill>
                  <a:srgbClr val="008000"/>
                </a:solidFill>
              </a:rPr>
              <a:t>weakened</a:t>
            </a:r>
            <a:r>
              <a:rPr lang="en-US" sz="2200"/>
              <a:t> </a:t>
            </a:r>
          </a:p>
          <a:p>
            <a:pPr eaLnBrk="1" hangingPunct="1"/>
            <a:r>
              <a:rPr lang="en-US" sz="2200">
                <a:solidFill>
                  <a:srgbClr val="CC0000"/>
                </a:solidFill>
                <a:latin typeface="Comic Sans MS" pitchFamily="45" charset="0"/>
              </a:rPr>
              <a:t>Critic:</a:t>
            </a:r>
            <a:r>
              <a:rPr lang="en-US" sz="2200"/>
              <a:t> evaluates the system’s response and applies reinforcement</a:t>
            </a:r>
          </a:p>
          <a:p>
            <a:pPr lvl="1" eaLnBrk="1" hangingPunct="1"/>
            <a:r>
              <a:rPr lang="en-US" sz="2000"/>
              <a:t>external: the user provides the reinforcement</a:t>
            </a:r>
          </a:p>
          <a:p>
            <a:pPr lvl="1" eaLnBrk="1" hangingPunct="1"/>
            <a:r>
              <a:rPr lang="en-US" sz="2000"/>
              <a:t>internal: the system itself provides the reinforcement (reward function)</a:t>
            </a:r>
          </a:p>
        </p:txBody>
      </p:sp>
      <p:graphicFrame>
        <p:nvGraphicFramePr>
          <p:cNvPr id="38914" name="Object 2"/>
          <p:cNvGraphicFramePr>
            <a:graphicFrameLocks noGrp="1" noChangeAspect="1"/>
          </p:cNvGraphicFramePr>
          <p:nvPr>
            <p:ph sz="half" idx="2"/>
          </p:nvPr>
        </p:nvGraphicFramePr>
        <p:xfrm>
          <a:off x="6342063" y="1238250"/>
          <a:ext cx="2801937" cy="157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0" name="Paint Shop Pro Image" r:id="rId5" imgW="4263415" imgH="2390244" progId="">
                  <p:embed/>
                </p:oleObj>
              </mc:Choice>
              <mc:Fallback>
                <p:oleObj name="Paint Shop Pro Image" r:id="rId5" imgW="4263415" imgH="2390244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2063" y="1238250"/>
                        <a:ext cx="2801937" cy="1570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>
    <p:sndAc>
      <p:stSnd>
        <p:snd r:embed="rId4" name="Laser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CPE 470/670 - Lecture 12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E268C2-225B-5C41-AEDD-4EB096D7624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Unsupervised Learning</a:t>
            </a:r>
          </a:p>
        </p:txBody>
      </p:sp>
      <p:sp>
        <p:nvSpPr>
          <p:cNvPr id="4096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RL is an </a:t>
            </a:r>
            <a:r>
              <a:rPr lang="en-US">
                <a:solidFill>
                  <a:srgbClr val="008000"/>
                </a:solidFill>
                <a:latin typeface="Comic Sans MS" pitchFamily="45" charset="0"/>
              </a:rPr>
              <a:t>unsupervised learning method:</a:t>
            </a:r>
            <a:r>
              <a:rPr lang="en-US"/>
              <a:t> </a:t>
            </a:r>
          </a:p>
          <a:p>
            <a:pPr lvl="1" eaLnBrk="1" hangingPunct="1"/>
            <a:r>
              <a:rPr lang="en-US"/>
              <a:t>No target goal state</a:t>
            </a:r>
          </a:p>
          <a:p>
            <a:pPr eaLnBrk="1" hangingPunct="1"/>
            <a:r>
              <a:rPr lang="en-US"/>
              <a:t>Feedback only provides information on the quality of the system’s response</a:t>
            </a:r>
          </a:p>
          <a:p>
            <a:pPr lvl="1" eaLnBrk="1" hangingPunct="1"/>
            <a:r>
              <a:rPr lang="en-US"/>
              <a:t>Simple: binary fail/pass</a:t>
            </a:r>
          </a:p>
          <a:p>
            <a:pPr lvl="1" eaLnBrk="1" hangingPunct="1"/>
            <a:r>
              <a:rPr lang="en-US"/>
              <a:t>Complex: numerical evaluation </a:t>
            </a:r>
          </a:p>
          <a:p>
            <a:pPr eaLnBrk="1" hangingPunct="1"/>
            <a:r>
              <a:rPr lang="en-US"/>
              <a:t>Through RL a robot learns on its own, using its own experiences and the feedback received</a:t>
            </a:r>
          </a:p>
          <a:p>
            <a:pPr eaLnBrk="1" hangingPunct="1"/>
            <a:r>
              <a:rPr lang="en-US"/>
              <a:t>The robot is never told what to do</a:t>
            </a:r>
          </a:p>
        </p:txBody>
      </p:sp>
    </p:spTree>
  </p:cSld>
  <p:clrMapOvr>
    <a:masterClrMapping/>
  </p:clrMapOvr>
  <p:transition xmlns:p14="http://schemas.microsoft.com/office/powerpoint/2010/main">
    <p:sndAc>
      <p:stSnd>
        <p:snd r:embed="rId3" name="Laser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CPE 470/670 - Lecture 12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1E1AED-3A18-C44C-9F9B-C693889DAE5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430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Challenges of RL</a:t>
            </a:r>
          </a:p>
        </p:txBody>
      </p:sp>
      <p:sp>
        <p:nvSpPr>
          <p:cNvPr id="76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CC0000"/>
                </a:solidFill>
                <a:latin typeface="Comic Sans MS" pitchFamily="45" charset="0"/>
              </a:rPr>
              <a:t>Credit assignment problem: </a:t>
            </a:r>
          </a:p>
          <a:p>
            <a:pPr lvl="1" eaLnBrk="1" hangingPunct="1"/>
            <a:r>
              <a:rPr lang="en-US"/>
              <a:t>When something good or bad happens, what exact state/condition-action/behavior should be rewarded or punished?</a:t>
            </a:r>
          </a:p>
          <a:p>
            <a:pPr eaLnBrk="1" hangingPunct="1"/>
            <a:r>
              <a:rPr lang="en-US">
                <a:solidFill>
                  <a:srgbClr val="008000"/>
                </a:solidFill>
                <a:latin typeface="Comic Sans MS" pitchFamily="45" charset="0"/>
              </a:rPr>
              <a:t>Learning from delayed rewards: </a:t>
            </a:r>
          </a:p>
          <a:p>
            <a:pPr lvl="1" eaLnBrk="1" hangingPunct="1"/>
            <a:r>
              <a:rPr lang="en-US"/>
              <a:t>It may take a long sequence of actions that receive insignificant reinforcement to finally arrive at a state with high reinforcement</a:t>
            </a:r>
          </a:p>
          <a:p>
            <a:pPr lvl="1" eaLnBrk="1" hangingPunct="1"/>
            <a:r>
              <a:rPr lang="en-US"/>
              <a:t>How can the robot learn from reward received at some time in the future?</a:t>
            </a:r>
          </a:p>
        </p:txBody>
      </p:sp>
    </p:spTree>
  </p:cSld>
  <p:clrMapOvr>
    <a:masterClrMapping/>
  </p:clrMapOvr>
  <p:transition xmlns:p14="http://schemas.microsoft.com/office/powerpoint/2010/main">
    <p:sndAc>
      <p:stSnd>
        <p:snd r:embed="rId3" name="Laser"/>
      </p:stSnd>
    </p:sndAc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CPE 470/670 - Lecture 12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0E93AD-6326-1548-9A9D-5AE44914C07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450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Challenges of RL</a:t>
            </a:r>
          </a:p>
        </p:txBody>
      </p:sp>
      <p:sp>
        <p:nvSpPr>
          <p:cNvPr id="76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0099CC"/>
                </a:solidFill>
                <a:latin typeface="Comic Sans MS" pitchFamily="45" charset="0"/>
              </a:rPr>
              <a:t>Exploration vs. exploitation:</a:t>
            </a:r>
          </a:p>
          <a:p>
            <a:pPr lvl="1" eaLnBrk="1" hangingPunct="1"/>
            <a:r>
              <a:rPr lang="en-US"/>
              <a:t>Explore unknown states/actions or exploit states/actions already known to yield high rewards</a:t>
            </a:r>
          </a:p>
          <a:p>
            <a:pPr eaLnBrk="1" hangingPunct="1"/>
            <a:r>
              <a:rPr lang="en-US">
                <a:solidFill>
                  <a:srgbClr val="CC3300"/>
                </a:solidFill>
                <a:latin typeface="Comic Sans MS" pitchFamily="45" charset="0"/>
              </a:rPr>
              <a:t>Partially observable states</a:t>
            </a:r>
          </a:p>
          <a:p>
            <a:pPr lvl="1" eaLnBrk="1" hangingPunct="1"/>
            <a:r>
              <a:rPr lang="en-US"/>
              <a:t>In practice, sensors provide only partial information about the state</a:t>
            </a:r>
          </a:p>
          <a:p>
            <a:pPr lvl="1" eaLnBrk="1" hangingPunct="1"/>
            <a:r>
              <a:rPr lang="en-US"/>
              <a:t>Choose actions that improve observability of environment</a:t>
            </a:r>
          </a:p>
          <a:p>
            <a:pPr eaLnBrk="1" hangingPunct="1"/>
            <a:r>
              <a:rPr lang="en-US">
                <a:latin typeface="Comic Sans MS" pitchFamily="45" charset="0"/>
              </a:rPr>
              <a:t>Life-long learning</a:t>
            </a:r>
          </a:p>
          <a:p>
            <a:pPr lvl="1" eaLnBrk="1" hangingPunct="1"/>
            <a:r>
              <a:rPr lang="en-US"/>
              <a:t>In many situations it may be required that robots learn several tasks within the same environment </a:t>
            </a:r>
          </a:p>
        </p:txBody>
      </p:sp>
    </p:spTree>
  </p:cSld>
  <p:clrMapOvr>
    <a:masterClrMapping/>
  </p:clrMapOvr>
  <p:transition xmlns:p14="http://schemas.microsoft.com/office/powerpoint/2010/main">
    <p:sndAc>
      <p:stSnd>
        <p:snd r:embed="rId3" name="Laser"/>
      </p:stSnd>
    </p:sndAc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omic Sans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9034</TotalTime>
  <Words>1564</Words>
  <Application>Microsoft Macintosh PowerPoint</Application>
  <PresentationFormat>On-screen Show (4:3)</PresentationFormat>
  <Paragraphs>281</Paragraphs>
  <Slides>30</Slides>
  <Notes>30</Notes>
  <HiddenSlides>0</HiddenSlides>
  <MMClips>17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Default Design</vt:lpstr>
      <vt:lpstr>Paint Shop Pro Image</vt:lpstr>
      <vt:lpstr>Autonomous Mobile Robots CPE 470/670</vt:lpstr>
      <vt:lpstr>Learning &amp; Adaptive Behavior</vt:lpstr>
      <vt:lpstr>Learning</vt:lpstr>
      <vt:lpstr>Learning Methods</vt:lpstr>
      <vt:lpstr>Reinforcement Learning (RL)</vt:lpstr>
      <vt:lpstr>Reinforcement Learning</vt:lpstr>
      <vt:lpstr>Unsupervised Learning</vt:lpstr>
      <vt:lpstr>Challenges of RL</vt:lpstr>
      <vt:lpstr>Challenges of RL</vt:lpstr>
      <vt:lpstr>Learning to Walk</vt:lpstr>
      <vt:lpstr>Learning to Walk</vt:lpstr>
      <vt:lpstr>Supervised Learning</vt:lpstr>
      <vt:lpstr>Neural Networks</vt:lpstr>
      <vt:lpstr>ALVINN</vt:lpstr>
      <vt:lpstr>Learning from Demonstration &amp; RL</vt:lpstr>
      <vt:lpstr>Classical Conditioning</vt:lpstr>
      <vt:lpstr>Darvin’s Perceptual Categorization</vt:lpstr>
      <vt:lpstr>Genetic Algorithms</vt:lpstr>
      <vt:lpstr>Genetic Operators</vt:lpstr>
      <vt:lpstr>Evolving Structure and Control</vt:lpstr>
      <vt:lpstr>Evolving Structure and Control</vt:lpstr>
      <vt:lpstr>Learning from Demonstration</vt:lpstr>
      <vt:lpstr>Robot Learning from other Robot Teachers</vt:lpstr>
      <vt:lpstr>Multirobot Systems</vt:lpstr>
      <vt:lpstr>Multirobot Systems – Control Approaches</vt:lpstr>
      <vt:lpstr>Architectures for Robot Teams</vt:lpstr>
      <vt:lpstr>Communication in Multirobot Systems</vt:lpstr>
      <vt:lpstr>Task Allocation</vt:lpstr>
      <vt:lpstr>Task Allocation</vt:lpstr>
      <vt:lpstr>Readings</vt:lpstr>
    </vt:vector>
  </TitlesOfParts>
  <Company>University of Nevada, Reno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Analysis of Algorithms CS 465/665</dc:title>
  <dc:creator> Monica Nicolescu</dc:creator>
  <cp:lastModifiedBy>Monica Nicolescu</cp:lastModifiedBy>
  <cp:revision>1265</cp:revision>
  <cp:lastPrinted>2013-11-27T18:08:16Z</cp:lastPrinted>
  <dcterms:created xsi:type="dcterms:W3CDTF">2010-04-29T20:55:17Z</dcterms:created>
  <dcterms:modified xsi:type="dcterms:W3CDTF">2014-11-30T23:42:18Z</dcterms:modified>
</cp:coreProperties>
</file>