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58" r:id="rId3"/>
    <p:sldId id="324" r:id="rId4"/>
    <p:sldId id="325" r:id="rId5"/>
    <p:sldId id="326" r:id="rId6"/>
    <p:sldId id="297" r:id="rId7"/>
    <p:sldId id="314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59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274" r:id="rId26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vantGarde" pitchFamily="34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vantGarde" pitchFamily="34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vantGarde" pitchFamily="34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vantGarde" pitchFamily="34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vantGard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33CCCC"/>
    <a:srgbClr val="006699"/>
    <a:srgbClr val="0000FF"/>
    <a:srgbClr val="0066FF"/>
    <a:srgbClr val="DD0111"/>
    <a:srgbClr val="99003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6" d="100"/>
          <a:sy n="136" d="100"/>
        </p:scale>
        <p:origin x="-120" y="-4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Arial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Arial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Arial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Arial" pitchFamily="-108" charset="0"/>
              </a:defRPr>
            </a:lvl1pPr>
          </a:lstStyle>
          <a:p>
            <a:pPr>
              <a:defRPr/>
            </a:pPr>
            <a:fld id="{31AEAA74-8DAE-D44C-A42C-BB946B661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793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Arial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Arial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Arial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Arial" pitchFamily="-108" charset="0"/>
              </a:defRPr>
            </a:lvl1pPr>
          </a:lstStyle>
          <a:p>
            <a:pPr>
              <a:defRPr/>
            </a:pPr>
            <a:fld id="{D0E4EFCD-5EB6-684B-B6EB-C2011D2F45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0250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1C5506-814D-DB40-8D95-921676B19F7E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513FEE-02A6-3C4D-9001-E96D07A858A6}" type="slidenum">
              <a:rPr lang="en-US"/>
              <a:pPr/>
              <a:t>10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BFA765-8C41-E84D-817F-DC160E2138C7}" type="slidenum">
              <a:rPr lang="en-US"/>
              <a:pPr/>
              <a:t>11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1AE6B8-AC6A-B344-A885-D7D3B52A2898}" type="slidenum">
              <a:rPr lang="en-US"/>
              <a:pPr/>
              <a:t>12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4DB3A7-C745-C247-A764-C51D8223EED1}" type="slidenum">
              <a:rPr lang="en-US"/>
              <a:pPr/>
              <a:t>13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9FAF74-39C7-604F-984D-ED08DE78E105}" type="slidenum">
              <a:rPr lang="en-US"/>
              <a:pPr/>
              <a:t>14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20FF81-4F52-1642-97C8-7D813A1077EF}" type="slidenum">
              <a:rPr lang="en-US"/>
              <a:pPr/>
              <a:t>15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2F1726-7B3F-2C4E-8211-04E153640B6A}" type="slidenum">
              <a:rPr lang="en-US"/>
              <a:pPr/>
              <a:t>16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273529-B822-2347-94BD-56BB1D793AFB}" type="slidenum">
              <a:rPr lang="en-US"/>
              <a:pPr/>
              <a:t>17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8DBE72-9A72-D64D-92DF-39408DE3126F}" type="slidenum">
              <a:rPr lang="en-US"/>
              <a:pPr/>
              <a:t>18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9B5F7A-8071-0C44-A76B-429D36011104}" type="slidenum">
              <a:rPr lang="en-US"/>
              <a:pPr/>
              <a:t>19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8AF83D-8235-354D-B0E7-8342098DFE12}" type="slidenum">
              <a:rPr lang="en-US"/>
              <a:pPr/>
              <a:t>2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E21B43-D886-1C4E-8627-18B7407824B8}" type="slidenum">
              <a:rPr lang="en-US"/>
              <a:pPr/>
              <a:t>20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5412D1-32CB-ED41-B068-19AB317159A5}" type="slidenum">
              <a:rPr lang="en-US"/>
              <a:pPr/>
              <a:t>21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F3AE17-F0DC-B249-9FAE-D06B756F60AC}" type="slidenum">
              <a:rPr lang="en-US"/>
              <a:pPr/>
              <a:t>22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C70E50-8689-F24D-91D4-EB64F7327248}" type="slidenum">
              <a:rPr lang="en-US"/>
              <a:pPr/>
              <a:t>23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05187B-1A73-124D-AA75-C56A197DB495}" type="slidenum">
              <a:rPr lang="en-US"/>
              <a:pPr/>
              <a:t>24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22C4F8-49EB-BB4E-BD34-9BA142351806}" type="slidenum">
              <a:rPr lang="en-US"/>
              <a:pPr/>
              <a:t>25</a:t>
            </a:fld>
            <a:endParaRPr lang="en-US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103256-A6EB-B54D-851F-68E468A3C744}" type="slidenum">
              <a:rPr lang="en-US"/>
              <a:pPr/>
              <a:t>3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A06510-DA97-9B48-95F1-7F95ADB4E1E3}" type="slidenum">
              <a:rPr lang="en-US"/>
              <a:pPr/>
              <a:t>4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AD3E5-607F-0642-B220-0B5E977D21A4}" type="slidenum">
              <a:rPr lang="en-US"/>
              <a:pPr/>
              <a:t>5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072024-082F-9C49-ACC6-76ACD55C32EB}" type="slidenum">
              <a:rPr lang="en-US"/>
              <a:pPr/>
              <a:t>6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7CB79C-D747-D348-9939-E5AE7FF5EE07}" type="slidenum">
              <a:rPr lang="en-US"/>
              <a:pPr/>
              <a:t>7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BC6009-80EF-6E44-8922-672C3AB0E3B2}" type="slidenum">
              <a:rPr lang="en-US"/>
              <a:pPr/>
              <a:t>8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B50895-CB1F-F140-89D0-784C1AAD5D00}" type="slidenum">
              <a:rPr lang="en-US"/>
              <a:pPr/>
              <a:t>9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5" name="Picture 8" descr="robot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081213"/>
            <a:ext cx="1682750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robot1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415088" y="2124075"/>
            <a:ext cx="2149475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9072E-20AD-8341-960B-0C69D25AC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1C992-461F-F64C-B77C-E329C91DB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C828D-6489-0F40-B37B-3B55DC096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D0E21-3B76-C847-B526-AFB6D93CF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0BC5E-147D-004E-8891-F696B0247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0838" y="1214438"/>
            <a:ext cx="4038600" cy="2462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50838" y="3829050"/>
            <a:ext cx="4038600" cy="2462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32938-F9C4-EC42-89D3-4F20AEFD6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82A8D-0DE5-B440-AEC9-623D194E81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AB8B3-520E-A144-B4B0-195EC0FA0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10E4B-5CD2-854A-966D-C5EAD3D8E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FCDC90-824E-4349-88F4-CDCBA1FDA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84A89-92C2-624B-AC0C-FEC5AFB180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82FB4-9E3C-DC44-A87D-321BA5508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C46ED-5269-F249-B49A-8F022A677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566ED-D6F5-824C-B1A9-18D763551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7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18002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A82CAFC-A909-4442-B058-436E8D721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1032" name="Picture 13" descr="robot1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8347075" y="6278563"/>
            <a:ext cx="796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4" descr="robot2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333375" y="328613"/>
            <a:ext cx="706438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Comic Sans MS" pitchFamily="-108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2600">
          <a:solidFill>
            <a:srgbClr val="003399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2000">
          <a:solidFill>
            <a:srgbClr val="CC0000"/>
          </a:solidFill>
          <a:latin typeface="+mn-lt"/>
          <a:ea typeface="ＭＳ Ｐゴシック" pitchFamily="-108" charset="-128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hyperlink" Target="http://www.youtube.com/watch?v=lLULRlmXkKo" TargetMode="Externa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jpe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hyperlink" Target="http://www.youtube.com/watch?v=qXdn6ynwpiI" TargetMode="Externa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9575" y="1371600"/>
            <a:ext cx="7772400" cy="2228850"/>
          </a:xfrm>
        </p:spPr>
        <p:txBody>
          <a:bodyPr/>
          <a:lstStyle/>
          <a:p>
            <a:pPr eaLnBrk="1" hangingPunct="1"/>
            <a:r>
              <a:rPr lang="en-US">
                <a:solidFill>
                  <a:schemeClr val="accent2"/>
                </a:solidFill>
              </a:rPr>
              <a:t>Autonomous Mobile Robots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 sz="1400">
                <a:solidFill>
                  <a:schemeClr val="accent2"/>
                </a:solidFill>
              </a:rPr>
              <a:t/>
            </a:r>
            <a:br>
              <a:rPr lang="en-US" sz="1400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CpE 470/670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Lecture 2</a:t>
            </a:r>
          </a:p>
          <a:p>
            <a:pPr eaLnBrk="1" hangingPunct="1"/>
            <a:r>
              <a:rPr lang="en-US">
                <a:solidFill>
                  <a:schemeClr val="tx1"/>
                </a:solidFill>
              </a:rPr>
              <a:t>Instructor: Monica Nicolescu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73443-FA89-9445-A2AF-AC415B64E34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Hybrid Control</a:t>
            </a:r>
            <a:r>
              <a:rPr lang="en-US" sz="2400"/>
              <a:t>: </a:t>
            </a:r>
            <a:br>
              <a:rPr lang="en-US" sz="2400"/>
            </a:br>
            <a:r>
              <a:rPr lang="en-US" sz="2400">
                <a:solidFill>
                  <a:srgbClr val="CC0000"/>
                </a:solidFill>
              </a:rPr>
              <a:t>Think and act independently &amp; concurrently!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643562"/>
          </a:xfrm>
        </p:spPr>
        <p:txBody>
          <a:bodyPr/>
          <a:lstStyle/>
          <a:p>
            <a:pPr eaLnBrk="1" hangingPunct="1"/>
            <a:r>
              <a:rPr lang="en-US"/>
              <a:t>Combination of reactive and deliberative control</a:t>
            </a:r>
          </a:p>
          <a:p>
            <a:pPr lvl="1" eaLnBrk="1" hangingPunct="1"/>
            <a:r>
              <a:rPr lang="en-US"/>
              <a:t>Reactive layer (bottom): deals with immediate reaction</a:t>
            </a:r>
          </a:p>
          <a:p>
            <a:pPr lvl="1" eaLnBrk="1" hangingPunct="1"/>
            <a:r>
              <a:rPr lang="en-US"/>
              <a:t>Deliberative layer (top): creates plans</a:t>
            </a:r>
          </a:p>
          <a:p>
            <a:pPr lvl="1" eaLnBrk="1" hangingPunct="1"/>
            <a:r>
              <a:rPr lang="en-US"/>
              <a:t>Middle layer: connects the two layers</a:t>
            </a:r>
          </a:p>
          <a:p>
            <a:pPr eaLnBrk="1" hangingPunct="1"/>
            <a:r>
              <a:rPr lang="en-US"/>
              <a:t>Usually called “three-layer systems”</a:t>
            </a:r>
          </a:p>
          <a:p>
            <a:pPr eaLnBrk="1" hangingPunct="1"/>
            <a:r>
              <a:rPr lang="en-US"/>
              <a:t>Major challenge: </a:t>
            </a:r>
            <a:r>
              <a:rPr lang="en-US" b="1">
                <a:solidFill>
                  <a:srgbClr val="CC0000"/>
                </a:solidFill>
              </a:rPr>
              <a:t>design of the middle layer</a:t>
            </a:r>
          </a:p>
          <a:p>
            <a:pPr lvl="1" eaLnBrk="1" hangingPunct="1"/>
            <a:r>
              <a:rPr lang="en-US"/>
              <a:t>Reactive and deliberative layers operate on very different </a:t>
            </a:r>
            <a:r>
              <a:rPr lang="en-US" b="1" i="1">
                <a:solidFill>
                  <a:srgbClr val="CC0000"/>
                </a:solidFill>
              </a:rPr>
              <a:t>time-scales </a:t>
            </a:r>
            <a:r>
              <a:rPr lang="en-US"/>
              <a:t>and </a:t>
            </a:r>
            <a:r>
              <a:rPr lang="en-US" b="1" i="1">
                <a:solidFill>
                  <a:srgbClr val="CC0000"/>
                </a:solidFill>
              </a:rPr>
              <a:t>representations</a:t>
            </a:r>
            <a:r>
              <a:rPr lang="en-US"/>
              <a:t> (signals vs. symbols)</a:t>
            </a:r>
          </a:p>
          <a:p>
            <a:pPr lvl="1" eaLnBrk="1" hangingPunct="1"/>
            <a:r>
              <a:rPr lang="en-US"/>
              <a:t>These layers must operate concurrently</a:t>
            </a:r>
          </a:p>
          <a:p>
            <a:pPr eaLnBrk="1" hangingPunct="1"/>
            <a:r>
              <a:rPr lang="en-US"/>
              <a:t>Currently one of the two dominant control paradigms in robotics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C2C843-05DB-0749-9D1C-AFE90A06C11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00013"/>
            <a:ext cx="8662987" cy="906462"/>
          </a:xfrm>
        </p:spPr>
        <p:txBody>
          <a:bodyPr/>
          <a:lstStyle/>
          <a:p>
            <a:pPr eaLnBrk="1" hangingPunct="1"/>
            <a:r>
              <a:rPr lang="en-US" sz="3600"/>
              <a:t>Behavior-Based Control</a:t>
            </a:r>
            <a:r>
              <a:rPr lang="en-US" sz="2400">
                <a:solidFill>
                  <a:schemeClr val="accent2"/>
                </a:solidFill>
              </a:rPr>
              <a:t>:</a:t>
            </a:r>
            <a:r>
              <a:rPr lang="en-US" sz="2400">
                <a:solidFill>
                  <a:srgbClr val="CC0000"/>
                </a:solidFill>
              </a:rPr>
              <a:t> </a:t>
            </a:r>
            <a:br>
              <a:rPr lang="en-US" sz="2400">
                <a:solidFill>
                  <a:srgbClr val="CC0000"/>
                </a:solidFill>
              </a:rPr>
            </a:br>
            <a:r>
              <a:rPr lang="en-US" sz="2400">
                <a:solidFill>
                  <a:srgbClr val="CC0000"/>
                </a:solidFill>
              </a:rPr>
              <a:t>Think the way you act!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1463" y="1214438"/>
            <a:ext cx="8662987" cy="5408612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/>
              <a:t>An alternative to hybrid control, inspired from biology</a:t>
            </a:r>
          </a:p>
          <a:p>
            <a:pPr eaLnBrk="1" hangingPunct="1">
              <a:lnSpc>
                <a:spcPct val="150000"/>
              </a:lnSpc>
            </a:pPr>
            <a:r>
              <a:rPr lang="en-US"/>
              <a:t>Has the same capabilities as hybrid control: </a:t>
            </a:r>
          </a:p>
          <a:p>
            <a:pPr lvl="1" eaLnBrk="1" hangingPunct="1">
              <a:lnSpc>
                <a:spcPct val="150000"/>
              </a:lnSpc>
            </a:pPr>
            <a:r>
              <a:rPr lang="en-US"/>
              <a:t>Act reactively and deliberatively</a:t>
            </a:r>
          </a:p>
          <a:p>
            <a:pPr eaLnBrk="1" hangingPunct="1">
              <a:lnSpc>
                <a:spcPct val="150000"/>
              </a:lnSpc>
            </a:pPr>
            <a:r>
              <a:rPr lang="en-US"/>
              <a:t>Also built from layers</a:t>
            </a:r>
          </a:p>
          <a:p>
            <a:pPr lvl="1" eaLnBrk="1" hangingPunct="1">
              <a:lnSpc>
                <a:spcPct val="150000"/>
              </a:lnSpc>
            </a:pPr>
            <a:r>
              <a:rPr lang="en-US"/>
              <a:t>However, there is no intermediate layer</a:t>
            </a:r>
          </a:p>
          <a:p>
            <a:pPr lvl="1" eaLnBrk="1" hangingPunct="1">
              <a:lnSpc>
                <a:spcPct val="150000"/>
              </a:lnSpc>
            </a:pPr>
            <a:r>
              <a:rPr lang="en-US"/>
              <a:t>Components have a </a:t>
            </a:r>
            <a:r>
              <a:rPr lang="en-US" b="1">
                <a:solidFill>
                  <a:srgbClr val="CC0000"/>
                </a:solidFill>
              </a:rPr>
              <a:t>uniform representation</a:t>
            </a:r>
            <a:r>
              <a:rPr lang="en-US"/>
              <a:t> and </a:t>
            </a:r>
            <a:r>
              <a:rPr lang="en-US" b="1">
                <a:solidFill>
                  <a:srgbClr val="CC0000"/>
                </a:solidFill>
              </a:rPr>
              <a:t>time-scale</a:t>
            </a:r>
          </a:p>
          <a:p>
            <a:pPr lvl="1" eaLnBrk="1" hangingPunct="1"/>
            <a:r>
              <a:rPr lang="en-US" b="1">
                <a:solidFill>
                  <a:srgbClr val="CC0000"/>
                </a:solidFill>
              </a:rPr>
              <a:t>Behaviors</a:t>
            </a:r>
            <a:r>
              <a:rPr lang="en-US"/>
              <a:t>: concurrent processes that take inputs from sensors and other behaviors and send outputs to a robot’s actuators or other behaviors </a:t>
            </a:r>
            <a:r>
              <a:rPr lang="en-US">
                <a:solidFill>
                  <a:srgbClr val="CC0000"/>
                </a:solidFill>
              </a:rPr>
              <a:t>to achieve some goals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AE69CE-B836-D54E-AF15-0A121B064FA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00013"/>
            <a:ext cx="8662987" cy="906462"/>
          </a:xfrm>
        </p:spPr>
        <p:txBody>
          <a:bodyPr/>
          <a:lstStyle/>
          <a:p>
            <a:pPr eaLnBrk="1" hangingPunct="1"/>
            <a:r>
              <a:rPr lang="en-US" sz="3600"/>
              <a:t>Behavior-Based Control</a:t>
            </a:r>
            <a:r>
              <a:rPr lang="en-US" sz="2400">
                <a:solidFill>
                  <a:schemeClr val="accent2"/>
                </a:solidFill>
              </a:rPr>
              <a:t>:</a:t>
            </a:r>
            <a:r>
              <a:rPr lang="en-US" sz="2400">
                <a:solidFill>
                  <a:srgbClr val="CC0000"/>
                </a:solidFill>
              </a:rPr>
              <a:t> </a:t>
            </a:r>
            <a:br>
              <a:rPr lang="en-US" sz="2400">
                <a:solidFill>
                  <a:srgbClr val="CC0000"/>
                </a:solidFill>
              </a:rPr>
            </a:br>
            <a:r>
              <a:rPr lang="en-US" sz="2400">
                <a:solidFill>
                  <a:srgbClr val="CC0000"/>
                </a:solidFill>
              </a:rPr>
              <a:t>Think the way you act!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37575" cy="5408612"/>
          </a:xfrm>
        </p:spPr>
        <p:txBody>
          <a:bodyPr/>
          <a:lstStyle/>
          <a:p>
            <a:pPr eaLnBrk="1" hangingPunct="1"/>
            <a:r>
              <a:rPr lang="en-US" dirty="0"/>
              <a:t>“Thinking” is performed through a network of behaviors </a:t>
            </a:r>
          </a:p>
          <a:p>
            <a:pPr eaLnBrk="1" hangingPunct="1"/>
            <a:r>
              <a:rPr lang="en-US" dirty="0"/>
              <a:t>Utilize distributed representations</a:t>
            </a:r>
          </a:p>
          <a:p>
            <a:pPr eaLnBrk="1" hangingPunct="1"/>
            <a:r>
              <a:rPr lang="en-US" dirty="0"/>
              <a:t>Respond in real-time </a:t>
            </a:r>
          </a:p>
          <a:p>
            <a:pPr lvl="1" eaLnBrk="1" hangingPunct="1"/>
            <a:r>
              <a:rPr lang="en-US" dirty="0"/>
              <a:t>are reactive</a:t>
            </a:r>
          </a:p>
          <a:p>
            <a:pPr eaLnBrk="1" hangingPunct="1"/>
            <a:r>
              <a:rPr lang="en-US" dirty="0"/>
              <a:t>Are not stateless </a:t>
            </a:r>
          </a:p>
          <a:p>
            <a:pPr lvl="1" eaLnBrk="1" hangingPunct="1"/>
            <a:r>
              <a:rPr lang="en-US" dirty="0"/>
              <a:t>not </a:t>
            </a:r>
            <a:r>
              <a:rPr lang="en-US" dirty="0" smtClean="0"/>
              <a:t>just reactive</a:t>
            </a:r>
            <a:endParaRPr lang="en-US" dirty="0"/>
          </a:p>
          <a:p>
            <a:pPr eaLnBrk="1" hangingPunct="1"/>
            <a:r>
              <a:rPr lang="en-US" dirty="0"/>
              <a:t>Allow for a variety of behavior coordination mechanisms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D26B6D-C1C1-554E-BC7E-3CEBB14120B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100013"/>
            <a:ext cx="8229600" cy="906462"/>
          </a:xfrm>
        </p:spPr>
        <p:txBody>
          <a:bodyPr/>
          <a:lstStyle/>
          <a:p>
            <a:pPr eaLnBrk="1" hangingPunct="1"/>
            <a:r>
              <a:rPr lang="en-US" sz="3600"/>
              <a:t>Fundamental Differences of Control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Time-scale: </a:t>
            </a:r>
            <a:r>
              <a:rPr lang="en-US" sz="2000">
                <a:solidFill>
                  <a:srgbClr val="CC0000"/>
                </a:solidFill>
                <a:latin typeface="Comic Sans MS" pitchFamily="-108" charset="0"/>
              </a:rPr>
              <a:t>How fast do things happen?</a:t>
            </a:r>
          </a:p>
          <a:p>
            <a:pPr lvl="1" eaLnBrk="1" hangingPunct="1"/>
            <a:r>
              <a:rPr lang="en-US"/>
              <a:t>How quickly the robot has to respond to the environment, compared to how quickly it can sense and think</a:t>
            </a:r>
          </a:p>
          <a:p>
            <a:pPr eaLnBrk="1" hangingPunct="1"/>
            <a:r>
              <a:rPr lang="en-US"/>
              <a:t>Modularity: </a:t>
            </a:r>
            <a:r>
              <a:rPr lang="en-US" sz="2000">
                <a:solidFill>
                  <a:srgbClr val="CC0000"/>
                </a:solidFill>
                <a:latin typeface="Comic Sans MS" pitchFamily="-108" charset="0"/>
              </a:rPr>
              <a:t>What are the components of the control system?</a:t>
            </a:r>
          </a:p>
          <a:p>
            <a:pPr lvl="1" eaLnBrk="1" hangingPunct="1"/>
            <a:r>
              <a:rPr lang="en-US"/>
              <a:t>Refers to the way the control system is broken up into modules and how they interact with each other</a:t>
            </a:r>
          </a:p>
          <a:p>
            <a:pPr eaLnBrk="1" hangingPunct="1"/>
            <a:r>
              <a:rPr lang="en-US"/>
              <a:t>Representation: </a:t>
            </a:r>
            <a:r>
              <a:rPr lang="en-US" sz="2000">
                <a:solidFill>
                  <a:srgbClr val="CC0000"/>
                </a:solidFill>
                <a:latin typeface="Comic Sans MS" pitchFamily="-108" charset="0"/>
              </a:rPr>
              <a:t>What does the robot keep in its brain?</a:t>
            </a:r>
          </a:p>
          <a:p>
            <a:pPr lvl="1" eaLnBrk="1" hangingPunct="1"/>
            <a:r>
              <a:rPr lang="en-US"/>
              <a:t>The form in which information is stored or encoded in the robot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7473C0-263F-964C-A46C-8BD4CD54BED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 Brief History of Robotics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01062" cy="5076825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en-US" sz="2200">
                <a:solidFill>
                  <a:schemeClr val="tx1"/>
                </a:solidFill>
              </a:rPr>
              <a:t>Robotics grew out of the fields of </a:t>
            </a:r>
            <a:r>
              <a:rPr lang="en-US" sz="2200" b="1">
                <a:solidFill>
                  <a:schemeClr val="accent2"/>
                </a:solidFill>
              </a:rPr>
              <a:t>control theory</a:t>
            </a:r>
            <a:r>
              <a:rPr lang="en-US" sz="2200"/>
              <a:t>, </a:t>
            </a:r>
            <a:r>
              <a:rPr lang="en-US" sz="2200" b="1">
                <a:solidFill>
                  <a:schemeClr val="accent2"/>
                </a:solidFill>
              </a:rPr>
              <a:t>cybernetics</a:t>
            </a:r>
            <a:r>
              <a:rPr lang="en-US" sz="2200"/>
              <a:t> </a:t>
            </a:r>
            <a:r>
              <a:rPr lang="en-US" sz="2200">
                <a:solidFill>
                  <a:schemeClr val="tx1"/>
                </a:solidFill>
              </a:rPr>
              <a:t>and</a:t>
            </a:r>
            <a:r>
              <a:rPr lang="en-US" sz="2200"/>
              <a:t> </a:t>
            </a:r>
            <a:r>
              <a:rPr lang="en-US" sz="2200" b="1">
                <a:solidFill>
                  <a:schemeClr val="accent2"/>
                </a:solidFill>
              </a:rPr>
              <a:t>AI</a:t>
            </a:r>
            <a:endParaRPr lang="en-US" sz="2200">
              <a:solidFill>
                <a:schemeClr val="accent2"/>
              </a:solidFill>
            </a:endParaRPr>
          </a:p>
          <a:p>
            <a:pPr eaLnBrk="1" hangingPunct="1">
              <a:lnSpc>
                <a:spcPct val="140000"/>
              </a:lnSpc>
            </a:pPr>
            <a:r>
              <a:rPr lang="en-US" sz="2200">
                <a:solidFill>
                  <a:schemeClr val="tx1"/>
                </a:solidFill>
              </a:rPr>
              <a:t>Robotics, in the modern sense, can be considered to have started around the time of </a:t>
            </a:r>
            <a:r>
              <a:rPr lang="en-US" sz="2200" b="1">
                <a:solidFill>
                  <a:schemeClr val="accent2"/>
                </a:solidFill>
              </a:rPr>
              <a:t>cybernetics</a:t>
            </a:r>
            <a:r>
              <a:rPr lang="en-US" sz="2200">
                <a:solidFill>
                  <a:schemeClr val="tx1"/>
                </a:solidFill>
              </a:rPr>
              <a:t> (1940s)</a:t>
            </a:r>
          </a:p>
          <a:p>
            <a:pPr eaLnBrk="1" hangingPunct="1">
              <a:lnSpc>
                <a:spcPct val="140000"/>
              </a:lnSpc>
            </a:pPr>
            <a:r>
              <a:rPr lang="en-US" sz="2200">
                <a:solidFill>
                  <a:schemeClr val="tx1"/>
                </a:solidFill>
              </a:rPr>
              <a:t>Early </a:t>
            </a:r>
            <a:r>
              <a:rPr lang="en-US" sz="2200" b="1">
                <a:solidFill>
                  <a:schemeClr val="accent2"/>
                </a:solidFill>
              </a:rPr>
              <a:t>AI</a:t>
            </a:r>
            <a:r>
              <a:rPr lang="en-US" sz="2200">
                <a:solidFill>
                  <a:schemeClr val="tx1"/>
                </a:solidFill>
              </a:rPr>
              <a:t> had a strong impact on how it evolved (1950s-1970s), emphasizing reasoning and abstraction, removal from direct situatedness and embodiment</a:t>
            </a:r>
          </a:p>
          <a:p>
            <a:pPr eaLnBrk="1" hangingPunct="1">
              <a:lnSpc>
                <a:spcPct val="140000"/>
              </a:lnSpc>
            </a:pPr>
            <a:r>
              <a:rPr lang="en-US" sz="2200">
                <a:solidFill>
                  <a:schemeClr val="tx1"/>
                </a:solidFill>
              </a:rPr>
              <a:t>In the 1980s a new set of methods was introduced and robots were put back into the physical world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2CAEA8-37B6-F14B-8DF4-06BDBC48620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Control Theory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79500"/>
            <a:ext cx="8229600" cy="555466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/>
              <a:t>The mathematical study of the properties of automated control systems</a:t>
            </a:r>
          </a:p>
          <a:p>
            <a:pPr lvl="1" eaLnBrk="1" hangingPunct="1">
              <a:lnSpc>
                <a:spcPct val="110000"/>
              </a:lnSpc>
            </a:pPr>
            <a:r>
              <a:rPr lang="en-US"/>
              <a:t>Helps understand the fundamental concepts governing all mechanical systems (steam engines, aeroplanes, etc.)</a:t>
            </a:r>
          </a:p>
          <a:p>
            <a:pPr eaLnBrk="1" hangingPunct="1">
              <a:lnSpc>
                <a:spcPct val="110000"/>
              </a:lnSpc>
            </a:pPr>
            <a:r>
              <a:rPr lang="en-US">
                <a:solidFill>
                  <a:srgbClr val="CC0000"/>
                </a:solidFill>
                <a:latin typeface="Comic Sans MS" pitchFamily="-108" charset="0"/>
              </a:rPr>
              <a:t>Feedback</a:t>
            </a:r>
            <a:r>
              <a:rPr lang="en-US"/>
              <a:t>: measure state and take an action based on it</a:t>
            </a:r>
          </a:p>
          <a:p>
            <a:pPr lvl="1" eaLnBrk="1" hangingPunct="1">
              <a:lnSpc>
                <a:spcPct val="110000"/>
              </a:lnSpc>
            </a:pPr>
            <a:r>
              <a:rPr lang="en-US">
                <a:solidFill>
                  <a:schemeClr val="accent2"/>
                </a:solidFill>
              </a:rPr>
              <a:t>Idea:</a:t>
            </a:r>
            <a:r>
              <a:rPr lang="en-US"/>
              <a:t> continuously </a:t>
            </a:r>
            <a:r>
              <a:rPr lang="en-US" b="1">
                <a:solidFill>
                  <a:schemeClr val="accent2"/>
                </a:solidFill>
              </a:rPr>
              <a:t>feeding back</a:t>
            </a:r>
            <a:r>
              <a:rPr lang="en-US"/>
              <a:t> the current state and comparing it to the desired state, then adjusting the current state to minimize the difference (</a:t>
            </a:r>
            <a:r>
              <a:rPr lang="en-US" sz="2000">
                <a:solidFill>
                  <a:srgbClr val="CC0000"/>
                </a:solidFill>
                <a:latin typeface="Comic Sans MS" pitchFamily="-108" charset="0"/>
              </a:rPr>
              <a:t>negative feedback</a:t>
            </a:r>
            <a:r>
              <a:rPr lang="en-US"/>
              <a:t>). </a:t>
            </a:r>
          </a:p>
          <a:p>
            <a:pPr lvl="1" eaLnBrk="1" hangingPunct="1">
              <a:lnSpc>
                <a:spcPct val="110000"/>
              </a:lnSpc>
            </a:pPr>
            <a:r>
              <a:rPr lang="en-US"/>
              <a:t>The system is said to be self-regulating</a:t>
            </a:r>
          </a:p>
          <a:p>
            <a:pPr eaLnBrk="1" hangingPunct="1">
              <a:lnSpc>
                <a:spcPct val="110000"/>
              </a:lnSpc>
            </a:pPr>
            <a:r>
              <a:rPr lang="en-US">
                <a:solidFill>
                  <a:schemeClr val="accent2"/>
                </a:solidFill>
              </a:rPr>
              <a:t>E.g.:</a:t>
            </a:r>
            <a:r>
              <a:rPr lang="en-US">
                <a:solidFill>
                  <a:schemeClr val="tx1"/>
                </a:solidFill>
              </a:rPr>
              <a:t> thermostats</a:t>
            </a:r>
          </a:p>
          <a:p>
            <a:pPr lvl="1" eaLnBrk="1" hangingPunct="1">
              <a:lnSpc>
                <a:spcPct val="110000"/>
              </a:lnSpc>
            </a:pPr>
            <a:r>
              <a:rPr lang="en-US"/>
              <a:t>if too hot, turn down, if too cold, turn up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4D263E-673F-8941-A7DD-36B002E1EF5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00013"/>
            <a:ext cx="8229600" cy="906462"/>
          </a:xfrm>
        </p:spPr>
        <p:txBody>
          <a:bodyPr/>
          <a:lstStyle/>
          <a:p>
            <a:pPr eaLnBrk="1" hangingPunct="1"/>
            <a:r>
              <a:rPr lang="en-US"/>
              <a:t>Control Theory through History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79500"/>
            <a:ext cx="8229600" cy="5554663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en-US"/>
              <a:t>Thought to have originated with the ancient Greeks</a:t>
            </a:r>
          </a:p>
          <a:p>
            <a:pPr lvl="1" eaLnBrk="1" hangingPunct="1">
              <a:lnSpc>
                <a:spcPct val="200000"/>
              </a:lnSpc>
            </a:pPr>
            <a:r>
              <a:rPr lang="en-US"/>
              <a:t>Time measuring devices (water clocks), water systems</a:t>
            </a:r>
          </a:p>
          <a:p>
            <a:pPr eaLnBrk="1" hangingPunct="1">
              <a:lnSpc>
                <a:spcPct val="200000"/>
              </a:lnSpc>
            </a:pPr>
            <a:r>
              <a:rPr lang="en-US"/>
              <a:t>Forgotten and rediscovered in Renaissance Europe</a:t>
            </a:r>
          </a:p>
          <a:p>
            <a:pPr lvl="1" eaLnBrk="1" hangingPunct="1">
              <a:lnSpc>
                <a:spcPct val="200000"/>
              </a:lnSpc>
            </a:pPr>
            <a:r>
              <a:rPr lang="en-US"/>
              <a:t>Heat-regulated furnaces (Drebbel, Reaumur, Bonnemain)</a:t>
            </a:r>
          </a:p>
          <a:p>
            <a:pPr lvl="1" eaLnBrk="1" hangingPunct="1">
              <a:lnSpc>
                <a:spcPct val="200000"/>
              </a:lnSpc>
            </a:pPr>
            <a:r>
              <a:rPr lang="en-US"/>
              <a:t>Windmills</a:t>
            </a:r>
          </a:p>
          <a:p>
            <a:pPr eaLnBrk="1" hangingPunct="1">
              <a:lnSpc>
                <a:spcPct val="200000"/>
              </a:lnSpc>
            </a:pPr>
            <a:r>
              <a:rPr lang="en-US"/>
              <a:t>James Watt’s steam engine (the governor)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1BCE04-44A4-8640-9292-58DDCB07FC1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Cybernetics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Pioneered by Norbert Wiener in the 1940s</a:t>
            </a:r>
          </a:p>
          <a:p>
            <a:pPr lvl="1" eaLnBrk="1" hangingPunct="1"/>
            <a:r>
              <a:rPr lang="en-US"/>
              <a:t>Comes from the Greek word “kibernts” – governor, steersman</a:t>
            </a:r>
          </a:p>
          <a:p>
            <a:pPr eaLnBrk="1" hangingPunct="1"/>
            <a:r>
              <a:rPr lang="en-US">
                <a:solidFill>
                  <a:schemeClr val="tx1"/>
                </a:solidFill>
              </a:rPr>
              <a:t>Combines principles of control theory, information science and biology</a:t>
            </a:r>
          </a:p>
          <a:p>
            <a:pPr eaLnBrk="1" hangingPunct="1"/>
            <a:r>
              <a:rPr lang="en-US">
                <a:solidFill>
                  <a:schemeClr val="tx1"/>
                </a:solidFill>
              </a:rPr>
              <a:t>Sought principles common to animals and machines, especially with regards to control and communication</a:t>
            </a:r>
          </a:p>
          <a:p>
            <a:pPr eaLnBrk="1" hangingPunct="1"/>
            <a:r>
              <a:rPr lang="en-US">
                <a:solidFill>
                  <a:schemeClr val="tx1"/>
                </a:solidFill>
              </a:rPr>
              <a:t>Studied the coupling between an organism and its environment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36AD0F-3F81-BF46-A73C-94F66E54895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W. Grey Walter’s Tortoise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4197350" cy="5076825"/>
          </a:xfrm>
        </p:spPr>
        <p:txBody>
          <a:bodyPr/>
          <a:lstStyle/>
          <a:p>
            <a:pPr eaLnBrk="1" hangingPunct="1"/>
            <a:r>
              <a:rPr lang="en-US" sz="2200" dirty="0"/>
              <a:t>“</a:t>
            </a:r>
            <a:r>
              <a:rPr lang="en-US" sz="2200" dirty="0" err="1"/>
              <a:t>Machina</a:t>
            </a:r>
            <a:r>
              <a:rPr lang="en-US" sz="2200" dirty="0"/>
              <a:t> </a:t>
            </a:r>
            <a:r>
              <a:rPr lang="en-US" sz="2200" dirty="0" err="1"/>
              <a:t>Speculatrix</a:t>
            </a:r>
            <a:r>
              <a:rPr lang="en-US" sz="2200" dirty="0"/>
              <a:t>” (1953)</a:t>
            </a:r>
          </a:p>
          <a:p>
            <a:pPr lvl="1" eaLnBrk="1" hangingPunct="1"/>
            <a:r>
              <a:rPr lang="en-US" sz="2000" dirty="0"/>
              <a:t>1 photocell, 1 bump sensor, 3 motor, 3 wheels, 1 battery</a:t>
            </a:r>
          </a:p>
          <a:p>
            <a:pPr eaLnBrk="1" hangingPunct="1"/>
            <a:r>
              <a:rPr lang="en-US" sz="2200" dirty="0"/>
              <a:t>Behaviors:	</a:t>
            </a:r>
          </a:p>
          <a:p>
            <a:pPr lvl="1" eaLnBrk="1" hangingPunct="1"/>
            <a:r>
              <a:rPr lang="en-US" sz="2000" dirty="0"/>
              <a:t>seek light</a:t>
            </a:r>
          </a:p>
          <a:p>
            <a:pPr lvl="1" eaLnBrk="1" hangingPunct="1"/>
            <a:r>
              <a:rPr lang="en-US" sz="2000" dirty="0"/>
              <a:t>head toward moderate light</a:t>
            </a:r>
          </a:p>
          <a:p>
            <a:pPr lvl="1" eaLnBrk="1" hangingPunct="1"/>
            <a:r>
              <a:rPr lang="en-US" sz="2000" dirty="0"/>
              <a:t>back from bright light</a:t>
            </a:r>
          </a:p>
          <a:p>
            <a:pPr lvl="1" eaLnBrk="1" hangingPunct="1"/>
            <a:r>
              <a:rPr lang="en-US" sz="2000" dirty="0"/>
              <a:t>turn and push</a:t>
            </a:r>
          </a:p>
          <a:p>
            <a:pPr lvl="1" eaLnBrk="1" hangingPunct="1"/>
            <a:r>
              <a:rPr lang="en-US" sz="2000" dirty="0"/>
              <a:t>recharge battery</a:t>
            </a:r>
          </a:p>
          <a:p>
            <a:pPr eaLnBrk="1" hangingPunct="1"/>
            <a:r>
              <a:rPr lang="en-US" sz="2200" dirty="0"/>
              <a:t>Uses reactive control, with behavior prioritization</a:t>
            </a:r>
          </a:p>
        </p:txBody>
      </p:sp>
      <p:pic>
        <p:nvPicPr>
          <p:cNvPr id="53254" name="Picture 4" descr="walt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91163" y="1282700"/>
            <a:ext cx="3200400" cy="218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5" name="Picture 5" descr="walter11a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5491163" y="3616325"/>
            <a:ext cx="3181350" cy="2476500"/>
          </a:xfrm>
          <a:noFill/>
        </p:spPr>
      </p:pic>
      <p:sp>
        <p:nvSpPr>
          <p:cNvPr id="2" name="TextBox 1"/>
          <p:cNvSpPr txBox="1"/>
          <p:nvPr/>
        </p:nvSpPr>
        <p:spPr>
          <a:xfrm>
            <a:off x="391493" y="6053564"/>
            <a:ext cx="56468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5"/>
              </a:rPr>
              <a:t>http://www.youtube.com/watch?v=</a:t>
            </a:r>
            <a:r>
              <a:rPr lang="en-US" dirty="0" smtClean="0">
                <a:hlinkClick r:id="rId5"/>
              </a:rPr>
              <a:t>lLULRlmXkKo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E2F127-B054-E943-90BC-5DFB5240EC6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595313" y="100013"/>
            <a:ext cx="8229600" cy="906462"/>
          </a:xfrm>
        </p:spPr>
        <p:txBody>
          <a:bodyPr/>
          <a:lstStyle/>
          <a:p>
            <a:pPr eaLnBrk="1" hangingPunct="1"/>
            <a:r>
              <a:rPr lang="en-US"/>
              <a:t>Principles of Walter’s Tortoise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35063"/>
            <a:ext cx="8229600" cy="5562600"/>
          </a:xfrm>
        </p:spPr>
        <p:txBody>
          <a:bodyPr/>
          <a:lstStyle/>
          <a:p>
            <a:pPr eaLnBrk="1" hangingPunct="1"/>
            <a:r>
              <a:rPr lang="en-US"/>
              <a:t>Parsimony</a:t>
            </a:r>
          </a:p>
          <a:p>
            <a:pPr lvl="1" eaLnBrk="1" hangingPunct="1"/>
            <a:r>
              <a:rPr lang="en-US"/>
              <a:t>Simple is better</a:t>
            </a:r>
          </a:p>
          <a:p>
            <a:pPr eaLnBrk="1" hangingPunct="1"/>
            <a:r>
              <a:rPr lang="en-US"/>
              <a:t>Exploration or speculation</a:t>
            </a:r>
          </a:p>
          <a:p>
            <a:pPr lvl="1" eaLnBrk="1" hangingPunct="1"/>
            <a:r>
              <a:rPr lang="en-US"/>
              <a:t>Never stay still, except when feeding (i.e., recharging)</a:t>
            </a:r>
          </a:p>
          <a:p>
            <a:pPr eaLnBrk="1" hangingPunct="1"/>
            <a:r>
              <a:rPr lang="en-US"/>
              <a:t>Attraction (positive tropism)</a:t>
            </a:r>
          </a:p>
          <a:p>
            <a:pPr lvl="1" eaLnBrk="1" hangingPunct="1"/>
            <a:r>
              <a:rPr lang="en-US"/>
              <a:t>Motivation to move toward some object (light source)</a:t>
            </a:r>
          </a:p>
          <a:p>
            <a:pPr eaLnBrk="1" hangingPunct="1"/>
            <a:r>
              <a:rPr lang="en-US"/>
              <a:t>Aversion (negative tropism)</a:t>
            </a:r>
          </a:p>
          <a:p>
            <a:pPr lvl="1" eaLnBrk="1" hangingPunct="1"/>
            <a:r>
              <a:rPr lang="en-US"/>
              <a:t>Avoidance of negative stimuli (heavy obstacles, slopes)</a:t>
            </a:r>
          </a:p>
          <a:p>
            <a:pPr eaLnBrk="1" hangingPunct="1"/>
            <a:r>
              <a:rPr lang="en-US"/>
              <a:t>Discernment</a:t>
            </a:r>
          </a:p>
          <a:p>
            <a:pPr lvl="1" eaLnBrk="1" hangingPunct="1"/>
            <a:r>
              <a:rPr lang="en-US"/>
              <a:t>Distinguish between productive/unproductive behavior (adaptation)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994FB-47B0-0A46-AC3B-2E2D2C89CFE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Review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Definitions</a:t>
            </a:r>
          </a:p>
          <a:p>
            <a:pPr lvl="1" eaLnBrk="1" hangingPunct="1"/>
            <a:r>
              <a:rPr lang="en-US"/>
              <a:t>Robots, robotics</a:t>
            </a:r>
          </a:p>
          <a:p>
            <a:pPr eaLnBrk="1" hangingPunct="1"/>
            <a:r>
              <a:rPr lang="en-US"/>
              <a:t>Robot components</a:t>
            </a:r>
          </a:p>
          <a:p>
            <a:pPr lvl="1" eaLnBrk="1" hangingPunct="1"/>
            <a:r>
              <a:rPr lang="en-US"/>
              <a:t>Sensors, actuators, control</a:t>
            </a:r>
          </a:p>
          <a:p>
            <a:pPr eaLnBrk="1" hangingPunct="1"/>
            <a:r>
              <a:rPr lang="en-US"/>
              <a:t>State, state space</a:t>
            </a:r>
          </a:p>
          <a:p>
            <a:pPr eaLnBrk="1" hangingPunct="1"/>
            <a:r>
              <a:rPr lang="en-US"/>
              <a:t>Representation</a:t>
            </a:r>
          </a:p>
          <a:p>
            <a:pPr eaLnBrk="1" hangingPunct="1"/>
            <a:r>
              <a:rPr lang="en-US"/>
              <a:t>Spectrum of robot control</a:t>
            </a:r>
          </a:p>
          <a:p>
            <a:pPr lvl="1" eaLnBrk="1" hangingPunct="1"/>
            <a:r>
              <a:rPr lang="en-US"/>
              <a:t>Reactive, deliberative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498BB-6492-2A4D-947D-0E389E5C820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Braitenberg Vehicles</a:t>
            </a: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42988"/>
            <a:ext cx="8523287" cy="5699125"/>
          </a:xfrm>
        </p:spPr>
        <p:txBody>
          <a:bodyPr/>
          <a:lstStyle/>
          <a:p>
            <a:pPr eaLnBrk="1" hangingPunct="1"/>
            <a:r>
              <a:rPr lang="en-US"/>
              <a:t>Valentino Braitenberg (1980)</a:t>
            </a:r>
          </a:p>
          <a:p>
            <a:pPr eaLnBrk="1" hangingPunct="1"/>
            <a:r>
              <a:rPr lang="en-US"/>
              <a:t>Thought experiments</a:t>
            </a:r>
          </a:p>
          <a:p>
            <a:pPr lvl="1" eaLnBrk="1" hangingPunct="1"/>
            <a:r>
              <a:rPr lang="en-US"/>
              <a:t>Use direct coupling between sensors and motors</a:t>
            </a:r>
          </a:p>
          <a:p>
            <a:pPr lvl="1" eaLnBrk="1" hangingPunct="1"/>
            <a:r>
              <a:rPr lang="en-US"/>
              <a:t>Simple robots (“vehicles”) produce complex behaviors that appear very animal, life-like</a:t>
            </a:r>
          </a:p>
          <a:p>
            <a:pPr eaLnBrk="1" hangingPunct="1"/>
            <a:r>
              <a:rPr lang="en-US"/>
              <a:t>Excitatory connection</a:t>
            </a:r>
          </a:p>
          <a:p>
            <a:pPr lvl="1" eaLnBrk="1" hangingPunct="1"/>
            <a:r>
              <a:rPr lang="en-US"/>
              <a:t>The stronger the sensory input, the stronger the motor output</a:t>
            </a:r>
          </a:p>
          <a:p>
            <a:pPr lvl="1" eaLnBrk="1" hangingPunct="1"/>
            <a:r>
              <a:rPr lang="en-US"/>
              <a:t>Light sensor </a:t>
            </a:r>
            <a:r>
              <a:rPr lang="en-US">
                <a:sym typeface="Symbol" pitchFamily="-108" charset="2"/>
              </a:rPr>
              <a:t> wheel: photophilic robot (loves the light)</a:t>
            </a:r>
          </a:p>
          <a:p>
            <a:pPr eaLnBrk="1" hangingPunct="1"/>
            <a:r>
              <a:rPr lang="en-US">
                <a:sym typeface="Symbol" pitchFamily="-108" charset="2"/>
              </a:rPr>
              <a:t>Inhibitory connection</a:t>
            </a:r>
          </a:p>
          <a:p>
            <a:pPr lvl="1" eaLnBrk="1" hangingPunct="1"/>
            <a:r>
              <a:rPr lang="en-US">
                <a:sym typeface="Symbol" pitchFamily="-108" charset="2"/>
              </a:rPr>
              <a:t>The stronger the sensory input, the weaker the motor output</a:t>
            </a:r>
          </a:p>
          <a:p>
            <a:pPr lvl="1" eaLnBrk="1" hangingPunct="1"/>
            <a:r>
              <a:rPr lang="en-US"/>
              <a:t>Light sensor </a:t>
            </a:r>
            <a:r>
              <a:rPr lang="en-US">
                <a:sym typeface="Symbol" pitchFamily="-108" charset="2"/>
              </a:rPr>
              <a:t> wheel: photophobic robot (afraid of the light)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05662-C4D6-4D42-AD2E-3A9ECF82362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Vehicles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259762" cy="5076825"/>
          </a:xfrm>
        </p:spPr>
        <p:txBody>
          <a:bodyPr/>
          <a:lstStyle/>
          <a:p>
            <a:pPr eaLnBrk="1" hangingPunct="1"/>
            <a:r>
              <a:rPr lang="en-US" sz="2200"/>
              <a:t>Wide range of vehicles can be designed, by changing the connections and their strength</a:t>
            </a:r>
          </a:p>
          <a:p>
            <a:pPr eaLnBrk="1" hangingPunct="1"/>
            <a:endParaRPr lang="en-US" sz="2200"/>
          </a:p>
          <a:p>
            <a:pPr eaLnBrk="1" hangingPunct="1"/>
            <a:r>
              <a:rPr lang="en-US" sz="2200"/>
              <a:t>Vehicle 1:</a:t>
            </a:r>
            <a:endParaRPr lang="en-US" sz="2200" b="1">
              <a:solidFill>
                <a:srgbClr val="CC0000"/>
              </a:solidFill>
            </a:endParaRPr>
          </a:p>
          <a:p>
            <a:pPr lvl="1" eaLnBrk="1" hangingPunct="1"/>
            <a:r>
              <a:rPr lang="en-US" sz="2000"/>
              <a:t>One motor, one sensor</a:t>
            </a:r>
          </a:p>
          <a:p>
            <a:pPr eaLnBrk="1" hangingPunct="1"/>
            <a:r>
              <a:rPr lang="en-US" sz="2200"/>
              <a:t>Vehicle 2:</a:t>
            </a:r>
            <a:endParaRPr lang="en-US" sz="2200" b="1">
              <a:solidFill>
                <a:srgbClr val="CC0000"/>
              </a:solidFill>
            </a:endParaRPr>
          </a:p>
          <a:p>
            <a:pPr lvl="1" eaLnBrk="1" hangingPunct="1"/>
            <a:r>
              <a:rPr lang="en-US" sz="2000"/>
              <a:t>Two motors, two sensors</a:t>
            </a:r>
          </a:p>
          <a:p>
            <a:pPr lvl="1" eaLnBrk="1" hangingPunct="1"/>
            <a:r>
              <a:rPr lang="en-US" sz="2000"/>
              <a:t>Excitatory connections</a:t>
            </a:r>
          </a:p>
          <a:p>
            <a:pPr eaLnBrk="1" hangingPunct="1"/>
            <a:r>
              <a:rPr lang="en-US" sz="2200"/>
              <a:t>Vehicle 3:</a:t>
            </a:r>
          </a:p>
          <a:p>
            <a:pPr lvl="1" eaLnBrk="1" hangingPunct="1"/>
            <a:r>
              <a:rPr lang="en-US" sz="2000"/>
              <a:t>Two motors, two sensors</a:t>
            </a:r>
          </a:p>
          <a:p>
            <a:pPr lvl="1" eaLnBrk="1" hangingPunct="1"/>
            <a:r>
              <a:rPr lang="en-US" sz="2000"/>
              <a:t>Inhibitory connections</a:t>
            </a:r>
          </a:p>
        </p:txBody>
      </p:sp>
      <p:pic>
        <p:nvPicPr>
          <p:cNvPr id="161796" name="Picture 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6499225" y="1716088"/>
            <a:ext cx="2122488" cy="1870075"/>
          </a:xfrm>
          <a:noFill/>
        </p:spPr>
      </p:pic>
      <p:pic>
        <p:nvPicPr>
          <p:cNvPr id="161797" name="Picture 5" descr="bv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6408738" y="3949700"/>
            <a:ext cx="2212975" cy="1835150"/>
          </a:xfrm>
          <a:noFill/>
        </p:spPr>
      </p:pic>
      <p:sp>
        <p:nvSpPr>
          <p:cNvPr id="161798" name="Rectangle 6"/>
          <p:cNvSpPr>
            <a:spLocks noChangeArrowheads="1"/>
          </p:cNvSpPr>
          <p:nvPr/>
        </p:nvSpPr>
        <p:spPr bwMode="auto">
          <a:xfrm>
            <a:off x="2122488" y="2603500"/>
            <a:ext cx="21415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>
                <a:solidFill>
                  <a:srgbClr val="CC0000"/>
                </a:solidFill>
                <a:latin typeface="Arial" pitchFamily="-108" charset="0"/>
              </a:rPr>
              <a:t>Being “ALIVE”</a:t>
            </a:r>
          </a:p>
        </p:txBody>
      </p:sp>
      <p:sp>
        <p:nvSpPr>
          <p:cNvPr id="161799" name="Rectangle 7"/>
          <p:cNvSpPr>
            <a:spLocks noChangeArrowheads="1"/>
          </p:cNvSpPr>
          <p:nvPr/>
        </p:nvSpPr>
        <p:spPr bwMode="auto">
          <a:xfrm>
            <a:off x="2163763" y="3497263"/>
            <a:ext cx="39719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>
                <a:solidFill>
                  <a:srgbClr val="CC0000"/>
                </a:solidFill>
                <a:latin typeface="Arial" pitchFamily="-108" charset="0"/>
              </a:rPr>
              <a:t>“</a:t>
            </a:r>
            <a:r>
              <a:rPr lang="en-US" sz="2200" b="1">
                <a:solidFill>
                  <a:srgbClr val="CC0000"/>
                </a:solidFill>
                <a:latin typeface="Arial" pitchFamily="-108" charset="0"/>
              </a:rPr>
              <a:t>FEAR”</a:t>
            </a:r>
            <a:r>
              <a:rPr lang="en-US" sz="2200">
                <a:solidFill>
                  <a:srgbClr val="003399"/>
                </a:solidFill>
                <a:latin typeface="Arial" pitchFamily="-108" charset="0"/>
              </a:rPr>
              <a:t> and </a:t>
            </a:r>
            <a:r>
              <a:rPr lang="en-US" sz="2200" b="1">
                <a:solidFill>
                  <a:srgbClr val="CC0000"/>
                </a:solidFill>
                <a:latin typeface="Arial" pitchFamily="-108" charset="0"/>
              </a:rPr>
              <a:t>“AGGRESSION”</a:t>
            </a:r>
          </a:p>
        </p:txBody>
      </p:sp>
      <p:sp>
        <p:nvSpPr>
          <p:cNvPr id="161800" name="Rectangle 8"/>
          <p:cNvSpPr>
            <a:spLocks noChangeArrowheads="1"/>
          </p:cNvSpPr>
          <p:nvPr/>
        </p:nvSpPr>
        <p:spPr bwMode="auto">
          <a:xfrm>
            <a:off x="2071688" y="4821238"/>
            <a:ext cx="11779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>
                <a:solidFill>
                  <a:srgbClr val="CC0000"/>
                </a:solidFill>
                <a:latin typeface="Arial" pitchFamily="-108" charset="0"/>
              </a:rPr>
              <a:t>“</a:t>
            </a:r>
            <a:r>
              <a:rPr lang="en-US" sz="2200" b="1">
                <a:solidFill>
                  <a:srgbClr val="CC0000"/>
                </a:solidFill>
                <a:latin typeface="Arial" pitchFamily="-108" charset="0"/>
              </a:rPr>
              <a:t>LOVE”</a:t>
            </a:r>
          </a:p>
        </p:txBody>
      </p:sp>
      <p:sp>
        <p:nvSpPr>
          <p:cNvPr id="161801" name="Text Box 9"/>
          <p:cNvSpPr txBox="1">
            <a:spLocks noChangeArrowheads="1"/>
          </p:cNvSpPr>
          <p:nvPr/>
        </p:nvSpPr>
        <p:spPr bwMode="auto">
          <a:xfrm>
            <a:off x="6381750" y="1882775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Vehicle 1</a:t>
            </a:r>
          </a:p>
        </p:txBody>
      </p:sp>
      <p:sp>
        <p:nvSpPr>
          <p:cNvPr id="161802" name="Text Box 10"/>
          <p:cNvSpPr txBox="1">
            <a:spLocks noChangeArrowheads="1"/>
          </p:cNvSpPr>
          <p:nvPr/>
        </p:nvSpPr>
        <p:spPr bwMode="auto">
          <a:xfrm>
            <a:off x="6381750" y="3692525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Vehicle 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8" grpId="0"/>
      <p:bldP spid="161799" grpId="0"/>
      <p:bldP spid="161800" grpId="0"/>
      <p:bldP spid="161801" grpId="0"/>
      <p:bldP spid="16180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7BD83A-4D83-F54A-B2CC-8CA596823C9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Artificial Intelligence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Officially born in 1955 at Dartmouth University</a:t>
            </a:r>
          </a:p>
          <a:p>
            <a:pPr lvl="1" eaLnBrk="1" hangingPunct="1"/>
            <a:r>
              <a:rPr lang="en-US"/>
              <a:t>Marvin Minsky, John McCarthy, Herbert Simon </a:t>
            </a:r>
          </a:p>
          <a:p>
            <a:pPr eaLnBrk="1" hangingPunct="1"/>
            <a:r>
              <a:rPr lang="en-US"/>
              <a:t>Intelligence in machines</a:t>
            </a:r>
          </a:p>
          <a:p>
            <a:pPr lvl="1" eaLnBrk="1" hangingPunct="1"/>
            <a:r>
              <a:rPr lang="en-US"/>
              <a:t>Internal models of the world</a:t>
            </a:r>
          </a:p>
          <a:p>
            <a:pPr lvl="1" eaLnBrk="1" hangingPunct="1"/>
            <a:r>
              <a:rPr lang="en-US"/>
              <a:t>Search through possible solutions</a:t>
            </a:r>
          </a:p>
          <a:p>
            <a:pPr lvl="1" eaLnBrk="1" hangingPunct="1"/>
            <a:r>
              <a:rPr lang="en-US"/>
              <a:t>Plan to solve problems</a:t>
            </a:r>
          </a:p>
          <a:p>
            <a:pPr lvl="1" eaLnBrk="1" hangingPunct="1"/>
            <a:r>
              <a:rPr lang="en-US"/>
              <a:t>Symbolic representation of information</a:t>
            </a:r>
          </a:p>
          <a:p>
            <a:pPr lvl="1" eaLnBrk="1" hangingPunct="1"/>
            <a:r>
              <a:rPr lang="en-US"/>
              <a:t>Hierarchical system organization </a:t>
            </a:r>
          </a:p>
          <a:p>
            <a:pPr lvl="1" eaLnBrk="1" hangingPunct="1"/>
            <a:r>
              <a:rPr lang="en-US"/>
              <a:t>Sequential program execution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01FB39-A792-3649-B143-C9FBA4CD876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AI and Robotics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58212" cy="536257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/>
              <a:t>AI influence to robotics:</a:t>
            </a:r>
          </a:p>
          <a:p>
            <a:pPr lvl="1" eaLnBrk="1" hangingPunct="1">
              <a:lnSpc>
                <a:spcPct val="110000"/>
              </a:lnSpc>
            </a:pPr>
            <a:r>
              <a:rPr lang="en-US"/>
              <a:t>Knowledge and knowledge representation are central to intelligence</a:t>
            </a:r>
          </a:p>
          <a:p>
            <a:pPr eaLnBrk="1" hangingPunct="1">
              <a:lnSpc>
                <a:spcPct val="110000"/>
              </a:lnSpc>
            </a:pPr>
            <a:r>
              <a:rPr lang="en-US"/>
              <a:t>Perception and action are more central to robotics</a:t>
            </a:r>
          </a:p>
          <a:p>
            <a:pPr eaLnBrk="1" hangingPunct="1">
              <a:lnSpc>
                <a:spcPct val="110000"/>
              </a:lnSpc>
            </a:pPr>
            <a:r>
              <a:rPr lang="en-US"/>
              <a:t>New solutions developed: behavior-based systems</a:t>
            </a:r>
          </a:p>
          <a:p>
            <a:pPr lvl="1" eaLnBrk="1" hangingPunct="1">
              <a:lnSpc>
                <a:spcPct val="110000"/>
              </a:lnSpc>
            </a:pPr>
            <a:r>
              <a:rPr lang="en-US"/>
              <a:t>“Planning is just a way of avoiding figuring out what to do next” (Rodney Brooks, 1987)</a:t>
            </a:r>
          </a:p>
          <a:p>
            <a:pPr eaLnBrk="1" hangingPunct="1">
              <a:lnSpc>
                <a:spcPct val="110000"/>
              </a:lnSpc>
            </a:pPr>
            <a:r>
              <a:rPr lang="en-US"/>
              <a:t>Distributed AI (DAI)</a:t>
            </a:r>
          </a:p>
          <a:p>
            <a:pPr lvl="1" eaLnBrk="1" hangingPunct="1">
              <a:lnSpc>
                <a:spcPct val="110000"/>
              </a:lnSpc>
            </a:pPr>
            <a:r>
              <a:rPr lang="en-US"/>
              <a:t>Society of Mind (Marvin Minsky, 1986): simple, multiple agents can generate highly complex intelligence</a:t>
            </a:r>
          </a:p>
          <a:p>
            <a:pPr eaLnBrk="1" hangingPunct="1">
              <a:lnSpc>
                <a:spcPct val="110000"/>
              </a:lnSpc>
            </a:pPr>
            <a:r>
              <a:rPr lang="en-US"/>
              <a:t>First robots were mostly influenced by AI (deliberative)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872217-5AE1-A642-BD6D-E5348FA475B0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Shakey</a:t>
            </a:r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At Stanford Research Institute (late 1960s)</a:t>
            </a:r>
          </a:p>
          <a:p>
            <a:pPr eaLnBrk="1" hangingPunct="1"/>
            <a:r>
              <a:rPr lang="en-US" dirty="0"/>
              <a:t>A deliberative system</a:t>
            </a:r>
          </a:p>
          <a:p>
            <a:pPr eaLnBrk="1" hangingPunct="1"/>
            <a:r>
              <a:rPr lang="en-US" dirty="0"/>
              <a:t>Visual navigation in a very special world</a:t>
            </a:r>
          </a:p>
          <a:p>
            <a:pPr eaLnBrk="1" hangingPunct="1"/>
            <a:r>
              <a:rPr lang="en-US" dirty="0"/>
              <a:t>STRIPS planner</a:t>
            </a:r>
          </a:p>
          <a:p>
            <a:pPr eaLnBrk="1" hangingPunct="1"/>
            <a:r>
              <a:rPr lang="en-US" dirty="0"/>
              <a:t>Vision and contact sensors</a:t>
            </a:r>
            <a:r>
              <a:rPr lang="en-US" sz="2200" dirty="0"/>
              <a:t> </a:t>
            </a:r>
          </a:p>
        </p:txBody>
      </p:sp>
      <p:pic>
        <p:nvPicPr>
          <p:cNvPr id="65542" name="Picture 4" descr="shakey-sri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694238" y="1214439"/>
            <a:ext cx="3435900" cy="4673760"/>
          </a:xfrm>
          <a:noFill/>
        </p:spPr>
      </p:pic>
      <p:sp>
        <p:nvSpPr>
          <p:cNvPr id="2" name="TextBox 1"/>
          <p:cNvSpPr txBox="1"/>
          <p:nvPr/>
        </p:nvSpPr>
        <p:spPr>
          <a:xfrm>
            <a:off x="529180" y="5936703"/>
            <a:ext cx="57265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http://www.youtube.com/watch?v=</a:t>
            </a:r>
            <a:r>
              <a:rPr lang="en-US" dirty="0" smtClean="0">
                <a:hlinkClick r:id="rId4"/>
              </a:rPr>
              <a:t>qXdn6ynwpiI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7AB009-791E-CC4D-A591-2DA7EEF60FB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2288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Readings</a:t>
            </a:r>
          </a:p>
        </p:txBody>
      </p:sp>
      <p:sp>
        <p:nvSpPr>
          <p:cNvPr id="122885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3617913" y="2505075"/>
            <a:ext cx="4926012" cy="2562225"/>
          </a:xfrm>
        </p:spPr>
        <p:txBody>
          <a:bodyPr/>
          <a:lstStyle/>
          <a:p>
            <a:pPr eaLnBrk="1" hangingPunct="1"/>
            <a:r>
              <a:rPr lang="en-US" sz="2400" smtClean="0"/>
              <a:t>M</a:t>
            </a:r>
            <a:r>
              <a:rPr lang="en-US" sz="2400" dirty="0"/>
              <a:t>. </a:t>
            </a:r>
            <a:r>
              <a:rPr lang="en-US" sz="2400" dirty="0" err="1"/>
              <a:t>Matari</a:t>
            </a:r>
            <a:r>
              <a:rPr lang="en-US" sz="2400" dirty="0" err="1">
                <a:ea typeface="Arial" pitchFamily="-108" charset="0"/>
                <a:cs typeface="Arial" pitchFamily="-108" charset="0"/>
              </a:rPr>
              <a:t>ć</a:t>
            </a:r>
            <a:r>
              <a:rPr lang="en-US" sz="2400" dirty="0"/>
              <a:t>: Chapters 2, 4, 11</a:t>
            </a:r>
          </a:p>
        </p:txBody>
      </p:sp>
      <p:pic>
        <p:nvPicPr>
          <p:cNvPr id="122886" name="Picture 14" descr="mrayztno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928688" y="1982788"/>
            <a:ext cx="2814637" cy="2462212"/>
          </a:xfr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43DB81-849A-7D42-9B81-8C00DE1DCE9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Robot Control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Robot control is the means by which the sensing and action of a robot are coordinated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The infinitely many possible robot control programs all fall along a well-defined control spectrum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The spectrum ranges from </a:t>
            </a:r>
            <a:r>
              <a:rPr lang="en-US">
                <a:solidFill>
                  <a:srgbClr val="CC0000"/>
                </a:solidFill>
              </a:rPr>
              <a:t>reacting</a:t>
            </a:r>
            <a:r>
              <a:rPr lang="en-US"/>
              <a:t> to </a:t>
            </a:r>
            <a:r>
              <a:rPr lang="en-US">
                <a:solidFill>
                  <a:srgbClr val="CC0000"/>
                </a:solidFill>
              </a:rPr>
              <a:t>deliberating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7AFA0C-11F6-5448-A513-746360B794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Spectrum of robot control</a:t>
            </a: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765175" y="5894388"/>
            <a:ext cx="5210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latin typeface="Arial" pitchFamily="-108" charset="0"/>
              </a:rPr>
              <a:t>From “Behavior-Based Robotics” by R. Arkin, MIT Press, 1998</a:t>
            </a:r>
          </a:p>
        </p:txBody>
      </p:sp>
      <p:pic>
        <p:nvPicPr>
          <p:cNvPr id="24582" name="Picture 4" descr="spectru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6600" y="1406525"/>
            <a:ext cx="7620000" cy="440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50BEC0-45B9-6B44-ACA6-E88CB4EB566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Robot control approaches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/>
              <a:t>Reactive Control</a:t>
            </a:r>
          </a:p>
          <a:p>
            <a:pPr lvl="1" eaLnBrk="1" hangingPunct="1">
              <a:lnSpc>
                <a:spcPct val="150000"/>
              </a:lnSpc>
            </a:pPr>
            <a:r>
              <a:rPr lang="en-US"/>
              <a:t> Don’t think, (re)act.</a:t>
            </a:r>
          </a:p>
          <a:p>
            <a:pPr eaLnBrk="1" hangingPunct="1">
              <a:lnSpc>
                <a:spcPct val="150000"/>
              </a:lnSpc>
            </a:pPr>
            <a:r>
              <a:rPr lang="en-US"/>
              <a:t>Deliberative (Planner-based) Control</a:t>
            </a:r>
          </a:p>
          <a:p>
            <a:pPr lvl="1" eaLnBrk="1" hangingPunct="1">
              <a:lnSpc>
                <a:spcPct val="150000"/>
              </a:lnSpc>
            </a:pPr>
            <a:r>
              <a:rPr lang="en-US"/>
              <a:t> Think hard, act later.</a:t>
            </a:r>
          </a:p>
          <a:p>
            <a:pPr eaLnBrk="1" hangingPunct="1">
              <a:lnSpc>
                <a:spcPct val="150000"/>
              </a:lnSpc>
            </a:pPr>
            <a:r>
              <a:rPr lang="en-US"/>
              <a:t>Hybrid Control</a:t>
            </a:r>
          </a:p>
          <a:p>
            <a:pPr lvl="1" eaLnBrk="1" hangingPunct="1">
              <a:lnSpc>
                <a:spcPct val="150000"/>
              </a:lnSpc>
            </a:pPr>
            <a:r>
              <a:rPr lang="en-US"/>
              <a:t> Think and act separately &amp; concurrently.</a:t>
            </a:r>
          </a:p>
          <a:p>
            <a:pPr eaLnBrk="1" hangingPunct="1">
              <a:lnSpc>
                <a:spcPct val="150000"/>
              </a:lnSpc>
            </a:pPr>
            <a:r>
              <a:rPr lang="en-US"/>
              <a:t>Behavior-Based Control (BBC)</a:t>
            </a:r>
          </a:p>
          <a:p>
            <a:pPr lvl="1" eaLnBrk="1" hangingPunct="1">
              <a:lnSpc>
                <a:spcPct val="150000"/>
              </a:lnSpc>
            </a:pPr>
            <a:r>
              <a:rPr lang="en-US"/>
              <a:t> Think the way you act.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CDABD-7D6D-CD4A-8D12-78AF6BB2A41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Thinking vs. Acting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/>
              <a:t>Thinking/Deliberating</a:t>
            </a:r>
          </a:p>
          <a:p>
            <a:pPr lvl="1" eaLnBrk="1" hangingPunct="1">
              <a:lnSpc>
                <a:spcPct val="110000"/>
              </a:lnSpc>
            </a:pPr>
            <a:r>
              <a:rPr lang="en-US"/>
              <a:t>involves planning (looking into the future) to avoid bad solutions</a:t>
            </a:r>
          </a:p>
          <a:p>
            <a:pPr lvl="1" eaLnBrk="1" hangingPunct="1">
              <a:lnSpc>
                <a:spcPct val="110000"/>
              </a:lnSpc>
            </a:pPr>
            <a:r>
              <a:rPr lang="en-US"/>
              <a:t>flexible for increasing complexity</a:t>
            </a:r>
          </a:p>
          <a:p>
            <a:pPr lvl="1" eaLnBrk="1" hangingPunct="1">
              <a:lnSpc>
                <a:spcPct val="110000"/>
              </a:lnSpc>
            </a:pPr>
            <a:r>
              <a:rPr lang="en-US"/>
              <a:t>slow, speed decreases with complexity</a:t>
            </a:r>
          </a:p>
          <a:p>
            <a:pPr lvl="1" eaLnBrk="1" hangingPunct="1">
              <a:lnSpc>
                <a:spcPct val="110000"/>
              </a:lnSpc>
            </a:pPr>
            <a:r>
              <a:rPr lang="en-US"/>
              <a:t>thinking too long may be dangerous</a:t>
            </a:r>
          </a:p>
          <a:p>
            <a:pPr lvl="1" eaLnBrk="1" hangingPunct="1">
              <a:lnSpc>
                <a:spcPct val="110000"/>
              </a:lnSpc>
            </a:pPr>
            <a:r>
              <a:rPr lang="en-US"/>
              <a:t>requires (a lot of) accurate information</a:t>
            </a:r>
          </a:p>
          <a:p>
            <a:pPr eaLnBrk="1" hangingPunct="1">
              <a:lnSpc>
                <a:spcPct val="110000"/>
              </a:lnSpc>
            </a:pPr>
            <a:r>
              <a:rPr lang="en-US"/>
              <a:t>Acting/Reaction </a:t>
            </a:r>
          </a:p>
          <a:p>
            <a:pPr lvl="1" eaLnBrk="1" hangingPunct="1">
              <a:lnSpc>
                <a:spcPct val="110000"/>
              </a:lnSpc>
            </a:pPr>
            <a:r>
              <a:rPr lang="en-US"/>
              <a:t>fast, regardless of complexity</a:t>
            </a:r>
          </a:p>
          <a:p>
            <a:pPr lvl="1" eaLnBrk="1" hangingPunct="1">
              <a:lnSpc>
                <a:spcPct val="110000"/>
              </a:lnSpc>
            </a:pPr>
            <a:r>
              <a:rPr lang="en-US"/>
              <a:t>innate/built-in or learned (from looking into the past)</a:t>
            </a:r>
          </a:p>
          <a:p>
            <a:pPr lvl="1" eaLnBrk="1" hangingPunct="1">
              <a:lnSpc>
                <a:spcPct val="110000"/>
              </a:lnSpc>
            </a:pPr>
            <a:r>
              <a:rPr lang="en-US"/>
              <a:t>limited flexibility for increasing complexity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71F190-B5F9-C543-8469-31AEA872AE6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How to Choose a Control Architecture?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For any robot, task, or environment consider:</a:t>
            </a:r>
          </a:p>
          <a:p>
            <a:pPr lvl="1" eaLnBrk="1" hangingPunct="1"/>
            <a:r>
              <a:rPr lang="en-US"/>
              <a:t>Is there a lot of sensor noise?</a:t>
            </a:r>
          </a:p>
          <a:p>
            <a:pPr lvl="1" eaLnBrk="1" hangingPunct="1"/>
            <a:r>
              <a:rPr lang="en-US"/>
              <a:t>Does the environment change or is static?</a:t>
            </a:r>
          </a:p>
          <a:p>
            <a:pPr lvl="1" eaLnBrk="1" hangingPunct="1"/>
            <a:r>
              <a:rPr lang="en-US"/>
              <a:t>Can the robot sense all that it needs?</a:t>
            </a:r>
          </a:p>
          <a:p>
            <a:pPr lvl="1" eaLnBrk="1" hangingPunct="1"/>
            <a:r>
              <a:rPr lang="en-US"/>
              <a:t>How quickly should the robot sense or act?</a:t>
            </a:r>
          </a:p>
          <a:p>
            <a:pPr lvl="1" eaLnBrk="1" hangingPunct="1"/>
            <a:r>
              <a:rPr lang="en-US"/>
              <a:t>Should the robot remember the past to get the job done?</a:t>
            </a:r>
          </a:p>
          <a:p>
            <a:pPr lvl="1" eaLnBrk="1" hangingPunct="1"/>
            <a:r>
              <a:rPr lang="en-US"/>
              <a:t>Should the robot look ahead to get the job done?</a:t>
            </a:r>
          </a:p>
          <a:p>
            <a:pPr lvl="1" eaLnBrk="1" hangingPunct="1"/>
            <a:r>
              <a:rPr lang="en-US"/>
              <a:t>Does the robot need to improve its behavior and be able to learn new things?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7AF33-731C-7B46-9CEF-016C0407A3D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579438" y="100013"/>
            <a:ext cx="8229600" cy="906462"/>
          </a:xfrm>
        </p:spPr>
        <p:txBody>
          <a:bodyPr/>
          <a:lstStyle/>
          <a:p>
            <a:pPr eaLnBrk="1" hangingPunct="1"/>
            <a:r>
              <a:rPr lang="en-US" sz="3600"/>
              <a:t>Reactive Control</a:t>
            </a:r>
            <a:r>
              <a:rPr lang="en-US" sz="2400"/>
              <a:t>:</a:t>
            </a:r>
            <a:r>
              <a:rPr lang="en-US" sz="2400">
                <a:solidFill>
                  <a:srgbClr val="CC0000"/>
                </a:solidFill>
              </a:rPr>
              <a:t> </a:t>
            </a:r>
            <a:br>
              <a:rPr lang="en-US" sz="2400">
                <a:solidFill>
                  <a:srgbClr val="CC0000"/>
                </a:solidFill>
              </a:rPr>
            </a:br>
            <a:r>
              <a:rPr lang="en-US" sz="2400">
                <a:solidFill>
                  <a:srgbClr val="CC0000"/>
                </a:solidFill>
              </a:rPr>
              <a:t>Don’t think, react!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286750" cy="5076825"/>
          </a:xfrm>
        </p:spPr>
        <p:txBody>
          <a:bodyPr/>
          <a:lstStyle/>
          <a:p>
            <a:pPr eaLnBrk="1" hangingPunct="1"/>
            <a:r>
              <a:rPr lang="en-US" sz="2200"/>
              <a:t>Technique for tightly coupling perception and action to provide fast responses to changing, unstructured environments</a:t>
            </a:r>
          </a:p>
          <a:p>
            <a:pPr eaLnBrk="1" hangingPunct="1"/>
            <a:r>
              <a:rPr lang="en-US" sz="2200"/>
              <a:t>Collection of stimulus-response rules</a:t>
            </a:r>
          </a:p>
          <a:p>
            <a:pPr eaLnBrk="1" hangingPunct="1"/>
            <a:r>
              <a:rPr lang="en-US" sz="2200"/>
              <a:t>Limitations</a:t>
            </a:r>
          </a:p>
          <a:p>
            <a:pPr lvl="1" eaLnBrk="1" hangingPunct="1"/>
            <a:r>
              <a:rPr lang="en-US" sz="2000"/>
              <a:t>No/minimal state</a:t>
            </a:r>
          </a:p>
          <a:p>
            <a:pPr lvl="1" eaLnBrk="1" hangingPunct="1"/>
            <a:r>
              <a:rPr lang="en-US" sz="2000"/>
              <a:t>No memory</a:t>
            </a:r>
          </a:p>
          <a:p>
            <a:pPr lvl="1" eaLnBrk="1" hangingPunct="1"/>
            <a:r>
              <a:rPr lang="en-US" sz="2000"/>
              <a:t>No internal representations </a:t>
            </a:r>
          </a:p>
          <a:p>
            <a:pPr lvl="1" eaLnBrk="1" hangingPunct="1">
              <a:buFontTx/>
              <a:buNone/>
            </a:pPr>
            <a:r>
              <a:rPr lang="en-US" sz="2000"/>
              <a:t>	of the world</a:t>
            </a:r>
          </a:p>
          <a:p>
            <a:pPr lvl="1" eaLnBrk="1" hangingPunct="1"/>
            <a:r>
              <a:rPr lang="en-US" sz="2000"/>
              <a:t>Unable to plan ahead</a:t>
            </a:r>
          </a:p>
          <a:p>
            <a:pPr lvl="1" eaLnBrk="1" hangingPunct="1"/>
            <a:r>
              <a:rPr lang="en-US" sz="2000"/>
              <a:t>Unable to learn</a:t>
            </a:r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62463" y="2576513"/>
            <a:ext cx="4038600" cy="1758950"/>
          </a:xfrm>
        </p:spPr>
        <p:txBody>
          <a:bodyPr/>
          <a:lstStyle/>
          <a:p>
            <a:pPr eaLnBrk="1" hangingPunct="1"/>
            <a:r>
              <a:rPr lang="en-US" sz="2200"/>
              <a:t>Advantages</a:t>
            </a:r>
          </a:p>
          <a:p>
            <a:pPr lvl="1" eaLnBrk="1" hangingPunct="1"/>
            <a:r>
              <a:rPr lang="en-US" sz="2000"/>
              <a:t>Very fast and reactive</a:t>
            </a:r>
          </a:p>
          <a:p>
            <a:pPr lvl="1" eaLnBrk="1" hangingPunct="1"/>
            <a:r>
              <a:rPr lang="en-US" sz="2000"/>
              <a:t>Powerful method: animals are largely reactive</a:t>
            </a:r>
          </a:p>
        </p:txBody>
      </p:sp>
      <p:pic>
        <p:nvPicPr>
          <p:cNvPr id="32775" name="Picture 5" descr="SY00939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1638" y="4406900"/>
            <a:ext cx="2111375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 470/670 - Lecture 2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9B4DA-0854-AC4F-9D19-C96C9146990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Deliberative Control</a:t>
            </a:r>
            <a:r>
              <a:rPr lang="en-US" sz="2400"/>
              <a:t>: </a:t>
            </a:r>
            <a:br>
              <a:rPr lang="en-US" sz="2400"/>
            </a:br>
            <a:r>
              <a:rPr lang="en-US" sz="2400">
                <a:solidFill>
                  <a:srgbClr val="CC0000"/>
                </a:solidFill>
              </a:rPr>
              <a:t>Think hard, then act!</a:t>
            </a:r>
            <a:endParaRPr lang="en-US" sz="2400"/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7488" y="1255713"/>
            <a:ext cx="8424862" cy="5076825"/>
          </a:xfrm>
        </p:spPr>
        <p:txBody>
          <a:bodyPr/>
          <a:lstStyle/>
          <a:p>
            <a:pPr eaLnBrk="1" hangingPunct="1"/>
            <a:r>
              <a:rPr lang="en-US" sz="2200"/>
              <a:t>In DC the robot uses all the available sensory information and stored internal knowledge to create a plan of action: </a:t>
            </a:r>
            <a:r>
              <a:rPr lang="en-US" sz="2200">
                <a:solidFill>
                  <a:srgbClr val="CC0000"/>
                </a:solidFill>
              </a:rPr>
              <a:t>sense </a:t>
            </a:r>
            <a:r>
              <a:rPr lang="en-US" sz="2200">
                <a:solidFill>
                  <a:srgbClr val="CC0000"/>
                </a:solidFill>
                <a:sym typeface="Symbol" pitchFamily="-108" charset="2"/>
              </a:rPr>
              <a:t></a:t>
            </a:r>
            <a:r>
              <a:rPr lang="en-US" sz="2200">
                <a:solidFill>
                  <a:srgbClr val="CC0000"/>
                </a:solidFill>
              </a:rPr>
              <a:t> plan </a:t>
            </a:r>
            <a:r>
              <a:rPr lang="en-US" sz="2200">
                <a:solidFill>
                  <a:srgbClr val="CC0000"/>
                </a:solidFill>
                <a:sym typeface="Symbol" pitchFamily="-108" charset="2"/>
              </a:rPr>
              <a:t></a:t>
            </a:r>
            <a:r>
              <a:rPr lang="en-US" sz="2200">
                <a:solidFill>
                  <a:srgbClr val="CC0000"/>
                </a:solidFill>
              </a:rPr>
              <a:t> act (SPA) paradigm</a:t>
            </a:r>
            <a:r>
              <a:rPr lang="en-US" sz="2200"/>
              <a:t> </a:t>
            </a:r>
          </a:p>
          <a:p>
            <a:pPr eaLnBrk="1" hangingPunct="1"/>
            <a:r>
              <a:rPr lang="en-US" sz="2200"/>
              <a:t>Limitations</a:t>
            </a:r>
          </a:p>
          <a:p>
            <a:pPr lvl="1" eaLnBrk="1" hangingPunct="1"/>
            <a:r>
              <a:rPr lang="en-US" sz="2000"/>
              <a:t>Planning requires search through potentially all possible plans </a:t>
            </a:r>
            <a:r>
              <a:rPr lang="en-US" sz="2000">
                <a:sym typeface="Symbol" pitchFamily="-108" charset="2"/>
              </a:rPr>
              <a:t>  these </a:t>
            </a:r>
            <a:r>
              <a:rPr lang="en-US" sz="2000"/>
              <a:t>take a long time</a:t>
            </a:r>
          </a:p>
          <a:p>
            <a:pPr lvl="1" eaLnBrk="1" hangingPunct="1"/>
            <a:r>
              <a:rPr lang="en-US" sz="2000"/>
              <a:t>Requires a world model, which may become outdated</a:t>
            </a:r>
          </a:p>
          <a:p>
            <a:pPr lvl="1" eaLnBrk="1" hangingPunct="1"/>
            <a:r>
              <a:rPr lang="en-US" sz="2000"/>
              <a:t>Too slow for real-time response</a:t>
            </a:r>
          </a:p>
          <a:p>
            <a:pPr eaLnBrk="1" hangingPunct="1"/>
            <a:r>
              <a:rPr lang="en-US" sz="2200"/>
              <a:t>Advantages </a:t>
            </a:r>
          </a:p>
          <a:p>
            <a:pPr lvl="1" eaLnBrk="1" hangingPunct="1"/>
            <a:r>
              <a:rPr lang="en-US" sz="2000"/>
              <a:t>Capable of learning and prediction</a:t>
            </a:r>
          </a:p>
          <a:p>
            <a:pPr lvl="1" eaLnBrk="1" hangingPunct="1"/>
            <a:r>
              <a:rPr lang="en-US" sz="2000"/>
              <a:t>Finds strategic solutions</a:t>
            </a:r>
          </a:p>
        </p:txBody>
      </p:sp>
      <p:pic>
        <p:nvPicPr>
          <p:cNvPr id="34822" name="Picture 4" descr="j012620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454775" y="4213225"/>
            <a:ext cx="1738313" cy="2081213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3305</TotalTime>
  <Words>1638</Words>
  <Application>Microsoft Macintosh PowerPoint</Application>
  <PresentationFormat>On-screen Show (4:3)</PresentationFormat>
  <Paragraphs>280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Default Design</vt:lpstr>
      <vt:lpstr>Autonomous Mobile Robots  CpE 470/670</vt:lpstr>
      <vt:lpstr>Review</vt:lpstr>
      <vt:lpstr>Robot Control</vt:lpstr>
      <vt:lpstr>Spectrum of robot control</vt:lpstr>
      <vt:lpstr>Robot control approaches</vt:lpstr>
      <vt:lpstr>Thinking vs. Acting</vt:lpstr>
      <vt:lpstr>How to Choose a Control Architecture?</vt:lpstr>
      <vt:lpstr>Reactive Control:  Don’t think, react!</vt:lpstr>
      <vt:lpstr>Deliberative Control:  Think hard, then act!</vt:lpstr>
      <vt:lpstr>Hybrid Control:  Think and act independently &amp; concurrently!</vt:lpstr>
      <vt:lpstr>Behavior-Based Control:  Think the way you act!</vt:lpstr>
      <vt:lpstr>Behavior-Based Control:  Think the way you act!</vt:lpstr>
      <vt:lpstr>Fundamental Differences of Control</vt:lpstr>
      <vt:lpstr>A Brief History of Robotics</vt:lpstr>
      <vt:lpstr>Control Theory</vt:lpstr>
      <vt:lpstr>Control Theory through History</vt:lpstr>
      <vt:lpstr>Cybernetics</vt:lpstr>
      <vt:lpstr>W. Grey Walter’s Tortoise</vt:lpstr>
      <vt:lpstr>Principles of Walter’s Tortoise</vt:lpstr>
      <vt:lpstr>Braitenberg Vehicles</vt:lpstr>
      <vt:lpstr>Example Vehicles</vt:lpstr>
      <vt:lpstr>Artificial Intelligence</vt:lpstr>
      <vt:lpstr>AI and Robotics</vt:lpstr>
      <vt:lpstr>Shakey</vt:lpstr>
      <vt:lpstr>Readings</vt:lpstr>
    </vt:vector>
  </TitlesOfParts>
  <Company>University of Nevada, Reno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Monica Nicolescu</cp:lastModifiedBy>
  <cp:revision>435</cp:revision>
  <dcterms:created xsi:type="dcterms:W3CDTF">2011-01-25T23:52:34Z</dcterms:created>
  <dcterms:modified xsi:type="dcterms:W3CDTF">2014-09-17T16:22:19Z</dcterms:modified>
</cp:coreProperties>
</file>