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403" r:id="rId4"/>
    <p:sldId id="404" r:id="rId5"/>
    <p:sldId id="405" r:id="rId6"/>
    <p:sldId id="406" r:id="rId7"/>
    <p:sldId id="407" r:id="rId8"/>
    <p:sldId id="408" r:id="rId9"/>
    <p:sldId id="421" r:id="rId10"/>
    <p:sldId id="422" r:id="rId11"/>
    <p:sldId id="409" r:id="rId12"/>
    <p:sldId id="410" r:id="rId13"/>
    <p:sldId id="411" r:id="rId14"/>
    <p:sldId id="413" r:id="rId15"/>
    <p:sldId id="414" r:id="rId16"/>
    <p:sldId id="385" r:id="rId17"/>
    <p:sldId id="386" r:id="rId18"/>
    <p:sldId id="352" r:id="rId19"/>
    <p:sldId id="354" r:id="rId20"/>
    <p:sldId id="304" r:id="rId21"/>
    <p:sldId id="306" r:id="rId22"/>
    <p:sldId id="321" r:id="rId23"/>
    <p:sldId id="307" r:id="rId24"/>
    <p:sldId id="308" r:id="rId25"/>
    <p:sldId id="309" r:id="rId26"/>
    <p:sldId id="310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87" r:id="rId38"/>
    <p:sldId id="388" r:id="rId39"/>
    <p:sldId id="415" r:id="rId40"/>
    <p:sldId id="416" r:id="rId41"/>
    <p:sldId id="417" r:id="rId42"/>
    <p:sldId id="418" r:id="rId43"/>
    <p:sldId id="419" r:id="rId44"/>
    <p:sldId id="274" r:id="rId4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clrMru>
    <a:srgbClr val="CC0000"/>
    <a:srgbClr val="33CCCC"/>
    <a:srgbClr val="006699"/>
    <a:srgbClr val="0000FF"/>
    <a:srgbClr val="0066FF"/>
    <a:srgbClr val="DD0111"/>
    <a:srgbClr val="99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98" autoAdjust="0"/>
    <p:restoredTop sz="94660"/>
  </p:normalViewPr>
  <p:slideViewPr>
    <p:cSldViewPr snapToGrid="0">
      <p:cViewPr varScale="1">
        <p:scale>
          <a:sx n="174" d="100"/>
          <a:sy n="174" d="100"/>
        </p:scale>
        <p:origin x="-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fld id="{DEB43C28-E0C6-E54D-93A4-317B971F97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2" tIns="46696" rIns="93392" bIns="4669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fld id="{B2F9361E-25D6-5042-B466-7863C655D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04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2A8C6-327A-7647-B7ED-1338853A82A9}" type="slidenum">
              <a:rPr lang="en-US"/>
              <a:pPr/>
              <a:t>1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E2F88-EEC5-904E-A39D-D573AED65530}" type="slidenum">
              <a:rPr lang="en-US"/>
              <a:pPr/>
              <a:t>12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06E45-E456-D841-B9A2-657F4B75A049}" type="slidenum">
              <a:rPr lang="en-US"/>
              <a:pPr/>
              <a:t>13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E911CA-F0E0-C94A-A357-C358931AE92E}" type="slidenum">
              <a:rPr lang="en-US"/>
              <a:pPr/>
              <a:t>14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35AAA-A664-6546-8DE6-B5C41368B733}" type="slidenum">
              <a:rPr lang="en-US"/>
              <a:pPr/>
              <a:t>15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03CA-4AC6-8B4D-A524-FBBE595DC106}" type="slidenum">
              <a:rPr lang="en-US"/>
              <a:pPr/>
              <a:t>16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636ED-F3A0-0845-AD66-2B922C7AB6DF}" type="slidenum">
              <a:rPr lang="en-US"/>
              <a:pPr/>
              <a:t>17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F681A2-5629-814D-B204-E41120107CC6}" type="slidenum">
              <a:rPr lang="en-US"/>
              <a:pPr/>
              <a:t>18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154B2-8EC0-544E-B3E8-68242B26296D}" type="slidenum">
              <a:rPr lang="en-US"/>
              <a:pPr/>
              <a:t>19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0BF9E0-EDE4-6648-A9C6-ACC7DA705678}" type="slidenum">
              <a:rPr lang="en-US"/>
              <a:pPr/>
              <a:t>20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45B69-C703-C540-9BF9-F7EB339D7B64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2618F-8451-CA42-B12B-A60FEE65CC1B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D8F0D-35E1-BB4A-A4D6-C7D7D6A0A445}" type="slidenum">
              <a:rPr lang="en-US"/>
              <a:pPr/>
              <a:t>22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CCEA7-A92A-F842-8E2F-6F361A94B730}" type="slidenum">
              <a:rPr lang="en-US"/>
              <a:pPr/>
              <a:t>23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DC1F3-4DD4-9C49-AE49-9CAE946AEC86}" type="slidenum">
              <a:rPr lang="en-US"/>
              <a:pPr/>
              <a:t>24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FA5CB3-3F4D-0348-833C-4AA39CEFC792}" type="slidenum">
              <a:rPr lang="en-US"/>
              <a:pPr/>
              <a:t>25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36D5E-DDA6-7C41-A587-8A192FAD4880}" type="slidenum">
              <a:rPr lang="en-US"/>
              <a:pPr/>
              <a:t>26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64B797-8038-8C4A-AD5A-5A62A4E90E0E}" type="slidenum">
              <a:rPr lang="en-US"/>
              <a:pPr/>
              <a:t>27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EF1A1-E2D1-5B40-B376-8BA7F723BBC6}" type="slidenum">
              <a:rPr lang="en-US"/>
              <a:pPr/>
              <a:t>28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9EB92-DE16-F94D-BC95-523CC5574F51}" type="slidenum">
              <a:rPr lang="en-US"/>
              <a:pPr/>
              <a:t>29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509CE0-A0B8-AA47-B11F-735DDC77C066}" type="slidenum">
              <a:rPr lang="en-US"/>
              <a:pPr/>
              <a:t>30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A0480-D886-5545-A132-818C300CC2AF}" type="slidenum">
              <a:rPr lang="en-US"/>
              <a:pPr/>
              <a:t>31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14EF2-BFE2-754E-927B-DE04C261902B}" type="slidenum">
              <a:rPr lang="en-US"/>
              <a:pPr/>
              <a:t>3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ED2B7-5A52-7F46-AC95-5B5D6E42817A}" type="slidenum">
              <a:rPr lang="en-US"/>
              <a:pPr/>
              <a:t>32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AB9D7-4D0E-C64A-B216-F91B37B93BA4}" type="slidenum">
              <a:rPr lang="en-US"/>
              <a:pPr/>
              <a:t>33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62A35-63D5-5848-A8A7-29EFFFE80105}" type="slidenum">
              <a:rPr lang="en-US"/>
              <a:pPr/>
              <a:t>34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A134A-13D4-6946-A485-E9A5DC3DE68E}" type="slidenum">
              <a:rPr lang="en-US"/>
              <a:pPr/>
              <a:t>35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15280-9413-9841-86CE-DFD8043CA176}" type="slidenum">
              <a:rPr lang="en-US"/>
              <a:pPr/>
              <a:t>36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7352C-725F-5246-925D-7827081B3E38}" type="slidenum">
              <a:rPr lang="en-US"/>
              <a:pPr/>
              <a:t>37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2387D4-F8B7-EF44-B363-57F831E02785}" type="slidenum">
              <a:rPr lang="en-US"/>
              <a:pPr/>
              <a:t>38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C0DCB-0968-854D-BC1D-ED59B75CE912}" type="slidenum">
              <a:rPr lang="en-US"/>
              <a:pPr/>
              <a:t>39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0BF91F-717A-204E-B820-35F3E933531B}" type="slidenum">
              <a:rPr lang="en-US"/>
              <a:pPr/>
              <a:t>40</a:t>
            </a:fld>
            <a:endParaRPr lang="en-US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1FE09-04C7-C942-A49F-027E1928942B}" type="slidenum">
              <a:rPr lang="en-US"/>
              <a:pPr/>
              <a:t>41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DF09F-627E-2B4B-BE36-77C24A05E3D0}" type="slidenum">
              <a:rPr lang="en-US"/>
              <a:pPr/>
              <a:t>4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A15D5-E3F8-8C4B-B644-12874731E422}" type="slidenum">
              <a:rPr lang="en-US"/>
              <a:pPr/>
              <a:t>42</a:t>
            </a:fld>
            <a:endParaRPr 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252B7-47C4-C943-B13A-F3DC57869985}" type="slidenum">
              <a:rPr lang="en-US"/>
              <a:pPr/>
              <a:t>43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9DEA3-74BA-EE40-A909-905188ABBA34}" type="slidenum">
              <a:rPr lang="en-US"/>
              <a:pPr/>
              <a:t>44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B57C8-B2F1-C34B-A055-06786AE6B39B}" type="slidenum">
              <a:rPr lang="en-US"/>
              <a:pPr/>
              <a:t>5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876B8-0893-FA46-9F17-DBF4535AD252}" type="slidenum">
              <a:rPr lang="en-US"/>
              <a:pPr/>
              <a:t>6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65C4A-1D4B-BA43-8E39-EDC0BA681657}" type="slidenum">
              <a:rPr lang="en-US"/>
              <a:pPr/>
              <a:t>7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4F334-2FE2-9D47-B3EA-7E241E77951F}" type="slidenum">
              <a:rPr lang="en-US"/>
              <a:pPr/>
              <a:t>8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07208-7976-094D-8A5E-859AAF8C5AB2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7EBA4E-77DD-5C45-89E4-1A96F5B43F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6" name="Picture 8" descr="robot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081213"/>
            <a:ext cx="1682750" cy="1565275"/>
          </a:xfrm>
          <a:prstGeom prst="rect">
            <a:avLst/>
          </a:prstGeom>
          <a:noFill/>
        </p:spPr>
      </p:pic>
      <p:pic>
        <p:nvPicPr>
          <p:cNvPr id="7177" name="Picture 9" descr="robot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415088" y="2124075"/>
            <a:ext cx="2149475" cy="15652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E7407D1-82C4-174A-B55E-8ECDFE9513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0AF973-5643-D644-853A-1AD461389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1800225" cy="323850"/>
          </a:xfrm>
        </p:spPr>
        <p:txBody>
          <a:bodyPr/>
          <a:lstStyle>
            <a:lvl1pPr>
              <a:defRPr smtClean="0"/>
            </a:lvl1pPr>
          </a:lstStyle>
          <a:p>
            <a:fld id="{5B25EA37-EFCB-7448-9E96-BDAAEC0C72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1800225" cy="323850"/>
          </a:xfrm>
        </p:spPr>
        <p:txBody>
          <a:bodyPr/>
          <a:lstStyle>
            <a:lvl1pPr>
              <a:defRPr smtClean="0"/>
            </a:lvl1pPr>
          </a:lstStyle>
          <a:p>
            <a:fld id="{293BC18B-D85F-A840-A494-620F57A29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1800225" cy="323850"/>
          </a:xfrm>
        </p:spPr>
        <p:txBody>
          <a:bodyPr/>
          <a:lstStyle>
            <a:lvl1pPr>
              <a:defRPr smtClean="0"/>
            </a:lvl1pPr>
          </a:lstStyle>
          <a:p>
            <a:fld id="{B5D7BF5A-AAD6-7E41-AE2F-65BF4D4E28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8B7D61-1EE2-FE4C-B767-E23C7A2AC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9070AA-F3D5-C844-98D3-66E25577F1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55D4B3-26C5-BE4C-86DD-4C93C2DBE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ED0DA7-DB4F-D449-9D00-F9B25D91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3E203D4-8679-8142-977D-791D656B5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929D15-12BD-B94D-B4B5-1A1E169D52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E9D9394-B4FC-2D43-8B24-757F42B21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8B05B5F-788B-CF41-9894-B565383FF1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8002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CDF05EF-3E12-8241-8847-9999799E1A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7" name="Picture 13" descr="robot1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347075" y="6278563"/>
            <a:ext cx="796925" cy="579437"/>
          </a:xfrm>
          <a:prstGeom prst="rect">
            <a:avLst/>
          </a:prstGeom>
          <a:noFill/>
        </p:spPr>
      </p:pic>
      <p:pic>
        <p:nvPicPr>
          <p:cNvPr id="1038" name="Picture 14" descr="robot2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333375" y="328613"/>
            <a:ext cx="706438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9pPr>
    </p:titleStyle>
    <p:bodyStyle>
      <a:lvl1pPr marL="342900" indent="-342900" algn="l" rtl="0" fontAlgn="base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2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CC0000"/>
          </a:solidFill>
          <a:latin typeface="+mn-lt"/>
          <a:ea typeface="ＭＳ Ｐゴシック" pitchFamily="-108" charset="-128"/>
        </a:defRPr>
      </a:lvl3pPr>
      <a:lvl4pPr marL="1600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3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9575" y="1371600"/>
            <a:ext cx="7772400" cy="222885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Autonomous Mobile Robots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CPE 470/670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Lecture 5</a:t>
            </a:r>
          </a:p>
          <a:p>
            <a:r>
              <a:rPr lang="en-US">
                <a:solidFill>
                  <a:schemeClr val="tx1"/>
                </a:solidFill>
              </a:rPr>
              <a:t>Instructor: Monica Nicolescu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Sensors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47433"/>
            <a:ext cx="2895600" cy="323850"/>
          </a:xfrm>
        </p:spPr>
        <p:txBody>
          <a:bodyPr/>
          <a:lstStyle/>
          <a:p>
            <a:r>
              <a:rPr lang="en-US" dirty="0" smtClean="0"/>
              <a:t>CPE 470/670 - Lecture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7D61-1EE2-FE4C-B767-E23C7A2AC5F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36779"/>
              </p:ext>
            </p:extLst>
          </p:nvPr>
        </p:nvGraphicFramePr>
        <p:xfrm>
          <a:off x="348529" y="1181925"/>
          <a:ext cx="8477988" cy="529634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477940"/>
                <a:gridCol w="3145337"/>
                <a:gridCol w="1773700"/>
                <a:gridCol w="1081011"/>
              </a:tblGrid>
              <a:tr h="712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General classification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(typical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use)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Sensor System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proprioceptive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exteroceptive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 active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passive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04962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Ground-based</a:t>
                      </a:r>
                      <a:r>
                        <a:rPr lang="en-US" sz="1600" b="1" baseline="0" dirty="0" smtClean="0"/>
                        <a:t> beacons</a:t>
                      </a:r>
                    </a:p>
                    <a:p>
                      <a:r>
                        <a:rPr lang="en-US" sz="1600" baseline="0" dirty="0" smtClean="0"/>
                        <a:t>(localization in a fixed reference frame)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GPS</a:t>
                      </a:r>
                    </a:p>
                    <a:p>
                      <a:r>
                        <a:rPr lang="en-US" sz="1600" dirty="0" smtClean="0"/>
                        <a:t>Active</a:t>
                      </a:r>
                      <a:r>
                        <a:rPr lang="en-US" sz="1600" baseline="0" dirty="0" smtClean="0"/>
                        <a:t> optical or RF beacons</a:t>
                      </a:r>
                    </a:p>
                    <a:p>
                      <a:r>
                        <a:rPr lang="en-US" sz="1600" baseline="0" dirty="0" smtClean="0"/>
                        <a:t>Active ultrasonic beacons</a:t>
                      </a:r>
                    </a:p>
                    <a:p>
                      <a:r>
                        <a:rPr lang="en-US" sz="1600" baseline="0" dirty="0" smtClean="0"/>
                        <a:t>Reflective beacons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94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Active ranging</a:t>
                      </a:r>
                    </a:p>
                    <a:p>
                      <a:r>
                        <a:rPr lang="en-US" sz="1600" dirty="0" smtClean="0"/>
                        <a:t>(reflectivity,</a:t>
                      </a:r>
                      <a:r>
                        <a:rPr lang="en-US" sz="1600" baseline="0" dirty="0" smtClean="0"/>
                        <a:t> time-of-flight, geometric triangulation)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r>
                        <a:rPr lang="en-US" sz="1600" baseline="0" dirty="0" smtClean="0"/>
                        <a:t> sensors</a:t>
                      </a:r>
                    </a:p>
                    <a:p>
                      <a:r>
                        <a:rPr lang="en-US" sz="1600" baseline="0" dirty="0" smtClean="0"/>
                        <a:t>Ultrasonic sensor</a:t>
                      </a:r>
                    </a:p>
                    <a:p>
                      <a:r>
                        <a:rPr lang="en-US" sz="1600" baseline="0" dirty="0" smtClean="0"/>
                        <a:t>Laser rangefinder</a:t>
                      </a:r>
                    </a:p>
                    <a:p>
                      <a:r>
                        <a:rPr lang="en-US" sz="1600" baseline="0" dirty="0" smtClean="0"/>
                        <a:t>Optical triangulation (1D)</a:t>
                      </a:r>
                    </a:p>
                    <a:p>
                      <a:r>
                        <a:rPr lang="en-US" sz="1600" baseline="0" dirty="0" smtClean="0"/>
                        <a:t>Structured light (2D)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551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Motion/speed</a:t>
                      </a:r>
                      <a:r>
                        <a:rPr lang="en-US" sz="1600" b="1" baseline="0" dirty="0" smtClean="0"/>
                        <a:t> sensors</a:t>
                      </a:r>
                    </a:p>
                    <a:p>
                      <a:r>
                        <a:rPr lang="en-US" sz="1600" baseline="0" dirty="0" smtClean="0"/>
                        <a:t>(speed relative to fixed or moving objects)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Doppler radar</a:t>
                      </a:r>
                    </a:p>
                    <a:p>
                      <a:r>
                        <a:rPr lang="en-US" sz="1600" dirty="0" smtClean="0"/>
                        <a:t>Doppler sound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94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Vision-based sensors</a:t>
                      </a:r>
                    </a:p>
                    <a:p>
                      <a:r>
                        <a:rPr lang="en-US" sz="1600" dirty="0" smtClean="0"/>
                        <a:t>(visual</a:t>
                      </a:r>
                      <a:r>
                        <a:rPr lang="en-US" sz="1600" baseline="0" dirty="0" smtClean="0"/>
                        <a:t> ranging, whole –image analysis, segmentation, object recognition)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CCD/CMOS camera(s)</a:t>
                      </a:r>
                    </a:p>
                    <a:p>
                      <a:r>
                        <a:rPr lang="en-US" sz="1600" dirty="0" smtClean="0"/>
                        <a:t>Visual</a:t>
                      </a:r>
                      <a:r>
                        <a:rPr lang="en-US" sz="1600" baseline="0" dirty="0" smtClean="0"/>
                        <a:t> ranging packages</a:t>
                      </a:r>
                    </a:p>
                    <a:p>
                      <a:r>
                        <a:rPr lang="en-US" sz="1600" baseline="0" dirty="0" smtClean="0"/>
                        <a:t>Object tracking packages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680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3FFE-8B50-7A46-B5EC-89F1AFA049EE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100013"/>
            <a:ext cx="8229600" cy="906462"/>
          </a:xfrm>
        </p:spPr>
        <p:txBody>
          <a:bodyPr/>
          <a:lstStyle/>
          <a:p>
            <a:r>
              <a:rPr lang="en-US"/>
              <a:t>Electronics for Simple Sensors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7826375" cy="5076825"/>
          </a:xfrm>
        </p:spPr>
        <p:txBody>
          <a:bodyPr/>
          <a:lstStyle/>
          <a:p>
            <a:r>
              <a:rPr lang="en-US"/>
              <a:t>Ohm’s law		</a:t>
            </a:r>
            <a:endParaRPr lang="en-US" b="1">
              <a:solidFill>
                <a:schemeClr val="tx1"/>
              </a:solidFill>
            </a:endParaRPr>
          </a:p>
          <a:p>
            <a:pPr lvl="1"/>
            <a:r>
              <a:rPr lang="en-US"/>
              <a:t>Explains the relationship between voltage (V), current (I) and resistance (R)</a:t>
            </a:r>
          </a:p>
          <a:p>
            <a:endParaRPr lang="en-US"/>
          </a:p>
          <a:p>
            <a:r>
              <a:rPr lang="en-US"/>
              <a:t>Series resistance	</a:t>
            </a:r>
            <a:endParaRPr lang="en-US" b="1">
              <a:solidFill>
                <a:schemeClr val="tx1"/>
              </a:solidFill>
            </a:endParaRPr>
          </a:p>
          <a:p>
            <a:pPr lvl="1"/>
            <a:r>
              <a:rPr lang="en-US"/>
              <a:t>Resistances in series add up</a:t>
            </a:r>
          </a:p>
          <a:p>
            <a:endParaRPr lang="en-US"/>
          </a:p>
          <a:p>
            <a:r>
              <a:rPr lang="en-US"/>
              <a:t>Voltage divider		</a:t>
            </a:r>
            <a:endParaRPr lang="en-US" b="1">
              <a:solidFill>
                <a:schemeClr val="tx1"/>
              </a:solidFill>
            </a:endParaRPr>
          </a:p>
          <a:p>
            <a:pPr lvl="1"/>
            <a:r>
              <a:rPr lang="en-US"/>
              <a:t>Voltage can be divided by using two resistors in </a:t>
            </a:r>
          </a:p>
          <a:p>
            <a:pPr lvl="1">
              <a:buFontTx/>
              <a:buNone/>
            </a:pPr>
            <a:r>
              <a:rPr lang="en-US"/>
              <a:t>series</a:t>
            </a:r>
          </a:p>
        </p:txBody>
      </p:sp>
      <p:graphicFrame>
        <p:nvGraphicFramePr>
          <p:cNvPr id="351236" name="Object 4"/>
          <p:cNvGraphicFramePr>
            <a:graphicFrameLocks noChangeAspect="1"/>
          </p:cNvGraphicFramePr>
          <p:nvPr/>
        </p:nvGraphicFramePr>
        <p:xfrm>
          <a:off x="7985125" y="1230313"/>
          <a:ext cx="8509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51" name="Paint Shop Pro Image" r:id="rId4" imgW="575610" imgH="1141463" progId="">
                  <p:embed/>
                </p:oleObj>
              </mc:Choice>
              <mc:Fallback>
                <p:oleObj name="Paint Shop Pro Image" r:id="rId4" imgW="575610" imgH="1141463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25" y="1230313"/>
                        <a:ext cx="8509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1237" name="Object 5"/>
          <p:cNvGraphicFramePr>
            <a:graphicFrameLocks noChangeAspect="1"/>
          </p:cNvGraphicFramePr>
          <p:nvPr/>
        </p:nvGraphicFramePr>
        <p:xfrm>
          <a:off x="6750050" y="2562225"/>
          <a:ext cx="64452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52" name="Paint Shop Pro Image" r:id="rId6" imgW="644077" imgH="1785366" progId="">
                  <p:embed/>
                </p:oleObj>
              </mc:Choice>
              <mc:Fallback>
                <p:oleObj name="Paint Shop Pro Image" r:id="rId6" imgW="644077" imgH="178536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2562225"/>
                        <a:ext cx="644525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1238" name="Object 6"/>
          <p:cNvGraphicFramePr>
            <a:graphicFrameLocks noChangeAspect="1"/>
          </p:cNvGraphicFramePr>
          <p:nvPr/>
        </p:nvGraphicFramePr>
        <p:xfrm>
          <a:off x="7446963" y="4594225"/>
          <a:ext cx="1141412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53" name="Paint Shop Pro Image" r:id="rId8" imgW="1141463" imgH="1785366" progId="">
                  <p:embed/>
                </p:oleObj>
              </mc:Choice>
              <mc:Fallback>
                <p:oleObj name="Paint Shop Pro Image" r:id="rId8" imgW="1141463" imgH="178536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4594225"/>
                        <a:ext cx="1141412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1239" name="Rectangle 7"/>
          <p:cNvSpPr>
            <a:spLocks noChangeArrowheads="1"/>
          </p:cNvSpPr>
          <p:nvPr/>
        </p:nvSpPr>
        <p:spPr bwMode="auto">
          <a:xfrm>
            <a:off x="4171950" y="1266825"/>
            <a:ext cx="1111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>
                <a:latin typeface="Arial" pitchFamily="-108" charset="0"/>
              </a:rPr>
              <a:t>V = IR</a:t>
            </a:r>
          </a:p>
        </p:txBody>
      </p:sp>
      <p:sp>
        <p:nvSpPr>
          <p:cNvPr id="351240" name="Rectangle 8"/>
          <p:cNvSpPr>
            <a:spLocks noChangeArrowheads="1"/>
          </p:cNvSpPr>
          <p:nvPr/>
        </p:nvSpPr>
        <p:spPr bwMode="auto">
          <a:xfrm>
            <a:off x="4017963" y="3206750"/>
            <a:ext cx="23780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>
                <a:latin typeface="Arial" pitchFamily="-108" charset="0"/>
              </a:rPr>
              <a:t>V</a:t>
            </a:r>
            <a:r>
              <a:rPr lang="en-US" sz="2600" b="1" baseline="-25000">
                <a:latin typeface="Arial" pitchFamily="-108" charset="0"/>
              </a:rPr>
              <a:t>in</a:t>
            </a:r>
            <a:r>
              <a:rPr lang="en-US" sz="2600" b="1">
                <a:latin typeface="Arial" pitchFamily="-108" charset="0"/>
              </a:rPr>
              <a:t> = I(R</a:t>
            </a:r>
            <a:r>
              <a:rPr lang="en-US" sz="2600" b="1" baseline="-25000">
                <a:latin typeface="Arial" pitchFamily="-108" charset="0"/>
              </a:rPr>
              <a:t>1</a:t>
            </a:r>
            <a:r>
              <a:rPr lang="en-US" sz="2600" b="1">
                <a:latin typeface="Arial" pitchFamily="-108" charset="0"/>
              </a:rPr>
              <a:t> + R</a:t>
            </a:r>
            <a:r>
              <a:rPr lang="en-US" sz="2600" b="1" baseline="-25000">
                <a:latin typeface="Arial" pitchFamily="-108" charset="0"/>
              </a:rPr>
              <a:t>2</a:t>
            </a:r>
            <a:r>
              <a:rPr lang="en-US" sz="2600" b="1">
                <a:latin typeface="Arial" pitchFamily="-108" charset="0"/>
              </a:rPr>
              <a:t>)</a:t>
            </a:r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3570288" y="4835525"/>
            <a:ext cx="33845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>
                <a:latin typeface="Arial" pitchFamily="-108" charset="0"/>
              </a:rPr>
              <a:t>V</a:t>
            </a:r>
            <a:r>
              <a:rPr lang="en-US" sz="2600" b="1" baseline="-25000">
                <a:latin typeface="Arial" pitchFamily="-108" charset="0"/>
              </a:rPr>
              <a:t>out</a:t>
            </a:r>
            <a:r>
              <a:rPr lang="en-US" sz="2600" b="1">
                <a:latin typeface="Arial" pitchFamily="-108" charset="0"/>
              </a:rPr>
              <a:t> = V</a:t>
            </a:r>
            <a:r>
              <a:rPr lang="en-US" sz="2600" b="1" baseline="-25000">
                <a:latin typeface="Arial" pitchFamily="-108" charset="0"/>
              </a:rPr>
              <a:t>in</a:t>
            </a:r>
            <a:r>
              <a:rPr lang="en-US" sz="2600" b="1">
                <a:latin typeface="Arial" pitchFamily="-108" charset="0"/>
              </a:rPr>
              <a:t> R</a:t>
            </a:r>
            <a:r>
              <a:rPr lang="en-US" sz="2600" b="1" baseline="-25000">
                <a:latin typeface="Arial" pitchFamily="-108" charset="0"/>
              </a:rPr>
              <a:t>2</a:t>
            </a:r>
            <a:r>
              <a:rPr lang="en-US" sz="2600" b="1">
                <a:latin typeface="Arial" pitchFamily="-108" charset="0"/>
              </a:rPr>
              <a:t>/(R</a:t>
            </a:r>
            <a:r>
              <a:rPr lang="en-US" sz="2600" b="1" baseline="-25000">
                <a:latin typeface="Arial" pitchFamily="-108" charset="0"/>
              </a:rPr>
              <a:t>1</a:t>
            </a:r>
            <a:r>
              <a:rPr lang="en-US" sz="2600" b="1">
                <a:latin typeface="Arial" pitchFamily="-108" charset="0"/>
              </a:rPr>
              <a:t> + R</a:t>
            </a:r>
            <a:r>
              <a:rPr lang="en-US" sz="2600" b="1" baseline="-25000">
                <a:latin typeface="Arial" pitchFamily="-108" charset="0"/>
              </a:rPr>
              <a:t>2</a:t>
            </a:r>
            <a:r>
              <a:rPr lang="en-US" sz="2600" b="1">
                <a:latin typeface="Arial" pitchFamily="-10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9" grpId="0"/>
      <p:bldP spid="351240" grpId="0"/>
      <p:bldP spid="3512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6F248-EE82-5645-A3F0-D92980A2A135}" type="slidenum">
              <a:rPr lang="en-US"/>
              <a:pPr/>
              <a:t>12</a:t>
            </a:fld>
            <a:endParaRPr 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 Sensors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5373687" cy="5076825"/>
          </a:xfrm>
        </p:spPr>
        <p:txBody>
          <a:bodyPr/>
          <a:lstStyle/>
          <a:p>
            <a:r>
              <a:rPr lang="en-US" sz="2200"/>
              <a:t>Among the simplest sensors of all</a:t>
            </a:r>
          </a:p>
          <a:p>
            <a:r>
              <a:rPr lang="en-US" sz="2200"/>
              <a:t>Do not require processing, work at “circuit” level </a:t>
            </a:r>
          </a:p>
          <a:p>
            <a:r>
              <a:rPr lang="en-US" sz="2200"/>
              <a:t>If the switch is </a:t>
            </a:r>
            <a:r>
              <a:rPr lang="en-US" sz="2200">
                <a:solidFill>
                  <a:srgbClr val="CC0000"/>
                </a:solidFill>
              </a:rPr>
              <a:t>open </a:t>
            </a:r>
            <a:r>
              <a:rPr lang="en-US" sz="2200">
                <a:solidFill>
                  <a:schemeClr val="accent2"/>
                </a:solidFill>
                <a:sym typeface="Symbol" pitchFamily="-108" charset="2"/>
              </a:rPr>
              <a:t></a:t>
            </a:r>
            <a:r>
              <a:rPr lang="en-US" sz="2200"/>
              <a:t> there is </a:t>
            </a:r>
            <a:r>
              <a:rPr lang="en-US" sz="2200">
                <a:solidFill>
                  <a:schemeClr val="tx1"/>
                </a:solidFill>
              </a:rPr>
              <a:t>no current flowing</a:t>
            </a:r>
          </a:p>
          <a:p>
            <a:r>
              <a:rPr lang="en-US" sz="2200"/>
              <a:t>If the switch is </a:t>
            </a:r>
            <a:r>
              <a:rPr lang="en-US" sz="2200">
                <a:solidFill>
                  <a:srgbClr val="CC0000"/>
                </a:solidFill>
              </a:rPr>
              <a:t>closed</a:t>
            </a:r>
            <a:r>
              <a:rPr lang="en-US" sz="2200"/>
              <a:t> </a:t>
            </a:r>
            <a:r>
              <a:rPr lang="en-US" sz="2200">
                <a:sym typeface="Symbol" pitchFamily="-108" charset="2"/>
              </a:rPr>
              <a:t></a:t>
            </a:r>
            <a:r>
              <a:rPr lang="en-US" sz="2200"/>
              <a:t> </a:t>
            </a:r>
            <a:r>
              <a:rPr lang="en-US" sz="2200">
                <a:solidFill>
                  <a:schemeClr val="tx1"/>
                </a:solidFill>
              </a:rPr>
              <a:t>current will flow</a:t>
            </a:r>
          </a:p>
          <a:p>
            <a:r>
              <a:rPr lang="en-US" sz="2200">
                <a:solidFill>
                  <a:schemeClr val="tx1"/>
                </a:solidFill>
              </a:rPr>
              <a:t>Can be</a:t>
            </a:r>
          </a:p>
          <a:p>
            <a:pPr lvl="1"/>
            <a:r>
              <a:rPr lang="en-US" sz="2000"/>
              <a:t>Normally open (more common)</a:t>
            </a:r>
          </a:p>
          <a:p>
            <a:pPr lvl="1"/>
            <a:r>
              <a:rPr lang="en-US" sz="2000"/>
              <a:t>Normally closed </a:t>
            </a:r>
          </a:p>
        </p:txBody>
      </p:sp>
      <p:pic>
        <p:nvPicPr>
          <p:cNvPr id="353284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05475" y="1304925"/>
            <a:ext cx="2895600" cy="2171700"/>
          </a:xfrm>
          <a:noFill/>
          <a:ln/>
        </p:spPr>
      </p:pic>
      <p:pic>
        <p:nvPicPr>
          <p:cNvPr id="353285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141913" y="4681538"/>
            <a:ext cx="3486150" cy="809625"/>
          </a:xfrm>
          <a:noFill/>
          <a:ln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F4131-B5B2-B944-847D-412DF4F5C370}" type="slidenum">
              <a:rPr lang="en-US"/>
              <a:pPr/>
              <a:t>13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of Switch Sensors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</a:rPr>
              <a:t>Contact sensors:</a:t>
            </a:r>
            <a:r>
              <a:rPr lang="en-US"/>
              <a:t> </a:t>
            </a:r>
          </a:p>
          <a:p>
            <a:pPr lvl="1"/>
            <a:r>
              <a:rPr lang="en-US"/>
              <a:t>detect contact with another object (e.g., triggers when a robot hits a wall or grabs an object, etc.)</a:t>
            </a:r>
          </a:p>
          <a:p>
            <a:r>
              <a:rPr lang="en-US">
                <a:solidFill>
                  <a:srgbClr val="CC0000"/>
                </a:solidFill>
              </a:rPr>
              <a:t>Limit sensors:</a:t>
            </a:r>
            <a:r>
              <a:rPr lang="en-US"/>
              <a:t> </a:t>
            </a:r>
          </a:p>
          <a:p>
            <a:pPr lvl="1"/>
            <a:r>
              <a:rPr lang="en-US"/>
              <a:t>detect when a mechanism has moved to the end of its range (e.g., triggers when a gripper is wide open)</a:t>
            </a:r>
          </a:p>
          <a:p>
            <a:r>
              <a:rPr lang="en-US">
                <a:solidFill>
                  <a:srgbClr val="CC0000"/>
                </a:solidFill>
              </a:rPr>
              <a:t>Shaft encoder sensors:</a:t>
            </a:r>
            <a:r>
              <a:rPr lang="en-US"/>
              <a:t> </a:t>
            </a:r>
          </a:p>
          <a:p>
            <a:pPr lvl="1"/>
            <a:r>
              <a:rPr lang="en-US"/>
              <a:t>detect how many times a shaft turns (e.g., a switch clicks at every turn, clicks are counted)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23E1-177D-C343-8E6E-8AD9FF6DF809}" type="slidenum">
              <a:rPr lang="en-US"/>
              <a:pPr/>
              <a:t>14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Light Sensors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1214438"/>
            <a:ext cx="5524500" cy="5076825"/>
          </a:xfrm>
        </p:spPr>
        <p:txBody>
          <a:bodyPr/>
          <a:lstStyle/>
          <a:p>
            <a:r>
              <a:rPr lang="en-US" sz="2200"/>
              <a:t>Light sensors measure the amount of light impacting a photocell</a:t>
            </a:r>
          </a:p>
          <a:p>
            <a:r>
              <a:rPr lang="en-US" sz="2200"/>
              <a:t>The sensitivity of the photocell to light is reflected in changes in </a:t>
            </a:r>
            <a:r>
              <a:rPr lang="en-US" sz="2200">
                <a:solidFill>
                  <a:srgbClr val="CC0000"/>
                </a:solidFill>
                <a:latin typeface="Comic Sans MS" pitchFamily="-108" charset="0"/>
              </a:rPr>
              <a:t>resistance</a:t>
            </a:r>
            <a:r>
              <a:rPr lang="en-US" sz="2200"/>
              <a:t> 	</a:t>
            </a:r>
          </a:p>
          <a:p>
            <a:pPr lvl="1"/>
            <a:r>
              <a:rPr lang="en-US" sz="2000"/>
              <a:t>Low when illuminated V</a:t>
            </a:r>
            <a:r>
              <a:rPr lang="en-US" sz="2000" baseline="-25000"/>
              <a:t>sens</a:t>
            </a:r>
            <a:r>
              <a:rPr lang="en-US" sz="2000"/>
              <a:t> </a:t>
            </a:r>
          </a:p>
          <a:p>
            <a:pPr lvl="1"/>
            <a:r>
              <a:rPr lang="en-US" sz="2000"/>
              <a:t>High when in the dark: V</a:t>
            </a:r>
            <a:r>
              <a:rPr lang="en-US" sz="2000" baseline="-25000"/>
              <a:t>sens</a:t>
            </a:r>
            <a:endParaRPr lang="en-US" sz="2000"/>
          </a:p>
          <a:p>
            <a:r>
              <a:rPr lang="en-US" sz="2200"/>
              <a:t>Light sensors are </a:t>
            </a:r>
            <a:r>
              <a:rPr lang="en-US" sz="2200">
                <a:solidFill>
                  <a:srgbClr val="CC0000"/>
                </a:solidFill>
                <a:latin typeface="Comic Sans MS" pitchFamily="-108" charset="0"/>
              </a:rPr>
              <a:t>“dark”</a:t>
            </a:r>
            <a:r>
              <a:rPr lang="en-US" sz="2200"/>
              <a:t> sensors</a:t>
            </a:r>
          </a:p>
          <a:p>
            <a:r>
              <a:rPr lang="en-US" sz="2200"/>
              <a:t>Could invert the output so that low means dark and high means bright</a:t>
            </a:r>
          </a:p>
        </p:txBody>
      </p:sp>
      <p:pic>
        <p:nvPicPr>
          <p:cNvPr id="35942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053138" y="1824038"/>
            <a:ext cx="2478087" cy="2462212"/>
          </a:xfrm>
          <a:noFill/>
          <a:ln/>
        </p:spPr>
      </p:pic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4116388" y="3352800"/>
            <a:ext cx="81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sz="2000">
                <a:latin typeface="Arial" pitchFamily="-108" charset="0"/>
              </a:rPr>
              <a:t>~= 0v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4184650" y="3849688"/>
            <a:ext cx="103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08" charset="0"/>
              </a:rPr>
              <a:t>~= +5 v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9" grpId="0"/>
      <p:bldP spid="3594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6215-A53F-114D-B717-81AAC58B81F8}" type="slidenum">
              <a:rPr lang="en-US"/>
              <a:pPr/>
              <a:t>15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of Light Sensors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3984625" cy="5076825"/>
          </a:xfrm>
        </p:spPr>
        <p:txBody>
          <a:bodyPr/>
          <a:lstStyle/>
          <a:p>
            <a:r>
              <a:rPr lang="en-US" sz="2200"/>
              <a:t>Can measure the following properties</a:t>
            </a:r>
          </a:p>
          <a:p>
            <a:pPr lvl="1"/>
            <a:r>
              <a:rPr lang="en-US" sz="2000"/>
              <a:t>Light intensity: how light/dark it is</a:t>
            </a:r>
          </a:p>
          <a:p>
            <a:pPr lvl="1"/>
            <a:r>
              <a:rPr lang="en-US" sz="2000"/>
              <a:t>Differential intensity: difference between photocells</a:t>
            </a:r>
          </a:p>
          <a:p>
            <a:pPr lvl="1"/>
            <a:r>
              <a:rPr lang="en-US" sz="2000"/>
              <a:t>Break-beams: changes in intensity</a:t>
            </a:r>
          </a:p>
          <a:p>
            <a:r>
              <a:rPr lang="en-US" sz="2200"/>
              <a:t>Photocells can be shielded to improve accuracy and range</a:t>
            </a:r>
          </a:p>
        </p:txBody>
      </p:sp>
      <p:pic>
        <p:nvPicPr>
          <p:cNvPr id="36147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45100" y="4114800"/>
            <a:ext cx="3286125" cy="1962150"/>
          </a:xfrm>
          <a:noFill/>
          <a:ln/>
        </p:spPr>
      </p:pic>
      <p:pic>
        <p:nvPicPr>
          <p:cNvPr id="361477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232275" y="1323975"/>
            <a:ext cx="1882775" cy="2462213"/>
          </a:xfrm>
          <a:noFill/>
          <a:ln/>
        </p:spPr>
      </p:pic>
      <p:sp>
        <p:nvSpPr>
          <p:cNvPr id="361478" name="Rectangle 6"/>
          <p:cNvSpPr>
            <a:spLocks noChangeArrowheads="1"/>
          </p:cNvSpPr>
          <p:nvPr/>
        </p:nvSpPr>
        <p:spPr bwMode="auto">
          <a:xfrm>
            <a:off x="5745163" y="1404938"/>
            <a:ext cx="3398837" cy="248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 eaLnBrk="0" hangingPunct="0">
              <a:spcBef>
                <a:spcPct val="50000"/>
              </a:spcBef>
              <a:spcAft>
                <a:spcPts val="500"/>
              </a:spcAft>
            </a:pPr>
            <a:r>
              <a:rPr lang="en-US" sz="1600">
                <a:latin typeface="Arial" pitchFamily="-108" charset="0"/>
              </a:rPr>
              <a:t>R</a:t>
            </a:r>
            <a:r>
              <a:rPr lang="en-US" sz="1600" baseline="-25000">
                <a:latin typeface="Arial" pitchFamily="-108" charset="0"/>
              </a:rPr>
              <a:t>photo2 </a:t>
            </a:r>
            <a:r>
              <a:rPr lang="en-US" sz="1600">
                <a:latin typeface="Arial" pitchFamily="-108" charset="0"/>
              </a:rPr>
              <a:t>= R</a:t>
            </a:r>
            <a:r>
              <a:rPr lang="en-US" sz="1600" baseline="-25000">
                <a:latin typeface="Arial" pitchFamily="-108" charset="0"/>
              </a:rPr>
              <a:t>photo1</a:t>
            </a:r>
            <a:endParaRPr lang="en-US" sz="1600">
              <a:latin typeface="Arial" pitchFamily="-108" charset="0"/>
            </a:endParaRPr>
          </a:p>
          <a:p>
            <a:pPr lvl="1" eaLnBrk="0" hangingPunct="0">
              <a:spcBef>
                <a:spcPct val="50000"/>
              </a:spcBef>
              <a:spcAft>
                <a:spcPts val="500"/>
              </a:spcAft>
            </a:pPr>
            <a:r>
              <a:rPr lang="en-US" sz="1600">
                <a:latin typeface="Arial" pitchFamily="-108" charset="0"/>
              </a:rPr>
              <a:t>	V</a:t>
            </a:r>
            <a:r>
              <a:rPr lang="en-US" sz="1600" baseline="-25000">
                <a:latin typeface="Arial" pitchFamily="-108" charset="0"/>
              </a:rPr>
              <a:t>out</a:t>
            </a:r>
            <a:r>
              <a:rPr lang="en-US" sz="1600">
                <a:latin typeface="Arial" pitchFamily="-108" charset="0"/>
              </a:rPr>
              <a:t> = 2.5 v</a:t>
            </a:r>
          </a:p>
          <a:p>
            <a:pPr lvl="1" eaLnBrk="0" hangingPunct="0">
              <a:spcBef>
                <a:spcPct val="50000"/>
              </a:spcBef>
              <a:spcAft>
                <a:spcPts val="500"/>
              </a:spcAft>
            </a:pPr>
            <a:r>
              <a:rPr lang="en-US" sz="1600">
                <a:latin typeface="Arial" pitchFamily="-108" charset="0"/>
              </a:rPr>
              <a:t> R</a:t>
            </a:r>
            <a:r>
              <a:rPr lang="en-US" sz="1600" baseline="-25000">
                <a:latin typeface="Arial" pitchFamily="-108" charset="0"/>
              </a:rPr>
              <a:t>photo2</a:t>
            </a:r>
            <a:r>
              <a:rPr lang="en-US" sz="1600">
                <a:latin typeface="Arial" pitchFamily="-108" charset="0"/>
              </a:rPr>
              <a:t> &lt;&lt; R</a:t>
            </a:r>
            <a:r>
              <a:rPr lang="en-US" sz="1600" baseline="-25000">
                <a:latin typeface="Arial" pitchFamily="-108" charset="0"/>
              </a:rPr>
              <a:t>photo1</a:t>
            </a:r>
            <a:endParaRPr lang="en-US" sz="1600">
              <a:latin typeface="Arial" pitchFamily="-108" charset="0"/>
            </a:endParaRPr>
          </a:p>
          <a:p>
            <a:pPr lvl="1" eaLnBrk="0" hangingPunct="0">
              <a:spcBef>
                <a:spcPct val="50000"/>
              </a:spcBef>
              <a:spcAft>
                <a:spcPts val="500"/>
              </a:spcAft>
            </a:pPr>
            <a:r>
              <a:rPr lang="en-US" sz="1600">
                <a:latin typeface="Arial" pitchFamily="-108" charset="0"/>
              </a:rPr>
              <a:t>	V</a:t>
            </a:r>
            <a:r>
              <a:rPr lang="en-US" sz="1600" baseline="-25000">
                <a:latin typeface="Arial" pitchFamily="-108" charset="0"/>
              </a:rPr>
              <a:t>out</a:t>
            </a:r>
            <a:r>
              <a:rPr lang="en-US" sz="1600">
                <a:latin typeface="Arial" pitchFamily="-108" charset="0"/>
              </a:rPr>
              <a:t> ~= +5 v </a:t>
            </a:r>
            <a:r>
              <a:rPr lang="en-US" sz="1400">
                <a:latin typeface="Times New Roman" pitchFamily="-108" charset="0"/>
              </a:rPr>
              <a:t>(R2 more light)</a:t>
            </a:r>
          </a:p>
          <a:p>
            <a:pPr lvl="1" eaLnBrk="0" hangingPunct="0">
              <a:spcBef>
                <a:spcPct val="50000"/>
              </a:spcBef>
              <a:spcAft>
                <a:spcPts val="500"/>
              </a:spcAft>
            </a:pPr>
            <a:r>
              <a:rPr lang="en-US" sz="1600">
                <a:latin typeface="Arial" pitchFamily="-108" charset="0"/>
              </a:rPr>
              <a:t> R</a:t>
            </a:r>
            <a:r>
              <a:rPr lang="en-US" sz="1600" baseline="-25000">
                <a:latin typeface="Arial" pitchFamily="-108" charset="0"/>
              </a:rPr>
              <a:t>photo2</a:t>
            </a:r>
            <a:r>
              <a:rPr lang="en-US" sz="1600">
                <a:latin typeface="Arial" pitchFamily="-108" charset="0"/>
              </a:rPr>
              <a:t> &gt;&gt; R</a:t>
            </a:r>
            <a:r>
              <a:rPr lang="en-US" sz="1600" baseline="-25000">
                <a:latin typeface="Arial" pitchFamily="-108" charset="0"/>
              </a:rPr>
              <a:t>photo1</a:t>
            </a:r>
            <a:endParaRPr lang="en-US" sz="1600">
              <a:latin typeface="Arial" pitchFamily="-108" charset="0"/>
            </a:endParaRPr>
          </a:p>
          <a:p>
            <a:pPr lvl="1" eaLnBrk="0" hangingPunct="0">
              <a:spcBef>
                <a:spcPct val="50000"/>
              </a:spcBef>
              <a:spcAft>
                <a:spcPts val="500"/>
              </a:spcAft>
            </a:pPr>
            <a:r>
              <a:rPr lang="en-US" sz="1600">
                <a:latin typeface="Arial" pitchFamily="-108" charset="0"/>
              </a:rPr>
              <a:t>	 V</a:t>
            </a:r>
            <a:r>
              <a:rPr lang="en-US" sz="1600" baseline="-25000">
                <a:latin typeface="Arial" pitchFamily="-108" charset="0"/>
              </a:rPr>
              <a:t>out</a:t>
            </a:r>
            <a:r>
              <a:rPr lang="en-US" sz="1600">
                <a:latin typeface="Arial" pitchFamily="-108" charset="0"/>
              </a:rPr>
              <a:t> ~= gnd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08F1-20EC-4B46-BD00-324DD5E0DBF1}" type="slidenum">
              <a:rPr lang="en-US"/>
              <a:pPr/>
              <a:t>16</a:t>
            </a:fld>
            <a:endParaRPr lang="en-US"/>
          </a:p>
        </p:txBody>
      </p:sp>
      <p:pic>
        <p:nvPicPr>
          <p:cNvPr id="3502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284913" y="1325563"/>
            <a:ext cx="2581275" cy="2600325"/>
          </a:xfrm>
          <a:noFill/>
          <a:ln/>
        </p:spPr>
      </p:pic>
      <p:sp>
        <p:nvSpPr>
          <p:cNvPr id="350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Polarized Light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6353175" cy="5076825"/>
          </a:xfrm>
        </p:spPr>
        <p:txBody>
          <a:bodyPr/>
          <a:lstStyle/>
          <a:p>
            <a:r>
              <a:rPr lang="en-US" sz="2200"/>
              <a:t>Waves in </a:t>
            </a:r>
            <a:r>
              <a:rPr lang="en-US" sz="2200">
                <a:solidFill>
                  <a:srgbClr val="CC0000"/>
                </a:solidFill>
                <a:latin typeface="Comic Sans MS" pitchFamily="-108" charset="0"/>
              </a:rPr>
              <a:t>normal</a:t>
            </a:r>
            <a:r>
              <a:rPr lang="en-US" sz="2200"/>
              <a:t> light travel in all directions</a:t>
            </a:r>
          </a:p>
          <a:p>
            <a:r>
              <a:rPr lang="en-US" sz="2200"/>
              <a:t>A polarizing filter will only let light in a specified direction </a:t>
            </a:r>
            <a:r>
              <a:rPr lang="en-US" sz="2200">
                <a:sym typeface="Symbol" pitchFamily="-108" charset="2"/>
              </a:rPr>
              <a:t> </a:t>
            </a:r>
            <a:r>
              <a:rPr lang="en-US" sz="2200">
                <a:solidFill>
                  <a:srgbClr val="CC0000"/>
                </a:solidFill>
                <a:latin typeface="Comic Sans MS" pitchFamily="-108" charset="0"/>
              </a:rPr>
              <a:t>polarized light</a:t>
            </a:r>
          </a:p>
          <a:p>
            <a:r>
              <a:rPr lang="en-US" sz="2200"/>
              <a:t>Why is it useful?</a:t>
            </a:r>
          </a:p>
          <a:p>
            <a:pPr lvl="1"/>
            <a:r>
              <a:rPr lang="en-US" sz="2000"/>
              <a:t>Distinguish between different light sources</a:t>
            </a:r>
          </a:p>
          <a:p>
            <a:pPr lvl="1"/>
            <a:r>
              <a:rPr lang="en-US" sz="2000"/>
              <a:t>Can tell if the robot is pointed at a light beacon</a:t>
            </a:r>
          </a:p>
          <a:p>
            <a:pPr lvl="1"/>
            <a:r>
              <a:rPr lang="en-US" sz="2000"/>
              <a:t>One photocell will receive only ambient light, while the other receives both ambient and source light</a:t>
            </a:r>
          </a:p>
          <a:p>
            <a:pPr lvl="1"/>
            <a:r>
              <a:rPr lang="en-US" sz="2000"/>
              <a:t>In the absence of filters both photocells would receive the same amount of light</a:t>
            </a:r>
          </a:p>
          <a:p>
            <a:pPr lvl="1"/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A2C3-ECC2-CE40-902A-2BD0CD0BA63C}" type="slidenum">
              <a:rPr lang="en-US"/>
              <a:pPr/>
              <a:t>17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Polarized Light Sensors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Filters can be combined to select various directions and amounts of light</a:t>
            </a:r>
          </a:p>
          <a:p>
            <a:r>
              <a:rPr lang="en-US"/>
              <a:t>Polarized light can be used by placing polarizing filters:</a:t>
            </a:r>
          </a:p>
          <a:p>
            <a:pPr lvl="1"/>
            <a:r>
              <a:rPr lang="en-US"/>
              <a:t>at the output of a light source (emitter)</a:t>
            </a:r>
          </a:p>
          <a:p>
            <a:pPr lvl="1"/>
            <a:r>
              <a:rPr lang="en-US"/>
              <a:t>at the input of a photocell (receiver)</a:t>
            </a:r>
          </a:p>
          <a:p>
            <a:r>
              <a:rPr lang="en-US"/>
              <a:t> Depending on whether the filters add (pass through) or subtract (block) the light, various effects can be achieved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C291-D6B3-FD47-90F5-090C8972C392}" type="slidenum">
              <a:rPr lang="en-US"/>
              <a:pPr/>
              <a:t>18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Resistive Position Sensors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320087" cy="5076825"/>
          </a:xfrm>
        </p:spPr>
        <p:txBody>
          <a:bodyPr/>
          <a:lstStyle/>
          <a:p>
            <a:r>
              <a:rPr lang="en-US" sz="2200"/>
              <a:t>Finger flexing in Nintendo PowerGlove</a:t>
            </a:r>
          </a:p>
          <a:p>
            <a:r>
              <a:rPr lang="en-US" sz="2200"/>
              <a:t>In robotics: useful for contact sensing </a:t>
            </a:r>
          </a:p>
          <a:p>
            <a:pPr>
              <a:buFontTx/>
              <a:buNone/>
            </a:pPr>
            <a:r>
              <a:rPr lang="en-US" sz="2200"/>
              <a:t>	and wall-tracking</a:t>
            </a:r>
          </a:p>
          <a:p>
            <a:r>
              <a:rPr lang="en-US" sz="2200"/>
              <a:t>Electrically, the bend sensor is a </a:t>
            </a:r>
          </a:p>
          <a:p>
            <a:pPr>
              <a:buFontTx/>
              <a:buNone/>
            </a:pPr>
            <a:r>
              <a:rPr lang="en-US" sz="2200"/>
              <a:t>	simple resistance</a:t>
            </a:r>
          </a:p>
          <a:p>
            <a:r>
              <a:rPr lang="en-US" sz="2200"/>
              <a:t>The </a:t>
            </a:r>
            <a:r>
              <a:rPr lang="en-US" sz="2200" b="1">
                <a:solidFill>
                  <a:srgbClr val="CC0000"/>
                </a:solidFill>
                <a:latin typeface="Comic Sans MS" pitchFamily="-108" charset="0"/>
              </a:rPr>
              <a:t>resistance</a:t>
            </a:r>
            <a:r>
              <a:rPr lang="en-US" sz="2200"/>
              <a:t> of a material increases as it is bent</a:t>
            </a:r>
          </a:p>
          <a:p>
            <a:r>
              <a:rPr lang="en-US" sz="2200"/>
              <a:t>The bend sensor is less robust than a light sensor, and requires strong protection at its base, near the electrical contacts</a:t>
            </a:r>
          </a:p>
          <a:p>
            <a:r>
              <a:rPr lang="en-US" sz="2200"/>
              <a:t>Unless the sensor is well-protected from direct forces, it will fail over time</a:t>
            </a:r>
          </a:p>
        </p:txBody>
      </p:sp>
      <p:pic>
        <p:nvPicPr>
          <p:cNvPr id="24166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54650" y="2289175"/>
            <a:ext cx="3248025" cy="1323975"/>
          </a:xfrm>
          <a:noFill/>
          <a:ln/>
        </p:spPr>
      </p:pic>
      <p:pic>
        <p:nvPicPr>
          <p:cNvPr id="241669" name="Picture 5" descr="01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6650" y="779463"/>
            <a:ext cx="1216025" cy="1481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1DE3-CC9F-1742-B3EF-048614A05A61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Biological Analogs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 of the sensors we have seen so far exist in biological systems</a:t>
            </a:r>
          </a:p>
          <a:p>
            <a:r>
              <a:rPr lang="en-US">
                <a:solidFill>
                  <a:srgbClr val="CC0000"/>
                </a:solidFill>
              </a:rPr>
              <a:t>Touch/contact</a:t>
            </a:r>
            <a:r>
              <a:rPr lang="en-US"/>
              <a:t> sensors with much more precision and complexity in all species </a:t>
            </a:r>
          </a:p>
          <a:p>
            <a:r>
              <a:rPr lang="en-US">
                <a:solidFill>
                  <a:srgbClr val="CC0000"/>
                </a:solidFill>
              </a:rPr>
              <a:t>Polarized light</a:t>
            </a:r>
            <a:r>
              <a:rPr lang="en-US"/>
              <a:t> sensors in insects and birds</a:t>
            </a:r>
          </a:p>
          <a:p>
            <a:r>
              <a:rPr lang="en-US">
                <a:solidFill>
                  <a:srgbClr val="CC0000"/>
                </a:solidFill>
              </a:rPr>
              <a:t>Bend/resistance</a:t>
            </a:r>
            <a:r>
              <a:rPr lang="en-US"/>
              <a:t> receptors in muscles</a:t>
            </a:r>
          </a:p>
          <a:p>
            <a:r>
              <a:rPr lang="en-US"/>
              <a:t>and many more...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8C7-9537-D843-B5AB-5E45AD993205}" type="slidenum">
              <a:rPr lang="en-US"/>
              <a:pPr/>
              <a:t>2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0838" y="1111250"/>
            <a:ext cx="8229600" cy="5486400"/>
          </a:xfrm>
        </p:spPr>
        <p:txBody>
          <a:bodyPr/>
          <a:lstStyle/>
          <a:p>
            <a:r>
              <a:rPr lang="en-US" dirty="0"/>
              <a:t>Effectors</a:t>
            </a:r>
          </a:p>
          <a:p>
            <a:pPr lvl="1"/>
            <a:r>
              <a:rPr lang="en-US" dirty="0"/>
              <a:t>Manipulation: direct and inverse kinematics</a:t>
            </a:r>
          </a:p>
          <a:p>
            <a:r>
              <a:rPr lang="en-US" dirty="0"/>
              <a:t>Sensors</a:t>
            </a:r>
          </a:p>
          <a:p>
            <a:pPr lvl="1"/>
            <a:r>
              <a:rPr lang="en-US" dirty="0"/>
              <a:t>Simple, complex</a:t>
            </a:r>
          </a:p>
          <a:p>
            <a:pPr lvl="1"/>
            <a:r>
              <a:rPr lang="en-US" dirty="0" err="1"/>
              <a:t>Proprioceptive</a:t>
            </a:r>
            <a:r>
              <a:rPr lang="en-US" dirty="0"/>
              <a:t>, </a:t>
            </a:r>
            <a:r>
              <a:rPr lang="en-US" dirty="0" err="1"/>
              <a:t>exteroceptive</a:t>
            </a:r>
            <a:endParaRPr lang="en-US" dirty="0"/>
          </a:p>
          <a:p>
            <a:r>
              <a:rPr lang="en-US" dirty="0"/>
              <a:t>Perception</a:t>
            </a:r>
          </a:p>
          <a:p>
            <a:pPr lvl="1"/>
            <a:r>
              <a:rPr lang="en-US" dirty="0"/>
              <a:t>Treat the problem in combination with </a:t>
            </a:r>
            <a:r>
              <a:rPr lang="en-US" dirty="0" smtClean="0"/>
              <a:t>actions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57E7-3B54-394F-9670-60C8A006BAA8}" type="slidenum">
              <a:rPr lang="en-US"/>
              <a:pPr/>
              <a:t>20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Sensors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CC0000"/>
                </a:solidFill>
              </a:rPr>
              <a:t>Active sensors provide their own signal/stimulus (and thus the associated source of energy)</a:t>
            </a:r>
          </a:p>
          <a:p>
            <a:r>
              <a:rPr lang="en-US"/>
              <a:t>reflectance</a:t>
            </a:r>
          </a:p>
          <a:p>
            <a:r>
              <a:rPr lang="en-US"/>
              <a:t>break-beam</a:t>
            </a:r>
          </a:p>
          <a:p>
            <a:r>
              <a:rPr lang="en-US"/>
              <a:t>infra red (IR)</a:t>
            </a:r>
          </a:p>
          <a:p>
            <a:r>
              <a:rPr lang="en-US"/>
              <a:t>ultrasound (sonar)</a:t>
            </a:r>
          </a:p>
          <a:p>
            <a:r>
              <a:rPr lang="en-US"/>
              <a:t>others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B91A-BF93-D941-8849-2088B1CD8F2A}" type="slidenum">
              <a:rPr lang="en-US"/>
              <a:pPr/>
              <a:t>21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Reflective Optosensors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6294437" cy="50768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Include a source of light </a:t>
            </a:r>
            <a:r>
              <a:rPr lang="en-US" b="1">
                <a:solidFill>
                  <a:srgbClr val="CC0000"/>
                </a:solidFill>
              </a:rPr>
              <a:t>emitter</a:t>
            </a:r>
            <a:r>
              <a:rPr lang="en-US"/>
              <a:t> (light emitting diodes LED) and a light </a:t>
            </a:r>
            <a:r>
              <a:rPr lang="en-US" b="1">
                <a:solidFill>
                  <a:srgbClr val="CC0000"/>
                </a:solidFill>
              </a:rPr>
              <a:t>detector</a:t>
            </a:r>
            <a:r>
              <a:rPr lang="en-US"/>
              <a:t> (photodiode or phototransistor)</a:t>
            </a:r>
          </a:p>
          <a:p>
            <a:pPr>
              <a:lnSpc>
                <a:spcPct val="110000"/>
              </a:lnSpc>
            </a:pPr>
            <a:r>
              <a:rPr lang="en-US"/>
              <a:t>Two arrangements, depending on the positions of the emitter and detector</a:t>
            </a:r>
          </a:p>
          <a:p>
            <a:pPr lvl="1">
              <a:lnSpc>
                <a:spcPct val="110000"/>
              </a:lnSpc>
            </a:pPr>
            <a:r>
              <a:rPr lang="en-US"/>
              <a:t>Reflectance sensors: </a:t>
            </a:r>
            <a:r>
              <a:rPr lang="en-US" sz="2000">
                <a:solidFill>
                  <a:srgbClr val="CC0000"/>
                </a:solidFill>
              </a:rPr>
              <a:t>Emitter and detector are side by side; Light reflects from the object back into the detector</a:t>
            </a:r>
          </a:p>
          <a:p>
            <a:pPr lvl="1">
              <a:lnSpc>
                <a:spcPct val="110000"/>
              </a:lnSpc>
            </a:pPr>
            <a:r>
              <a:rPr lang="en-US"/>
              <a:t>Break-beam sensors: </a:t>
            </a:r>
            <a:r>
              <a:rPr lang="en-US" sz="2000">
                <a:solidFill>
                  <a:srgbClr val="CC0000"/>
                </a:solidFill>
              </a:rPr>
              <a:t>The emitter and detector face each other; Object is detected if light between them is interrupted</a:t>
            </a:r>
          </a:p>
        </p:txBody>
      </p:sp>
      <p:pic>
        <p:nvPicPr>
          <p:cNvPr id="174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1190625"/>
            <a:ext cx="26035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08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5563" y="4078288"/>
            <a:ext cx="2381250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62FF-F635-D74D-93EC-7045D6941405}" type="slidenum">
              <a:rPr lang="en-US"/>
              <a:pPr/>
              <a:t>22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Photocells vs. Phototransistors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Photocells </a:t>
            </a:r>
          </a:p>
          <a:p>
            <a:pPr lvl="1"/>
            <a:r>
              <a:rPr lang="en-US"/>
              <a:t>easy to work with, electrically they are just resistors</a:t>
            </a:r>
          </a:p>
          <a:p>
            <a:pPr lvl="1"/>
            <a:r>
              <a:rPr lang="en-US"/>
              <a:t>their response time is slow </a:t>
            </a:r>
          </a:p>
          <a:p>
            <a:pPr lvl="1"/>
            <a:r>
              <a:rPr lang="en-US"/>
              <a:t>suitable for low frequency applications (e.g., detecting when an object is between two fingers of a robot gripper)</a:t>
            </a:r>
          </a:p>
          <a:p>
            <a:r>
              <a:rPr lang="en-US"/>
              <a:t>Reflective optosensors </a:t>
            </a:r>
            <a:r>
              <a:rPr lang="en-US" sz="2000">
                <a:solidFill>
                  <a:schemeClr val="tx1"/>
                </a:solidFill>
              </a:rPr>
              <a:t>(photodiode or phototransistor)</a:t>
            </a:r>
          </a:p>
          <a:p>
            <a:pPr lvl="1"/>
            <a:r>
              <a:rPr lang="en-US"/>
              <a:t>rapid response time</a:t>
            </a:r>
          </a:p>
          <a:p>
            <a:pPr lvl="1"/>
            <a:r>
              <a:rPr lang="en-US"/>
              <a:t>more sensitive to small levels of light, which allows the illumination source to be a simple LED element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4B1D0-4A6E-6C4B-A2DC-501F70C7D45F}" type="slidenum">
              <a:rPr lang="en-US"/>
              <a:pPr/>
              <a:t>23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Reflectance Sensing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>
                <a:solidFill>
                  <a:schemeClr val="tx1"/>
                </a:solidFill>
              </a:rPr>
              <a:t>Used in numerous applications</a:t>
            </a:r>
          </a:p>
          <a:p>
            <a:pPr>
              <a:lnSpc>
                <a:spcPct val="150000"/>
              </a:lnSpc>
            </a:pPr>
            <a:r>
              <a:rPr lang="en-US"/>
              <a:t>Detect the presence of an object</a:t>
            </a:r>
          </a:p>
          <a:p>
            <a:pPr>
              <a:lnSpc>
                <a:spcPct val="150000"/>
              </a:lnSpc>
            </a:pPr>
            <a:r>
              <a:rPr lang="en-US"/>
              <a:t>Detect the distance to an object</a:t>
            </a:r>
          </a:p>
          <a:p>
            <a:pPr>
              <a:lnSpc>
                <a:spcPct val="150000"/>
              </a:lnSpc>
            </a:pPr>
            <a:r>
              <a:rPr lang="en-US"/>
              <a:t>Detect some surface feature (wall, line, for following)</a:t>
            </a:r>
          </a:p>
          <a:p>
            <a:pPr>
              <a:lnSpc>
                <a:spcPct val="150000"/>
              </a:lnSpc>
            </a:pPr>
            <a:r>
              <a:rPr lang="en-US"/>
              <a:t>Bar code reading</a:t>
            </a:r>
          </a:p>
          <a:p>
            <a:pPr>
              <a:lnSpc>
                <a:spcPct val="150000"/>
              </a:lnSpc>
            </a:pPr>
            <a:r>
              <a:rPr lang="en-US"/>
              <a:t>Rotational shaft encoding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841-9AD9-4741-9043-D2B6F8C53D82}" type="slidenum">
              <a:rPr lang="en-US"/>
              <a:pPr/>
              <a:t>24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Reflectivity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Reflectivity is dependent on the color, texture of the surface</a:t>
            </a:r>
          </a:p>
          <a:p>
            <a:pPr lvl="1"/>
            <a:r>
              <a:rPr lang="en-US"/>
              <a:t>Light colored surfaces reflect better</a:t>
            </a:r>
          </a:p>
          <a:p>
            <a:pPr lvl="1"/>
            <a:r>
              <a:rPr lang="en-US"/>
              <a:t>A matte black surface may not reflect light at all</a:t>
            </a:r>
          </a:p>
          <a:p>
            <a:r>
              <a:rPr lang="en-US"/>
              <a:t>Lighter objects farther away seem closer than darker objects close by</a:t>
            </a:r>
          </a:p>
          <a:p>
            <a:r>
              <a:rPr lang="en-US"/>
              <a:t>Another factor that influences reflective light sensors</a:t>
            </a:r>
          </a:p>
          <a:p>
            <a:pPr lvl="1"/>
            <a:r>
              <a:rPr lang="en-US"/>
              <a:t>Ambient light: how can a robot tell the difference between a stronger reflection and simply an increase in light in the robot’s environment?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2DC8-594C-D540-92B0-607809094D7F}" type="slidenum">
              <a:rPr lang="en-US"/>
              <a:pPr/>
              <a:t>25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Ambient light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Ambient / background light can interfere with the sensor measurement</a:t>
            </a:r>
          </a:p>
          <a:p>
            <a:r>
              <a:rPr lang="en-US"/>
              <a:t>To correct it we need to subtract the ambient light level from the sensor measurement</a:t>
            </a:r>
          </a:p>
          <a:p>
            <a:r>
              <a:rPr lang="en-US"/>
              <a:t>This is how: </a:t>
            </a:r>
          </a:p>
          <a:p>
            <a:pPr lvl="1"/>
            <a:r>
              <a:rPr lang="en-US"/>
              <a:t>take two (or more, for increased accuracy) readings of the detector, one with the emitter on, one with it off, </a:t>
            </a:r>
          </a:p>
          <a:p>
            <a:pPr lvl="1"/>
            <a:r>
              <a:rPr lang="en-US"/>
              <a:t>then subtract them</a:t>
            </a:r>
          </a:p>
          <a:p>
            <a:r>
              <a:rPr lang="en-US"/>
              <a:t> The result is the ambient light level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C27B-63B3-0948-91DF-E69729DD1513}" type="slidenum">
              <a:rPr lang="en-US"/>
              <a:pPr/>
              <a:t>26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Calibration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ambient light level should be subtracted to get only the emitter light level</a:t>
            </a:r>
          </a:p>
          <a:p>
            <a:r>
              <a:rPr lang="en-US">
                <a:solidFill>
                  <a:srgbClr val="CC0000"/>
                </a:solidFill>
              </a:rPr>
              <a:t>Calibration</a:t>
            </a:r>
            <a:r>
              <a:rPr lang="en-US"/>
              <a:t>: the process of adjusting a mechanism so as to maximize its performance</a:t>
            </a:r>
          </a:p>
          <a:p>
            <a:r>
              <a:rPr lang="en-US"/>
              <a:t>Ambient light can change </a:t>
            </a:r>
            <a:r>
              <a:rPr lang="en-US">
                <a:sym typeface="Symbol" pitchFamily="-108" charset="2"/>
              </a:rPr>
              <a:t> sensors need to be calibrated repeatedly</a:t>
            </a:r>
          </a:p>
          <a:p>
            <a:r>
              <a:rPr lang="en-US">
                <a:sym typeface="Symbol" pitchFamily="-108" charset="2"/>
              </a:rPr>
              <a:t>Detecting ambient light is difficult if the emitter has the same wavelength</a:t>
            </a:r>
          </a:p>
          <a:p>
            <a:pPr lvl="1"/>
            <a:r>
              <a:rPr lang="en-US">
                <a:sym typeface="Symbol" pitchFamily="-108" charset="2"/>
              </a:rPr>
              <a:t>Adjust the wavelength of the emitter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427C-E4ED-1944-94EA-DF25A0F8693D}" type="slidenum">
              <a:rPr lang="en-US"/>
              <a:pPr/>
              <a:t>27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Infra Red (IR) Light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67737" cy="5076825"/>
          </a:xfrm>
        </p:spPr>
        <p:txBody>
          <a:bodyPr/>
          <a:lstStyle/>
          <a:p>
            <a:r>
              <a:rPr lang="en-US"/>
              <a:t>IR light works at a frequency different than ambient light</a:t>
            </a:r>
          </a:p>
          <a:p>
            <a:r>
              <a:rPr lang="en-US"/>
              <a:t>IR sensors are used in the same ways as the visible light sensors, but more robustly</a:t>
            </a:r>
          </a:p>
          <a:p>
            <a:pPr lvl="1"/>
            <a:r>
              <a:rPr lang="en-US"/>
              <a:t>Reflectance sensors, break beams</a:t>
            </a:r>
          </a:p>
          <a:p>
            <a:r>
              <a:rPr lang="en-US"/>
              <a:t>Sensor reports the amount of overall illumination,</a:t>
            </a:r>
          </a:p>
          <a:p>
            <a:pPr lvl="1"/>
            <a:r>
              <a:rPr lang="en-US"/>
              <a:t>ambient lighting and the light from light source</a:t>
            </a:r>
          </a:p>
          <a:p>
            <a:r>
              <a:rPr lang="en-US"/>
              <a:t>More powerful way to use infrared sensing</a:t>
            </a:r>
          </a:p>
          <a:p>
            <a:pPr lvl="1"/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Modulation/demodulation</a:t>
            </a:r>
            <a:r>
              <a:rPr lang="en-US"/>
              <a:t>: rapidly turn on and off the source of light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BEE0-705B-2747-A111-D8F6598C2795}" type="slidenum">
              <a:rPr lang="en-US"/>
              <a:pPr/>
              <a:t>28</a:t>
            </a:fld>
            <a:endParaRPr lang="en-US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3475" y="1166813"/>
            <a:ext cx="40195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Modulation/Demodulation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222375"/>
            <a:ext cx="8231187" cy="5076825"/>
          </a:xfrm>
        </p:spPr>
        <p:txBody>
          <a:bodyPr/>
          <a:lstStyle/>
          <a:p>
            <a:r>
              <a:rPr lang="en-US"/>
              <a:t>Modulated IR is commonly </a:t>
            </a:r>
          </a:p>
          <a:p>
            <a:pPr>
              <a:buFontTx/>
              <a:buNone/>
            </a:pPr>
            <a:r>
              <a:rPr lang="en-US"/>
              <a:t>	used for communication</a:t>
            </a:r>
          </a:p>
          <a:p>
            <a:pPr>
              <a:buFontTx/>
              <a:buNone/>
            </a:pPr>
            <a:endParaRPr lang="en-US"/>
          </a:p>
          <a:p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Modulation</a:t>
            </a:r>
            <a:r>
              <a:rPr lang="en-US"/>
              <a:t> is done by flashing the light source at a particular frequency</a:t>
            </a:r>
          </a:p>
          <a:p>
            <a:r>
              <a:rPr lang="en-US"/>
              <a:t>This signal is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detected</a:t>
            </a:r>
            <a:r>
              <a:rPr lang="en-US"/>
              <a:t> by a demodulator tuned to that particular frequency</a:t>
            </a:r>
          </a:p>
          <a:p>
            <a:r>
              <a:rPr lang="en-US"/>
              <a:t>Offers great insensitivity to ambient light</a:t>
            </a:r>
          </a:p>
          <a:p>
            <a:pPr lvl="1"/>
            <a:r>
              <a:rPr lang="en-US"/>
              <a:t>Flashes of light can be detected even if weak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FDB3-76F2-5940-B2A5-3B16153C880F}" type="slidenum">
              <a:rPr lang="en-US"/>
              <a:pPr/>
              <a:t>29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Infrared Communication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90613"/>
            <a:ext cx="8299450" cy="5643562"/>
          </a:xfrm>
        </p:spPr>
        <p:txBody>
          <a:bodyPr/>
          <a:lstStyle/>
          <a:p>
            <a:r>
              <a:rPr lang="en-US" sz="2200"/>
              <a:t>Bit frames</a:t>
            </a:r>
          </a:p>
          <a:p>
            <a:pPr lvl="1"/>
            <a:r>
              <a:rPr lang="en-US" sz="2000"/>
              <a:t>All bits take the same amount of </a:t>
            </a:r>
          </a:p>
          <a:p>
            <a:pPr lvl="1">
              <a:buFontTx/>
              <a:buNone/>
            </a:pPr>
            <a:r>
              <a:rPr lang="en-US" sz="2000"/>
              <a:t>	time to transmit</a:t>
            </a:r>
          </a:p>
          <a:p>
            <a:pPr lvl="1"/>
            <a:r>
              <a:rPr lang="en-US" sz="2000"/>
              <a:t>Sample the signal in the middle of the bit frame</a:t>
            </a:r>
          </a:p>
          <a:p>
            <a:pPr lvl="1"/>
            <a:r>
              <a:rPr lang="en-US" sz="2000"/>
              <a:t>Used for standard computer/modem communication</a:t>
            </a:r>
          </a:p>
          <a:p>
            <a:pPr lvl="1"/>
            <a:r>
              <a:rPr lang="en-US" sz="2000"/>
              <a:t>Useful when the waveform can be 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reliably transmitted</a:t>
            </a:r>
            <a:r>
              <a:rPr lang="en-US" sz="2000"/>
              <a:t> </a:t>
            </a:r>
          </a:p>
          <a:p>
            <a:r>
              <a:rPr lang="en-US" sz="2200"/>
              <a:t>Bit intervals</a:t>
            </a:r>
          </a:p>
          <a:p>
            <a:pPr lvl="1"/>
            <a:r>
              <a:rPr lang="en-US" sz="2000"/>
              <a:t>Sampled at the falling edge</a:t>
            </a:r>
          </a:p>
          <a:p>
            <a:pPr lvl="1"/>
            <a:r>
              <a:rPr lang="en-US" sz="2000"/>
              <a:t>Duration of interval between sampling determines whether it is a 0 or 1</a:t>
            </a:r>
          </a:p>
          <a:p>
            <a:pPr lvl="1"/>
            <a:r>
              <a:rPr lang="en-US" sz="2000"/>
              <a:t>Common in commercial use</a:t>
            </a:r>
          </a:p>
          <a:p>
            <a:pPr lvl="1"/>
            <a:r>
              <a:rPr lang="en-US" sz="2000"/>
              <a:t>Useful when it is 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difficult to control the exact shape of the waveform</a:t>
            </a:r>
            <a:r>
              <a:rPr lang="en-US" sz="2000"/>
              <a:t> </a:t>
            </a:r>
          </a:p>
        </p:txBody>
      </p:sp>
      <p:pic>
        <p:nvPicPr>
          <p:cNvPr id="2109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6888" y="1444625"/>
            <a:ext cx="3154362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09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78450" y="3709988"/>
            <a:ext cx="3427413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6B99-6200-9A43-B192-857384099FD8}" type="slidenum">
              <a:rPr lang="en-US"/>
              <a:pPr/>
              <a:t>3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Neuroscientific Evidence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Our brain process information from multiple sensory modalities</a:t>
            </a:r>
          </a:p>
          <a:p>
            <a:pPr lvl="1"/>
            <a:r>
              <a:rPr lang="en-US"/>
              <a:t>Vision, touch, smell, hearing, sound</a:t>
            </a:r>
          </a:p>
          <a:p>
            <a:r>
              <a:rPr lang="en-US"/>
              <a:t>Individual sensory modalities use separate regions in the brain (sight, hearing, touch)</a:t>
            </a:r>
          </a:p>
          <a:p>
            <a:r>
              <a:rPr lang="en-US"/>
              <a:t>Vision itself uses multiple regions</a:t>
            </a:r>
          </a:p>
          <a:p>
            <a:pPr lvl="1"/>
            <a:r>
              <a:rPr lang="en-US"/>
              <a:t>Two main vision streams: the </a:t>
            </a:r>
            <a:r>
              <a:rPr lang="en-US">
                <a:solidFill>
                  <a:srgbClr val="CC0000"/>
                </a:solidFill>
              </a:rPr>
              <a:t>“what”</a:t>
            </a:r>
            <a:r>
              <a:rPr lang="en-US"/>
              <a:t> (object recognition) and the </a:t>
            </a:r>
            <a:r>
              <a:rPr lang="en-US">
                <a:solidFill>
                  <a:srgbClr val="CC0000"/>
                </a:solidFill>
              </a:rPr>
              <a:t>“where” </a:t>
            </a:r>
            <a:r>
              <a:rPr lang="en-US"/>
              <a:t>(position information)</a:t>
            </a:r>
          </a:p>
          <a:p>
            <a:pPr lvl="1"/>
            <a:r>
              <a:rPr lang="en-US"/>
              <a:t>Pattern, color, movement, intensity, orientation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E76D-3AFB-3347-81F0-232DCF80C33B}" type="slidenum">
              <a:rPr lang="en-US"/>
              <a:pPr/>
              <a:t>30</a:t>
            </a:fld>
            <a:endParaRPr lang="en-US"/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2675" y="2109788"/>
            <a:ext cx="2981325" cy="266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Proximity Sensing</a:t>
            </a:r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6056312" cy="5076825"/>
          </a:xfrm>
        </p:spPr>
        <p:txBody>
          <a:bodyPr/>
          <a:lstStyle/>
          <a:p>
            <a:r>
              <a:rPr lang="en-US" sz="2200"/>
              <a:t>Ideal application for modulated/demodulated IR light sensing</a:t>
            </a:r>
          </a:p>
          <a:p>
            <a:r>
              <a:rPr lang="en-US" sz="2200"/>
              <a:t>Light from the emitter is reflected back into detector by a nearby object, indicating whether an object is present </a:t>
            </a:r>
          </a:p>
          <a:p>
            <a:pPr lvl="1"/>
            <a:r>
              <a:rPr lang="en-US" sz="2000"/>
              <a:t>LED emitter and detector are pointed in the same direction</a:t>
            </a:r>
          </a:p>
          <a:p>
            <a:r>
              <a:rPr lang="en-US" sz="2200"/>
              <a:t> Modulated light is far less susceptible to environmental variables </a:t>
            </a:r>
          </a:p>
          <a:p>
            <a:pPr lvl="1"/>
            <a:r>
              <a:rPr lang="en-US" sz="2000"/>
              <a:t>amount of ambient light and the reflectivity of different objects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FBB0-0340-5749-89F1-96B34242B301}" type="slidenum">
              <a:rPr lang="en-US"/>
              <a:pPr/>
              <a:t>31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 Beam Sensors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6462712" cy="5076825"/>
          </a:xfrm>
        </p:spPr>
        <p:txBody>
          <a:bodyPr/>
          <a:lstStyle/>
          <a:p>
            <a:r>
              <a:rPr lang="en-US" sz="2200"/>
              <a:t>Any pair of compatible emitter-detector devices can be used to make a break-beam sensor</a:t>
            </a:r>
          </a:p>
          <a:p>
            <a:r>
              <a:rPr lang="en-US" sz="2200"/>
              <a:t>Examples:</a:t>
            </a:r>
          </a:p>
          <a:p>
            <a:pPr lvl="1"/>
            <a:r>
              <a:rPr lang="en-US" sz="2000"/>
              <a:t>Incadescent flashlight bulb and photocell</a:t>
            </a:r>
          </a:p>
          <a:p>
            <a:pPr lvl="1"/>
            <a:r>
              <a:rPr lang="en-US" sz="2000"/>
              <a:t>Red LEDs and visible-light-sensitive photo-transistors</a:t>
            </a:r>
          </a:p>
          <a:p>
            <a:pPr lvl="1"/>
            <a:r>
              <a:rPr lang="en-US" sz="2000"/>
              <a:t>IR emitters and detectors</a:t>
            </a:r>
          </a:p>
          <a:p>
            <a:r>
              <a:rPr lang="en-US" sz="2200"/>
              <a:t>Where have you seen these?</a:t>
            </a:r>
          </a:p>
          <a:p>
            <a:pPr lvl="1"/>
            <a:r>
              <a:rPr lang="en-US" sz="2000"/>
              <a:t>Security systems</a:t>
            </a:r>
          </a:p>
          <a:p>
            <a:pPr lvl="1"/>
            <a:r>
              <a:rPr lang="en-US" sz="2000"/>
              <a:t>In robotics they are mostly used for keeping track of shaft rotation</a:t>
            </a:r>
          </a:p>
        </p:txBody>
      </p:sp>
      <p:pic>
        <p:nvPicPr>
          <p:cNvPr id="2129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4163" y="1336675"/>
            <a:ext cx="22320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29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6250" y="4778375"/>
            <a:ext cx="2062163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29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26250" y="3062288"/>
            <a:ext cx="20574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F23-6E0D-034B-8285-7BA82D4B62BB}" type="slidenum">
              <a:rPr lang="en-US"/>
              <a:pPr/>
              <a:t>32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Shaft Encoding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Shaft encoders</a:t>
            </a:r>
          </a:p>
          <a:p>
            <a:pPr lvl="1"/>
            <a:r>
              <a:rPr lang="en-US"/>
              <a:t>Measure the angular rotation of a shaft or an axle</a:t>
            </a:r>
          </a:p>
          <a:p>
            <a:r>
              <a:rPr lang="en-US"/>
              <a:t>Provide position and velocity information about the shaft</a:t>
            </a:r>
          </a:p>
          <a:p>
            <a:r>
              <a:rPr lang="en-US"/>
              <a:t>Speedometers: measure how fast the wheels are turning</a:t>
            </a:r>
          </a:p>
          <a:p>
            <a:r>
              <a:rPr lang="en-US"/>
              <a:t>Odometers: measure the number of rotations of the wheels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AC51-12E1-604F-820C-9881C74F8D83}" type="slidenum">
              <a:rPr lang="en-US"/>
              <a:pPr/>
              <a:t>33</a:t>
            </a:fld>
            <a:endParaRPr lang="en-US"/>
          </a:p>
        </p:txBody>
      </p:sp>
      <p:pic>
        <p:nvPicPr>
          <p:cNvPr id="2150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688013" y="1266825"/>
            <a:ext cx="3143250" cy="2143125"/>
          </a:xfrm>
          <a:noFill/>
          <a:ln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Rotation</a:t>
            </a:r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347075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/>
              <a:t>A perforated disk is mounted on the shaft</a:t>
            </a:r>
          </a:p>
          <a:p>
            <a:pPr>
              <a:lnSpc>
                <a:spcPct val="150000"/>
              </a:lnSpc>
            </a:pPr>
            <a:r>
              <a:rPr lang="en-US" sz="2000"/>
              <a:t>An emitter–detector pair is placed on both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/>
              <a:t>	sides of the disk</a:t>
            </a:r>
          </a:p>
          <a:p>
            <a:pPr>
              <a:lnSpc>
                <a:spcPct val="150000"/>
              </a:lnSpc>
            </a:pPr>
            <a:r>
              <a:rPr lang="en-US" sz="2000"/>
              <a:t>As the shaft rotates, the holes in the disk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/>
              <a:t>	interrupt the light beam</a:t>
            </a:r>
          </a:p>
          <a:p>
            <a:pPr>
              <a:lnSpc>
                <a:spcPct val="150000"/>
              </a:lnSpc>
            </a:pPr>
            <a:r>
              <a:rPr lang="en-US" sz="2000"/>
              <a:t>These light pulses are counted thus monitoring the rotation of the shaft</a:t>
            </a:r>
          </a:p>
          <a:p>
            <a:pPr>
              <a:lnSpc>
                <a:spcPct val="150000"/>
              </a:lnSpc>
            </a:pPr>
            <a:r>
              <a:rPr lang="en-US" sz="2000"/>
              <a:t>The more notches, the higher the resolution of the encoder</a:t>
            </a:r>
          </a:p>
          <a:p>
            <a:pPr lvl="1">
              <a:lnSpc>
                <a:spcPct val="150000"/>
              </a:lnSpc>
            </a:pPr>
            <a:r>
              <a:rPr lang="en-US" sz="1800"/>
              <a:t>One notch, only complete rotations can be counted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CAA7-3949-C846-9CC0-F2045A732DB9}" type="slidenum">
              <a:rPr lang="en-US"/>
              <a:pPr/>
              <a:t>34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Encoder Properties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Encoders are active sensors</a:t>
            </a:r>
          </a:p>
          <a:p>
            <a:pPr>
              <a:lnSpc>
                <a:spcPct val="150000"/>
              </a:lnSpc>
            </a:pPr>
            <a:r>
              <a:rPr lang="en-US"/>
              <a:t>Produce and measure a wave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/>
              <a:t> 	function of light intensity</a:t>
            </a:r>
          </a:p>
          <a:p>
            <a:pPr>
              <a:lnSpc>
                <a:spcPct val="150000"/>
              </a:lnSpc>
            </a:pPr>
            <a:r>
              <a:rPr lang="en-US"/>
              <a:t>The wave peaks are counted to compute the speed of the shaft</a:t>
            </a:r>
          </a:p>
          <a:p>
            <a:pPr>
              <a:lnSpc>
                <a:spcPct val="150000"/>
              </a:lnSpc>
            </a:pPr>
            <a:r>
              <a:rPr lang="en-US"/>
              <a:t>Encoders measure rotational velocity and position</a:t>
            </a:r>
          </a:p>
        </p:txBody>
      </p:sp>
      <p:pic>
        <p:nvPicPr>
          <p:cNvPr id="2160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2088" y="1403350"/>
            <a:ext cx="3644900" cy="13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6A58-CE89-4B42-9B5B-97AFA6548C61}" type="slidenum">
              <a:rPr lang="en-US"/>
              <a:pPr/>
              <a:t>35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Color-Based Encoders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</a:t>
            </a:r>
            <a:r>
              <a:rPr lang="en-US" dirty="0" smtClean="0"/>
              <a:t> reflectance </a:t>
            </a:r>
            <a:r>
              <a:rPr lang="en-US" dirty="0"/>
              <a:t>sensors to count the rotations</a:t>
            </a:r>
          </a:p>
          <a:p>
            <a:r>
              <a:rPr lang="en-US" dirty="0"/>
              <a:t>Paint the disk wedges in alternating contrasting colors</a:t>
            </a:r>
          </a:p>
          <a:p>
            <a:r>
              <a:rPr lang="en-US" dirty="0"/>
              <a:t>Black wedges absorb light, white reflect it and only reflections are counted</a:t>
            </a:r>
          </a:p>
        </p:txBody>
      </p:sp>
      <p:pic>
        <p:nvPicPr>
          <p:cNvPr id="2170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8625" y="4098925"/>
            <a:ext cx="55340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E47-5925-4E42-BF02-D820526CE529}" type="slidenum">
              <a:rPr lang="en-US"/>
              <a:pPr/>
              <a:t>36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of Encoders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Velocity can be measured</a:t>
            </a:r>
          </a:p>
          <a:p>
            <a:pPr lvl="1"/>
            <a:r>
              <a:rPr lang="en-US"/>
              <a:t>at a driven (active) wheel</a:t>
            </a:r>
          </a:p>
          <a:p>
            <a:pPr lvl="1"/>
            <a:r>
              <a:rPr lang="en-US"/>
              <a:t>at a passive wheel (e.g., dragged behind a legged robot)</a:t>
            </a:r>
          </a:p>
          <a:p>
            <a:r>
              <a:rPr lang="en-US"/>
              <a:t>By combining position and velocity information, one can:</a:t>
            </a:r>
          </a:p>
          <a:p>
            <a:pPr lvl="1"/>
            <a:r>
              <a:rPr lang="en-US"/>
              <a:t>move in a straight line</a:t>
            </a:r>
          </a:p>
          <a:p>
            <a:pPr lvl="1"/>
            <a:r>
              <a:rPr lang="en-US"/>
              <a:t>rotate by a fixed angle</a:t>
            </a:r>
          </a:p>
          <a:p>
            <a:r>
              <a:rPr lang="en-US"/>
              <a:t>Can be difficult due to wheel and gear slippage </a:t>
            </a:r>
            <a:r>
              <a:rPr lang="en-US">
                <a:sym typeface="Symbol" pitchFamily="-108" charset="2"/>
              </a:rPr>
              <a:t>and to backlash in geartrains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43B-BEE0-7C4E-B29D-00FF294CAC45}" type="slidenum">
              <a:rPr lang="en-US"/>
              <a:pPr/>
              <a:t>37</a:t>
            </a:fld>
            <a:endParaRPr lang="en-US"/>
          </a:p>
        </p:txBody>
      </p:sp>
      <p:pic>
        <p:nvPicPr>
          <p:cNvPr id="35737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87963" y="3521075"/>
            <a:ext cx="3770312" cy="1657350"/>
          </a:xfrm>
          <a:noFill/>
          <a:ln/>
        </p:spPr>
      </p:pic>
      <p:sp>
        <p:nvSpPr>
          <p:cNvPr id="357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Quadrature Shaft Encoding</a:t>
            </a:r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5238750" cy="5076825"/>
          </a:xfrm>
        </p:spPr>
        <p:txBody>
          <a:bodyPr/>
          <a:lstStyle/>
          <a:p>
            <a:r>
              <a:rPr lang="en-US" sz="2000"/>
              <a:t>How can we measure </a:t>
            </a:r>
          </a:p>
          <a:p>
            <a:pPr>
              <a:buFontTx/>
              <a:buNone/>
            </a:pPr>
            <a:r>
              <a:rPr lang="en-US" sz="2000"/>
              <a:t>	direction of rotation?</a:t>
            </a:r>
          </a:p>
          <a:p>
            <a:r>
              <a:rPr lang="en-US" sz="2000"/>
              <a:t>Idea:</a:t>
            </a:r>
            <a:endParaRPr lang="en-US" sz="2000">
              <a:solidFill>
                <a:srgbClr val="CC0000"/>
              </a:solidFill>
            </a:endParaRPr>
          </a:p>
          <a:p>
            <a:pPr lvl="1"/>
            <a:r>
              <a:rPr lang="en-US" sz="1600"/>
              <a:t>Use </a:t>
            </a:r>
            <a:r>
              <a:rPr lang="en-US" sz="1600">
                <a:solidFill>
                  <a:srgbClr val="CC0000"/>
                </a:solidFill>
              </a:rPr>
              <a:t>two encoders </a:t>
            </a:r>
            <a:r>
              <a:rPr lang="en-US" sz="1600"/>
              <a:t>instead of one</a:t>
            </a:r>
          </a:p>
          <a:p>
            <a:pPr lvl="1"/>
            <a:r>
              <a:rPr lang="en-US" sz="1600"/>
              <a:t>Align sensors to be 90 degrees out of phase</a:t>
            </a:r>
          </a:p>
          <a:p>
            <a:pPr lvl="1"/>
            <a:r>
              <a:rPr lang="en-US" sz="1600"/>
              <a:t>Compare the outputs of both sensors at each time step with the previous time step</a:t>
            </a:r>
          </a:p>
          <a:p>
            <a:pPr lvl="1"/>
            <a:r>
              <a:rPr lang="en-US" sz="1600"/>
              <a:t>Only one sensor changes state (on/off) at each time step, based on the direction of the shaft rotation </a:t>
            </a:r>
            <a:r>
              <a:rPr lang="en-US" sz="1600">
                <a:sym typeface="Symbol" pitchFamily="-108" charset="2"/>
              </a:rPr>
              <a:t> this determines the direction of rotation</a:t>
            </a:r>
            <a:r>
              <a:rPr lang="en-US" sz="1600"/>
              <a:t> </a:t>
            </a:r>
          </a:p>
          <a:p>
            <a:pPr lvl="1"/>
            <a:r>
              <a:rPr lang="en-US" sz="1600"/>
              <a:t>A counter is incremented in the encoder that was on</a:t>
            </a:r>
          </a:p>
        </p:txBody>
      </p:sp>
      <p:pic>
        <p:nvPicPr>
          <p:cNvPr id="35738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78488" y="1181100"/>
            <a:ext cx="29845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738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64038" y="1192213"/>
            <a:ext cx="1282700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0C71-382F-B244-A143-5AC54B1AD6D3}" type="slidenum">
              <a:rPr lang="en-US"/>
              <a:pPr/>
              <a:t>38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443912" cy="906462"/>
          </a:xfrm>
        </p:spPr>
        <p:txBody>
          <a:bodyPr/>
          <a:lstStyle/>
          <a:p>
            <a:r>
              <a:rPr lang="en-US" sz="3600"/>
              <a:t>Which Direction is the Shaft Moving?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3236913"/>
            <a:ext cx="4379912" cy="3205162"/>
          </a:xfrm>
        </p:spPr>
        <p:txBody>
          <a:bodyPr/>
          <a:lstStyle/>
          <a:p>
            <a:pPr>
              <a:buFontTx/>
              <a:buNone/>
            </a:pPr>
            <a:r>
              <a:rPr lang="en-US" sz="2200"/>
              <a:t>Encoder A = 1 and Encoder B = 0</a:t>
            </a:r>
          </a:p>
          <a:p>
            <a:pPr lvl="1"/>
            <a:r>
              <a:rPr lang="en-US" sz="2000"/>
              <a:t>If moving to position AB=00, the position count is 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incremented</a:t>
            </a:r>
          </a:p>
          <a:p>
            <a:pPr lvl="1"/>
            <a:r>
              <a:rPr lang="en-US" sz="2000"/>
              <a:t>If moving to the position AB=11, the position count is </a:t>
            </a:r>
            <a:r>
              <a:rPr lang="en-US" sz="2000">
                <a:solidFill>
                  <a:srgbClr val="008000"/>
                </a:solidFill>
                <a:latin typeface="Comic Sans MS" pitchFamily="-108" charset="0"/>
              </a:rPr>
              <a:t>decremented</a:t>
            </a:r>
          </a:p>
        </p:txBody>
      </p:sp>
      <p:pic>
        <p:nvPicPr>
          <p:cNvPr id="3594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149350"/>
            <a:ext cx="423862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94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24350" y="1149350"/>
            <a:ext cx="47053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5103813" y="3236913"/>
            <a:ext cx="3929062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" pitchFamily="-108" charset="0"/>
              </a:rPr>
              <a:t>State transition table: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pitchFamily="-108" charset="0"/>
              </a:rPr>
              <a:t>Previous state = current state </a:t>
            </a:r>
            <a:r>
              <a:rPr lang="en-US">
                <a:latin typeface="Arial" pitchFamily="-108" charset="0"/>
                <a:sym typeface="Symbol" pitchFamily="-108" charset="2"/>
              </a:rPr>
              <a:t> </a:t>
            </a:r>
            <a:r>
              <a:rPr lang="en-US">
                <a:latin typeface="Arial" pitchFamily="-108" charset="0"/>
              </a:rPr>
              <a:t>no change in position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pitchFamily="-108" charset="0"/>
              </a:rPr>
              <a:t>Single-bit change </a:t>
            </a:r>
            <a:r>
              <a:rPr lang="en-US">
                <a:latin typeface="Arial" pitchFamily="-108" charset="0"/>
                <a:sym typeface="Symbol" pitchFamily="-108" charset="2"/>
              </a:rPr>
              <a:t> </a:t>
            </a:r>
            <a:r>
              <a:rPr lang="en-US">
                <a:latin typeface="Arial" pitchFamily="-108" charset="0"/>
              </a:rPr>
              <a:t>incrementing / decrementing the count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pitchFamily="-108" charset="0"/>
              </a:rPr>
              <a:t>Double-bit change </a:t>
            </a:r>
            <a:r>
              <a:rPr lang="en-US">
                <a:latin typeface="Arial" pitchFamily="-108" charset="0"/>
                <a:sym typeface="Symbol" pitchFamily="-108" charset="2"/>
              </a:rPr>
              <a:t></a:t>
            </a:r>
            <a:r>
              <a:rPr lang="en-US">
                <a:latin typeface="Arial" pitchFamily="-108" charset="0"/>
              </a:rPr>
              <a:t> illegal transition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61B4-337E-AA49-9DEC-B4CDEAAECEF6}" type="slidenum">
              <a:rPr lang="en-US"/>
              <a:pPr/>
              <a:t>39</a:t>
            </a:fld>
            <a:endParaRPr lang="en-US"/>
          </a:p>
        </p:txBody>
      </p:sp>
      <p:pic>
        <p:nvPicPr>
          <p:cNvPr id="3635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355725"/>
            <a:ext cx="24860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3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Ultrasonic Distance Sensing</a:t>
            </a:r>
          </a:p>
        </p:txBody>
      </p:sp>
      <p:sp>
        <p:nvSpPr>
          <p:cNvPr id="3635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b="1"/>
              <a:t>Sonars:</a:t>
            </a:r>
            <a:r>
              <a:rPr lang="en-US"/>
              <a:t>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so</a:t>
            </a:r>
            <a:r>
              <a:rPr lang="en-US"/>
              <a:t>(und)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na</a:t>
            </a:r>
            <a:r>
              <a:rPr lang="en-US"/>
              <a:t>(vigation)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r</a:t>
            </a:r>
            <a:r>
              <a:rPr lang="en-US"/>
              <a:t>(anging)</a:t>
            </a:r>
          </a:p>
          <a:p>
            <a:pPr>
              <a:lnSpc>
                <a:spcPct val="110000"/>
              </a:lnSpc>
            </a:pPr>
            <a:r>
              <a:rPr lang="en-US"/>
              <a:t>Based on the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time-of-flight</a:t>
            </a:r>
            <a:r>
              <a:rPr lang="en-US"/>
              <a:t> principle</a:t>
            </a:r>
          </a:p>
          <a:p>
            <a:pPr>
              <a:lnSpc>
                <a:spcPct val="110000"/>
              </a:lnSpc>
            </a:pPr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mic Sans MS" pitchFamily="-108" charset="0"/>
              </a:rPr>
              <a:t>emitter</a:t>
            </a:r>
            <a:r>
              <a:rPr lang="en-US"/>
              <a:t> sends a “chirp” of sound </a:t>
            </a:r>
          </a:p>
          <a:p>
            <a:pPr>
              <a:lnSpc>
                <a:spcPct val="110000"/>
              </a:lnSpc>
            </a:pPr>
            <a:r>
              <a:rPr lang="en-US"/>
              <a:t>If the sound encounters a barrier it reflects back to the sensor</a:t>
            </a:r>
          </a:p>
          <a:p>
            <a:pPr>
              <a:lnSpc>
                <a:spcPct val="110000"/>
              </a:lnSpc>
            </a:pPr>
            <a:r>
              <a:rPr lang="en-US"/>
              <a:t>The reflection is detected by a </a:t>
            </a:r>
            <a:r>
              <a:rPr lang="en-US" b="1">
                <a:solidFill>
                  <a:schemeClr val="tx1"/>
                </a:solidFill>
                <a:latin typeface="Comic Sans MS" pitchFamily="-108" charset="0"/>
              </a:rPr>
              <a:t>receiver</a:t>
            </a:r>
            <a:r>
              <a:rPr lang="en-US"/>
              <a:t> circuit, tuned to the frequency of the emitter</a:t>
            </a:r>
          </a:p>
          <a:p>
            <a:pPr>
              <a:lnSpc>
                <a:spcPct val="110000"/>
              </a:lnSpc>
            </a:pPr>
            <a:r>
              <a:rPr lang="en-US" b="1">
                <a:solidFill>
                  <a:schemeClr val="tx1"/>
                </a:solidFill>
                <a:latin typeface="Comic Sans MS" pitchFamily="-108" charset="0"/>
              </a:rPr>
              <a:t>Distance</a:t>
            </a:r>
            <a:r>
              <a:rPr lang="en-US"/>
              <a:t> to objects can be computed by measuring the elapsed time between the </a:t>
            </a:r>
            <a:r>
              <a:rPr lang="en-US">
                <a:solidFill>
                  <a:schemeClr val="tx1"/>
                </a:solidFill>
                <a:latin typeface="Comic Sans MS" pitchFamily="-108" charset="0"/>
              </a:rPr>
              <a:t>chirp</a:t>
            </a:r>
            <a:r>
              <a:rPr lang="en-US"/>
              <a:t> and the </a:t>
            </a:r>
            <a:r>
              <a:rPr lang="en-US">
                <a:solidFill>
                  <a:schemeClr val="tx1"/>
                </a:solidFill>
                <a:latin typeface="Comic Sans MS" pitchFamily="-108" charset="0"/>
              </a:rPr>
              <a:t>echo</a:t>
            </a:r>
            <a:r>
              <a:rPr lang="en-US"/>
              <a:t> </a:t>
            </a:r>
          </a:p>
          <a:p>
            <a:pPr>
              <a:lnSpc>
                <a:spcPct val="110000"/>
              </a:lnSpc>
            </a:pPr>
            <a:r>
              <a:rPr lang="en-US"/>
              <a:t>Sound travels about 0.89 milliseconds per foot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3F4-940C-F24B-8520-069794FD974A}" type="slidenum">
              <a:rPr lang="en-US"/>
              <a:pPr/>
              <a:t>4</a:t>
            </a:fld>
            <a:endParaRPr lang="en-US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88" y="100013"/>
            <a:ext cx="8229600" cy="906462"/>
          </a:xfrm>
        </p:spPr>
        <p:txBody>
          <a:bodyPr/>
          <a:lstStyle/>
          <a:p>
            <a:r>
              <a:rPr lang="en-US" sz="3600"/>
              <a:t>What Can We Learn from Biology?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>
                <a:solidFill>
                  <a:srgbClr val="CC0000"/>
                </a:solidFill>
                <a:latin typeface="Monotype Corsiva" pitchFamily="-108" charset="0"/>
              </a:rPr>
              <a:t>Sensor function should decide its form</a:t>
            </a:r>
          </a:p>
          <a:p>
            <a:r>
              <a:rPr lang="en-US"/>
              <a:t>Evolved sensors have specific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geometric</a:t>
            </a:r>
            <a:r>
              <a:rPr lang="en-US"/>
              <a:t> and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mechanical</a:t>
            </a:r>
            <a:r>
              <a:rPr lang="en-US"/>
              <a:t> properties</a:t>
            </a:r>
          </a:p>
          <a:p>
            <a:r>
              <a:rPr lang="en-US"/>
              <a:t>Examples</a:t>
            </a:r>
          </a:p>
          <a:p>
            <a:pPr lvl="1"/>
            <a:r>
              <a:rPr lang="en-US"/>
              <a:t>Flies: complex facetted eyes</a:t>
            </a:r>
          </a:p>
          <a:p>
            <a:pPr lvl="1"/>
            <a:r>
              <a:rPr lang="en-US"/>
              <a:t>Birds: polarized light sensors</a:t>
            </a:r>
          </a:p>
          <a:p>
            <a:pPr lvl="1"/>
            <a:r>
              <a:rPr lang="en-US"/>
              <a:t>Bugs: horizon line sensors</a:t>
            </a:r>
          </a:p>
          <a:p>
            <a:pPr lvl="1"/>
            <a:r>
              <a:rPr lang="en-US"/>
              <a:t>Humans: complicated auditory systems</a:t>
            </a:r>
          </a:p>
          <a:p>
            <a:r>
              <a:rPr lang="en-US"/>
              <a:t>Biology uses clever designs to maximize the sensor’s perceptual properties, range and accuracy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6A8CE-A05C-3D49-A099-DC5C5D4E3009}" type="slidenum">
              <a:rPr lang="en-US"/>
              <a:pPr/>
              <a:t>40</a:t>
            </a:fld>
            <a:endParaRPr lang="en-US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Sonar Sensors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b="1">
                <a:solidFill>
                  <a:srgbClr val="CC0000"/>
                </a:solidFill>
                <a:latin typeface="Comic Sans MS" pitchFamily="-108" charset="0"/>
              </a:rPr>
              <a:t>Emitter</a:t>
            </a:r>
            <a:r>
              <a:rPr lang="en-US"/>
              <a:t> is a </a:t>
            </a:r>
            <a:r>
              <a:rPr lang="en-US">
                <a:solidFill>
                  <a:schemeClr val="tx1"/>
                </a:solidFill>
                <a:latin typeface="Comic Sans MS" pitchFamily="-108" charset="0"/>
              </a:rPr>
              <a:t>membrane</a:t>
            </a:r>
            <a:r>
              <a:rPr lang="en-US"/>
              <a:t> that transforms mechanical energy into a “ping” (inaudible sound wave)</a:t>
            </a:r>
          </a:p>
          <a:p>
            <a:pPr>
              <a:lnSpc>
                <a:spcPct val="110000"/>
              </a:lnSpc>
            </a:pPr>
            <a:r>
              <a:rPr lang="en-US"/>
              <a:t>The </a:t>
            </a:r>
            <a:r>
              <a:rPr lang="en-US" b="1">
                <a:solidFill>
                  <a:srgbClr val="CC0000"/>
                </a:solidFill>
                <a:latin typeface="Comic Sans MS" pitchFamily="-108" charset="0"/>
              </a:rPr>
              <a:t>receiver</a:t>
            </a:r>
            <a:r>
              <a:rPr lang="en-US"/>
              <a:t> is a </a:t>
            </a:r>
            <a:r>
              <a:rPr lang="en-US">
                <a:solidFill>
                  <a:schemeClr val="tx1"/>
                </a:solidFill>
                <a:latin typeface="Comic Sans MS" pitchFamily="-108" charset="0"/>
              </a:rPr>
              <a:t>microphone</a:t>
            </a:r>
            <a:r>
              <a:rPr lang="en-US"/>
              <a:t> tuned to the frequency of the emitted sound</a:t>
            </a:r>
          </a:p>
          <a:p>
            <a:pPr>
              <a:lnSpc>
                <a:spcPct val="110000"/>
              </a:lnSpc>
            </a:pPr>
            <a:r>
              <a:rPr lang="en-US"/>
              <a:t>Polaroid Ultrasound Sensor</a:t>
            </a:r>
          </a:p>
          <a:p>
            <a:pPr lvl="1">
              <a:lnSpc>
                <a:spcPct val="110000"/>
              </a:lnSpc>
            </a:pPr>
            <a:r>
              <a:rPr lang="en-US"/>
              <a:t>Used in a camera to measure the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/>
              <a:t>distance from the camera to the subject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/>
              <a:t>for auto-focus system</a:t>
            </a:r>
          </a:p>
          <a:p>
            <a:pPr lvl="1">
              <a:lnSpc>
                <a:spcPct val="110000"/>
              </a:lnSpc>
            </a:pPr>
            <a:r>
              <a:rPr lang="en-US"/>
              <a:t>Emits in a 30 degree sound cone</a:t>
            </a:r>
          </a:p>
          <a:p>
            <a:pPr lvl="1">
              <a:lnSpc>
                <a:spcPct val="110000"/>
              </a:lnSpc>
            </a:pPr>
            <a:r>
              <a:rPr lang="en-US"/>
              <a:t>Has a range of 32 feet</a:t>
            </a:r>
          </a:p>
          <a:p>
            <a:pPr lvl="1">
              <a:lnSpc>
                <a:spcPct val="110000"/>
              </a:lnSpc>
            </a:pPr>
            <a:r>
              <a:rPr lang="en-US"/>
              <a:t>Operates at 50 KHz</a:t>
            </a:r>
          </a:p>
        </p:txBody>
      </p:sp>
      <p:pic>
        <p:nvPicPr>
          <p:cNvPr id="3655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2375" y="3108325"/>
            <a:ext cx="2667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0FD3-1DDC-E546-9729-014C2D9770E3}" type="slidenum">
              <a:rPr lang="en-US"/>
              <a:pPr/>
              <a:t>41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18525" cy="906462"/>
          </a:xfrm>
        </p:spPr>
        <p:txBody>
          <a:bodyPr/>
          <a:lstStyle/>
          <a:p>
            <a:r>
              <a:rPr lang="en-US"/>
              <a:t>Echolocation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CC0000"/>
                </a:solidFill>
                <a:latin typeface="Comic Sans MS" pitchFamily="-108" charset="0"/>
              </a:rPr>
              <a:t>Echolocation</a:t>
            </a:r>
            <a:r>
              <a:rPr lang="en-US"/>
              <a:t> = finding location based on sonar</a:t>
            </a:r>
          </a:p>
          <a:p>
            <a:r>
              <a:rPr lang="en-US"/>
              <a:t>Some animals use echolocation</a:t>
            </a:r>
          </a:p>
          <a:p>
            <a:r>
              <a:rPr lang="en-US"/>
              <a:t>Bats use sound for: </a:t>
            </a:r>
          </a:p>
          <a:p>
            <a:pPr lvl="1"/>
            <a:r>
              <a:rPr lang="en-US"/>
              <a:t>finding pray, avoid obstacles, find mates, </a:t>
            </a:r>
          </a:p>
          <a:p>
            <a:pPr lvl="1">
              <a:buFontTx/>
              <a:buNone/>
            </a:pPr>
            <a:r>
              <a:rPr lang="en-US"/>
              <a:t>	communication with other bats</a:t>
            </a:r>
          </a:p>
          <a:p>
            <a:pPr>
              <a:buFontTx/>
              <a:buNone/>
            </a:pPr>
            <a:r>
              <a:rPr lang="en-US"/>
              <a:t>				Dolphins/Whales: </a:t>
            </a:r>
          </a:p>
          <a:p>
            <a:pPr lvl="1">
              <a:buFontTx/>
              <a:buNone/>
            </a:pPr>
            <a:r>
              <a:rPr lang="en-US"/>
              <a:t>				find small fish, swim through mazes</a:t>
            </a:r>
          </a:p>
          <a:p>
            <a:r>
              <a:rPr lang="en-US"/>
              <a:t>Natural sensors are much more complex than artificial ones</a:t>
            </a:r>
          </a:p>
        </p:txBody>
      </p:sp>
      <p:pic>
        <p:nvPicPr>
          <p:cNvPr id="367620" name="Picture 4" descr="SO0127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7313" y="2600325"/>
            <a:ext cx="1682750" cy="1216025"/>
          </a:xfrm>
          <a:prstGeom prst="rect">
            <a:avLst/>
          </a:prstGeom>
          <a:noFill/>
        </p:spPr>
      </p:pic>
      <p:pic>
        <p:nvPicPr>
          <p:cNvPr id="367621" name="Picture 5" descr="AN00379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7275" y="3802063"/>
            <a:ext cx="1668463" cy="1198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A557-A179-844E-819F-14E648905A6F}" type="slidenum">
              <a:rPr lang="en-US"/>
              <a:pPr/>
              <a:t>42</a:t>
            </a:fld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Specular Reflection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Sound does not reflect directly and come right back</a:t>
            </a:r>
          </a:p>
          <a:p>
            <a:r>
              <a:rPr lang="en-US"/>
              <a:t>Specular reflection</a:t>
            </a:r>
          </a:p>
          <a:p>
            <a:pPr lvl="1"/>
            <a:r>
              <a:rPr lang="en-US"/>
              <a:t>The sound wave bounces off multiple sources before returning to the detector</a:t>
            </a:r>
          </a:p>
          <a:p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Smoothness</a:t>
            </a:r>
          </a:p>
          <a:p>
            <a:pPr lvl="1"/>
            <a:r>
              <a:rPr lang="en-US"/>
              <a:t>The smoother the surface the more likely is that the sound would bounce off</a:t>
            </a:r>
          </a:p>
          <a:p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Incident angle</a:t>
            </a:r>
            <a:endParaRPr lang="en-US"/>
          </a:p>
          <a:p>
            <a:pPr lvl="1"/>
            <a:r>
              <a:rPr lang="en-US"/>
              <a:t>The smaller the incident angle of the sound wave the higher the probability that the sound will bounce off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E9B4-4DB8-7F46-9677-3B8289F89155}" type="slidenum">
              <a:rPr lang="en-US"/>
              <a:pPr/>
              <a:t>43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Accuracy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dirty="0"/>
              <a:t>Use rough surfaces in lab environments</a:t>
            </a:r>
          </a:p>
          <a:p>
            <a:pPr>
              <a:lnSpc>
                <a:spcPct val="140000"/>
              </a:lnSpc>
            </a:pPr>
            <a:r>
              <a:rPr lang="en-US" dirty="0"/>
              <a:t>Multiple sensors covering the same area</a:t>
            </a:r>
          </a:p>
          <a:p>
            <a:pPr>
              <a:lnSpc>
                <a:spcPct val="140000"/>
              </a:lnSpc>
            </a:pPr>
            <a:r>
              <a:rPr lang="en-US" dirty="0"/>
              <a:t>Multiple readings over time to detect “discontinuities”</a:t>
            </a:r>
          </a:p>
          <a:p>
            <a:pPr>
              <a:lnSpc>
                <a:spcPct val="140000"/>
              </a:lnSpc>
            </a:pPr>
            <a:r>
              <a:rPr lang="en-US" dirty="0"/>
              <a:t>Active sensing</a:t>
            </a:r>
          </a:p>
          <a:p>
            <a:pPr>
              <a:lnSpc>
                <a:spcPct val="140000"/>
              </a:lnSpc>
            </a:pPr>
            <a:r>
              <a:rPr lang="en-US" dirty="0"/>
              <a:t>In spite of these problems sonars are used successfully in robotics applications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Navigation 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4178-1D8C-6242-8546-47E930AF865F}" type="slidenum">
              <a:rPr lang="en-US"/>
              <a:pPr/>
              <a:t>44</a:t>
            </a:fld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870325" y="2505075"/>
            <a:ext cx="5092700" cy="2562225"/>
          </a:xfrm>
        </p:spPr>
        <p:txBody>
          <a:bodyPr/>
          <a:lstStyle/>
          <a:p>
            <a:r>
              <a:rPr lang="en-US" sz="2400"/>
              <a:t>F. Martin: Chapter 3, Section 6.1</a:t>
            </a:r>
          </a:p>
          <a:p>
            <a:r>
              <a:rPr lang="en-US" sz="2400"/>
              <a:t>M. Matari</a:t>
            </a:r>
            <a:r>
              <a:rPr lang="en-US" sz="2400">
                <a:ea typeface="Arial" pitchFamily="-108" charset="0"/>
                <a:cs typeface="Arial" pitchFamily="-108" charset="0"/>
              </a:rPr>
              <a:t>ć</a:t>
            </a:r>
            <a:r>
              <a:rPr lang="en-US" sz="2400"/>
              <a:t>: Chapters 7, 8</a:t>
            </a:r>
          </a:p>
        </p:txBody>
      </p:sp>
      <p:pic>
        <p:nvPicPr>
          <p:cNvPr id="44046" name="Picture 14" descr="mrayztno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928688" y="1982788"/>
            <a:ext cx="2814637" cy="2462212"/>
          </a:xfrm>
          <a:noFill/>
          <a:ln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8E8-846A-2542-900A-86331452FB3D}" type="slidenum">
              <a:rPr lang="en-US"/>
              <a:pPr/>
              <a:t>5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100013"/>
            <a:ext cx="8229600" cy="906462"/>
          </a:xfrm>
        </p:spPr>
        <p:txBody>
          <a:bodyPr/>
          <a:lstStyle/>
          <a:p>
            <a:r>
              <a:rPr lang="en-US" sz="3600"/>
              <a:t>Psychological Insights: Affordances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Affordances</a:t>
            </a:r>
            <a:r>
              <a:rPr lang="en-US">
                <a:solidFill>
                  <a:srgbClr val="CC0000"/>
                </a:solidFill>
              </a:rPr>
              <a:t>:</a:t>
            </a:r>
            <a:r>
              <a:rPr lang="en-US"/>
              <a:t> refer to the meaning of objects in relation to an organism’s motor intents</a:t>
            </a:r>
          </a:p>
          <a:p>
            <a:r>
              <a:rPr lang="en-US"/>
              <a:t>Perceptual entities are not semantic abstractions, but opportunities that the environment presents</a:t>
            </a:r>
          </a:p>
          <a:p>
            <a:r>
              <a:rPr lang="en-US"/>
              <a:t>Perception is biased by the robot’s task</a:t>
            </a:r>
          </a:p>
          <a:p>
            <a:r>
              <a:rPr lang="en-US"/>
              <a:t>A chair:</a:t>
            </a:r>
          </a:p>
          <a:p>
            <a:pPr lvl="1"/>
            <a:r>
              <a:rPr lang="en-US"/>
              <a:t>Something to sit in</a:t>
            </a:r>
          </a:p>
          <a:p>
            <a:pPr lvl="1"/>
            <a:r>
              <a:rPr lang="en-US"/>
              <a:t>Something blocking the way</a:t>
            </a:r>
          </a:p>
          <a:p>
            <a:pPr lvl="1"/>
            <a:r>
              <a:rPr lang="en-US"/>
              <a:t>Something to throw if attacked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670F-147D-5D4C-8780-574A6992016E}" type="slidenum">
              <a:rPr lang="en-US"/>
              <a:pPr/>
              <a:t>6</a:t>
            </a:fld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Would You Detect People?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81987" cy="5105400"/>
          </a:xfrm>
        </p:spPr>
        <p:txBody>
          <a:bodyPr/>
          <a:lstStyle/>
          <a:p>
            <a:r>
              <a:rPr lang="en-US"/>
              <a:t>Use the interaction with the world, keep in mind the task</a:t>
            </a:r>
          </a:p>
          <a:p>
            <a:r>
              <a:rPr lang="en-US">
                <a:solidFill>
                  <a:srgbClr val="CC0000"/>
                </a:solidFill>
              </a:rPr>
              <a:t>Camera:</a:t>
            </a:r>
            <a:r>
              <a:rPr lang="en-US"/>
              <a:t> </a:t>
            </a:r>
            <a:r>
              <a:rPr lang="en-US" sz="2200">
                <a:solidFill>
                  <a:schemeClr val="tx1"/>
                </a:solidFill>
              </a:rPr>
              <a:t>great deal of processing</a:t>
            </a:r>
          </a:p>
          <a:p>
            <a:r>
              <a:rPr lang="en-US">
                <a:solidFill>
                  <a:srgbClr val="CC0000"/>
                </a:solidFill>
              </a:rPr>
              <a:t>Movement:</a:t>
            </a:r>
            <a:r>
              <a:rPr lang="en-US"/>
              <a:t> </a:t>
            </a:r>
            <a:r>
              <a:rPr lang="en-US" sz="2200">
                <a:solidFill>
                  <a:schemeClr val="tx1"/>
                </a:solidFill>
              </a:rPr>
              <a:t>if everything else is static: movement means people</a:t>
            </a:r>
          </a:p>
          <a:p>
            <a:r>
              <a:rPr lang="en-US">
                <a:solidFill>
                  <a:srgbClr val="CC0000"/>
                </a:solidFill>
              </a:rPr>
              <a:t>Color:</a:t>
            </a:r>
            <a:r>
              <a:rPr lang="en-US"/>
              <a:t> </a:t>
            </a:r>
            <a:r>
              <a:rPr lang="en-US" sz="2200">
                <a:solidFill>
                  <a:schemeClr val="tx1"/>
                </a:solidFill>
              </a:rPr>
              <a:t>If you know the particular color people wear</a:t>
            </a:r>
          </a:p>
          <a:p>
            <a:r>
              <a:rPr lang="en-US">
                <a:solidFill>
                  <a:srgbClr val="CC0000"/>
                </a:solidFill>
              </a:rPr>
              <a:t>Temperature:</a:t>
            </a:r>
            <a:r>
              <a:rPr lang="en-US"/>
              <a:t> </a:t>
            </a:r>
            <a:r>
              <a:rPr lang="en-US" sz="2200">
                <a:solidFill>
                  <a:schemeClr val="tx1"/>
                </a:solidFill>
              </a:rPr>
              <a:t>can use sensors that detect the range of human body heat</a:t>
            </a:r>
          </a:p>
          <a:p>
            <a:r>
              <a:rPr lang="en-US">
                <a:solidFill>
                  <a:srgbClr val="CC0000"/>
                </a:solidFill>
              </a:rPr>
              <a:t>Distance:</a:t>
            </a:r>
            <a:r>
              <a:rPr lang="en-US"/>
              <a:t> </a:t>
            </a:r>
            <a:r>
              <a:rPr lang="en-US" sz="2200">
                <a:solidFill>
                  <a:schemeClr val="tx1"/>
                </a:solidFill>
              </a:rPr>
              <a:t>If any open-range becomes blocked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63E59-1AC2-1446-B3D1-20970C567F62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100013"/>
            <a:ext cx="8229600" cy="906462"/>
          </a:xfrm>
        </p:spPr>
        <p:txBody>
          <a:bodyPr/>
          <a:lstStyle/>
          <a:p>
            <a:r>
              <a:rPr lang="en-US" sz="3600"/>
              <a:t>How Would You Measure Distance?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</a:rPr>
              <a:t>Ultrasound sensors (sonar)</a:t>
            </a:r>
            <a:r>
              <a:rPr lang="en-US"/>
              <a:t> provide distance measurement directly (time of flight)</a:t>
            </a:r>
          </a:p>
          <a:p>
            <a:r>
              <a:rPr lang="en-US">
                <a:solidFill>
                  <a:srgbClr val="CC0000"/>
                </a:solidFill>
              </a:rPr>
              <a:t>Infra red sensors </a:t>
            </a:r>
            <a:r>
              <a:rPr lang="en-US"/>
              <a:t>provide return signal intensity</a:t>
            </a:r>
          </a:p>
          <a:p>
            <a:r>
              <a:rPr lang="en-US">
                <a:solidFill>
                  <a:srgbClr val="CC0000"/>
                </a:solidFill>
              </a:rPr>
              <a:t>Two cameras (i.e., stereo) </a:t>
            </a:r>
            <a:r>
              <a:rPr lang="en-US"/>
              <a:t>can be used to compute distance/depth</a:t>
            </a:r>
          </a:p>
          <a:p>
            <a:r>
              <a:rPr lang="en-US">
                <a:solidFill>
                  <a:srgbClr val="CC0000"/>
                </a:solidFill>
              </a:rPr>
              <a:t>A laser and a camera:  </a:t>
            </a:r>
            <a:r>
              <a:rPr lang="en-US">
                <a:solidFill>
                  <a:schemeClr val="accent2"/>
                </a:solidFill>
              </a:rPr>
              <a:t>triangulate distance</a:t>
            </a:r>
          </a:p>
          <a:p>
            <a:r>
              <a:rPr lang="en-US">
                <a:solidFill>
                  <a:srgbClr val="CC0000"/>
                </a:solidFill>
              </a:rPr>
              <a:t>Laser-based structured light:</a:t>
            </a:r>
            <a:r>
              <a:rPr lang="en-US"/>
              <a:t> overly grid patterns on the world, use distortions to compute distance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CF9E-62F9-8B48-98BA-C173F4CD4740}" type="slidenum">
              <a:rPr lang="en-US"/>
              <a:pPr/>
              <a:t>8</a:t>
            </a:fld>
            <a:endParaRPr lang="en-US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Sensor Categories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Passive Sensors</a:t>
            </a:r>
          </a:p>
          <a:p>
            <a:pPr lvl="1"/>
            <a:r>
              <a:rPr lang="en-US"/>
              <a:t>Measure a physical property from the environment </a:t>
            </a:r>
          </a:p>
          <a:p>
            <a:r>
              <a:rPr lang="en-US"/>
              <a:t>Active Sensors</a:t>
            </a:r>
          </a:p>
          <a:p>
            <a:pPr lvl="1"/>
            <a:r>
              <a:rPr lang="en-US"/>
              <a:t>Provide their own signal and use the interaction of the signal with the environment</a:t>
            </a:r>
          </a:p>
          <a:p>
            <a:pPr lvl="1"/>
            <a:r>
              <a:rPr lang="en-US"/>
              <a:t>Consist of an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emitter</a:t>
            </a:r>
            <a:r>
              <a:rPr lang="en-US"/>
              <a:t> and a </a:t>
            </a: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detector</a:t>
            </a:r>
          </a:p>
          <a:p>
            <a:r>
              <a:rPr lang="en-US"/>
              <a:t>Sensor complexity</a:t>
            </a:r>
          </a:p>
          <a:p>
            <a:pPr lvl="1"/>
            <a:r>
              <a:rPr lang="en-US"/>
              <a:t>Determined by the amount of processing required</a:t>
            </a:r>
          </a:p>
          <a:p>
            <a:r>
              <a:rPr lang="en-US"/>
              <a:t>Active/passive</a:t>
            </a:r>
          </a:p>
          <a:p>
            <a:pPr lvl="1"/>
            <a:r>
              <a:rPr lang="en-US"/>
              <a:t>Determined by the sensor mechanism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Sensors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CPE 470/670 - Lecture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B7D61-1EE2-FE4C-B767-E23C7A2AC5F9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065936"/>
              </p:ext>
            </p:extLst>
          </p:nvPr>
        </p:nvGraphicFramePr>
        <p:xfrm>
          <a:off x="348529" y="1281541"/>
          <a:ext cx="8477988" cy="4780639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286721"/>
                <a:gridCol w="3336556"/>
                <a:gridCol w="1773700"/>
                <a:gridCol w="1081011"/>
              </a:tblGrid>
              <a:tr h="712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General classification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(typical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use)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Sensor System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proprioceptive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exteroceptive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 active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passive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04962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Tactile</a:t>
                      </a:r>
                      <a:r>
                        <a:rPr lang="en-US" sz="1600" b="1" baseline="0" dirty="0" smtClean="0"/>
                        <a:t> sensors</a:t>
                      </a:r>
                    </a:p>
                    <a:p>
                      <a:r>
                        <a:rPr lang="en-US" sz="1600" baseline="0" dirty="0" smtClean="0"/>
                        <a:t>(physical contact or closeness)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Contact switches</a:t>
                      </a:r>
                    </a:p>
                    <a:p>
                      <a:r>
                        <a:rPr lang="en-US" sz="1600" dirty="0" smtClean="0"/>
                        <a:t>Optical barriers</a:t>
                      </a:r>
                    </a:p>
                    <a:p>
                      <a:r>
                        <a:rPr lang="en-US" sz="1600" dirty="0" smtClean="0"/>
                        <a:t>Noncontact</a:t>
                      </a:r>
                      <a:r>
                        <a:rPr lang="en-US" sz="1600" baseline="0" dirty="0" smtClean="0"/>
                        <a:t> proximity sensors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94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Wheel</a:t>
                      </a:r>
                      <a:r>
                        <a:rPr lang="en-US" sz="1600" b="1" baseline="0" dirty="0" smtClean="0"/>
                        <a:t>/motor sensors</a:t>
                      </a:r>
                    </a:p>
                    <a:p>
                      <a:r>
                        <a:rPr lang="en-US" sz="1600" baseline="0" dirty="0" smtClean="0"/>
                        <a:t>(wheel/motor speed and position)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Brush</a:t>
                      </a:r>
                      <a:r>
                        <a:rPr lang="en-US" sz="1600" baseline="0" dirty="0" smtClean="0"/>
                        <a:t> encoders</a:t>
                      </a:r>
                    </a:p>
                    <a:p>
                      <a:r>
                        <a:rPr lang="en-US" sz="1600" baseline="0" dirty="0" smtClean="0"/>
                        <a:t>Potentiometers</a:t>
                      </a:r>
                    </a:p>
                    <a:p>
                      <a:r>
                        <a:rPr lang="en-US" sz="1600" baseline="0" dirty="0" err="1" smtClean="0"/>
                        <a:t>Synchros</a:t>
                      </a:r>
                      <a:r>
                        <a:rPr lang="en-US" sz="1600" baseline="0" dirty="0" smtClean="0"/>
                        <a:t>, resolvers</a:t>
                      </a:r>
                    </a:p>
                    <a:p>
                      <a:r>
                        <a:rPr lang="en-US" sz="1600" baseline="0" dirty="0" smtClean="0"/>
                        <a:t>Optical encoders</a:t>
                      </a:r>
                    </a:p>
                    <a:p>
                      <a:r>
                        <a:rPr lang="en-US" sz="1600" baseline="0" dirty="0" smtClean="0"/>
                        <a:t>Magnetic encoders</a:t>
                      </a:r>
                    </a:p>
                    <a:p>
                      <a:r>
                        <a:rPr lang="en-US" sz="1600" baseline="0" dirty="0" smtClean="0"/>
                        <a:t>Inductive encoders</a:t>
                      </a:r>
                    </a:p>
                    <a:p>
                      <a:r>
                        <a:rPr lang="en-US" sz="1600" baseline="0" dirty="0" smtClean="0"/>
                        <a:t>Capacitive encoders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</a:p>
                    <a:p>
                      <a:r>
                        <a:rPr lang="en-US" sz="1600" dirty="0" smtClean="0"/>
                        <a:t>P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</a:p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9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00"/>
                          </a:solidFill>
                        </a:rPr>
                        <a:t>Heading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</a:rPr>
                        <a:t> sensors</a:t>
                      </a:r>
                    </a:p>
                    <a:p>
                      <a:r>
                        <a:rPr lang="en-US" sz="1600" baseline="0" dirty="0" smtClean="0"/>
                        <a:t>(orientation of the robot in relation to a fixed reference frame)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Compass</a:t>
                      </a:r>
                    </a:p>
                    <a:p>
                      <a:r>
                        <a:rPr lang="en-US" sz="1600" dirty="0" smtClean="0"/>
                        <a:t>Gyroscopes</a:t>
                      </a:r>
                    </a:p>
                    <a:p>
                      <a:r>
                        <a:rPr lang="en-US" sz="1600" dirty="0" smtClean="0"/>
                        <a:t>Inclinometers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</a:p>
                    <a:p>
                      <a:r>
                        <a:rPr lang="en-US" sz="1600" dirty="0" smtClean="0"/>
                        <a:t>PC</a:t>
                      </a:r>
                    </a:p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</a:p>
                    <a:p>
                      <a:r>
                        <a:rPr lang="en-US" sz="1600" dirty="0" smtClean="0"/>
                        <a:t>P</a:t>
                      </a:r>
                    </a:p>
                    <a:p>
                      <a:r>
                        <a:rPr lang="en-US" sz="1600" dirty="0" smtClean="0"/>
                        <a:t>A/P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8835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5455</TotalTime>
  <Words>2661</Words>
  <Application>Microsoft Macintosh PowerPoint</Application>
  <PresentationFormat>On-screen Show (4:3)</PresentationFormat>
  <Paragraphs>557</Paragraphs>
  <Slides>44</Slides>
  <Notes>42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Default Design</vt:lpstr>
      <vt:lpstr>Paint Shop Pro Image</vt:lpstr>
      <vt:lpstr>Autonomous Mobile Robots CPE 470/670</vt:lpstr>
      <vt:lpstr>Review</vt:lpstr>
      <vt:lpstr>Neuroscientific Evidence</vt:lpstr>
      <vt:lpstr>What Can We Learn from Biology?</vt:lpstr>
      <vt:lpstr>Psychological Insights: Affordances</vt:lpstr>
      <vt:lpstr>How Would You Detect People?</vt:lpstr>
      <vt:lpstr>How Would You Measure Distance?</vt:lpstr>
      <vt:lpstr>Sensor Categories</vt:lpstr>
      <vt:lpstr>Classification of Sensors</vt:lpstr>
      <vt:lpstr>Classification of Sensors</vt:lpstr>
      <vt:lpstr>Electronics for Simple Sensors</vt:lpstr>
      <vt:lpstr>Switch Sensors</vt:lpstr>
      <vt:lpstr>Uses of Switch Sensors</vt:lpstr>
      <vt:lpstr>Light Sensors</vt:lpstr>
      <vt:lpstr>Uses of Light Sensors</vt:lpstr>
      <vt:lpstr>Polarized Light</vt:lpstr>
      <vt:lpstr>Polarized Light Sensors</vt:lpstr>
      <vt:lpstr>Resistive Position Sensors</vt:lpstr>
      <vt:lpstr>Biological Analogs</vt:lpstr>
      <vt:lpstr>Active Sensors</vt:lpstr>
      <vt:lpstr>Reflective Optosensors</vt:lpstr>
      <vt:lpstr>Photocells vs. Phototransistors</vt:lpstr>
      <vt:lpstr>Reflectance Sensing</vt:lpstr>
      <vt:lpstr>Properties of Reflectivity</vt:lpstr>
      <vt:lpstr>Ambient light</vt:lpstr>
      <vt:lpstr>Calibration</vt:lpstr>
      <vt:lpstr>Infra Red (IR) Light</vt:lpstr>
      <vt:lpstr>Modulation/Demodulation</vt:lpstr>
      <vt:lpstr>Infrared Communication</vt:lpstr>
      <vt:lpstr>Proximity Sensing</vt:lpstr>
      <vt:lpstr>Break Beam Sensors</vt:lpstr>
      <vt:lpstr>Shaft Encoding</vt:lpstr>
      <vt:lpstr>Measuring Rotation</vt:lpstr>
      <vt:lpstr>General Encoder Properties</vt:lpstr>
      <vt:lpstr>Color-Based Encoders</vt:lpstr>
      <vt:lpstr>Uses of Encoders</vt:lpstr>
      <vt:lpstr>Quadrature Shaft Encoding</vt:lpstr>
      <vt:lpstr>Which Direction is the Shaft Moving?</vt:lpstr>
      <vt:lpstr>Ultrasonic Distance Sensing</vt:lpstr>
      <vt:lpstr>Sonar Sensors</vt:lpstr>
      <vt:lpstr>Echolocation</vt:lpstr>
      <vt:lpstr>Specular Reflection</vt:lpstr>
      <vt:lpstr>Improving Accuracy</vt:lpstr>
      <vt:lpstr>Readings</vt:lpstr>
    </vt:vector>
  </TitlesOfParts>
  <Company>University of Nevada, Reno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Monica Nicolescu</cp:lastModifiedBy>
  <cp:revision>573</cp:revision>
  <cp:lastPrinted>2013-09-25T19:15:36Z</cp:lastPrinted>
  <dcterms:created xsi:type="dcterms:W3CDTF">2011-02-22T18:21:25Z</dcterms:created>
  <dcterms:modified xsi:type="dcterms:W3CDTF">2014-10-06T04:13:51Z</dcterms:modified>
</cp:coreProperties>
</file>