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7" r:id="rId3"/>
    <p:sldId id="335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274" r:id="rId48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8000"/>
    <a:srgbClr val="5F5F5F"/>
    <a:srgbClr val="FF0000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9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E5FD72E-667A-7143-9316-EF7964BF8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2BA31E6-AE93-5447-8D3A-CF1DB5BB5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B2CDE-F7E2-1449-8D34-D1C57CF0291F}" type="slidenum">
              <a:rPr lang="en-US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F7C5-194E-5C43-B4ED-C15436EA739A}" type="slidenum">
              <a:rPr lang="en-US"/>
              <a:pPr/>
              <a:t>10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70D26-9155-BC46-88DB-7B938D823F41}" type="slidenum">
              <a:rPr lang="en-US"/>
              <a:pPr/>
              <a:t>11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DDDA1-3715-844F-B5AE-1AC627380305}" type="slidenum">
              <a:rPr lang="en-US"/>
              <a:pPr/>
              <a:t>12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3F18B-49D9-C542-A3F7-A96ADC9375B4}" type="slidenum">
              <a:rPr lang="en-US"/>
              <a:pPr/>
              <a:t>13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48A50-CCFF-2742-829F-715C7D93065D}" type="slidenum">
              <a:rPr lang="en-US"/>
              <a:pPr/>
              <a:t>14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C5C3F-E856-4A4F-90F4-7F15DCE015FC}" type="slidenum">
              <a:rPr lang="en-US"/>
              <a:pPr/>
              <a:t>15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9EF7C-5A09-7041-BA92-E075D3C27CAA}" type="slidenum">
              <a:rPr lang="en-US"/>
              <a:pPr/>
              <a:t>16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D8AE1-8104-2946-A33D-D0C2B8D307FC}" type="slidenum">
              <a:rPr lang="en-US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D9FB3-E814-584A-82B3-8030E86E5EAB}" type="slidenum">
              <a:rPr lang="en-US"/>
              <a:pPr/>
              <a:t>18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5901F-0B19-904D-98F8-97484BEE69CF}" type="slidenum">
              <a:rPr lang="en-US"/>
              <a:pPr/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219C-CE1E-1946-BFC7-0C9D72043BEF}" type="slidenum">
              <a:rPr lang="en-US"/>
              <a:pPr/>
              <a:t>20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1109E-4B74-CC48-BE24-7E5316620795}" type="slidenum">
              <a:rPr lang="en-US"/>
              <a:pPr/>
              <a:t>21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D9FF2-CF5A-EA4B-97C6-2E0C405AF12C}" type="slidenum">
              <a:rPr lang="en-US"/>
              <a:pPr/>
              <a:t>22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4987D-E10D-434B-B73E-5984B4B97B5E}" type="slidenum">
              <a:rPr lang="en-US"/>
              <a:pPr/>
              <a:t>23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8C63A-35F7-6846-86DE-332B334D6236}" type="slidenum">
              <a:rPr lang="en-US"/>
              <a:pPr/>
              <a:t>24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CE06C-374C-E442-AFF7-A1ACCC2735CF}" type="slidenum">
              <a:rPr lang="en-US"/>
              <a:pPr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E341C-5597-B74B-B9D6-71C79E4159AF}" type="slidenum">
              <a:rPr lang="en-US"/>
              <a:pPr/>
              <a:t>26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79A07-FC4B-5544-974B-A42E4266080A}" type="slidenum">
              <a:rPr lang="en-US"/>
              <a:pPr/>
              <a:t>27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AD9B3-C946-0E4D-9111-06F248ADBF77}" type="slidenum">
              <a:rPr lang="en-US"/>
              <a:pPr/>
              <a:t>28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F81C7-3C5E-6A4F-B323-11FF66C795CF}" type="slidenum">
              <a:rPr lang="en-US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4992E-97D2-774F-942B-1DF314E7C29E}" type="slidenum">
              <a:rPr lang="en-US"/>
              <a:pPr/>
              <a:t>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3CC3F-2572-C24B-A6CD-C419C9A1F8F5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85B9-85D0-AE48-9FF2-A416B4FFB81D}" type="slidenum">
              <a:rPr lang="en-US"/>
              <a:pPr/>
              <a:t>31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9402A-DC30-ED44-ADF1-092D2133AEF9}" type="slidenum">
              <a:rPr lang="en-US"/>
              <a:pPr/>
              <a:t>32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10836-58CC-A44F-9438-4894D6CEB51F}" type="slidenum">
              <a:rPr lang="en-US"/>
              <a:pPr/>
              <a:t>33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CA7F5-A2EC-B342-8D8F-74326241924D}" type="slidenum">
              <a:rPr lang="en-US"/>
              <a:pPr/>
              <a:t>34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6E379-211F-4F49-BB54-7C4DF3C3A489}" type="slidenum">
              <a:rPr lang="en-US"/>
              <a:pPr/>
              <a:t>35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64E0F-DACE-3C4B-8922-07E01B53DEA4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893AE-D1FD-384B-8801-3FD53DDDAC13}" type="slidenum">
              <a:rPr lang="en-US"/>
              <a:pPr/>
              <a:t>37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96494-9D11-CC4B-837D-A13F26C7A3A8}" type="slidenum">
              <a:rPr lang="en-US"/>
              <a:pPr/>
              <a:t>38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92124-1A25-FA4A-9F84-5BFA884E16A2}" type="slidenum">
              <a:rPr lang="en-US"/>
              <a:pPr/>
              <a:t>39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041D2-86CB-2A48-BA20-B81AC82B0250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8DAD0-26B8-434E-87F3-3A6BE71F0DFA}" type="slidenum">
              <a:rPr lang="en-US"/>
              <a:pPr/>
              <a:t>40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1602C-35B7-C24C-A728-BE4B493FFE18}" type="slidenum">
              <a:rPr lang="en-US"/>
              <a:pPr/>
              <a:t>41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3B73-20A8-414D-9F12-0468FDBCD248}" type="slidenum">
              <a:rPr lang="en-US"/>
              <a:pPr/>
              <a:t>42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EAC8C-709A-1A4D-91D0-66782F1EFD3F}" type="slidenum">
              <a:rPr lang="en-US"/>
              <a:pPr/>
              <a:t>43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90ED-3644-0C4F-A5D3-5C8F9B770444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5D3AA-CFD5-0941-ADE5-4DF17EAD5D37}" type="slidenum">
              <a:rPr lang="en-US"/>
              <a:pPr/>
              <a:t>45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989BD-39BB-7743-AEE7-AD05EB7DE8FF}" type="slidenum">
              <a:rPr lang="en-US"/>
              <a:pPr/>
              <a:t>46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51628-F38B-6C48-B097-4FB7612474EC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D129F-C693-9E43-AF8E-0067A28569B0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A3E83-A6E1-DB43-9602-EA5DE15C1AD4}" type="slidenum">
              <a:rPr lang="en-US"/>
              <a:pPr/>
              <a:t>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80796-23DA-7445-9A56-4E7E4054A528}" type="slidenum">
              <a:rPr lang="en-US"/>
              <a:pPr/>
              <a:t>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69056-92A6-B248-BF85-BCFAD9059764}" type="slidenum">
              <a:rPr lang="en-US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C3AC7-A6C9-9C45-8964-8E1BB0F34405}" type="slidenum">
              <a:rPr lang="en-US"/>
              <a:pPr/>
              <a:t>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F7FB45-3D36-A341-8999-AF2203478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462DB-3FCA-A447-AEE4-C4C4CAEED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B87A9-AE50-3649-B6B9-592581079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4573-557E-B040-ABFA-BA03BEB45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172A4-3A36-6A4F-8BE8-CA5A2794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1E71-C895-864B-A8AD-FABD18D34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EFADA-78CB-AF43-BE16-EAAC0BA67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B042-5A9B-E34A-AE61-1C4BCD0F2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9139F-AECD-364D-85F9-2ED5E53C1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6E36-7EF8-4D42-9651-585ABE328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C7340-C6D3-D645-8DDA-AECB30BAA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78B7D-B6F0-894E-84B2-DB8D0D574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2D7B3-CCB0-0F4D-82B7-A80887514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6DB94-82FA-5C4B-ACA5-45B8EA31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fld id="{EE9F71D5-814E-F442-822A-1A8E5E1A78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78" r:id="rId13"/>
    <p:sldLayoutId id="214748367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microsoft.com/office/2007/relationships/media" Target="file://localhost/Users/monica/Courses/Robotics_F13/Lectures/wamcatching.avi" TargetMode="External"/><Relationship Id="rId2" Type="http://schemas.openxmlformats.org/officeDocument/2006/relationships/video" Target="file://localhost/Users/monica/Courses/Robotics_F13/Lectures/wamcatching.avi" TargetMode="External"/><Relationship Id="rId3" Type="http://schemas.microsoft.com/office/2007/relationships/media" Target="file://localhost/Users/monica/Courses/Robotics_F13/Lectures/Videos/wamairplane.avi" TargetMode="External"/><Relationship Id="rId4" Type="http://schemas.openxmlformats.org/officeDocument/2006/relationships/video" Target="file://localhost/Users/monica/Courses/Robotics_F13/Lectures/Videos/wamairplane.avi" TargetMode="External"/><Relationship Id="rId5" Type="http://schemas.microsoft.com/office/2007/relationships/media" Target="file://localhost/Users/monica/Courses/Robotics_F13/Lectures/Videos/BiPed4_mp4.avi" TargetMode="External"/><Relationship Id="rId6" Type="http://schemas.openxmlformats.org/officeDocument/2006/relationships/video" Target="file://localhost/Users/monica/Courses/Robotics_F13/Lectures/Videos/BiPed4_mp4.avi" TargetMode="External"/><Relationship Id="rId7" Type="http://schemas.microsoft.com/office/2007/relationships/media" Target="file://localhost/Users/monica/Courses/Robotics_F13/Lectures/Videos/pendulum2000.mpeg" TargetMode="External"/><Relationship Id="rId8" Type="http://schemas.openxmlformats.org/officeDocument/2006/relationships/video" Target="file://localhost/Users/monica/Courses/Robotics_F13/Lectures/Videos/pendulum2000.mpeg" TargetMode="External"/><Relationship Id="rId9" Type="http://schemas.openxmlformats.org/officeDocument/2006/relationships/slideLayout" Target="../slideLayouts/slideLayout14.xml"/><Relationship Id="rId10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microsoft.com/office/2007/relationships/media" Target="file://localhost/Users/monica/Courses/Robotics_F13/Lectures/Videos/visual_feedback_grasping.mpeg" TargetMode="External"/><Relationship Id="rId2" Type="http://schemas.openxmlformats.org/officeDocument/2006/relationships/video" Target="file://localhost/Users/monica/Courses/Robotics_F13/Lectures/Videos/visual_feedback_grasping.mpeg" TargetMode="External"/><Relationship Id="rId3" Type="http://schemas.microsoft.com/office/2007/relationships/media" Target="file://localhost/Users/monica/Courses/Robotics_F13/Lectures/Videos/track.mpeg" TargetMode="External"/><Relationship Id="rId4" Type="http://schemas.openxmlformats.org/officeDocument/2006/relationships/video" Target="file://localhost/Users/monica/Courses/Robotics_F13/Lectures/Videos/track.mpeg" TargetMode="External"/><Relationship Id="rId5" Type="http://schemas.microsoft.com/office/2007/relationships/media" Target="file://localhost/D/%5CUsers%5CMonica%5CCourses%5CRobotics_F06%5CLectures%5Cgrabbingball.mpeg" TargetMode="External"/><Relationship Id="rId6" Type="http://schemas.openxmlformats.org/officeDocument/2006/relationships/video" Target="file://localhost/D/%5CUsers%5CMonica%5CCourses%5CRobotics_F06%5CLectures%5Cgrabbingball.mpeg" TargetMode="External"/><Relationship Id="rId7" Type="http://schemas.microsoft.com/office/2007/relationships/media" Target="file://localhost/Users/monica/Courses/Robotics_F13/Lectures/Videos/sphere.mpeg" TargetMode="External"/><Relationship Id="rId8" Type="http://schemas.openxmlformats.org/officeDocument/2006/relationships/video" Target="file://localhost/Users/monica/Courses/Robotics_F13/Lectures/Videos/sphere.mpeg" TargetMode="External"/><Relationship Id="rId9" Type="http://schemas.openxmlformats.org/officeDocument/2006/relationships/slideLayout" Target="../slideLayouts/slideLayout14.xml"/><Relationship Id="rId10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Lecture</a:t>
            </a:r>
            <a:r>
              <a:rPr lang="en-US" dirty="0" smtClean="0">
                <a:solidFill>
                  <a:schemeClr val="tx1"/>
                </a:solidFill>
              </a:rPr>
              <a:t> 7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CAE8-88D2-EE4E-BF75-EE4E646981EB}" type="slidenum">
              <a:rPr lang="en-US"/>
              <a:pPr/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Wall Following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98563"/>
            <a:ext cx="8486775" cy="5519737"/>
          </a:xfrm>
        </p:spPr>
        <p:txBody>
          <a:bodyPr/>
          <a:lstStyle/>
          <a:p>
            <a:pPr eaLnBrk="1" hangingPunct="1"/>
            <a:r>
              <a:rPr lang="en-US"/>
              <a:t>Negotiating a corner</a:t>
            </a:r>
          </a:p>
          <a:p>
            <a:pPr lvl="1" eaLnBrk="1" hangingPunct="1"/>
            <a:r>
              <a:rPr lang="en-US"/>
              <a:t>Make little turns, drive straight </a:t>
            </a:r>
          </a:p>
          <a:p>
            <a:pPr lvl="1" eaLnBrk="1" hangingPunct="1">
              <a:buFontTx/>
              <a:buNone/>
            </a:pPr>
            <a:r>
              <a:rPr lang="en-US"/>
              <a:t>ahead, hit the wall, back up, repeat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Disadvantage</a:t>
            </a:r>
            <a:r>
              <a:rPr lang="en-US"/>
              <a:t>: time consuming,</a:t>
            </a:r>
          </a:p>
          <a:p>
            <a:pPr lvl="1" eaLnBrk="1" hangingPunct="1">
              <a:buFontTx/>
              <a:buNone/>
            </a:pPr>
            <a:r>
              <a:rPr lang="en-US"/>
              <a:t>jerky movements</a:t>
            </a:r>
          </a:p>
          <a:p>
            <a:pPr eaLnBrk="1" hangingPunct="1"/>
            <a:r>
              <a:rPr lang="en-US"/>
              <a:t>Alternative </a:t>
            </a:r>
          </a:p>
          <a:p>
            <a:pPr lvl="1" eaLnBrk="1" hangingPunct="1"/>
            <a:r>
              <a:rPr lang="en-US"/>
              <a:t>Execute a turn command that was timed to accomplish a ninety degree rotation </a:t>
            </a:r>
            <a:r>
              <a:rPr lang="en-US" sz="1600">
                <a:latin typeface="Courier" pitchFamily="-108" charset="0"/>
              </a:rPr>
              <a:t>robot_spin_clockwise(); sleep(1.5);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Works reliably only when the robot is very predictable (</a:t>
            </a:r>
            <a:r>
              <a:rPr lang="en-US">
                <a:solidFill>
                  <a:srgbClr val="008000"/>
                </a:solidFill>
              </a:rPr>
              <a:t>battery strength</a:t>
            </a:r>
            <a:r>
              <a:rPr lang="en-US"/>
              <a:t>, </a:t>
            </a:r>
            <a:r>
              <a:rPr lang="en-US">
                <a:solidFill>
                  <a:srgbClr val="FF3399"/>
                </a:solidFill>
              </a:rPr>
              <a:t>traction on the surface</a:t>
            </a:r>
            <a:r>
              <a:rPr lang="en-US"/>
              <a:t>, and </a:t>
            </a:r>
            <a:r>
              <a:rPr lang="en-US">
                <a:solidFill>
                  <a:srgbClr val="6600CC"/>
                </a:solidFill>
              </a:rPr>
              <a:t>friction in the geartrain</a:t>
            </a:r>
            <a:r>
              <a:rPr lang="en-US"/>
              <a:t> may influence the outcomes) </a:t>
            </a:r>
          </a:p>
        </p:txBody>
      </p:sp>
      <p:pic>
        <p:nvPicPr>
          <p:cNvPr id="22534" name="Picture 7" descr="\begin{figure}&#10;&#10;\fbox {\centerline{\psfig{figure=control/corner.PS}}}\end{figur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50" y="1233488"/>
            <a:ext cx="31797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8" descr="\begin{figure}&#10;&#10;\fbox {\centerline{\psfig{figure=control/bonk.PS}}}\end{figure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0225" y="2921000"/>
            <a:ext cx="31765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51" name="Text Box 27"/>
          <p:cNvSpPr txBox="1">
            <a:spLocks noChangeArrowheads="1"/>
          </p:cNvSpPr>
          <p:nvPr/>
        </p:nvSpPr>
        <p:spPr bwMode="auto">
          <a:xfrm>
            <a:off x="2465388" y="375761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Comic Sans MS" pitchFamily="-108" charset="0"/>
                <a:sym typeface="Symbol" pitchFamily="-108" charset="2"/>
              </a:rPr>
              <a:t>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Open loop control</a:t>
            </a:r>
          </a:p>
        </p:txBody>
      </p:sp>
    </p:spTree>
    <p:extLst>
      <p:ext uri="{BB962C8B-B14F-4D97-AF65-F5344CB8AC3E}">
        <p14:creationId xmlns:p14="http://schemas.microsoft.com/office/powerpoint/2010/main" val="240718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3083-5B7A-8E47-B4EB-25DD1BD9589D}" type="slidenum">
              <a:rPr lang="en-US"/>
              <a:pPr/>
              <a:t>11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 Loop Control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Does not use sensory feedback, and state is not fed back into the system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Feed-forward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command signal is a function of some parameters measured in advance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E.g.:</a:t>
            </a:r>
            <a:r>
              <a:rPr lang="en-US" sz="2000"/>
              <a:t> </a:t>
            </a:r>
            <a:r>
              <a:rPr lang="en-US" sz="2000" b="1">
                <a:solidFill>
                  <a:srgbClr val="008000"/>
                </a:solidFill>
                <a:latin typeface="Comic Sans MS" pitchFamily="-108" charset="0"/>
              </a:rPr>
              <a:t>battery strength</a:t>
            </a:r>
            <a:r>
              <a:rPr lang="en-US" sz="2000"/>
              <a:t> measurement could be used to </a:t>
            </a:r>
            <a:r>
              <a:rPr lang="en-US" sz="2000" b="1">
                <a:latin typeface="Comic Sans MS" pitchFamily="-108" charset="0"/>
              </a:rPr>
              <a:t>"predict"</a:t>
            </a:r>
            <a:r>
              <a:rPr lang="en-US" sz="2000"/>
              <a:t> how much </a:t>
            </a:r>
            <a:r>
              <a:rPr lang="en-US" sz="2000" b="1">
                <a:solidFill>
                  <a:srgbClr val="6600CC"/>
                </a:solidFill>
                <a:latin typeface="Comic Sans MS" pitchFamily="-108" charset="0"/>
              </a:rPr>
              <a:t>time</a:t>
            </a:r>
            <a:r>
              <a:rPr lang="en-US" sz="2000"/>
              <a:t> is needed for the turn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Still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open loop control</a:t>
            </a:r>
            <a:r>
              <a:rPr lang="en-US" sz="2000"/>
              <a:t>, but a computation is made to make the control more accurate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Feed-forward systems are effective only if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They are well calibrated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environment is predictable &amp; does not change such as to affect their performance</a:t>
            </a:r>
          </a:p>
        </p:txBody>
      </p:sp>
    </p:spTree>
    <p:extLst>
      <p:ext uri="{BB962C8B-B14F-4D97-AF65-F5344CB8AC3E}">
        <p14:creationId xmlns:p14="http://schemas.microsoft.com/office/powerpoint/2010/main" val="40767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6FB-26F5-024A-898E-89A10E26AE55}" type="slidenum">
              <a:rPr lang="en-US"/>
              <a:pPr/>
              <a:t>12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of Open Loop Control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Repetitive, state independent tasks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Switch microwave on to defrost for 2 minutes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Program a toy robot to walk in a certain direction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Switch a sprinkler system on to water the garden at set times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Conveyor belt machines</a:t>
            </a:r>
          </a:p>
        </p:txBody>
      </p:sp>
    </p:spTree>
    <p:extLst>
      <p:ext uri="{BB962C8B-B14F-4D97-AF65-F5344CB8AC3E}">
        <p14:creationId xmlns:p14="http://schemas.microsoft.com/office/powerpoint/2010/main" val="37357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EFFA-6E8A-4E4F-86C0-86239BFC1775}" type="slidenum">
              <a:rPr lang="en-US"/>
              <a:pPr/>
              <a:t>13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Feedback Control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/>
              <a:t>There are three types of basic feedback controllers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rgbClr val="CC0000"/>
                </a:solidFill>
              </a:rPr>
              <a:t>P: proportional control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</a:rPr>
              <a:t>PD: proportional derivative control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rgbClr val="008000"/>
                </a:solidFill>
              </a:rPr>
              <a:t>PID: proportional integral derivative control</a:t>
            </a:r>
          </a:p>
        </p:txBody>
      </p:sp>
    </p:spTree>
    <p:extLst>
      <p:ext uri="{BB962C8B-B14F-4D97-AF65-F5344CB8AC3E}">
        <p14:creationId xmlns:p14="http://schemas.microsoft.com/office/powerpoint/2010/main" val="46991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991A-6CA7-7D43-A5D9-6C12EF78E788}" type="slidenum">
              <a:rPr lang="en-US"/>
              <a:pPr/>
              <a:t>14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Proportional Control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The response of the system is proportional to the amount of the error</a:t>
            </a:r>
            <a:endParaRPr lang="en-US"/>
          </a:p>
          <a:p>
            <a:pPr eaLnBrk="1" hangingPunct="1"/>
            <a:r>
              <a:rPr lang="en-US"/>
              <a:t>The output 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is proportional to the input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: 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is a proportionality constant (gain)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 generates a stronger response the farther away the system is from the goal state </a:t>
            </a:r>
          </a:p>
          <a:p>
            <a:pPr eaLnBrk="1" hangingPunct="1"/>
            <a:r>
              <a:rPr lang="en-US"/>
              <a:t>Turn sharply toward the wall sharply if far from it, </a:t>
            </a:r>
          </a:p>
          <a:p>
            <a:pPr eaLnBrk="1" hangingPunct="1"/>
            <a:r>
              <a:rPr lang="en-US"/>
              <a:t>Turn gently toward the wall if slightly farther from it</a:t>
            </a:r>
          </a:p>
        </p:txBody>
      </p:sp>
    </p:spTree>
    <p:extLst>
      <p:ext uri="{BB962C8B-B14F-4D97-AF65-F5344CB8AC3E}">
        <p14:creationId xmlns:p14="http://schemas.microsoft.com/office/powerpoint/2010/main" val="37107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640-281F-9046-BF44-9A1EE8A0A506}" type="slidenum">
              <a:rPr lang="en-US"/>
              <a:pPr/>
              <a:t>15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Determining Gains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How do we determine the gains?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Empirically</a:t>
            </a:r>
            <a:r>
              <a:rPr lang="en-US"/>
              <a:t> (trial and error):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require that the system be tested extensively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Analytically</a:t>
            </a:r>
            <a:r>
              <a:rPr lang="en-US"/>
              <a:t> (mathematics):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require that the system be well understood and characterized mathematically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6600CC"/>
                </a:solidFill>
              </a:rPr>
              <a:t>Automatically</a:t>
            </a:r>
            <a:r>
              <a:rPr lang="en-US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by trying different values at run-time</a:t>
            </a:r>
          </a:p>
        </p:txBody>
      </p:sp>
    </p:spTree>
    <p:extLst>
      <p:ext uri="{BB962C8B-B14F-4D97-AF65-F5344CB8AC3E}">
        <p14:creationId xmlns:p14="http://schemas.microsoft.com/office/powerpoint/2010/main" val="3218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EE28-C88F-1C49-AEB6-0EFDD7864415}" type="slidenum">
              <a:rPr lang="en-US"/>
              <a:pPr/>
              <a:t>16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Gains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The gains (K</a:t>
            </a:r>
            <a:r>
              <a:rPr lang="en-US" baseline="-25000"/>
              <a:t>p</a:t>
            </a:r>
            <a:r>
              <a:rPr lang="en-US"/>
              <a:t>) are specific to the particular control system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The physical properties of the system directly affect the gain values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E.g.:</a:t>
            </a:r>
            <a:r>
              <a:rPr lang="en-US"/>
              <a:t> the velocity profile of a motor (how fast it can accelerate and decelerate), the backlash and friction in the gears, the friction on the surface, in the air, etc.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All of these influence what the system actually does in response to a command</a:t>
            </a:r>
          </a:p>
        </p:txBody>
      </p:sp>
    </p:spTree>
    <p:extLst>
      <p:ext uri="{BB962C8B-B14F-4D97-AF65-F5344CB8AC3E}">
        <p14:creationId xmlns:p14="http://schemas.microsoft.com/office/powerpoint/2010/main" val="213877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E56-6517-BD4F-B2F6-D302ACE13FE5}" type="slidenum">
              <a:rPr lang="en-US"/>
              <a:pPr/>
              <a:t>17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Gains and Oscillations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63013" cy="5643563"/>
          </a:xfrm>
        </p:spPr>
        <p:txBody>
          <a:bodyPr/>
          <a:lstStyle/>
          <a:p>
            <a:pPr eaLnBrk="1" hangingPunct="1"/>
            <a:r>
              <a:rPr lang="en-US"/>
              <a:t>Incorrect gains will cause the system to undershoot or overshoot the desired state </a:t>
            </a:r>
            <a:r>
              <a:rPr lang="en-US">
                <a:sym typeface="Symbol" pitchFamily="-108" charset="2"/>
              </a:rPr>
              <a:t>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oscillations</a:t>
            </a:r>
          </a:p>
          <a:p>
            <a:pPr eaLnBrk="1" hangingPunct="1"/>
            <a:r>
              <a:rPr lang="en-US"/>
              <a:t>Gain values determine if:</a:t>
            </a:r>
          </a:p>
          <a:p>
            <a:pPr lvl="1" eaLnBrk="1" hangingPunct="1"/>
            <a:r>
              <a:rPr lang="en-US"/>
              <a:t>The system will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keep oscillating</a:t>
            </a:r>
            <a:r>
              <a:rPr lang="en-US"/>
              <a:t> (possibly increasing oscillations)</a:t>
            </a:r>
          </a:p>
          <a:p>
            <a:pPr lvl="1" eaLnBrk="1" hangingPunct="1"/>
            <a:r>
              <a:rPr lang="en-US"/>
              <a:t>The system will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stabilize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Damping:</a:t>
            </a:r>
            <a:r>
              <a:rPr lang="en-US"/>
              <a:t> </a:t>
            </a:r>
            <a:r>
              <a:rPr lang="en-US" sz="2200"/>
              <a:t>process of systematically decreasing oscillations</a:t>
            </a:r>
          </a:p>
          <a:p>
            <a:pPr eaLnBrk="1" hangingPunct="1"/>
            <a:r>
              <a:rPr lang="en-US"/>
              <a:t>A system is </a:t>
            </a:r>
            <a:r>
              <a:rPr lang="en-US" b="1">
                <a:solidFill>
                  <a:schemeClr val="tx1"/>
                </a:solidFill>
                <a:latin typeface="Comic Sans MS" pitchFamily="-108" charset="0"/>
              </a:rPr>
              <a:t>properly damped</a:t>
            </a:r>
            <a:r>
              <a:rPr lang="en-US"/>
              <a:t> if it does not oscillate out of control (</a:t>
            </a:r>
            <a:r>
              <a:rPr lang="en-US" sz="2400"/>
              <a:t>decreasing oscillations, or no oscillations at all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79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23D1-E630-5D4F-9C66-6DD8472A42DE}" type="slidenum">
              <a:rPr lang="en-US"/>
              <a:pPr/>
              <a:t>18</a:t>
            </a:fld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Proportional Control for </a:t>
            </a:r>
            <a:br>
              <a:rPr lang="en-US"/>
            </a:br>
            <a:r>
              <a:rPr lang="en-US"/>
              <a:t>Rotation Position of Wheel</a:t>
            </a:r>
          </a:p>
        </p:txBody>
      </p:sp>
      <p:sp>
        <p:nvSpPr>
          <p:cNvPr id="3072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Test system:</a:t>
            </a:r>
          </a:p>
          <a:p>
            <a:pPr lvl="1" eaLnBrk="1" hangingPunct="1"/>
            <a:r>
              <a:rPr lang="en-US"/>
              <a:t>Control rotational position of </a:t>
            </a:r>
          </a:p>
          <a:p>
            <a:pPr lvl="1" eaLnBrk="1" hangingPunct="1">
              <a:buFontTx/>
              <a:buNone/>
            </a:pPr>
            <a:r>
              <a:rPr lang="en-US"/>
              <a:t>	LEGO wheel</a:t>
            </a:r>
          </a:p>
          <a:p>
            <a:pPr lvl="1" eaLnBrk="1" hangingPunct="1"/>
            <a:r>
              <a:rPr lang="en-US"/>
              <a:t>Desired position: 100</a:t>
            </a:r>
          </a:p>
          <a:p>
            <a:pPr lvl="1" eaLnBrk="1" hangingPunct="1"/>
            <a:r>
              <a:rPr lang="en-US"/>
              <a:t>Will vary power to motor </a:t>
            </a:r>
          </a:p>
          <a:p>
            <a:pPr eaLnBrk="1" hangingPunct="1"/>
            <a:r>
              <a:rPr lang="en-US"/>
              <a:t>Large LEGO wheel gives the system momentum (load on the system)</a:t>
            </a:r>
          </a:p>
          <a:p>
            <a:pPr eaLnBrk="1" hangingPunct="1"/>
            <a:r>
              <a:rPr lang="en-US"/>
              <a:t>Quadrature-based shaft encoder keeps track of the shaft position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1536700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07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E97D-F957-BA44-9195-2FF152A03D70}" type="slidenum">
              <a:rPr lang="en-US"/>
              <a:pPr/>
              <a:t>19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Proportional Control for </a:t>
            </a:r>
            <a:br>
              <a:rPr lang="en-US" sz="3600"/>
            </a:br>
            <a:r>
              <a:rPr lang="en-US" sz="3600"/>
              <a:t>Rotation Position of Wheel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31187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Simple P controller: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Command = 100 – encoder-counts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Initially, the error is 100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motor turns on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 full speed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As it starts going, the error becomes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progressively smaller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Halfway, at position 50, the error is only 50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at that point the motor goes at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50% of full power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When it arrives at the intended position of 100, the error is zero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motor is off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1222375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27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Mid-Term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Monday, </a:t>
            </a:r>
            <a:r>
              <a:rPr lang="en-US" dirty="0" smtClean="0"/>
              <a:t>October 27, </a:t>
            </a:r>
            <a:r>
              <a:rPr lang="en-US" dirty="0"/>
              <a:t>in classroom</a:t>
            </a:r>
          </a:p>
          <a:p>
            <a:pPr>
              <a:lnSpc>
                <a:spcPct val="200000"/>
              </a:lnSpc>
            </a:pPr>
            <a:r>
              <a:rPr lang="en-US" dirty="0"/>
              <a:t>Tentative exam structure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5 (6) problems with 3-4 small questions each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From lecture and lab material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F08-3F41-3146-9B39-4154CB50AD37}" type="slidenum">
              <a:rPr lang="en-US"/>
              <a:pPr/>
              <a:t>20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Proportional Control for </a:t>
            </a:r>
            <a:br>
              <a:rPr lang="en-US" sz="3600"/>
            </a:br>
            <a:r>
              <a:rPr lang="en-US" sz="3600"/>
              <a:t>Rotation Position of Wheel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31187" cy="5076825"/>
          </a:xfrm>
        </p:spPr>
        <p:txBody>
          <a:bodyPr/>
          <a:lstStyle/>
          <a:p>
            <a:pPr eaLnBrk="1" hangingPunct="1"/>
            <a:r>
              <a:rPr lang="en-US"/>
              <a:t>Proportional gain:</a:t>
            </a:r>
          </a:p>
          <a:p>
            <a:pPr lvl="1" eaLnBrk="1" hangingPunct="1">
              <a:buFontTx/>
              <a:buNone/>
            </a:pPr>
            <a:r>
              <a:rPr lang="en-US" sz="2000"/>
              <a:t>Command = 5</a:t>
            </a:r>
            <a:r>
              <a:rPr lang="en-US" sz="2000">
                <a:sym typeface="Symbol" pitchFamily="-108" charset="2"/>
              </a:rPr>
              <a:t></a:t>
            </a:r>
            <a:r>
              <a:rPr lang="en-US" sz="2000"/>
              <a:t>(100 – encoder-counts)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Response should feel much “snappier” </a:t>
            </a:r>
          </a:p>
          <a:p>
            <a:pPr eaLnBrk="1" hangingPunct="1"/>
            <a:r>
              <a:rPr lang="en-US" sz="2400"/>
              <a:t>The wheel reaches the setpoint position faster</a:t>
            </a:r>
          </a:p>
          <a:p>
            <a:pPr eaLnBrk="1" hangingPunct="1"/>
            <a:r>
              <a:rPr lang="en-US" sz="2400"/>
              <a:t>More aggressive resistance to being turned away from the setpoint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1222375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0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48D-5722-4445-B407-B6F7BD518D09}" type="slidenum">
              <a:rPr lang="en-US"/>
              <a:pPr/>
              <a:t>21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 Control</a:t>
            </a:r>
          </a:p>
        </p:txBody>
      </p:sp>
      <p:sp>
        <p:nvSpPr>
          <p:cNvPr id="2396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1214438"/>
            <a:ext cx="5205413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=10: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System overshot the zero point, and had to turn around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Offset Error:</a:t>
            </a:r>
            <a:r>
              <a:rPr lang="en-US" sz="2000"/>
              <a:t> System did not stabilize at the goal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Power command too small to activate the motor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=20: should ameliorate the offset problem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Offset error is solved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Oscillation:</a:t>
            </a:r>
            <a:r>
              <a:rPr lang="en-US" sz="2000"/>
              <a:t> the system overshoots three times—twice beyond the setpoint and once before it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29238" y="1219200"/>
            <a:ext cx="3800475" cy="2276475"/>
            <a:chOff x="3372" y="768"/>
            <a:chExt cx="2394" cy="1434"/>
          </a:xfrm>
        </p:grpSpPr>
        <p:pic>
          <p:nvPicPr>
            <p:cNvPr id="3380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2" y="768"/>
              <a:ext cx="2394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7"/>
            <p:cNvSpPr txBox="1">
              <a:spLocks noChangeArrowheads="1"/>
            </p:cNvSpPr>
            <p:nvPr/>
          </p:nvSpPr>
          <p:spPr bwMode="auto">
            <a:xfrm>
              <a:off x="4720" y="896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10</a:t>
              </a:r>
              <a:endParaRPr lang="en-US" sz="1600">
                <a:latin typeface="Arial" pitchFamily="-10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19713" y="3810000"/>
            <a:ext cx="3819525" cy="2238375"/>
            <a:chOff x="3366" y="2400"/>
            <a:chExt cx="2406" cy="1410"/>
          </a:xfrm>
        </p:grpSpPr>
        <p:pic>
          <p:nvPicPr>
            <p:cNvPr id="3380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6" y="2400"/>
              <a:ext cx="2406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4950" y="2543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20</a:t>
              </a:r>
              <a:endParaRPr lang="en-US" sz="1600">
                <a:latin typeface="Arial" pitchFamily="-108" charset="0"/>
              </a:endParaRPr>
            </a:p>
          </p:txBody>
        </p:sp>
      </p:grpSp>
      <p:sp>
        <p:nvSpPr>
          <p:cNvPr id="33800" name="Rectangle 16"/>
          <p:cNvSpPr>
            <a:spLocks noChangeArrowheads="1"/>
          </p:cNvSpPr>
          <p:nvPr/>
        </p:nvSpPr>
        <p:spPr bwMode="auto">
          <a:xfrm>
            <a:off x="5918200" y="111760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power= P</a:t>
            </a:r>
            <a:r>
              <a:rPr lang="en-US" baseline="-25000"/>
              <a:t>gain</a:t>
            </a:r>
            <a:r>
              <a:rPr lang="en-US"/>
              <a:t> * (0 - counts)</a:t>
            </a:r>
          </a:p>
        </p:txBody>
      </p:sp>
    </p:spTree>
    <p:extLst>
      <p:ext uri="{BB962C8B-B14F-4D97-AF65-F5344CB8AC3E}">
        <p14:creationId xmlns:p14="http://schemas.microsoft.com/office/powerpoint/2010/main" val="329948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D14A-402E-7140-8CE2-658453E912DE}" type="slidenum">
              <a:rPr lang="en-US"/>
              <a:pPr/>
              <a:t>22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 Control</a:t>
            </a:r>
          </a:p>
        </p:txBody>
      </p:sp>
      <p:sp>
        <p:nvSpPr>
          <p:cNvPr id="2416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74638" y="1222375"/>
            <a:ext cx="4968875" cy="5076825"/>
          </a:xfrm>
        </p:spPr>
        <p:txBody>
          <a:bodyPr/>
          <a:lstStyle/>
          <a:p>
            <a:pPr eaLnBrk="1" hangingPunct="1"/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=30: </a:t>
            </a:r>
          </a:p>
          <a:p>
            <a:pPr lvl="1" eaLnBrk="1" hangingPunct="1"/>
            <a:r>
              <a:rPr lang="en-US" sz="2000"/>
              <a:t>Oscillation problem is more pronounced; there are a total of five oscillatory swings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=50: Oscillation behavior has taken over</a:t>
            </a:r>
          </a:p>
          <a:p>
            <a:pPr lvl="1" eaLnBrk="1" hangingPunct="1"/>
            <a:r>
              <a:rPr lang="en-US" sz="2000"/>
              <a:t>System cannot stabilize at the setpoint</a:t>
            </a:r>
          </a:p>
          <a:p>
            <a:pPr lvl="1" eaLnBrk="1" hangingPunct="1"/>
            <a:r>
              <a:rPr lang="en-US" sz="2000"/>
              <a:t>A small error generates a power command that moves the system across the setpoint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10163" y="1233488"/>
            <a:ext cx="3790950" cy="2276475"/>
            <a:chOff x="3219" y="777"/>
            <a:chExt cx="2388" cy="1434"/>
          </a:xfrm>
        </p:grpSpPr>
        <p:pic>
          <p:nvPicPr>
            <p:cNvPr id="3482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9" y="777"/>
              <a:ext cx="2388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4896" y="864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30</a:t>
              </a:r>
              <a:endParaRPr lang="en-US" sz="1600">
                <a:latin typeface="Arial" pitchFamily="-10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5400" y="3732213"/>
            <a:ext cx="3800475" cy="2444750"/>
            <a:chOff x="3216" y="2351"/>
            <a:chExt cx="2394" cy="1540"/>
          </a:xfrm>
        </p:grpSpPr>
        <p:pic>
          <p:nvPicPr>
            <p:cNvPr id="3482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2409"/>
              <a:ext cx="239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4944" y="2351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50</a:t>
              </a:r>
              <a:endParaRPr lang="en-US" sz="1600">
                <a:latin typeface="Arial" pitchFamily="-108" charset="0"/>
              </a:endParaRPr>
            </a:p>
          </p:txBody>
        </p:sp>
      </p:grp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5918200" y="111760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power= P</a:t>
            </a:r>
            <a:r>
              <a:rPr lang="en-US" baseline="-25000"/>
              <a:t>gain</a:t>
            </a:r>
            <a:r>
              <a:rPr lang="en-US"/>
              <a:t> * (0 - counts)</a:t>
            </a:r>
          </a:p>
        </p:txBody>
      </p:sp>
    </p:spTree>
    <p:extLst>
      <p:ext uri="{BB962C8B-B14F-4D97-AF65-F5344CB8AC3E}">
        <p14:creationId xmlns:p14="http://schemas.microsoft.com/office/powerpoint/2010/main" val="4933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Derivative Control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64550" cy="5076825"/>
          </a:xfrm>
        </p:spPr>
        <p:txBody>
          <a:bodyPr/>
          <a:lstStyle/>
          <a:p>
            <a:pPr eaLnBrk="1" hangingPunct="1"/>
            <a:r>
              <a:rPr lang="en-US"/>
              <a:t>Setting gains is difficult, and simply changing the gains does not remove oscillations</a:t>
            </a:r>
          </a:p>
          <a:p>
            <a:pPr eaLnBrk="1" hangingPunct="1"/>
            <a:r>
              <a:rPr lang="en-US"/>
              <a:t>The system needs to be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controlled differently</a:t>
            </a:r>
            <a:r>
              <a:rPr lang="en-US"/>
              <a:t> when it is </a:t>
            </a:r>
            <a:r>
              <a:rPr lang="en-US">
                <a:solidFill>
                  <a:schemeClr val="tx1"/>
                </a:solidFill>
              </a:rPr>
              <a:t>close to the desired state</a:t>
            </a:r>
            <a:r>
              <a:rPr lang="en-US"/>
              <a:t> and when it is </a:t>
            </a:r>
            <a:r>
              <a:rPr lang="en-US">
                <a:solidFill>
                  <a:schemeClr val="tx1"/>
                </a:solidFill>
              </a:rPr>
              <a:t>far from it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The momentum of the correction carries the system beyond the desired state, and causes oscillations 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Momentum</a:t>
            </a:r>
            <a:r>
              <a:rPr lang="en-US">
                <a:latin typeface="Comic Sans MS" pitchFamily="-108" charset="0"/>
              </a:rPr>
              <a:t> = </a:t>
            </a:r>
            <a:r>
              <a:rPr lang="en-US">
                <a:solidFill>
                  <a:srgbClr val="6600CC"/>
                </a:solidFill>
                <a:latin typeface="Comic Sans MS" pitchFamily="-108" charset="0"/>
              </a:rPr>
              <a:t>mass</a:t>
            </a:r>
            <a:r>
              <a:rPr lang="en-US">
                <a:latin typeface="Comic Sans MS" pitchFamily="-108" charset="0"/>
              </a:rPr>
              <a:t> </a:t>
            </a:r>
            <a:r>
              <a:rPr lang="en-US">
                <a:latin typeface="Comic Sans MS" pitchFamily="-108" charset="0"/>
                <a:sym typeface="Symbol" pitchFamily="-108" charset="2"/>
              </a:rPr>
              <a:t></a:t>
            </a:r>
            <a:r>
              <a:rPr lang="en-US">
                <a:latin typeface="Comic Sans MS" pitchFamily="-108" charset="0"/>
              </a:rPr>
              <a:t>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velocity</a:t>
            </a:r>
            <a:r>
              <a:rPr lang="en-US">
                <a:latin typeface="Comic Sans MS" pitchFamily="-108" charset="0"/>
              </a:rPr>
              <a:t> </a:t>
            </a:r>
            <a:endParaRPr lang="en-US"/>
          </a:p>
          <a:p>
            <a:pPr eaLnBrk="1" hangingPunct="1"/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Solution:</a:t>
            </a:r>
            <a:r>
              <a:rPr lang="en-US"/>
              <a:t> correct the momentum as the system approaches the desired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Controlling Velocity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Momentum and velocity are directly proportional </a:t>
            </a:r>
            <a:r>
              <a:rPr lang="en-US">
                <a:sym typeface="Symbol" pitchFamily="-108" charset="2"/>
              </a:rPr>
              <a:t> we can control the momentum by controlling velocity</a:t>
            </a:r>
          </a:p>
          <a:p>
            <a:pPr eaLnBrk="1" hangingPunct="1"/>
            <a:r>
              <a:rPr lang="en-US">
                <a:sym typeface="Symbol" pitchFamily="-108" charset="2"/>
              </a:rPr>
              <a:t>As the system nears the desired state, we subtract an amount proportional to the velocity:    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8" charset="2"/>
              </a:rPr>
              <a:t>- (</a:t>
            </a:r>
            <a:r>
              <a:rPr lang="en-US">
                <a:solidFill>
                  <a:srgbClr val="008000"/>
                </a:solidFill>
                <a:sym typeface="Symbol" pitchFamily="-108" charset="2"/>
              </a:rPr>
              <a:t>gain</a:t>
            </a:r>
            <a:r>
              <a:rPr lang="en-US">
                <a:sym typeface="Symbol" pitchFamily="-108" charset="2"/>
              </a:rPr>
              <a:t> 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velocity</a:t>
            </a:r>
            <a:r>
              <a:rPr lang="en-US">
                <a:sym typeface="Symbol" pitchFamily="-108" charset="2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>
                <a:sym typeface="Symbol" pitchFamily="-108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108" charset="2"/>
              </a:rPr>
              <a:t>Derivative term (velocity is the derivative of position)</a:t>
            </a:r>
          </a:p>
          <a:p>
            <a:pPr eaLnBrk="1" hangingPunct="1"/>
            <a:r>
              <a:rPr lang="en-US">
                <a:sym typeface="Symbol" pitchFamily="-108" charset="2"/>
              </a:rPr>
              <a:t>A controller that has a derivative term is called a derivative (D) controller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Derivative Control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97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A derivative controller has an output 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proportional to the derivative of its input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: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</a:t>
            </a:r>
            <a:r>
              <a:rPr lang="en-US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/>
              <a:t> is a proportionality constant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The intuition behind derivative control: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Controller corrects for the momentum as it approaches the desired state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Slow down a robot and decrease the turning angle while getting closer to the desired state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Decrease the motor power while getting closer to the desired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PD Control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Proportional-derivative control</a:t>
            </a:r>
          </a:p>
          <a:p>
            <a:pPr lvl="1" eaLnBrk="1" hangingPunct="1"/>
            <a:r>
              <a:rPr lang="en-US"/>
              <a:t>Combination (sum) of proportional and derivative terms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+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</a:t>
            </a:r>
          </a:p>
          <a:p>
            <a:pPr eaLnBrk="1" hangingPunct="1"/>
            <a:r>
              <a:rPr lang="en-US" b="1">
                <a:solidFill>
                  <a:schemeClr val="tx1"/>
                </a:solidFill>
              </a:rPr>
              <a:t>PD Control</a:t>
            </a:r>
            <a:r>
              <a:rPr lang="en-US">
                <a:solidFill>
                  <a:schemeClr val="tx1"/>
                </a:solidFill>
              </a:rPr>
              <a:t> is used extensively in industrial process control</a:t>
            </a:r>
          </a:p>
          <a:p>
            <a:pPr lvl="1" eaLnBrk="1" hangingPunct="1"/>
            <a:r>
              <a:rPr lang="en-US"/>
              <a:t> Combination of </a:t>
            </a:r>
            <a:r>
              <a:rPr lang="en-US">
                <a:solidFill>
                  <a:srgbClr val="009900"/>
                </a:solidFill>
                <a:latin typeface="Comic Sans MS" pitchFamily="-108" charset="0"/>
              </a:rPr>
              <a:t>varying the power input when the system is far away from the setpoint</a:t>
            </a:r>
            <a:r>
              <a:rPr lang="en-US"/>
              <a:t>, and </a:t>
            </a:r>
            <a:r>
              <a:rPr lang="en-US">
                <a:solidFill>
                  <a:schemeClr val="accent2"/>
                </a:solidFill>
                <a:latin typeface="Comic Sans MS" pitchFamily="-108" charset="0"/>
              </a:rPr>
              <a:t>correcting for the momentum of the system as it approaches the setpoint</a:t>
            </a:r>
            <a:r>
              <a:rPr lang="en-US"/>
              <a:t> is quite effective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Proportional-Derivative Control</a:t>
            </a:r>
          </a:p>
        </p:txBody>
      </p:sp>
      <p:sp>
        <p:nvSpPr>
          <p:cNvPr id="2631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b="1">
                <a:solidFill>
                  <a:srgbClr val="CC0000"/>
                </a:solidFill>
              </a:rPr>
              <a:t>P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=4, D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=1: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sz="1800"/>
              <a:t>Overshoot is minimized, no oscillatory behavior at all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rgbClr val="CC0000"/>
                </a:solidFill>
              </a:rPr>
              <a:t>P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=10, D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=5: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sz="1800"/>
              <a:t>Unstable; D</a:t>
            </a:r>
            <a:r>
              <a:rPr lang="en-US" sz="1800" baseline="-25000"/>
              <a:t>gain</a:t>
            </a:r>
            <a:r>
              <a:rPr lang="en-US" sz="1800"/>
              <a:t> is too large</a:t>
            </a:r>
          </a:p>
          <a:p>
            <a:pPr lvl="1" eaLnBrk="1" hangingPunct="1"/>
            <a:r>
              <a:rPr lang="en-US" sz="1800"/>
              <a:t> </a:t>
            </a:r>
            <a:r>
              <a:rPr lang="en-US" sz="1800" b="1">
                <a:solidFill>
                  <a:schemeClr val="hlink"/>
                </a:solidFill>
                <a:latin typeface="Comic Sans MS" pitchFamily="-108" charset="0"/>
              </a:rPr>
              <a:t>Position graph</a:t>
            </a:r>
            <a:r>
              <a:rPr lang="en-US" sz="1800"/>
              <a:t>: controller “puts on the brakes” too hard and the system stops moving before the destination setpoint (between the 0.8 and 1.0 second mark)</a:t>
            </a:r>
          </a:p>
          <a:p>
            <a:pPr lvl="1" eaLnBrk="1" hangingPunct="1"/>
            <a:r>
              <a:rPr lang="en-US" sz="1800"/>
              <a:t>When the velocity hits zero, the proportional gain kicks in again and the system corrects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463675"/>
            <a:ext cx="39528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270625" y="1752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Arial" pitchFamily="-108" charset="0"/>
              </a:rPr>
              <a:t>pgain=4, dgain=1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62500" y="3798888"/>
            <a:ext cx="4114800" cy="2490787"/>
            <a:chOff x="3000" y="2393"/>
            <a:chExt cx="2592" cy="1569"/>
          </a:xfrm>
        </p:grpSpPr>
        <p:pic>
          <p:nvPicPr>
            <p:cNvPr id="3994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" y="2393"/>
              <a:ext cx="2592" cy="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3960" y="2501"/>
              <a:ext cx="11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pgain=10, dgain=5</a:t>
              </a:r>
            </a:p>
          </p:txBody>
        </p:sp>
      </p:grp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4567238" y="116046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</a:rPr>
              <a:t>power= P</a:t>
            </a:r>
            <a:r>
              <a:rPr lang="en-US" baseline="-25000">
                <a:latin typeface="Arial" pitchFamily="-108" charset="0"/>
              </a:rPr>
              <a:t>gain</a:t>
            </a:r>
            <a:r>
              <a:rPr lang="en-US">
                <a:latin typeface="Arial" pitchFamily="-108" charset="0"/>
              </a:rPr>
              <a:t> * (0 - counts) - D</a:t>
            </a:r>
            <a:r>
              <a:rPr lang="en-US" baseline="-25000">
                <a:latin typeface="Arial" pitchFamily="-108" charset="0"/>
              </a:rPr>
              <a:t>gain</a:t>
            </a:r>
            <a:r>
              <a:rPr lang="en-US">
                <a:latin typeface="Arial" pitchFamily="-108" charset="0"/>
              </a:rPr>
              <a:t> * velocity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72A4-3A36-6A4F-8BE8-CA5A279469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 Example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04900"/>
            <a:ext cx="8229600" cy="5394325"/>
          </a:xfrm>
        </p:spPr>
        <p:txBody>
          <a:bodyPr/>
          <a:lstStyle/>
          <a:p>
            <a:pPr eaLnBrk="1" hangingPunct="1"/>
            <a:r>
              <a:rPr lang="en-US"/>
              <a:t>A lawn mowing robot covers the lawn</a:t>
            </a:r>
          </a:p>
          <a:p>
            <a:pPr lvl="1" eaLnBrk="1" hangingPunct="1"/>
            <a:r>
              <a:rPr lang="en-US"/>
              <a:t>From one side of the yard to the other</a:t>
            </a:r>
          </a:p>
          <a:p>
            <a:pPr lvl="1" eaLnBrk="1" hangingPunct="1"/>
            <a:r>
              <a:rPr lang="en-US"/>
              <a:t>Turns over each time to cover another “strip”</a:t>
            </a:r>
          </a:p>
          <a:p>
            <a:pPr eaLnBrk="1" hangingPunct="1"/>
            <a:r>
              <a:rPr lang="en-US"/>
              <a:t>What problems could occur?</a:t>
            </a:r>
          </a:p>
          <a:p>
            <a:pPr lvl="1" eaLnBrk="1" hangingPunct="1"/>
            <a:r>
              <a:rPr lang="en-US"/>
              <a:t>Turning is not perfect</a:t>
            </a:r>
          </a:p>
          <a:p>
            <a:pPr lvl="1" eaLnBrk="1" hangingPunct="1"/>
            <a:r>
              <a:rPr lang="en-US"/>
              <a:t>Robot makes a consistent error each time it turns</a:t>
            </a:r>
          </a:p>
          <a:p>
            <a:pPr lvl="1" eaLnBrk="1" hangingPunct="1"/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The errors accumulate</a:t>
            </a:r>
            <a:r>
              <a:rPr lang="en-US"/>
              <a:t> as the robot is running a longer time</a:t>
            </a:r>
          </a:p>
          <a:p>
            <a:pPr eaLnBrk="1" hangingPunct="1"/>
            <a:r>
              <a:rPr lang="en-US"/>
              <a:t>How can we solve the problem?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Comic Sans MS" pitchFamily="-108" charset="0"/>
              </a:rPr>
              <a:t>Sum up the errors</a:t>
            </a:r>
            <a:r>
              <a:rPr lang="en-US"/>
              <a:t> and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compensate</a:t>
            </a:r>
            <a:r>
              <a:rPr lang="en-US"/>
              <a:t> for them when they become significantly large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Integral Control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48675" cy="5076825"/>
          </a:xfrm>
        </p:spPr>
        <p:txBody>
          <a:bodyPr/>
          <a:lstStyle/>
          <a:p>
            <a:pPr eaLnBrk="1" hangingPunct="1"/>
            <a:r>
              <a:rPr lang="en-US"/>
              <a:t>Control system can be improved by introducing an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integral term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 i(t)dt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= proportionality constant</a:t>
            </a:r>
          </a:p>
          <a:p>
            <a:pPr eaLnBrk="1" hangingPunct="1"/>
            <a:r>
              <a:rPr lang="en-US"/>
              <a:t>Intuition:</a:t>
            </a:r>
          </a:p>
          <a:p>
            <a:pPr lvl="1" eaLnBrk="1" hangingPunct="1"/>
            <a:r>
              <a:rPr lang="en-US"/>
              <a:t>System keeps track of its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repeatable</a:t>
            </a:r>
            <a:r>
              <a:rPr lang="en-US">
                <a:latin typeface="Comic Sans MS" pitchFamily="-108" charset="0"/>
              </a:rPr>
              <a:t>,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steady state errors</a:t>
            </a:r>
          </a:p>
          <a:p>
            <a:pPr lvl="1" eaLnBrk="1" hangingPunct="1"/>
            <a:r>
              <a:rPr lang="en-US"/>
              <a:t>These errors are integrated (summed up) over time</a:t>
            </a:r>
          </a:p>
          <a:p>
            <a:pPr lvl="1" eaLnBrk="1" hangingPunct="1"/>
            <a:r>
              <a:rPr lang="en-US"/>
              <a:t>When they reach a threshold, the system compensates for them 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11250"/>
            <a:ext cx="8229600" cy="5486400"/>
          </a:xfrm>
        </p:spPr>
        <p:txBody>
          <a:bodyPr/>
          <a:lstStyle/>
          <a:p>
            <a:r>
              <a:rPr lang="en-US" dirty="0" smtClean="0"/>
              <a:t>Complex sensors</a:t>
            </a:r>
          </a:p>
          <a:p>
            <a:pPr lvl="1"/>
            <a:r>
              <a:rPr lang="en-US" dirty="0" smtClean="0"/>
              <a:t>Laser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Vision</a:t>
            </a:r>
          </a:p>
          <a:p>
            <a:r>
              <a:rPr lang="en-US" dirty="0" smtClean="0"/>
              <a:t>Feedback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PID Control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/>
              <a:t>Proportional integral derivative control</a:t>
            </a:r>
          </a:p>
          <a:p>
            <a:pPr lvl="1" eaLnBrk="1" hangingPunct="1">
              <a:lnSpc>
                <a:spcPct val="200000"/>
              </a:lnSpc>
            </a:pPr>
            <a:r>
              <a:rPr lang="en-US"/>
              <a:t>Combination (sum) of proportional, derivative and integral terms</a:t>
            </a: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+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 </a:t>
            </a:r>
            <a:r>
              <a:rPr lang="en-US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 i(t)dt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</a:t>
            </a:r>
          </a:p>
        </p:txBody>
      </p:sp>
      <p:pic>
        <p:nvPicPr>
          <p:cNvPr id="333828" name="wamcatching.avi">
            <a:hlinkClick r:id="" action="ppaction://media"/>
          </p:cNvPr>
          <p:cNvPicPr>
            <a:picLocks noGrp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46138" y="1301750"/>
            <a:ext cx="3048000" cy="2286000"/>
          </a:xfrm>
          <a:noFill/>
          <a:ln/>
        </p:spPr>
      </p:pic>
      <p:pic>
        <p:nvPicPr>
          <p:cNvPr id="333830" name="wamairplane.avi">
            <a:hlinkClick r:id="" action="ppaction://media"/>
          </p:cNvPr>
          <p:cNvPicPr>
            <a:picLocks noGrp="1"/>
          </p:cNvPicPr>
          <p:nvPr>
            <p:ph sz="quarter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5037138" y="1301750"/>
            <a:ext cx="3048000" cy="2286000"/>
          </a:xfrm>
          <a:noFill/>
          <a:ln/>
        </p:spPr>
      </p:pic>
      <p:pic>
        <p:nvPicPr>
          <p:cNvPr id="333838" name="BiPed4_mp4.avi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5188" y="3729038"/>
            <a:ext cx="30099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39" name="pendulum2000.mpeg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056188" y="3729038"/>
            <a:ext cx="30099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1E71-C895-864B-A8AD-FABD18D341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3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3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3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3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3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338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3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33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9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8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Visual Feedback</a:t>
            </a:r>
          </a:p>
        </p:txBody>
      </p:sp>
      <p:pic>
        <p:nvPicPr>
          <p:cNvPr id="344069" name="visual_feedback_grasping.mpeg">
            <a:hlinkClick r:id="" action="ppaction://media"/>
          </p:cNvPr>
          <p:cNvPicPr>
            <a:picLocks noGrp="1"/>
          </p:cNvPicPr>
          <p:nvPr>
            <p:ph sz="quarter" idx="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65188" y="1301750"/>
            <a:ext cx="3048000" cy="2286000"/>
          </a:xfrm>
          <a:noFill/>
          <a:ln/>
        </p:spPr>
      </p:pic>
      <p:pic>
        <p:nvPicPr>
          <p:cNvPr id="344070" name="track.mpeg">
            <a:hlinkClick r:id="" action="ppaction://media"/>
          </p:cNvPr>
          <p:cNvPicPr>
            <a:picLocks noGrp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5037138" y="1301750"/>
            <a:ext cx="3048000" cy="2286000"/>
          </a:xfrm>
          <a:noFill/>
          <a:ln/>
        </p:spPr>
      </p:pic>
      <p:pic>
        <p:nvPicPr>
          <p:cNvPr id="344073" name="grabbingball.mpeg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75238" y="3829050"/>
            <a:ext cx="3009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5" name="sphere.mpeg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5188" y="40052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1E71-C895-864B-A8AD-FABD18D341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4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4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6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4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4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44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 Theory and Robotics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 plays a key role for low-level control of the actuators</a:t>
            </a:r>
          </a:p>
          <a:p>
            <a:pPr eaLnBrk="1" hangingPunct="1"/>
            <a:r>
              <a:rPr lang="en-US"/>
              <a:t>What about achieving higher-level goals?</a:t>
            </a:r>
          </a:p>
          <a:p>
            <a:pPr lvl="1" eaLnBrk="1" hangingPunct="1"/>
            <a:r>
              <a:rPr lang="en-US"/>
              <a:t>Navigation, robot coordination, interaction, collaboration</a:t>
            </a:r>
          </a:p>
          <a:p>
            <a:pPr eaLnBrk="1" hangingPunct="1"/>
            <a:r>
              <a:rPr lang="en-US"/>
              <a:t>Use other approaches, initially coming from the field of AI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Algorithmic control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a procedural series of steps or phases that a robot’s program moves through in service of accomplishing some task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1479550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92563"/>
            <a:ext cx="31416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Robo-Pong Contest</a:t>
            </a:r>
          </a:p>
        </p:txBody>
      </p:sp>
      <p:sp>
        <p:nvSpPr>
          <p:cNvPr id="4711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470525" cy="50768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/>
              <a:t>Run at MIT January 1991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Involved 2 robots and 15 plastic golf balls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Goal:</a:t>
            </a:r>
            <a:r>
              <a:rPr lang="en-US" sz="2000"/>
              <a:t>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/>
              <a:t>have your robot transport balls from its side of table to opponent’s in 60 seconds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/>
              <a:t>Robot with fewer balls on its side is the winner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Table 4x6 feet, inclined surfaces, small plateau area in center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Robots start in circles, balls placed as shown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Robots could use reflectance sensors to determine which side they were on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Plan encouraged diversity in robot strategies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Robo-Pong Contest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/>
              <a:t>Necessary skills: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go uphill and downhill, maneuver in the trough area, and coordinate activities of collecting and delivering balls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>
                <a:solidFill>
                  <a:srgbClr val="CC0000"/>
                </a:solidFill>
                <a:latin typeface="Comic Sans MS" pitchFamily="-108" charset="0"/>
              </a:rPr>
              <a:t>Ball-collecting robots</a:t>
            </a:r>
            <a:endParaRPr lang="en-US" sz="2000"/>
          </a:p>
          <a:p>
            <a:pPr lvl="1" eaLnBrk="1" hangingPunct="1">
              <a:lnSpc>
                <a:spcPct val="110000"/>
              </a:lnSpc>
            </a:pPr>
            <a:r>
              <a:rPr lang="en-US" sz="1800">
                <a:solidFill>
                  <a:srgbClr val="CC0000"/>
                </a:solidFill>
                <a:latin typeface="Comic Sans MS" pitchFamily="-108" charset="0"/>
              </a:rPr>
              <a:t>Harvester Robots:</a:t>
            </a:r>
            <a:r>
              <a:rPr lang="en-US" sz="1800"/>
              <a:t> scooped the balls into some sort of open arms and then pushed them onto the opponent’s side of the playing field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>
                <a:solidFill>
                  <a:srgbClr val="CC0000"/>
                </a:solidFill>
                <a:latin typeface="Comic Sans MS" pitchFamily="-108" charset="0"/>
              </a:rPr>
              <a:t>Eater Robots:</a:t>
            </a:r>
            <a:r>
              <a:rPr lang="en-US" sz="1800"/>
              <a:t> collected balls “inside their bodies” (more complex mechanically)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>
                <a:solidFill>
                  <a:srgbClr val="008000"/>
                </a:solidFill>
                <a:latin typeface="Comic Sans MS" pitchFamily="-108" charset="0"/>
              </a:rPr>
              <a:t>Shooter robots:</a:t>
            </a:r>
            <a:r>
              <a:rPr lang="en-US" sz="2000"/>
              <a:t> catapulted balls onto the opponent’s side of the 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If a ball went over the playing field wall on the opponent’s territory, the ball would be permanently scored against the opponent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Sophisticated mechanical design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Lost against aggressor designs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Robo-Pong Contest</a:t>
            </a:r>
          </a:p>
        </p:txBody>
      </p:sp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1608138"/>
            <a:ext cx="5848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917575" y="1254125"/>
            <a:ext cx="678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Arial" pitchFamily="-108" charset="0"/>
              </a:rPr>
              <a:t>Strategy pattern of </a:t>
            </a:r>
            <a:r>
              <a:rPr lang="en-US" sz="2000" b="1">
                <a:solidFill>
                  <a:srgbClr val="CC0000"/>
                </a:solidFill>
                <a:latin typeface="Arial" pitchFamily="-108" charset="0"/>
              </a:rPr>
              <a:t>Groucho,</a:t>
            </a:r>
            <a:r>
              <a:rPr lang="en-US" sz="2000">
                <a:latin typeface="Arial" pitchFamily="-108" charset="0"/>
              </a:rPr>
              <a:t> an algorithmic ball-harvester</a:t>
            </a:r>
          </a:p>
        </p:txBody>
      </p:sp>
      <p:sp>
        <p:nvSpPr>
          <p:cNvPr id="289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4729163"/>
            <a:ext cx="8543925" cy="1862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Linear series of actions, which are performed in a repetitive loop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Sensing may be used in the service of these actions, but it does not change the order in which they will be performed.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Some feedback based on the surrounding environment would be necessary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675" y="1157288"/>
            <a:ext cx="323532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Groucho’s Mechanics</a:t>
            </a:r>
          </a:p>
        </p:txBody>
      </p:sp>
      <p:sp>
        <p:nvSpPr>
          <p:cNvPr id="5018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404938"/>
            <a:ext cx="8229600" cy="5076825"/>
          </a:xfrm>
        </p:spPr>
        <p:txBody>
          <a:bodyPr/>
          <a:lstStyle/>
          <a:p>
            <a:pPr eaLnBrk="1" hangingPunct="1"/>
            <a:r>
              <a:rPr lang="en-US" dirty="0"/>
              <a:t>Basic turtle drive system with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pair </a:t>
            </a:r>
            <a:r>
              <a:rPr lang="en-US" dirty="0"/>
              <a:t>of driven wheels one each side</a:t>
            </a:r>
          </a:p>
          <a:p>
            <a:pPr eaLnBrk="1" hangingPunct="1"/>
            <a:r>
              <a:rPr lang="en-US" dirty="0"/>
              <a:t>Pair of free-spinning rider </a:t>
            </a:r>
          </a:p>
          <a:p>
            <a:pPr eaLnBrk="1" hangingPunct="1">
              <a:buFontTx/>
              <a:buNone/>
            </a:pPr>
            <a:r>
              <a:rPr lang="en-US" dirty="0"/>
              <a:t>	wheels mounted parallel to the floor </a:t>
            </a:r>
            <a:r>
              <a:rPr lang="en-US" dirty="0">
                <a:sym typeface="Symbol" pitchFamily="-108" charset="2"/>
              </a:rPr>
              <a:t></a:t>
            </a:r>
            <a:r>
              <a:rPr lang="en-US" dirty="0"/>
              <a:t> driving along a wall with no sensing or feedback required</a:t>
            </a:r>
          </a:p>
          <a:p>
            <a:pPr eaLnBrk="1" hangingPunct="1"/>
            <a:r>
              <a:rPr lang="en-US" dirty="0"/>
              <a:t>Two kinds of sensors: </a:t>
            </a:r>
          </a:p>
          <a:p>
            <a:pPr lvl="1" eaLnBrk="1" hangingPunct="1"/>
            <a:r>
              <a:rPr lang="en-US" dirty="0"/>
              <a:t>a touch sensor at the end each of of its “arms,” </a:t>
            </a:r>
          </a:p>
          <a:p>
            <a:pPr lvl="1" eaLnBrk="1" hangingPunct="1"/>
            <a:r>
              <a:rPr lang="en-US" dirty="0"/>
              <a:t>a pair of light sensors facing downward located near its geometric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Groucho’s Strategy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5863"/>
            <a:ext cx="8424863" cy="47656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Taking corners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From </a:t>
            </a:r>
            <a:r>
              <a:rPr lang="en-US" sz="2000" b="1">
                <a:solidFill>
                  <a:srgbClr val="CC0000"/>
                </a:solidFill>
              </a:rPr>
              <a:t>position 1 to position 2: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a repetitive series of little turns and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collisions back into the wall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(four or five iterations)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Reliable turning method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if the wheels slipped a little on one turn, </a:t>
            </a:r>
            <a:r>
              <a:rPr lang="en-US" sz="2000" i="1"/>
              <a:t>Groucho </a:t>
            </a:r>
            <a:r>
              <a:rPr lang="en-US" sz="2000"/>
              <a:t>kept turning until the touch sensor no longer struck the wall—in which case, it would have completed its turn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This method works for a wide range of corners—ones less than and greater than the right angles on the </a:t>
            </a:r>
            <a:r>
              <a:rPr lang="en-US" sz="2200" i="1"/>
              <a:t>Robo-Pong </a:t>
            </a:r>
            <a:r>
              <a:rPr lang="en-US" sz="2200"/>
              <a:t>playing field</a:t>
            </a:r>
            <a:endParaRPr lang="en-US" sz="450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1304925"/>
            <a:ext cx="3248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Groucho’s Strategy</a:t>
            </a: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Ninety degree turns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From position 3 to position 4, a single timed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/>
              <a:t>	turn movement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Crossing the center plateau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Use feedback sensing from a dual light sensor, aimed downward at the playing surface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One sensor was kept on the dark side of the table and the other on the light side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Summary:</a:t>
            </a:r>
            <a:r>
              <a:rPr lang="en-US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algorithmic strategy method is relatively simple and can be effective when a straight-forward algorithm can be devised</a:t>
            </a:r>
          </a:p>
        </p:txBody>
      </p:sp>
      <p:pic>
        <p:nvPicPr>
          <p:cNvPr id="522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1222375"/>
            <a:ext cx="22304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0CBC-FB95-BA48-BD79-A2155DBDD2BB}" type="slidenum">
              <a:rPr lang="en-US"/>
              <a:pPr/>
              <a:t>4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27543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Feedback control </a:t>
            </a:r>
            <a:r>
              <a:rPr lang="en-US"/>
              <a:t>= having a system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achieve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maintain</a:t>
            </a:r>
            <a:r>
              <a:rPr lang="en-US"/>
              <a:t> a </a:t>
            </a:r>
            <a:r>
              <a:rPr lang="en-US" b="1">
                <a:solidFill>
                  <a:srgbClr val="6600CC"/>
                </a:solidFill>
                <a:latin typeface="Comic Sans MS" pitchFamily="-108" charset="0"/>
              </a:rPr>
              <a:t>desired state</a:t>
            </a:r>
            <a:r>
              <a:rPr lang="en-US"/>
              <a:t> by continuously comparing its current and desired states, then adjusting the current state to minimize the difference</a:t>
            </a:r>
          </a:p>
          <a:p>
            <a:pPr eaLnBrk="1" hangingPunct="1"/>
            <a:r>
              <a:rPr lang="en-US"/>
              <a:t>Also called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closed loop control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3735388"/>
            <a:ext cx="58753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0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Strengths and Weaknesses of Algorithmic Control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Strengths</a:t>
            </a:r>
            <a:r>
              <a:rPr lang="en-US" sz="2200">
                <a:solidFill>
                  <a:srgbClr val="008000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Simplicity, directness, and predictability when things go according to plan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Weaknesses:</a:t>
            </a:r>
            <a:r>
              <a:rPr lang="en-US" sz="220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Inability to detect or correct for problems or unexpected circumstances, and the chained-dependencies required for proper functioning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If any one step fails, the whole solution typically fails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Each link-step of an algorithmic solution has a chance of failing, and this chance multiplies throughout the set of steps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CC0000"/>
                </a:solidFill>
              </a:rPr>
              <a:t>E.g.,</a:t>
            </a:r>
            <a:r>
              <a:rPr lang="en-US" sz="2000"/>
              <a:t> if each step has a 90% chance of functioning properly and there are six such steps in the solution </a:t>
            </a:r>
            <a:r>
              <a:rPr lang="en-US" sz="2000">
                <a:sym typeface="Symbol" pitchFamily="-108" charset="2"/>
              </a:rPr>
              <a:t> </a:t>
            </a:r>
            <a:r>
              <a:rPr lang="en-US" sz="2000"/>
              <a:t>the likelihood of overall program working is the likelihood that each steps functions properly: ~53% chance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Bolstering Algorithmic Control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12175" cy="5076825"/>
          </a:xfrm>
        </p:spPr>
        <p:txBody>
          <a:bodyPr/>
          <a:lstStyle/>
          <a:p>
            <a:r>
              <a:rPr lang="en-US" sz="2200"/>
              <a:t>Have separable steps along the way performed by feedback loops</a:t>
            </a:r>
          </a:p>
          <a:p>
            <a:r>
              <a:rPr lang="en-US" sz="2200"/>
              <a:t>Handling of inside corners: use a series of little turns and bumps </a:t>
            </a:r>
          </a:p>
          <a:p>
            <a:pPr lvl="1"/>
            <a:r>
              <a:rPr lang="en-US" sz="2000"/>
              <a:t>Assumes that Groucho would not hit the wall perpendicularly </a:t>
            </a:r>
          </a:p>
          <a:p>
            <a:pPr lvl="1"/>
            <a:r>
              <a:rPr lang="en-US" sz="2000"/>
              <a:t>Through feedback </a:t>
            </a:r>
            <a:r>
              <a:rPr lang="en-US" sz="2000">
                <a:sym typeface="Symbol" pitchFamily="-108" charset="2"/>
              </a:rPr>
              <a:t> can</a:t>
            </a:r>
            <a:r>
              <a:rPr lang="en-US" sz="2000"/>
              <a:t> compensate for variances in the playing field, the performance of the robot, and real-world unpredictability </a:t>
            </a:r>
          </a:p>
          <a:p>
            <a:r>
              <a:rPr lang="en-US" sz="2200"/>
              <a:t>Crossing the plateau</a:t>
            </a:r>
          </a:p>
          <a:p>
            <a:pPr lvl="1"/>
            <a:r>
              <a:rPr lang="en-US" sz="2000"/>
              <a:t>The rolling rider wheels ensured that the robot is properly oriented</a:t>
            </a:r>
          </a:p>
          <a:p>
            <a:pPr lvl="1"/>
            <a:r>
              <a:rPr lang="en-US" sz="2000"/>
              <a:t>The right-angle turn was immediately followed by a feedback program that tracked the light/dark edge</a:t>
            </a:r>
          </a:p>
          <a:p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Embed feedback controls within the algorithmic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</a:t>
            </a:r>
          </a:p>
        </p:txBody>
      </p:sp>
      <p:sp>
        <p:nvSpPr>
          <p:cNvPr id="3082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CC0000"/>
                </a:solidFill>
                <a:latin typeface="Comic Sans MS" pitchFamily="-108" charset="0"/>
              </a:rPr>
              <a:t>Problem</a:t>
            </a:r>
            <a:r>
              <a:rPr lang="en-US" sz="2200" dirty="0"/>
              <a:t> with simple algorithmic approach: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 provision for detecting or correcting for, problem situations</a:t>
            </a:r>
          </a:p>
          <a:p>
            <a:pPr>
              <a:lnSpc>
                <a:spcPct val="110000"/>
              </a:lnSpc>
            </a:pPr>
            <a:r>
              <a:rPr lang="en-US" sz="2200" dirty="0" err="1"/>
              <a:t>Groucho’s</a:t>
            </a:r>
            <a:r>
              <a:rPr lang="en-US" sz="2200" dirty="0"/>
              <a:t> program: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Robot is waiting for a touch sensor to trigger the next phase of action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If something would impede its travel, without striking a touch sensor, </a:t>
            </a:r>
            <a:r>
              <a:rPr lang="en-US" sz="2000" dirty="0" err="1"/>
              <a:t>Groucho</a:t>
            </a:r>
            <a:r>
              <a:rPr lang="en-US" sz="2000" dirty="0"/>
              <a:t> would be unable to take corrective action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While crossing the top plateau the opponent robot gets in the way, and triggers a touch sensor </a:t>
            </a:r>
            <a:r>
              <a:rPr lang="en-US" sz="2000" dirty="0" err="1">
                <a:sym typeface="Symbol" pitchFamily="-108" charset="2"/>
              </a:rPr>
              <a:t></a:t>
            </a:r>
            <a:r>
              <a:rPr lang="en-US" sz="2000" dirty="0"/>
              <a:t> </a:t>
            </a:r>
            <a:r>
              <a:rPr lang="en-US" sz="2000" dirty="0" err="1"/>
              <a:t>Groucho</a:t>
            </a:r>
            <a:r>
              <a:rPr lang="en-US" sz="2000" dirty="0"/>
              <a:t> would begin its behavior activated when reaching the opposing wall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8000"/>
                </a:solidFill>
                <a:latin typeface="Comic Sans MS" pitchFamily="-108" charset="0"/>
              </a:rPr>
              <a:t>Solution:</a:t>
            </a:r>
            <a:r>
              <a:rPr lang="en-US" sz="2200" dirty="0"/>
              <a:t> techniques for error </a:t>
            </a:r>
            <a:r>
              <a:rPr lang="en-US" sz="2200" dirty="0" smtClean="0"/>
              <a:t>detection </a:t>
            </a:r>
            <a:r>
              <a:rPr lang="en-US" sz="2200" dirty="0"/>
              <a:t>and</a:t>
            </a:r>
            <a:r>
              <a:rPr lang="en-US" sz="2200" dirty="0" smtClean="0"/>
              <a:t> recovery </a:t>
            </a:r>
            <a:r>
              <a:rPr lang="en-US" sz="2200" dirty="0"/>
              <a:t>within an algorithmic framework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“Knowing” that it had struck the opponent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         Exit Conditions</a:t>
            </a:r>
          </a:p>
        </p:txBody>
      </p:sp>
      <p:sp>
        <p:nvSpPr>
          <p:cNvPr id="310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8775" y="1214438"/>
            <a:ext cx="8229600" cy="5419725"/>
          </a:xfrm>
        </p:spPr>
        <p:txBody>
          <a:bodyPr/>
          <a:lstStyle/>
          <a:p>
            <a:r>
              <a:rPr lang="en-US"/>
              <a:t>Going from position 4 to 5:  </a:t>
            </a:r>
          </a:p>
          <a:p>
            <a:pPr lvl="1"/>
            <a:r>
              <a:rPr lang="en-US"/>
              <a:t>Traverses light/dark edge across the field</a:t>
            </a:r>
          </a:p>
          <a:p>
            <a:pPr lvl="1"/>
            <a:r>
              <a:rPr lang="en-US"/>
              <a:t>Check for touch sensor to continue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Problem:</a:t>
            </a:r>
            <a:r>
              <a:rPr lang="en-US"/>
              <a:t> </a:t>
            </a:r>
          </a:p>
          <a:p>
            <a:pPr lvl="1"/>
            <a:r>
              <a:rPr lang="en-US"/>
              <a:t>Only way to exit is if one of the touch sensors is pressed</a:t>
            </a:r>
          </a:p>
          <a:p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Solution: </a:t>
            </a:r>
          </a:p>
          <a:p>
            <a:pPr lvl="1"/>
            <a:r>
              <a:rPr lang="en-US"/>
              <a:t>Allow the subroutine to time out</a:t>
            </a:r>
          </a:p>
          <a:p>
            <a:pPr lvl="1"/>
            <a:r>
              <a:rPr lang="en-US"/>
              <a:t>After a predetermined period of time has elapsed, the subroutine exits even if a touch sensor was not pressed</a:t>
            </a:r>
          </a:p>
        </p:txBody>
      </p:sp>
      <p:pic>
        <p:nvPicPr>
          <p:cNvPr id="3102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1233488"/>
            <a:ext cx="223043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5603875" y="177800"/>
            <a:ext cx="272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3399"/>
                </a:solidFill>
                <a:latin typeface="Comic Sans MS" pitchFamily="-108" charset="0"/>
              </a:rPr>
              <a:t>- Timeouts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- Timeouts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 the higher level control program of abnormal exit by returning a value indicating</a:t>
            </a:r>
          </a:p>
          <a:p>
            <a:pPr lvl="1"/>
            <a:r>
              <a:rPr lang="en-US"/>
              <a:t>Normal termination (with a touch sensor press) or abnormal termination (because of a timeout) 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Another Problem: </a:t>
            </a:r>
            <a:r>
              <a:rPr lang="en-US"/>
              <a:t>routine finishes in too little time</a:t>
            </a:r>
          </a:p>
          <a:p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Solution:</a:t>
            </a:r>
          </a:p>
          <a:p>
            <a:pPr lvl="1"/>
            <a:r>
              <a:rPr lang="en-US"/>
              <a:t>Use a “too-long” and a “too-short” timeout</a:t>
            </a:r>
          </a:p>
          <a:p>
            <a:pPr lvl="1"/>
            <a:r>
              <a:rPr lang="en-US"/>
              <a:t>If elapsed time is less than TOO-SHORT </a:t>
            </a:r>
            <a:r>
              <a:rPr lang="en-US">
                <a:sym typeface="Symbol" pitchFamily="-108" charset="2"/>
              </a:rPr>
              <a:t> procedure returns </a:t>
            </a:r>
            <a:r>
              <a:rPr lang="en-US"/>
              <a:t>an EARLY error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– Premature Exits</a:t>
            </a:r>
          </a:p>
        </p:txBody>
      </p:sp>
      <p:sp>
        <p:nvSpPr>
          <p:cNvPr id="3184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70512"/>
          </a:xfrm>
        </p:spPr>
        <p:txBody>
          <a:bodyPr/>
          <a:lstStyle/>
          <a:p>
            <a:r>
              <a:rPr lang="en-US" sz="2200"/>
              <a:t>Edge-following section</a:t>
            </a:r>
          </a:p>
          <a:p>
            <a:pPr lvl="1"/>
            <a:r>
              <a:rPr lang="en-US" sz="2000"/>
              <a:t>Veer left, go straight, going right </a:t>
            </a:r>
          </a:p>
          <a:p>
            <a:r>
              <a:rPr lang="en-US" sz="2400">
                <a:solidFill>
                  <a:srgbClr val="CC0000"/>
                </a:solidFill>
                <a:latin typeface="Comic Sans MS" pitchFamily="-108" charset="0"/>
              </a:rPr>
              <a:t>Problem:</a:t>
            </a:r>
          </a:p>
          <a:p>
            <a:pPr lvl="1"/>
            <a:r>
              <a:rPr lang="en-US" sz="2000"/>
              <a:t>Robot shouldn’t stay in any of these modes for very long </a:t>
            </a:r>
          </a:p>
          <a:p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Solution:</a:t>
            </a:r>
            <a:r>
              <a:rPr lang="en-US" sz="2200"/>
              <a:t> monitor the transitions between the different modes of the feedback loop</a:t>
            </a:r>
          </a:p>
          <a:p>
            <a:pPr lvl="1"/>
            <a:r>
              <a:rPr lang="en-US" sz="2000">
                <a:solidFill>
                  <a:srgbClr val="CC0000"/>
                </a:solidFill>
              </a:rPr>
              <a:t>Parameters</a:t>
            </a:r>
            <a:r>
              <a:rPr lang="en-US" sz="2000"/>
              <a:t> representing longest time that Groucho may spend continuously in any given state</a:t>
            </a:r>
          </a:p>
          <a:p>
            <a:pPr lvl="1"/>
            <a:r>
              <a:rPr lang="en-US" sz="2000">
                <a:solidFill>
                  <a:srgbClr val="008000"/>
                </a:solidFill>
              </a:rPr>
              <a:t>State variables</a:t>
            </a:r>
            <a:r>
              <a:rPr lang="en-US" sz="2000"/>
              <a:t>: </a:t>
            </a:r>
            <a:r>
              <a:rPr lang="en-US" sz="2000">
                <a:solidFill>
                  <a:srgbClr val="008000"/>
                </a:solidFill>
              </a:rPr>
              <a:t>last_mode </a:t>
            </a:r>
            <a:r>
              <a:rPr lang="en-US" sz="2000"/>
              <a:t>and </a:t>
            </a:r>
            <a:r>
              <a:rPr lang="en-US" sz="2000">
                <a:solidFill>
                  <a:srgbClr val="008000"/>
                </a:solidFill>
              </a:rPr>
              <a:t>last_time</a:t>
            </a:r>
            <a:endParaRPr lang="en-US" sz="2000"/>
          </a:p>
          <a:p>
            <a:pPr lvl="1"/>
            <a:r>
              <a:rPr lang="en-US" sz="2000">
                <a:solidFill>
                  <a:srgbClr val="6600CC"/>
                </a:solidFill>
              </a:rPr>
              <a:t>Return codes</a:t>
            </a:r>
            <a:r>
              <a:rPr lang="en-US" sz="2000"/>
              <a:t> to represent the states: </a:t>
            </a:r>
            <a:r>
              <a:rPr lang="en-US" sz="2000">
                <a:solidFill>
                  <a:srgbClr val="6600CC"/>
                </a:solidFill>
              </a:rPr>
              <a:t>stuck veering left/right/straight</a:t>
            </a: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24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– Taking Action</a:t>
            </a:r>
          </a:p>
        </p:txBody>
      </p:sp>
      <p:sp>
        <p:nvSpPr>
          <p:cNvPr id="32461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</a:rPr>
              <a:t>What action to take after learning that a problem has occurred?</a:t>
            </a:r>
          </a:p>
          <a:p>
            <a:pPr>
              <a:lnSpc>
                <a:spcPct val="110000"/>
              </a:lnSpc>
            </a:pPr>
            <a:r>
              <a:rPr lang="en-US" sz="2000"/>
              <a:t>Robot gets stuck following the edge (position 4 to 5)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Robot has run into the opponent robot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Robot has mistracked the median edge 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Something else has gone wrong</a:t>
            </a:r>
          </a:p>
          <a:p>
            <a:pPr>
              <a:lnSpc>
                <a:spcPct val="110000"/>
              </a:lnSpc>
            </a:pPr>
            <a:r>
              <a:rPr lang="en-US" sz="2000">
                <a:solidFill>
                  <a:srgbClr val="008000"/>
                </a:solidFill>
                <a:latin typeface="Comic Sans MS" pitchFamily="-108" charset="0"/>
              </a:rPr>
              <a:t>Solution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After an error condition re-examine all other sensors to try to make sense of the situation (e.g. detecting the opponent robot)</a:t>
            </a:r>
          </a:p>
          <a:p>
            <a:pPr>
              <a:lnSpc>
                <a:spcPct val="110000"/>
              </a:lnSpc>
            </a:pPr>
            <a:r>
              <a:rPr lang="en-US" sz="2000"/>
              <a:t>Difficult to design appropriate reactions to any possible situation </a:t>
            </a:r>
          </a:p>
          <a:p>
            <a:pPr>
              <a:lnSpc>
                <a:spcPct val="110000"/>
              </a:lnSpc>
            </a:pPr>
            <a:r>
              <a:rPr lang="en-US" sz="2000"/>
              <a:t>A single recovery behavior would suffice for many circumstances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Groucho: heading downhill until hitting the bottom wall and then proceeding with the cornering routine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ADA-78CB-AF43-BE16-EAAC0BA67D9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  <p:sp>
        <p:nvSpPr>
          <p:cNvPr id="6042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/>
              <a:t>M. Matari</a:t>
            </a:r>
            <a:r>
              <a:rPr lang="en-US" sz="2400">
                <a:ea typeface="Arial" pitchFamily="-108" charset="0"/>
                <a:cs typeface="Arial" pitchFamily="-108" charset="0"/>
              </a:rPr>
              <a:t>ć</a:t>
            </a:r>
            <a:r>
              <a:rPr lang="en-US" sz="2400"/>
              <a:t>: Chapter 10</a:t>
            </a:r>
          </a:p>
        </p:txBody>
      </p:sp>
      <p:pic>
        <p:nvPicPr>
          <p:cNvPr id="60422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4573-557E-B040-ABFA-BA03BEB4562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886C-4C20-454A-8DFB-B16E87E48CE0}" type="slidenum">
              <a:rPr lang="en-US"/>
              <a:pPr/>
              <a:t>5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Robotic Example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37187"/>
          </a:xfrm>
        </p:spPr>
        <p:txBody>
          <a:bodyPr/>
          <a:lstStyle/>
          <a:p>
            <a:pPr eaLnBrk="1" hangingPunct="1"/>
            <a:r>
              <a:rPr lang="en-US"/>
              <a:t>Use feedback to design a wall following robot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What sensors to use, what info will they provide?</a:t>
            </a:r>
          </a:p>
          <a:p>
            <a:pPr lvl="1" eaLnBrk="1" hangingPunct="1"/>
            <a:r>
              <a:rPr lang="en-US"/>
              <a:t>Contact: the least information</a:t>
            </a:r>
          </a:p>
          <a:p>
            <a:pPr lvl="1" eaLnBrk="1" hangingPunct="1"/>
            <a:r>
              <a:rPr lang="en-US"/>
              <a:t>IR: information about a possible wall, but not distance</a:t>
            </a:r>
          </a:p>
          <a:p>
            <a:pPr lvl="1" eaLnBrk="1" hangingPunct="1"/>
            <a:r>
              <a:rPr lang="en-US"/>
              <a:t>Sonar, laser: would provide distance</a:t>
            </a:r>
          </a:p>
          <a:p>
            <a:pPr lvl="1" eaLnBrk="1" hangingPunct="1"/>
            <a:r>
              <a:rPr lang="en-US"/>
              <a:t>Bend sensor: would provide distance</a:t>
            </a:r>
          </a:p>
          <a:p>
            <a:pPr eaLnBrk="1" hangingPunct="1"/>
            <a:r>
              <a:rPr lang="en-US"/>
              <a:t>Control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right</a:t>
            </a:r>
            <a:r>
              <a:rPr lang="en-US" sz="2000"/>
              <a:t>, 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keep going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larger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toward the wall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else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away from the wall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75" y="3387725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6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3C1-1BF6-7A4B-8E92-5FCDE2652689}" type="slidenum">
              <a:rPr lang="en-US"/>
              <a:pPr/>
              <a:t>6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Simple Feedback Control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257300"/>
            <a:ext cx="4162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3695700"/>
            <a:ext cx="4114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542925" y="4343400"/>
            <a:ext cx="39782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Times New Roman" pitchFamily="-108" charset="0"/>
              </a:rPr>
              <a:t> </a:t>
            </a:r>
            <a:r>
              <a:rPr lang="en-US">
                <a:latin typeface="Arial" pitchFamily="-108" charset="0"/>
              </a:rPr>
              <a:t>HandyBug oscillates around setpoint goal value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Never goes straight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98488" y="1395413"/>
            <a:ext cx="3690937" cy="27813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pitchFamily="-108" charset="0"/>
              </a:rPr>
              <a:t>Sharp turns</a:t>
            </a:r>
          </a:p>
          <a:p>
            <a:pPr eaLnBrk="0" hangingPunct="0"/>
            <a:endParaRPr lang="en-US">
              <a:latin typeface="Arial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left()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  <a:p>
            <a:pPr eaLnBrk="0" hangingPunct="0"/>
            <a:endParaRPr lang="en-US" sz="1400">
              <a:latin typeface="Courier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right()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07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BB6E-5A01-C04B-99D4-E15F5C840785}" type="slidenum">
              <a:rPr lang="en-US"/>
              <a:pPr/>
              <a:t>7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Overshoot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The system goes beyond its setpoint </a:t>
            </a:r>
            <a:r>
              <a:rPr lang="en-US">
                <a:sym typeface="Symbol" pitchFamily="-108" charset="2"/>
              </a:rPr>
              <a:t> c</a:t>
            </a:r>
            <a:r>
              <a:rPr lang="en-US"/>
              <a:t>hanges direction before stabilizing on it 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For this example overshoot is not a critical problem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Other situations are more critical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A robot arm moving to a particular position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Going beyond the goal position </a:t>
            </a:r>
            <a:r>
              <a:rPr lang="en-US">
                <a:sym typeface="Symbol" pitchFamily="-108" charset="2"/>
              </a:rPr>
              <a:t> </a:t>
            </a:r>
            <a:r>
              <a:rPr lang="en-US"/>
              <a:t>could have collided with some object just beyond the setpoint position</a:t>
            </a:r>
          </a:p>
        </p:txBody>
      </p:sp>
    </p:spTree>
    <p:extLst>
      <p:ext uri="{BB962C8B-B14F-4D97-AF65-F5344CB8AC3E}">
        <p14:creationId xmlns:p14="http://schemas.microsoft.com/office/powerpoint/2010/main" val="10824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4224-08AA-6749-A131-AF41F6AF85C1}" type="slidenum">
              <a:rPr lang="en-US"/>
              <a:pPr/>
              <a:t>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Oscillations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The robot oscillates around the optimal distance from the wall, getting either too close or too far 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In general, the behavior of a feedback system oscillates around the desired state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Decreasing oscillations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Adjust the turning angle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Use a range instead of a fixed distance as the goal state</a:t>
            </a:r>
          </a:p>
        </p:txBody>
      </p:sp>
    </p:spTree>
    <p:extLst>
      <p:ext uri="{BB962C8B-B14F-4D97-AF65-F5344CB8AC3E}">
        <p14:creationId xmlns:p14="http://schemas.microsoft.com/office/powerpoint/2010/main" val="16069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8F2-4446-504C-8892-14146F82674F}" type="slidenum">
              <a:rPr lang="en-US"/>
              <a:pPr/>
              <a:t>9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Simple Feedback Control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3700" y="4156075"/>
            <a:ext cx="83820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accent2"/>
                </a:solidFill>
                <a:latin typeface="Arial" pitchFamily="-108" charset="0"/>
              </a:rPr>
              <a:t>Gentle Turning Algorithm:</a:t>
            </a:r>
          </a:p>
          <a:p>
            <a:pPr lvl="1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Swings less abrupt</a:t>
            </a:r>
          </a:p>
          <a:p>
            <a:pPr lvl="1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HandyBug completes run in 16 sec (vs. 19 sec in hard turn version) for same length course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7825" y="1250950"/>
            <a:ext cx="3203575" cy="27813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pitchFamily="-108" charset="0"/>
              </a:rPr>
              <a:t>Gentle Turns</a:t>
            </a:r>
          </a:p>
          <a:p>
            <a:pPr eaLnBrk="0" hangingPunct="0"/>
            <a:endParaRPr lang="en-US">
              <a:latin typeface="Arial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left()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50);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  <a:p>
            <a:pPr eaLnBrk="0" hangingPunct="0"/>
            <a:endParaRPr lang="en-US" sz="1400">
              <a:latin typeface="Courier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right()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50);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1527175"/>
            <a:ext cx="4191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08113" y="5756275"/>
            <a:ext cx="646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Minimize both overshoot and oscillation, but provide adequate system response to changes in setpoints</a:t>
            </a:r>
          </a:p>
        </p:txBody>
      </p:sp>
    </p:spTree>
    <p:extLst>
      <p:ext uri="{BB962C8B-B14F-4D97-AF65-F5344CB8AC3E}">
        <p14:creationId xmlns:p14="http://schemas.microsoft.com/office/powerpoint/2010/main" val="42770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3136</Words>
  <Application>Microsoft Macintosh PowerPoint</Application>
  <PresentationFormat>On-screen Show (4:3)</PresentationFormat>
  <Paragraphs>499</Paragraphs>
  <Slides>47</Slides>
  <Notes>47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Autonomous Mobile Robots CPE 470/670</vt:lpstr>
      <vt:lpstr>Mid-Term</vt:lpstr>
      <vt:lpstr>Review</vt:lpstr>
      <vt:lpstr>Feedback Control</vt:lpstr>
      <vt:lpstr>A Robotic Example</vt:lpstr>
      <vt:lpstr>Simple Feedback Control</vt:lpstr>
      <vt:lpstr>Overshoot</vt:lpstr>
      <vt:lpstr>Oscillations</vt:lpstr>
      <vt:lpstr>Simple Feedback Control</vt:lpstr>
      <vt:lpstr>Wall Following</vt:lpstr>
      <vt:lpstr>Open Loop Control</vt:lpstr>
      <vt:lpstr>Uses of Open Loop Control</vt:lpstr>
      <vt:lpstr>Types of Feedback Control</vt:lpstr>
      <vt:lpstr>Proportional Control</vt:lpstr>
      <vt:lpstr>Determining Gains</vt:lpstr>
      <vt:lpstr>Gains</vt:lpstr>
      <vt:lpstr>Gains and Oscillations</vt:lpstr>
      <vt:lpstr>Proportional Control for  Rotation Position of Wheel</vt:lpstr>
      <vt:lpstr>Proportional Control for  Rotation Position of Wheel</vt:lpstr>
      <vt:lpstr>Proportional Control for  Rotation Position of Wheel</vt:lpstr>
      <vt:lpstr>Proportional Control</vt:lpstr>
      <vt:lpstr>Proportional Control</vt:lpstr>
      <vt:lpstr>Derivative Control</vt:lpstr>
      <vt:lpstr>Controlling Velocity</vt:lpstr>
      <vt:lpstr>Derivative Control</vt:lpstr>
      <vt:lpstr>PD Control</vt:lpstr>
      <vt:lpstr>Proportional-Derivative Control</vt:lpstr>
      <vt:lpstr>Control Example</vt:lpstr>
      <vt:lpstr>Integral Control</vt:lpstr>
      <vt:lpstr>PID Control</vt:lpstr>
      <vt:lpstr>Feedback Control</vt:lpstr>
      <vt:lpstr>Visual Feedback</vt:lpstr>
      <vt:lpstr>Control Theory and Robotics</vt:lpstr>
      <vt:lpstr>Robo-Pong Contest</vt:lpstr>
      <vt:lpstr>Robo-Pong Contest</vt:lpstr>
      <vt:lpstr>Robo-Pong Contest</vt:lpstr>
      <vt:lpstr>Groucho’s Mechanics</vt:lpstr>
      <vt:lpstr>Groucho’s Strategy</vt:lpstr>
      <vt:lpstr>Groucho’s Strategy</vt:lpstr>
      <vt:lpstr>Strengths and Weaknesses of Algorithmic Control</vt:lpstr>
      <vt:lpstr>Bolstering Algorithmic Control</vt:lpstr>
      <vt:lpstr>Exit Conditions</vt:lpstr>
      <vt:lpstr>         Exit Conditions</vt:lpstr>
      <vt:lpstr>Exit Conditions - Timeouts</vt:lpstr>
      <vt:lpstr>Exit Conditions – Premature Exits</vt:lpstr>
      <vt:lpstr>Exit Conditions – Taking Action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805</cp:revision>
  <cp:lastPrinted>2014-10-20T16:17:03Z</cp:lastPrinted>
  <dcterms:created xsi:type="dcterms:W3CDTF">2010-03-12T20:14:34Z</dcterms:created>
  <dcterms:modified xsi:type="dcterms:W3CDTF">2014-10-21T18:44:57Z</dcterms:modified>
</cp:coreProperties>
</file>