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71"/>
  </p:notesMasterIdLst>
  <p:handoutMasterIdLst>
    <p:handoutMasterId r:id="rId72"/>
  </p:handoutMasterIdLst>
  <p:sldIdLst>
    <p:sldId id="256" r:id="rId2"/>
    <p:sldId id="368" r:id="rId3"/>
    <p:sldId id="327" r:id="rId4"/>
    <p:sldId id="335" r:id="rId5"/>
    <p:sldId id="381" r:id="rId6"/>
    <p:sldId id="382" r:id="rId7"/>
    <p:sldId id="383" r:id="rId8"/>
    <p:sldId id="384" r:id="rId9"/>
    <p:sldId id="385" r:id="rId10"/>
    <p:sldId id="386" r:id="rId11"/>
    <p:sldId id="387" r:id="rId12"/>
    <p:sldId id="388" r:id="rId13"/>
    <p:sldId id="389" r:id="rId14"/>
    <p:sldId id="390" r:id="rId15"/>
    <p:sldId id="391" r:id="rId16"/>
    <p:sldId id="392" r:id="rId17"/>
    <p:sldId id="393" r:id="rId18"/>
    <p:sldId id="394" r:id="rId19"/>
    <p:sldId id="395" r:id="rId20"/>
    <p:sldId id="396" r:id="rId21"/>
    <p:sldId id="397" r:id="rId22"/>
    <p:sldId id="398" r:id="rId23"/>
    <p:sldId id="399" r:id="rId24"/>
    <p:sldId id="371" r:id="rId25"/>
    <p:sldId id="372" r:id="rId26"/>
    <p:sldId id="373" r:id="rId27"/>
    <p:sldId id="374" r:id="rId28"/>
    <p:sldId id="375" r:id="rId29"/>
    <p:sldId id="376" r:id="rId30"/>
    <p:sldId id="377" r:id="rId31"/>
    <p:sldId id="378" r:id="rId32"/>
    <p:sldId id="379" r:id="rId33"/>
    <p:sldId id="380" r:id="rId34"/>
    <p:sldId id="313" r:id="rId35"/>
    <p:sldId id="314" r:id="rId36"/>
    <p:sldId id="315" r:id="rId37"/>
    <p:sldId id="316" r:id="rId38"/>
    <p:sldId id="317" r:id="rId39"/>
    <p:sldId id="318" r:id="rId40"/>
    <p:sldId id="319" r:id="rId41"/>
    <p:sldId id="328" r:id="rId42"/>
    <p:sldId id="329" r:id="rId43"/>
    <p:sldId id="330" r:id="rId44"/>
    <p:sldId id="331" r:id="rId45"/>
    <p:sldId id="332" r:id="rId46"/>
    <p:sldId id="333" r:id="rId47"/>
    <p:sldId id="334" r:id="rId48"/>
    <p:sldId id="336" r:id="rId49"/>
    <p:sldId id="337" r:id="rId50"/>
    <p:sldId id="338" r:id="rId51"/>
    <p:sldId id="339" r:id="rId52"/>
    <p:sldId id="344" r:id="rId53"/>
    <p:sldId id="345" r:id="rId54"/>
    <p:sldId id="346" r:id="rId55"/>
    <p:sldId id="347" r:id="rId56"/>
    <p:sldId id="348" r:id="rId57"/>
    <p:sldId id="349" r:id="rId58"/>
    <p:sldId id="350" r:id="rId59"/>
    <p:sldId id="351" r:id="rId60"/>
    <p:sldId id="352" r:id="rId61"/>
    <p:sldId id="353" r:id="rId62"/>
    <p:sldId id="354" r:id="rId63"/>
    <p:sldId id="355" r:id="rId64"/>
    <p:sldId id="356" r:id="rId65"/>
    <p:sldId id="357" r:id="rId66"/>
    <p:sldId id="358" r:id="rId67"/>
    <p:sldId id="359" r:id="rId68"/>
    <p:sldId id="360" r:id="rId69"/>
    <p:sldId id="274" r:id="rId70"/>
  </p:sldIdLst>
  <p:sldSz cx="9144000" cy="6858000" type="screen4x3"/>
  <p:notesSz cx="6858000" cy="90805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vantGarde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vantGarde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vantGarde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vantGarde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vantGarde" pitchFamily="34" charset="0"/>
        <a:ea typeface="+mn-ea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vantGarde" pitchFamily="34" charset="0"/>
        <a:ea typeface="+mn-ea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vantGarde" pitchFamily="34" charset="0"/>
        <a:ea typeface="+mn-ea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vantGarde" pitchFamily="34" charset="0"/>
        <a:ea typeface="+mn-ea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vantGarde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clrMode="gray" frameSlides="1"/>
  <p:clrMru>
    <a:srgbClr val="CC0000"/>
    <a:srgbClr val="33CCCC"/>
    <a:srgbClr val="006699"/>
    <a:srgbClr val="008000"/>
    <a:srgbClr val="5F5F5F"/>
    <a:srgbClr val="FF0000"/>
    <a:srgbClr val="6600CC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napVertSplitter="1" vertBarState="minimized" horzBarState="maximized">
    <p:restoredLeft sz="4598" autoAdjust="0"/>
    <p:restoredTop sz="94660"/>
  </p:normalViewPr>
  <p:slideViewPr>
    <p:cSldViewPr snapToGrid="0">
      <p:cViewPr varScale="1">
        <p:scale>
          <a:sx n="174" d="100"/>
          <a:sy n="174" d="100"/>
        </p:scale>
        <p:origin x="-23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133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70" Type="http://schemas.openxmlformats.org/officeDocument/2006/relationships/slide" Target="slides/slide69.xml"/><Relationship Id="rId71" Type="http://schemas.openxmlformats.org/officeDocument/2006/relationships/notesMaster" Target="notesMasters/notesMaster1.xml"/><Relationship Id="rId72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73" Type="http://schemas.openxmlformats.org/officeDocument/2006/relationships/printerSettings" Target="printerSettings/printerSettings1.bin"/><Relationship Id="rId74" Type="http://schemas.openxmlformats.org/officeDocument/2006/relationships/presProps" Target="presProps.xml"/><Relationship Id="rId75" Type="http://schemas.openxmlformats.org/officeDocument/2006/relationships/viewProps" Target="viewProps.xml"/><Relationship Id="rId76" Type="http://schemas.openxmlformats.org/officeDocument/2006/relationships/theme" Target="theme/theme1.xml"/><Relationship Id="rId77" Type="http://schemas.openxmlformats.org/officeDocument/2006/relationships/tableStyles" Target="tableStyles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90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90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24888"/>
            <a:ext cx="29718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90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24888"/>
            <a:ext cx="29718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-108" charset="0"/>
              </a:defRPr>
            </a:lvl1pPr>
          </a:lstStyle>
          <a:p>
            <a:fld id="{9E5FD72E-667A-7143-9316-EF7964BF8E6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34945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58875" y="681038"/>
            <a:ext cx="4540250" cy="34051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13238"/>
            <a:ext cx="5486400" cy="408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24888"/>
            <a:ext cx="29718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24888"/>
            <a:ext cx="29718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-108" charset="0"/>
              </a:defRPr>
            </a:lvl1pPr>
          </a:lstStyle>
          <a:p>
            <a:fld id="{92BA31E6-AE93-5447-8D3A-CF1DB5BB520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80870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10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10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10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108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4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4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4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5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5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5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5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5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5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7.xml"/></Relationships>
</file>

<file path=ppt/notesSlides/_rels/notesSlide5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8.xml"/></Relationships>
</file>

<file path=ppt/notesSlides/_rels/notesSlide5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9.xml"/></Relationships>
</file>

<file path=ppt/notesSlides/_rels/notesSlide5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0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1.xml"/></Relationships>
</file>

<file path=ppt/notesSlides/_rels/notesSlide6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2.xml"/></Relationships>
</file>

<file path=ppt/notesSlides/_rels/notesSlide6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3.xml"/></Relationships>
</file>

<file path=ppt/notesSlides/_rels/notesSlide6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4.xml"/></Relationships>
</file>

<file path=ppt/notesSlides/_rels/notesSlide6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5.xml"/></Relationships>
</file>

<file path=ppt/notesSlides/_rels/notesSlide6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6.xml"/></Relationships>
</file>

<file path=ppt/notesSlides/_rels/notesSlide6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7.xml"/></Relationships>
</file>

<file path=ppt/notesSlides/_rels/notesSlide6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8.xml"/></Relationships>
</file>

<file path=ppt/notesSlides/_rels/notesSlide6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EB2CDE-F7E2-1449-8D34-D1C57CF0291F}" type="slidenum">
              <a:rPr lang="en-US"/>
              <a:pPr/>
              <a:t>1</a:t>
            </a:fld>
            <a:endParaRPr lang="en-US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08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71FF7C5-194E-5C43-B4ED-C15436EA739A}" type="slidenum">
              <a:rPr lang="en-US"/>
              <a:pPr/>
              <a:t>11</a:t>
            </a:fld>
            <a:endParaRPr lang="en-US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08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C170D26-9155-BC46-88DB-7B938D823F41}" type="slidenum">
              <a:rPr lang="en-US"/>
              <a:pPr/>
              <a:t>12</a:t>
            </a:fld>
            <a:endParaRPr lang="en-US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08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B3DDDA1-3715-844F-B5AE-1AC627380305}" type="slidenum">
              <a:rPr lang="en-US"/>
              <a:pPr/>
              <a:t>13</a:t>
            </a:fld>
            <a:endParaRPr lang="en-US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08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1A3F18B-49D9-C542-A3F7-A96ADC9375B4}" type="slidenum">
              <a:rPr lang="en-US"/>
              <a:pPr/>
              <a:t>14</a:t>
            </a:fld>
            <a:endParaRPr lang="en-US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08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8E48A50-CCFF-2742-829F-715C7D93065D}" type="slidenum">
              <a:rPr lang="en-US"/>
              <a:pPr/>
              <a:t>15</a:t>
            </a:fld>
            <a:endParaRPr lang="en-US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08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2FC5C3F-E856-4A4F-90F4-7F15DCE015FC}" type="slidenum">
              <a:rPr lang="en-US"/>
              <a:pPr/>
              <a:t>16</a:t>
            </a:fld>
            <a:endParaRPr lang="en-US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08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139EF7C-5A09-7041-BA92-E075D3C27CAA}" type="slidenum">
              <a:rPr lang="en-US"/>
              <a:pPr/>
              <a:t>17</a:t>
            </a:fld>
            <a:endParaRPr lang="en-US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08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4FD8AE1-8104-2946-A33D-D0C2B8D307FC}" type="slidenum">
              <a:rPr lang="en-US"/>
              <a:pPr/>
              <a:t>18</a:t>
            </a:fld>
            <a:endParaRPr lang="en-US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08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C5D9FB3-E814-584A-82B3-8030E86E5EAB}" type="slidenum">
              <a:rPr lang="en-US"/>
              <a:pPr/>
              <a:t>19</a:t>
            </a:fld>
            <a:endParaRPr lang="en-US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08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015901F-0B19-904D-98F8-97484BEE69CF}" type="slidenum">
              <a:rPr lang="en-US"/>
              <a:pPr/>
              <a:t>20</a:t>
            </a:fld>
            <a:endParaRPr lang="en-US"/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0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pitchFamily="-108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C5C219C-CE1E-1946-BFC7-0C9D72043BEF}" type="slidenum">
              <a:rPr lang="en-US"/>
              <a:pPr/>
              <a:t>21</a:t>
            </a:fld>
            <a:endParaRPr lang="en-US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08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211109E-4B74-CC48-BE24-7E5316620795}" type="slidenum">
              <a:rPr lang="en-US"/>
              <a:pPr/>
              <a:t>22</a:t>
            </a:fld>
            <a:endParaRPr lang="en-US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4875" y="4313238"/>
            <a:ext cx="5048250" cy="4086225"/>
          </a:xfrm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08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CD9FF2-CF5A-EA4B-97C6-2E0C405AF12C}" type="slidenum">
              <a:rPr lang="en-US"/>
              <a:pPr/>
              <a:t>23</a:t>
            </a:fld>
            <a:endParaRPr lang="en-US"/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4875" y="4313238"/>
            <a:ext cx="5048250" cy="4086225"/>
          </a:xfrm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08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0D4987D-E10D-434B-B73E-5984B4B97B5E}" type="slidenum">
              <a:rPr lang="en-US"/>
              <a:pPr/>
              <a:t>24</a:t>
            </a:fld>
            <a:endParaRPr lang="en-US"/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08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6A8C63A-35F7-6846-86DE-332B334D6236}" type="slidenum">
              <a:rPr lang="en-US"/>
              <a:pPr/>
              <a:t>25</a:t>
            </a:fld>
            <a:endParaRPr lang="en-US"/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08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A4CE06C-374C-E442-AFF7-A1ACCC2735CF}" type="slidenum">
              <a:rPr lang="en-US"/>
              <a:pPr/>
              <a:t>26</a:t>
            </a:fld>
            <a:endParaRPr lang="en-US"/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08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CAE341C-5597-B74B-B9D6-71C79E4159AF}" type="slidenum">
              <a:rPr lang="en-US"/>
              <a:pPr/>
              <a:t>27</a:t>
            </a:fld>
            <a:endParaRPr lang="en-US"/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08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DA79A07-FC4B-5544-974B-A42E4266080A}" type="slidenum">
              <a:rPr lang="en-US"/>
              <a:pPr/>
              <a:t>28</a:t>
            </a:fld>
            <a:endParaRPr lang="en-US"/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4875" y="4313238"/>
            <a:ext cx="5048250" cy="4086225"/>
          </a:xfrm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08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6BAD9B3-C946-0E4D-9111-06F248ADBF77}" type="slidenum">
              <a:rPr lang="en-US"/>
              <a:pPr/>
              <a:t>29</a:t>
            </a:fld>
            <a:endParaRPr lang="en-US"/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08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FFF81C7-3C5E-6A4F-B323-11FF66C795CF}" type="slidenum">
              <a:rPr lang="en-US"/>
              <a:pPr/>
              <a:t>30</a:t>
            </a:fld>
            <a:endParaRPr lang="en-US"/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0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DC4992E-97D2-774F-942B-1DF314E7C29E}" type="slidenum">
              <a:rPr lang="en-US"/>
              <a:pPr/>
              <a:t>4</a:t>
            </a:fld>
            <a:endParaRPr lang="en-US"/>
          </a:p>
        </p:txBody>
      </p:sp>
      <p:sp>
        <p:nvSpPr>
          <p:cNvPr id="430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D03CC3F-2572-C24B-A6CD-C419C9A1F8F5}" type="slidenum">
              <a:rPr lang="en-US"/>
              <a:pPr/>
              <a:t>31</a:t>
            </a:fld>
            <a:endParaRPr lang="en-US"/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08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85B85B9-85D0-AE48-9FF2-A416B4FFB81D}" type="slidenum">
              <a:rPr lang="en-US"/>
              <a:pPr/>
              <a:t>32</a:t>
            </a:fld>
            <a:endParaRPr lang="en-US"/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08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B29402A-DC30-ED44-ADF1-092D2133AEF9}" type="slidenum">
              <a:rPr lang="en-US"/>
              <a:pPr/>
              <a:t>33</a:t>
            </a:fld>
            <a:endParaRPr lang="en-US"/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08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D410836-58CC-A44F-9438-4894D6CEB51F}" type="slidenum">
              <a:rPr lang="en-US"/>
              <a:pPr/>
              <a:t>34</a:t>
            </a:fld>
            <a:endParaRPr lang="en-US"/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08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4ECA7F5-A2EC-B342-8D8F-74326241924D}" type="slidenum">
              <a:rPr lang="en-US"/>
              <a:pPr/>
              <a:t>35</a:t>
            </a:fld>
            <a:endParaRPr lang="en-US"/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4875" y="4313238"/>
            <a:ext cx="5048250" cy="4086225"/>
          </a:xfrm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08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D66E379-211F-4F49-BB54-7C4DF3C3A489}" type="slidenum">
              <a:rPr lang="en-US"/>
              <a:pPr/>
              <a:t>36</a:t>
            </a:fld>
            <a:endParaRPr lang="en-US"/>
          </a:p>
        </p:txBody>
      </p:sp>
      <p:sp>
        <p:nvSpPr>
          <p:cNvPr id="105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4875" y="4313238"/>
            <a:ext cx="5048250" cy="4086225"/>
          </a:xfrm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08" charset="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CF64E0F-DACE-3C4B-8922-07E01B53DEA4}" type="slidenum">
              <a:rPr lang="en-US"/>
              <a:pPr/>
              <a:t>37</a:t>
            </a:fld>
            <a:endParaRPr lang="en-US"/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4875" y="4313238"/>
            <a:ext cx="5048250" cy="4086225"/>
          </a:xfrm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08" charset="0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65893AE-D1FD-384B-8801-3FD53DDDAC13}" type="slidenum">
              <a:rPr lang="en-US"/>
              <a:pPr/>
              <a:t>38</a:t>
            </a:fld>
            <a:endParaRPr lang="en-US"/>
          </a:p>
        </p:txBody>
      </p:sp>
      <p:sp>
        <p:nvSpPr>
          <p:cNvPr id="107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4875" y="4313238"/>
            <a:ext cx="5048250" cy="4086225"/>
          </a:xfrm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08" charset="0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5B96494-9D11-CC4B-837D-A13F26C7A3A8}" type="slidenum">
              <a:rPr lang="en-US"/>
              <a:pPr/>
              <a:t>39</a:t>
            </a:fld>
            <a:endParaRPr lang="en-US"/>
          </a:p>
        </p:txBody>
      </p:sp>
      <p:sp>
        <p:nvSpPr>
          <p:cNvPr id="108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4875" y="4313238"/>
            <a:ext cx="5048250" cy="4086225"/>
          </a:xfrm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08" charset="0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E92124-1A25-FA4A-9F84-5BFA884E16A2}" type="slidenum">
              <a:rPr lang="en-US"/>
              <a:pPr/>
              <a:t>40</a:t>
            </a:fld>
            <a:endParaRPr lang="en-US"/>
          </a:p>
        </p:txBody>
      </p:sp>
      <p:sp>
        <p:nvSpPr>
          <p:cNvPr id="109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4875" y="4313238"/>
            <a:ext cx="5048250" cy="4086225"/>
          </a:xfrm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0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81041D2-86CB-2A48-BA20-B81AC82B0250}" type="slidenum">
              <a:rPr lang="en-US"/>
              <a:pPr/>
              <a:t>5</a:t>
            </a:fld>
            <a:endParaRPr lang="en-US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08" charset="0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B28DAD0-26B8-434E-87F3-3A6BE71F0DFA}" type="slidenum">
              <a:rPr lang="en-US"/>
              <a:pPr/>
              <a:t>41</a:t>
            </a:fld>
            <a:endParaRPr lang="en-US"/>
          </a:p>
        </p:txBody>
      </p:sp>
      <p:sp>
        <p:nvSpPr>
          <p:cNvPr id="301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1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4875" y="4313238"/>
            <a:ext cx="5048250" cy="408622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331602C-35B7-C24C-A728-BE4B493FFE18}" type="slidenum">
              <a:rPr lang="en-US"/>
              <a:pPr/>
              <a:t>42</a:t>
            </a:fld>
            <a:endParaRPr lang="en-US"/>
          </a:p>
        </p:txBody>
      </p:sp>
      <p:sp>
        <p:nvSpPr>
          <p:cNvPr id="329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9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4875" y="4313238"/>
            <a:ext cx="5048250" cy="408622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FC83B73-20A8-414D-9F12-0468FDBCD248}" type="slidenum">
              <a:rPr lang="en-US"/>
              <a:pPr/>
              <a:t>43</a:t>
            </a:fld>
            <a:endParaRPr lang="en-US"/>
          </a:p>
        </p:txBody>
      </p:sp>
      <p:sp>
        <p:nvSpPr>
          <p:cNvPr id="309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9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4875" y="4313238"/>
            <a:ext cx="5048250" cy="408622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4EAC8C-709A-1A4D-91D0-66782F1EFD3F}" type="slidenum">
              <a:rPr lang="en-US"/>
              <a:pPr/>
              <a:t>44</a:t>
            </a:fld>
            <a:endParaRPr lang="en-US"/>
          </a:p>
        </p:txBody>
      </p:sp>
      <p:sp>
        <p:nvSpPr>
          <p:cNvPr id="311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1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4875" y="4313238"/>
            <a:ext cx="5048250" cy="408622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9E690ED-3644-0C4F-A5D3-5C8F9B770444}" type="slidenum">
              <a:rPr lang="en-US"/>
              <a:pPr/>
              <a:t>45</a:t>
            </a:fld>
            <a:endParaRPr lang="en-US"/>
          </a:p>
        </p:txBody>
      </p:sp>
      <p:sp>
        <p:nvSpPr>
          <p:cNvPr id="315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5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4875" y="4313238"/>
            <a:ext cx="5048250" cy="408622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165D3AA-CFD5-0941-ADE5-4DF17EAD5D37}" type="slidenum">
              <a:rPr lang="en-US"/>
              <a:pPr/>
              <a:t>46</a:t>
            </a:fld>
            <a:endParaRPr lang="en-US"/>
          </a:p>
        </p:txBody>
      </p:sp>
      <p:sp>
        <p:nvSpPr>
          <p:cNvPr id="319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9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4875" y="4313238"/>
            <a:ext cx="5048250" cy="408622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BA989BD-39BB-7743-AEE7-AD05EB7DE8FF}" type="slidenum">
              <a:rPr lang="en-US"/>
              <a:pPr/>
              <a:t>47</a:t>
            </a:fld>
            <a:endParaRPr lang="en-US"/>
          </a:p>
        </p:txBody>
      </p:sp>
      <p:sp>
        <p:nvSpPr>
          <p:cNvPr id="325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5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4875" y="4313238"/>
            <a:ext cx="5048250" cy="408622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016BC9C-AB0E-3B45-AF57-2F4675E4BE43}" type="slidenum">
              <a:rPr lang="en-US"/>
              <a:pPr/>
              <a:t>48</a:t>
            </a:fld>
            <a:endParaRPr lang="en-US"/>
          </a:p>
        </p:txBody>
      </p:sp>
      <p:sp>
        <p:nvSpPr>
          <p:cNvPr id="504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4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0668A82-9B2A-BE44-BFE1-4AFB00D6C042}" type="slidenum">
              <a:rPr lang="en-US"/>
              <a:pPr/>
              <a:t>49</a:t>
            </a:fld>
            <a:endParaRPr lang="en-US"/>
          </a:p>
        </p:txBody>
      </p:sp>
      <p:sp>
        <p:nvSpPr>
          <p:cNvPr id="506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6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2874200-0CB8-234E-9122-C9A51E2DFC3A}" type="slidenum">
              <a:rPr lang="en-US"/>
              <a:pPr/>
              <a:t>50</a:t>
            </a:fld>
            <a:endParaRPr lang="en-US"/>
          </a:p>
        </p:txBody>
      </p:sp>
      <p:sp>
        <p:nvSpPr>
          <p:cNvPr id="508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8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84D129F-C693-9E43-AF8E-0067A28569B0}" type="slidenum">
              <a:rPr lang="en-US"/>
              <a:pPr/>
              <a:t>6</a:t>
            </a:fld>
            <a:endParaRPr lang="en-US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08" charset="0"/>
            </a:endParaRP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0D221C6-3C9D-7B40-90DF-DBBCFA570F3C}" type="slidenum">
              <a:rPr lang="en-US"/>
              <a:pPr/>
              <a:t>51</a:t>
            </a:fld>
            <a:endParaRPr lang="en-US"/>
          </a:p>
        </p:txBody>
      </p:sp>
      <p:sp>
        <p:nvSpPr>
          <p:cNvPr id="510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0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6148F21-7D29-F64D-AE9D-9AEA5B676CE0}" type="slidenum">
              <a:rPr lang="en-US"/>
              <a:pPr/>
              <a:t>52</a:t>
            </a:fld>
            <a:endParaRPr lang="en-US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AC60CCB-4E5E-4D45-9627-8B03D46240F1}" type="slidenum">
              <a:rPr lang="en-US"/>
              <a:pPr/>
              <a:t>53</a:t>
            </a:fld>
            <a:endParaRPr lang="en-US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FB82302-3110-AC4D-876C-C65F9AF0D83A}" type="slidenum">
              <a:rPr lang="en-US"/>
              <a:pPr/>
              <a:t>54</a:t>
            </a:fld>
            <a:endParaRPr lang="en-US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F71164E-5C8C-1D40-965F-B3DED2EAC90D}" type="slidenum">
              <a:rPr lang="en-US"/>
              <a:pPr/>
              <a:t>55</a:t>
            </a:fld>
            <a:endParaRPr lang="en-US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379CF07-5A78-6F4E-9A71-9B7D4510C159}" type="slidenum">
              <a:rPr lang="en-US"/>
              <a:pPr/>
              <a:t>56</a:t>
            </a:fld>
            <a:endParaRPr lang="en-US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E278A7A-31DC-724A-8284-1EF3A6F89090}" type="slidenum">
              <a:rPr lang="en-US"/>
              <a:pPr/>
              <a:t>57</a:t>
            </a:fld>
            <a:endParaRPr lang="en-US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E4A7BB9-244E-6742-8BF4-1DB638D0CAF0}" type="slidenum">
              <a:rPr lang="en-US"/>
              <a:pPr/>
              <a:t>58</a:t>
            </a:fld>
            <a:endParaRPr lang="en-US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DA7A3EF-7867-5143-86ED-27005F83FAF8}" type="slidenum">
              <a:rPr lang="en-US"/>
              <a:pPr/>
              <a:t>59</a:t>
            </a:fld>
            <a:endParaRPr lang="en-US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B645E7F-07D8-7F46-BC01-C79881023CBD}" type="slidenum">
              <a:rPr lang="en-US"/>
              <a:pPr/>
              <a:t>60</a:t>
            </a:fld>
            <a:endParaRPr lang="en-US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06A3E83-A6E1-DB43-9602-EA5DE15C1AD4}" type="slidenum">
              <a:rPr lang="en-US"/>
              <a:pPr/>
              <a:t>7</a:t>
            </a:fld>
            <a:endParaRPr lang="en-US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4875" y="4313238"/>
            <a:ext cx="5048250" cy="4086225"/>
          </a:xfrm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08" charset="0"/>
            </a:endParaRPr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55F9A51-9BF7-AE4D-870C-2FF4595A3244}" type="slidenum">
              <a:rPr lang="en-US"/>
              <a:pPr/>
              <a:t>61</a:t>
            </a:fld>
            <a:endParaRPr lang="en-US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E4F2E36-E9A8-8F44-AFF4-D931C0E1BBFE}" type="slidenum">
              <a:rPr lang="en-US"/>
              <a:pPr/>
              <a:t>62</a:t>
            </a:fld>
            <a:endParaRPr lang="en-US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ADB87E4-A27A-9543-98F5-E17FB88C8464}" type="slidenum">
              <a:rPr lang="en-US"/>
              <a:pPr/>
              <a:t>63</a:t>
            </a:fld>
            <a:endParaRPr lang="en-US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C70ECF9-CBA6-8D49-80C7-F2D2AEB60EC7}" type="slidenum">
              <a:rPr lang="en-US"/>
              <a:pPr/>
              <a:t>64</a:t>
            </a:fld>
            <a:endParaRPr lang="en-US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B928FCA-90E6-694E-892E-E667C2B1C34C}" type="slidenum">
              <a:rPr lang="en-US"/>
              <a:pPr/>
              <a:t>65</a:t>
            </a:fld>
            <a:endParaRPr lang="en-US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B47B9B7-4525-2749-8A05-A01EC7C1FEAB}" type="slidenum">
              <a:rPr lang="en-US"/>
              <a:pPr/>
              <a:t>66</a:t>
            </a:fld>
            <a:endParaRPr lang="en-US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0349BF7-4D5D-674D-BEA1-ED1298068792}" type="slidenum">
              <a:rPr lang="en-US"/>
              <a:pPr/>
              <a:t>67</a:t>
            </a:fld>
            <a:endParaRPr lang="en-US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ACEF3F8-BCEF-8B42-A444-0C4661581B3D}" type="slidenum">
              <a:rPr lang="en-US"/>
              <a:pPr/>
              <a:t>68</a:t>
            </a:fld>
            <a:endParaRPr lang="en-US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4D51628-F38B-6C48-B097-4FB7612474EC}" type="slidenum">
              <a:rPr lang="en-US"/>
              <a:pPr/>
              <a:t>69</a:t>
            </a:fld>
            <a:endParaRPr lang="en-US"/>
          </a:p>
        </p:txBody>
      </p:sp>
      <p:sp>
        <p:nvSpPr>
          <p:cNvPr id="1177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0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B480796-23DA-7445-9A56-4E7E4054A528}" type="slidenum">
              <a:rPr lang="en-US"/>
              <a:pPr/>
              <a:t>8</a:t>
            </a:fld>
            <a:endParaRPr lang="en-US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0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1B69056-92A6-B248-BF85-BCFAD9059764}" type="slidenum">
              <a:rPr lang="en-US"/>
              <a:pPr/>
              <a:t>9</a:t>
            </a:fld>
            <a:endParaRPr lang="en-US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0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F4C3AC7-A6C9-9C45-8964-8E1BB0F34405}" type="slidenum">
              <a:rPr lang="en-US"/>
              <a:pPr/>
              <a:t>10</a:t>
            </a:fld>
            <a:endParaRPr lang="en-US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4875" y="4313238"/>
            <a:ext cx="5048250" cy="4086225"/>
          </a:xfrm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0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7"/>
          <p:cNvSpPr>
            <a:spLocks noChangeArrowheads="1"/>
          </p:cNvSpPr>
          <p:nvPr userDrawn="1"/>
        </p:nvSpPr>
        <p:spPr bwMode="auto">
          <a:xfrm>
            <a:off x="327025" y="3671888"/>
            <a:ext cx="8237538" cy="17621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50000">
                <a:schemeClr val="tx2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5" name="Picture 8" descr="robot2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57188" y="2081213"/>
            <a:ext cx="1682750" cy="156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9" descr="robot1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6415088" y="2124075"/>
            <a:ext cx="2149475" cy="156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CPE 470/670 - Lecture 7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9CF7FB45-3D36-A341-8999-AF22034786F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CPE 470/670 - Lecture 7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C8462DB-3FCA-A447-AEE4-C4C4CAEEDB5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21450" y="100013"/>
            <a:ext cx="2058988" cy="61912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1313" y="100013"/>
            <a:ext cx="6027737" cy="61912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CPE 470/670 - Lecture 7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1BB87A9-AE50-3649-B6B9-5925810791A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1313" y="100013"/>
            <a:ext cx="8229600" cy="9064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50838" y="1214438"/>
            <a:ext cx="4038600" cy="50768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541838" y="1214438"/>
            <a:ext cx="4038600" cy="2462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41838" y="3829050"/>
            <a:ext cx="4038600" cy="24622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CPE 470/670 - Lecture 7</a:t>
            </a: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E744573-557E-B040-ABFA-BA03BEB4562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1313" y="100013"/>
            <a:ext cx="8229600" cy="9064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50838" y="1214438"/>
            <a:ext cx="4038600" cy="50768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41838" y="1214438"/>
            <a:ext cx="4038600" cy="50768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CPE 470/670 - Lecture 7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F172A4-3A36-6A4F-8BE8-CA5A2794694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9322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341313" y="100013"/>
            <a:ext cx="8229600" cy="9064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50838" y="1214438"/>
            <a:ext cx="4038600" cy="2462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541838" y="1214438"/>
            <a:ext cx="4038600" cy="2462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350838" y="3829050"/>
            <a:ext cx="4038600" cy="24622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41838" y="3829050"/>
            <a:ext cx="4038600" cy="24622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CPE 470/670 - Lecture 7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0E1E71-C895-864B-A8AD-FABD18D341F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6667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CPE 470/670 - Lecture 7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FEFADA-78CB-AF43-BE16-EAAC0BA67D9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CPE 470/670 - Lecture 7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CDDB042-5A9B-E34A-AE61-1C4BCD0F244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0838" y="1214438"/>
            <a:ext cx="4038600" cy="50768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41838" y="1214438"/>
            <a:ext cx="4038600" cy="50768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CPE 470/670 - Lecture 7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D79139F-AECD-364D-85F9-2ED5E53C1D1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CPE 470/670 - Lecture 7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B36E36-7EF8-4D42-9651-585ABE32897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CPE 470/670 - Lecture 7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C9C7340-C6D3-D645-8DDA-AECB30BAAAB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CPE 470/670 - Lecture 7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E978B7D-B6F0-894E-84B2-DB8D0D57410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CPE 470/670 - Lecture 7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7F2D7B3-CCB0-0F4D-82B7-A80887514AE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CPE 470/670 - Lecture 7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F6DB94-82FA-5C4B-ACA5-45B8EA31D63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6" Type="http://schemas.openxmlformats.org/officeDocument/2006/relationships/image" Target="../media/image1.jpeg"/><Relationship Id="rId17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41313" y="100013"/>
            <a:ext cx="8229600" cy="906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0838" y="1214438"/>
            <a:ext cx="8229600" cy="507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397625"/>
            <a:ext cx="21336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97625"/>
            <a:ext cx="28956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CPE 470/670 - Lecture 7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97625"/>
            <a:ext cx="1800225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-108" charset="0"/>
              </a:defRPr>
            </a:lvl1pPr>
          </a:lstStyle>
          <a:p>
            <a:fld id="{EE9F71D5-814E-F442-822A-1A8E5E1A7806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35" name="AutoShape 11"/>
          <p:cNvSpPr>
            <a:spLocks noChangeArrowheads="1"/>
          </p:cNvSpPr>
          <p:nvPr userDrawn="1"/>
        </p:nvSpPr>
        <p:spPr bwMode="auto">
          <a:xfrm>
            <a:off x="327025" y="989013"/>
            <a:ext cx="8237538" cy="17621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50000">
                <a:schemeClr val="tx2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1032" name="Picture 13" descr="robot1"/>
          <p:cNvPicPr>
            <a:picLocks noChangeAspect="1" noChangeArrowheads="1"/>
          </p:cNvPicPr>
          <p:nvPr userDrawn="1"/>
        </p:nvPicPr>
        <p:blipFill>
          <a:blip r:embed="rId16"/>
          <a:srcRect/>
          <a:stretch>
            <a:fillRect/>
          </a:stretch>
        </p:blipFill>
        <p:spPr bwMode="auto">
          <a:xfrm>
            <a:off x="8347075" y="6278563"/>
            <a:ext cx="79692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14" descr="robot2"/>
          <p:cNvPicPr>
            <a:picLocks noChangeAspect="1" noChangeArrowheads="1"/>
          </p:cNvPicPr>
          <p:nvPr userDrawn="1"/>
        </p:nvPicPr>
        <p:blipFill>
          <a:blip r:embed="rId17"/>
          <a:srcRect/>
          <a:stretch>
            <a:fillRect/>
          </a:stretch>
        </p:blipFill>
        <p:spPr bwMode="auto">
          <a:xfrm>
            <a:off x="333375" y="328613"/>
            <a:ext cx="706438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6" r:id="rId2"/>
    <p:sldLayoutId id="2147483675" r:id="rId3"/>
    <p:sldLayoutId id="2147483674" r:id="rId4"/>
    <p:sldLayoutId id="2147483673" r:id="rId5"/>
    <p:sldLayoutId id="2147483672" r:id="rId6"/>
    <p:sldLayoutId id="2147483671" r:id="rId7"/>
    <p:sldLayoutId id="2147483670" r:id="rId8"/>
    <p:sldLayoutId id="2147483669" r:id="rId9"/>
    <p:sldLayoutId id="2147483668" r:id="rId10"/>
    <p:sldLayoutId id="2147483667" r:id="rId11"/>
    <p:sldLayoutId id="2147483666" r:id="rId12"/>
    <p:sldLayoutId id="2147483678" r:id="rId13"/>
    <p:sldLayoutId id="2147483679" r:id="rId14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003399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003399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003399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003399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003399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rgbClr val="003399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rgbClr val="003399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rgbClr val="003399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rgbClr val="003399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•"/>
        <a:defRPr sz="2600">
          <a:solidFill>
            <a:srgbClr val="003399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–"/>
        <a:defRPr sz="2200">
          <a:solidFill>
            <a:schemeClr val="tx1"/>
          </a:solidFill>
          <a:latin typeface="+mn-lt"/>
          <a:ea typeface="ＭＳ Ｐゴシック" pitchFamily="-108" charset="-128"/>
        </a:defRPr>
      </a:lvl2pPr>
      <a:lvl3pPr marL="1143000" indent="-2286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•"/>
        <a:defRPr sz="2000">
          <a:solidFill>
            <a:srgbClr val="CC0000"/>
          </a:solidFill>
          <a:latin typeface="+mn-lt"/>
          <a:ea typeface="ＭＳ Ｐゴシック" pitchFamily="-108" charset="-128"/>
        </a:defRPr>
      </a:lvl3pPr>
      <a:lvl4pPr marL="1600200" indent="-2286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ＭＳ Ｐゴシック" pitchFamily="-108" charset="-128"/>
        </a:defRPr>
      </a:lvl4pPr>
      <a:lvl5pPr marL="2057400" indent="-2286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pitchFamily="-108" charset="-128"/>
        </a:defRPr>
      </a:lvl5pPr>
      <a:lvl6pPr marL="25146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32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8.png"/><Relationship Id="rId12" Type="http://schemas.openxmlformats.org/officeDocument/2006/relationships/image" Target="../media/image19.png"/><Relationship Id="rId13" Type="http://schemas.openxmlformats.org/officeDocument/2006/relationships/image" Target="../media/image20.png"/><Relationship Id="rId14" Type="http://schemas.openxmlformats.org/officeDocument/2006/relationships/image" Target="../media/image21.png"/><Relationship Id="rId1" Type="http://schemas.microsoft.com/office/2007/relationships/media" Target="file://localhost/Users/monica/Courses/Robotics_F13/Lectures/wamcatching.avi" TargetMode="External"/><Relationship Id="rId2" Type="http://schemas.openxmlformats.org/officeDocument/2006/relationships/video" Target="file://localhost/Users/monica/Courses/Robotics_F13/Lectures/wamcatching.avi" TargetMode="External"/><Relationship Id="rId3" Type="http://schemas.microsoft.com/office/2007/relationships/media" Target="file://localhost/Users/monica/Courses/Robotics_F13/Lectures/Videos/wamairplane.avi" TargetMode="External"/><Relationship Id="rId4" Type="http://schemas.openxmlformats.org/officeDocument/2006/relationships/video" Target="file://localhost/Users/monica/Courses/Robotics_F13/Lectures/Videos/wamairplane.avi" TargetMode="External"/><Relationship Id="rId5" Type="http://schemas.microsoft.com/office/2007/relationships/media" Target="file://localhost/Users/monica/Courses/Robotics_F13/Lectures/Videos/BiPed4_mp4.avi" TargetMode="External"/><Relationship Id="rId6" Type="http://schemas.openxmlformats.org/officeDocument/2006/relationships/video" Target="file://localhost/Users/monica/Courses/Robotics_F13/Lectures/Videos/BiPed4_mp4.avi" TargetMode="External"/><Relationship Id="rId7" Type="http://schemas.microsoft.com/office/2007/relationships/media" Target="file://localhost/Users/monica/Courses/Robotics_F13/Lectures/Videos/pendulum2000.mpeg" TargetMode="External"/><Relationship Id="rId8" Type="http://schemas.openxmlformats.org/officeDocument/2006/relationships/video" Target="file://localhost/Users/monica/Courses/Robotics_F13/Lectures/Videos/pendulum2000.mpeg" TargetMode="External"/><Relationship Id="rId9" Type="http://schemas.openxmlformats.org/officeDocument/2006/relationships/slideLayout" Target="../slideLayouts/slideLayout14.xml"/><Relationship Id="rId10" Type="http://schemas.openxmlformats.org/officeDocument/2006/relationships/notesSlide" Target="../notesSlides/notesSlide31.xml"/></Relationships>
</file>

<file path=ppt/slides/_rels/slide33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2.png"/><Relationship Id="rId12" Type="http://schemas.openxmlformats.org/officeDocument/2006/relationships/image" Target="../media/image23.png"/><Relationship Id="rId13" Type="http://schemas.openxmlformats.org/officeDocument/2006/relationships/image" Target="../media/image24.png"/><Relationship Id="rId14" Type="http://schemas.openxmlformats.org/officeDocument/2006/relationships/image" Target="../media/image25.png"/><Relationship Id="rId1" Type="http://schemas.microsoft.com/office/2007/relationships/media" Target="file://localhost/Users/monica/Courses/Robotics_F13/Lectures/Videos/visual_feedback_grasping.mpeg" TargetMode="External"/><Relationship Id="rId2" Type="http://schemas.openxmlformats.org/officeDocument/2006/relationships/video" Target="file://localhost/Users/monica/Courses/Robotics_F13/Lectures/Videos/visual_feedback_grasping.mpeg" TargetMode="External"/><Relationship Id="rId3" Type="http://schemas.microsoft.com/office/2007/relationships/media" Target="file://localhost/Users/monica/Courses/Robotics_F13/Lectures/Videos/track.mpeg" TargetMode="External"/><Relationship Id="rId4" Type="http://schemas.openxmlformats.org/officeDocument/2006/relationships/video" Target="file://localhost/Users/monica/Courses/Robotics_F13/Lectures/Videos/track.mpeg" TargetMode="External"/><Relationship Id="rId5" Type="http://schemas.microsoft.com/office/2007/relationships/media" Target="file://localhost/D/%5CUsers%5CMonica%5CCourses%5CRobotics_F06%5CLectures%5Cgrabbingball.mpeg" TargetMode="External"/><Relationship Id="rId6" Type="http://schemas.openxmlformats.org/officeDocument/2006/relationships/video" Target="file://localhost/D/%5CUsers%5CMonica%5CCourses%5CRobotics_F06%5CLectures%5Cgrabbingball.mpeg" TargetMode="External"/><Relationship Id="rId7" Type="http://schemas.microsoft.com/office/2007/relationships/media" Target="file://localhost/Users/monica/Courses/Robotics_F13/Lectures/Videos/sphere.mpeg" TargetMode="External"/><Relationship Id="rId8" Type="http://schemas.openxmlformats.org/officeDocument/2006/relationships/video" Target="file://localhost/Users/monica/Courses/Robotics_F13/Lectures/Videos/sphere.mpeg" TargetMode="External"/><Relationship Id="rId9" Type="http://schemas.openxmlformats.org/officeDocument/2006/relationships/slideLayout" Target="../slideLayouts/slideLayout14.xml"/><Relationship Id="rId10" Type="http://schemas.openxmlformats.org/officeDocument/2006/relationships/notesSlide" Target="../notesSlides/notesSlide3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28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29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3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31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31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5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9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0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3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4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5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6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9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0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1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3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4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5.xml"/></Relationships>
</file>

<file path=ppt/slides/_rels/slide67.xml.rels><?xml version="1.0" encoding="UTF-8" standalone="yes"?>
<Relationships xmlns="http://schemas.openxmlformats.org/package/2006/relationships"><Relationship Id="rId3" Type="http://schemas.microsoft.com/office/2007/relationships/media" Target="file://localhost/Users/monica/Courses/2009/Robotics_S09/Lectures/iros2001a_mslam.avi" TargetMode="External"/><Relationship Id="rId4" Type="http://schemas.openxmlformats.org/officeDocument/2006/relationships/video" Target="file://localhost/Users/monica/Courses/2009/Robotics_S09/Lectures/iros2001a_mslam.avi" TargetMode="External"/><Relationship Id="rId5" Type="http://schemas.openxmlformats.org/officeDocument/2006/relationships/slideLayout" Target="../slideLayouts/slideLayout2.xml"/><Relationship Id="rId6" Type="http://schemas.openxmlformats.org/officeDocument/2006/relationships/notesSlide" Target="../notesSlides/notesSlide66.xml"/><Relationship Id="rId7" Type="http://schemas.openxmlformats.org/officeDocument/2006/relationships/image" Target="../media/image32.png"/><Relationship Id="rId8" Type="http://schemas.openxmlformats.org/officeDocument/2006/relationships/image" Target="../media/image33.png"/><Relationship Id="rId1" Type="http://schemas.microsoft.com/office/2007/relationships/media" Target="file://localhost/Users/monica/Courses/2009/Robotics_S09/Lectures/iros2001a_calib.avi" TargetMode="External"/><Relationship Id="rId2" Type="http://schemas.openxmlformats.org/officeDocument/2006/relationships/video" Target="file://localhost/Users/monica/Courses/2009/Robotics_S09/Lectures/iros2001a_calib.avi" TargetMode="Externa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67.xml"/><Relationship Id="rId5" Type="http://schemas.openxmlformats.org/officeDocument/2006/relationships/image" Target="../media/image34.png"/><Relationship Id="rId1" Type="http://schemas.microsoft.com/office/2007/relationships/media" Target="file://localhost/Users/monica/Courses/2009/Robotics_S09/Lectures/iros2001a_mslam.avi" TargetMode="External"/><Relationship Id="rId2" Type="http://schemas.openxmlformats.org/officeDocument/2006/relationships/video" Target="file://localhost/Users/monica/Courses/2009/Robotics_S09/Lectures/iros2001a_mslam.avi" TargetMode="Externa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8.xml"/><Relationship Id="rId3" Type="http://schemas.openxmlformats.org/officeDocument/2006/relationships/image" Target="../media/image35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09575" y="1371600"/>
            <a:ext cx="7772400" cy="2228850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accent2"/>
                </a:solidFill>
              </a:rPr>
              <a:t>Autonomous Mobile Robots</a:t>
            </a:r>
            <a:br>
              <a:rPr lang="en-US">
                <a:solidFill>
                  <a:schemeClr val="accent2"/>
                </a:solidFill>
              </a:rPr>
            </a:br>
            <a:r>
              <a:rPr lang="en-US">
                <a:solidFill>
                  <a:schemeClr val="accent2"/>
                </a:solidFill>
              </a:rPr>
              <a:t>CPE 470/670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solidFill>
                  <a:schemeClr val="tx1"/>
                </a:solidFill>
              </a:rPr>
              <a:t>Lecture</a:t>
            </a:r>
            <a:r>
              <a:rPr lang="en-US" dirty="0" smtClean="0">
                <a:solidFill>
                  <a:schemeClr val="tx1"/>
                </a:solidFill>
              </a:rPr>
              <a:t> 7</a:t>
            </a:r>
          </a:p>
          <a:p>
            <a:pPr eaLnBrk="1" hangingPunct="1"/>
            <a:r>
              <a:rPr lang="en-US" dirty="0">
                <a:solidFill>
                  <a:schemeClr val="tx1"/>
                </a:solidFill>
              </a:rPr>
              <a:t>Instructor: Monica Nicolescu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CPE 470/670 - Lecture 6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138F2-4446-504C-8892-14146F82674F}" type="slidenum">
              <a:rPr lang="en-US"/>
              <a:pPr/>
              <a:t>10</a:t>
            </a:fld>
            <a:endParaRPr lang="en-US"/>
          </a:p>
        </p:txBody>
      </p:sp>
      <p:sp>
        <p:nvSpPr>
          <p:cNvPr id="2150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6858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accent2"/>
                </a:solidFill>
              </a:rPr>
              <a:t>Simple Feedback Control</a:t>
            </a:r>
          </a:p>
        </p:txBody>
      </p:sp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393700" y="4156075"/>
            <a:ext cx="8382000" cy="153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ts val="500"/>
              </a:spcBef>
              <a:spcAft>
                <a:spcPts val="500"/>
              </a:spcAft>
            </a:pPr>
            <a:r>
              <a:rPr lang="en-US" sz="2400">
                <a:solidFill>
                  <a:schemeClr val="accent2"/>
                </a:solidFill>
                <a:latin typeface="Arial" pitchFamily="-108" charset="0"/>
              </a:rPr>
              <a:t>Gentle Turning Algorithm:</a:t>
            </a:r>
          </a:p>
          <a:p>
            <a:pPr lvl="1" eaLnBrk="0" hangingPunct="0">
              <a:spcBef>
                <a:spcPts val="500"/>
              </a:spcBef>
              <a:spcAft>
                <a:spcPts val="500"/>
              </a:spcAft>
              <a:buFontTx/>
              <a:buChar char="•"/>
            </a:pPr>
            <a:r>
              <a:rPr lang="en-US">
                <a:latin typeface="Arial" pitchFamily="-108" charset="0"/>
              </a:rPr>
              <a:t> Swings less abrupt</a:t>
            </a:r>
          </a:p>
          <a:p>
            <a:pPr lvl="1" eaLnBrk="0" hangingPunct="0">
              <a:spcBef>
                <a:spcPts val="500"/>
              </a:spcBef>
              <a:spcAft>
                <a:spcPts val="500"/>
              </a:spcAft>
              <a:buFontTx/>
              <a:buChar char="•"/>
            </a:pPr>
            <a:r>
              <a:rPr lang="en-US">
                <a:latin typeface="Arial" pitchFamily="-108" charset="0"/>
              </a:rPr>
              <a:t> HandyBug completes run in 16 sec (vs. 19 sec in hard turn version) for same length course</a:t>
            </a:r>
          </a:p>
        </p:txBody>
      </p:sp>
      <p:sp>
        <p:nvSpPr>
          <p:cNvPr id="21510" name="AutoShape 6"/>
          <p:cNvSpPr>
            <a:spLocks noChangeArrowheads="1"/>
          </p:cNvSpPr>
          <p:nvPr/>
        </p:nvSpPr>
        <p:spPr bwMode="auto">
          <a:xfrm>
            <a:off x="377825" y="1250950"/>
            <a:ext cx="3203575" cy="2781300"/>
          </a:xfrm>
          <a:prstGeom prst="flowChartAlternateProcess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>
                <a:latin typeface="Arial" pitchFamily="-108" charset="0"/>
              </a:rPr>
              <a:t>Gentle Turns</a:t>
            </a:r>
          </a:p>
          <a:p>
            <a:pPr eaLnBrk="0" hangingPunct="0"/>
            <a:endParaRPr lang="en-US">
              <a:latin typeface="Arial" pitchFamily="-108" charset="0"/>
            </a:endParaRPr>
          </a:p>
          <a:p>
            <a:pPr eaLnBrk="0" hangingPunct="0"/>
            <a:r>
              <a:rPr lang="en-US" sz="1400">
                <a:latin typeface="Courier" pitchFamily="-108" charset="0"/>
              </a:rPr>
              <a:t>void </a:t>
            </a:r>
            <a:r>
              <a:rPr lang="en-US" sz="1400" b="1">
                <a:latin typeface="Courier" pitchFamily="-108" charset="0"/>
              </a:rPr>
              <a:t>left()</a:t>
            </a:r>
            <a:r>
              <a:rPr lang="en-US" sz="1400">
                <a:latin typeface="Courier" pitchFamily="-108" charset="0"/>
              </a:rPr>
              <a:t> {</a:t>
            </a:r>
          </a:p>
          <a:p>
            <a:pPr eaLnBrk="0" hangingPunct="0"/>
            <a:r>
              <a:rPr lang="en-US" sz="1400">
                <a:latin typeface="Courier" pitchFamily="-108" charset="0"/>
              </a:rPr>
              <a:t>motor(RIGHT_MOTOR, 100);</a:t>
            </a:r>
          </a:p>
          <a:p>
            <a:pPr eaLnBrk="0" hangingPunct="0"/>
            <a:r>
              <a:rPr lang="en-US" sz="1400">
                <a:latin typeface="Courier" pitchFamily="-108" charset="0"/>
              </a:rPr>
              <a:t>motor(LEFT_MOTOR, 50);</a:t>
            </a:r>
          </a:p>
          <a:p>
            <a:pPr eaLnBrk="0" hangingPunct="0"/>
            <a:r>
              <a:rPr lang="en-US" sz="1400">
                <a:latin typeface="Courier" pitchFamily="-108" charset="0"/>
              </a:rPr>
              <a:t>}</a:t>
            </a:r>
          </a:p>
          <a:p>
            <a:pPr eaLnBrk="0" hangingPunct="0"/>
            <a:endParaRPr lang="en-US" sz="1400">
              <a:latin typeface="Courier" pitchFamily="-108" charset="0"/>
            </a:endParaRPr>
          </a:p>
          <a:p>
            <a:pPr eaLnBrk="0" hangingPunct="0"/>
            <a:r>
              <a:rPr lang="en-US" sz="1400">
                <a:latin typeface="Courier" pitchFamily="-108" charset="0"/>
              </a:rPr>
              <a:t>void </a:t>
            </a:r>
            <a:r>
              <a:rPr lang="en-US" sz="1400" b="1">
                <a:latin typeface="Courier" pitchFamily="-108" charset="0"/>
              </a:rPr>
              <a:t>right()</a:t>
            </a:r>
            <a:r>
              <a:rPr lang="en-US" sz="1400">
                <a:latin typeface="Courier" pitchFamily="-108" charset="0"/>
              </a:rPr>
              <a:t> {</a:t>
            </a:r>
          </a:p>
          <a:p>
            <a:pPr eaLnBrk="0" hangingPunct="0"/>
            <a:r>
              <a:rPr lang="en-US" sz="1400">
                <a:latin typeface="Courier" pitchFamily="-108" charset="0"/>
              </a:rPr>
              <a:t>motor(LEFT_MOTOR, 100);</a:t>
            </a:r>
          </a:p>
          <a:p>
            <a:pPr eaLnBrk="0" hangingPunct="0"/>
            <a:r>
              <a:rPr lang="en-US" sz="1400">
                <a:latin typeface="Courier" pitchFamily="-108" charset="0"/>
              </a:rPr>
              <a:t>motor(RIGHT_MOTOR, 50);</a:t>
            </a:r>
          </a:p>
          <a:p>
            <a:pPr eaLnBrk="0" hangingPunct="0"/>
            <a:r>
              <a:rPr lang="en-US" sz="1400">
                <a:latin typeface="Courier" pitchFamily="-108" charset="0"/>
              </a:rPr>
              <a:t>}</a:t>
            </a:r>
          </a:p>
        </p:txBody>
      </p:sp>
      <p:pic>
        <p:nvPicPr>
          <p:cNvPr id="21511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11600" y="1527175"/>
            <a:ext cx="419100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2" name="Rectangle 8"/>
          <p:cNvSpPr>
            <a:spLocks noChangeArrowheads="1"/>
          </p:cNvSpPr>
          <p:nvPr/>
        </p:nvSpPr>
        <p:spPr bwMode="auto">
          <a:xfrm>
            <a:off x="1408113" y="5756275"/>
            <a:ext cx="64674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00"/>
                </a:solidFill>
                <a:latin typeface="Comic Sans MS" pitchFamily="-108" charset="0"/>
              </a:rPr>
              <a:t>Minimize both overshoot and oscillation, but provide adequate system response to changes in setpoints</a:t>
            </a:r>
          </a:p>
        </p:txBody>
      </p:sp>
    </p:spTree>
    <p:extLst>
      <p:ext uri="{BB962C8B-B14F-4D97-AF65-F5344CB8AC3E}">
        <p14:creationId xmlns:p14="http://schemas.microsoft.com/office/powerpoint/2010/main" val="42770397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CPE 470/670 - Lecture 6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5CAE8-88D2-EE4E-BF75-EE4E646981EB}" type="slidenum">
              <a:rPr lang="en-US"/>
              <a:pPr/>
              <a:t>11</a:t>
            </a:fld>
            <a:endParaRPr lang="en-US"/>
          </a:p>
        </p:txBody>
      </p:sp>
      <p:sp>
        <p:nvSpPr>
          <p:cNvPr id="2253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Wall Following</a:t>
            </a:r>
          </a:p>
        </p:txBody>
      </p:sp>
      <p:sp>
        <p:nvSpPr>
          <p:cNvPr id="282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0838" y="1198563"/>
            <a:ext cx="8486775" cy="5519737"/>
          </a:xfrm>
        </p:spPr>
        <p:txBody>
          <a:bodyPr/>
          <a:lstStyle/>
          <a:p>
            <a:pPr eaLnBrk="1" hangingPunct="1"/>
            <a:r>
              <a:rPr lang="en-US"/>
              <a:t>Negotiating a corner</a:t>
            </a:r>
          </a:p>
          <a:p>
            <a:pPr lvl="1" eaLnBrk="1" hangingPunct="1"/>
            <a:r>
              <a:rPr lang="en-US"/>
              <a:t>Make little turns, drive straight </a:t>
            </a:r>
          </a:p>
          <a:p>
            <a:pPr lvl="1" eaLnBrk="1" hangingPunct="1">
              <a:buFontTx/>
              <a:buNone/>
            </a:pPr>
            <a:r>
              <a:rPr lang="en-US"/>
              <a:t>ahead, hit the wall, back up, repeat</a:t>
            </a:r>
          </a:p>
          <a:p>
            <a:pPr lvl="1" eaLnBrk="1" hangingPunct="1"/>
            <a:r>
              <a:rPr lang="en-US">
                <a:solidFill>
                  <a:srgbClr val="CC0000"/>
                </a:solidFill>
                <a:latin typeface="Comic Sans MS" pitchFamily="-108" charset="0"/>
              </a:rPr>
              <a:t>Disadvantage</a:t>
            </a:r>
            <a:r>
              <a:rPr lang="en-US"/>
              <a:t>: time consuming,</a:t>
            </a:r>
          </a:p>
          <a:p>
            <a:pPr lvl="1" eaLnBrk="1" hangingPunct="1">
              <a:buFontTx/>
              <a:buNone/>
            </a:pPr>
            <a:r>
              <a:rPr lang="en-US"/>
              <a:t>jerky movements</a:t>
            </a:r>
          </a:p>
          <a:p>
            <a:pPr eaLnBrk="1" hangingPunct="1"/>
            <a:r>
              <a:rPr lang="en-US"/>
              <a:t>Alternative </a:t>
            </a:r>
          </a:p>
          <a:p>
            <a:pPr lvl="1" eaLnBrk="1" hangingPunct="1"/>
            <a:r>
              <a:rPr lang="en-US"/>
              <a:t>Execute a turn command that was timed to accomplish a ninety degree rotation </a:t>
            </a:r>
            <a:r>
              <a:rPr lang="en-US" sz="1600">
                <a:latin typeface="Courier" pitchFamily="-108" charset="0"/>
              </a:rPr>
              <a:t>robot_spin_clockwise(); sleep(1.5);</a:t>
            </a:r>
            <a:r>
              <a:rPr lang="en-US"/>
              <a:t> </a:t>
            </a:r>
          </a:p>
          <a:p>
            <a:pPr lvl="1" eaLnBrk="1" hangingPunct="1"/>
            <a:r>
              <a:rPr lang="en-US"/>
              <a:t>Works reliably only when the robot is very predictable (</a:t>
            </a:r>
            <a:r>
              <a:rPr lang="en-US">
                <a:solidFill>
                  <a:srgbClr val="008000"/>
                </a:solidFill>
              </a:rPr>
              <a:t>battery strength</a:t>
            </a:r>
            <a:r>
              <a:rPr lang="en-US"/>
              <a:t>, </a:t>
            </a:r>
            <a:r>
              <a:rPr lang="en-US">
                <a:solidFill>
                  <a:srgbClr val="FF3399"/>
                </a:solidFill>
              </a:rPr>
              <a:t>traction on the surface</a:t>
            </a:r>
            <a:r>
              <a:rPr lang="en-US"/>
              <a:t>, and </a:t>
            </a:r>
            <a:r>
              <a:rPr lang="en-US">
                <a:solidFill>
                  <a:srgbClr val="6600CC"/>
                </a:solidFill>
              </a:rPr>
              <a:t>friction in the geartrain</a:t>
            </a:r>
            <a:r>
              <a:rPr lang="en-US"/>
              <a:t> may influence the outcomes) </a:t>
            </a:r>
          </a:p>
        </p:txBody>
      </p:sp>
      <p:pic>
        <p:nvPicPr>
          <p:cNvPr id="22534" name="Picture 7" descr="\begin{figure}&#10;&#10;\fbox {\centerline{\psfig{figure=control/corner.PS}}}\end{figure}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07050" y="1233488"/>
            <a:ext cx="3179763" cy="160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5" name="Picture 18" descr="\begin{figure}&#10;&#10;\fbox {\centerline{\psfig{figure=control/bonk.PS}}}\end{figure}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10225" y="2921000"/>
            <a:ext cx="3176588" cy="1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2651" name="Text Box 27"/>
          <p:cNvSpPr txBox="1">
            <a:spLocks noChangeArrowheads="1"/>
          </p:cNvSpPr>
          <p:nvPr/>
        </p:nvSpPr>
        <p:spPr bwMode="auto">
          <a:xfrm>
            <a:off x="2465388" y="3757613"/>
            <a:ext cx="2590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CC0000"/>
                </a:solidFill>
                <a:latin typeface="Comic Sans MS" pitchFamily="-108" charset="0"/>
                <a:sym typeface="Symbol" pitchFamily="-108" charset="2"/>
              </a:rPr>
              <a:t> </a:t>
            </a:r>
            <a:r>
              <a:rPr lang="en-US" sz="2000">
                <a:solidFill>
                  <a:srgbClr val="CC0000"/>
                </a:solidFill>
                <a:latin typeface="Comic Sans MS" pitchFamily="-108" charset="0"/>
              </a:rPr>
              <a:t>Open loop control</a:t>
            </a:r>
          </a:p>
        </p:txBody>
      </p:sp>
    </p:spTree>
    <p:extLst>
      <p:ext uri="{BB962C8B-B14F-4D97-AF65-F5344CB8AC3E}">
        <p14:creationId xmlns:p14="http://schemas.microsoft.com/office/powerpoint/2010/main" val="24071890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265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CPE 470/670 - Lecture 6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C3083-5B7A-8E47-B4EB-25DD1BD9589D}" type="slidenum">
              <a:rPr lang="en-US"/>
              <a:pPr/>
              <a:t>12</a:t>
            </a:fld>
            <a:endParaRPr lang="en-US"/>
          </a:p>
        </p:txBody>
      </p:sp>
      <p:sp>
        <p:nvSpPr>
          <p:cNvPr id="2355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Open Loop Control</a:t>
            </a:r>
          </a:p>
        </p:txBody>
      </p:sp>
      <p:sp>
        <p:nvSpPr>
          <p:cNvPr id="2355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en-US" sz="2200"/>
              <a:t>Does not use sensory feedback, and state is not fed back into the system</a:t>
            </a:r>
          </a:p>
          <a:p>
            <a:pPr eaLnBrk="1" hangingPunct="1">
              <a:lnSpc>
                <a:spcPct val="110000"/>
              </a:lnSpc>
            </a:pPr>
            <a:r>
              <a:rPr lang="en-US" sz="2200">
                <a:solidFill>
                  <a:srgbClr val="CC0000"/>
                </a:solidFill>
                <a:latin typeface="Comic Sans MS" pitchFamily="-108" charset="0"/>
              </a:rPr>
              <a:t>Feed-forward control</a:t>
            </a:r>
          </a:p>
          <a:p>
            <a:pPr lvl="1" eaLnBrk="1" hangingPunct="1">
              <a:lnSpc>
                <a:spcPct val="110000"/>
              </a:lnSpc>
            </a:pPr>
            <a:r>
              <a:rPr lang="en-US" sz="2000"/>
              <a:t>The command signal is a function of some parameters measured in advance</a:t>
            </a:r>
          </a:p>
          <a:p>
            <a:pPr lvl="1" eaLnBrk="1" hangingPunct="1">
              <a:lnSpc>
                <a:spcPct val="110000"/>
              </a:lnSpc>
            </a:pPr>
            <a:r>
              <a:rPr lang="en-US" sz="2000">
                <a:solidFill>
                  <a:srgbClr val="CC0000"/>
                </a:solidFill>
                <a:latin typeface="Comic Sans MS" pitchFamily="-108" charset="0"/>
              </a:rPr>
              <a:t>E.g.:</a:t>
            </a:r>
            <a:r>
              <a:rPr lang="en-US" sz="2000"/>
              <a:t> </a:t>
            </a:r>
            <a:r>
              <a:rPr lang="en-US" sz="2000" b="1">
                <a:solidFill>
                  <a:srgbClr val="008000"/>
                </a:solidFill>
                <a:latin typeface="Comic Sans MS" pitchFamily="-108" charset="0"/>
              </a:rPr>
              <a:t>battery strength</a:t>
            </a:r>
            <a:r>
              <a:rPr lang="en-US" sz="2000"/>
              <a:t> measurement could be used to </a:t>
            </a:r>
            <a:r>
              <a:rPr lang="en-US" sz="2000" b="1">
                <a:latin typeface="Comic Sans MS" pitchFamily="-108" charset="0"/>
              </a:rPr>
              <a:t>"predict"</a:t>
            </a:r>
            <a:r>
              <a:rPr lang="en-US" sz="2000"/>
              <a:t> how much </a:t>
            </a:r>
            <a:r>
              <a:rPr lang="en-US" sz="2000" b="1">
                <a:solidFill>
                  <a:srgbClr val="6600CC"/>
                </a:solidFill>
                <a:latin typeface="Comic Sans MS" pitchFamily="-108" charset="0"/>
              </a:rPr>
              <a:t>time</a:t>
            </a:r>
            <a:r>
              <a:rPr lang="en-US" sz="2000"/>
              <a:t> is needed for the turn</a:t>
            </a:r>
          </a:p>
          <a:p>
            <a:pPr lvl="1" eaLnBrk="1" hangingPunct="1">
              <a:lnSpc>
                <a:spcPct val="110000"/>
              </a:lnSpc>
            </a:pPr>
            <a:r>
              <a:rPr lang="en-US" sz="2000"/>
              <a:t>Still </a:t>
            </a:r>
            <a:r>
              <a:rPr lang="en-US" sz="2000">
                <a:solidFill>
                  <a:srgbClr val="CC0000"/>
                </a:solidFill>
                <a:latin typeface="Comic Sans MS" pitchFamily="-108" charset="0"/>
              </a:rPr>
              <a:t>open loop control</a:t>
            </a:r>
            <a:r>
              <a:rPr lang="en-US" sz="2000"/>
              <a:t>, but a computation is made to make the control more accurate</a:t>
            </a:r>
          </a:p>
          <a:p>
            <a:pPr eaLnBrk="1" hangingPunct="1">
              <a:lnSpc>
                <a:spcPct val="110000"/>
              </a:lnSpc>
            </a:pPr>
            <a:r>
              <a:rPr lang="en-US" sz="2200"/>
              <a:t>Feed-forward systems are effective only if</a:t>
            </a:r>
          </a:p>
          <a:p>
            <a:pPr lvl="1" eaLnBrk="1" hangingPunct="1">
              <a:lnSpc>
                <a:spcPct val="110000"/>
              </a:lnSpc>
            </a:pPr>
            <a:r>
              <a:rPr lang="en-US" sz="2000"/>
              <a:t>They are well calibrated</a:t>
            </a:r>
          </a:p>
          <a:p>
            <a:pPr lvl="1" eaLnBrk="1" hangingPunct="1">
              <a:lnSpc>
                <a:spcPct val="110000"/>
              </a:lnSpc>
            </a:pPr>
            <a:r>
              <a:rPr lang="en-US" sz="2000"/>
              <a:t>The environment is predictable &amp; does not change such as to affect their performance</a:t>
            </a:r>
          </a:p>
        </p:txBody>
      </p:sp>
    </p:spTree>
    <p:extLst>
      <p:ext uri="{BB962C8B-B14F-4D97-AF65-F5344CB8AC3E}">
        <p14:creationId xmlns:p14="http://schemas.microsoft.com/office/powerpoint/2010/main" val="40767513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CPE 470/670 - Lecture 6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5E6FB-26F5-024A-898E-89A10E26AE55}" type="slidenum">
              <a:rPr lang="en-US"/>
              <a:pPr/>
              <a:t>13</a:t>
            </a:fld>
            <a:endParaRPr lang="en-US"/>
          </a:p>
        </p:txBody>
      </p:sp>
      <p:sp>
        <p:nvSpPr>
          <p:cNvPr id="2458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Uses of Open Loop Control</a:t>
            </a:r>
          </a:p>
        </p:txBody>
      </p:sp>
      <p:sp>
        <p:nvSpPr>
          <p:cNvPr id="231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160000"/>
              </a:lnSpc>
            </a:pPr>
            <a:r>
              <a:rPr lang="en-US">
                <a:solidFill>
                  <a:srgbClr val="CC0000"/>
                </a:solidFill>
                <a:latin typeface="Comic Sans MS" pitchFamily="-108" charset="0"/>
              </a:rPr>
              <a:t>Repetitive, state independent tasks</a:t>
            </a:r>
          </a:p>
          <a:p>
            <a:pPr lvl="1" eaLnBrk="1" hangingPunct="1">
              <a:lnSpc>
                <a:spcPct val="160000"/>
              </a:lnSpc>
            </a:pPr>
            <a:r>
              <a:rPr lang="en-US"/>
              <a:t>Switch microwave on to defrost for 2 minutes</a:t>
            </a:r>
          </a:p>
          <a:p>
            <a:pPr lvl="1" eaLnBrk="1" hangingPunct="1">
              <a:lnSpc>
                <a:spcPct val="160000"/>
              </a:lnSpc>
            </a:pPr>
            <a:r>
              <a:rPr lang="en-US"/>
              <a:t>Program a toy robot to walk in a certain direction</a:t>
            </a:r>
          </a:p>
          <a:p>
            <a:pPr lvl="1" eaLnBrk="1" hangingPunct="1">
              <a:lnSpc>
                <a:spcPct val="160000"/>
              </a:lnSpc>
            </a:pPr>
            <a:r>
              <a:rPr lang="en-US"/>
              <a:t>Switch a sprinkler system on to water the garden at set times</a:t>
            </a:r>
          </a:p>
          <a:p>
            <a:pPr lvl="1" eaLnBrk="1" hangingPunct="1">
              <a:lnSpc>
                <a:spcPct val="160000"/>
              </a:lnSpc>
            </a:pPr>
            <a:r>
              <a:rPr lang="en-US"/>
              <a:t>Conveyor belt machines</a:t>
            </a:r>
          </a:p>
        </p:txBody>
      </p:sp>
    </p:spTree>
    <p:extLst>
      <p:ext uri="{BB962C8B-B14F-4D97-AF65-F5344CB8AC3E}">
        <p14:creationId xmlns:p14="http://schemas.microsoft.com/office/powerpoint/2010/main" val="37357428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CPE 470/670 - Lecture 6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CEFFA-6E8A-4E4F-86C0-86239BFC1775}" type="slidenum">
              <a:rPr lang="en-US"/>
              <a:pPr/>
              <a:t>14</a:t>
            </a:fld>
            <a:endParaRPr lang="en-US"/>
          </a:p>
        </p:txBody>
      </p:sp>
      <p:sp>
        <p:nvSpPr>
          <p:cNvPr id="2560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Types of Feedback Control</a:t>
            </a:r>
          </a:p>
        </p:txBody>
      </p:sp>
      <p:sp>
        <p:nvSpPr>
          <p:cNvPr id="2560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200000"/>
              </a:lnSpc>
              <a:buFontTx/>
              <a:buNone/>
            </a:pPr>
            <a:r>
              <a:rPr lang="en-US"/>
              <a:t>There are three types of basic feedback controllers</a:t>
            </a:r>
          </a:p>
          <a:p>
            <a:pPr eaLnBrk="1" hangingPunct="1">
              <a:lnSpc>
                <a:spcPct val="200000"/>
              </a:lnSpc>
            </a:pPr>
            <a:r>
              <a:rPr lang="en-US">
                <a:solidFill>
                  <a:srgbClr val="CC0000"/>
                </a:solidFill>
              </a:rPr>
              <a:t>P: proportional control</a:t>
            </a:r>
          </a:p>
          <a:p>
            <a:pPr eaLnBrk="1" hangingPunct="1">
              <a:lnSpc>
                <a:spcPct val="200000"/>
              </a:lnSpc>
            </a:pPr>
            <a:r>
              <a:rPr lang="en-US">
                <a:solidFill>
                  <a:schemeClr val="tx1"/>
                </a:solidFill>
              </a:rPr>
              <a:t>PD: proportional derivative control</a:t>
            </a:r>
          </a:p>
          <a:p>
            <a:pPr eaLnBrk="1" hangingPunct="1">
              <a:lnSpc>
                <a:spcPct val="200000"/>
              </a:lnSpc>
            </a:pPr>
            <a:r>
              <a:rPr lang="en-US">
                <a:solidFill>
                  <a:srgbClr val="008000"/>
                </a:solidFill>
              </a:rPr>
              <a:t>PID: proportional integral derivative control</a:t>
            </a:r>
          </a:p>
        </p:txBody>
      </p:sp>
    </p:spTree>
    <p:extLst>
      <p:ext uri="{BB962C8B-B14F-4D97-AF65-F5344CB8AC3E}">
        <p14:creationId xmlns:p14="http://schemas.microsoft.com/office/powerpoint/2010/main" val="4699154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CPE 470/670 - Lecture 6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2991A-6CA7-7D43-A5D9-6C12EF78E788}" type="slidenum">
              <a:rPr lang="en-US"/>
              <a:pPr/>
              <a:t>15</a:t>
            </a:fld>
            <a:endParaRPr lang="en-US"/>
          </a:p>
        </p:txBody>
      </p:sp>
      <p:sp>
        <p:nvSpPr>
          <p:cNvPr id="2662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Proportional Control</a:t>
            </a:r>
          </a:p>
        </p:txBody>
      </p:sp>
      <p:sp>
        <p:nvSpPr>
          <p:cNvPr id="2662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>
                <a:solidFill>
                  <a:srgbClr val="CC0000"/>
                </a:solidFill>
                <a:latin typeface="Comic Sans MS" pitchFamily="-108" charset="0"/>
              </a:rPr>
              <a:t>The response of the system is proportional to the amount of the error</a:t>
            </a:r>
            <a:endParaRPr lang="en-US"/>
          </a:p>
          <a:p>
            <a:pPr eaLnBrk="1" hangingPunct="1"/>
            <a:r>
              <a:rPr lang="en-US"/>
              <a:t>The output </a:t>
            </a:r>
            <a:r>
              <a:rPr lang="en-US">
                <a:solidFill>
                  <a:schemeClr val="tx1"/>
                </a:solidFill>
              </a:rPr>
              <a:t>o</a:t>
            </a:r>
            <a:r>
              <a:rPr lang="en-US"/>
              <a:t> is proportional to the input </a:t>
            </a:r>
            <a:r>
              <a:rPr lang="en-US">
                <a:solidFill>
                  <a:srgbClr val="CC0000"/>
                </a:solidFill>
              </a:rPr>
              <a:t>i</a:t>
            </a:r>
            <a:r>
              <a:rPr lang="en-US"/>
              <a:t>: </a:t>
            </a:r>
          </a:p>
          <a:p>
            <a:pPr algn="ctr" eaLnBrk="1" hangingPunct="1">
              <a:buFontTx/>
              <a:buNone/>
            </a:pPr>
            <a:r>
              <a:rPr lang="en-US">
                <a:solidFill>
                  <a:schemeClr val="tx1"/>
                </a:solidFill>
              </a:rPr>
              <a:t>o</a:t>
            </a:r>
            <a:r>
              <a:rPr lang="en-US"/>
              <a:t> = </a:t>
            </a:r>
            <a:r>
              <a:rPr lang="en-US">
                <a:solidFill>
                  <a:srgbClr val="008000"/>
                </a:solidFill>
              </a:rPr>
              <a:t>K</a:t>
            </a:r>
            <a:r>
              <a:rPr lang="en-US" baseline="-25000">
                <a:solidFill>
                  <a:srgbClr val="008000"/>
                </a:solidFill>
              </a:rPr>
              <a:t>p</a:t>
            </a:r>
            <a:r>
              <a:rPr lang="en-US"/>
              <a:t> </a:t>
            </a:r>
            <a:r>
              <a:rPr lang="en-US">
                <a:sym typeface="Symbol" pitchFamily="-108" charset="2"/>
              </a:rPr>
              <a:t></a:t>
            </a:r>
            <a:r>
              <a:rPr lang="en-US"/>
              <a:t> </a:t>
            </a:r>
            <a:r>
              <a:rPr lang="en-US">
                <a:solidFill>
                  <a:srgbClr val="CC0000"/>
                </a:solidFill>
              </a:rPr>
              <a:t>i</a:t>
            </a:r>
            <a:r>
              <a:rPr lang="en-US"/>
              <a:t> </a:t>
            </a:r>
          </a:p>
          <a:p>
            <a:pPr eaLnBrk="1" hangingPunct="1"/>
            <a:r>
              <a:rPr lang="en-US"/>
              <a:t> </a:t>
            </a:r>
            <a:r>
              <a:rPr lang="en-US">
                <a:solidFill>
                  <a:srgbClr val="008000"/>
                </a:solidFill>
              </a:rPr>
              <a:t>K</a:t>
            </a:r>
            <a:r>
              <a:rPr lang="en-US" baseline="-25000">
                <a:solidFill>
                  <a:srgbClr val="008000"/>
                </a:solidFill>
              </a:rPr>
              <a:t>p</a:t>
            </a:r>
            <a:r>
              <a:rPr lang="en-US"/>
              <a:t> is a proportionality constant (gain) </a:t>
            </a:r>
          </a:p>
          <a:p>
            <a:pPr eaLnBrk="1" hangingPunct="1"/>
            <a:r>
              <a:rPr lang="en-US">
                <a:solidFill>
                  <a:srgbClr val="CC0000"/>
                </a:solidFill>
                <a:latin typeface="Comic Sans MS" pitchFamily="-108" charset="0"/>
              </a:rPr>
              <a:t>Control generates a stronger response the farther away the system is from the goal state </a:t>
            </a:r>
          </a:p>
          <a:p>
            <a:pPr eaLnBrk="1" hangingPunct="1"/>
            <a:r>
              <a:rPr lang="en-US"/>
              <a:t>Turn sharply toward the wall sharply if far from it, </a:t>
            </a:r>
          </a:p>
          <a:p>
            <a:pPr eaLnBrk="1" hangingPunct="1"/>
            <a:r>
              <a:rPr lang="en-US"/>
              <a:t>Turn gently toward the wall if slightly farther from it</a:t>
            </a:r>
          </a:p>
        </p:txBody>
      </p:sp>
    </p:spTree>
    <p:extLst>
      <p:ext uri="{BB962C8B-B14F-4D97-AF65-F5344CB8AC3E}">
        <p14:creationId xmlns:p14="http://schemas.microsoft.com/office/powerpoint/2010/main" val="37107018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CPE 470/670 - Lecture 6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C9640-281F-9046-BF44-9A1EE8A0A506}" type="slidenum">
              <a:rPr lang="en-US"/>
              <a:pPr/>
              <a:t>16</a:t>
            </a:fld>
            <a:endParaRPr lang="en-US"/>
          </a:p>
        </p:txBody>
      </p:sp>
      <p:sp>
        <p:nvSpPr>
          <p:cNvPr id="2765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Determining Gains</a:t>
            </a:r>
          </a:p>
        </p:txBody>
      </p:sp>
      <p:sp>
        <p:nvSpPr>
          <p:cNvPr id="235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n-US"/>
              <a:t>How do we determine the gains?</a:t>
            </a:r>
          </a:p>
          <a:p>
            <a:pPr eaLnBrk="1" hangingPunct="1">
              <a:lnSpc>
                <a:spcPct val="150000"/>
              </a:lnSpc>
            </a:pPr>
            <a:r>
              <a:rPr lang="en-US">
                <a:solidFill>
                  <a:srgbClr val="008000"/>
                </a:solidFill>
                <a:latin typeface="Comic Sans MS" pitchFamily="-108" charset="0"/>
              </a:rPr>
              <a:t>Empirically</a:t>
            </a:r>
            <a:r>
              <a:rPr lang="en-US"/>
              <a:t> (trial and error): </a:t>
            </a:r>
          </a:p>
          <a:p>
            <a:pPr lvl="1" eaLnBrk="1" hangingPunct="1">
              <a:lnSpc>
                <a:spcPct val="150000"/>
              </a:lnSpc>
            </a:pPr>
            <a:r>
              <a:rPr lang="en-US"/>
              <a:t>require that the system be tested extensively</a:t>
            </a:r>
          </a:p>
          <a:p>
            <a:pPr eaLnBrk="1" hangingPunct="1">
              <a:lnSpc>
                <a:spcPct val="150000"/>
              </a:lnSpc>
            </a:pPr>
            <a:r>
              <a:rPr lang="en-US">
                <a:solidFill>
                  <a:srgbClr val="CC0000"/>
                </a:solidFill>
                <a:latin typeface="Comic Sans MS" pitchFamily="-108" charset="0"/>
              </a:rPr>
              <a:t>Analytically</a:t>
            </a:r>
            <a:r>
              <a:rPr lang="en-US"/>
              <a:t> (mathematics): </a:t>
            </a:r>
          </a:p>
          <a:p>
            <a:pPr lvl="1" eaLnBrk="1" hangingPunct="1">
              <a:lnSpc>
                <a:spcPct val="150000"/>
              </a:lnSpc>
            </a:pPr>
            <a:r>
              <a:rPr lang="en-US"/>
              <a:t>require that the system be well understood and characterized mathematically</a:t>
            </a:r>
          </a:p>
          <a:p>
            <a:pPr eaLnBrk="1" hangingPunct="1">
              <a:lnSpc>
                <a:spcPct val="150000"/>
              </a:lnSpc>
            </a:pPr>
            <a:r>
              <a:rPr lang="en-US">
                <a:solidFill>
                  <a:srgbClr val="6600CC"/>
                </a:solidFill>
              </a:rPr>
              <a:t>Automatically</a:t>
            </a:r>
            <a:r>
              <a:rPr lang="en-US"/>
              <a:t> </a:t>
            </a:r>
          </a:p>
          <a:p>
            <a:pPr lvl="1" eaLnBrk="1" hangingPunct="1">
              <a:lnSpc>
                <a:spcPct val="150000"/>
              </a:lnSpc>
            </a:pPr>
            <a:r>
              <a:rPr lang="en-US"/>
              <a:t>by trying different values at run-time</a:t>
            </a:r>
          </a:p>
        </p:txBody>
      </p:sp>
    </p:spTree>
    <p:extLst>
      <p:ext uri="{BB962C8B-B14F-4D97-AF65-F5344CB8AC3E}">
        <p14:creationId xmlns:p14="http://schemas.microsoft.com/office/powerpoint/2010/main" val="3218977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CPE 470/670 - Lecture 6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FEE28-C88F-1C49-AEB6-0EFDD7864415}" type="slidenum">
              <a:rPr lang="en-US"/>
              <a:pPr/>
              <a:t>17</a:t>
            </a:fld>
            <a:endParaRPr lang="en-US"/>
          </a:p>
        </p:txBody>
      </p:sp>
      <p:sp>
        <p:nvSpPr>
          <p:cNvPr id="2867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Gains</a:t>
            </a:r>
          </a:p>
        </p:txBody>
      </p:sp>
      <p:sp>
        <p:nvSpPr>
          <p:cNvPr id="2867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140000"/>
              </a:lnSpc>
            </a:pPr>
            <a:r>
              <a:rPr lang="en-US"/>
              <a:t>The gains (K</a:t>
            </a:r>
            <a:r>
              <a:rPr lang="en-US" baseline="-25000"/>
              <a:t>p</a:t>
            </a:r>
            <a:r>
              <a:rPr lang="en-US"/>
              <a:t>) are specific to the particular control system</a:t>
            </a:r>
          </a:p>
          <a:p>
            <a:pPr lvl="1" eaLnBrk="1" hangingPunct="1">
              <a:lnSpc>
                <a:spcPct val="140000"/>
              </a:lnSpc>
            </a:pPr>
            <a:r>
              <a:rPr lang="en-US"/>
              <a:t>The physical properties of the system directly affect the gain values</a:t>
            </a:r>
          </a:p>
          <a:p>
            <a:pPr lvl="1" eaLnBrk="1" hangingPunct="1">
              <a:lnSpc>
                <a:spcPct val="140000"/>
              </a:lnSpc>
            </a:pPr>
            <a:r>
              <a:rPr lang="en-US">
                <a:solidFill>
                  <a:srgbClr val="CC0000"/>
                </a:solidFill>
                <a:latin typeface="Comic Sans MS" pitchFamily="-108" charset="0"/>
              </a:rPr>
              <a:t>E.g.:</a:t>
            </a:r>
            <a:r>
              <a:rPr lang="en-US"/>
              <a:t> the velocity profile of a motor (how fast it can accelerate and decelerate), the backlash and friction in the gears, the friction on the surface, in the air, etc.</a:t>
            </a:r>
          </a:p>
          <a:p>
            <a:pPr lvl="1" eaLnBrk="1" hangingPunct="1">
              <a:lnSpc>
                <a:spcPct val="140000"/>
              </a:lnSpc>
            </a:pPr>
            <a:r>
              <a:rPr lang="en-US"/>
              <a:t>All of these influence what the system actually does in response to a command</a:t>
            </a:r>
          </a:p>
        </p:txBody>
      </p:sp>
    </p:spTree>
    <p:extLst>
      <p:ext uri="{BB962C8B-B14F-4D97-AF65-F5344CB8AC3E}">
        <p14:creationId xmlns:p14="http://schemas.microsoft.com/office/powerpoint/2010/main" val="21387704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CPE 470/670 - Lecture 6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3FE56-6517-BD4F-B2F6-D302ACE13FE5}" type="slidenum">
              <a:rPr lang="en-US"/>
              <a:pPr/>
              <a:t>18</a:t>
            </a:fld>
            <a:endParaRPr lang="en-US"/>
          </a:p>
        </p:txBody>
      </p:sp>
      <p:sp>
        <p:nvSpPr>
          <p:cNvPr id="297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Gains and Oscillations</a:t>
            </a:r>
          </a:p>
        </p:txBody>
      </p:sp>
      <p:sp>
        <p:nvSpPr>
          <p:cNvPr id="2970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143000"/>
            <a:ext cx="8863013" cy="5643563"/>
          </a:xfrm>
        </p:spPr>
        <p:txBody>
          <a:bodyPr/>
          <a:lstStyle/>
          <a:p>
            <a:pPr eaLnBrk="1" hangingPunct="1"/>
            <a:r>
              <a:rPr lang="en-US"/>
              <a:t>Incorrect gains will cause the system to undershoot or overshoot the desired state </a:t>
            </a:r>
            <a:r>
              <a:rPr lang="en-US">
                <a:sym typeface="Symbol" pitchFamily="-108" charset="2"/>
              </a:rPr>
              <a:t> </a:t>
            </a:r>
            <a:r>
              <a:rPr lang="en-US">
                <a:solidFill>
                  <a:srgbClr val="CC0000"/>
                </a:solidFill>
                <a:sym typeface="Symbol" pitchFamily="-108" charset="2"/>
              </a:rPr>
              <a:t>oscillations</a:t>
            </a:r>
          </a:p>
          <a:p>
            <a:pPr eaLnBrk="1" hangingPunct="1"/>
            <a:r>
              <a:rPr lang="en-US"/>
              <a:t>Gain values determine if:</a:t>
            </a:r>
          </a:p>
          <a:p>
            <a:pPr lvl="1" eaLnBrk="1" hangingPunct="1"/>
            <a:r>
              <a:rPr lang="en-US"/>
              <a:t>The system will </a:t>
            </a:r>
            <a:r>
              <a:rPr lang="en-US">
                <a:solidFill>
                  <a:srgbClr val="008000"/>
                </a:solidFill>
                <a:latin typeface="Comic Sans MS" pitchFamily="-108" charset="0"/>
              </a:rPr>
              <a:t>keep oscillating</a:t>
            </a:r>
            <a:r>
              <a:rPr lang="en-US"/>
              <a:t> (possibly increasing oscillations)</a:t>
            </a:r>
          </a:p>
          <a:p>
            <a:pPr lvl="1" eaLnBrk="1" hangingPunct="1"/>
            <a:r>
              <a:rPr lang="en-US"/>
              <a:t>The system will </a:t>
            </a:r>
            <a:r>
              <a:rPr lang="en-US">
                <a:solidFill>
                  <a:srgbClr val="008000"/>
                </a:solidFill>
                <a:latin typeface="Comic Sans MS" pitchFamily="-108" charset="0"/>
              </a:rPr>
              <a:t>stabilize</a:t>
            </a:r>
          </a:p>
          <a:p>
            <a:pPr eaLnBrk="1" hangingPunct="1"/>
            <a:r>
              <a:rPr lang="en-US">
                <a:solidFill>
                  <a:srgbClr val="CC0000"/>
                </a:solidFill>
                <a:latin typeface="Comic Sans MS" pitchFamily="-108" charset="0"/>
              </a:rPr>
              <a:t>Damping:</a:t>
            </a:r>
            <a:r>
              <a:rPr lang="en-US"/>
              <a:t> </a:t>
            </a:r>
            <a:r>
              <a:rPr lang="en-US" sz="2200"/>
              <a:t>process of systematically decreasing oscillations</a:t>
            </a:r>
          </a:p>
          <a:p>
            <a:pPr eaLnBrk="1" hangingPunct="1"/>
            <a:r>
              <a:rPr lang="en-US"/>
              <a:t>A system is </a:t>
            </a:r>
            <a:r>
              <a:rPr lang="en-US" b="1">
                <a:solidFill>
                  <a:schemeClr val="tx1"/>
                </a:solidFill>
                <a:latin typeface="Comic Sans MS" pitchFamily="-108" charset="0"/>
              </a:rPr>
              <a:t>properly damped</a:t>
            </a:r>
            <a:r>
              <a:rPr lang="en-US"/>
              <a:t> if it does not oscillate out of control (</a:t>
            </a:r>
            <a:r>
              <a:rPr lang="en-US" sz="2400"/>
              <a:t>decreasing oscillations, or no oscillations at all</a:t>
            </a:r>
            <a:r>
              <a:rPr lang="en-US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2957917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CPE 470/670 - Lecture 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923D1-E630-5D4F-9C66-6DD8472A42DE}" type="slidenum">
              <a:rPr lang="en-US"/>
              <a:pPr/>
              <a:t>19</a:t>
            </a:fld>
            <a:endParaRPr lang="en-US"/>
          </a:p>
        </p:txBody>
      </p:sp>
      <p:sp>
        <p:nvSpPr>
          <p:cNvPr id="30724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Proportional Control for </a:t>
            </a:r>
            <a:br>
              <a:rPr lang="en-US"/>
            </a:br>
            <a:r>
              <a:rPr lang="en-US"/>
              <a:t>Rotation Position of Wheel</a:t>
            </a:r>
          </a:p>
        </p:txBody>
      </p:sp>
      <p:sp>
        <p:nvSpPr>
          <p:cNvPr id="30725" name="Rectangle 8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/>
              <a:t>Test system:</a:t>
            </a:r>
          </a:p>
          <a:p>
            <a:pPr lvl="1" eaLnBrk="1" hangingPunct="1"/>
            <a:r>
              <a:rPr lang="en-US"/>
              <a:t>Control rotational position of </a:t>
            </a:r>
          </a:p>
          <a:p>
            <a:pPr lvl="1" eaLnBrk="1" hangingPunct="1">
              <a:buFontTx/>
              <a:buNone/>
            </a:pPr>
            <a:r>
              <a:rPr lang="en-US"/>
              <a:t>	LEGO wheel</a:t>
            </a:r>
          </a:p>
          <a:p>
            <a:pPr lvl="1" eaLnBrk="1" hangingPunct="1"/>
            <a:r>
              <a:rPr lang="en-US"/>
              <a:t>Desired position: 100</a:t>
            </a:r>
          </a:p>
          <a:p>
            <a:pPr lvl="1" eaLnBrk="1" hangingPunct="1"/>
            <a:r>
              <a:rPr lang="en-US"/>
              <a:t>Will vary power to motor </a:t>
            </a:r>
          </a:p>
          <a:p>
            <a:pPr eaLnBrk="1" hangingPunct="1"/>
            <a:r>
              <a:rPr lang="en-US"/>
              <a:t>Large LEGO wheel gives the system momentum (load on the system)</a:t>
            </a:r>
          </a:p>
          <a:p>
            <a:pPr eaLnBrk="1" hangingPunct="1"/>
            <a:r>
              <a:rPr lang="en-US"/>
              <a:t>Quadrature-based shaft encoder keeps track of the shaft position</a:t>
            </a:r>
          </a:p>
        </p:txBody>
      </p:sp>
      <p:pic>
        <p:nvPicPr>
          <p:cNvPr id="3072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32425" y="1536700"/>
            <a:ext cx="3514725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970782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Harvesting Contest Results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CPE 470/670 - Lecture 7</a:t>
            </a:r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3492067"/>
              </p:ext>
            </p:extLst>
          </p:nvPr>
        </p:nvGraphicFramePr>
        <p:xfrm>
          <a:off x="505659" y="1989953"/>
          <a:ext cx="7668783" cy="2768248"/>
        </p:xfrm>
        <a:graphic>
          <a:graphicData uri="http://schemas.openxmlformats.org/drawingml/2006/table">
            <a:tbl>
              <a:tblPr/>
              <a:tblGrid>
                <a:gridCol w="1038193"/>
                <a:gridCol w="1231988"/>
                <a:gridCol w="899767"/>
                <a:gridCol w="899767"/>
                <a:gridCol w="899767"/>
                <a:gridCol w="899767"/>
                <a:gridCol w="899767"/>
                <a:gridCol w="899767"/>
              </a:tblGrid>
              <a:tr h="34603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Team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Small RF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Large RF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Color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Time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 food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 time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46031"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46031"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4603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66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50.00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90.00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4603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140.32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140.32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4603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150.00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165.00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4603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129.03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169.03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4603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137.10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172.10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108060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CPE 470/670 - Lecture 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3E97D-F957-BA44-9195-2FF152A03D70}" type="slidenum">
              <a:rPr lang="en-US"/>
              <a:pPr/>
              <a:t>20</a:t>
            </a:fld>
            <a:endParaRPr lang="en-US"/>
          </a:p>
        </p:txBody>
      </p:sp>
      <p:sp>
        <p:nvSpPr>
          <p:cNvPr id="3174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/>
              <a:t>Proportional Control for </a:t>
            </a:r>
            <a:br>
              <a:rPr lang="en-US" sz="3600"/>
            </a:br>
            <a:r>
              <a:rPr lang="en-US" sz="3600"/>
              <a:t>Rotation Position of Wheel</a:t>
            </a:r>
          </a:p>
        </p:txBody>
      </p:sp>
      <p:sp>
        <p:nvSpPr>
          <p:cNvPr id="283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0838" y="1214438"/>
            <a:ext cx="8231187" cy="5076825"/>
          </a:xfrm>
        </p:spPr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en-US"/>
              <a:t>Simple P controller:</a:t>
            </a:r>
          </a:p>
          <a:p>
            <a:pPr lvl="1" eaLnBrk="1" hangingPunct="1">
              <a:lnSpc>
                <a:spcPct val="110000"/>
              </a:lnSpc>
            </a:pPr>
            <a:r>
              <a:rPr lang="en-US" sz="2000"/>
              <a:t>Command = 100 – encoder-counts</a:t>
            </a:r>
          </a:p>
          <a:p>
            <a:pPr eaLnBrk="1" hangingPunct="1">
              <a:lnSpc>
                <a:spcPct val="110000"/>
              </a:lnSpc>
            </a:pPr>
            <a:r>
              <a:rPr lang="en-US" sz="2400"/>
              <a:t>Initially, the error is 100</a:t>
            </a:r>
          </a:p>
          <a:p>
            <a:pPr lvl="1" eaLnBrk="1" hangingPunct="1">
              <a:lnSpc>
                <a:spcPct val="110000"/>
              </a:lnSpc>
            </a:pPr>
            <a:r>
              <a:rPr lang="en-US" sz="2000"/>
              <a:t>The motor turns on</a:t>
            </a:r>
            <a:r>
              <a:rPr lang="en-US" sz="2000">
                <a:solidFill>
                  <a:srgbClr val="CC0000"/>
                </a:solidFill>
                <a:latin typeface="Comic Sans MS" pitchFamily="-108" charset="0"/>
              </a:rPr>
              <a:t> full speed </a:t>
            </a:r>
          </a:p>
          <a:p>
            <a:pPr lvl="1" eaLnBrk="1" hangingPunct="1">
              <a:lnSpc>
                <a:spcPct val="110000"/>
              </a:lnSpc>
            </a:pPr>
            <a:r>
              <a:rPr lang="en-US" sz="2000"/>
              <a:t>As it starts going, the error becomes </a:t>
            </a:r>
          </a:p>
          <a:p>
            <a:pPr lvl="1" eaLnBrk="1" hangingPunct="1">
              <a:lnSpc>
                <a:spcPct val="110000"/>
              </a:lnSpc>
              <a:buFontTx/>
              <a:buNone/>
            </a:pPr>
            <a:r>
              <a:rPr lang="en-US" sz="2000"/>
              <a:t>	progressively smaller</a:t>
            </a:r>
          </a:p>
          <a:p>
            <a:pPr eaLnBrk="1" hangingPunct="1">
              <a:lnSpc>
                <a:spcPct val="110000"/>
              </a:lnSpc>
            </a:pPr>
            <a:r>
              <a:rPr lang="en-US" sz="2400"/>
              <a:t>Halfway, at position 50, the error is only 50</a:t>
            </a:r>
          </a:p>
          <a:p>
            <a:pPr lvl="1" eaLnBrk="1" hangingPunct="1">
              <a:lnSpc>
                <a:spcPct val="110000"/>
              </a:lnSpc>
            </a:pPr>
            <a:r>
              <a:rPr lang="en-US" sz="2000"/>
              <a:t>at that point the motor goes at </a:t>
            </a:r>
            <a:r>
              <a:rPr lang="en-US" sz="2000">
                <a:solidFill>
                  <a:srgbClr val="CC0000"/>
                </a:solidFill>
                <a:latin typeface="Comic Sans MS" pitchFamily="-108" charset="0"/>
              </a:rPr>
              <a:t>50% of full power</a:t>
            </a:r>
          </a:p>
          <a:p>
            <a:pPr eaLnBrk="1" hangingPunct="1">
              <a:lnSpc>
                <a:spcPct val="110000"/>
              </a:lnSpc>
            </a:pPr>
            <a:r>
              <a:rPr lang="en-US" sz="2400"/>
              <a:t>When it arrives at the intended position of 100, the error is zero</a:t>
            </a:r>
          </a:p>
          <a:p>
            <a:pPr lvl="1" eaLnBrk="1" hangingPunct="1">
              <a:lnSpc>
                <a:spcPct val="110000"/>
              </a:lnSpc>
            </a:pPr>
            <a:r>
              <a:rPr lang="en-US" sz="2000"/>
              <a:t>the </a:t>
            </a:r>
            <a:r>
              <a:rPr lang="en-US" sz="2000">
                <a:solidFill>
                  <a:srgbClr val="CC0000"/>
                </a:solidFill>
                <a:latin typeface="Comic Sans MS" pitchFamily="-108" charset="0"/>
              </a:rPr>
              <a:t>motor is off</a:t>
            </a:r>
          </a:p>
        </p:txBody>
      </p:sp>
      <p:pic>
        <p:nvPicPr>
          <p:cNvPr id="3175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89563" y="1222375"/>
            <a:ext cx="3514725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772749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CPE 470/670 - Lecture 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8EF08-3F41-3146-9B39-4154CB50AD37}" type="slidenum">
              <a:rPr lang="en-US"/>
              <a:pPr/>
              <a:t>21</a:t>
            </a:fld>
            <a:endParaRPr lang="en-US"/>
          </a:p>
        </p:txBody>
      </p:sp>
      <p:sp>
        <p:nvSpPr>
          <p:cNvPr id="3277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/>
              <a:t>Proportional Control for </a:t>
            </a:r>
            <a:br>
              <a:rPr lang="en-US" sz="3600"/>
            </a:br>
            <a:r>
              <a:rPr lang="en-US" sz="3600"/>
              <a:t>Rotation Position of Wheel</a:t>
            </a:r>
          </a:p>
        </p:txBody>
      </p:sp>
      <p:sp>
        <p:nvSpPr>
          <p:cNvPr id="3277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0838" y="1214438"/>
            <a:ext cx="8231187" cy="5076825"/>
          </a:xfrm>
        </p:spPr>
        <p:txBody>
          <a:bodyPr/>
          <a:lstStyle/>
          <a:p>
            <a:pPr eaLnBrk="1" hangingPunct="1"/>
            <a:r>
              <a:rPr lang="en-US"/>
              <a:t>Proportional gain:</a:t>
            </a:r>
          </a:p>
          <a:p>
            <a:pPr lvl="1" eaLnBrk="1" hangingPunct="1">
              <a:buFontTx/>
              <a:buNone/>
            </a:pPr>
            <a:r>
              <a:rPr lang="en-US" sz="2000"/>
              <a:t>Command = 5</a:t>
            </a:r>
            <a:r>
              <a:rPr lang="en-US" sz="2000">
                <a:sym typeface="Symbol" pitchFamily="-108" charset="2"/>
              </a:rPr>
              <a:t></a:t>
            </a:r>
            <a:r>
              <a:rPr lang="en-US" sz="2000"/>
              <a:t>(100 – encoder-counts)</a:t>
            </a:r>
          </a:p>
          <a:p>
            <a:pPr eaLnBrk="1" hangingPunct="1"/>
            <a:endParaRPr lang="en-US" sz="2400"/>
          </a:p>
          <a:p>
            <a:pPr eaLnBrk="1" hangingPunct="1"/>
            <a:endParaRPr lang="en-US" sz="2400"/>
          </a:p>
          <a:p>
            <a:pPr eaLnBrk="1" hangingPunct="1"/>
            <a:r>
              <a:rPr lang="en-US" sz="2400"/>
              <a:t>Response should feel much “snappier” </a:t>
            </a:r>
          </a:p>
          <a:p>
            <a:pPr eaLnBrk="1" hangingPunct="1"/>
            <a:r>
              <a:rPr lang="en-US" sz="2400"/>
              <a:t>The wheel reaches the setpoint position faster</a:t>
            </a:r>
          </a:p>
          <a:p>
            <a:pPr eaLnBrk="1" hangingPunct="1"/>
            <a:r>
              <a:rPr lang="en-US" sz="2400"/>
              <a:t>More aggressive resistance to being turned away from the setpoint</a:t>
            </a:r>
          </a:p>
        </p:txBody>
      </p:sp>
      <p:pic>
        <p:nvPicPr>
          <p:cNvPr id="3277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89563" y="1222375"/>
            <a:ext cx="3514725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830000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CPE 470/670 - Lecture 6</a:t>
            </a:r>
            <a:endParaRPr lang="en-US"/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8348D-5722-4445-B407-B6F7BD518D09}" type="slidenum">
              <a:rPr lang="en-US"/>
              <a:pPr/>
              <a:t>22</a:t>
            </a:fld>
            <a:endParaRPr lang="en-US"/>
          </a:p>
        </p:txBody>
      </p:sp>
      <p:sp>
        <p:nvSpPr>
          <p:cNvPr id="3379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solidFill>
                  <a:schemeClr val="accent2"/>
                </a:solidFill>
              </a:rPr>
              <a:t>Proportional Control</a:t>
            </a:r>
          </a:p>
        </p:txBody>
      </p:sp>
      <p:sp>
        <p:nvSpPr>
          <p:cNvPr id="239628" name="Rectangle 12"/>
          <p:cNvSpPr>
            <a:spLocks noGrp="1" noChangeArrowheads="1"/>
          </p:cNvSpPr>
          <p:nvPr>
            <p:ph type="body" sz="half" idx="1"/>
          </p:nvPr>
        </p:nvSpPr>
        <p:spPr>
          <a:xfrm>
            <a:off x="200025" y="1214438"/>
            <a:ext cx="5205413" cy="5076825"/>
          </a:xfrm>
        </p:spPr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en-US" sz="2200"/>
              <a:t>P</a:t>
            </a:r>
            <a:r>
              <a:rPr lang="en-US" sz="2200" baseline="-25000"/>
              <a:t>gain</a:t>
            </a:r>
            <a:r>
              <a:rPr lang="en-US" sz="2200"/>
              <a:t>=10:</a:t>
            </a:r>
          </a:p>
          <a:p>
            <a:pPr lvl="1" eaLnBrk="1" hangingPunct="1">
              <a:lnSpc>
                <a:spcPct val="110000"/>
              </a:lnSpc>
            </a:pPr>
            <a:r>
              <a:rPr lang="en-US" sz="2000"/>
              <a:t>System overshot the zero point, and had to turn around</a:t>
            </a:r>
          </a:p>
          <a:p>
            <a:pPr lvl="1" eaLnBrk="1" hangingPunct="1">
              <a:lnSpc>
                <a:spcPct val="110000"/>
              </a:lnSpc>
            </a:pPr>
            <a:r>
              <a:rPr lang="en-US" sz="2000">
                <a:solidFill>
                  <a:srgbClr val="CC0000"/>
                </a:solidFill>
                <a:latin typeface="Comic Sans MS" pitchFamily="-108" charset="0"/>
              </a:rPr>
              <a:t>Offset Error:</a:t>
            </a:r>
            <a:r>
              <a:rPr lang="en-US" sz="2000"/>
              <a:t> System did not stabilize at the goal</a:t>
            </a:r>
          </a:p>
          <a:p>
            <a:pPr lvl="1" eaLnBrk="1" hangingPunct="1">
              <a:lnSpc>
                <a:spcPct val="110000"/>
              </a:lnSpc>
            </a:pPr>
            <a:r>
              <a:rPr lang="en-US" sz="2000"/>
              <a:t>Power command too small to activate the motor</a:t>
            </a:r>
          </a:p>
          <a:p>
            <a:pPr eaLnBrk="1" hangingPunct="1">
              <a:lnSpc>
                <a:spcPct val="110000"/>
              </a:lnSpc>
            </a:pPr>
            <a:r>
              <a:rPr lang="en-US" sz="2200"/>
              <a:t>P</a:t>
            </a:r>
            <a:r>
              <a:rPr lang="en-US" sz="2200" baseline="-25000"/>
              <a:t>gain</a:t>
            </a:r>
            <a:r>
              <a:rPr lang="en-US" sz="2200"/>
              <a:t>=20: should ameliorate the offset problem</a:t>
            </a:r>
          </a:p>
          <a:p>
            <a:pPr lvl="1" eaLnBrk="1" hangingPunct="1">
              <a:lnSpc>
                <a:spcPct val="110000"/>
              </a:lnSpc>
            </a:pPr>
            <a:r>
              <a:rPr lang="en-US" sz="2000"/>
              <a:t>Offset error is solved</a:t>
            </a:r>
          </a:p>
          <a:p>
            <a:pPr lvl="1" eaLnBrk="1" hangingPunct="1">
              <a:lnSpc>
                <a:spcPct val="110000"/>
              </a:lnSpc>
            </a:pPr>
            <a:r>
              <a:rPr lang="en-US" sz="2000">
                <a:solidFill>
                  <a:srgbClr val="CC0000"/>
                </a:solidFill>
                <a:latin typeface="Comic Sans MS" pitchFamily="-108" charset="0"/>
              </a:rPr>
              <a:t>Oscillation:</a:t>
            </a:r>
            <a:r>
              <a:rPr lang="en-US" sz="2000"/>
              <a:t> the system overshoots three times—twice beyond the setpoint and once before it</a:t>
            </a:r>
          </a:p>
        </p:txBody>
      </p:sp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5329238" y="1219200"/>
            <a:ext cx="3800475" cy="2276475"/>
            <a:chOff x="3372" y="768"/>
            <a:chExt cx="2394" cy="1434"/>
          </a:xfrm>
        </p:grpSpPr>
        <p:pic>
          <p:nvPicPr>
            <p:cNvPr id="33803" name="Picture 6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372" y="768"/>
              <a:ext cx="2394" cy="14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3804" name="Text Box 7"/>
            <p:cNvSpPr txBox="1">
              <a:spLocks noChangeArrowheads="1"/>
            </p:cNvSpPr>
            <p:nvPr/>
          </p:nvSpPr>
          <p:spPr bwMode="auto">
            <a:xfrm>
              <a:off x="4720" y="896"/>
              <a:ext cx="657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1600">
                  <a:solidFill>
                    <a:srgbClr val="CC0000"/>
                  </a:solidFill>
                  <a:latin typeface="Arial" pitchFamily="-108" charset="0"/>
                </a:rPr>
                <a:t>P</a:t>
              </a:r>
              <a:r>
                <a:rPr lang="en-US" sz="1600" baseline="-25000">
                  <a:solidFill>
                    <a:srgbClr val="CC0000"/>
                  </a:solidFill>
                  <a:latin typeface="Arial" pitchFamily="-108" charset="0"/>
                </a:rPr>
                <a:t>gain</a:t>
              </a:r>
              <a:r>
                <a:rPr lang="en-US" sz="1600">
                  <a:solidFill>
                    <a:srgbClr val="CC0000"/>
                  </a:solidFill>
                  <a:latin typeface="Arial" pitchFamily="-108" charset="0"/>
                </a:rPr>
                <a:t> = 10</a:t>
              </a:r>
              <a:endParaRPr lang="en-US" sz="1600">
                <a:latin typeface="Arial" pitchFamily="-108" charset="0"/>
              </a:endParaRPr>
            </a:p>
          </p:txBody>
        </p:sp>
      </p:grpSp>
      <p:grpSp>
        <p:nvGrpSpPr>
          <p:cNvPr id="3" name="Group 15"/>
          <p:cNvGrpSpPr>
            <a:grpSpLocks/>
          </p:cNvGrpSpPr>
          <p:nvPr/>
        </p:nvGrpSpPr>
        <p:grpSpPr bwMode="auto">
          <a:xfrm>
            <a:off x="5319713" y="3810000"/>
            <a:ext cx="3819525" cy="2238375"/>
            <a:chOff x="3366" y="2400"/>
            <a:chExt cx="2406" cy="1410"/>
          </a:xfrm>
        </p:grpSpPr>
        <p:pic>
          <p:nvPicPr>
            <p:cNvPr id="33801" name="Picture 8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366" y="2400"/>
              <a:ext cx="2406" cy="14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3802" name="Text Box 9"/>
            <p:cNvSpPr txBox="1">
              <a:spLocks noChangeArrowheads="1"/>
            </p:cNvSpPr>
            <p:nvPr/>
          </p:nvSpPr>
          <p:spPr bwMode="auto">
            <a:xfrm>
              <a:off x="4950" y="2543"/>
              <a:ext cx="657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1600">
                  <a:solidFill>
                    <a:srgbClr val="CC0000"/>
                  </a:solidFill>
                  <a:latin typeface="Arial" pitchFamily="-108" charset="0"/>
                </a:rPr>
                <a:t>P</a:t>
              </a:r>
              <a:r>
                <a:rPr lang="en-US" sz="1600" baseline="-25000">
                  <a:solidFill>
                    <a:srgbClr val="CC0000"/>
                  </a:solidFill>
                  <a:latin typeface="Arial" pitchFamily="-108" charset="0"/>
                </a:rPr>
                <a:t>gain</a:t>
              </a:r>
              <a:r>
                <a:rPr lang="en-US" sz="1600">
                  <a:solidFill>
                    <a:srgbClr val="CC0000"/>
                  </a:solidFill>
                  <a:latin typeface="Arial" pitchFamily="-108" charset="0"/>
                </a:rPr>
                <a:t> = 20</a:t>
              </a:r>
              <a:endParaRPr lang="en-US" sz="1600">
                <a:latin typeface="Arial" pitchFamily="-108" charset="0"/>
              </a:endParaRPr>
            </a:p>
          </p:txBody>
        </p:sp>
      </p:grpSp>
      <p:sp>
        <p:nvSpPr>
          <p:cNvPr id="33800" name="Rectangle 16"/>
          <p:cNvSpPr>
            <a:spLocks noChangeArrowheads="1"/>
          </p:cNvSpPr>
          <p:nvPr/>
        </p:nvSpPr>
        <p:spPr bwMode="auto">
          <a:xfrm>
            <a:off x="5918200" y="1117600"/>
            <a:ext cx="28114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power= P</a:t>
            </a:r>
            <a:r>
              <a:rPr lang="en-US" baseline="-25000"/>
              <a:t>gain</a:t>
            </a:r>
            <a:r>
              <a:rPr lang="en-US"/>
              <a:t> * (0 - counts)</a:t>
            </a:r>
          </a:p>
        </p:txBody>
      </p:sp>
    </p:spTree>
    <p:extLst>
      <p:ext uri="{BB962C8B-B14F-4D97-AF65-F5344CB8AC3E}">
        <p14:creationId xmlns:p14="http://schemas.microsoft.com/office/powerpoint/2010/main" val="32994818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CPE 470/670 - Lecture 6</a:t>
            </a:r>
            <a:endParaRPr lang="en-US"/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BD14A-402E-7140-8CE2-658453E912DE}" type="slidenum">
              <a:rPr lang="en-US"/>
              <a:pPr/>
              <a:t>23</a:t>
            </a:fld>
            <a:endParaRPr lang="en-US"/>
          </a:p>
        </p:txBody>
      </p:sp>
      <p:sp>
        <p:nvSpPr>
          <p:cNvPr id="3482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solidFill>
                  <a:schemeClr val="accent2"/>
                </a:solidFill>
              </a:rPr>
              <a:t>Proportional Control</a:t>
            </a:r>
          </a:p>
        </p:txBody>
      </p:sp>
      <p:sp>
        <p:nvSpPr>
          <p:cNvPr id="241674" name="Rectangle 10"/>
          <p:cNvSpPr>
            <a:spLocks noGrp="1" noChangeArrowheads="1"/>
          </p:cNvSpPr>
          <p:nvPr>
            <p:ph type="body" sz="half" idx="1"/>
          </p:nvPr>
        </p:nvSpPr>
        <p:spPr>
          <a:xfrm>
            <a:off x="274638" y="1222375"/>
            <a:ext cx="4968875" cy="5076825"/>
          </a:xfrm>
        </p:spPr>
        <p:txBody>
          <a:bodyPr/>
          <a:lstStyle/>
          <a:p>
            <a:pPr eaLnBrk="1" hangingPunct="1"/>
            <a:r>
              <a:rPr lang="en-US" sz="2200"/>
              <a:t>P</a:t>
            </a:r>
            <a:r>
              <a:rPr lang="en-US" sz="2200" baseline="-25000"/>
              <a:t>gain</a:t>
            </a:r>
            <a:r>
              <a:rPr lang="en-US" sz="2200"/>
              <a:t>=30: </a:t>
            </a:r>
          </a:p>
          <a:p>
            <a:pPr lvl="1" eaLnBrk="1" hangingPunct="1"/>
            <a:r>
              <a:rPr lang="en-US" sz="2000"/>
              <a:t>Oscillation problem is more pronounced; there are a total of five oscillatory swings</a:t>
            </a:r>
          </a:p>
          <a:p>
            <a:pPr eaLnBrk="1" hangingPunct="1"/>
            <a:endParaRPr lang="en-US" sz="2200"/>
          </a:p>
          <a:p>
            <a:pPr eaLnBrk="1" hangingPunct="1"/>
            <a:r>
              <a:rPr lang="en-US" sz="2200"/>
              <a:t>P</a:t>
            </a:r>
            <a:r>
              <a:rPr lang="en-US" sz="2200" baseline="-25000"/>
              <a:t>gain</a:t>
            </a:r>
            <a:r>
              <a:rPr lang="en-US" sz="2200"/>
              <a:t>=50: Oscillation behavior has taken over</a:t>
            </a:r>
          </a:p>
          <a:p>
            <a:pPr lvl="1" eaLnBrk="1" hangingPunct="1"/>
            <a:r>
              <a:rPr lang="en-US" sz="2000"/>
              <a:t>System cannot stabilize at the setpoint</a:t>
            </a:r>
          </a:p>
          <a:p>
            <a:pPr lvl="1" eaLnBrk="1" hangingPunct="1"/>
            <a:r>
              <a:rPr lang="en-US" sz="2000"/>
              <a:t>A small error generates a power command that moves the system across the setpoint </a:t>
            </a:r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5110163" y="1233488"/>
            <a:ext cx="3790950" cy="2276475"/>
            <a:chOff x="3219" y="777"/>
            <a:chExt cx="2388" cy="1434"/>
          </a:xfrm>
        </p:grpSpPr>
        <p:pic>
          <p:nvPicPr>
            <p:cNvPr id="34827" name="Picture 5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219" y="777"/>
              <a:ext cx="2388" cy="14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4828" name="Text Box 6"/>
            <p:cNvSpPr txBox="1">
              <a:spLocks noChangeArrowheads="1"/>
            </p:cNvSpPr>
            <p:nvPr/>
          </p:nvSpPr>
          <p:spPr bwMode="auto">
            <a:xfrm>
              <a:off x="4896" y="864"/>
              <a:ext cx="657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1600">
                  <a:solidFill>
                    <a:srgbClr val="CC0000"/>
                  </a:solidFill>
                  <a:latin typeface="Arial" pitchFamily="-108" charset="0"/>
                </a:rPr>
                <a:t>P</a:t>
              </a:r>
              <a:r>
                <a:rPr lang="en-US" sz="1600" baseline="-25000">
                  <a:solidFill>
                    <a:srgbClr val="CC0000"/>
                  </a:solidFill>
                  <a:latin typeface="Arial" pitchFamily="-108" charset="0"/>
                </a:rPr>
                <a:t>gain</a:t>
              </a:r>
              <a:r>
                <a:rPr lang="en-US" sz="1600">
                  <a:solidFill>
                    <a:srgbClr val="CC0000"/>
                  </a:solidFill>
                  <a:latin typeface="Arial" pitchFamily="-108" charset="0"/>
                </a:rPr>
                <a:t> = 30</a:t>
              </a:r>
              <a:endParaRPr lang="en-US" sz="1600">
                <a:latin typeface="Arial" pitchFamily="-108" charset="0"/>
              </a:endParaRPr>
            </a:p>
          </p:txBody>
        </p:sp>
      </p:grp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5105400" y="3732213"/>
            <a:ext cx="3800475" cy="2444750"/>
            <a:chOff x="3216" y="2351"/>
            <a:chExt cx="2394" cy="1540"/>
          </a:xfrm>
        </p:grpSpPr>
        <p:pic>
          <p:nvPicPr>
            <p:cNvPr id="34825" name="Picture 7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216" y="2409"/>
              <a:ext cx="2394" cy="14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4826" name="Text Box 8"/>
            <p:cNvSpPr txBox="1">
              <a:spLocks noChangeArrowheads="1"/>
            </p:cNvSpPr>
            <p:nvPr/>
          </p:nvSpPr>
          <p:spPr bwMode="auto">
            <a:xfrm>
              <a:off x="4944" y="2351"/>
              <a:ext cx="657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1600">
                  <a:solidFill>
                    <a:srgbClr val="CC0000"/>
                  </a:solidFill>
                  <a:latin typeface="Arial" pitchFamily="-108" charset="0"/>
                </a:rPr>
                <a:t>P</a:t>
              </a:r>
              <a:r>
                <a:rPr lang="en-US" sz="1600" baseline="-25000">
                  <a:solidFill>
                    <a:srgbClr val="CC0000"/>
                  </a:solidFill>
                  <a:latin typeface="Arial" pitchFamily="-108" charset="0"/>
                </a:rPr>
                <a:t>gain</a:t>
              </a:r>
              <a:r>
                <a:rPr lang="en-US" sz="1600">
                  <a:solidFill>
                    <a:srgbClr val="CC0000"/>
                  </a:solidFill>
                  <a:latin typeface="Arial" pitchFamily="-108" charset="0"/>
                </a:rPr>
                <a:t> = 50</a:t>
              </a:r>
              <a:endParaRPr lang="en-US" sz="1600">
                <a:latin typeface="Arial" pitchFamily="-108" charset="0"/>
              </a:endParaRPr>
            </a:p>
          </p:txBody>
        </p:sp>
      </p:grpSp>
      <p:sp>
        <p:nvSpPr>
          <p:cNvPr id="34824" name="Rectangle 14"/>
          <p:cNvSpPr>
            <a:spLocks noChangeArrowheads="1"/>
          </p:cNvSpPr>
          <p:nvPr/>
        </p:nvSpPr>
        <p:spPr bwMode="auto">
          <a:xfrm>
            <a:off x="5918200" y="1117600"/>
            <a:ext cx="28114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power= P</a:t>
            </a:r>
            <a:r>
              <a:rPr lang="en-US" baseline="-25000"/>
              <a:t>gain</a:t>
            </a:r>
            <a:r>
              <a:rPr lang="en-US"/>
              <a:t> * (0 - counts)</a:t>
            </a:r>
          </a:p>
        </p:txBody>
      </p:sp>
    </p:spTree>
    <p:extLst>
      <p:ext uri="{BB962C8B-B14F-4D97-AF65-F5344CB8AC3E}">
        <p14:creationId xmlns:p14="http://schemas.microsoft.com/office/powerpoint/2010/main" val="493327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CPE 470/670 - Lecture 7</a:t>
            </a:r>
            <a:endParaRPr lang="en-US"/>
          </a:p>
        </p:txBody>
      </p:sp>
      <p:sp>
        <p:nvSpPr>
          <p:cNvPr id="3584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Derivative Control</a:t>
            </a:r>
          </a:p>
        </p:txBody>
      </p:sp>
      <p:sp>
        <p:nvSpPr>
          <p:cNvPr id="2385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0838" y="1214438"/>
            <a:ext cx="8464550" cy="5076825"/>
          </a:xfrm>
        </p:spPr>
        <p:txBody>
          <a:bodyPr/>
          <a:lstStyle/>
          <a:p>
            <a:pPr eaLnBrk="1" hangingPunct="1"/>
            <a:r>
              <a:rPr lang="en-US"/>
              <a:t>Setting gains is difficult, and simply changing the gains does not remove oscillations</a:t>
            </a:r>
          </a:p>
          <a:p>
            <a:pPr eaLnBrk="1" hangingPunct="1"/>
            <a:r>
              <a:rPr lang="en-US"/>
              <a:t>The system needs to be </a:t>
            </a:r>
            <a:r>
              <a:rPr lang="en-US">
                <a:solidFill>
                  <a:srgbClr val="CC0000"/>
                </a:solidFill>
                <a:latin typeface="Comic Sans MS" pitchFamily="-108" charset="0"/>
              </a:rPr>
              <a:t>controlled differently</a:t>
            </a:r>
            <a:r>
              <a:rPr lang="en-US"/>
              <a:t> when it is </a:t>
            </a:r>
            <a:r>
              <a:rPr lang="en-US">
                <a:solidFill>
                  <a:schemeClr val="tx1"/>
                </a:solidFill>
              </a:rPr>
              <a:t>close to the desired state</a:t>
            </a:r>
            <a:r>
              <a:rPr lang="en-US"/>
              <a:t> and when it is </a:t>
            </a:r>
            <a:r>
              <a:rPr lang="en-US">
                <a:solidFill>
                  <a:schemeClr val="tx1"/>
                </a:solidFill>
              </a:rPr>
              <a:t>far from it</a:t>
            </a:r>
            <a:r>
              <a:rPr lang="en-US"/>
              <a:t> </a:t>
            </a:r>
          </a:p>
          <a:p>
            <a:pPr eaLnBrk="1" hangingPunct="1"/>
            <a:r>
              <a:rPr lang="en-US"/>
              <a:t>The momentum of the correction carries the system beyond the desired state, and causes oscillations </a:t>
            </a:r>
          </a:p>
          <a:p>
            <a:pPr algn="ctr" eaLnBrk="1" hangingPunct="1">
              <a:buFontTx/>
              <a:buNone/>
            </a:pPr>
            <a:r>
              <a:rPr lang="en-US">
                <a:solidFill>
                  <a:srgbClr val="008000"/>
                </a:solidFill>
                <a:latin typeface="Comic Sans MS" pitchFamily="-108" charset="0"/>
              </a:rPr>
              <a:t>Momentum</a:t>
            </a:r>
            <a:r>
              <a:rPr lang="en-US">
                <a:latin typeface="Comic Sans MS" pitchFamily="-108" charset="0"/>
              </a:rPr>
              <a:t> = </a:t>
            </a:r>
            <a:r>
              <a:rPr lang="en-US">
                <a:solidFill>
                  <a:srgbClr val="6600CC"/>
                </a:solidFill>
                <a:latin typeface="Comic Sans MS" pitchFamily="-108" charset="0"/>
              </a:rPr>
              <a:t>mass</a:t>
            </a:r>
            <a:r>
              <a:rPr lang="en-US">
                <a:latin typeface="Comic Sans MS" pitchFamily="-108" charset="0"/>
              </a:rPr>
              <a:t> </a:t>
            </a:r>
            <a:r>
              <a:rPr lang="en-US">
                <a:latin typeface="Comic Sans MS" pitchFamily="-108" charset="0"/>
                <a:sym typeface="Symbol" pitchFamily="-108" charset="2"/>
              </a:rPr>
              <a:t></a:t>
            </a:r>
            <a:r>
              <a:rPr lang="en-US">
                <a:latin typeface="Comic Sans MS" pitchFamily="-108" charset="0"/>
              </a:rPr>
              <a:t> </a:t>
            </a:r>
            <a:r>
              <a:rPr lang="en-US">
                <a:solidFill>
                  <a:srgbClr val="CC0000"/>
                </a:solidFill>
                <a:latin typeface="Comic Sans MS" pitchFamily="-108" charset="0"/>
              </a:rPr>
              <a:t>velocity</a:t>
            </a:r>
            <a:r>
              <a:rPr lang="en-US">
                <a:latin typeface="Comic Sans MS" pitchFamily="-108" charset="0"/>
              </a:rPr>
              <a:t> </a:t>
            </a:r>
            <a:endParaRPr lang="en-US"/>
          </a:p>
          <a:p>
            <a:pPr eaLnBrk="1" hangingPunct="1"/>
            <a:r>
              <a:rPr lang="en-US">
                <a:solidFill>
                  <a:schemeClr val="tx1"/>
                </a:solidFill>
                <a:latin typeface="Comic Sans MS" pitchFamily="-108" charset="0"/>
              </a:rPr>
              <a:t>Solution:</a:t>
            </a:r>
            <a:r>
              <a:rPr lang="en-US"/>
              <a:t> correct the momentum as the system approaches the desired state</a:t>
            </a:r>
          </a:p>
        </p:txBody>
      </p:sp>
    </p:spTree>
    <p:extLst>
      <p:ext uri="{BB962C8B-B14F-4D97-AF65-F5344CB8AC3E}">
        <p14:creationId xmlns:p14="http://schemas.microsoft.com/office/powerpoint/2010/main" val="26015684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CPE 470/670 - Lecture 7</a:t>
            </a:r>
            <a:endParaRPr lang="en-US"/>
          </a:p>
        </p:txBody>
      </p:sp>
      <p:sp>
        <p:nvSpPr>
          <p:cNvPr id="3686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Controlling Velocity</a:t>
            </a:r>
          </a:p>
        </p:txBody>
      </p:sp>
      <p:sp>
        <p:nvSpPr>
          <p:cNvPr id="3686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/>
              <a:t>Momentum and velocity are directly proportional </a:t>
            </a:r>
            <a:r>
              <a:rPr lang="en-US">
                <a:sym typeface="Symbol" pitchFamily="-108" charset="2"/>
              </a:rPr>
              <a:t> we can control the momentum by controlling velocity</a:t>
            </a:r>
          </a:p>
          <a:p>
            <a:pPr eaLnBrk="1" hangingPunct="1"/>
            <a:r>
              <a:rPr lang="en-US">
                <a:sym typeface="Symbol" pitchFamily="-108" charset="2"/>
              </a:rPr>
              <a:t>As the system nears the desired state, we subtract an amount proportional to the velocity:     </a:t>
            </a:r>
          </a:p>
          <a:p>
            <a:pPr algn="ctr" eaLnBrk="1" hangingPunct="1">
              <a:buFontTx/>
              <a:buNone/>
            </a:pPr>
            <a:r>
              <a:rPr lang="en-US">
                <a:sym typeface="Symbol" pitchFamily="-108" charset="2"/>
              </a:rPr>
              <a:t>- (</a:t>
            </a:r>
            <a:r>
              <a:rPr lang="en-US">
                <a:solidFill>
                  <a:srgbClr val="008000"/>
                </a:solidFill>
                <a:sym typeface="Symbol" pitchFamily="-108" charset="2"/>
              </a:rPr>
              <a:t>gain</a:t>
            </a:r>
            <a:r>
              <a:rPr lang="en-US">
                <a:sym typeface="Symbol" pitchFamily="-108" charset="2"/>
              </a:rPr>
              <a:t>  </a:t>
            </a:r>
            <a:r>
              <a:rPr lang="en-US">
                <a:solidFill>
                  <a:srgbClr val="CC0000"/>
                </a:solidFill>
                <a:sym typeface="Symbol" pitchFamily="-108" charset="2"/>
              </a:rPr>
              <a:t>velocity</a:t>
            </a:r>
            <a:r>
              <a:rPr lang="en-US">
                <a:sym typeface="Symbol" pitchFamily="-108" charset="2"/>
              </a:rPr>
              <a:t>) </a:t>
            </a:r>
          </a:p>
          <a:p>
            <a:pPr eaLnBrk="1" hangingPunct="1">
              <a:buFontTx/>
              <a:buNone/>
            </a:pPr>
            <a:r>
              <a:rPr lang="en-US">
                <a:sym typeface="Symbol" pitchFamily="-108" charset="2"/>
              </a:rPr>
              <a:t>	</a:t>
            </a:r>
            <a:r>
              <a:rPr lang="en-US">
                <a:solidFill>
                  <a:schemeClr val="tx1"/>
                </a:solidFill>
                <a:sym typeface="Symbol" pitchFamily="-108" charset="2"/>
              </a:rPr>
              <a:t>Derivative term (velocity is the derivative of position)</a:t>
            </a:r>
          </a:p>
          <a:p>
            <a:pPr eaLnBrk="1" hangingPunct="1"/>
            <a:r>
              <a:rPr lang="en-US">
                <a:sym typeface="Symbol" pitchFamily="-108" charset="2"/>
              </a:rPr>
              <a:t>A controller that has a derivative term is called a derivative (D) controller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8121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CPE 470/670 - Lecture 7</a:t>
            </a:r>
            <a:endParaRPr lang="en-US"/>
          </a:p>
        </p:txBody>
      </p:sp>
      <p:sp>
        <p:nvSpPr>
          <p:cNvPr id="3789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Derivative Control</a:t>
            </a:r>
          </a:p>
        </p:txBody>
      </p:sp>
      <p:sp>
        <p:nvSpPr>
          <p:cNvPr id="3789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0838" y="1214438"/>
            <a:ext cx="8229600" cy="5397500"/>
          </a:xfrm>
        </p:spPr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en-US"/>
              <a:t>A derivative controller has an output </a:t>
            </a:r>
            <a:r>
              <a:rPr lang="en-US">
                <a:solidFill>
                  <a:schemeClr val="tx1"/>
                </a:solidFill>
              </a:rPr>
              <a:t>o</a:t>
            </a:r>
            <a:r>
              <a:rPr lang="en-US"/>
              <a:t> proportional to the derivative of its input </a:t>
            </a:r>
            <a:r>
              <a:rPr lang="en-US">
                <a:solidFill>
                  <a:srgbClr val="CC0000"/>
                </a:solidFill>
              </a:rPr>
              <a:t>i</a:t>
            </a:r>
            <a:r>
              <a:rPr lang="en-US"/>
              <a:t>: </a:t>
            </a:r>
          </a:p>
          <a:p>
            <a:pPr algn="ctr" eaLnBrk="1" hangingPunct="1">
              <a:lnSpc>
                <a:spcPct val="110000"/>
              </a:lnSpc>
              <a:buFontTx/>
              <a:buNone/>
            </a:pPr>
            <a:r>
              <a:rPr lang="en-US">
                <a:solidFill>
                  <a:schemeClr val="tx1"/>
                </a:solidFill>
              </a:rPr>
              <a:t>o</a:t>
            </a:r>
            <a:r>
              <a:rPr lang="en-US"/>
              <a:t> = </a:t>
            </a:r>
            <a:r>
              <a:rPr lang="en-US">
                <a:solidFill>
                  <a:srgbClr val="008000"/>
                </a:solidFill>
              </a:rPr>
              <a:t>K</a:t>
            </a:r>
            <a:r>
              <a:rPr lang="en-US" baseline="-25000">
                <a:solidFill>
                  <a:srgbClr val="008000"/>
                </a:solidFill>
              </a:rPr>
              <a:t>d</a:t>
            </a:r>
            <a:r>
              <a:rPr lang="en-US">
                <a:solidFill>
                  <a:srgbClr val="008000"/>
                </a:solidFill>
              </a:rPr>
              <a:t> </a:t>
            </a:r>
            <a:r>
              <a:rPr lang="en-US">
                <a:sym typeface="Symbol" pitchFamily="-108" charset="2"/>
              </a:rPr>
              <a:t></a:t>
            </a:r>
            <a:r>
              <a:rPr lang="en-US"/>
              <a:t> </a:t>
            </a:r>
            <a:r>
              <a:rPr lang="en-US">
                <a:solidFill>
                  <a:srgbClr val="CC0000"/>
                </a:solidFill>
              </a:rPr>
              <a:t>di/dt</a:t>
            </a:r>
            <a:r>
              <a:rPr lang="en-US"/>
              <a:t> </a:t>
            </a:r>
          </a:p>
          <a:p>
            <a:pPr eaLnBrk="1" hangingPunct="1">
              <a:lnSpc>
                <a:spcPct val="110000"/>
              </a:lnSpc>
            </a:pPr>
            <a:r>
              <a:rPr lang="en-US"/>
              <a:t> </a:t>
            </a:r>
            <a:r>
              <a:rPr lang="en-US">
                <a:solidFill>
                  <a:srgbClr val="008000"/>
                </a:solidFill>
              </a:rPr>
              <a:t>K</a:t>
            </a:r>
            <a:r>
              <a:rPr lang="en-US" baseline="-25000">
                <a:solidFill>
                  <a:srgbClr val="008000"/>
                </a:solidFill>
              </a:rPr>
              <a:t>d</a:t>
            </a:r>
            <a:r>
              <a:rPr lang="en-US"/>
              <a:t> is a proportionality constant </a:t>
            </a:r>
          </a:p>
          <a:p>
            <a:pPr eaLnBrk="1" hangingPunct="1">
              <a:lnSpc>
                <a:spcPct val="110000"/>
              </a:lnSpc>
            </a:pPr>
            <a:r>
              <a:rPr lang="en-US"/>
              <a:t>The intuition behind derivative control: </a:t>
            </a:r>
          </a:p>
          <a:p>
            <a:pPr lvl="1" eaLnBrk="1" hangingPunct="1">
              <a:lnSpc>
                <a:spcPct val="110000"/>
              </a:lnSpc>
            </a:pPr>
            <a:r>
              <a:rPr lang="en-US"/>
              <a:t>Controller corrects for the momentum as it approaches the desired state</a:t>
            </a:r>
          </a:p>
          <a:p>
            <a:pPr eaLnBrk="1" hangingPunct="1">
              <a:lnSpc>
                <a:spcPct val="110000"/>
              </a:lnSpc>
            </a:pPr>
            <a:r>
              <a:rPr lang="en-US"/>
              <a:t>Slow down a robot and decrease the turning angle while getting closer to the desired state</a:t>
            </a:r>
          </a:p>
          <a:p>
            <a:pPr eaLnBrk="1" hangingPunct="1">
              <a:lnSpc>
                <a:spcPct val="110000"/>
              </a:lnSpc>
            </a:pPr>
            <a:r>
              <a:rPr lang="en-US"/>
              <a:t>Decrease the motor power while getting closer to the desired state</a:t>
            </a:r>
          </a:p>
        </p:txBody>
      </p:sp>
    </p:spTree>
    <p:extLst>
      <p:ext uri="{BB962C8B-B14F-4D97-AF65-F5344CB8AC3E}">
        <p14:creationId xmlns:p14="http://schemas.microsoft.com/office/powerpoint/2010/main" val="4837648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CPE 470/670 - Lecture 7</a:t>
            </a:r>
            <a:endParaRPr lang="en-US"/>
          </a:p>
        </p:txBody>
      </p:sp>
      <p:sp>
        <p:nvSpPr>
          <p:cNvPr id="3891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PD Control</a:t>
            </a:r>
          </a:p>
        </p:txBody>
      </p:sp>
      <p:sp>
        <p:nvSpPr>
          <p:cNvPr id="3891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/>
              <a:t>Proportional-derivative control</a:t>
            </a:r>
          </a:p>
          <a:p>
            <a:pPr lvl="1" eaLnBrk="1" hangingPunct="1"/>
            <a:r>
              <a:rPr lang="en-US"/>
              <a:t>Combination (sum) of proportional and derivative terms</a:t>
            </a:r>
          </a:p>
          <a:p>
            <a:pPr algn="ctr" eaLnBrk="1" hangingPunct="1">
              <a:buFontTx/>
              <a:buNone/>
            </a:pPr>
            <a:r>
              <a:rPr lang="en-US">
                <a:solidFill>
                  <a:schemeClr val="tx1"/>
                </a:solidFill>
              </a:rPr>
              <a:t>o</a:t>
            </a:r>
            <a:r>
              <a:rPr lang="en-US"/>
              <a:t> = </a:t>
            </a:r>
            <a:r>
              <a:rPr lang="en-US">
                <a:solidFill>
                  <a:srgbClr val="008000"/>
                </a:solidFill>
              </a:rPr>
              <a:t>K</a:t>
            </a:r>
            <a:r>
              <a:rPr lang="en-US" baseline="-25000">
                <a:solidFill>
                  <a:srgbClr val="008000"/>
                </a:solidFill>
              </a:rPr>
              <a:t>p</a:t>
            </a:r>
            <a:r>
              <a:rPr lang="en-US"/>
              <a:t> </a:t>
            </a:r>
            <a:r>
              <a:rPr lang="en-US">
                <a:sym typeface="Symbol" pitchFamily="-108" charset="2"/>
              </a:rPr>
              <a:t></a:t>
            </a:r>
            <a:r>
              <a:rPr lang="en-US"/>
              <a:t> </a:t>
            </a:r>
            <a:r>
              <a:rPr lang="en-US">
                <a:solidFill>
                  <a:srgbClr val="CC0000"/>
                </a:solidFill>
              </a:rPr>
              <a:t>i</a:t>
            </a:r>
            <a:r>
              <a:rPr lang="en-US"/>
              <a:t> + </a:t>
            </a:r>
            <a:r>
              <a:rPr lang="en-US">
                <a:solidFill>
                  <a:srgbClr val="008000"/>
                </a:solidFill>
              </a:rPr>
              <a:t>K</a:t>
            </a:r>
            <a:r>
              <a:rPr lang="en-US" baseline="-25000">
                <a:solidFill>
                  <a:srgbClr val="008000"/>
                </a:solidFill>
              </a:rPr>
              <a:t>d</a:t>
            </a:r>
            <a:r>
              <a:rPr lang="en-US">
                <a:solidFill>
                  <a:srgbClr val="008000"/>
                </a:solidFill>
              </a:rPr>
              <a:t> </a:t>
            </a:r>
            <a:r>
              <a:rPr lang="en-US">
                <a:sym typeface="Symbol" pitchFamily="-108" charset="2"/>
              </a:rPr>
              <a:t></a:t>
            </a:r>
            <a:r>
              <a:rPr lang="en-US"/>
              <a:t> </a:t>
            </a:r>
            <a:r>
              <a:rPr lang="en-US">
                <a:solidFill>
                  <a:srgbClr val="CC0000"/>
                </a:solidFill>
              </a:rPr>
              <a:t>di/dt</a:t>
            </a:r>
          </a:p>
          <a:p>
            <a:pPr eaLnBrk="1" hangingPunct="1"/>
            <a:r>
              <a:rPr lang="en-US" b="1">
                <a:solidFill>
                  <a:schemeClr val="tx1"/>
                </a:solidFill>
              </a:rPr>
              <a:t>PD Control</a:t>
            </a:r>
            <a:r>
              <a:rPr lang="en-US">
                <a:solidFill>
                  <a:schemeClr val="tx1"/>
                </a:solidFill>
              </a:rPr>
              <a:t> is used extensively in industrial process control</a:t>
            </a:r>
          </a:p>
          <a:p>
            <a:pPr lvl="1" eaLnBrk="1" hangingPunct="1"/>
            <a:r>
              <a:rPr lang="en-US"/>
              <a:t> Combination of </a:t>
            </a:r>
            <a:r>
              <a:rPr lang="en-US">
                <a:solidFill>
                  <a:srgbClr val="009900"/>
                </a:solidFill>
                <a:latin typeface="Comic Sans MS" pitchFamily="-108" charset="0"/>
              </a:rPr>
              <a:t>varying the power input when the system is far away from the setpoint</a:t>
            </a:r>
            <a:r>
              <a:rPr lang="en-US"/>
              <a:t>, and </a:t>
            </a:r>
            <a:r>
              <a:rPr lang="en-US">
                <a:solidFill>
                  <a:schemeClr val="accent2"/>
                </a:solidFill>
                <a:latin typeface="Comic Sans MS" pitchFamily="-108" charset="0"/>
              </a:rPr>
              <a:t>correcting for the momentum of the system as it approaches the setpoint</a:t>
            </a:r>
            <a:r>
              <a:rPr lang="en-US"/>
              <a:t> is quite effective</a:t>
            </a:r>
          </a:p>
          <a:p>
            <a:pPr eaLnBrk="1" hangingPunct="1">
              <a:buFontTx/>
              <a:buNone/>
            </a:pPr>
            <a:endParaRPr lang="en-US">
              <a:solidFill>
                <a:srgbClr val="CC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57004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CPE 470/670 - Lecture 7</a:t>
            </a:r>
            <a:endParaRPr lang="en-US"/>
          </a:p>
        </p:txBody>
      </p:sp>
      <p:sp>
        <p:nvSpPr>
          <p:cNvPr id="39940" name="Rectangle 2"/>
          <p:cNvSpPr>
            <a:spLocks noGrp="1" noChangeArrowheads="1"/>
          </p:cNvSpPr>
          <p:nvPr>
            <p:ph type="title"/>
          </p:nvPr>
        </p:nvSpPr>
        <p:spPr>
          <a:xfrm>
            <a:off x="608013" y="100013"/>
            <a:ext cx="8229600" cy="906462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accent2"/>
                </a:solidFill>
              </a:rPr>
              <a:t>Proportional-Derivative Control</a:t>
            </a:r>
          </a:p>
        </p:txBody>
      </p:sp>
      <p:sp>
        <p:nvSpPr>
          <p:cNvPr id="263178" name="Rectangle 10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sz="2000" b="1">
                <a:solidFill>
                  <a:srgbClr val="CC0000"/>
                </a:solidFill>
              </a:rPr>
              <a:t>P</a:t>
            </a:r>
            <a:r>
              <a:rPr lang="en-US" sz="2000" b="1" baseline="-25000">
                <a:solidFill>
                  <a:srgbClr val="CC0000"/>
                </a:solidFill>
              </a:rPr>
              <a:t>gain</a:t>
            </a:r>
            <a:r>
              <a:rPr lang="en-US" sz="2000" b="1">
                <a:solidFill>
                  <a:srgbClr val="CC0000"/>
                </a:solidFill>
              </a:rPr>
              <a:t>=4, D</a:t>
            </a:r>
            <a:r>
              <a:rPr lang="en-US" sz="2000" b="1" baseline="-25000">
                <a:solidFill>
                  <a:srgbClr val="CC0000"/>
                </a:solidFill>
              </a:rPr>
              <a:t>gain</a:t>
            </a:r>
            <a:r>
              <a:rPr lang="en-US" sz="2000" b="1">
                <a:solidFill>
                  <a:srgbClr val="CC0000"/>
                </a:solidFill>
              </a:rPr>
              <a:t>=1:</a:t>
            </a:r>
            <a:r>
              <a:rPr lang="en-US" sz="2000">
                <a:solidFill>
                  <a:schemeClr val="tx1"/>
                </a:solidFill>
              </a:rPr>
              <a:t> </a:t>
            </a:r>
          </a:p>
          <a:p>
            <a:pPr lvl="1" eaLnBrk="1" hangingPunct="1"/>
            <a:r>
              <a:rPr lang="en-US" sz="1800"/>
              <a:t>Overshoot is minimized, no oscillatory behavior at all</a:t>
            </a:r>
          </a:p>
          <a:p>
            <a:pPr eaLnBrk="1" hangingPunct="1"/>
            <a:r>
              <a:rPr lang="en-US" sz="2000">
                <a:solidFill>
                  <a:schemeClr val="tx1"/>
                </a:solidFill>
              </a:rPr>
              <a:t> </a:t>
            </a:r>
            <a:r>
              <a:rPr lang="en-US" sz="2000" b="1">
                <a:solidFill>
                  <a:srgbClr val="CC0000"/>
                </a:solidFill>
              </a:rPr>
              <a:t>P</a:t>
            </a:r>
            <a:r>
              <a:rPr lang="en-US" sz="2000" b="1" baseline="-25000">
                <a:solidFill>
                  <a:srgbClr val="CC0000"/>
                </a:solidFill>
              </a:rPr>
              <a:t>gain</a:t>
            </a:r>
            <a:r>
              <a:rPr lang="en-US" sz="2000" b="1">
                <a:solidFill>
                  <a:srgbClr val="CC0000"/>
                </a:solidFill>
              </a:rPr>
              <a:t>=10, D</a:t>
            </a:r>
            <a:r>
              <a:rPr lang="en-US" sz="2000" b="1" baseline="-25000">
                <a:solidFill>
                  <a:srgbClr val="CC0000"/>
                </a:solidFill>
              </a:rPr>
              <a:t>gain</a:t>
            </a:r>
            <a:r>
              <a:rPr lang="en-US" sz="2000" b="1">
                <a:solidFill>
                  <a:srgbClr val="CC0000"/>
                </a:solidFill>
              </a:rPr>
              <a:t>=5:</a:t>
            </a:r>
            <a:r>
              <a:rPr lang="en-US" sz="2000">
                <a:solidFill>
                  <a:schemeClr val="tx1"/>
                </a:solidFill>
              </a:rPr>
              <a:t> </a:t>
            </a:r>
          </a:p>
          <a:p>
            <a:pPr lvl="1" eaLnBrk="1" hangingPunct="1"/>
            <a:r>
              <a:rPr lang="en-US" sz="1800"/>
              <a:t>Unstable; D</a:t>
            </a:r>
            <a:r>
              <a:rPr lang="en-US" sz="1800" baseline="-25000"/>
              <a:t>gain</a:t>
            </a:r>
            <a:r>
              <a:rPr lang="en-US" sz="1800"/>
              <a:t> is too large</a:t>
            </a:r>
          </a:p>
          <a:p>
            <a:pPr lvl="1" eaLnBrk="1" hangingPunct="1"/>
            <a:r>
              <a:rPr lang="en-US" sz="1800"/>
              <a:t> </a:t>
            </a:r>
            <a:r>
              <a:rPr lang="en-US" sz="1800" b="1">
                <a:solidFill>
                  <a:schemeClr val="hlink"/>
                </a:solidFill>
                <a:latin typeface="Comic Sans MS" pitchFamily="-108" charset="0"/>
              </a:rPr>
              <a:t>Position graph</a:t>
            </a:r>
            <a:r>
              <a:rPr lang="en-US" sz="1800"/>
              <a:t>: controller “puts on the brakes” too hard and the system stops moving before the destination setpoint (between the 0.8 and 1.0 second mark)</a:t>
            </a:r>
          </a:p>
          <a:p>
            <a:pPr lvl="1" eaLnBrk="1" hangingPunct="1"/>
            <a:r>
              <a:rPr lang="en-US" sz="1800"/>
              <a:t>When the velocity hits zero, the proportional gain kicks in again and the system corrects</a:t>
            </a:r>
          </a:p>
        </p:txBody>
      </p:sp>
      <p:pic>
        <p:nvPicPr>
          <p:cNvPr id="39942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62500" y="1463675"/>
            <a:ext cx="3952875" cy="233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3" name="Text Box 8"/>
          <p:cNvSpPr txBox="1">
            <a:spLocks noChangeArrowheads="1"/>
          </p:cNvSpPr>
          <p:nvPr/>
        </p:nvSpPr>
        <p:spPr bwMode="auto">
          <a:xfrm>
            <a:off x="6270625" y="1752600"/>
            <a:ext cx="1752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600">
                <a:solidFill>
                  <a:srgbClr val="CC0000"/>
                </a:solidFill>
                <a:latin typeface="Arial" pitchFamily="-108" charset="0"/>
              </a:rPr>
              <a:t>pgain=4, dgain=1</a:t>
            </a:r>
          </a:p>
        </p:txBody>
      </p:sp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4762500" y="3798888"/>
            <a:ext cx="4114800" cy="2490787"/>
            <a:chOff x="3000" y="2393"/>
            <a:chExt cx="2592" cy="1569"/>
          </a:xfrm>
        </p:grpSpPr>
        <p:pic>
          <p:nvPicPr>
            <p:cNvPr id="39946" name="Picture 7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000" y="2393"/>
              <a:ext cx="2592" cy="15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9947" name="Text Box 9"/>
            <p:cNvSpPr txBox="1">
              <a:spLocks noChangeArrowheads="1"/>
            </p:cNvSpPr>
            <p:nvPr/>
          </p:nvSpPr>
          <p:spPr bwMode="auto">
            <a:xfrm>
              <a:off x="3960" y="2501"/>
              <a:ext cx="117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1600">
                  <a:solidFill>
                    <a:srgbClr val="CC0000"/>
                  </a:solidFill>
                  <a:latin typeface="Arial" pitchFamily="-108" charset="0"/>
                </a:rPr>
                <a:t>pgain=10, dgain=5</a:t>
              </a:r>
            </a:p>
          </p:txBody>
        </p:sp>
      </p:grpSp>
      <p:sp>
        <p:nvSpPr>
          <p:cNvPr id="39945" name="Rectangle 12"/>
          <p:cNvSpPr>
            <a:spLocks noChangeArrowheads="1"/>
          </p:cNvSpPr>
          <p:nvPr/>
        </p:nvSpPr>
        <p:spPr bwMode="auto">
          <a:xfrm>
            <a:off x="4567238" y="1160463"/>
            <a:ext cx="45116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latin typeface="Arial" pitchFamily="-108" charset="0"/>
              </a:rPr>
              <a:t>power= P</a:t>
            </a:r>
            <a:r>
              <a:rPr lang="en-US" baseline="-25000">
                <a:latin typeface="Arial" pitchFamily="-108" charset="0"/>
              </a:rPr>
              <a:t>gain</a:t>
            </a:r>
            <a:r>
              <a:rPr lang="en-US">
                <a:latin typeface="Arial" pitchFamily="-108" charset="0"/>
              </a:rPr>
              <a:t> * (0 - counts) - D</a:t>
            </a:r>
            <a:r>
              <a:rPr lang="en-US" baseline="-25000">
                <a:latin typeface="Arial" pitchFamily="-108" charset="0"/>
              </a:rPr>
              <a:t>gain</a:t>
            </a:r>
            <a:r>
              <a:rPr lang="en-US">
                <a:latin typeface="Arial" pitchFamily="-108" charset="0"/>
              </a:rPr>
              <a:t> * velocity</a:t>
            </a:r>
          </a:p>
        </p:txBody>
      </p:sp>
    </p:spTree>
    <p:extLst>
      <p:ext uri="{BB962C8B-B14F-4D97-AF65-F5344CB8AC3E}">
        <p14:creationId xmlns:p14="http://schemas.microsoft.com/office/powerpoint/2010/main" val="36182493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CPE 470/670 - Lecture 7</a:t>
            </a:r>
            <a:endParaRPr lang="en-US"/>
          </a:p>
        </p:txBody>
      </p:sp>
      <p:sp>
        <p:nvSpPr>
          <p:cNvPr id="4096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Control Example</a:t>
            </a:r>
          </a:p>
        </p:txBody>
      </p:sp>
      <p:sp>
        <p:nvSpPr>
          <p:cNvPr id="261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0838" y="1104900"/>
            <a:ext cx="8229600" cy="5394325"/>
          </a:xfrm>
        </p:spPr>
        <p:txBody>
          <a:bodyPr/>
          <a:lstStyle/>
          <a:p>
            <a:pPr eaLnBrk="1" hangingPunct="1"/>
            <a:r>
              <a:rPr lang="en-US"/>
              <a:t>A lawn mowing robot covers the lawn</a:t>
            </a:r>
          </a:p>
          <a:p>
            <a:pPr lvl="1" eaLnBrk="1" hangingPunct="1"/>
            <a:r>
              <a:rPr lang="en-US"/>
              <a:t>From one side of the yard to the other</a:t>
            </a:r>
          </a:p>
          <a:p>
            <a:pPr lvl="1" eaLnBrk="1" hangingPunct="1"/>
            <a:r>
              <a:rPr lang="en-US"/>
              <a:t>Turns over each time to cover another “strip”</a:t>
            </a:r>
          </a:p>
          <a:p>
            <a:pPr eaLnBrk="1" hangingPunct="1"/>
            <a:r>
              <a:rPr lang="en-US"/>
              <a:t>What problems could occur?</a:t>
            </a:r>
          </a:p>
          <a:p>
            <a:pPr lvl="1" eaLnBrk="1" hangingPunct="1"/>
            <a:r>
              <a:rPr lang="en-US"/>
              <a:t>Turning is not perfect</a:t>
            </a:r>
          </a:p>
          <a:p>
            <a:pPr lvl="1" eaLnBrk="1" hangingPunct="1"/>
            <a:r>
              <a:rPr lang="en-US"/>
              <a:t>Robot makes a consistent error each time it turns</a:t>
            </a:r>
          </a:p>
          <a:p>
            <a:pPr lvl="1" eaLnBrk="1" hangingPunct="1"/>
            <a:r>
              <a:rPr lang="en-US" b="1">
                <a:solidFill>
                  <a:srgbClr val="CC0000"/>
                </a:solidFill>
                <a:latin typeface="Comic Sans MS" pitchFamily="-108" charset="0"/>
              </a:rPr>
              <a:t>The errors accumulate</a:t>
            </a:r>
            <a:r>
              <a:rPr lang="en-US"/>
              <a:t> as the robot is running a longer time</a:t>
            </a:r>
          </a:p>
          <a:p>
            <a:pPr eaLnBrk="1" hangingPunct="1"/>
            <a:r>
              <a:rPr lang="en-US"/>
              <a:t>How can we solve the problem?</a:t>
            </a:r>
          </a:p>
          <a:p>
            <a:pPr lvl="1" eaLnBrk="1" hangingPunct="1"/>
            <a:r>
              <a:rPr lang="en-US">
                <a:solidFill>
                  <a:schemeClr val="hlink"/>
                </a:solidFill>
                <a:latin typeface="Comic Sans MS" pitchFamily="-108" charset="0"/>
              </a:rPr>
              <a:t>Sum up the errors</a:t>
            </a:r>
            <a:r>
              <a:rPr lang="en-US"/>
              <a:t> and </a:t>
            </a:r>
            <a:r>
              <a:rPr lang="en-US">
                <a:solidFill>
                  <a:srgbClr val="CC0000"/>
                </a:solidFill>
                <a:latin typeface="Comic Sans MS" pitchFamily="-108" charset="0"/>
              </a:rPr>
              <a:t>compensate</a:t>
            </a:r>
            <a:r>
              <a:rPr lang="en-US"/>
              <a:t> for them when they become significantly large</a:t>
            </a:r>
          </a:p>
        </p:txBody>
      </p:sp>
    </p:spTree>
    <p:extLst>
      <p:ext uri="{BB962C8B-B14F-4D97-AF65-F5344CB8AC3E}">
        <p14:creationId xmlns:p14="http://schemas.microsoft.com/office/powerpoint/2010/main" val="5338986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Mid-Term</a:t>
            </a:r>
          </a:p>
        </p:txBody>
      </p:sp>
      <p:sp>
        <p:nvSpPr>
          <p:cNvPr id="136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200000"/>
              </a:lnSpc>
            </a:pPr>
            <a:r>
              <a:rPr lang="en-US" dirty="0" smtClean="0"/>
              <a:t>Wednesday, October 16, </a:t>
            </a:r>
            <a:r>
              <a:rPr lang="en-US" dirty="0"/>
              <a:t>in classroom</a:t>
            </a:r>
          </a:p>
          <a:p>
            <a:pPr>
              <a:lnSpc>
                <a:spcPct val="200000"/>
              </a:lnSpc>
            </a:pPr>
            <a:r>
              <a:rPr lang="en-US" dirty="0"/>
              <a:t>Tentative exam structure</a:t>
            </a:r>
          </a:p>
          <a:p>
            <a:pPr lvl="1">
              <a:lnSpc>
                <a:spcPct val="200000"/>
              </a:lnSpc>
            </a:pPr>
            <a:r>
              <a:rPr lang="en-US" dirty="0"/>
              <a:t>5 (6) problems with 3-4 small questions each</a:t>
            </a:r>
          </a:p>
          <a:p>
            <a:pPr lvl="1">
              <a:lnSpc>
                <a:spcPct val="200000"/>
              </a:lnSpc>
            </a:pPr>
            <a:r>
              <a:rPr lang="en-US" dirty="0"/>
              <a:t>From lecture and lab material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CPE 470/670 - Lecture 7</a:t>
            </a: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CPE 470/670 - Lecture 7</a:t>
            </a:r>
            <a:endParaRPr lang="en-US"/>
          </a:p>
        </p:txBody>
      </p:sp>
      <p:sp>
        <p:nvSpPr>
          <p:cNvPr id="4198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Integral Control</a:t>
            </a:r>
          </a:p>
        </p:txBody>
      </p:sp>
      <p:sp>
        <p:nvSpPr>
          <p:cNvPr id="419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0838" y="1214438"/>
            <a:ext cx="8448675" cy="5076825"/>
          </a:xfrm>
        </p:spPr>
        <p:txBody>
          <a:bodyPr/>
          <a:lstStyle/>
          <a:p>
            <a:pPr eaLnBrk="1" hangingPunct="1"/>
            <a:r>
              <a:rPr lang="en-US"/>
              <a:t>Control system can be improved by introducing an </a:t>
            </a:r>
            <a:r>
              <a:rPr lang="en-US">
                <a:solidFill>
                  <a:srgbClr val="CC0000"/>
                </a:solidFill>
                <a:latin typeface="Comic Sans MS" pitchFamily="-108" charset="0"/>
              </a:rPr>
              <a:t>integral term</a:t>
            </a:r>
          </a:p>
          <a:p>
            <a:pPr algn="ctr" eaLnBrk="1" hangingPunct="1">
              <a:buFontTx/>
              <a:buNone/>
            </a:pPr>
            <a:r>
              <a:rPr lang="en-US">
                <a:solidFill>
                  <a:schemeClr val="tx1"/>
                </a:solidFill>
              </a:rPr>
              <a:t>o</a:t>
            </a:r>
            <a:r>
              <a:rPr lang="en-US"/>
              <a:t> = </a:t>
            </a:r>
            <a:r>
              <a:rPr lang="en-US">
                <a:solidFill>
                  <a:srgbClr val="008000"/>
                </a:solidFill>
              </a:rPr>
              <a:t>K</a:t>
            </a:r>
            <a:r>
              <a:rPr lang="en-US" baseline="-25000">
                <a:solidFill>
                  <a:srgbClr val="008000"/>
                </a:solidFill>
              </a:rPr>
              <a:t>f</a:t>
            </a:r>
            <a:r>
              <a:rPr lang="en-US"/>
              <a:t> </a:t>
            </a:r>
            <a:r>
              <a:rPr lang="en-US">
                <a:sym typeface="Symbol" pitchFamily="-108" charset="2"/>
              </a:rPr>
              <a:t> </a:t>
            </a:r>
            <a:r>
              <a:rPr lang="en-US">
                <a:solidFill>
                  <a:srgbClr val="CC0000"/>
                </a:solidFill>
                <a:sym typeface="Symbol" pitchFamily="-108" charset="2"/>
              </a:rPr>
              <a:t> i(t)dt</a:t>
            </a:r>
          </a:p>
          <a:p>
            <a:pPr eaLnBrk="1" hangingPunct="1"/>
            <a:r>
              <a:rPr lang="en-US">
                <a:solidFill>
                  <a:srgbClr val="008000"/>
                </a:solidFill>
              </a:rPr>
              <a:t>K</a:t>
            </a:r>
            <a:r>
              <a:rPr lang="en-US" baseline="-25000">
                <a:solidFill>
                  <a:srgbClr val="008000"/>
                </a:solidFill>
              </a:rPr>
              <a:t>f</a:t>
            </a:r>
            <a:r>
              <a:rPr lang="en-US">
                <a:solidFill>
                  <a:srgbClr val="008000"/>
                </a:solidFill>
              </a:rPr>
              <a:t> </a:t>
            </a:r>
            <a:r>
              <a:rPr lang="en-US"/>
              <a:t>= proportionality constant</a:t>
            </a:r>
          </a:p>
          <a:p>
            <a:pPr eaLnBrk="1" hangingPunct="1"/>
            <a:r>
              <a:rPr lang="en-US"/>
              <a:t>Intuition:</a:t>
            </a:r>
          </a:p>
          <a:p>
            <a:pPr lvl="1" eaLnBrk="1" hangingPunct="1"/>
            <a:r>
              <a:rPr lang="en-US"/>
              <a:t>System keeps track of its </a:t>
            </a:r>
            <a:r>
              <a:rPr lang="en-US">
                <a:solidFill>
                  <a:srgbClr val="008000"/>
                </a:solidFill>
                <a:latin typeface="Comic Sans MS" pitchFamily="-108" charset="0"/>
              </a:rPr>
              <a:t>repeatable</a:t>
            </a:r>
            <a:r>
              <a:rPr lang="en-US">
                <a:latin typeface="Comic Sans MS" pitchFamily="-108" charset="0"/>
              </a:rPr>
              <a:t>, </a:t>
            </a:r>
            <a:r>
              <a:rPr lang="en-US">
                <a:solidFill>
                  <a:srgbClr val="CC0000"/>
                </a:solidFill>
                <a:latin typeface="Comic Sans MS" pitchFamily="-108" charset="0"/>
              </a:rPr>
              <a:t>steady state errors</a:t>
            </a:r>
          </a:p>
          <a:p>
            <a:pPr lvl="1" eaLnBrk="1" hangingPunct="1"/>
            <a:r>
              <a:rPr lang="en-US"/>
              <a:t>These errors are integrated (summed up) over time</a:t>
            </a:r>
          </a:p>
          <a:p>
            <a:pPr lvl="1" eaLnBrk="1" hangingPunct="1"/>
            <a:r>
              <a:rPr lang="en-US"/>
              <a:t>When they reach a threshold, the system compensates for them </a:t>
            </a:r>
          </a:p>
          <a:p>
            <a:pPr lvl="1" eaLnBrk="1" hangingPunct="1">
              <a:buFontTx/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1374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CPE 470/670 - Lecture 7</a:t>
            </a:r>
            <a:endParaRPr lang="en-US"/>
          </a:p>
        </p:txBody>
      </p:sp>
      <p:sp>
        <p:nvSpPr>
          <p:cNvPr id="4301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PID Control</a:t>
            </a:r>
          </a:p>
        </p:txBody>
      </p:sp>
      <p:sp>
        <p:nvSpPr>
          <p:cNvPr id="4301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200000"/>
              </a:lnSpc>
            </a:pPr>
            <a:r>
              <a:rPr lang="en-US"/>
              <a:t>Proportional integral derivative control</a:t>
            </a:r>
          </a:p>
          <a:p>
            <a:pPr lvl="1" eaLnBrk="1" hangingPunct="1">
              <a:lnSpc>
                <a:spcPct val="200000"/>
              </a:lnSpc>
            </a:pPr>
            <a:r>
              <a:rPr lang="en-US"/>
              <a:t>Combination (sum) of proportional, derivative and integral terms</a:t>
            </a:r>
          </a:p>
          <a:p>
            <a:pPr algn="ctr" eaLnBrk="1" hangingPunct="1">
              <a:lnSpc>
                <a:spcPct val="200000"/>
              </a:lnSpc>
              <a:buFontTx/>
              <a:buNone/>
            </a:pPr>
            <a:r>
              <a:rPr lang="en-US">
                <a:solidFill>
                  <a:schemeClr val="tx1"/>
                </a:solidFill>
              </a:rPr>
              <a:t>o</a:t>
            </a:r>
            <a:r>
              <a:rPr lang="en-US"/>
              <a:t> = </a:t>
            </a:r>
            <a:r>
              <a:rPr lang="en-US">
                <a:solidFill>
                  <a:srgbClr val="008000"/>
                </a:solidFill>
              </a:rPr>
              <a:t>K</a:t>
            </a:r>
            <a:r>
              <a:rPr lang="en-US" baseline="-25000">
                <a:solidFill>
                  <a:srgbClr val="008000"/>
                </a:solidFill>
              </a:rPr>
              <a:t>p</a:t>
            </a:r>
            <a:r>
              <a:rPr lang="en-US"/>
              <a:t> </a:t>
            </a:r>
            <a:r>
              <a:rPr lang="en-US">
                <a:sym typeface="Symbol" pitchFamily="-108" charset="2"/>
              </a:rPr>
              <a:t></a:t>
            </a:r>
            <a:r>
              <a:rPr lang="en-US"/>
              <a:t> </a:t>
            </a:r>
            <a:r>
              <a:rPr lang="en-US">
                <a:solidFill>
                  <a:srgbClr val="CC0000"/>
                </a:solidFill>
              </a:rPr>
              <a:t>i</a:t>
            </a:r>
            <a:r>
              <a:rPr lang="en-US"/>
              <a:t> + </a:t>
            </a:r>
            <a:r>
              <a:rPr lang="en-US">
                <a:solidFill>
                  <a:srgbClr val="008000"/>
                </a:solidFill>
              </a:rPr>
              <a:t>K</a:t>
            </a:r>
            <a:r>
              <a:rPr lang="en-US" baseline="-25000">
                <a:solidFill>
                  <a:srgbClr val="008000"/>
                </a:solidFill>
              </a:rPr>
              <a:t>d</a:t>
            </a:r>
            <a:r>
              <a:rPr lang="en-US">
                <a:solidFill>
                  <a:srgbClr val="008000"/>
                </a:solidFill>
              </a:rPr>
              <a:t> </a:t>
            </a:r>
            <a:r>
              <a:rPr lang="en-US">
                <a:sym typeface="Symbol" pitchFamily="-108" charset="2"/>
              </a:rPr>
              <a:t></a:t>
            </a:r>
            <a:r>
              <a:rPr lang="en-US"/>
              <a:t> </a:t>
            </a:r>
            <a:r>
              <a:rPr lang="en-US">
                <a:solidFill>
                  <a:srgbClr val="CC0000"/>
                </a:solidFill>
              </a:rPr>
              <a:t>di/dt </a:t>
            </a:r>
            <a:r>
              <a:rPr lang="en-US">
                <a:solidFill>
                  <a:schemeClr val="accent2"/>
                </a:solidFill>
              </a:rPr>
              <a:t>+</a:t>
            </a:r>
            <a:r>
              <a:rPr lang="en-US">
                <a:solidFill>
                  <a:srgbClr val="CC0000"/>
                </a:solidFill>
              </a:rPr>
              <a:t> </a:t>
            </a:r>
            <a:r>
              <a:rPr lang="en-US">
                <a:solidFill>
                  <a:srgbClr val="008000"/>
                </a:solidFill>
              </a:rPr>
              <a:t>K</a:t>
            </a:r>
            <a:r>
              <a:rPr lang="en-US" baseline="-25000">
                <a:solidFill>
                  <a:srgbClr val="008000"/>
                </a:solidFill>
              </a:rPr>
              <a:t>f</a:t>
            </a:r>
            <a:r>
              <a:rPr lang="en-US"/>
              <a:t> </a:t>
            </a:r>
            <a:r>
              <a:rPr lang="en-US">
                <a:sym typeface="Symbol" pitchFamily="-108" charset="2"/>
              </a:rPr>
              <a:t> </a:t>
            </a:r>
            <a:r>
              <a:rPr lang="en-US">
                <a:solidFill>
                  <a:srgbClr val="CC0000"/>
                </a:solidFill>
                <a:sym typeface="Symbol" pitchFamily="-108" charset="2"/>
              </a:rPr>
              <a:t> i(t)dt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8983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CPE 470/670 - Lecture 7</a:t>
            </a:r>
            <a:endParaRPr lang="en-US"/>
          </a:p>
        </p:txBody>
      </p:sp>
      <p:sp>
        <p:nvSpPr>
          <p:cNvPr id="44036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/>
            <a:r>
              <a:rPr lang="en-US"/>
              <a:t>Feedback Control</a:t>
            </a:r>
          </a:p>
        </p:txBody>
      </p:sp>
      <p:pic>
        <p:nvPicPr>
          <p:cNvPr id="333828" name="wamcatching.avi">
            <a:hlinkClick r:id="" action="ppaction://media"/>
          </p:cNvPr>
          <p:cNvPicPr>
            <a:picLocks noGrp="1"/>
          </p:cNvPicPr>
          <p:nvPr>
            <p:ph sz="quarter" idx="1"/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11"/>
          <a:srcRect/>
          <a:stretch>
            <a:fillRect/>
          </a:stretch>
        </p:blipFill>
        <p:spPr>
          <a:xfrm>
            <a:off x="846138" y="1301750"/>
            <a:ext cx="3048000" cy="2286000"/>
          </a:xfrm>
          <a:noFill/>
          <a:ln/>
        </p:spPr>
      </p:pic>
      <p:pic>
        <p:nvPicPr>
          <p:cNvPr id="333830" name="wamairplane.avi">
            <a:hlinkClick r:id="" action="ppaction://media"/>
          </p:cNvPr>
          <p:cNvPicPr>
            <a:picLocks noGrp="1"/>
          </p:cNvPicPr>
          <p:nvPr>
            <p:ph sz="quarter" idx="2"/>
            <a:videoFile r:link="rId4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12"/>
          <a:srcRect/>
          <a:stretch>
            <a:fillRect/>
          </a:stretch>
        </p:blipFill>
        <p:spPr>
          <a:xfrm>
            <a:off x="5037138" y="1301750"/>
            <a:ext cx="3048000" cy="2286000"/>
          </a:xfrm>
          <a:noFill/>
          <a:ln/>
        </p:spPr>
      </p:pic>
      <p:pic>
        <p:nvPicPr>
          <p:cNvPr id="333838" name="BiPed4_mp4.avi">
            <a:hlinkClick r:id="" action="ppaction://media"/>
          </p:cNvPr>
          <p:cNvPicPr/>
          <p:nvPr>
            <a:videoFile r:link="rId6"/>
            <p:extLst>
              <p:ext uri="{DAA4B4D4-6D71-4841-9C94-3DE7FCFB9230}">
                <p14:media xmlns:p14="http://schemas.microsoft.com/office/powerpoint/2010/main" r:link="rId5"/>
              </p:ext>
            </p:extLst>
          </p:nvPr>
        </p:nvPicPr>
        <p:blipFill>
          <a:blip r:embed="rId13"/>
          <a:srcRect/>
          <a:stretch>
            <a:fillRect/>
          </a:stretch>
        </p:blipFill>
        <p:spPr bwMode="auto">
          <a:xfrm>
            <a:off x="865188" y="3729038"/>
            <a:ext cx="3009900" cy="2462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3839" name="pendulum2000.mpeg">
            <a:hlinkClick r:id="" action="ppaction://media"/>
          </p:cNvPr>
          <p:cNvPicPr/>
          <p:nvPr>
            <a:videoFile r:link="rId8"/>
            <p:extLst>
              <p:ext uri="{DAA4B4D4-6D71-4841-9C94-3DE7FCFB9230}">
                <p14:media xmlns:p14="http://schemas.microsoft.com/office/powerpoint/2010/main" r:link="rId7"/>
              </p:ext>
            </p:extLst>
          </p:nvPr>
        </p:nvPicPr>
        <p:blipFill>
          <a:blip r:embed="rId14"/>
          <a:srcRect/>
          <a:stretch>
            <a:fillRect/>
          </a:stretch>
        </p:blipFill>
        <p:spPr bwMode="auto">
          <a:xfrm>
            <a:off x="5056188" y="3729038"/>
            <a:ext cx="3009900" cy="2462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884890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338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338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3828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3382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338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338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3830"/>
                  </p:tgtEl>
                </p:cond>
              </p:nextCondLst>
            </p:seq>
            <p:vide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33830"/>
                </p:tgtEl>
              </p:cMediaNode>
            </p:vide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338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8" dur="1" fill="hold"/>
                                        <p:tgtEl>
                                          <p:spTgt spid="3338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3838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3338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3" dur="1" fill="hold"/>
                                        <p:tgtEl>
                                          <p:spTgt spid="3338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3839"/>
                  </p:tgtEl>
                </p:cond>
              </p:nextCondLst>
            </p:seq>
            <p:video>
              <p:cMediaNode>
                <p:cTn id="2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33838"/>
                </p:tgtEl>
              </p:cMediaNode>
            </p:video>
            <p:video>
              <p:cMediaNode>
                <p:cTn id="2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33839"/>
                </p:tgtEl>
              </p:cMediaNode>
            </p:video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CPE 470/670 - Lecture 7</a:t>
            </a:r>
            <a:endParaRPr lang="en-US"/>
          </a:p>
        </p:txBody>
      </p:sp>
      <p:sp>
        <p:nvSpPr>
          <p:cNvPr id="45060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/>
            <a:r>
              <a:rPr lang="en-US"/>
              <a:t>Visual Feedback</a:t>
            </a:r>
          </a:p>
        </p:txBody>
      </p:sp>
      <p:pic>
        <p:nvPicPr>
          <p:cNvPr id="344069" name="visual_feedback_grasping.mpeg">
            <a:hlinkClick r:id="" action="ppaction://media"/>
          </p:cNvPr>
          <p:cNvPicPr>
            <a:picLocks noGrp="1"/>
          </p:cNvPicPr>
          <p:nvPr>
            <p:ph sz="quarter" idx="3"/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11"/>
          <a:srcRect/>
          <a:stretch>
            <a:fillRect/>
          </a:stretch>
        </p:blipFill>
        <p:spPr>
          <a:xfrm>
            <a:off x="865188" y="1301750"/>
            <a:ext cx="3048000" cy="2286000"/>
          </a:xfrm>
          <a:noFill/>
          <a:ln/>
        </p:spPr>
      </p:pic>
      <p:pic>
        <p:nvPicPr>
          <p:cNvPr id="344070" name="track.mpeg">
            <a:hlinkClick r:id="" action="ppaction://media"/>
          </p:cNvPr>
          <p:cNvPicPr>
            <a:picLocks noGrp="1"/>
          </p:cNvPicPr>
          <p:nvPr>
            <p:ph sz="quarter" idx="4"/>
            <a:videoFile r:link="rId4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12"/>
          <a:srcRect/>
          <a:stretch>
            <a:fillRect/>
          </a:stretch>
        </p:blipFill>
        <p:spPr>
          <a:xfrm>
            <a:off x="5037138" y="1301750"/>
            <a:ext cx="3048000" cy="2286000"/>
          </a:xfrm>
          <a:noFill/>
          <a:ln/>
        </p:spPr>
      </p:pic>
      <p:pic>
        <p:nvPicPr>
          <p:cNvPr id="344073" name="grabbingball.mpeg">
            <a:hlinkClick r:id="" action="ppaction://media"/>
          </p:cNvPr>
          <p:cNvPicPr/>
          <p:nvPr>
            <a:videoFile r:link="rId6"/>
            <p:extLst>
              <p:ext uri="{DAA4B4D4-6D71-4841-9C94-3DE7FCFB9230}">
                <p14:media xmlns:p14="http://schemas.microsoft.com/office/powerpoint/2010/main" r:link="rId5"/>
              </p:ext>
            </p:extLst>
          </p:nvPr>
        </p:nvPicPr>
        <p:blipFill>
          <a:blip r:embed="rId13"/>
          <a:srcRect/>
          <a:stretch>
            <a:fillRect/>
          </a:stretch>
        </p:blipFill>
        <p:spPr bwMode="auto">
          <a:xfrm>
            <a:off x="5075238" y="3829050"/>
            <a:ext cx="3009900" cy="246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4075" name="sphere.mpeg">
            <a:hlinkClick r:id="" action="ppaction://media"/>
          </p:cNvPr>
          <p:cNvPicPr/>
          <p:nvPr>
            <a:videoFile r:link="rId8"/>
            <p:extLst>
              <p:ext uri="{DAA4B4D4-6D71-4841-9C94-3DE7FCFB9230}">
                <p14:media xmlns:p14="http://schemas.microsoft.com/office/powerpoint/2010/main" r:link="rId7"/>
              </p:ext>
            </p:extLst>
          </p:nvPr>
        </p:nvPicPr>
        <p:blipFill>
          <a:blip r:embed="rId14"/>
          <a:srcRect/>
          <a:stretch>
            <a:fillRect/>
          </a:stretch>
        </p:blipFill>
        <p:spPr bwMode="auto">
          <a:xfrm>
            <a:off x="865188" y="4005263"/>
            <a:ext cx="3048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391062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440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4406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4069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44069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440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4407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4070"/>
                  </p:tgtEl>
                </p:cond>
              </p:nextCondLst>
            </p:seq>
            <p:vide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44070"/>
                </p:tgtEl>
              </p:cMediaNode>
            </p:vide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440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8" dur="1" fill="hold"/>
                                        <p:tgtEl>
                                          <p:spTgt spid="34407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4073"/>
                  </p:tgtEl>
                </p:cond>
              </p:nextCondLst>
            </p:seq>
            <p:vide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44073"/>
                </p:tgtEl>
              </p:cMediaNode>
            </p:vide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440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4" dur="1" fill="hold"/>
                                        <p:tgtEl>
                                          <p:spTgt spid="34407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4075"/>
                  </p:tgtEl>
                </p:cond>
              </p:nextCondLst>
            </p:seq>
            <p:video>
              <p:cMediaNode>
                <p:cTn id="2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44075"/>
                </p:tgtEl>
              </p:cMediaNode>
            </p:video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CPE 470/670 - Lecture 7</a:t>
            </a:r>
            <a:endParaRPr lang="en-US"/>
          </a:p>
        </p:txBody>
      </p:sp>
      <p:sp>
        <p:nvSpPr>
          <p:cNvPr id="4608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Control Theory and Robotics</a:t>
            </a:r>
          </a:p>
        </p:txBody>
      </p:sp>
      <p:sp>
        <p:nvSpPr>
          <p:cNvPr id="4608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/>
              <a:t>Feedback control plays a key role for low-level control of the actuators</a:t>
            </a:r>
          </a:p>
          <a:p>
            <a:pPr eaLnBrk="1" hangingPunct="1"/>
            <a:r>
              <a:rPr lang="en-US"/>
              <a:t>What about achieving higher-level goals?</a:t>
            </a:r>
          </a:p>
          <a:p>
            <a:pPr lvl="1" eaLnBrk="1" hangingPunct="1"/>
            <a:r>
              <a:rPr lang="en-US"/>
              <a:t>Navigation, robot coordination, interaction, collaboration</a:t>
            </a:r>
          </a:p>
          <a:p>
            <a:pPr eaLnBrk="1" hangingPunct="1"/>
            <a:r>
              <a:rPr lang="en-US"/>
              <a:t>Use other approaches, initially coming from the field of AI</a:t>
            </a:r>
          </a:p>
          <a:p>
            <a:pPr eaLnBrk="1" hangingPunct="1"/>
            <a:r>
              <a:rPr lang="en-US" b="1">
                <a:solidFill>
                  <a:srgbClr val="CC0000"/>
                </a:solidFill>
              </a:rPr>
              <a:t>Algorithmic control</a:t>
            </a:r>
            <a:r>
              <a:rPr lang="en-US"/>
              <a:t> </a:t>
            </a:r>
          </a:p>
          <a:p>
            <a:pPr lvl="1" eaLnBrk="1" hangingPunct="1"/>
            <a:r>
              <a:rPr lang="en-US"/>
              <a:t>a procedural series of steps or phases that a robot’s program moves through in service of accomplishing some task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CPE 470/670 - Lecture 7</a:t>
            </a:r>
            <a:endParaRPr lang="en-US"/>
          </a:p>
        </p:txBody>
      </p:sp>
      <p:pic>
        <p:nvPicPr>
          <p:cNvPr id="47108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26075" y="1479550"/>
            <a:ext cx="3543300" cy="237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9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86400" y="3992563"/>
            <a:ext cx="3141663" cy="64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10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Robo-Pong Contest</a:t>
            </a:r>
          </a:p>
        </p:txBody>
      </p:sp>
      <p:sp>
        <p:nvSpPr>
          <p:cNvPr id="47111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350838" y="1214438"/>
            <a:ext cx="5470525" cy="5076825"/>
          </a:xfrm>
        </p:spPr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en-US" sz="2000"/>
              <a:t>Run at MIT January 1991</a:t>
            </a:r>
          </a:p>
          <a:p>
            <a:pPr eaLnBrk="1" hangingPunct="1">
              <a:lnSpc>
                <a:spcPct val="100000"/>
              </a:lnSpc>
            </a:pPr>
            <a:r>
              <a:rPr lang="en-US" sz="2000"/>
              <a:t>Involved 2 robots and 15 plastic golf balls</a:t>
            </a:r>
          </a:p>
          <a:p>
            <a:pPr eaLnBrk="1" hangingPunct="1">
              <a:lnSpc>
                <a:spcPct val="100000"/>
              </a:lnSpc>
            </a:pPr>
            <a:r>
              <a:rPr lang="en-US" sz="2000">
                <a:solidFill>
                  <a:srgbClr val="CC0000"/>
                </a:solidFill>
                <a:latin typeface="Comic Sans MS" pitchFamily="-108" charset="0"/>
              </a:rPr>
              <a:t>Goal:</a:t>
            </a:r>
            <a:r>
              <a:rPr lang="en-US" sz="2000"/>
              <a:t> </a:t>
            </a:r>
          </a:p>
          <a:p>
            <a:pPr lvl="1" eaLnBrk="1" hangingPunct="1">
              <a:lnSpc>
                <a:spcPct val="100000"/>
              </a:lnSpc>
            </a:pPr>
            <a:r>
              <a:rPr lang="en-US" sz="1800"/>
              <a:t>have your robot transport balls from its side of table to opponent’s in 60 seconds</a:t>
            </a:r>
          </a:p>
          <a:p>
            <a:pPr lvl="1" eaLnBrk="1" hangingPunct="1">
              <a:lnSpc>
                <a:spcPct val="100000"/>
              </a:lnSpc>
            </a:pPr>
            <a:r>
              <a:rPr lang="en-US" sz="1800"/>
              <a:t>Robot with fewer balls on its side is the winner</a:t>
            </a:r>
          </a:p>
          <a:p>
            <a:pPr eaLnBrk="1" hangingPunct="1">
              <a:lnSpc>
                <a:spcPct val="100000"/>
              </a:lnSpc>
            </a:pPr>
            <a:r>
              <a:rPr lang="en-US" sz="2000"/>
              <a:t>Table 4x6 feet, inclined surfaces, small plateau area in center</a:t>
            </a:r>
          </a:p>
          <a:p>
            <a:pPr eaLnBrk="1" hangingPunct="1">
              <a:lnSpc>
                <a:spcPct val="100000"/>
              </a:lnSpc>
            </a:pPr>
            <a:r>
              <a:rPr lang="en-US" sz="2000"/>
              <a:t>Robots start in circles, balls placed as shown</a:t>
            </a:r>
          </a:p>
          <a:p>
            <a:pPr eaLnBrk="1" hangingPunct="1">
              <a:lnSpc>
                <a:spcPct val="100000"/>
              </a:lnSpc>
            </a:pPr>
            <a:r>
              <a:rPr lang="en-US" sz="2000"/>
              <a:t>Robots could use reflectance sensors to determine which side they were on</a:t>
            </a:r>
          </a:p>
          <a:p>
            <a:pPr eaLnBrk="1" hangingPunct="1">
              <a:lnSpc>
                <a:spcPct val="100000"/>
              </a:lnSpc>
            </a:pPr>
            <a:r>
              <a:rPr lang="en-US" sz="2000"/>
              <a:t>Plan encouraged diversity in robot strategies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CPE 470/670 - Lecture 7</a:t>
            </a:r>
            <a:endParaRPr lang="en-US"/>
          </a:p>
        </p:txBody>
      </p:sp>
      <p:sp>
        <p:nvSpPr>
          <p:cNvPr id="48132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Robo-Pong Contest</a:t>
            </a:r>
          </a:p>
        </p:txBody>
      </p:sp>
      <p:sp>
        <p:nvSpPr>
          <p:cNvPr id="287751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en-US" sz="2000"/>
              <a:t>Necessary skills:</a:t>
            </a:r>
          </a:p>
          <a:p>
            <a:pPr lvl="1" eaLnBrk="1" hangingPunct="1">
              <a:lnSpc>
                <a:spcPct val="110000"/>
              </a:lnSpc>
            </a:pPr>
            <a:r>
              <a:rPr lang="en-US" sz="1800"/>
              <a:t>go uphill and downhill, maneuver in the trough area, and coordinate activities of collecting and delivering balls</a:t>
            </a:r>
          </a:p>
          <a:p>
            <a:pPr eaLnBrk="1" hangingPunct="1">
              <a:lnSpc>
                <a:spcPct val="110000"/>
              </a:lnSpc>
            </a:pPr>
            <a:r>
              <a:rPr lang="en-US" sz="2000" b="1">
                <a:solidFill>
                  <a:srgbClr val="CC0000"/>
                </a:solidFill>
                <a:latin typeface="Comic Sans MS" pitchFamily="-108" charset="0"/>
              </a:rPr>
              <a:t>Ball-collecting robots</a:t>
            </a:r>
            <a:endParaRPr lang="en-US" sz="2000"/>
          </a:p>
          <a:p>
            <a:pPr lvl="1" eaLnBrk="1" hangingPunct="1">
              <a:lnSpc>
                <a:spcPct val="110000"/>
              </a:lnSpc>
            </a:pPr>
            <a:r>
              <a:rPr lang="en-US" sz="1800">
                <a:solidFill>
                  <a:srgbClr val="CC0000"/>
                </a:solidFill>
                <a:latin typeface="Comic Sans MS" pitchFamily="-108" charset="0"/>
              </a:rPr>
              <a:t>Harvester Robots:</a:t>
            </a:r>
            <a:r>
              <a:rPr lang="en-US" sz="1800"/>
              <a:t> scooped the balls into some sort of open arms and then pushed them onto the opponent’s side of the playing field</a:t>
            </a:r>
          </a:p>
          <a:p>
            <a:pPr lvl="1" eaLnBrk="1" hangingPunct="1">
              <a:lnSpc>
                <a:spcPct val="110000"/>
              </a:lnSpc>
            </a:pPr>
            <a:r>
              <a:rPr lang="en-US" sz="1800">
                <a:solidFill>
                  <a:srgbClr val="CC0000"/>
                </a:solidFill>
                <a:latin typeface="Comic Sans MS" pitchFamily="-108" charset="0"/>
              </a:rPr>
              <a:t>Eater Robots:</a:t>
            </a:r>
            <a:r>
              <a:rPr lang="en-US" sz="1800"/>
              <a:t> collected balls “inside their bodies” (more complex mechanically)</a:t>
            </a:r>
          </a:p>
          <a:p>
            <a:pPr eaLnBrk="1" hangingPunct="1">
              <a:lnSpc>
                <a:spcPct val="110000"/>
              </a:lnSpc>
            </a:pPr>
            <a:r>
              <a:rPr lang="en-US" sz="2000" b="1">
                <a:solidFill>
                  <a:srgbClr val="008000"/>
                </a:solidFill>
                <a:latin typeface="Comic Sans MS" pitchFamily="-108" charset="0"/>
              </a:rPr>
              <a:t>Shooter robots:</a:t>
            </a:r>
            <a:r>
              <a:rPr lang="en-US" sz="2000"/>
              <a:t> catapulted balls onto the opponent’s side of the table</a:t>
            </a:r>
          </a:p>
          <a:p>
            <a:pPr lvl="1" eaLnBrk="1" hangingPunct="1">
              <a:lnSpc>
                <a:spcPct val="110000"/>
              </a:lnSpc>
            </a:pPr>
            <a:r>
              <a:rPr lang="en-US" sz="1800"/>
              <a:t>If a ball went over the playing field wall on the opponent’s territory, the ball would be permanently scored against the opponent</a:t>
            </a:r>
          </a:p>
          <a:p>
            <a:pPr lvl="1" eaLnBrk="1" hangingPunct="1">
              <a:lnSpc>
                <a:spcPct val="110000"/>
              </a:lnSpc>
            </a:pPr>
            <a:r>
              <a:rPr lang="en-US" sz="1800"/>
              <a:t>Sophisticated mechanical design </a:t>
            </a:r>
          </a:p>
          <a:p>
            <a:pPr lvl="1" eaLnBrk="1" hangingPunct="1">
              <a:lnSpc>
                <a:spcPct val="110000"/>
              </a:lnSpc>
            </a:pPr>
            <a:r>
              <a:rPr lang="en-US" sz="1800"/>
              <a:t>Lost against aggressor designs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CPE 470/670 - Lecture 7</a:t>
            </a:r>
            <a:endParaRPr lang="en-US"/>
          </a:p>
        </p:txBody>
      </p:sp>
      <p:sp>
        <p:nvSpPr>
          <p:cNvPr id="4915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6858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accent2"/>
                </a:solidFill>
              </a:rPr>
              <a:t>Robo-Pong Contest</a:t>
            </a:r>
          </a:p>
        </p:txBody>
      </p:sp>
      <p:pic>
        <p:nvPicPr>
          <p:cNvPr id="289798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87488" y="1608138"/>
            <a:ext cx="5848350" cy="318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8" name="Text Box 7"/>
          <p:cNvSpPr txBox="1">
            <a:spLocks noChangeArrowheads="1"/>
          </p:cNvSpPr>
          <p:nvPr/>
        </p:nvSpPr>
        <p:spPr bwMode="auto">
          <a:xfrm>
            <a:off x="917575" y="1254125"/>
            <a:ext cx="67833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2000">
                <a:latin typeface="Arial" pitchFamily="-108" charset="0"/>
              </a:rPr>
              <a:t>Strategy pattern of </a:t>
            </a:r>
            <a:r>
              <a:rPr lang="en-US" sz="2000" b="1">
                <a:solidFill>
                  <a:srgbClr val="CC0000"/>
                </a:solidFill>
                <a:latin typeface="Arial" pitchFamily="-108" charset="0"/>
              </a:rPr>
              <a:t>Groucho,</a:t>
            </a:r>
            <a:r>
              <a:rPr lang="en-US" sz="2000">
                <a:latin typeface="Arial" pitchFamily="-108" charset="0"/>
              </a:rPr>
              <a:t> an algorithmic ball-harvester</a:t>
            </a:r>
          </a:p>
        </p:txBody>
      </p:sp>
      <p:sp>
        <p:nvSpPr>
          <p:cNvPr id="289801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350838" y="4729163"/>
            <a:ext cx="8543925" cy="1862137"/>
          </a:xfrm>
        </p:spPr>
        <p:txBody>
          <a:bodyPr/>
          <a:lstStyle/>
          <a:p>
            <a:pPr eaLnBrk="1" hangingPunct="1">
              <a:lnSpc>
                <a:spcPct val="100000"/>
              </a:lnSpc>
              <a:spcBef>
                <a:spcPct val="30000"/>
              </a:spcBef>
            </a:pPr>
            <a:r>
              <a:rPr lang="en-US" sz="2000"/>
              <a:t>Linear series of actions, which are performed in a repetitive loop</a:t>
            </a:r>
          </a:p>
          <a:p>
            <a:pPr eaLnBrk="1" hangingPunct="1">
              <a:lnSpc>
                <a:spcPct val="100000"/>
              </a:lnSpc>
              <a:spcBef>
                <a:spcPct val="30000"/>
              </a:spcBef>
            </a:pPr>
            <a:r>
              <a:rPr lang="en-US" sz="2000"/>
              <a:t>Sensing may be used in the service of these actions, but it does not change the order in which they will be performed.</a:t>
            </a:r>
          </a:p>
          <a:p>
            <a:pPr eaLnBrk="1" hangingPunct="1">
              <a:lnSpc>
                <a:spcPct val="100000"/>
              </a:lnSpc>
              <a:spcBef>
                <a:spcPct val="30000"/>
              </a:spcBef>
            </a:pPr>
            <a:r>
              <a:rPr lang="en-US" sz="2000"/>
              <a:t>Some feedback based on the surrounding environment would be necessary</a:t>
            </a:r>
          </a:p>
          <a:p>
            <a:pPr eaLnBrk="1" hangingPunct="1">
              <a:lnSpc>
                <a:spcPct val="100000"/>
              </a:lnSpc>
              <a:buFontTx/>
              <a:buNone/>
            </a:pPr>
            <a:endParaRPr lang="en-US" sz="200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9801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CPE 470/670 - Lecture 7</a:t>
            </a:r>
            <a:endParaRPr lang="en-US"/>
          </a:p>
        </p:txBody>
      </p:sp>
      <p:pic>
        <p:nvPicPr>
          <p:cNvPr id="50180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08675" y="1157288"/>
            <a:ext cx="3235325" cy="2132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81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Groucho’s Mechanics</a:t>
            </a:r>
          </a:p>
        </p:txBody>
      </p:sp>
      <p:sp>
        <p:nvSpPr>
          <p:cNvPr id="50182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350838" y="1404938"/>
            <a:ext cx="8229600" cy="5076825"/>
          </a:xfrm>
        </p:spPr>
        <p:txBody>
          <a:bodyPr/>
          <a:lstStyle/>
          <a:p>
            <a:pPr eaLnBrk="1" hangingPunct="1"/>
            <a:r>
              <a:rPr lang="en-US" dirty="0"/>
              <a:t>Basic turtle drive system with </a:t>
            </a:r>
          </a:p>
          <a:p>
            <a:pPr eaLnBrk="1" hangingPunct="1">
              <a:buFontTx/>
              <a:buNone/>
            </a:pPr>
            <a:r>
              <a:rPr lang="en-US" dirty="0" smtClean="0"/>
              <a:t>   pair </a:t>
            </a:r>
            <a:r>
              <a:rPr lang="en-US" dirty="0"/>
              <a:t>of driven wheels one each side</a:t>
            </a:r>
          </a:p>
          <a:p>
            <a:pPr eaLnBrk="1" hangingPunct="1"/>
            <a:r>
              <a:rPr lang="en-US" dirty="0"/>
              <a:t>Pair of free-spinning rider </a:t>
            </a:r>
          </a:p>
          <a:p>
            <a:pPr eaLnBrk="1" hangingPunct="1">
              <a:buFontTx/>
              <a:buNone/>
            </a:pPr>
            <a:r>
              <a:rPr lang="en-US" dirty="0"/>
              <a:t>	wheels mounted parallel to the floor </a:t>
            </a:r>
            <a:r>
              <a:rPr lang="en-US" dirty="0">
                <a:sym typeface="Symbol" pitchFamily="-108" charset="2"/>
              </a:rPr>
              <a:t></a:t>
            </a:r>
            <a:r>
              <a:rPr lang="en-US" dirty="0"/>
              <a:t> driving along a wall with no sensing or feedback required</a:t>
            </a:r>
          </a:p>
          <a:p>
            <a:pPr eaLnBrk="1" hangingPunct="1"/>
            <a:r>
              <a:rPr lang="en-US" dirty="0"/>
              <a:t>Two kinds of sensors: </a:t>
            </a:r>
          </a:p>
          <a:p>
            <a:pPr lvl="1" eaLnBrk="1" hangingPunct="1"/>
            <a:r>
              <a:rPr lang="en-US" dirty="0"/>
              <a:t>a touch sensor at the end each of of its “arms,” </a:t>
            </a:r>
          </a:p>
          <a:p>
            <a:pPr lvl="1" eaLnBrk="1" hangingPunct="1"/>
            <a:r>
              <a:rPr lang="en-US" dirty="0"/>
              <a:t>a pair of light sensors facing downward located near its geometric center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CPE 470/670 - Lecture 7</a:t>
            </a:r>
            <a:endParaRPr lang="en-US"/>
          </a:p>
        </p:txBody>
      </p:sp>
      <p:sp>
        <p:nvSpPr>
          <p:cNvPr id="5120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6858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accent2"/>
                </a:solidFill>
              </a:rPr>
              <a:t>Groucho’s Strategy</a:t>
            </a:r>
          </a:p>
        </p:txBody>
      </p:sp>
      <p:sp>
        <p:nvSpPr>
          <p:cNvPr id="5120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185863"/>
            <a:ext cx="8424863" cy="4765675"/>
          </a:xfrm>
        </p:spPr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en-US" sz="2200"/>
              <a:t>Taking corners</a:t>
            </a:r>
          </a:p>
          <a:p>
            <a:pPr lvl="1" eaLnBrk="1" hangingPunct="1">
              <a:lnSpc>
                <a:spcPct val="110000"/>
              </a:lnSpc>
            </a:pPr>
            <a:r>
              <a:rPr lang="en-US" sz="2000"/>
              <a:t>From </a:t>
            </a:r>
            <a:r>
              <a:rPr lang="en-US" sz="2000" b="1">
                <a:solidFill>
                  <a:srgbClr val="CC0000"/>
                </a:solidFill>
              </a:rPr>
              <a:t>position 1 to position 2: </a:t>
            </a:r>
          </a:p>
          <a:p>
            <a:pPr lvl="1" eaLnBrk="1" hangingPunct="1">
              <a:lnSpc>
                <a:spcPct val="110000"/>
              </a:lnSpc>
              <a:buFontTx/>
              <a:buNone/>
            </a:pPr>
            <a:r>
              <a:rPr lang="en-US" sz="2000"/>
              <a:t>	a repetitive series of little turns and </a:t>
            </a:r>
          </a:p>
          <a:p>
            <a:pPr lvl="1" eaLnBrk="1" hangingPunct="1">
              <a:lnSpc>
                <a:spcPct val="110000"/>
              </a:lnSpc>
              <a:buFontTx/>
              <a:buNone/>
            </a:pPr>
            <a:r>
              <a:rPr lang="en-US" sz="2000"/>
              <a:t>	collisions back into the wall </a:t>
            </a:r>
          </a:p>
          <a:p>
            <a:pPr lvl="1" eaLnBrk="1" hangingPunct="1">
              <a:lnSpc>
                <a:spcPct val="110000"/>
              </a:lnSpc>
              <a:buFontTx/>
              <a:buNone/>
            </a:pPr>
            <a:r>
              <a:rPr lang="en-US" sz="2000"/>
              <a:t>	(four or five iterations)</a:t>
            </a:r>
          </a:p>
          <a:p>
            <a:pPr eaLnBrk="1" hangingPunct="1">
              <a:lnSpc>
                <a:spcPct val="110000"/>
              </a:lnSpc>
            </a:pPr>
            <a:r>
              <a:rPr lang="en-US" sz="2200"/>
              <a:t>Reliable turning method </a:t>
            </a:r>
          </a:p>
          <a:p>
            <a:pPr lvl="1" eaLnBrk="1" hangingPunct="1">
              <a:lnSpc>
                <a:spcPct val="110000"/>
              </a:lnSpc>
            </a:pPr>
            <a:r>
              <a:rPr lang="en-US" sz="2000"/>
              <a:t>if the wheels slipped a little on one turn, </a:t>
            </a:r>
            <a:r>
              <a:rPr lang="en-US" sz="2000" i="1"/>
              <a:t>Groucho </a:t>
            </a:r>
            <a:r>
              <a:rPr lang="en-US" sz="2000"/>
              <a:t>kept turning until the touch sensor no longer struck the wall—in which case, it would have completed its turn</a:t>
            </a:r>
          </a:p>
          <a:p>
            <a:pPr eaLnBrk="1" hangingPunct="1">
              <a:lnSpc>
                <a:spcPct val="110000"/>
              </a:lnSpc>
            </a:pPr>
            <a:r>
              <a:rPr lang="en-US" sz="2200"/>
              <a:t>This method works for a wide range of corners—ones less than and greater than the right angles on the </a:t>
            </a:r>
            <a:r>
              <a:rPr lang="en-US" sz="2200" i="1"/>
              <a:t>Robo-Pong </a:t>
            </a:r>
            <a:r>
              <a:rPr lang="en-US" sz="2200"/>
              <a:t>playing field</a:t>
            </a:r>
            <a:endParaRPr lang="en-US" sz="4500"/>
          </a:p>
        </p:txBody>
      </p:sp>
      <p:pic>
        <p:nvPicPr>
          <p:cNvPr id="51206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29225" y="1304925"/>
            <a:ext cx="3248025" cy="221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CPE 470/670 - Lecture 7</a:t>
            </a:r>
            <a:endParaRPr lang="en-US"/>
          </a:p>
        </p:txBody>
      </p:sp>
      <p:sp>
        <p:nvSpPr>
          <p:cNvPr id="429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Review</a:t>
            </a:r>
          </a:p>
        </p:txBody>
      </p:sp>
      <p:sp>
        <p:nvSpPr>
          <p:cNvPr id="429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0838" y="1111250"/>
            <a:ext cx="8229600" cy="5486400"/>
          </a:xfrm>
        </p:spPr>
        <p:txBody>
          <a:bodyPr/>
          <a:lstStyle/>
          <a:p>
            <a:r>
              <a:rPr lang="en-US" dirty="0" smtClean="0"/>
              <a:t>Complex sensors</a:t>
            </a:r>
          </a:p>
          <a:p>
            <a:pPr lvl="1"/>
            <a:r>
              <a:rPr lang="en-US" dirty="0" smtClean="0"/>
              <a:t>Laser</a:t>
            </a:r>
          </a:p>
          <a:p>
            <a:pPr lvl="1"/>
            <a:r>
              <a:rPr lang="en-US" dirty="0" smtClean="0"/>
              <a:t>GPS</a:t>
            </a:r>
          </a:p>
          <a:p>
            <a:pPr lvl="1"/>
            <a:r>
              <a:rPr lang="en-US" dirty="0" smtClean="0"/>
              <a:t>Vision</a:t>
            </a:r>
          </a:p>
          <a:p>
            <a:r>
              <a:rPr lang="en-US" dirty="0" smtClean="0"/>
              <a:t>Feedback </a:t>
            </a:r>
            <a:r>
              <a:rPr lang="en-US" dirty="0"/>
              <a:t>control</a:t>
            </a:r>
          </a:p>
          <a:p>
            <a:pPr lvl="1"/>
            <a:r>
              <a:rPr lang="en-US" dirty="0"/>
              <a:t>General principles</a:t>
            </a:r>
          </a:p>
          <a:p>
            <a:pPr lvl="1"/>
            <a:r>
              <a:rPr lang="en-US" dirty="0"/>
              <a:t>Proportional </a:t>
            </a:r>
            <a:r>
              <a:rPr lang="en-US" dirty="0" smtClean="0"/>
              <a:t>control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CPE 470/670 - Lecture 7</a:t>
            </a:r>
            <a:endParaRPr lang="en-US"/>
          </a:p>
        </p:txBody>
      </p:sp>
      <p:sp>
        <p:nvSpPr>
          <p:cNvPr id="52228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Groucho’s Strategy</a:t>
            </a:r>
          </a:p>
        </p:txBody>
      </p:sp>
      <p:sp>
        <p:nvSpPr>
          <p:cNvPr id="297991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en-US"/>
              <a:t>Ninety degree turns </a:t>
            </a:r>
          </a:p>
          <a:p>
            <a:pPr lvl="1" eaLnBrk="1" hangingPunct="1">
              <a:lnSpc>
                <a:spcPct val="110000"/>
              </a:lnSpc>
            </a:pPr>
            <a:r>
              <a:rPr lang="en-US"/>
              <a:t>From position 3 to position 4, a single timed </a:t>
            </a:r>
          </a:p>
          <a:p>
            <a:pPr lvl="1" eaLnBrk="1" hangingPunct="1">
              <a:lnSpc>
                <a:spcPct val="110000"/>
              </a:lnSpc>
              <a:buFontTx/>
              <a:buNone/>
            </a:pPr>
            <a:r>
              <a:rPr lang="en-US"/>
              <a:t>	turn movement </a:t>
            </a:r>
          </a:p>
          <a:p>
            <a:pPr eaLnBrk="1" hangingPunct="1">
              <a:lnSpc>
                <a:spcPct val="110000"/>
              </a:lnSpc>
            </a:pPr>
            <a:r>
              <a:rPr lang="en-US"/>
              <a:t>Crossing the center plateau </a:t>
            </a:r>
          </a:p>
          <a:p>
            <a:pPr lvl="1" eaLnBrk="1" hangingPunct="1">
              <a:lnSpc>
                <a:spcPct val="110000"/>
              </a:lnSpc>
            </a:pPr>
            <a:r>
              <a:rPr lang="en-US"/>
              <a:t>Use feedback sensing from a dual light sensor, aimed downward at the playing surface</a:t>
            </a:r>
          </a:p>
          <a:p>
            <a:pPr lvl="1" eaLnBrk="1" hangingPunct="1">
              <a:lnSpc>
                <a:spcPct val="110000"/>
              </a:lnSpc>
            </a:pPr>
            <a:r>
              <a:rPr lang="en-US"/>
              <a:t>One sensor was kept on the dark side of the table and the other on the light side</a:t>
            </a:r>
          </a:p>
          <a:p>
            <a:pPr eaLnBrk="1" hangingPunct="1">
              <a:lnSpc>
                <a:spcPct val="110000"/>
              </a:lnSpc>
            </a:pPr>
            <a:r>
              <a:rPr lang="en-US">
                <a:solidFill>
                  <a:srgbClr val="CC0000"/>
                </a:solidFill>
                <a:latin typeface="Comic Sans MS" pitchFamily="-108" charset="0"/>
              </a:rPr>
              <a:t>Summary:</a:t>
            </a:r>
            <a:r>
              <a:rPr lang="en-US"/>
              <a:t> </a:t>
            </a:r>
          </a:p>
          <a:p>
            <a:pPr lvl="1" eaLnBrk="1" hangingPunct="1">
              <a:lnSpc>
                <a:spcPct val="110000"/>
              </a:lnSpc>
            </a:pPr>
            <a:r>
              <a:rPr lang="en-US"/>
              <a:t>algorithmic strategy method is relatively simple and can be effective when a straight-forward algorithm can be devised</a:t>
            </a:r>
          </a:p>
        </p:txBody>
      </p:sp>
      <p:pic>
        <p:nvPicPr>
          <p:cNvPr id="52230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08775" y="1222375"/>
            <a:ext cx="2230438" cy="121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CPE 470/670 - Lecture 7</a:t>
            </a:r>
            <a:endParaRPr lang="en-US"/>
          </a:p>
        </p:txBody>
      </p:sp>
      <p:sp>
        <p:nvSpPr>
          <p:cNvPr id="300037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Strengths and Weaknesses of Algorithmic Control</a:t>
            </a:r>
          </a:p>
        </p:txBody>
      </p:sp>
      <p:sp>
        <p:nvSpPr>
          <p:cNvPr id="300038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z="2200">
                <a:solidFill>
                  <a:srgbClr val="008000"/>
                </a:solidFill>
                <a:latin typeface="Comic Sans MS" pitchFamily="-108" charset="0"/>
              </a:rPr>
              <a:t>Strengths</a:t>
            </a:r>
            <a:r>
              <a:rPr lang="en-US" sz="2200">
                <a:solidFill>
                  <a:srgbClr val="008000"/>
                </a:solidFill>
              </a:rPr>
              <a:t>:</a:t>
            </a:r>
          </a:p>
          <a:p>
            <a:pPr lvl="1">
              <a:lnSpc>
                <a:spcPct val="100000"/>
              </a:lnSpc>
            </a:pPr>
            <a:r>
              <a:rPr lang="en-US" sz="2000"/>
              <a:t>Simplicity, directness, and predictability when things go according to plan</a:t>
            </a:r>
          </a:p>
          <a:p>
            <a:pPr>
              <a:lnSpc>
                <a:spcPct val="100000"/>
              </a:lnSpc>
            </a:pPr>
            <a:r>
              <a:rPr lang="en-US" sz="2200">
                <a:solidFill>
                  <a:srgbClr val="CC0000"/>
                </a:solidFill>
                <a:latin typeface="Comic Sans MS" pitchFamily="-108" charset="0"/>
              </a:rPr>
              <a:t>Weaknesses:</a:t>
            </a:r>
            <a:r>
              <a:rPr lang="en-US" sz="2200"/>
              <a:t> </a:t>
            </a:r>
          </a:p>
          <a:p>
            <a:pPr lvl="1">
              <a:lnSpc>
                <a:spcPct val="100000"/>
              </a:lnSpc>
            </a:pPr>
            <a:r>
              <a:rPr lang="en-US" sz="2000"/>
              <a:t>Inability to detect or correct for problems or unexpected circumstances, and the chained-dependencies required for proper functioning</a:t>
            </a:r>
          </a:p>
          <a:p>
            <a:pPr lvl="1">
              <a:lnSpc>
                <a:spcPct val="100000"/>
              </a:lnSpc>
            </a:pPr>
            <a:r>
              <a:rPr lang="en-US" sz="2000"/>
              <a:t>If any one step fails, the whole solution typically fails</a:t>
            </a:r>
          </a:p>
          <a:p>
            <a:pPr lvl="1">
              <a:lnSpc>
                <a:spcPct val="100000"/>
              </a:lnSpc>
            </a:pPr>
            <a:r>
              <a:rPr lang="en-US" sz="2000"/>
              <a:t>Each link-step of an algorithmic solution has a chance of failing, and this chance multiplies throughout the set of steps</a:t>
            </a:r>
          </a:p>
          <a:p>
            <a:pPr lvl="1">
              <a:lnSpc>
                <a:spcPct val="100000"/>
              </a:lnSpc>
            </a:pPr>
            <a:r>
              <a:rPr lang="en-US" sz="2000">
                <a:solidFill>
                  <a:srgbClr val="CC0000"/>
                </a:solidFill>
              </a:rPr>
              <a:t>E.g.,</a:t>
            </a:r>
            <a:r>
              <a:rPr lang="en-US" sz="2000"/>
              <a:t> if each step has a 90% chance of functioning properly and there are six such steps in the solution </a:t>
            </a:r>
            <a:r>
              <a:rPr lang="en-US" sz="2000">
                <a:sym typeface="Symbol" pitchFamily="-108" charset="2"/>
              </a:rPr>
              <a:t> </a:t>
            </a:r>
            <a:r>
              <a:rPr lang="en-US" sz="2000"/>
              <a:t>the likelihood of overall program working is the likelihood that each steps functions properly: ~53% chance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CPE 470/670 - Lecture 7</a:t>
            </a:r>
            <a:endParaRPr lang="en-US"/>
          </a:p>
        </p:txBody>
      </p:sp>
      <p:sp>
        <p:nvSpPr>
          <p:cNvPr id="32870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Bolstering Algorithmic Control</a:t>
            </a:r>
          </a:p>
        </p:txBody>
      </p:sp>
      <p:sp>
        <p:nvSpPr>
          <p:cNvPr id="32870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50838" y="1214438"/>
            <a:ext cx="8512175" cy="5076825"/>
          </a:xfrm>
        </p:spPr>
        <p:txBody>
          <a:bodyPr/>
          <a:lstStyle/>
          <a:p>
            <a:r>
              <a:rPr lang="en-US" sz="2200"/>
              <a:t>Have separable steps along the way performed by feedback loops</a:t>
            </a:r>
          </a:p>
          <a:p>
            <a:r>
              <a:rPr lang="en-US" sz="2200"/>
              <a:t>Handling of inside corners: use a series of little turns and bumps </a:t>
            </a:r>
          </a:p>
          <a:p>
            <a:pPr lvl="1"/>
            <a:r>
              <a:rPr lang="en-US" sz="2000"/>
              <a:t>Assumes that Groucho would not hit the wall perpendicularly </a:t>
            </a:r>
          </a:p>
          <a:p>
            <a:pPr lvl="1"/>
            <a:r>
              <a:rPr lang="en-US" sz="2000"/>
              <a:t>Through feedback </a:t>
            </a:r>
            <a:r>
              <a:rPr lang="en-US" sz="2000">
                <a:sym typeface="Symbol" pitchFamily="-108" charset="2"/>
              </a:rPr>
              <a:t> can</a:t>
            </a:r>
            <a:r>
              <a:rPr lang="en-US" sz="2000"/>
              <a:t> compensate for variances in the playing field, the performance of the robot, and real-world unpredictability </a:t>
            </a:r>
          </a:p>
          <a:p>
            <a:r>
              <a:rPr lang="en-US" sz="2200"/>
              <a:t>Crossing the plateau</a:t>
            </a:r>
          </a:p>
          <a:p>
            <a:pPr lvl="1"/>
            <a:r>
              <a:rPr lang="en-US" sz="2000"/>
              <a:t>The rolling rider wheels ensured that the robot is properly oriented</a:t>
            </a:r>
          </a:p>
          <a:p>
            <a:pPr lvl="1"/>
            <a:r>
              <a:rPr lang="en-US" sz="2000"/>
              <a:t>The right-angle turn was immediately followed by a feedback program that tracked the light/dark edge</a:t>
            </a:r>
          </a:p>
          <a:p>
            <a:r>
              <a:rPr lang="en-US" sz="2200">
                <a:solidFill>
                  <a:srgbClr val="CC0000"/>
                </a:solidFill>
                <a:latin typeface="Comic Sans MS" pitchFamily="-108" charset="0"/>
              </a:rPr>
              <a:t>Embed feedback controls within the algorithmic framework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CPE 470/670 - Lecture 7</a:t>
            </a:r>
            <a:endParaRPr lang="en-US"/>
          </a:p>
        </p:txBody>
      </p:sp>
      <p:sp>
        <p:nvSpPr>
          <p:cNvPr id="308231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Exit Conditions</a:t>
            </a:r>
          </a:p>
        </p:txBody>
      </p:sp>
      <p:sp>
        <p:nvSpPr>
          <p:cNvPr id="308232" name="Rectangle 8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0000"/>
              </a:lnSpc>
            </a:pPr>
            <a:r>
              <a:rPr lang="en-US" sz="2200" dirty="0">
                <a:solidFill>
                  <a:srgbClr val="CC0000"/>
                </a:solidFill>
                <a:latin typeface="Comic Sans MS" pitchFamily="-108" charset="0"/>
              </a:rPr>
              <a:t>Problem</a:t>
            </a:r>
            <a:r>
              <a:rPr lang="en-US" sz="2200" dirty="0"/>
              <a:t> with simple algorithmic approach: </a:t>
            </a:r>
          </a:p>
          <a:p>
            <a:pPr lvl="1">
              <a:lnSpc>
                <a:spcPct val="110000"/>
              </a:lnSpc>
            </a:pPr>
            <a:r>
              <a:rPr lang="en-US" sz="2000" dirty="0"/>
              <a:t>No provision for detecting or correcting for, problem situations</a:t>
            </a:r>
          </a:p>
          <a:p>
            <a:pPr>
              <a:lnSpc>
                <a:spcPct val="110000"/>
              </a:lnSpc>
            </a:pPr>
            <a:r>
              <a:rPr lang="en-US" sz="2200" dirty="0" err="1"/>
              <a:t>Groucho’s</a:t>
            </a:r>
            <a:r>
              <a:rPr lang="en-US" sz="2200" dirty="0"/>
              <a:t> program: </a:t>
            </a:r>
          </a:p>
          <a:p>
            <a:pPr lvl="1">
              <a:lnSpc>
                <a:spcPct val="110000"/>
              </a:lnSpc>
            </a:pPr>
            <a:r>
              <a:rPr lang="en-US" sz="2000" dirty="0"/>
              <a:t>Robot is waiting for a touch sensor to trigger the next phase of action </a:t>
            </a:r>
          </a:p>
          <a:p>
            <a:pPr lvl="1">
              <a:lnSpc>
                <a:spcPct val="110000"/>
              </a:lnSpc>
            </a:pPr>
            <a:r>
              <a:rPr lang="en-US" sz="2000" dirty="0"/>
              <a:t>If something would impede its travel, without striking a touch sensor, </a:t>
            </a:r>
            <a:r>
              <a:rPr lang="en-US" sz="2000" dirty="0" err="1"/>
              <a:t>Groucho</a:t>
            </a:r>
            <a:r>
              <a:rPr lang="en-US" sz="2000" dirty="0"/>
              <a:t> would be unable to take corrective action</a:t>
            </a:r>
          </a:p>
          <a:p>
            <a:pPr lvl="1">
              <a:lnSpc>
                <a:spcPct val="110000"/>
              </a:lnSpc>
            </a:pPr>
            <a:r>
              <a:rPr lang="en-US" sz="2000" dirty="0"/>
              <a:t>While crossing the top plateau the opponent robot gets in the way, and triggers a touch sensor </a:t>
            </a:r>
            <a:r>
              <a:rPr lang="en-US" sz="2000" dirty="0" err="1">
                <a:sym typeface="Symbol" pitchFamily="-108" charset="2"/>
              </a:rPr>
              <a:t></a:t>
            </a:r>
            <a:r>
              <a:rPr lang="en-US" sz="2000" dirty="0"/>
              <a:t> </a:t>
            </a:r>
            <a:r>
              <a:rPr lang="en-US" sz="2000" dirty="0" err="1"/>
              <a:t>Groucho</a:t>
            </a:r>
            <a:r>
              <a:rPr lang="en-US" sz="2000" dirty="0"/>
              <a:t> would begin its behavior activated when reaching the opposing wall</a:t>
            </a:r>
          </a:p>
          <a:p>
            <a:pPr>
              <a:lnSpc>
                <a:spcPct val="110000"/>
              </a:lnSpc>
            </a:pPr>
            <a:r>
              <a:rPr lang="en-US" sz="2200" dirty="0">
                <a:solidFill>
                  <a:srgbClr val="008000"/>
                </a:solidFill>
                <a:latin typeface="Comic Sans MS" pitchFamily="-108" charset="0"/>
              </a:rPr>
              <a:t>Solution:</a:t>
            </a:r>
            <a:r>
              <a:rPr lang="en-US" sz="2200" dirty="0"/>
              <a:t> techniques for error </a:t>
            </a:r>
            <a:r>
              <a:rPr lang="en-US" sz="2200" dirty="0" smtClean="0"/>
              <a:t>detection </a:t>
            </a:r>
            <a:r>
              <a:rPr lang="en-US" sz="2200" dirty="0"/>
              <a:t>and</a:t>
            </a:r>
            <a:r>
              <a:rPr lang="en-US" sz="2200" dirty="0" smtClean="0"/>
              <a:t> recovery </a:t>
            </a:r>
            <a:r>
              <a:rPr lang="en-US" sz="2200" dirty="0"/>
              <a:t>within an algorithmic framework</a:t>
            </a:r>
          </a:p>
          <a:p>
            <a:pPr lvl="1">
              <a:lnSpc>
                <a:spcPct val="110000"/>
              </a:lnSpc>
            </a:pPr>
            <a:r>
              <a:rPr lang="en-US" sz="2000" dirty="0"/>
              <a:t>“Knowing” that it had struck the opponent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CPE 470/670 - Lecture 7</a:t>
            </a:r>
            <a:endParaRPr lang="en-US"/>
          </a:p>
        </p:txBody>
      </p:sp>
      <p:sp>
        <p:nvSpPr>
          <p:cNvPr id="310280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/>
              <a:t>         Exit Conditions</a:t>
            </a:r>
          </a:p>
        </p:txBody>
      </p:sp>
      <p:sp>
        <p:nvSpPr>
          <p:cNvPr id="310281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358775" y="1214438"/>
            <a:ext cx="8229600" cy="5419725"/>
          </a:xfrm>
        </p:spPr>
        <p:txBody>
          <a:bodyPr/>
          <a:lstStyle/>
          <a:p>
            <a:r>
              <a:rPr lang="en-US"/>
              <a:t>Going from position 4 to 5:  </a:t>
            </a:r>
          </a:p>
          <a:p>
            <a:pPr lvl="1"/>
            <a:r>
              <a:rPr lang="en-US"/>
              <a:t>Traverses light/dark edge across the field</a:t>
            </a:r>
          </a:p>
          <a:p>
            <a:pPr lvl="1"/>
            <a:r>
              <a:rPr lang="en-US"/>
              <a:t>Check for touch sensor to continue</a:t>
            </a:r>
          </a:p>
          <a:p>
            <a:r>
              <a:rPr lang="en-US">
                <a:solidFill>
                  <a:srgbClr val="CC0000"/>
                </a:solidFill>
                <a:latin typeface="Comic Sans MS" pitchFamily="-108" charset="0"/>
              </a:rPr>
              <a:t>Problem:</a:t>
            </a:r>
            <a:r>
              <a:rPr lang="en-US"/>
              <a:t> </a:t>
            </a:r>
          </a:p>
          <a:p>
            <a:pPr lvl="1"/>
            <a:r>
              <a:rPr lang="en-US"/>
              <a:t>Only way to exit is if one of the touch sensors is pressed</a:t>
            </a:r>
          </a:p>
          <a:p>
            <a:r>
              <a:rPr lang="en-US">
                <a:solidFill>
                  <a:srgbClr val="008000"/>
                </a:solidFill>
                <a:latin typeface="Comic Sans MS" pitchFamily="-108" charset="0"/>
              </a:rPr>
              <a:t>Solution: </a:t>
            </a:r>
          </a:p>
          <a:p>
            <a:pPr lvl="1"/>
            <a:r>
              <a:rPr lang="en-US"/>
              <a:t>Allow the subroutine to time out</a:t>
            </a:r>
          </a:p>
          <a:p>
            <a:pPr lvl="1"/>
            <a:r>
              <a:rPr lang="en-US"/>
              <a:t>After a predetermined period of time has elapsed, the subroutine exits even if a touch sensor was not pressed</a:t>
            </a:r>
          </a:p>
        </p:txBody>
      </p:sp>
      <p:pic>
        <p:nvPicPr>
          <p:cNvPr id="310284" name="Picture 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73838" y="1233488"/>
            <a:ext cx="2230437" cy="121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10286" name="Rectangle 14"/>
          <p:cNvSpPr>
            <a:spLocks noChangeArrowheads="1"/>
          </p:cNvSpPr>
          <p:nvPr/>
        </p:nvSpPr>
        <p:spPr bwMode="auto">
          <a:xfrm>
            <a:off x="5603875" y="177800"/>
            <a:ext cx="27273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4000">
                <a:solidFill>
                  <a:srgbClr val="003399"/>
                </a:solidFill>
                <a:latin typeface="Comic Sans MS" pitchFamily="-108" charset="0"/>
              </a:rPr>
              <a:t>- Timeouts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8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8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0286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CPE 470/670 - Lecture 7</a:t>
            </a:r>
            <a:endParaRPr lang="en-US"/>
          </a:p>
        </p:txBody>
      </p:sp>
      <p:sp>
        <p:nvSpPr>
          <p:cNvPr id="314375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Exit Conditions - Timeouts</a:t>
            </a:r>
          </a:p>
        </p:txBody>
      </p:sp>
      <p:sp>
        <p:nvSpPr>
          <p:cNvPr id="314376" name="Rectangle 8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Inform the higher level control program of abnormal exit by returning a value indicating</a:t>
            </a:r>
          </a:p>
          <a:p>
            <a:pPr lvl="1"/>
            <a:r>
              <a:rPr lang="en-US"/>
              <a:t>Normal termination (with a touch sensor press) or abnormal termination (because of a timeout) </a:t>
            </a:r>
          </a:p>
          <a:p>
            <a:r>
              <a:rPr lang="en-US">
                <a:solidFill>
                  <a:srgbClr val="CC0000"/>
                </a:solidFill>
                <a:latin typeface="Comic Sans MS" pitchFamily="-108" charset="0"/>
              </a:rPr>
              <a:t>Another Problem: </a:t>
            </a:r>
            <a:r>
              <a:rPr lang="en-US"/>
              <a:t>routine finishes in too little time</a:t>
            </a:r>
          </a:p>
          <a:p>
            <a:r>
              <a:rPr lang="en-US">
                <a:solidFill>
                  <a:srgbClr val="008000"/>
                </a:solidFill>
                <a:latin typeface="Comic Sans MS" pitchFamily="-108" charset="0"/>
              </a:rPr>
              <a:t>Solution:</a:t>
            </a:r>
          </a:p>
          <a:p>
            <a:pPr lvl="1"/>
            <a:r>
              <a:rPr lang="en-US"/>
              <a:t>Use a “too-long” and a “too-short” timeout</a:t>
            </a:r>
          </a:p>
          <a:p>
            <a:pPr lvl="1"/>
            <a:r>
              <a:rPr lang="en-US"/>
              <a:t>If elapsed time is less than TOO-SHORT </a:t>
            </a:r>
            <a:r>
              <a:rPr lang="en-US">
                <a:sym typeface="Symbol" pitchFamily="-108" charset="2"/>
              </a:rPr>
              <a:t> procedure returns </a:t>
            </a:r>
            <a:r>
              <a:rPr lang="en-US"/>
              <a:t>an EARLY error result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CPE 470/670 - Lecture 7</a:t>
            </a:r>
            <a:endParaRPr lang="en-US"/>
          </a:p>
        </p:txBody>
      </p:sp>
      <p:sp>
        <p:nvSpPr>
          <p:cNvPr id="318472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Exit Conditions – Premature Exits</a:t>
            </a:r>
          </a:p>
        </p:txBody>
      </p:sp>
      <p:sp>
        <p:nvSpPr>
          <p:cNvPr id="318473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350838" y="1214438"/>
            <a:ext cx="8229600" cy="5370512"/>
          </a:xfrm>
        </p:spPr>
        <p:txBody>
          <a:bodyPr/>
          <a:lstStyle/>
          <a:p>
            <a:r>
              <a:rPr lang="en-US" sz="2200"/>
              <a:t>Edge-following section</a:t>
            </a:r>
          </a:p>
          <a:p>
            <a:pPr lvl="1"/>
            <a:r>
              <a:rPr lang="en-US" sz="2000"/>
              <a:t>Veer left, go straight, going right </a:t>
            </a:r>
          </a:p>
          <a:p>
            <a:r>
              <a:rPr lang="en-US" sz="2400">
                <a:solidFill>
                  <a:srgbClr val="CC0000"/>
                </a:solidFill>
                <a:latin typeface="Comic Sans MS" pitchFamily="-108" charset="0"/>
              </a:rPr>
              <a:t>Problem:</a:t>
            </a:r>
          </a:p>
          <a:p>
            <a:pPr lvl="1"/>
            <a:r>
              <a:rPr lang="en-US" sz="2000"/>
              <a:t>Robot shouldn’t stay in any of these modes for very long </a:t>
            </a:r>
          </a:p>
          <a:p>
            <a:r>
              <a:rPr lang="en-US" sz="2200">
                <a:solidFill>
                  <a:srgbClr val="008000"/>
                </a:solidFill>
                <a:latin typeface="Comic Sans MS" pitchFamily="-108" charset="0"/>
              </a:rPr>
              <a:t>Solution:</a:t>
            </a:r>
            <a:r>
              <a:rPr lang="en-US" sz="2200"/>
              <a:t> monitor the transitions between the different modes of the feedback loop</a:t>
            </a:r>
          </a:p>
          <a:p>
            <a:pPr lvl="1"/>
            <a:r>
              <a:rPr lang="en-US" sz="2000">
                <a:solidFill>
                  <a:srgbClr val="CC0000"/>
                </a:solidFill>
              </a:rPr>
              <a:t>Parameters</a:t>
            </a:r>
            <a:r>
              <a:rPr lang="en-US" sz="2000"/>
              <a:t> representing longest time that Groucho may spend continuously in any given state</a:t>
            </a:r>
          </a:p>
          <a:p>
            <a:pPr lvl="1"/>
            <a:r>
              <a:rPr lang="en-US" sz="2000">
                <a:solidFill>
                  <a:srgbClr val="008000"/>
                </a:solidFill>
              </a:rPr>
              <a:t>State variables</a:t>
            </a:r>
            <a:r>
              <a:rPr lang="en-US" sz="2000"/>
              <a:t>: </a:t>
            </a:r>
            <a:r>
              <a:rPr lang="en-US" sz="2000">
                <a:solidFill>
                  <a:srgbClr val="008000"/>
                </a:solidFill>
              </a:rPr>
              <a:t>last_mode </a:t>
            </a:r>
            <a:r>
              <a:rPr lang="en-US" sz="2000"/>
              <a:t>and </a:t>
            </a:r>
            <a:r>
              <a:rPr lang="en-US" sz="2000">
                <a:solidFill>
                  <a:srgbClr val="008000"/>
                </a:solidFill>
              </a:rPr>
              <a:t>last_time</a:t>
            </a:r>
            <a:endParaRPr lang="en-US" sz="2000"/>
          </a:p>
          <a:p>
            <a:pPr lvl="1"/>
            <a:r>
              <a:rPr lang="en-US" sz="2000">
                <a:solidFill>
                  <a:srgbClr val="6600CC"/>
                </a:solidFill>
              </a:rPr>
              <a:t>Return codes</a:t>
            </a:r>
            <a:r>
              <a:rPr lang="en-US" sz="2000"/>
              <a:t> to represent the states: </a:t>
            </a:r>
            <a:r>
              <a:rPr lang="en-US" sz="2000">
                <a:solidFill>
                  <a:srgbClr val="6600CC"/>
                </a:solidFill>
              </a:rPr>
              <a:t>stuck veering left/right/straight</a:t>
            </a:r>
            <a:endParaRPr lang="en-US" sz="200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7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CPE 470/670 - Lecture 7</a:t>
            </a:r>
            <a:endParaRPr lang="en-US"/>
          </a:p>
        </p:txBody>
      </p:sp>
      <p:sp>
        <p:nvSpPr>
          <p:cNvPr id="324618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Exit Conditions – Taking Action</a:t>
            </a:r>
          </a:p>
        </p:txBody>
      </p:sp>
      <p:sp>
        <p:nvSpPr>
          <p:cNvPr id="324619" name="Rectangle 11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0000"/>
              </a:lnSpc>
            </a:pPr>
            <a:r>
              <a:rPr lang="en-US" sz="2000">
                <a:solidFill>
                  <a:srgbClr val="CC0000"/>
                </a:solidFill>
              </a:rPr>
              <a:t>What action to take after learning that a problem has occurred?</a:t>
            </a:r>
          </a:p>
          <a:p>
            <a:pPr>
              <a:lnSpc>
                <a:spcPct val="110000"/>
              </a:lnSpc>
            </a:pPr>
            <a:r>
              <a:rPr lang="en-US" sz="2000"/>
              <a:t>Robot gets stuck following the edge (position 4 to 5)</a:t>
            </a:r>
          </a:p>
          <a:p>
            <a:pPr lvl="1">
              <a:lnSpc>
                <a:spcPct val="110000"/>
              </a:lnSpc>
            </a:pPr>
            <a:r>
              <a:rPr lang="en-US" sz="1800"/>
              <a:t>Robot has run into the opponent robot</a:t>
            </a:r>
          </a:p>
          <a:p>
            <a:pPr lvl="1">
              <a:lnSpc>
                <a:spcPct val="110000"/>
              </a:lnSpc>
            </a:pPr>
            <a:r>
              <a:rPr lang="en-US" sz="1800"/>
              <a:t>Robot has mistracked the median edge </a:t>
            </a:r>
          </a:p>
          <a:p>
            <a:pPr lvl="1">
              <a:lnSpc>
                <a:spcPct val="110000"/>
              </a:lnSpc>
            </a:pPr>
            <a:r>
              <a:rPr lang="en-US" sz="1800"/>
              <a:t>Something else has gone wrong</a:t>
            </a:r>
          </a:p>
          <a:p>
            <a:pPr>
              <a:lnSpc>
                <a:spcPct val="110000"/>
              </a:lnSpc>
            </a:pPr>
            <a:r>
              <a:rPr lang="en-US" sz="2000">
                <a:solidFill>
                  <a:srgbClr val="008000"/>
                </a:solidFill>
                <a:latin typeface="Comic Sans MS" pitchFamily="-108" charset="0"/>
              </a:rPr>
              <a:t>Solution</a:t>
            </a:r>
          </a:p>
          <a:p>
            <a:pPr lvl="1">
              <a:lnSpc>
                <a:spcPct val="110000"/>
              </a:lnSpc>
            </a:pPr>
            <a:r>
              <a:rPr lang="en-US" sz="1800"/>
              <a:t>After an error condition re-examine all other sensors to try to make sense of the situation (e.g. detecting the opponent robot)</a:t>
            </a:r>
          </a:p>
          <a:p>
            <a:pPr>
              <a:lnSpc>
                <a:spcPct val="110000"/>
              </a:lnSpc>
            </a:pPr>
            <a:r>
              <a:rPr lang="en-US" sz="2000"/>
              <a:t>Difficult to design appropriate reactions to any possible situation </a:t>
            </a:r>
          </a:p>
          <a:p>
            <a:pPr>
              <a:lnSpc>
                <a:spcPct val="110000"/>
              </a:lnSpc>
            </a:pPr>
            <a:r>
              <a:rPr lang="en-US" sz="2000"/>
              <a:t>A single recovery behavior would suffice for many circumstances</a:t>
            </a:r>
          </a:p>
          <a:p>
            <a:pPr lvl="1">
              <a:lnSpc>
                <a:spcPct val="110000"/>
              </a:lnSpc>
            </a:pPr>
            <a:r>
              <a:rPr lang="en-US" sz="1800"/>
              <a:t>Groucho: heading downhill until hitting the bottom wall and then proceeding with the cornering routine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CPE 470/670 - Lecture 7</a:t>
            </a:r>
            <a:endParaRPr lang="en-US"/>
          </a:p>
        </p:txBody>
      </p:sp>
      <p:sp>
        <p:nvSpPr>
          <p:cNvPr id="503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Control Architectures</a:t>
            </a:r>
          </a:p>
        </p:txBody>
      </p:sp>
      <p:sp>
        <p:nvSpPr>
          <p:cNvPr id="503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/>
              <a:t>Feedback control is very good for doing one thing</a:t>
            </a:r>
          </a:p>
          <a:p>
            <a:pPr lvl="1">
              <a:lnSpc>
                <a:spcPct val="150000"/>
              </a:lnSpc>
            </a:pPr>
            <a:r>
              <a:rPr lang="en-US"/>
              <a:t>Wall following, obstacle avoidance</a:t>
            </a:r>
          </a:p>
          <a:p>
            <a:pPr>
              <a:lnSpc>
                <a:spcPct val="150000"/>
              </a:lnSpc>
            </a:pPr>
            <a:r>
              <a:rPr lang="en-US"/>
              <a:t>Most non-trivial tasks require that robots do multiple things at the same time</a:t>
            </a:r>
          </a:p>
          <a:p>
            <a:pPr>
              <a:lnSpc>
                <a:spcPct val="150000"/>
              </a:lnSpc>
            </a:pPr>
            <a:r>
              <a:rPr lang="en-US">
                <a:solidFill>
                  <a:srgbClr val="CC0000"/>
                </a:solidFill>
                <a:latin typeface="Comic Sans MS" pitchFamily="-108" charset="0"/>
              </a:rPr>
              <a:t>How can we put multiple feedback controllers together?</a:t>
            </a:r>
          </a:p>
          <a:p>
            <a:pPr>
              <a:lnSpc>
                <a:spcPct val="150000"/>
              </a:lnSpc>
            </a:pPr>
            <a:r>
              <a:rPr lang="en-US"/>
              <a:t>Find guiding principles for robot programming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CPE 470/670 - Lecture 7</a:t>
            </a:r>
            <a:endParaRPr lang="en-US"/>
          </a:p>
        </p:txBody>
      </p:sp>
      <p:sp>
        <p:nvSpPr>
          <p:cNvPr id="505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Control Architecture</a:t>
            </a:r>
          </a:p>
        </p:txBody>
      </p:sp>
      <p:sp>
        <p:nvSpPr>
          <p:cNvPr id="505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 robot </a:t>
            </a:r>
            <a:r>
              <a:rPr lang="en-US">
                <a:solidFill>
                  <a:srgbClr val="CC0000"/>
                </a:solidFill>
                <a:latin typeface="Comic Sans MS" pitchFamily="-108" charset="0"/>
              </a:rPr>
              <a:t>control architecture</a:t>
            </a:r>
            <a:r>
              <a:rPr lang="en-US"/>
              <a:t> provides the guiding principles for organizing a robot’s control system</a:t>
            </a:r>
          </a:p>
          <a:p>
            <a:r>
              <a:rPr lang="en-US"/>
              <a:t>It allows the designer to produce the desired overall behavior</a:t>
            </a:r>
          </a:p>
          <a:p>
            <a:r>
              <a:rPr lang="en-US"/>
              <a:t>The term </a:t>
            </a:r>
            <a:r>
              <a:rPr lang="en-US">
                <a:solidFill>
                  <a:srgbClr val="CC0000"/>
                </a:solidFill>
                <a:latin typeface="Comic Sans MS" pitchFamily="-108" charset="0"/>
              </a:rPr>
              <a:t>architecture</a:t>
            </a:r>
            <a:r>
              <a:rPr lang="en-US"/>
              <a:t> is used similarly as “computer architecture” </a:t>
            </a:r>
          </a:p>
          <a:p>
            <a:pPr lvl="1"/>
            <a:r>
              <a:rPr lang="en-US">
                <a:solidFill>
                  <a:srgbClr val="008000"/>
                </a:solidFill>
                <a:latin typeface="Comic Sans MS" pitchFamily="-108" charset="0"/>
              </a:rPr>
              <a:t>Set of principles for designing</a:t>
            </a:r>
            <a:r>
              <a:rPr lang="en-US"/>
              <a:t> computers </a:t>
            </a:r>
            <a:r>
              <a:rPr lang="en-US">
                <a:solidFill>
                  <a:srgbClr val="6600CC"/>
                </a:solidFill>
                <a:latin typeface="Comic Sans MS" pitchFamily="-108" charset="0"/>
              </a:rPr>
              <a:t>from a collection of well-understood building blocks</a:t>
            </a:r>
          </a:p>
          <a:p>
            <a:r>
              <a:rPr lang="en-US"/>
              <a:t>The </a:t>
            </a:r>
            <a:r>
              <a:rPr lang="en-US">
                <a:solidFill>
                  <a:srgbClr val="CC0000"/>
                </a:solidFill>
                <a:latin typeface="Comic Sans MS" pitchFamily="-108" charset="0"/>
              </a:rPr>
              <a:t>building-blocks</a:t>
            </a:r>
            <a:r>
              <a:rPr lang="en-US"/>
              <a:t> in robotics are dependent on the underlying control architecture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CPE 470/670 - Lecture 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70CBC-FB95-BA48-BD79-A2155DBDD2BB}" type="slidenum">
              <a:rPr lang="en-US"/>
              <a:pPr/>
              <a:t>5</a:t>
            </a:fld>
            <a:endParaRPr lang="en-US"/>
          </a:p>
        </p:txBody>
      </p:sp>
      <p:sp>
        <p:nvSpPr>
          <p:cNvPr id="1434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Feedback Control</a:t>
            </a:r>
          </a:p>
        </p:txBody>
      </p:sp>
      <p:sp>
        <p:nvSpPr>
          <p:cNvPr id="1434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0838" y="1214438"/>
            <a:ext cx="8229600" cy="2754312"/>
          </a:xfrm>
        </p:spPr>
        <p:txBody>
          <a:bodyPr/>
          <a:lstStyle/>
          <a:p>
            <a:pPr eaLnBrk="1" hangingPunct="1"/>
            <a:r>
              <a:rPr lang="en-US">
                <a:solidFill>
                  <a:srgbClr val="CC0000"/>
                </a:solidFill>
                <a:latin typeface="Comic Sans MS" pitchFamily="-108" charset="0"/>
              </a:rPr>
              <a:t>Feedback control </a:t>
            </a:r>
            <a:r>
              <a:rPr lang="en-US"/>
              <a:t>= having a system </a:t>
            </a:r>
            <a:r>
              <a:rPr lang="en-US">
                <a:solidFill>
                  <a:schemeClr val="tx1"/>
                </a:solidFill>
                <a:latin typeface="Comic Sans MS" pitchFamily="-108" charset="0"/>
              </a:rPr>
              <a:t>achieve</a:t>
            </a:r>
            <a:r>
              <a:rPr lang="en-US"/>
              <a:t> and </a:t>
            </a:r>
            <a:r>
              <a:rPr lang="en-US">
                <a:solidFill>
                  <a:schemeClr val="tx1"/>
                </a:solidFill>
                <a:latin typeface="Comic Sans MS" pitchFamily="-108" charset="0"/>
              </a:rPr>
              <a:t>maintain</a:t>
            </a:r>
            <a:r>
              <a:rPr lang="en-US"/>
              <a:t> a </a:t>
            </a:r>
            <a:r>
              <a:rPr lang="en-US" b="1">
                <a:solidFill>
                  <a:srgbClr val="6600CC"/>
                </a:solidFill>
                <a:latin typeface="Comic Sans MS" pitchFamily="-108" charset="0"/>
              </a:rPr>
              <a:t>desired state</a:t>
            </a:r>
            <a:r>
              <a:rPr lang="en-US"/>
              <a:t> by continuously comparing its current and desired states, then adjusting the current state to minimize the difference</a:t>
            </a:r>
          </a:p>
          <a:p>
            <a:pPr eaLnBrk="1" hangingPunct="1"/>
            <a:r>
              <a:rPr lang="en-US"/>
              <a:t>Also called </a:t>
            </a:r>
            <a:r>
              <a:rPr lang="en-US">
                <a:solidFill>
                  <a:srgbClr val="CC0000"/>
                </a:solidFill>
                <a:latin typeface="Comic Sans MS" pitchFamily="-108" charset="0"/>
              </a:rPr>
              <a:t>closed loop control</a:t>
            </a:r>
          </a:p>
        </p:txBody>
      </p:sp>
      <p:pic>
        <p:nvPicPr>
          <p:cNvPr id="1434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7163" y="3735388"/>
            <a:ext cx="5875337" cy="241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220703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CPE 470/670 - Lecture 7</a:t>
            </a:r>
            <a:endParaRPr lang="en-US"/>
          </a:p>
        </p:txBody>
      </p:sp>
      <p:sp>
        <p:nvSpPr>
          <p:cNvPr id="507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Software/Hardware Control</a:t>
            </a:r>
          </a:p>
        </p:txBody>
      </p:sp>
      <p:sp>
        <p:nvSpPr>
          <p:cNvPr id="507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Robot control involves hardware, signal processing and computation</a:t>
            </a:r>
          </a:p>
          <a:p>
            <a:r>
              <a:rPr lang="en-US"/>
              <a:t>Controllers may be implemented:</a:t>
            </a:r>
          </a:p>
          <a:p>
            <a:pPr lvl="1"/>
            <a:r>
              <a:rPr lang="en-US"/>
              <a:t>In </a:t>
            </a:r>
            <a:r>
              <a:rPr lang="en-US">
                <a:solidFill>
                  <a:srgbClr val="CC0000"/>
                </a:solidFill>
                <a:latin typeface="Comic Sans MS" pitchFamily="-108" charset="0"/>
              </a:rPr>
              <a:t>hardware</a:t>
            </a:r>
            <a:r>
              <a:rPr lang="en-US"/>
              <a:t>: programmable logic arrays</a:t>
            </a:r>
          </a:p>
          <a:p>
            <a:pPr lvl="1"/>
            <a:r>
              <a:rPr lang="en-US"/>
              <a:t>In </a:t>
            </a:r>
            <a:r>
              <a:rPr lang="en-US">
                <a:solidFill>
                  <a:srgbClr val="008000"/>
                </a:solidFill>
                <a:latin typeface="Comic Sans MS" pitchFamily="-108" charset="0"/>
              </a:rPr>
              <a:t>software</a:t>
            </a:r>
            <a:r>
              <a:rPr lang="en-US"/>
              <a:t>: conventional program running on a processor</a:t>
            </a:r>
          </a:p>
          <a:p>
            <a:r>
              <a:rPr lang="en-US"/>
              <a:t>The more complex the controller, the more likely it will be implemented in software</a:t>
            </a:r>
          </a:p>
          <a:p>
            <a:r>
              <a:rPr lang="en-US"/>
              <a:t>In general, robot control refers to software control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9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9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CPE 470/670 - Lecture 7</a:t>
            </a:r>
            <a:endParaRPr lang="en-US"/>
          </a:p>
        </p:txBody>
      </p:sp>
      <p:sp>
        <p:nvSpPr>
          <p:cNvPr id="509954" name="Rectangle 2"/>
          <p:cNvSpPr>
            <a:spLocks noGrp="1" noChangeArrowheads="1"/>
          </p:cNvSpPr>
          <p:nvPr>
            <p:ph type="title"/>
          </p:nvPr>
        </p:nvSpPr>
        <p:spPr>
          <a:xfrm>
            <a:off x="793750" y="100013"/>
            <a:ext cx="8229600" cy="906462"/>
          </a:xfrm>
        </p:spPr>
        <p:txBody>
          <a:bodyPr/>
          <a:lstStyle/>
          <a:p>
            <a:r>
              <a:rPr lang="en-US"/>
              <a:t>Languages for Robot Programming</a:t>
            </a:r>
          </a:p>
        </p:txBody>
      </p:sp>
      <p:sp>
        <p:nvSpPr>
          <p:cNvPr id="509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0838" y="1214438"/>
            <a:ext cx="8543925" cy="5348287"/>
          </a:xfrm>
        </p:spPr>
        <p:txBody>
          <a:bodyPr/>
          <a:lstStyle/>
          <a:p>
            <a:r>
              <a:rPr lang="en-US"/>
              <a:t>Control architectures may be implemented in various programming languages</a:t>
            </a:r>
          </a:p>
          <a:p>
            <a:r>
              <a:rPr lang="en-US">
                <a:solidFill>
                  <a:srgbClr val="CC0000"/>
                </a:solidFill>
                <a:latin typeface="Comic Sans MS" pitchFamily="-108" charset="0"/>
              </a:rPr>
              <a:t>Turing universality:</a:t>
            </a:r>
            <a:r>
              <a:rPr lang="en-US"/>
              <a:t> a programming language is Turing universal if it has the following capabilities:</a:t>
            </a:r>
          </a:p>
          <a:p>
            <a:pPr lvl="1"/>
            <a:r>
              <a:rPr lang="en-US">
                <a:solidFill>
                  <a:srgbClr val="008000"/>
                </a:solidFill>
                <a:latin typeface="Comic Sans MS" pitchFamily="-108" charset="0"/>
              </a:rPr>
              <a:t>Sequencing:</a:t>
            </a:r>
            <a:r>
              <a:rPr lang="en-US"/>
              <a:t> a </a:t>
            </a:r>
            <a:r>
              <a:rPr lang="en-US" b="1"/>
              <a:t>then</a:t>
            </a:r>
            <a:r>
              <a:rPr lang="en-US"/>
              <a:t> b </a:t>
            </a:r>
            <a:r>
              <a:rPr lang="en-US" b="1"/>
              <a:t>then</a:t>
            </a:r>
            <a:r>
              <a:rPr lang="en-US"/>
              <a:t> c</a:t>
            </a:r>
          </a:p>
          <a:p>
            <a:pPr lvl="1"/>
            <a:r>
              <a:rPr lang="en-US">
                <a:solidFill>
                  <a:srgbClr val="006699"/>
                </a:solidFill>
                <a:latin typeface="Comic Sans MS" pitchFamily="-108" charset="0"/>
              </a:rPr>
              <a:t>Conditional branching:</a:t>
            </a:r>
            <a:r>
              <a:rPr lang="en-US"/>
              <a:t> </a:t>
            </a:r>
            <a:r>
              <a:rPr lang="en-US" b="1"/>
              <a:t>if</a:t>
            </a:r>
            <a:r>
              <a:rPr lang="en-US"/>
              <a:t> a </a:t>
            </a:r>
            <a:r>
              <a:rPr lang="en-US" b="1"/>
              <a:t>then</a:t>
            </a:r>
            <a:r>
              <a:rPr lang="en-US"/>
              <a:t> b </a:t>
            </a:r>
            <a:r>
              <a:rPr lang="en-US" b="1"/>
              <a:t>else</a:t>
            </a:r>
            <a:r>
              <a:rPr lang="en-US"/>
              <a:t> c</a:t>
            </a:r>
          </a:p>
          <a:p>
            <a:pPr lvl="1"/>
            <a:r>
              <a:rPr lang="en-US">
                <a:solidFill>
                  <a:srgbClr val="FF0066"/>
                </a:solidFill>
                <a:latin typeface="Comic Sans MS" pitchFamily="-108" charset="0"/>
              </a:rPr>
              <a:t>Iteration:</a:t>
            </a:r>
            <a:r>
              <a:rPr lang="en-US">
                <a:latin typeface="Comic Sans MS" pitchFamily="-108" charset="0"/>
              </a:rPr>
              <a:t> </a:t>
            </a:r>
            <a:r>
              <a:rPr lang="en-US" b="1"/>
              <a:t>for</a:t>
            </a:r>
            <a:r>
              <a:rPr lang="en-US"/>
              <a:t> a = 1 </a:t>
            </a:r>
            <a:r>
              <a:rPr lang="en-US" b="1"/>
              <a:t>to</a:t>
            </a:r>
            <a:r>
              <a:rPr lang="en-US"/>
              <a:t> 10 </a:t>
            </a:r>
            <a:r>
              <a:rPr lang="en-US" b="1"/>
              <a:t>do</a:t>
            </a:r>
            <a:r>
              <a:rPr lang="en-US"/>
              <a:t> something</a:t>
            </a:r>
          </a:p>
          <a:p>
            <a:r>
              <a:rPr lang="en-US"/>
              <a:t>With these one can compute the entire class of computable functions</a:t>
            </a:r>
          </a:p>
          <a:p>
            <a:r>
              <a:rPr lang="en-US"/>
              <a:t>All major programming languages are Turing Universal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9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9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9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9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9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9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CPE 470/670 - Lecture 7</a:t>
            </a:r>
          </a:p>
        </p:txBody>
      </p:sp>
      <p:sp>
        <p:nvSpPr>
          <p:cNvPr id="2765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ea typeface="ＭＳ Ｐゴシック" pitchFamily="-112" charset="-128"/>
                <a:cs typeface="ＭＳ Ｐゴシック" pitchFamily="-112" charset="-128"/>
              </a:rPr>
              <a:t>Computability</a:t>
            </a:r>
          </a:p>
        </p:txBody>
      </p:sp>
      <p:sp>
        <p:nvSpPr>
          <p:cNvPr id="2765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0838" y="1214438"/>
            <a:ext cx="8407400" cy="5076825"/>
          </a:xfrm>
        </p:spPr>
        <p:txBody>
          <a:bodyPr/>
          <a:lstStyle/>
          <a:p>
            <a:pPr eaLnBrk="1" hangingPunct="1"/>
            <a:r>
              <a:rPr lang="en-US">
                <a:ea typeface="ＭＳ Ｐゴシック" pitchFamily="-112" charset="-128"/>
                <a:cs typeface="ＭＳ Ｐゴシック" pitchFamily="-112" charset="-128"/>
              </a:rPr>
              <a:t>Architectures are all equivalent in </a:t>
            </a:r>
            <a:r>
              <a:rPr lang="en-US">
                <a:solidFill>
                  <a:srgbClr val="CC0000"/>
                </a:solidFill>
                <a:latin typeface="Comic Sans MS" pitchFamily="-112" charset="0"/>
                <a:ea typeface="ＭＳ Ｐゴシック" pitchFamily="-112" charset="-128"/>
                <a:cs typeface="ＭＳ Ｐゴシック" pitchFamily="-112" charset="-128"/>
              </a:rPr>
              <a:t>computational expressiveness</a:t>
            </a:r>
          </a:p>
          <a:p>
            <a:pPr lvl="1" eaLnBrk="1" hangingPunct="1"/>
            <a:r>
              <a:rPr lang="en-US"/>
              <a:t>If an architecture is implemented in a Turing Universal programming language, it is </a:t>
            </a:r>
            <a:r>
              <a:rPr lang="en-US">
                <a:solidFill>
                  <a:srgbClr val="008000"/>
                </a:solidFill>
                <a:latin typeface="Comic Sans MS" pitchFamily="-112" charset="0"/>
              </a:rPr>
              <a:t>fully expressive</a:t>
            </a:r>
          </a:p>
          <a:p>
            <a:pPr lvl="1" eaLnBrk="1" hangingPunct="1"/>
            <a:r>
              <a:rPr lang="en-US"/>
              <a:t>No architecture can compute more than another</a:t>
            </a:r>
          </a:p>
          <a:p>
            <a:pPr eaLnBrk="1" hangingPunct="1"/>
            <a:r>
              <a:rPr lang="en-US">
                <a:ea typeface="ＭＳ Ｐゴシック" pitchFamily="-112" charset="-128"/>
                <a:cs typeface="ＭＳ Ｐゴシック" pitchFamily="-112" charset="-128"/>
              </a:rPr>
              <a:t>The level of abstraction may be different</a:t>
            </a:r>
          </a:p>
          <a:p>
            <a:pPr eaLnBrk="1" hangingPunct="1"/>
            <a:r>
              <a:rPr lang="en-US">
                <a:ea typeface="ＭＳ Ｐゴシック" pitchFamily="-112" charset="-128"/>
                <a:cs typeface="ＭＳ Ｐゴシック" pitchFamily="-112" charset="-128"/>
              </a:rPr>
              <a:t>Architectures, like languages are better suited to a particular domain</a:t>
            </a:r>
          </a:p>
        </p:txBody>
      </p:sp>
    </p:spTree>
    <p:extLst>
      <p:ext uri="{BB962C8B-B14F-4D97-AF65-F5344CB8AC3E}">
        <p14:creationId xmlns:p14="http://schemas.microsoft.com/office/powerpoint/2010/main" val="34225874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CPE 470/670 - Lecture 7</a:t>
            </a:r>
          </a:p>
        </p:txBody>
      </p:sp>
      <p:sp>
        <p:nvSpPr>
          <p:cNvPr id="297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ea typeface="ＭＳ Ｐゴシック" pitchFamily="-112" charset="-128"/>
                <a:cs typeface="ＭＳ Ｐゴシック" pitchFamily="-112" charset="-128"/>
              </a:rPr>
              <a:t>Organizing Principles</a:t>
            </a:r>
          </a:p>
        </p:txBody>
      </p:sp>
      <p:sp>
        <p:nvSpPr>
          <p:cNvPr id="2970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0838" y="1214438"/>
            <a:ext cx="8507412" cy="5076825"/>
          </a:xfrm>
        </p:spPr>
        <p:txBody>
          <a:bodyPr/>
          <a:lstStyle/>
          <a:p>
            <a:pPr eaLnBrk="1" hangingPunct="1"/>
            <a:r>
              <a:rPr lang="en-US">
                <a:ea typeface="ＭＳ Ｐゴシック" pitchFamily="-112" charset="-128"/>
                <a:cs typeface="ＭＳ Ｐゴシック" pitchFamily="-112" charset="-128"/>
              </a:rPr>
              <a:t>Architectures are built from components, specific for the particular architecture</a:t>
            </a:r>
          </a:p>
          <a:p>
            <a:pPr eaLnBrk="1" hangingPunct="1"/>
            <a:r>
              <a:rPr lang="en-US">
                <a:ea typeface="ＭＳ Ｐゴシック" pitchFamily="-112" charset="-128"/>
                <a:cs typeface="ＭＳ Ｐゴシック" pitchFamily="-112" charset="-128"/>
              </a:rPr>
              <a:t>The ways in which these building blocks are connected facilitate certain types of robotic design</a:t>
            </a:r>
          </a:p>
          <a:p>
            <a:pPr eaLnBrk="1" hangingPunct="1"/>
            <a:r>
              <a:rPr lang="en-US">
                <a:ea typeface="ＭＳ Ｐゴシック" pitchFamily="-112" charset="-128"/>
                <a:cs typeface="ＭＳ Ｐゴシック" pitchFamily="-112" charset="-128"/>
              </a:rPr>
              <a:t>Architectures do greatly affect and constrain the </a:t>
            </a:r>
            <a:r>
              <a:rPr lang="en-US">
                <a:solidFill>
                  <a:srgbClr val="CC0000"/>
                </a:solidFill>
                <a:ea typeface="ＭＳ Ｐゴシック" pitchFamily="-112" charset="-128"/>
                <a:cs typeface="ＭＳ Ｐゴシック" pitchFamily="-112" charset="-128"/>
              </a:rPr>
              <a:t>structure of the robot controller</a:t>
            </a:r>
            <a:r>
              <a:rPr lang="en-US">
                <a:ea typeface="ＭＳ Ｐゴシック" pitchFamily="-112" charset="-128"/>
                <a:cs typeface="ＭＳ Ｐゴシック" pitchFamily="-112" charset="-128"/>
              </a:rPr>
              <a:t> (e.g., </a:t>
            </a:r>
            <a:r>
              <a:rPr lang="en-US">
                <a:solidFill>
                  <a:srgbClr val="008000"/>
                </a:solidFill>
                <a:ea typeface="ＭＳ Ｐゴシック" pitchFamily="-112" charset="-128"/>
                <a:cs typeface="ＭＳ Ｐゴシック" pitchFamily="-112" charset="-128"/>
              </a:rPr>
              <a:t>behavior representation</a:t>
            </a:r>
            <a:r>
              <a:rPr lang="en-US">
                <a:ea typeface="ＭＳ Ｐゴシック" pitchFamily="-112" charset="-128"/>
                <a:cs typeface="ＭＳ Ｐゴシック" pitchFamily="-112" charset="-128"/>
              </a:rPr>
              <a:t>, </a:t>
            </a:r>
            <a:r>
              <a:rPr lang="en-US">
                <a:solidFill>
                  <a:srgbClr val="6600CC"/>
                </a:solidFill>
                <a:ea typeface="ＭＳ Ｐゴシック" pitchFamily="-112" charset="-128"/>
                <a:cs typeface="ＭＳ Ｐゴシック" pitchFamily="-112" charset="-128"/>
              </a:rPr>
              <a:t>granularity</a:t>
            </a:r>
            <a:r>
              <a:rPr lang="en-US">
                <a:ea typeface="ＭＳ Ｐゴシック" pitchFamily="-112" charset="-128"/>
                <a:cs typeface="ＭＳ Ｐゴシック" pitchFamily="-112" charset="-128"/>
              </a:rPr>
              <a:t>, </a:t>
            </a:r>
            <a:r>
              <a:rPr lang="en-US">
                <a:solidFill>
                  <a:schemeClr val="tx1"/>
                </a:solidFill>
                <a:ea typeface="ＭＳ Ｐゴシック" pitchFamily="-112" charset="-128"/>
                <a:cs typeface="ＭＳ Ｐゴシック" pitchFamily="-112" charset="-128"/>
              </a:rPr>
              <a:t>time scale</a:t>
            </a:r>
            <a:r>
              <a:rPr lang="en-US">
                <a:ea typeface="ＭＳ Ｐゴシック" pitchFamily="-112" charset="-128"/>
                <a:cs typeface="ＭＳ Ｐゴシック" pitchFamily="-112" charset="-128"/>
              </a:rPr>
              <a:t>…)</a:t>
            </a:r>
          </a:p>
          <a:p>
            <a:pPr eaLnBrk="1" hangingPunct="1"/>
            <a:r>
              <a:rPr lang="en-US">
                <a:ea typeface="ＭＳ Ｐゴシック" pitchFamily="-112" charset="-128"/>
                <a:cs typeface="ＭＳ Ｐゴシック" pitchFamily="-112" charset="-128"/>
              </a:rPr>
              <a:t>Control architectures do not constrain expressiveness</a:t>
            </a:r>
          </a:p>
          <a:p>
            <a:pPr lvl="1" eaLnBrk="1" hangingPunct="1"/>
            <a:r>
              <a:rPr lang="en-US"/>
              <a:t>Any language can compute any computable function </a:t>
            </a:r>
            <a:r>
              <a:rPr lang="en-US">
                <a:sym typeface="Symbol" pitchFamily="-112" charset="2"/>
              </a:rPr>
              <a:t></a:t>
            </a:r>
            <a:r>
              <a:rPr lang="en-US"/>
              <a:t> the architecture on top of it cannot further limit it </a:t>
            </a:r>
          </a:p>
        </p:txBody>
      </p:sp>
    </p:spTree>
    <p:extLst>
      <p:ext uri="{BB962C8B-B14F-4D97-AF65-F5344CB8AC3E}">
        <p14:creationId xmlns:p14="http://schemas.microsoft.com/office/powerpoint/2010/main" val="24079914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CPE 470/670 - Lecture 7</a:t>
            </a:r>
          </a:p>
        </p:txBody>
      </p:sp>
      <p:sp>
        <p:nvSpPr>
          <p:cNvPr id="31748" name="Rectangle 2"/>
          <p:cNvSpPr>
            <a:spLocks noGrp="1" noChangeArrowheads="1"/>
          </p:cNvSpPr>
          <p:nvPr>
            <p:ph type="title"/>
          </p:nvPr>
        </p:nvSpPr>
        <p:spPr>
          <a:xfrm>
            <a:off x="617538" y="100013"/>
            <a:ext cx="8229600" cy="906462"/>
          </a:xfrm>
        </p:spPr>
        <p:txBody>
          <a:bodyPr/>
          <a:lstStyle/>
          <a:p>
            <a:pPr eaLnBrk="1" hangingPunct="1"/>
            <a:r>
              <a:rPr lang="en-US">
                <a:ea typeface="ＭＳ Ｐゴシック" pitchFamily="-112" charset="-128"/>
                <a:cs typeface="ＭＳ Ｐゴシック" pitchFamily="-112" charset="-128"/>
              </a:rPr>
              <a:t>Uses of Programming Languages</a:t>
            </a:r>
          </a:p>
        </p:txBody>
      </p:sp>
      <p:sp>
        <p:nvSpPr>
          <p:cNvPr id="3174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>
                <a:ea typeface="ＭＳ Ｐゴシック" pitchFamily="-112" charset="-128"/>
                <a:cs typeface="ＭＳ Ｐゴシック" pitchFamily="-112" charset="-128"/>
              </a:rPr>
              <a:t>Programming languages are designed for specific uses</a:t>
            </a:r>
          </a:p>
          <a:p>
            <a:pPr lvl="1" eaLnBrk="1" hangingPunct="1"/>
            <a:r>
              <a:rPr lang="en-US"/>
              <a:t>Web programming</a:t>
            </a:r>
          </a:p>
          <a:p>
            <a:pPr lvl="1" eaLnBrk="1" hangingPunct="1"/>
            <a:r>
              <a:rPr lang="en-US"/>
              <a:t>Games</a:t>
            </a:r>
          </a:p>
          <a:p>
            <a:pPr lvl="1" eaLnBrk="1" hangingPunct="1"/>
            <a:r>
              <a:rPr lang="en-US"/>
              <a:t>Robots</a:t>
            </a:r>
          </a:p>
          <a:p>
            <a:pPr eaLnBrk="1" hangingPunct="1"/>
            <a:r>
              <a:rPr lang="en-US">
                <a:ea typeface="ＭＳ Ｐゴシック" pitchFamily="-112" charset="-128"/>
                <a:cs typeface="ＭＳ Ｐゴシック" pitchFamily="-112" charset="-128"/>
              </a:rPr>
              <a:t>A control architecture may be implemented in any programming language</a:t>
            </a:r>
          </a:p>
          <a:p>
            <a:pPr eaLnBrk="1" hangingPunct="1"/>
            <a:r>
              <a:rPr lang="en-US">
                <a:ea typeface="ＭＳ Ｐゴシック" pitchFamily="-112" charset="-128"/>
                <a:cs typeface="ＭＳ Ｐゴシック" pitchFamily="-112" charset="-128"/>
              </a:rPr>
              <a:t>Some languages are better suited then others</a:t>
            </a:r>
          </a:p>
          <a:p>
            <a:pPr lvl="1" eaLnBrk="1" hangingPunct="1"/>
            <a:r>
              <a:rPr lang="en-US">
                <a:solidFill>
                  <a:srgbClr val="CC0000"/>
                </a:solidFill>
              </a:rPr>
              <a:t>Standard: </a:t>
            </a:r>
            <a:r>
              <a:rPr lang="en-US"/>
              <a:t>Lisp, C, C++</a:t>
            </a:r>
          </a:p>
          <a:p>
            <a:pPr lvl="1" eaLnBrk="1" hangingPunct="1"/>
            <a:r>
              <a:rPr lang="en-US">
                <a:solidFill>
                  <a:srgbClr val="008000"/>
                </a:solidFill>
              </a:rPr>
              <a:t>Specialized: </a:t>
            </a:r>
            <a:r>
              <a:rPr lang="en-US"/>
              <a:t>Behavior-Language, Subsumption Language</a:t>
            </a:r>
          </a:p>
        </p:txBody>
      </p:sp>
    </p:spTree>
    <p:extLst>
      <p:ext uri="{BB962C8B-B14F-4D97-AF65-F5344CB8AC3E}">
        <p14:creationId xmlns:p14="http://schemas.microsoft.com/office/powerpoint/2010/main" val="19560490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CPE 470/670 - Lecture 7</a:t>
            </a:r>
          </a:p>
        </p:txBody>
      </p:sp>
      <p:sp>
        <p:nvSpPr>
          <p:cNvPr id="3379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>
                <a:ea typeface="ＭＳ Ｐゴシック" pitchFamily="-112" charset="-128"/>
                <a:cs typeface="ＭＳ Ｐゴシック" pitchFamily="-112" charset="-128"/>
              </a:rPr>
              <a:t>Specialized Languages </a:t>
            </a:r>
            <a:br>
              <a:rPr lang="en-US" sz="3600">
                <a:ea typeface="ＭＳ Ｐゴシック" pitchFamily="-112" charset="-128"/>
                <a:cs typeface="ＭＳ Ｐゴシック" pitchFamily="-112" charset="-128"/>
              </a:rPr>
            </a:br>
            <a:r>
              <a:rPr lang="en-US" sz="3600">
                <a:ea typeface="ＭＳ Ｐゴシック" pitchFamily="-112" charset="-128"/>
                <a:cs typeface="ＭＳ Ｐゴシック" pitchFamily="-112" charset="-128"/>
              </a:rPr>
              <a:t>for Robot Control</a:t>
            </a:r>
          </a:p>
        </p:txBody>
      </p:sp>
      <p:sp>
        <p:nvSpPr>
          <p:cNvPr id="518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>
                <a:solidFill>
                  <a:srgbClr val="CC0000"/>
                </a:solidFill>
                <a:ea typeface="ＭＳ Ｐゴシック" pitchFamily="-112" charset="-128"/>
                <a:cs typeface="ＭＳ Ｐゴシック" pitchFamily="-112" charset="-128"/>
              </a:rPr>
              <a:t>Why not use always a language that is readily available (C, Java)?</a:t>
            </a:r>
          </a:p>
          <a:p>
            <a:pPr eaLnBrk="1" hangingPunct="1"/>
            <a:r>
              <a:rPr lang="en-US">
                <a:ea typeface="ＭＳ Ｐゴシック" pitchFamily="-112" charset="-128"/>
                <a:cs typeface="ＭＳ Ｐゴシック" pitchFamily="-112" charset="-128"/>
              </a:rPr>
              <a:t>Specialized languages facilitate the implementation of the guiding principles of a control architecture</a:t>
            </a:r>
          </a:p>
          <a:p>
            <a:pPr lvl="1" eaLnBrk="1" hangingPunct="1"/>
            <a:r>
              <a:rPr lang="en-US"/>
              <a:t>Coordination between modules</a:t>
            </a:r>
          </a:p>
          <a:p>
            <a:pPr lvl="1" eaLnBrk="1" hangingPunct="1"/>
            <a:r>
              <a:rPr lang="en-US"/>
              <a:t>Communication between modules</a:t>
            </a:r>
          </a:p>
          <a:p>
            <a:pPr lvl="1" eaLnBrk="1" hangingPunct="1"/>
            <a:r>
              <a:rPr lang="en-US"/>
              <a:t>Prioritization</a:t>
            </a:r>
          </a:p>
          <a:p>
            <a:pPr lvl="1" eaLnBrk="1" hangingPunct="1"/>
            <a:r>
              <a:rPr lang="en-US"/>
              <a:t>Etc.</a:t>
            </a:r>
          </a:p>
          <a:p>
            <a:pPr lvl="1"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3392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CPE 470/670 - Lecture 7</a:t>
            </a:r>
          </a:p>
        </p:txBody>
      </p:sp>
      <p:sp>
        <p:nvSpPr>
          <p:cNvPr id="3584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ea typeface="ＭＳ Ｐゴシック" pitchFamily="-112" charset="-128"/>
                <a:cs typeface="ＭＳ Ｐゴシック" pitchFamily="-112" charset="-128"/>
              </a:rPr>
              <a:t>Robot Control Architectures</a:t>
            </a:r>
          </a:p>
        </p:txBody>
      </p:sp>
      <p:sp>
        <p:nvSpPr>
          <p:cNvPr id="520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>
                <a:ea typeface="ＭＳ Ｐゴシック" pitchFamily="-112" charset="-128"/>
                <a:cs typeface="ＭＳ Ｐゴシック" pitchFamily="-112" charset="-128"/>
              </a:rPr>
              <a:t>There are infinitely many ways to program a robot, but there are only few types of robot control:</a:t>
            </a:r>
          </a:p>
          <a:p>
            <a:pPr lvl="1" eaLnBrk="1" hangingPunct="1"/>
            <a:r>
              <a:rPr lang="en-US">
                <a:solidFill>
                  <a:srgbClr val="CC0000"/>
                </a:solidFill>
              </a:rPr>
              <a:t>Deliberative control</a:t>
            </a:r>
            <a:r>
              <a:rPr lang="en-US"/>
              <a:t> (no longer in use)	</a:t>
            </a:r>
          </a:p>
          <a:p>
            <a:pPr lvl="1" eaLnBrk="1" hangingPunct="1"/>
            <a:r>
              <a:rPr lang="en-US">
                <a:solidFill>
                  <a:srgbClr val="6600CC"/>
                </a:solidFill>
              </a:rPr>
              <a:t>Reactive control</a:t>
            </a:r>
          </a:p>
          <a:p>
            <a:pPr lvl="1" eaLnBrk="1" hangingPunct="1"/>
            <a:r>
              <a:rPr lang="en-US">
                <a:solidFill>
                  <a:srgbClr val="008000"/>
                </a:solidFill>
              </a:rPr>
              <a:t>Hybrid control</a:t>
            </a:r>
          </a:p>
          <a:p>
            <a:pPr lvl="1" eaLnBrk="1" hangingPunct="1"/>
            <a:r>
              <a:rPr lang="en-US"/>
              <a:t>Behavior-based control </a:t>
            </a:r>
          </a:p>
          <a:p>
            <a:pPr eaLnBrk="1" hangingPunct="1"/>
            <a:r>
              <a:rPr lang="en-US">
                <a:ea typeface="ＭＳ Ｐゴシック" pitchFamily="-112" charset="-128"/>
                <a:cs typeface="ＭＳ Ｐゴシック" pitchFamily="-112" charset="-128"/>
              </a:rPr>
              <a:t>Numerous “architectures” are developed, specifically designed for a particular control problem</a:t>
            </a:r>
          </a:p>
          <a:p>
            <a:pPr eaLnBrk="1" hangingPunct="1"/>
            <a:r>
              <a:rPr lang="en-US">
                <a:ea typeface="ＭＳ Ｐゴシック" pitchFamily="-112" charset="-128"/>
                <a:cs typeface="ＭＳ Ｐゴシック" pitchFamily="-112" charset="-128"/>
              </a:rPr>
              <a:t>However, they all fit into one of the categories above</a:t>
            </a:r>
          </a:p>
        </p:txBody>
      </p:sp>
    </p:spTree>
    <p:extLst>
      <p:ext uri="{BB962C8B-B14F-4D97-AF65-F5344CB8AC3E}">
        <p14:creationId xmlns:p14="http://schemas.microsoft.com/office/powerpoint/2010/main" val="31198118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CPE 470/670 - Lecture 7</a:t>
            </a:r>
          </a:p>
        </p:txBody>
      </p:sp>
      <p:sp>
        <p:nvSpPr>
          <p:cNvPr id="3789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ea typeface="ＭＳ Ｐゴシック" pitchFamily="-112" charset="-128"/>
                <a:cs typeface="ＭＳ Ｐゴシック" pitchFamily="-112" charset="-128"/>
              </a:rPr>
              <a:t>Comparing Architectures</a:t>
            </a:r>
          </a:p>
        </p:txBody>
      </p:sp>
      <p:sp>
        <p:nvSpPr>
          <p:cNvPr id="3789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0838" y="1214438"/>
            <a:ext cx="8229600" cy="5284787"/>
          </a:xfrm>
        </p:spPr>
        <p:txBody>
          <a:bodyPr/>
          <a:lstStyle/>
          <a:p>
            <a:pPr eaLnBrk="1" hangingPunct="1"/>
            <a:r>
              <a:rPr lang="en-US">
                <a:ea typeface="ＭＳ Ｐゴシック" pitchFamily="-112" charset="-128"/>
                <a:cs typeface="ＭＳ Ｐゴシック" pitchFamily="-112" charset="-128"/>
              </a:rPr>
              <a:t>The previous criteria help us to compare and evaluate different architectures relative to specific robot designs, tasks, and environments </a:t>
            </a:r>
          </a:p>
          <a:p>
            <a:pPr eaLnBrk="1" hangingPunct="1"/>
            <a:r>
              <a:rPr lang="en-US">
                <a:ea typeface="ＭＳ Ｐゴシック" pitchFamily="-112" charset="-128"/>
                <a:cs typeface="ＭＳ Ｐゴシック" pitchFamily="-112" charset="-128"/>
              </a:rPr>
              <a:t>There is no perfect recipe for finding the right control architecture</a:t>
            </a:r>
          </a:p>
          <a:p>
            <a:pPr eaLnBrk="1" hangingPunct="1"/>
            <a:r>
              <a:rPr lang="en-US">
                <a:ea typeface="ＭＳ Ｐゴシック" pitchFamily="-112" charset="-128"/>
                <a:cs typeface="ＭＳ Ｐゴシック" pitchFamily="-112" charset="-128"/>
              </a:rPr>
              <a:t>Architectures can be classified by the way in which they treat:</a:t>
            </a:r>
          </a:p>
          <a:p>
            <a:pPr lvl="1" eaLnBrk="1" hangingPunct="1"/>
            <a:r>
              <a:rPr lang="en-US"/>
              <a:t>Time-scale (looking ahead)</a:t>
            </a:r>
          </a:p>
          <a:p>
            <a:pPr lvl="1" eaLnBrk="1" hangingPunct="1"/>
            <a:r>
              <a:rPr lang="en-US"/>
              <a:t>Modularity </a:t>
            </a:r>
          </a:p>
          <a:p>
            <a:pPr lvl="1" eaLnBrk="1" hangingPunct="1"/>
            <a:r>
              <a:rPr lang="en-US"/>
              <a:t>Representation</a:t>
            </a:r>
          </a:p>
        </p:txBody>
      </p:sp>
    </p:spTree>
    <p:extLst>
      <p:ext uri="{BB962C8B-B14F-4D97-AF65-F5344CB8AC3E}">
        <p14:creationId xmlns:p14="http://schemas.microsoft.com/office/powerpoint/2010/main" val="22367599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CPE 470/670 - Lecture 7</a:t>
            </a:r>
          </a:p>
        </p:txBody>
      </p:sp>
      <p:sp>
        <p:nvSpPr>
          <p:cNvPr id="3994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ea typeface="ＭＳ Ｐゴシック" pitchFamily="-112" charset="-128"/>
                <a:cs typeface="ＭＳ Ｐゴシック" pitchFamily="-112" charset="-128"/>
              </a:rPr>
              <a:t>Time-Scale and Looking Ahead</a:t>
            </a:r>
          </a:p>
        </p:txBody>
      </p:sp>
      <p:sp>
        <p:nvSpPr>
          <p:cNvPr id="481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0838" y="1100138"/>
            <a:ext cx="8229600" cy="5511800"/>
          </a:xfrm>
        </p:spPr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en-US">
                <a:ea typeface="ＭＳ Ｐゴシック" pitchFamily="-112" charset="-128"/>
                <a:cs typeface="ＭＳ Ｐゴシック" pitchFamily="-112" charset="-128"/>
              </a:rPr>
              <a:t>How fast does the system react? Does it look into the future?</a:t>
            </a:r>
          </a:p>
          <a:p>
            <a:pPr eaLnBrk="1" hangingPunct="1">
              <a:lnSpc>
                <a:spcPct val="110000"/>
              </a:lnSpc>
            </a:pPr>
            <a:r>
              <a:rPr lang="en-US">
                <a:solidFill>
                  <a:srgbClr val="CC0000"/>
                </a:solidFill>
                <a:latin typeface="Comic Sans MS" pitchFamily="-112" charset="0"/>
                <a:ea typeface="ＭＳ Ｐゴシック" pitchFamily="-112" charset="-128"/>
                <a:cs typeface="ＭＳ Ｐゴシック" pitchFamily="-112" charset="-128"/>
              </a:rPr>
              <a:t>Deliberative control</a:t>
            </a:r>
          </a:p>
          <a:p>
            <a:pPr lvl="1" eaLnBrk="1" hangingPunct="1">
              <a:lnSpc>
                <a:spcPct val="110000"/>
              </a:lnSpc>
            </a:pPr>
            <a:r>
              <a:rPr lang="en-US"/>
              <a:t>Look into the future (plan) then execute  </a:t>
            </a:r>
            <a:r>
              <a:rPr lang="en-US">
                <a:sym typeface="Symbol" pitchFamily="-112" charset="2"/>
              </a:rPr>
              <a:t> long time scale</a:t>
            </a:r>
          </a:p>
          <a:p>
            <a:pPr eaLnBrk="1" hangingPunct="1">
              <a:lnSpc>
                <a:spcPct val="110000"/>
              </a:lnSpc>
            </a:pPr>
            <a:r>
              <a:rPr lang="en-US">
                <a:solidFill>
                  <a:srgbClr val="008000"/>
                </a:solidFill>
                <a:latin typeface="Comic Sans MS" pitchFamily="-112" charset="0"/>
                <a:ea typeface="ＭＳ Ｐゴシック" pitchFamily="-112" charset="-128"/>
                <a:cs typeface="ＭＳ Ｐゴシック" pitchFamily="-112" charset="-128"/>
                <a:sym typeface="Symbol" pitchFamily="-112" charset="2"/>
              </a:rPr>
              <a:t>Reactive control</a:t>
            </a:r>
          </a:p>
          <a:p>
            <a:pPr lvl="1" eaLnBrk="1" hangingPunct="1">
              <a:lnSpc>
                <a:spcPct val="110000"/>
              </a:lnSpc>
            </a:pPr>
            <a:r>
              <a:rPr lang="en-US">
                <a:sym typeface="Symbol" pitchFamily="-112" charset="2"/>
              </a:rPr>
              <a:t>Do not look ahead, simply react </a:t>
            </a:r>
            <a:r>
              <a:rPr lang="en-US"/>
              <a:t> </a:t>
            </a:r>
            <a:r>
              <a:rPr lang="en-US">
                <a:sym typeface="Symbol" pitchFamily="-112" charset="2"/>
              </a:rPr>
              <a:t> short time scale</a:t>
            </a:r>
          </a:p>
          <a:p>
            <a:pPr eaLnBrk="1" hangingPunct="1">
              <a:lnSpc>
                <a:spcPct val="110000"/>
              </a:lnSpc>
            </a:pPr>
            <a:r>
              <a:rPr lang="en-US">
                <a:latin typeface="Comic Sans MS" pitchFamily="-112" charset="0"/>
                <a:ea typeface="ＭＳ Ｐゴシック" pitchFamily="-112" charset="-128"/>
                <a:cs typeface="ＭＳ Ｐゴシック" pitchFamily="-112" charset="-128"/>
                <a:sym typeface="Symbol" pitchFamily="-112" charset="2"/>
              </a:rPr>
              <a:t>Hybrid control</a:t>
            </a:r>
          </a:p>
          <a:p>
            <a:pPr lvl="1" eaLnBrk="1" hangingPunct="1">
              <a:lnSpc>
                <a:spcPct val="110000"/>
              </a:lnSpc>
            </a:pPr>
            <a:r>
              <a:rPr lang="en-US">
                <a:sym typeface="Symbol" pitchFamily="-112" charset="2"/>
              </a:rPr>
              <a:t>Look ahead (deliberative layer) but also react quickly (reactive layer)</a:t>
            </a:r>
          </a:p>
          <a:p>
            <a:pPr eaLnBrk="1" hangingPunct="1">
              <a:lnSpc>
                <a:spcPct val="110000"/>
              </a:lnSpc>
            </a:pPr>
            <a:r>
              <a:rPr lang="en-US">
                <a:solidFill>
                  <a:srgbClr val="6600CC"/>
                </a:solidFill>
                <a:latin typeface="Comic Sans MS" pitchFamily="-112" charset="0"/>
                <a:ea typeface="ＭＳ Ｐゴシック" pitchFamily="-112" charset="-128"/>
                <a:cs typeface="ＭＳ Ｐゴシック" pitchFamily="-112" charset="-128"/>
                <a:sym typeface="Symbol" pitchFamily="-112" charset="2"/>
              </a:rPr>
              <a:t>Behavior-based: </a:t>
            </a:r>
          </a:p>
          <a:p>
            <a:pPr lvl="1" eaLnBrk="1" hangingPunct="1">
              <a:lnSpc>
                <a:spcPct val="110000"/>
              </a:lnSpc>
            </a:pPr>
            <a:r>
              <a:rPr lang="en-US">
                <a:sym typeface="Symbol" pitchFamily="-112" charset="2"/>
              </a:rPr>
              <a:t>Look ahead while acting   </a:t>
            </a:r>
          </a:p>
        </p:txBody>
      </p:sp>
    </p:spTree>
    <p:extLst>
      <p:ext uri="{BB962C8B-B14F-4D97-AF65-F5344CB8AC3E}">
        <p14:creationId xmlns:p14="http://schemas.microsoft.com/office/powerpoint/2010/main" val="32946794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2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2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2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CPE 470/670 - Lecture 7</a:t>
            </a:r>
          </a:p>
        </p:txBody>
      </p:sp>
      <p:sp>
        <p:nvSpPr>
          <p:cNvPr id="4198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ea typeface="ＭＳ Ｐゴシック" pitchFamily="-112" charset="-128"/>
                <a:cs typeface="ＭＳ Ｐゴシック" pitchFamily="-112" charset="-128"/>
              </a:rPr>
              <a:t>Modularity</a:t>
            </a:r>
          </a:p>
        </p:txBody>
      </p:sp>
      <p:sp>
        <p:nvSpPr>
          <p:cNvPr id="483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0838" y="1214438"/>
            <a:ext cx="8229600" cy="5326062"/>
          </a:xfrm>
        </p:spPr>
        <p:txBody>
          <a:bodyPr/>
          <a:lstStyle/>
          <a:p>
            <a:pPr eaLnBrk="1" hangingPunct="1"/>
            <a:r>
              <a:rPr lang="en-US">
                <a:ea typeface="ＭＳ Ｐゴシック" pitchFamily="-112" charset="-128"/>
                <a:cs typeface="ＭＳ Ｐゴシック" pitchFamily="-112" charset="-128"/>
              </a:rPr>
              <a:t>Refers to the way the control system is broken into components</a:t>
            </a:r>
          </a:p>
          <a:p>
            <a:pPr eaLnBrk="1" hangingPunct="1"/>
            <a:r>
              <a:rPr lang="en-US">
                <a:solidFill>
                  <a:srgbClr val="CC0000"/>
                </a:solidFill>
                <a:latin typeface="Comic Sans MS" pitchFamily="-112" charset="0"/>
                <a:ea typeface="ＭＳ Ｐゴシック" pitchFamily="-112" charset="-128"/>
                <a:cs typeface="ＭＳ Ｐゴシック" pitchFamily="-112" charset="-128"/>
              </a:rPr>
              <a:t>Deliberative control</a:t>
            </a:r>
          </a:p>
          <a:p>
            <a:pPr lvl="1" eaLnBrk="1" hangingPunct="1"/>
            <a:r>
              <a:rPr lang="en-US"/>
              <a:t>Sensing (perception), planning and acting</a:t>
            </a:r>
            <a:endParaRPr lang="en-US">
              <a:sym typeface="Symbol" pitchFamily="-112" charset="2"/>
            </a:endParaRPr>
          </a:p>
          <a:p>
            <a:pPr eaLnBrk="1" hangingPunct="1"/>
            <a:r>
              <a:rPr lang="en-US">
                <a:solidFill>
                  <a:srgbClr val="008000"/>
                </a:solidFill>
                <a:latin typeface="Comic Sans MS" pitchFamily="-112" charset="0"/>
                <a:ea typeface="ＭＳ Ｐゴシック" pitchFamily="-112" charset="-128"/>
                <a:cs typeface="ＭＳ Ｐゴシック" pitchFamily="-112" charset="-128"/>
                <a:sym typeface="Symbol" pitchFamily="-112" charset="2"/>
              </a:rPr>
              <a:t>Reactive control</a:t>
            </a:r>
          </a:p>
          <a:p>
            <a:pPr lvl="1" eaLnBrk="1" hangingPunct="1"/>
            <a:r>
              <a:rPr lang="en-US">
                <a:sym typeface="Symbol" pitchFamily="-112" charset="2"/>
              </a:rPr>
              <a:t>Multiple modules running in parallel</a:t>
            </a:r>
          </a:p>
          <a:p>
            <a:pPr eaLnBrk="1" hangingPunct="1"/>
            <a:r>
              <a:rPr lang="en-US">
                <a:latin typeface="Comic Sans MS" pitchFamily="-112" charset="0"/>
                <a:ea typeface="ＭＳ Ｐゴシック" pitchFamily="-112" charset="-128"/>
                <a:cs typeface="ＭＳ Ｐゴシック" pitchFamily="-112" charset="-128"/>
                <a:sym typeface="Symbol" pitchFamily="-112" charset="2"/>
              </a:rPr>
              <a:t>Hybrid control</a:t>
            </a:r>
          </a:p>
          <a:p>
            <a:pPr lvl="1" eaLnBrk="1" hangingPunct="1"/>
            <a:r>
              <a:rPr lang="en-US">
                <a:sym typeface="Symbol" pitchFamily="-112" charset="2"/>
              </a:rPr>
              <a:t>Deliberative, reactive, middle layer</a:t>
            </a:r>
          </a:p>
          <a:p>
            <a:pPr eaLnBrk="1" hangingPunct="1"/>
            <a:r>
              <a:rPr lang="en-US">
                <a:ea typeface="ＭＳ Ｐゴシック" pitchFamily="-112" charset="-128"/>
                <a:cs typeface="ＭＳ Ｐゴシック" pitchFamily="-112" charset="-128"/>
                <a:sym typeface="Symbol" pitchFamily="-112" charset="2"/>
              </a:rPr>
              <a:t> </a:t>
            </a:r>
            <a:r>
              <a:rPr lang="en-US">
                <a:solidFill>
                  <a:srgbClr val="6600CC"/>
                </a:solidFill>
                <a:latin typeface="Comic Sans MS" pitchFamily="-112" charset="0"/>
                <a:ea typeface="ＭＳ Ｐゴシック" pitchFamily="-112" charset="-128"/>
                <a:cs typeface="ＭＳ Ｐゴシック" pitchFamily="-112" charset="-128"/>
                <a:sym typeface="Symbol" pitchFamily="-112" charset="2"/>
              </a:rPr>
              <a:t>Behavior-based: </a:t>
            </a:r>
          </a:p>
          <a:p>
            <a:pPr lvl="1" eaLnBrk="1" hangingPunct="1"/>
            <a:r>
              <a:rPr lang="en-US">
                <a:sym typeface="Symbol" pitchFamily="-112" charset="2"/>
              </a:rPr>
              <a:t>Multiple modules running in parallel  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0461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3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3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3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3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CPE 470/670 - Lecture 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6886C-4C20-454A-8DFB-B16E87E48CE0}" type="slidenum">
              <a:rPr lang="en-US"/>
              <a:pPr/>
              <a:t>6</a:t>
            </a:fld>
            <a:endParaRPr lang="en-US"/>
          </a:p>
        </p:txBody>
      </p:sp>
      <p:sp>
        <p:nvSpPr>
          <p:cNvPr id="1741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A Robotic Example</a:t>
            </a:r>
          </a:p>
        </p:txBody>
      </p:sp>
      <p:sp>
        <p:nvSpPr>
          <p:cNvPr id="227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0838" y="1214438"/>
            <a:ext cx="8229600" cy="5437187"/>
          </a:xfrm>
        </p:spPr>
        <p:txBody>
          <a:bodyPr/>
          <a:lstStyle/>
          <a:p>
            <a:pPr eaLnBrk="1" hangingPunct="1"/>
            <a:r>
              <a:rPr lang="en-US"/>
              <a:t>Use feedback to design a wall following robot</a:t>
            </a:r>
          </a:p>
          <a:p>
            <a:pPr eaLnBrk="1" hangingPunct="1"/>
            <a:r>
              <a:rPr lang="en-US">
                <a:solidFill>
                  <a:srgbClr val="CC0000"/>
                </a:solidFill>
                <a:latin typeface="Comic Sans MS" pitchFamily="-108" charset="0"/>
              </a:rPr>
              <a:t>What sensors to use, what info will they provide?</a:t>
            </a:r>
          </a:p>
          <a:p>
            <a:pPr lvl="1" eaLnBrk="1" hangingPunct="1"/>
            <a:r>
              <a:rPr lang="en-US"/>
              <a:t>Contact: the least information</a:t>
            </a:r>
          </a:p>
          <a:p>
            <a:pPr lvl="1" eaLnBrk="1" hangingPunct="1"/>
            <a:r>
              <a:rPr lang="en-US"/>
              <a:t>IR: information about a possible wall, but not distance</a:t>
            </a:r>
          </a:p>
          <a:p>
            <a:pPr lvl="1" eaLnBrk="1" hangingPunct="1"/>
            <a:r>
              <a:rPr lang="en-US"/>
              <a:t>Sonar, laser: would provide distance</a:t>
            </a:r>
          </a:p>
          <a:p>
            <a:pPr lvl="1" eaLnBrk="1" hangingPunct="1"/>
            <a:r>
              <a:rPr lang="en-US"/>
              <a:t>Bend sensor: would provide distance</a:t>
            </a:r>
          </a:p>
          <a:p>
            <a:pPr eaLnBrk="1" hangingPunct="1"/>
            <a:r>
              <a:rPr lang="en-US"/>
              <a:t>Control</a:t>
            </a:r>
          </a:p>
          <a:p>
            <a:pPr lvl="1" eaLnBrk="1" hangingPunct="1">
              <a:buFontTx/>
              <a:buNone/>
            </a:pPr>
            <a:r>
              <a:rPr lang="en-US" sz="2000" b="1"/>
              <a:t>If</a:t>
            </a:r>
            <a:r>
              <a:rPr lang="en-US" sz="2000"/>
              <a:t> </a:t>
            </a:r>
            <a:r>
              <a:rPr lang="en-US" sz="2000">
                <a:solidFill>
                  <a:srgbClr val="CC0000"/>
                </a:solidFill>
              </a:rPr>
              <a:t>distance-to-wall is right</a:t>
            </a:r>
            <a:r>
              <a:rPr lang="en-US" sz="2000"/>
              <a:t>, </a:t>
            </a:r>
            <a:r>
              <a:rPr lang="en-US" sz="2000" b="1"/>
              <a:t>then</a:t>
            </a:r>
            <a:r>
              <a:rPr lang="en-US" sz="2000"/>
              <a:t> </a:t>
            </a:r>
            <a:r>
              <a:rPr lang="en-US" sz="2000">
                <a:solidFill>
                  <a:schemeClr val="accent2"/>
                </a:solidFill>
              </a:rPr>
              <a:t>keep going</a:t>
            </a:r>
          </a:p>
          <a:p>
            <a:pPr lvl="1" eaLnBrk="1" hangingPunct="1">
              <a:buFontTx/>
              <a:buNone/>
            </a:pPr>
            <a:r>
              <a:rPr lang="en-US" sz="2000" b="1"/>
              <a:t>If</a:t>
            </a:r>
            <a:r>
              <a:rPr lang="en-US" sz="2000"/>
              <a:t> </a:t>
            </a:r>
            <a:r>
              <a:rPr lang="en-US" sz="2000">
                <a:solidFill>
                  <a:srgbClr val="CC0000"/>
                </a:solidFill>
              </a:rPr>
              <a:t>distance-to-wall is larger</a:t>
            </a:r>
          </a:p>
          <a:p>
            <a:pPr lvl="1" eaLnBrk="1" hangingPunct="1">
              <a:buFontTx/>
              <a:buNone/>
            </a:pPr>
            <a:r>
              <a:rPr lang="en-US" sz="2000"/>
              <a:t>	</a:t>
            </a:r>
            <a:r>
              <a:rPr lang="en-US" sz="2000" b="1"/>
              <a:t>then</a:t>
            </a:r>
            <a:r>
              <a:rPr lang="en-US" sz="2000"/>
              <a:t> </a:t>
            </a:r>
            <a:r>
              <a:rPr lang="en-US" sz="2000">
                <a:solidFill>
                  <a:schemeClr val="accent2"/>
                </a:solidFill>
              </a:rPr>
              <a:t>turn toward the wall</a:t>
            </a:r>
          </a:p>
          <a:p>
            <a:pPr lvl="1" eaLnBrk="1" hangingPunct="1">
              <a:buFontTx/>
              <a:buNone/>
            </a:pPr>
            <a:r>
              <a:rPr lang="en-US" sz="2000"/>
              <a:t>	</a:t>
            </a:r>
            <a:r>
              <a:rPr lang="en-US" sz="2000" b="1"/>
              <a:t>else</a:t>
            </a:r>
            <a:r>
              <a:rPr lang="en-US" sz="2000"/>
              <a:t> </a:t>
            </a:r>
            <a:r>
              <a:rPr lang="en-US" sz="2000">
                <a:solidFill>
                  <a:schemeClr val="accent2"/>
                </a:solidFill>
              </a:rPr>
              <a:t>turn away from the wall</a:t>
            </a:r>
          </a:p>
        </p:txBody>
      </p:sp>
      <p:pic>
        <p:nvPicPr>
          <p:cNvPr id="17414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88075" y="3387725"/>
            <a:ext cx="271462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676547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CPE 470/670 - Lecture 7</a:t>
            </a:r>
          </a:p>
        </p:txBody>
      </p:sp>
      <p:sp>
        <p:nvSpPr>
          <p:cNvPr id="4403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ea typeface="ＭＳ Ｐゴシック" pitchFamily="-112" charset="-128"/>
                <a:cs typeface="ＭＳ Ｐゴシック" pitchFamily="-112" charset="-128"/>
              </a:rPr>
              <a:t>Representation</a:t>
            </a:r>
          </a:p>
        </p:txBody>
      </p:sp>
      <p:sp>
        <p:nvSpPr>
          <p:cNvPr id="485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en-US">
                <a:ea typeface="ＭＳ Ｐゴシック" pitchFamily="-112" charset="-128"/>
                <a:cs typeface="ＭＳ Ｐゴシック" pitchFamily="-112" charset="-128"/>
              </a:rPr>
              <a:t>Representation is the form in which the control system internally stores information</a:t>
            </a:r>
          </a:p>
          <a:p>
            <a:pPr lvl="1" eaLnBrk="1" hangingPunct="1">
              <a:lnSpc>
                <a:spcPct val="110000"/>
              </a:lnSpc>
            </a:pPr>
            <a:r>
              <a:rPr lang="en-US"/>
              <a:t>Internal state</a:t>
            </a:r>
          </a:p>
          <a:p>
            <a:pPr lvl="1" eaLnBrk="1" hangingPunct="1">
              <a:lnSpc>
                <a:spcPct val="110000"/>
              </a:lnSpc>
            </a:pPr>
            <a:r>
              <a:rPr lang="en-US"/>
              <a:t>Internal representations</a:t>
            </a:r>
          </a:p>
          <a:p>
            <a:pPr lvl="1" eaLnBrk="1" hangingPunct="1">
              <a:lnSpc>
                <a:spcPct val="110000"/>
              </a:lnSpc>
            </a:pPr>
            <a:r>
              <a:rPr lang="en-US"/>
              <a:t>Internal models</a:t>
            </a:r>
          </a:p>
          <a:p>
            <a:pPr lvl="1" eaLnBrk="1" hangingPunct="1">
              <a:lnSpc>
                <a:spcPct val="110000"/>
              </a:lnSpc>
            </a:pPr>
            <a:r>
              <a:rPr lang="en-US"/>
              <a:t>History</a:t>
            </a:r>
          </a:p>
          <a:p>
            <a:pPr eaLnBrk="1" hangingPunct="1">
              <a:lnSpc>
                <a:spcPct val="110000"/>
              </a:lnSpc>
            </a:pPr>
            <a:r>
              <a:rPr lang="en-US">
                <a:solidFill>
                  <a:srgbClr val="CC0000"/>
                </a:solidFill>
                <a:latin typeface="Comic Sans MS" pitchFamily="-112" charset="0"/>
                <a:ea typeface="ＭＳ Ｐゴシック" pitchFamily="-112" charset="-128"/>
                <a:cs typeface="ＭＳ Ｐゴシック" pitchFamily="-112" charset="-128"/>
              </a:rPr>
              <a:t>What</a:t>
            </a:r>
            <a:r>
              <a:rPr lang="en-US">
                <a:ea typeface="ＭＳ Ｐゴシック" pitchFamily="-112" charset="-128"/>
                <a:cs typeface="ＭＳ Ｐゴシック" pitchFamily="-112" charset="-128"/>
              </a:rPr>
              <a:t> is represented and </a:t>
            </a:r>
            <a:r>
              <a:rPr lang="en-US">
                <a:solidFill>
                  <a:srgbClr val="CC0000"/>
                </a:solidFill>
                <a:latin typeface="Comic Sans MS" pitchFamily="-112" charset="0"/>
                <a:ea typeface="ＭＳ Ｐゴシック" pitchFamily="-112" charset="-128"/>
                <a:cs typeface="ＭＳ Ｐゴシック" pitchFamily="-112" charset="-128"/>
              </a:rPr>
              <a:t>how</a:t>
            </a:r>
            <a:r>
              <a:rPr lang="en-US">
                <a:ea typeface="ＭＳ Ｐゴシック" pitchFamily="-112" charset="-128"/>
                <a:cs typeface="ＭＳ Ｐゴシック" pitchFamily="-112" charset="-128"/>
              </a:rPr>
              <a:t> it is represented has a major impact on robot control</a:t>
            </a:r>
          </a:p>
          <a:p>
            <a:pPr eaLnBrk="1" hangingPunct="1">
              <a:lnSpc>
                <a:spcPct val="110000"/>
              </a:lnSpc>
            </a:pPr>
            <a:r>
              <a:rPr lang="en-US">
                <a:ea typeface="ＭＳ Ｐゴシック" pitchFamily="-112" charset="-128"/>
                <a:cs typeface="ＭＳ Ｐゴシック" pitchFamily="-112" charset="-128"/>
              </a:rPr>
              <a:t>State refers to the </a:t>
            </a:r>
            <a:r>
              <a:rPr lang="en-US">
                <a:solidFill>
                  <a:srgbClr val="CC0000"/>
                </a:solidFill>
                <a:latin typeface="Comic Sans MS" pitchFamily="-112" charset="0"/>
                <a:ea typeface="ＭＳ Ｐゴシック" pitchFamily="-112" charset="-128"/>
                <a:cs typeface="ＭＳ Ｐゴシック" pitchFamily="-112" charset="-128"/>
              </a:rPr>
              <a:t>"status"</a:t>
            </a:r>
            <a:r>
              <a:rPr lang="en-US">
                <a:ea typeface="ＭＳ Ｐゴシック" pitchFamily="-112" charset="-128"/>
                <a:cs typeface="ＭＳ Ｐゴシック" pitchFamily="-112" charset="-128"/>
              </a:rPr>
              <a:t> of the system itself, whereas </a:t>
            </a:r>
            <a:r>
              <a:rPr lang="en-US">
                <a:solidFill>
                  <a:srgbClr val="008000"/>
                </a:solidFill>
                <a:latin typeface="Comic Sans MS" pitchFamily="-112" charset="0"/>
                <a:ea typeface="ＭＳ Ｐゴシック" pitchFamily="-112" charset="-128"/>
                <a:cs typeface="ＭＳ Ｐゴシック" pitchFamily="-112" charset="-128"/>
              </a:rPr>
              <a:t>"representation"</a:t>
            </a:r>
            <a:r>
              <a:rPr lang="en-US">
                <a:ea typeface="ＭＳ Ｐゴシック" pitchFamily="-112" charset="-128"/>
                <a:cs typeface="ＭＳ Ｐゴシック" pitchFamily="-112" charset="-128"/>
              </a:rPr>
              <a:t> refers to arbitrary information that the robot stores </a:t>
            </a:r>
          </a:p>
        </p:txBody>
      </p:sp>
    </p:spTree>
    <p:extLst>
      <p:ext uri="{BB962C8B-B14F-4D97-AF65-F5344CB8AC3E}">
        <p14:creationId xmlns:p14="http://schemas.microsoft.com/office/powerpoint/2010/main" val="41399403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3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CPE 470/670 - Lecture 7</a:t>
            </a:r>
          </a:p>
        </p:txBody>
      </p:sp>
      <p:sp>
        <p:nvSpPr>
          <p:cNvPr id="4608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ea typeface="ＭＳ Ｐゴシック" pitchFamily="-112" charset="-128"/>
                <a:cs typeface="ＭＳ Ｐゴシック" pitchFamily="-112" charset="-128"/>
              </a:rPr>
              <a:t>An Example</a:t>
            </a:r>
          </a:p>
        </p:txBody>
      </p:sp>
      <p:sp>
        <p:nvSpPr>
          <p:cNvPr id="487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>
                <a:ea typeface="ＭＳ Ｐゴシック" pitchFamily="-112" charset="-128"/>
                <a:cs typeface="ＭＳ Ｐゴシック" pitchFamily="-112" charset="-128"/>
              </a:rPr>
              <a:t>Consider </a:t>
            </a:r>
            <a:r>
              <a:rPr lang="en-US">
                <a:solidFill>
                  <a:srgbClr val="CC0000"/>
                </a:solidFill>
                <a:ea typeface="ＭＳ Ｐゴシック" pitchFamily="-112" charset="-128"/>
                <a:cs typeface="ＭＳ Ｐゴシック" pitchFamily="-112" charset="-128"/>
              </a:rPr>
              <a:t>a robot that moves in a maze:</a:t>
            </a:r>
            <a:r>
              <a:rPr lang="en-US">
                <a:ea typeface="ＭＳ Ｐゴシック" pitchFamily="-112" charset="-128"/>
                <a:cs typeface="ＭＳ Ｐゴシック" pitchFamily="-112" charset="-128"/>
              </a:rPr>
              <a:t> what does the robot need to know to navigate and get out?</a:t>
            </a:r>
          </a:p>
          <a:p>
            <a:pPr eaLnBrk="1" hangingPunct="1"/>
            <a:r>
              <a:rPr lang="en-US">
                <a:ea typeface="ＭＳ Ｐゴシック" pitchFamily="-112" charset="-128"/>
                <a:cs typeface="ＭＳ Ｐゴシック" pitchFamily="-112" charset="-128"/>
              </a:rPr>
              <a:t>Store the path taken to the end of the maze</a:t>
            </a:r>
          </a:p>
          <a:p>
            <a:pPr lvl="1" eaLnBrk="1" hangingPunct="1"/>
            <a:r>
              <a:rPr lang="en-US"/>
              <a:t>Straight 1m, left 90 degrees, straight 2m, right 45 degrees</a:t>
            </a:r>
          </a:p>
          <a:p>
            <a:pPr lvl="1" eaLnBrk="1" hangingPunct="1"/>
            <a:r>
              <a:rPr lang="en-US">
                <a:solidFill>
                  <a:srgbClr val="008000"/>
                </a:solidFill>
                <a:latin typeface="Comic Sans MS" pitchFamily="-112" charset="0"/>
              </a:rPr>
              <a:t>Odometric path</a:t>
            </a:r>
          </a:p>
          <a:p>
            <a:pPr eaLnBrk="1" hangingPunct="1"/>
            <a:r>
              <a:rPr lang="en-US">
                <a:ea typeface="ＭＳ Ｐゴシック" pitchFamily="-112" charset="-128"/>
                <a:cs typeface="ＭＳ Ｐゴシック" pitchFamily="-112" charset="-128"/>
              </a:rPr>
              <a:t>Store a sequence of moves it has made at particular landmark in the environment</a:t>
            </a:r>
          </a:p>
          <a:p>
            <a:pPr lvl="1" eaLnBrk="1" hangingPunct="1"/>
            <a:r>
              <a:rPr lang="en-US"/>
              <a:t>Left at first junction, right at the second, left at the third</a:t>
            </a:r>
          </a:p>
          <a:p>
            <a:pPr lvl="1" eaLnBrk="1" hangingPunct="1"/>
            <a:r>
              <a:rPr lang="en-US">
                <a:solidFill>
                  <a:srgbClr val="008000"/>
                </a:solidFill>
                <a:latin typeface="Comic Sans MS" pitchFamily="-112" charset="0"/>
              </a:rPr>
              <a:t>Landmark-based path</a:t>
            </a:r>
          </a:p>
          <a:p>
            <a:pPr eaLnBrk="1" hangingPunct="1">
              <a:buFontTx/>
              <a:buNone/>
            </a:pPr>
            <a:endParaRPr lang="en-US">
              <a:solidFill>
                <a:srgbClr val="008000"/>
              </a:solidFill>
              <a:latin typeface="Comic Sans MS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252666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CPE 470/670 - Lecture 7</a:t>
            </a:r>
          </a:p>
        </p:txBody>
      </p:sp>
      <p:sp>
        <p:nvSpPr>
          <p:cNvPr id="4813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ea typeface="ＭＳ Ｐゴシック" pitchFamily="-112" charset="-128"/>
                <a:cs typeface="ＭＳ Ｐゴシック" pitchFamily="-112" charset="-128"/>
              </a:rPr>
              <a:t>Topological Map</a:t>
            </a:r>
          </a:p>
        </p:txBody>
      </p:sp>
      <p:sp>
        <p:nvSpPr>
          <p:cNvPr id="489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en-US" sz="2200">
                <a:ea typeface="ＭＳ Ｐゴシック" pitchFamily="-112" charset="-128"/>
                <a:cs typeface="ＭＳ Ｐゴシック" pitchFamily="-112" charset="-128"/>
              </a:rPr>
              <a:t>Store what to do at </a:t>
            </a:r>
            <a:r>
              <a:rPr lang="en-US" sz="2200">
                <a:solidFill>
                  <a:srgbClr val="CC0000"/>
                </a:solidFill>
                <a:latin typeface="Comic Sans MS" pitchFamily="-112" charset="0"/>
                <a:ea typeface="ＭＳ Ｐゴシック" pitchFamily="-112" charset="-128"/>
                <a:cs typeface="ＭＳ Ｐゴシック" pitchFamily="-112" charset="-128"/>
              </a:rPr>
              <a:t>each</a:t>
            </a:r>
            <a:r>
              <a:rPr lang="en-US" sz="2200">
                <a:ea typeface="ＭＳ Ｐゴシック" pitchFamily="-112" charset="-128"/>
                <a:cs typeface="ＭＳ Ｐゴシック" pitchFamily="-112" charset="-128"/>
              </a:rPr>
              <a:t> landmark in the maze</a:t>
            </a:r>
          </a:p>
          <a:p>
            <a:pPr lvl="1" eaLnBrk="1" hangingPunct="1">
              <a:lnSpc>
                <a:spcPct val="100000"/>
              </a:lnSpc>
            </a:pPr>
            <a:r>
              <a:rPr lang="en-US" sz="2400">
                <a:solidFill>
                  <a:srgbClr val="008000"/>
                </a:solidFill>
                <a:latin typeface="Comic Sans MS" pitchFamily="-112" charset="0"/>
              </a:rPr>
              <a:t>Landmark-based map</a:t>
            </a:r>
          </a:p>
          <a:p>
            <a:pPr eaLnBrk="1" hangingPunct="1">
              <a:lnSpc>
                <a:spcPct val="100000"/>
              </a:lnSpc>
            </a:pPr>
            <a:r>
              <a:rPr lang="en-US" sz="2200">
                <a:ea typeface="ＭＳ Ｐゴシック" pitchFamily="-112" charset="-128"/>
                <a:cs typeface="ＭＳ Ｐゴシック" pitchFamily="-112" charset="-128"/>
              </a:rPr>
              <a:t>The map can be stored (represented) in different forms</a:t>
            </a:r>
          </a:p>
          <a:p>
            <a:pPr lvl="1" eaLnBrk="1" hangingPunct="1">
              <a:lnSpc>
                <a:spcPct val="100000"/>
              </a:lnSpc>
            </a:pPr>
            <a:r>
              <a:rPr lang="en-US"/>
              <a:t>Store all possible paths and use the shortest one</a:t>
            </a:r>
          </a:p>
          <a:p>
            <a:pPr lvl="1" eaLnBrk="1" hangingPunct="1">
              <a:lnSpc>
                <a:spcPct val="100000"/>
              </a:lnSpc>
            </a:pPr>
            <a:r>
              <a:rPr lang="en-US" sz="2400">
                <a:solidFill>
                  <a:srgbClr val="008000"/>
                </a:solidFill>
                <a:latin typeface="Comic Sans MS" pitchFamily="-112" charset="0"/>
              </a:rPr>
              <a:t>Topological map:</a:t>
            </a:r>
            <a:r>
              <a:rPr lang="en-US"/>
              <a:t> describes the connections among the landmarks</a:t>
            </a:r>
          </a:p>
          <a:p>
            <a:pPr lvl="1" eaLnBrk="1" hangingPunct="1">
              <a:lnSpc>
                <a:spcPct val="100000"/>
              </a:lnSpc>
            </a:pPr>
            <a:r>
              <a:rPr lang="en-US">
                <a:solidFill>
                  <a:srgbClr val="008000"/>
                </a:solidFill>
                <a:latin typeface="Comic Sans MS" pitchFamily="-112" charset="0"/>
              </a:rPr>
              <a:t>Metric map:</a:t>
            </a:r>
            <a:r>
              <a:rPr lang="en-US"/>
              <a:t> global map of the maze with exact lengths of corridors and distances between walls, free and blocked paths: </a:t>
            </a:r>
            <a:r>
              <a:rPr lang="en-US" sz="2400">
                <a:solidFill>
                  <a:srgbClr val="6600CC"/>
                </a:solidFill>
                <a:latin typeface="Comic Sans MS" pitchFamily="-112" charset="0"/>
              </a:rPr>
              <a:t>very general!</a:t>
            </a:r>
            <a:r>
              <a:rPr lang="en-US" sz="2400"/>
              <a:t> </a:t>
            </a:r>
          </a:p>
          <a:p>
            <a:pPr eaLnBrk="1" hangingPunct="1">
              <a:lnSpc>
                <a:spcPct val="100000"/>
              </a:lnSpc>
            </a:pPr>
            <a:r>
              <a:rPr lang="en-US" sz="2200">
                <a:ea typeface="ＭＳ Ｐゴシック" pitchFamily="-112" charset="-128"/>
                <a:cs typeface="ＭＳ Ｐゴシック" pitchFamily="-112" charset="-128"/>
              </a:rPr>
              <a:t>The robot can use this map to find new paths through the maze</a:t>
            </a:r>
          </a:p>
          <a:p>
            <a:pPr eaLnBrk="1" hangingPunct="1">
              <a:lnSpc>
                <a:spcPct val="100000"/>
              </a:lnSpc>
            </a:pPr>
            <a:r>
              <a:rPr lang="en-US" sz="2200">
                <a:ea typeface="ＭＳ Ｐゴシック" pitchFamily="-112" charset="-128"/>
                <a:cs typeface="ＭＳ Ｐゴシック" pitchFamily="-112" charset="-128"/>
              </a:rPr>
              <a:t>Such a map is a </a:t>
            </a:r>
            <a:r>
              <a:rPr lang="en-US" sz="2200">
                <a:solidFill>
                  <a:srgbClr val="008000"/>
                </a:solidFill>
                <a:latin typeface="Comic Sans MS" pitchFamily="-112" charset="0"/>
                <a:ea typeface="ＭＳ Ｐゴシック" pitchFamily="-112" charset="-128"/>
                <a:cs typeface="ＭＳ Ｐゴシック" pitchFamily="-112" charset="-128"/>
              </a:rPr>
              <a:t>world model</a:t>
            </a:r>
            <a:r>
              <a:rPr lang="en-US" sz="2200">
                <a:ea typeface="ＭＳ Ｐゴシック" pitchFamily="-112" charset="-128"/>
                <a:cs typeface="ＭＳ Ｐゴシック" pitchFamily="-112" charset="-128"/>
              </a:rPr>
              <a:t>, a representation of the environment</a:t>
            </a:r>
          </a:p>
        </p:txBody>
      </p:sp>
    </p:spTree>
    <p:extLst>
      <p:ext uri="{BB962C8B-B14F-4D97-AF65-F5344CB8AC3E}">
        <p14:creationId xmlns:p14="http://schemas.microsoft.com/office/powerpoint/2010/main" val="16631490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4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4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4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4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4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4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CPE 470/670 - Lecture 7</a:t>
            </a:r>
          </a:p>
        </p:txBody>
      </p:sp>
      <p:sp>
        <p:nvSpPr>
          <p:cNvPr id="5018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ea typeface="ＭＳ Ｐゴシック" pitchFamily="-112" charset="-128"/>
                <a:cs typeface="ＭＳ Ｐゴシック" pitchFamily="-112" charset="-128"/>
              </a:rPr>
              <a:t>World Models</a:t>
            </a:r>
          </a:p>
        </p:txBody>
      </p:sp>
      <p:sp>
        <p:nvSpPr>
          <p:cNvPr id="4915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0838" y="1214438"/>
            <a:ext cx="8229600" cy="5383212"/>
          </a:xfrm>
        </p:spPr>
        <p:txBody>
          <a:bodyPr/>
          <a:lstStyle/>
          <a:p>
            <a:pPr eaLnBrk="1" hangingPunct="1"/>
            <a:r>
              <a:rPr lang="en-US">
                <a:ea typeface="ＭＳ Ｐゴシック" pitchFamily="-112" charset="-128"/>
                <a:cs typeface="ＭＳ Ｐゴシック" pitchFamily="-112" charset="-128"/>
              </a:rPr>
              <a:t>Numerous aspects of the world can be represented</a:t>
            </a:r>
          </a:p>
          <a:p>
            <a:pPr lvl="1" eaLnBrk="1" hangingPunct="1"/>
            <a:r>
              <a:rPr lang="en-US">
                <a:solidFill>
                  <a:srgbClr val="6600CC"/>
                </a:solidFill>
                <a:latin typeface="Comic Sans MS" pitchFamily="-112" charset="0"/>
              </a:rPr>
              <a:t>self/ego:</a:t>
            </a:r>
            <a:r>
              <a:rPr lang="en-US"/>
              <a:t> stored proprioception, self-limits, goals, intentions, plans</a:t>
            </a:r>
          </a:p>
          <a:p>
            <a:pPr lvl="1" eaLnBrk="1" hangingPunct="1"/>
            <a:r>
              <a:rPr lang="en-US">
                <a:solidFill>
                  <a:srgbClr val="008000"/>
                </a:solidFill>
                <a:latin typeface="Comic Sans MS" pitchFamily="-112" charset="0"/>
              </a:rPr>
              <a:t>space:</a:t>
            </a:r>
            <a:r>
              <a:rPr lang="en-US"/>
              <a:t> metric or topological (maps, navigable spaces, structures)</a:t>
            </a:r>
          </a:p>
          <a:p>
            <a:pPr lvl="1" eaLnBrk="1" hangingPunct="1"/>
            <a:r>
              <a:rPr lang="en-US">
                <a:solidFill>
                  <a:srgbClr val="CC0000"/>
                </a:solidFill>
                <a:latin typeface="Comic Sans MS" pitchFamily="-112" charset="0"/>
              </a:rPr>
              <a:t>objects, people, other robots:</a:t>
            </a:r>
            <a:r>
              <a:rPr lang="en-US"/>
              <a:t> detectable things in the world</a:t>
            </a:r>
          </a:p>
          <a:p>
            <a:pPr lvl="1" eaLnBrk="1" hangingPunct="1"/>
            <a:r>
              <a:rPr lang="en-US">
                <a:latin typeface="Comic Sans MS" pitchFamily="-112" charset="0"/>
              </a:rPr>
              <a:t>actions:</a:t>
            </a:r>
            <a:r>
              <a:rPr lang="en-US"/>
              <a:t> outcomes of specific actions in the environment</a:t>
            </a:r>
          </a:p>
          <a:p>
            <a:pPr lvl="1" eaLnBrk="1" hangingPunct="1"/>
            <a:r>
              <a:rPr lang="en-US">
                <a:solidFill>
                  <a:schemeClr val="hlink"/>
                </a:solidFill>
                <a:latin typeface="Comic Sans MS" pitchFamily="-112" charset="0"/>
              </a:rPr>
              <a:t>tasks:</a:t>
            </a:r>
            <a:r>
              <a:rPr lang="en-US"/>
              <a:t> what needs to be done, in what order, by when</a:t>
            </a:r>
          </a:p>
          <a:p>
            <a:pPr eaLnBrk="1" hangingPunct="1"/>
            <a:r>
              <a:rPr lang="en-US">
                <a:ea typeface="ＭＳ Ｐゴシック" pitchFamily="-112" charset="-128"/>
                <a:cs typeface="ＭＳ Ｐゴシック" pitchFamily="-112" charset="-128"/>
              </a:rPr>
              <a:t>Ways of representation</a:t>
            </a:r>
          </a:p>
          <a:p>
            <a:pPr lvl="1" eaLnBrk="1" hangingPunct="1"/>
            <a:r>
              <a:rPr lang="en-US"/>
              <a:t>Abstractions of a robot’s state &amp; other information</a:t>
            </a:r>
          </a:p>
        </p:txBody>
      </p:sp>
    </p:spTree>
    <p:extLst>
      <p:ext uri="{BB962C8B-B14F-4D97-AF65-F5344CB8AC3E}">
        <p14:creationId xmlns:p14="http://schemas.microsoft.com/office/powerpoint/2010/main" val="2804912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CPE 470/670 - Lecture 7</a:t>
            </a:r>
          </a:p>
        </p:txBody>
      </p:sp>
      <p:sp>
        <p:nvSpPr>
          <p:cNvPr id="5222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ea typeface="ＭＳ Ｐゴシック" pitchFamily="-112" charset="-128"/>
                <a:cs typeface="ＭＳ Ｐゴシック" pitchFamily="-112" charset="-128"/>
              </a:rPr>
              <a:t>Model Complexity</a:t>
            </a:r>
          </a:p>
        </p:txBody>
      </p:sp>
      <p:sp>
        <p:nvSpPr>
          <p:cNvPr id="4935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0838" y="1214438"/>
            <a:ext cx="8229600" cy="5399087"/>
          </a:xfrm>
        </p:spPr>
        <p:txBody>
          <a:bodyPr/>
          <a:lstStyle/>
          <a:p>
            <a:pPr eaLnBrk="1" hangingPunct="1"/>
            <a:r>
              <a:rPr lang="en-US">
                <a:ea typeface="ＭＳ Ｐゴシック" pitchFamily="-112" charset="-128"/>
                <a:cs typeface="ＭＳ Ｐゴシック" pitchFamily="-112" charset="-128"/>
              </a:rPr>
              <a:t>Some models are very </a:t>
            </a:r>
            <a:r>
              <a:rPr lang="en-US" b="1">
                <a:ea typeface="ＭＳ Ｐゴシック" pitchFamily="-112" charset="-128"/>
                <a:cs typeface="ＭＳ Ｐゴシック" pitchFamily="-112" charset="-128"/>
              </a:rPr>
              <a:t>elaborate</a:t>
            </a:r>
          </a:p>
          <a:p>
            <a:pPr lvl="1" eaLnBrk="1" hangingPunct="1"/>
            <a:r>
              <a:rPr lang="en-US"/>
              <a:t>They take a </a:t>
            </a:r>
            <a:r>
              <a:rPr lang="en-US">
                <a:solidFill>
                  <a:srgbClr val="CC0000"/>
                </a:solidFill>
                <a:latin typeface="Comic Sans MS" pitchFamily="-112" charset="0"/>
              </a:rPr>
              <a:t>long time to construct</a:t>
            </a:r>
          </a:p>
          <a:p>
            <a:pPr lvl="1" eaLnBrk="1" hangingPunct="1"/>
            <a:r>
              <a:rPr lang="en-US"/>
              <a:t>These are </a:t>
            </a:r>
            <a:r>
              <a:rPr lang="en-US">
                <a:solidFill>
                  <a:srgbClr val="CC0000"/>
                </a:solidFill>
                <a:latin typeface="Comic Sans MS" pitchFamily="-112" charset="0"/>
              </a:rPr>
              <a:t>kept around for a long time</a:t>
            </a:r>
            <a:r>
              <a:rPr lang="en-US"/>
              <a:t> throughout the lifetime of the robot</a:t>
            </a:r>
          </a:p>
          <a:p>
            <a:pPr lvl="1" eaLnBrk="1" hangingPunct="1"/>
            <a:r>
              <a:rPr lang="en-US"/>
              <a:t>E.g.: a detailed metric map</a:t>
            </a:r>
          </a:p>
          <a:p>
            <a:pPr eaLnBrk="1" hangingPunct="1"/>
            <a:r>
              <a:rPr lang="en-US">
                <a:ea typeface="ＭＳ Ｐゴシック" pitchFamily="-112" charset="-128"/>
                <a:cs typeface="ＭＳ Ｐゴシック" pitchFamily="-112" charset="-128"/>
              </a:rPr>
              <a:t>Other models are </a:t>
            </a:r>
            <a:r>
              <a:rPr lang="en-US" b="1">
                <a:ea typeface="ＭＳ Ｐゴシック" pitchFamily="-112" charset="-128"/>
                <a:cs typeface="ＭＳ Ｐゴシック" pitchFamily="-112" charset="-128"/>
              </a:rPr>
              <a:t>simple</a:t>
            </a:r>
          </a:p>
          <a:p>
            <a:pPr lvl="1" eaLnBrk="1" hangingPunct="1"/>
            <a:r>
              <a:rPr lang="en-US"/>
              <a:t>Can be </a:t>
            </a:r>
            <a:r>
              <a:rPr lang="en-US">
                <a:solidFill>
                  <a:srgbClr val="008000"/>
                </a:solidFill>
                <a:latin typeface="Comic Sans MS" pitchFamily="-112" charset="0"/>
              </a:rPr>
              <a:t>quickly constructed</a:t>
            </a:r>
          </a:p>
          <a:p>
            <a:pPr lvl="1" eaLnBrk="1" hangingPunct="1"/>
            <a:r>
              <a:rPr lang="en-US"/>
              <a:t>In general they are transient and can be </a:t>
            </a:r>
            <a:r>
              <a:rPr lang="en-US">
                <a:solidFill>
                  <a:srgbClr val="008000"/>
                </a:solidFill>
                <a:latin typeface="Comic Sans MS" pitchFamily="-112" charset="0"/>
              </a:rPr>
              <a:t>discarded after use</a:t>
            </a:r>
          </a:p>
          <a:p>
            <a:pPr lvl="1" eaLnBrk="1" hangingPunct="1"/>
            <a:r>
              <a:rPr lang="en-US"/>
              <a:t>E.g.: information related to the immediate goals of the robot (avoiding an obstacle, opening of a door, etc.)</a:t>
            </a:r>
          </a:p>
        </p:txBody>
      </p:sp>
    </p:spTree>
    <p:extLst>
      <p:ext uri="{BB962C8B-B14F-4D97-AF65-F5344CB8AC3E}">
        <p14:creationId xmlns:p14="http://schemas.microsoft.com/office/powerpoint/2010/main" val="3989068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5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5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5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5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CPE 470/670 - Lecture 7</a:t>
            </a:r>
          </a:p>
        </p:txBody>
      </p:sp>
      <p:sp>
        <p:nvSpPr>
          <p:cNvPr id="5427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ea typeface="ＭＳ Ｐゴシック" pitchFamily="-112" charset="-128"/>
                <a:cs typeface="ＭＳ Ｐゴシック" pitchFamily="-112" charset="-128"/>
              </a:rPr>
              <a:t>Models and Computation</a:t>
            </a:r>
          </a:p>
        </p:txBody>
      </p:sp>
      <p:sp>
        <p:nvSpPr>
          <p:cNvPr id="495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0838" y="1214438"/>
            <a:ext cx="8229600" cy="5434012"/>
          </a:xfrm>
        </p:spPr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en-US">
                <a:ea typeface="ＭＳ Ｐゴシック" pitchFamily="-112" charset="-128"/>
                <a:cs typeface="ＭＳ Ｐゴシック" pitchFamily="-112" charset="-128"/>
              </a:rPr>
              <a:t>Using models require significant amount of computation</a:t>
            </a:r>
          </a:p>
          <a:p>
            <a:pPr eaLnBrk="1" hangingPunct="1">
              <a:lnSpc>
                <a:spcPct val="110000"/>
              </a:lnSpc>
            </a:pPr>
            <a:r>
              <a:rPr lang="en-US">
                <a:solidFill>
                  <a:srgbClr val="008000"/>
                </a:solidFill>
                <a:latin typeface="Comic Sans MS" pitchFamily="-112" charset="0"/>
                <a:ea typeface="ＭＳ Ｐゴシック" pitchFamily="-112" charset="-128"/>
                <a:cs typeface="ＭＳ Ｐゴシック" pitchFamily="-112" charset="-128"/>
              </a:rPr>
              <a:t>Construction:</a:t>
            </a:r>
            <a:r>
              <a:rPr lang="en-US">
                <a:ea typeface="ＭＳ Ｐゴシック" pitchFamily="-112" charset="-128"/>
                <a:cs typeface="ＭＳ Ｐゴシック" pitchFamily="-112" charset="-128"/>
              </a:rPr>
              <a:t> the more complex the model, the more computation is needed to construct the model</a:t>
            </a:r>
          </a:p>
          <a:p>
            <a:pPr eaLnBrk="1" hangingPunct="1">
              <a:lnSpc>
                <a:spcPct val="110000"/>
              </a:lnSpc>
            </a:pPr>
            <a:r>
              <a:rPr lang="en-US">
                <a:solidFill>
                  <a:srgbClr val="CC0000"/>
                </a:solidFill>
                <a:latin typeface="Comic Sans MS" pitchFamily="-112" charset="0"/>
                <a:ea typeface="ＭＳ Ｐゴシック" pitchFamily="-112" charset="-128"/>
                <a:cs typeface="ＭＳ Ｐゴシック" pitchFamily="-112" charset="-128"/>
              </a:rPr>
              <a:t>Maintenance:</a:t>
            </a:r>
            <a:r>
              <a:rPr lang="en-US">
                <a:ea typeface="ＭＳ Ｐゴシック" pitchFamily="-112" charset="-128"/>
                <a:cs typeface="ＭＳ Ｐゴシック" pitchFamily="-112" charset="-128"/>
              </a:rPr>
              <a:t> models need to be updated and kept up-to-date, or they become useless </a:t>
            </a:r>
          </a:p>
          <a:p>
            <a:pPr eaLnBrk="1" hangingPunct="1">
              <a:lnSpc>
                <a:spcPct val="110000"/>
              </a:lnSpc>
            </a:pPr>
            <a:r>
              <a:rPr lang="en-US">
                <a:solidFill>
                  <a:schemeClr val="tx1"/>
                </a:solidFill>
                <a:latin typeface="Comic Sans MS" pitchFamily="-112" charset="0"/>
                <a:ea typeface="ＭＳ Ｐゴシック" pitchFamily="-112" charset="-128"/>
                <a:cs typeface="ＭＳ Ｐゴシック" pitchFamily="-112" charset="-128"/>
              </a:rPr>
              <a:t>Use of representations:</a:t>
            </a:r>
            <a:r>
              <a:rPr lang="en-US">
                <a:ea typeface="ＭＳ Ｐゴシック" pitchFamily="-112" charset="-128"/>
                <a:cs typeface="ＭＳ Ｐゴシック" pitchFamily="-112" charset="-128"/>
              </a:rPr>
              <a:t> complexity directly affects the type and amount of computation required for using the model</a:t>
            </a:r>
          </a:p>
          <a:p>
            <a:pPr eaLnBrk="1" hangingPunct="1">
              <a:lnSpc>
                <a:spcPct val="110000"/>
              </a:lnSpc>
            </a:pPr>
            <a:r>
              <a:rPr lang="en-US">
                <a:ea typeface="ＭＳ Ｐゴシック" pitchFamily="-112" charset="-128"/>
                <a:cs typeface="ＭＳ Ｐゴシック" pitchFamily="-112" charset="-128"/>
              </a:rPr>
              <a:t>Different architectures have different ways of handling representations</a:t>
            </a:r>
          </a:p>
        </p:txBody>
      </p:sp>
    </p:spTree>
    <p:extLst>
      <p:ext uri="{BB962C8B-B14F-4D97-AF65-F5344CB8AC3E}">
        <p14:creationId xmlns:p14="http://schemas.microsoft.com/office/powerpoint/2010/main" val="7127673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CPE 470/670 - Lecture 7</a:t>
            </a:r>
          </a:p>
        </p:txBody>
      </p:sp>
      <p:sp>
        <p:nvSpPr>
          <p:cNvPr id="5632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ea typeface="ＭＳ Ｐゴシック" pitchFamily="-112" charset="-128"/>
                <a:cs typeface="ＭＳ Ｐゴシック" pitchFamily="-112" charset="-128"/>
              </a:rPr>
              <a:t>An Example</a:t>
            </a:r>
          </a:p>
        </p:txBody>
      </p:sp>
      <p:sp>
        <p:nvSpPr>
          <p:cNvPr id="497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>
                <a:ea typeface="ＭＳ Ｐゴシック" pitchFamily="-112" charset="-128"/>
                <a:cs typeface="ＭＳ Ｐゴシック" pitchFamily="-112" charset="-128"/>
              </a:rPr>
              <a:t>Consider a metric map</a:t>
            </a:r>
          </a:p>
          <a:p>
            <a:pPr eaLnBrk="1" hangingPunct="1"/>
            <a:r>
              <a:rPr lang="en-US">
                <a:solidFill>
                  <a:srgbClr val="008000"/>
                </a:solidFill>
                <a:latin typeface="Comic Sans MS" pitchFamily="-112" charset="0"/>
                <a:ea typeface="ＭＳ Ｐゴシック" pitchFamily="-112" charset="-128"/>
                <a:cs typeface="ＭＳ Ｐゴシック" pitchFamily="-112" charset="-128"/>
              </a:rPr>
              <a:t>Construction:</a:t>
            </a:r>
          </a:p>
          <a:p>
            <a:pPr lvl="1" eaLnBrk="1" hangingPunct="1"/>
            <a:r>
              <a:rPr lang="en-US"/>
              <a:t>Requires exploring and measuring the environment and intense computation </a:t>
            </a:r>
          </a:p>
          <a:p>
            <a:pPr eaLnBrk="1" hangingPunct="1"/>
            <a:r>
              <a:rPr lang="en-US">
                <a:solidFill>
                  <a:srgbClr val="CC0000"/>
                </a:solidFill>
                <a:latin typeface="Comic Sans MS" pitchFamily="-112" charset="0"/>
                <a:ea typeface="ＭＳ Ｐゴシック" pitchFamily="-112" charset="-128"/>
                <a:cs typeface="ＭＳ Ｐゴシック" pitchFamily="-112" charset="-128"/>
              </a:rPr>
              <a:t>Maintenance:</a:t>
            </a:r>
          </a:p>
          <a:p>
            <a:pPr lvl="1" eaLnBrk="1" hangingPunct="1"/>
            <a:r>
              <a:rPr lang="en-US"/>
              <a:t>Continuously update the map if doors are open or closed</a:t>
            </a:r>
          </a:p>
          <a:p>
            <a:pPr eaLnBrk="1" hangingPunct="1"/>
            <a:r>
              <a:rPr lang="en-US">
                <a:latin typeface="Comic Sans MS" pitchFamily="-112" charset="0"/>
                <a:ea typeface="ＭＳ Ｐゴシック" pitchFamily="-112" charset="-128"/>
                <a:cs typeface="ＭＳ Ｐゴシック" pitchFamily="-112" charset="-128"/>
              </a:rPr>
              <a:t>Using the map:</a:t>
            </a:r>
          </a:p>
          <a:p>
            <a:pPr lvl="1" eaLnBrk="1" hangingPunct="1"/>
            <a:r>
              <a:rPr lang="en-US"/>
              <a:t>Finding a path to a goal involves planning: find free/navigational spaces, search through those to find the shortest, or easiest path</a:t>
            </a:r>
          </a:p>
        </p:txBody>
      </p:sp>
    </p:spTree>
    <p:extLst>
      <p:ext uri="{BB962C8B-B14F-4D97-AF65-F5344CB8AC3E}">
        <p14:creationId xmlns:p14="http://schemas.microsoft.com/office/powerpoint/2010/main" val="32944327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6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6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6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CPE 470/670 - Lecture 7</a:t>
            </a:r>
          </a:p>
        </p:txBody>
      </p:sp>
      <p:sp>
        <p:nvSpPr>
          <p:cNvPr id="5837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>
                <a:ea typeface="ＭＳ Ｐゴシック" pitchFamily="-112" charset="-128"/>
                <a:cs typeface="ＭＳ Ｐゴシック" pitchFamily="-112" charset="-128"/>
              </a:rPr>
              <a:t>Simultaneous Mapping and Localization</a:t>
            </a:r>
          </a:p>
        </p:txBody>
      </p:sp>
      <p:pic>
        <p:nvPicPr>
          <p:cNvPr id="58373" name="Picture 5" descr="/Users/monica/Courses/Robotics_S09/Lectures/iros2001a_calib.avi">
            <a:hlinkClick r:id="" action="ppaction://media"/>
          </p:cNvPr>
          <p:cNvPicPr>
            <a:picLocks noGrp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7"/>
          <a:srcRect/>
          <a:stretch>
            <a:fillRect/>
          </a:stretch>
        </p:blipFill>
        <p:spPr>
          <a:xfrm>
            <a:off x="1425575" y="1466850"/>
            <a:ext cx="6096000" cy="4572000"/>
          </a:xfrm>
        </p:spPr>
      </p:pic>
      <p:pic>
        <p:nvPicPr>
          <p:cNvPr id="58374" name="Picture 6" descr="/Users/monica/Courses/Robotics_S09/Lectures/iros2001a_mslam.avi">
            <a:hlinkClick r:id="" action="ppaction://media"/>
          </p:cNvPr>
          <p:cNvPicPr/>
          <p:nvPr>
            <a:videoFile r:link="rId4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8"/>
          <a:srcRect/>
          <a:stretch>
            <a:fillRect/>
          </a:stretch>
        </p:blipFill>
        <p:spPr bwMode="auto">
          <a:xfrm>
            <a:off x="1409700" y="1360488"/>
            <a:ext cx="6426200" cy="481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411724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0700" fill="hold"/>
                                        <p:tgtEl>
                                          <p:spTgt spid="5837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83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5837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373"/>
                  </p:tgtEl>
                </p:cond>
              </p:nextCondLst>
            </p:seq>
            <p:vide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8373"/>
                </p:tgtEl>
              </p:cMediaNode>
            </p:video>
            <p:vide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8374"/>
                </p:tgtEl>
              </p:cMediaNode>
            </p:vide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83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8" dur="1" fill="hold"/>
                                        <p:tgtEl>
                                          <p:spTgt spid="5837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374"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CPE 470/670 - Lecture 7</a:t>
            </a:r>
          </a:p>
        </p:txBody>
      </p:sp>
      <p:sp>
        <p:nvSpPr>
          <p:cNvPr id="6042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>
                <a:ea typeface="ＭＳ Ｐゴシック" pitchFamily="-112" charset="-128"/>
                <a:cs typeface="ＭＳ Ｐゴシック" pitchFamily="-112" charset="-128"/>
              </a:rPr>
              <a:t>Cooperative Mapping and Localization</a:t>
            </a:r>
          </a:p>
        </p:txBody>
      </p:sp>
      <p:pic>
        <p:nvPicPr>
          <p:cNvPr id="60421" name="Picture 5" descr="/Users/monica/Courses/Robotics_S09/Lectures/iros2001a_mslam.avi">
            <a:hlinkClick r:id="" action="ppaction://media"/>
          </p:cNvPr>
          <p:cNvPicPr>
            <a:picLocks noGrp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/>
          <a:srcRect/>
          <a:stretch>
            <a:fillRect/>
          </a:stretch>
        </p:blipFill>
        <p:spPr>
          <a:xfrm>
            <a:off x="1417638" y="1466850"/>
            <a:ext cx="6096000" cy="4572000"/>
          </a:xfrm>
        </p:spPr>
      </p:pic>
    </p:spTree>
    <p:extLst>
      <p:ext uri="{BB962C8B-B14F-4D97-AF65-F5344CB8AC3E}">
        <p14:creationId xmlns:p14="http://schemas.microsoft.com/office/powerpoint/2010/main" val="25179714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04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04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421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0421"/>
                </p:tgtEl>
              </p:cMediaNode>
            </p:video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CPE 470/670 - Lecture 7</a:t>
            </a:r>
            <a:endParaRPr lang="en-US"/>
          </a:p>
        </p:txBody>
      </p:sp>
      <p:sp>
        <p:nvSpPr>
          <p:cNvPr id="60420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Readings</a:t>
            </a:r>
          </a:p>
        </p:txBody>
      </p:sp>
      <p:sp>
        <p:nvSpPr>
          <p:cNvPr id="60421" name="Rectangle 8"/>
          <p:cNvSpPr>
            <a:spLocks noGrp="1" noChangeArrowheads="1"/>
          </p:cNvSpPr>
          <p:nvPr>
            <p:ph type="body" sz="half" idx="1"/>
          </p:nvPr>
        </p:nvSpPr>
        <p:spPr>
          <a:xfrm>
            <a:off x="3870325" y="2505075"/>
            <a:ext cx="5092700" cy="2562225"/>
          </a:xfrm>
        </p:spPr>
        <p:txBody>
          <a:bodyPr/>
          <a:lstStyle/>
          <a:p>
            <a:pPr eaLnBrk="1" hangingPunct="1"/>
            <a:r>
              <a:rPr lang="en-US" sz="2400"/>
              <a:t>M. Matari</a:t>
            </a:r>
            <a:r>
              <a:rPr lang="en-US" sz="2400">
                <a:ea typeface="Arial" pitchFamily="-108" charset="0"/>
                <a:cs typeface="Arial" pitchFamily="-108" charset="0"/>
              </a:rPr>
              <a:t>ć</a:t>
            </a:r>
            <a:r>
              <a:rPr lang="en-US" sz="2400"/>
              <a:t>: Chapter 10</a:t>
            </a:r>
          </a:p>
        </p:txBody>
      </p:sp>
      <p:pic>
        <p:nvPicPr>
          <p:cNvPr id="60422" name="Picture 14" descr="mrayztno[1]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928688" y="1982788"/>
            <a:ext cx="2814637" cy="2462212"/>
          </a:xfr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CPE 470/670 - Lecture 6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AB3C1-1BF6-7A4B-8E92-5FCDE2652689}" type="slidenum">
              <a:rPr lang="en-US"/>
              <a:pPr/>
              <a:t>7</a:t>
            </a:fld>
            <a:endParaRPr lang="en-US"/>
          </a:p>
        </p:txBody>
      </p:sp>
      <p:sp>
        <p:nvSpPr>
          <p:cNvPr id="1843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6858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accent2"/>
                </a:solidFill>
              </a:rPr>
              <a:t>Simple Feedback Control</a:t>
            </a:r>
          </a:p>
        </p:txBody>
      </p:sp>
      <p:pic>
        <p:nvPicPr>
          <p:cNvPr id="18437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62488" y="1257300"/>
            <a:ext cx="4162425" cy="227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86300" y="3695700"/>
            <a:ext cx="4114800" cy="219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4440" name="Text Box 8"/>
          <p:cNvSpPr txBox="1">
            <a:spLocks noChangeArrowheads="1"/>
          </p:cNvSpPr>
          <p:nvPr/>
        </p:nvSpPr>
        <p:spPr bwMode="auto">
          <a:xfrm>
            <a:off x="542925" y="4343400"/>
            <a:ext cx="3978275" cy="1042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ts val="500"/>
              </a:spcBef>
              <a:spcAft>
                <a:spcPts val="500"/>
              </a:spcAft>
              <a:buFontTx/>
              <a:buChar char="•"/>
            </a:pPr>
            <a:r>
              <a:rPr lang="en-US">
                <a:latin typeface="Times New Roman" pitchFamily="-108" charset="0"/>
              </a:rPr>
              <a:t> </a:t>
            </a:r>
            <a:r>
              <a:rPr lang="en-US">
                <a:latin typeface="Arial" pitchFamily="-108" charset="0"/>
              </a:rPr>
              <a:t>HandyBug oscillates around setpoint goal value</a:t>
            </a:r>
          </a:p>
          <a:p>
            <a:pPr eaLnBrk="0" hangingPunct="0">
              <a:spcBef>
                <a:spcPts val="500"/>
              </a:spcBef>
              <a:spcAft>
                <a:spcPts val="500"/>
              </a:spcAft>
              <a:buFontTx/>
              <a:buChar char="•"/>
            </a:pPr>
            <a:r>
              <a:rPr lang="en-US">
                <a:latin typeface="Arial" pitchFamily="-108" charset="0"/>
              </a:rPr>
              <a:t> Never goes straight</a:t>
            </a:r>
          </a:p>
        </p:txBody>
      </p:sp>
      <p:sp>
        <p:nvSpPr>
          <p:cNvPr id="18440" name="AutoShape 9"/>
          <p:cNvSpPr>
            <a:spLocks noChangeArrowheads="1"/>
          </p:cNvSpPr>
          <p:nvPr/>
        </p:nvSpPr>
        <p:spPr bwMode="auto">
          <a:xfrm>
            <a:off x="598488" y="1395413"/>
            <a:ext cx="3690937" cy="2781300"/>
          </a:xfrm>
          <a:prstGeom prst="flowChartAlternateProcess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>
                <a:latin typeface="Arial" pitchFamily="-108" charset="0"/>
              </a:rPr>
              <a:t>Sharp turns</a:t>
            </a:r>
          </a:p>
          <a:p>
            <a:pPr eaLnBrk="0" hangingPunct="0"/>
            <a:endParaRPr lang="en-US">
              <a:latin typeface="Arial" pitchFamily="-108" charset="0"/>
            </a:endParaRPr>
          </a:p>
          <a:p>
            <a:pPr eaLnBrk="0" hangingPunct="0"/>
            <a:r>
              <a:rPr lang="en-US" sz="1400">
                <a:latin typeface="Courier" pitchFamily="-108" charset="0"/>
              </a:rPr>
              <a:t>void </a:t>
            </a:r>
            <a:r>
              <a:rPr lang="en-US" sz="1400" b="1">
                <a:latin typeface="Courier" pitchFamily="-108" charset="0"/>
              </a:rPr>
              <a:t>left()</a:t>
            </a:r>
            <a:r>
              <a:rPr lang="en-US" sz="1400">
                <a:latin typeface="Courier" pitchFamily="-108" charset="0"/>
              </a:rPr>
              <a:t> {</a:t>
            </a:r>
          </a:p>
          <a:p>
            <a:pPr eaLnBrk="0" hangingPunct="0"/>
            <a:r>
              <a:rPr lang="en-US" sz="1400">
                <a:latin typeface="Courier" pitchFamily="-108" charset="0"/>
              </a:rPr>
              <a:t>motor(RIGHT_MOTOR, 100);</a:t>
            </a:r>
          </a:p>
          <a:p>
            <a:pPr eaLnBrk="0" hangingPunct="0"/>
            <a:r>
              <a:rPr lang="en-US" sz="1400">
                <a:latin typeface="Courier" pitchFamily="-108" charset="0"/>
              </a:rPr>
              <a:t>motor(LEFT_MOTOR, 0);</a:t>
            </a:r>
          </a:p>
          <a:p>
            <a:pPr eaLnBrk="0" hangingPunct="0"/>
            <a:r>
              <a:rPr lang="en-US" sz="1400">
                <a:latin typeface="Courier" pitchFamily="-108" charset="0"/>
              </a:rPr>
              <a:t>}</a:t>
            </a:r>
          </a:p>
          <a:p>
            <a:pPr eaLnBrk="0" hangingPunct="0"/>
            <a:endParaRPr lang="en-US" sz="1400">
              <a:latin typeface="Courier" pitchFamily="-108" charset="0"/>
            </a:endParaRPr>
          </a:p>
          <a:p>
            <a:pPr eaLnBrk="0" hangingPunct="0"/>
            <a:r>
              <a:rPr lang="en-US" sz="1400">
                <a:latin typeface="Courier" pitchFamily="-108" charset="0"/>
              </a:rPr>
              <a:t>void </a:t>
            </a:r>
            <a:r>
              <a:rPr lang="en-US" sz="1400" b="1">
                <a:latin typeface="Courier" pitchFamily="-108" charset="0"/>
              </a:rPr>
              <a:t>right()</a:t>
            </a:r>
            <a:r>
              <a:rPr lang="en-US" sz="1400">
                <a:latin typeface="Courier" pitchFamily="-108" charset="0"/>
              </a:rPr>
              <a:t> {</a:t>
            </a:r>
          </a:p>
          <a:p>
            <a:pPr eaLnBrk="0" hangingPunct="0"/>
            <a:r>
              <a:rPr lang="en-US" sz="1400">
                <a:latin typeface="Courier" pitchFamily="-108" charset="0"/>
              </a:rPr>
              <a:t>motor(LEFT_MOTOR, 100);</a:t>
            </a:r>
          </a:p>
          <a:p>
            <a:pPr eaLnBrk="0" hangingPunct="0"/>
            <a:r>
              <a:rPr lang="en-US" sz="1400">
                <a:latin typeface="Courier" pitchFamily="-108" charset="0"/>
              </a:rPr>
              <a:t>motor(RIGHT_MOTOR, 0);</a:t>
            </a:r>
          </a:p>
          <a:p>
            <a:pPr eaLnBrk="0" hangingPunct="0"/>
            <a:r>
              <a:rPr lang="en-US" sz="1400">
                <a:latin typeface="Courier" pitchFamily="-108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8707407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444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CPE 470/670 - Lecture 6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EBB6E-5A01-C04B-99D4-E15F5C840785}" type="slidenum">
              <a:rPr lang="en-US"/>
              <a:pPr/>
              <a:t>8</a:t>
            </a:fld>
            <a:endParaRPr lang="en-US"/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Overshoot</a:t>
            </a:r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140000"/>
              </a:lnSpc>
            </a:pPr>
            <a:r>
              <a:rPr lang="en-US"/>
              <a:t>The system goes beyond its setpoint </a:t>
            </a:r>
            <a:r>
              <a:rPr lang="en-US">
                <a:sym typeface="Symbol" pitchFamily="-108" charset="2"/>
              </a:rPr>
              <a:t> c</a:t>
            </a:r>
            <a:r>
              <a:rPr lang="en-US"/>
              <a:t>hanges direction before stabilizing on it </a:t>
            </a:r>
          </a:p>
          <a:p>
            <a:pPr eaLnBrk="1" hangingPunct="1">
              <a:lnSpc>
                <a:spcPct val="140000"/>
              </a:lnSpc>
            </a:pPr>
            <a:r>
              <a:rPr lang="en-US"/>
              <a:t>For this example overshoot is not a critical problem</a:t>
            </a:r>
          </a:p>
          <a:p>
            <a:pPr eaLnBrk="1" hangingPunct="1">
              <a:lnSpc>
                <a:spcPct val="140000"/>
              </a:lnSpc>
            </a:pPr>
            <a:r>
              <a:rPr lang="en-US"/>
              <a:t>Other situations are more critical</a:t>
            </a:r>
          </a:p>
          <a:p>
            <a:pPr lvl="1" eaLnBrk="1" hangingPunct="1">
              <a:lnSpc>
                <a:spcPct val="140000"/>
              </a:lnSpc>
            </a:pPr>
            <a:r>
              <a:rPr lang="en-US"/>
              <a:t>A robot arm moving to a particular position</a:t>
            </a:r>
          </a:p>
          <a:p>
            <a:pPr lvl="1" eaLnBrk="1" hangingPunct="1">
              <a:lnSpc>
                <a:spcPct val="140000"/>
              </a:lnSpc>
            </a:pPr>
            <a:r>
              <a:rPr lang="en-US"/>
              <a:t>Going beyond the goal position </a:t>
            </a:r>
            <a:r>
              <a:rPr lang="en-US">
                <a:sym typeface="Symbol" pitchFamily="-108" charset="2"/>
              </a:rPr>
              <a:t> </a:t>
            </a:r>
            <a:r>
              <a:rPr lang="en-US"/>
              <a:t>could have collided with some object just beyond the setpoint position</a:t>
            </a:r>
          </a:p>
        </p:txBody>
      </p:sp>
    </p:spTree>
    <p:extLst>
      <p:ext uri="{BB962C8B-B14F-4D97-AF65-F5344CB8AC3E}">
        <p14:creationId xmlns:p14="http://schemas.microsoft.com/office/powerpoint/2010/main" val="10824871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CPE 470/670 - Lecture 6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64224-08AA-6749-A131-AF41F6AF85C1}" type="slidenum">
              <a:rPr lang="en-US"/>
              <a:pPr/>
              <a:t>9</a:t>
            </a:fld>
            <a:endParaRPr lang="en-US"/>
          </a:p>
        </p:txBody>
      </p:sp>
      <p:sp>
        <p:nvSpPr>
          <p:cNvPr id="2048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Oscillations</a:t>
            </a:r>
          </a:p>
        </p:txBody>
      </p:sp>
      <p:sp>
        <p:nvSpPr>
          <p:cNvPr id="228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n-US"/>
              <a:t>The robot oscillates around the optimal distance from the wall, getting either too close or too far </a:t>
            </a:r>
          </a:p>
          <a:p>
            <a:pPr eaLnBrk="1" hangingPunct="1">
              <a:lnSpc>
                <a:spcPct val="150000"/>
              </a:lnSpc>
            </a:pPr>
            <a:r>
              <a:rPr lang="en-US"/>
              <a:t>In general, the behavior of a feedback system oscillates around the desired state</a:t>
            </a:r>
          </a:p>
          <a:p>
            <a:pPr eaLnBrk="1" hangingPunct="1">
              <a:lnSpc>
                <a:spcPct val="150000"/>
              </a:lnSpc>
            </a:pPr>
            <a:r>
              <a:rPr lang="en-US"/>
              <a:t>Decreasing oscillations</a:t>
            </a:r>
          </a:p>
          <a:p>
            <a:pPr lvl="1" eaLnBrk="1" hangingPunct="1">
              <a:lnSpc>
                <a:spcPct val="150000"/>
              </a:lnSpc>
            </a:pPr>
            <a:r>
              <a:rPr lang="en-US"/>
              <a:t>Adjust the turning angle</a:t>
            </a:r>
          </a:p>
          <a:p>
            <a:pPr lvl="1" eaLnBrk="1" hangingPunct="1">
              <a:lnSpc>
                <a:spcPct val="150000"/>
              </a:lnSpc>
            </a:pPr>
            <a:r>
              <a:rPr lang="en-US"/>
              <a:t>Use a range instead of a fixed distance as the goal state</a:t>
            </a:r>
          </a:p>
        </p:txBody>
      </p:sp>
    </p:spTree>
    <p:extLst>
      <p:ext uri="{BB962C8B-B14F-4D97-AF65-F5344CB8AC3E}">
        <p14:creationId xmlns:p14="http://schemas.microsoft.com/office/powerpoint/2010/main" val="16069000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Comic Sans M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6074</TotalTime>
  <Words>4545</Words>
  <Application>Microsoft Macintosh PowerPoint</Application>
  <PresentationFormat>On-screen Show (4:3)</PresentationFormat>
  <Paragraphs>717</Paragraphs>
  <Slides>69</Slides>
  <Notes>68</Notes>
  <HiddenSlides>0</HiddenSlides>
  <MMClips>11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69</vt:i4>
      </vt:variant>
    </vt:vector>
  </HeadingPairs>
  <TitlesOfParts>
    <vt:vector size="70" baseType="lpstr">
      <vt:lpstr>Default Design</vt:lpstr>
      <vt:lpstr>Autonomous Mobile Robots CPE 470/670</vt:lpstr>
      <vt:lpstr>Harvesting Contest Results</vt:lpstr>
      <vt:lpstr>Mid-Term</vt:lpstr>
      <vt:lpstr>Review</vt:lpstr>
      <vt:lpstr>Feedback Control</vt:lpstr>
      <vt:lpstr>A Robotic Example</vt:lpstr>
      <vt:lpstr>Simple Feedback Control</vt:lpstr>
      <vt:lpstr>Overshoot</vt:lpstr>
      <vt:lpstr>Oscillations</vt:lpstr>
      <vt:lpstr>Simple Feedback Control</vt:lpstr>
      <vt:lpstr>Wall Following</vt:lpstr>
      <vt:lpstr>Open Loop Control</vt:lpstr>
      <vt:lpstr>Uses of Open Loop Control</vt:lpstr>
      <vt:lpstr>Types of Feedback Control</vt:lpstr>
      <vt:lpstr>Proportional Control</vt:lpstr>
      <vt:lpstr>Determining Gains</vt:lpstr>
      <vt:lpstr>Gains</vt:lpstr>
      <vt:lpstr>Gains and Oscillations</vt:lpstr>
      <vt:lpstr>Proportional Control for  Rotation Position of Wheel</vt:lpstr>
      <vt:lpstr>Proportional Control for  Rotation Position of Wheel</vt:lpstr>
      <vt:lpstr>Proportional Control for  Rotation Position of Wheel</vt:lpstr>
      <vt:lpstr>Proportional Control</vt:lpstr>
      <vt:lpstr>Proportional Control</vt:lpstr>
      <vt:lpstr>Derivative Control</vt:lpstr>
      <vt:lpstr>Controlling Velocity</vt:lpstr>
      <vt:lpstr>Derivative Control</vt:lpstr>
      <vt:lpstr>PD Control</vt:lpstr>
      <vt:lpstr>Proportional-Derivative Control</vt:lpstr>
      <vt:lpstr>Control Example</vt:lpstr>
      <vt:lpstr>Integral Control</vt:lpstr>
      <vt:lpstr>PID Control</vt:lpstr>
      <vt:lpstr>Feedback Control</vt:lpstr>
      <vt:lpstr>Visual Feedback</vt:lpstr>
      <vt:lpstr>Control Theory and Robotics</vt:lpstr>
      <vt:lpstr>Robo-Pong Contest</vt:lpstr>
      <vt:lpstr>Robo-Pong Contest</vt:lpstr>
      <vt:lpstr>Robo-Pong Contest</vt:lpstr>
      <vt:lpstr>Groucho’s Mechanics</vt:lpstr>
      <vt:lpstr>Groucho’s Strategy</vt:lpstr>
      <vt:lpstr>Groucho’s Strategy</vt:lpstr>
      <vt:lpstr>Strengths and Weaknesses of Algorithmic Control</vt:lpstr>
      <vt:lpstr>Bolstering Algorithmic Control</vt:lpstr>
      <vt:lpstr>Exit Conditions</vt:lpstr>
      <vt:lpstr>         Exit Conditions</vt:lpstr>
      <vt:lpstr>Exit Conditions - Timeouts</vt:lpstr>
      <vt:lpstr>Exit Conditions – Premature Exits</vt:lpstr>
      <vt:lpstr>Exit Conditions – Taking Action</vt:lpstr>
      <vt:lpstr>Control Architectures</vt:lpstr>
      <vt:lpstr>Control Architecture</vt:lpstr>
      <vt:lpstr>Software/Hardware Control</vt:lpstr>
      <vt:lpstr>Languages for Robot Programming</vt:lpstr>
      <vt:lpstr>Computability</vt:lpstr>
      <vt:lpstr>Organizing Principles</vt:lpstr>
      <vt:lpstr>Uses of Programming Languages</vt:lpstr>
      <vt:lpstr>Specialized Languages  for Robot Control</vt:lpstr>
      <vt:lpstr>Robot Control Architectures</vt:lpstr>
      <vt:lpstr>Comparing Architectures</vt:lpstr>
      <vt:lpstr>Time-Scale and Looking Ahead</vt:lpstr>
      <vt:lpstr>Modularity</vt:lpstr>
      <vt:lpstr>Representation</vt:lpstr>
      <vt:lpstr>An Example</vt:lpstr>
      <vt:lpstr>Topological Map</vt:lpstr>
      <vt:lpstr>World Models</vt:lpstr>
      <vt:lpstr>Model Complexity</vt:lpstr>
      <vt:lpstr>Models and Computation</vt:lpstr>
      <vt:lpstr>An Example</vt:lpstr>
      <vt:lpstr>Simultaneous Mapping and Localization</vt:lpstr>
      <vt:lpstr>Cooperative Mapping and Localization</vt:lpstr>
      <vt:lpstr>Readings</vt:lpstr>
    </vt:vector>
  </TitlesOfParts>
  <Company>University of Nevada, Reno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Analysis of Algorithms CS 465/665</dc:title>
  <dc:creator> Monica Nicolescu</dc:creator>
  <cp:lastModifiedBy>Monica Nicolescu</cp:lastModifiedBy>
  <cp:revision>801</cp:revision>
  <cp:lastPrinted>2013-10-09T16:59:09Z</cp:lastPrinted>
  <dcterms:created xsi:type="dcterms:W3CDTF">2010-03-12T20:14:34Z</dcterms:created>
  <dcterms:modified xsi:type="dcterms:W3CDTF">2014-10-20T05:34:04Z</dcterms:modified>
</cp:coreProperties>
</file>