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541" r:id="rId3"/>
    <p:sldId id="542" r:id="rId4"/>
    <p:sldId id="543" r:id="rId5"/>
    <p:sldId id="544" r:id="rId6"/>
    <p:sldId id="545" r:id="rId7"/>
    <p:sldId id="546" r:id="rId8"/>
    <p:sldId id="547" r:id="rId9"/>
    <p:sldId id="548" r:id="rId10"/>
    <p:sldId id="549" r:id="rId11"/>
    <p:sldId id="550" r:id="rId12"/>
    <p:sldId id="551" r:id="rId13"/>
    <p:sldId id="552" r:id="rId14"/>
    <p:sldId id="553" r:id="rId15"/>
    <p:sldId id="554" r:id="rId16"/>
    <p:sldId id="555" r:id="rId17"/>
    <p:sldId id="556" r:id="rId18"/>
    <p:sldId id="557" r:id="rId19"/>
    <p:sldId id="558" r:id="rId20"/>
    <p:sldId id="559" r:id="rId21"/>
    <p:sldId id="560" r:id="rId22"/>
    <p:sldId id="561" r:id="rId23"/>
    <p:sldId id="562" r:id="rId24"/>
    <p:sldId id="563" r:id="rId25"/>
    <p:sldId id="565" r:id="rId26"/>
    <p:sldId id="566" r:id="rId27"/>
    <p:sldId id="567" r:id="rId28"/>
    <p:sldId id="568" r:id="rId29"/>
    <p:sldId id="564" r:id="rId30"/>
    <p:sldId id="494" r:id="rId31"/>
    <p:sldId id="495" r:id="rId32"/>
    <p:sldId id="496" r:id="rId33"/>
    <p:sldId id="497" r:id="rId34"/>
    <p:sldId id="498" r:id="rId35"/>
    <p:sldId id="499" r:id="rId36"/>
    <p:sldId id="500" r:id="rId37"/>
    <p:sldId id="501" r:id="rId38"/>
    <p:sldId id="502" r:id="rId39"/>
    <p:sldId id="503" r:id="rId40"/>
    <p:sldId id="504" r:id="rId41"/>
    <p:sldId id="505" r:id="rId42"/>
    <p:sldId id="274" r:id="rId43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vantGard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vantGard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vantGard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vantGard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vantGarde" pitchFamily="34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vantGarde" pitchFamily="34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vantGarde" pitchFamily="34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vantGarde" pitchFamily="34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vantGard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frameSlides="1"/>
  <p:clrMru>
    <a:srgbClr val="CC0000"/>
    <a:srgbClr val="33CCCC"/>
    <a:srgbClr val="006699"/>
    <a:srgbClr val="008000"/>
    <a:srgbClr val="5F5F5F"/>
    <a:srgbClr val="FF0000"/>
    <a:srgbClr val="6600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2" d="100"/>
          <a:sy n="132" d="100"/>
        </p:scale>
        <p:origin x="-120" y="-3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Arial" pitchFamily="-11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Arial" pitchFamily="-11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b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Arial" pitchFamily="-11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Arial" pitchFamily="-112" charset="0"/>
              </a:defRPr>
            </a:lvl1pPr>
          </a:lstStyle>
          <a:p>
            <a:pPr>
              <a:defRPr/>
            </a:pPr>
            <a:fld id="{4750C096-A59A-EF43-BC9C-D1E7422582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8100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Arial" pitchFamily="-11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Arial" pitchFamily="-11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b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Arial" pitchFamily="-11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Arial" pitchFamily="-112" charset="0"/>
              </a:defRPr>
            </a:lvl1pPr>
          </a:lstStyle>
          <a:p>
            <a:pPr>
              <a:defRPr/>
            </a:pPr>
            <a:fld id="{ABE51832-B0B4-AF4D-AACD-3B0C73C9B8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542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0150D3-B6FB-EB4A-9E0F-0AD4FBC161C5}" type="slidenum">
              <a:rPr lang="en-US"/>
              <a:pPr/>
              <a:t>1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79CF07-5A78-6F4E-9A71-9B7D4510C159}" type="slidenum">
              <a:rPr lang="en-US"/>
              <a:pPr/>
              <a:t>10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278A7A-31DC-724A-8284-1EF3A6F89090}" type="slidenum">
              <a:rPr lang="en-US"/>
              <a:pPr/>
              <a:t>11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4A7BB9-244E-6742-8BF4-1DB638D0CAF0}" type="slidenum">
              <a:rPr lang="en-US"/>
              <a:pPr/>
              <a:t>12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A7A3EF-7867-5143-86ED-27005F83FAF8}" type="slidenum">
              <a:rPr lang="en-US"/>
              <a:pPr/>
              <a:t>13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645E7F-07D8-7F46-BC01-C79881023CBD}" type="slidenum">
              <a:rPr lang="en-US"/>
              <a:pPr/>
              <a:t>14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5F9A51-9BF7-AE4D-870C-2FF4595A3244}" type="slidenum">
              <a:rPr lang="en-US"/>
              <a:pPr/>
              <a:t>15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4F2E36-E9A8-8F44-AFF4-D931C0E1BBFE}" type="slidenum">
              <a:rPr lang="en-US"/>
              <a:pPr/>
              <a:t>16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DB87E4-A27A-9543-98F5-E17FB88C8464}" type="slidenum">
              <a:rPr lang="en-US"/>
              <a:pPr/>
              <a:t>17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70ECF9-CBA6-8D49-80C7-F2D2AEB60EC7}" type="slidenum">
              <a:rPr lang="en-US"/>
              <a:pPr/>
              <a:t>18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928FCA-90E6-694E-892E-E667C2B1C34C}" type="slidenum">
              <a:rPr lang="en-US"/>
              <a:pPr/>
              <a:t>19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16BC9C-AB0E-3B45-AF57-2F4675E4BE43}" type="slidenum">
              <a:rPr lang="en-US"/>
              <a:pPr/>
              <a:t>2</a:t>
            </a:fld>
            <a:endParaRPr lang="en-US"/>
          </a:p>
        </p:txBody>
      </p:sp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47B9B7-4525-2749-8A05-A01EC7C1FEAB}" type="slidenum">
              <a:rPr lang="en-US"/>
              <a:pPr/>
              <a:t>20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349BF7-4D5D-674D-BEA1-ED1298068792}" type="slidenum">
              <a:rPr lang="en-US"/>
              <a:pPr/>
              <a:t>21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CEF3F8-BCEF-8B42-A444-0C4661581B3D}" type="slidenum">
              <a:rPr lang="en-US"/>
              <a:pPr/>
              <a:t>22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62BAF4-8C47-D746-B66B-731511062F2B}" type="slidenum">
              <a:rPr lang="en-US"/>
              <a:pPr/>
              <a:t>23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F5635A-D35F-C64F-9DC4-6F81E8F298E3}" type="slidenum">
              <a:rPr lang="en-US"/>
              <a:pPr/>
              <a:t>24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244AAD-84FF-8642-ADD2-94B59B89FDD7}" type="slidenum">
              <a:rPr lang="en-US"/>
              <a:pPr/>
              <a:t>25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86FC6B-7D1D-3946-A070-B290362CB914}" type="slidenum">
              <a:rPr lang="en-US"/>
              <a:pPr/>
              <a:t>26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B43061-54FE-B54C-94D4-D1041CF50AAF}" type="slidenum">
              <a:rPr lang="en-US"/>
              <a:pPr/>
              <a:t>27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C93B27-1BAD-0144-B220-60818B63A937}" type="slidenum">
              <a:rPr lang="en-US"/>
              <a:pPr/>
              <a:t>28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9BC2B9-B92D-4A4D-96C1-0F1823E5E3F7}" type="slidenum">
              <a:rPr lang="en-US"/>
              <a:pPr/>
              <a:t>29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668A82-9B2A-BE44-BFE1-4AFB00D6C042}" type="slidenum">
              <a:rPr lang="en-US"/>
              <a:pPr/>
              <a:t>3</a:t>
            </a:fld>
            <a:endParaRPr lang="en-US"/>
          </a:p>
        </p:txBody>
      </p:sp>
      <p:sp>
        <p:nvSpPr>
          <p:cNvPr id="506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DC68C1-E019-B243-A7C6-D5B9F843F273}" type="slidenum">
              <a:rPr lang="en-US"/>
              <a:pPr/>
              <a:t>30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F42990-89C6-BC41-AC35-FC351224A708}" type="slidenum">
              <a:rPr lang="en-US"/>
              <a:pPr/>
              <a:t>31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906544-02E3-BC4D-A261-942BA2CD6D32}" type="slidenum">
              <a:rPr lang="en-US"/>
              <a:pPr/>
              <a:t>32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95AF29-C996-9E42-8912-2399B62E3207}" type="slidenum">
              <a:rPr lang="en-US"/>
              <a:pPr/>
              <a:t>33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BB8D04-6326-C94B-B39F-79C403E3DFEC}" type="slidenum">
              <a:rPr lang="en-US"/>
              <a:pPr/>
              <a:t>34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4388" cy="3468687"/>
          </a:xfrm>
          <a:ln w="12700" cap="flat">
            <a:solidFill>
              <a:schemeClr val="tx1"/>
            </a:solidFill>
          </a:ln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 lIns="92432" tIns="45406" rIns="92432" bIns="45406"/>
          <a:lstStyle/>
          <a:p>
            <a:pPr eaLnBrk="1" hangingPunct="1"/>
            <a:endParaRPr lang="en-US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8F696E-45ED-9D48-9EAB-1774429F10A1}" type="slidenum">
              <a:rPr lang="en-US"/>
              <a:pPr/>
              <a:t>35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58B4D6-7B33-1947-9CE1-8D47DF659170}" type="slidenum">
              <a:rPr lang="en-US"/>
              <a:pPr/>
              <a:t>36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4C5961-A7C0-774F-AEF7-6034BD291354}" type="slidenum">
              <a:rPr lang="en-US"/>
              <a:pPr/>
              <a:t>37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CCC83B-75C4-D342-8763-574EB36846F9}" type="slidenum">
              <a:rPr lang="en-US"/>
              <a:pPr/>
              <a:t>38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4388" cy="3468687"/>
          </a:xfrm>
          <a:ln w="12700" cap="flat">
            <a:solidFill>
              <a:schemeClr val="tx1"/>
            </a:solidFill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 lIns="92432" tIns="45406" rIns="92432" bIns="45406"/>
          <a:lstStyle/>
          <a:p>
            <a:pPr eaLnBrk="1" hangingPunct="1"/>
            <a:endParaRPr lang="en-US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2D1F51-7979-8F4A-B507-B0DCFD0DFBC0}" type="slidenum">
              <a:rPr lang="en-US"/>
              <a:pPr/>
              <a:t>39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4388" cy="3468687"/>
          </a:xfrm>
          <a:ln w="12700" cap="flat">
            <a:solidFill>
              <a:schemeClr val="tx1"/>
            </a:solidFill>
          </a:ln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 lIns="92432" tIns="45406" rIns="92432" bIns="45406"/>
          <a:lstStyle/>
          <a:p>
            <a:pPr eaLnBrk="1" hangingPunct="1"/>
            <a:endParaRPr lang="en-US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874200-0CB8-234E-9122-C9A51E2DFC3A}" type="slidenum">
              <a:rPr lang="en-US"/>
              <a:pPr/>
              <a:t>4</a:t>
            </a:fld>
            <a:endParaRPr lang="en-US"/>
          </a:p>
        </p:txBody>
      </p:sp>
      <p:sp>
        <p:nvSpPr>
          <p:cNvPr id="508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BFBDF2-8DF2-5E43-A1DE-B09DF724676C}" type="slidenum">
              <a:rPr lang="en-US"/>
              <a:pPr/>
              <a:t>40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4388" cy="3468687"/>
          </a:xfrm>
          <a:ln w="12700" cap="flat">
            <a:solidFill>
              <a:schemeClr val="tx1"/>
            </a:solidFill>
          </a:ln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 lIns="92432" tIns="45406" rIns="92432" bIns="45406"/>
          <a:lstStyle/>
          <a:p>
            <a:pPr eaLnBrk="1" hangingPunct="1"/>
            <a:endParaRPr lang="en-US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9915E2-B946-F542-B134-C1BC4C11F846}" type="slidenum">
              <a:rPr lang="en-US"/>
              <a:pPr/>
              <a:t>41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F7ECE7-11AB-DC4C-941C-64D9AB8E0918}" type="slidenum">
              <a:rPr lang="en-US"/>
              <a:pPr/>
              <a:t>42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D221C6-3C9D-7B40-90DF-DBBCFA570F3C}" type="slidenum">
              <a:rPr lang="en-US"/>
              <a:pPr/>
              <a:t>5</a:t>
            </a:fld>
            <a:endParaRPr lang="en-US"/>
          </a:p>
        </p:txBody>
      </p:sp>
      <p:sp>
        <p:nvSpPr>
          <p:cNvPr id="510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0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148F21-7D29-F64D-AE9D-9AEA5B676CE0}" type="slidenum">
              <a:rPr lang="en-US"/>
              <a:pPr/>
              <a:t>6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C60CCB-4E5E-4D45-9627-8B03D46240F1}" type="slidenum">
              <a:rPr lang="en-US"/>
              <a:pPr/>
              <a:t>7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B82302-3110-AC4D-876C-C65F9AF0D83A}" type="slidenum">
              <a:rPr lang="en-US"/>
              <a:pPr/>
              <a:t>8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71164E-5C8C-1D40-965F-B3DED2EAC90D}" type="slidenum">
              <a:rPr lang="en-US"/>
              <a:pPr/>
              <a:t>9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 userDrawn="1"/>
        </p:nvSpPr>
        <p:spPr bwMode="auto">
          <a:xfrm>
            <a:off x="327025" y="3671888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pic>
        <p:nvPicPr>
          <p:cNvPr id="5" name="Picture 8" descr="robot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081213"/>
            <a:ext cx="1682750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robot1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415088" y="2124075"/>
            <a:ext cx="2149475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 470/670 - Lecture 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C98EB-0FA0-F14B-9ADC-19811F569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 470/670 - Lecture 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31342-C83B-6343-A9F4-E32B851EAC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100013"/>
            <a:ext cx="2058988" cy="6191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313" y="100013"/>
            <a:ext cx="6027737" cy="6191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 470/670 - Lecture 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A656B-F1FF-E742-9908-5B375B27E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 470/670 - Lecture 8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CF7C0-BBD5-454E-8AD3-CA3E0DE35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 470/670 - Lecture 8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763B3-1EAB-9A48-B98D-887BBA69C4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5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 470/670 - Lecture 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86E45-6D46-EC4D-B330-CC5FCCFDAD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 470/670 - Lecture 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D7AFC-7409-1345-B181-EB3027024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 470/670 - Lecture 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D17C6C-ACC4-ED4E-A588-629A90CD6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 470/670 - Lecture 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3A420-0AE5-9241-A653-54489BC1B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 470/670 - Lecture 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8DF10-F0A9-3245-A7FA-8D956D0A3C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 470/670 - Lecture 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C849D-28CA-0F43-AAA5-C9E7523FE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 470/670 - Lecture 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B3FAF-1FF4-2F44-8399-7D5DE68168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 470/670 - Lecture 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D3E26-2BDF-3D42-B447-BF52A21164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100013"/>
            <a:ext cx="82296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214438"/>
            <a:ext cx="82296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1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12" charset="0"/>
              </a:defRPr>
            </a:lvl1pPr>
          </a:lstStyle>
          <a:p>
            <a:pPr>
              <a:defRPr/>
            </a:pPr>
            <a:r>
              <a:rPr lang="en-US"/>
              <a:t>CPE 470/670 - Lecture 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18002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12" charset="0"/>
              </a:defRPr>
            </a:lvl1pPr>
          </a:lstStyle>
          <a:p>
            <a:pPr>
              <a:defRPr/>
            </a:pPr>
            <a:fld id="{FCF00D35-2C96-F243-96CD-4B951F060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5" name="AutoShape 11"/>
          <p:cNvSpPr>
            <a:spLocks noChangeArrowheads="1"/>
          </p:cNvSpPr>
          <p:nvPr userDrawn="1"/>
        </p:nvSpPr>
        <p:spPr bwMode="auto">
          <a:xfrm>
            <a:off x="327025" y="989013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pic>
        <p:nvPicPr>
          <p:cNvPr id="1032" name="Picture 13" descr="robot1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347075" y="6278563"/>
            <a:ext cx="7969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14" descr="robot2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333375" y="328613"/>
            <a:ext cx="706438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9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Comic Sans M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Comic Sans M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Comic Sans M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Comic Sans MS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Comic Sans M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Comic Sans M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Comic Sans M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Comic Sans MS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 sz="2600">
          <a:solidFill>
            <a:srgbClr val="003399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 sz="2000">
          <a:solidFill>
            <a:srgbClr val="CC00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media" Target="file://localhost/Users/monica/Courses/Robotics_F14/Lectures/iros2001a_mslam.avi" TargetMode="External"/><Relationship Id="rId4" Type="http://schemas.openxmlformats.org/officeDocument/2006/relationships/video" Target="file://localhost/Users/monica/Courses/Robotics_F14/Lectures/iros2001a_mslam.avi" TargetMode="External"/><Relationship Id="rId5" Type="http://schemas.openxmlformats.org/officeDocument/2006/relationships/slideLayout" Target="../slideLayouts/slideLayout2.xml"/><Relationship Id="rId6" Type="http://schemas.openxmlformats.org/officeDocument/2006/relationships/notesSlide" Target="../notesSlides/notesSlide21.xml"/><Relationship Id="rId7" Type="http://schemas.openxmlformats.org/officeDocument/2006/relationships/image" Target="../media/image3.png"/><Relationship Id="rId8" Type="http://schemas.openxmlformats.org/officeDocument/2006/relationships/image" Target="../media/image4.png"/><Relationship Id="rId1" Type="http://schemas.microsoft.com/office/2007/relationships/media" Target="file://localhost/Users/monica/Courses/2009/Robotics_S09/Lectures/iros2001a_calib.avi" TargetMode="External"/><Relationship Id="rId2" Type="http://schemas.openxmlformats.org/officeDocument/2006/relationships/video" Target="file://localhost/Users/monica/Courses/2009/Robotics_S09/Lectures/iros2001a_calib.avi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22.xml"/><Relationship Id="rId5" Type="http://schemas.openxmlformats.org/officeDocument/2006/relationships/image" Target="../media/image5.png"/><Relationship Id="rId1" Type="http://schemas.microsoft.com/office/2007/relationships/media" Target="file://localhost/Users/monica/Courses/2009/Robotics_S09/Lectures/iros2001a_mslam.avi" TargetMode="External"/><Relationship Id="rId2" Type="http://schemas.openxmlformats.org/officeDocument/2006/relationships/video" Target="file://localhost/Users/monica/Courses/2009/Robotics_S09/Lectures/iros2001a_mslam.avi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7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8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09575" y="1371600"/>
            <a:ext cx="7772400" cy="2228850"/>
          </a:xfrm>
        </p:spPr>
        <p:txBody>
          <a:bodyPr/>
          <a:lstStyle/>
          <a:p>
            <a:pPr eaLnBrk="1" hangingPunct="1"/>
            <a:r>
              <a:rPr lang="en-US">
                <a:solidFill>
                  <a:schemeClr val="accent2"/>
                </a:solidFill>
                <a:ea typeface="ＭＳ Ｐゴシック" pitchFamily="-112" charset="-128"/>
                <a:cs typeface="ＭＳ Ｐゴシック" pitchFamily="-112" charset="-128"/>
              </a:rPr>
              <a:t>Autonomous Mobile Robots</a:t>
            </a:r>
            <a:br>
              <a:rPr lang="en-US">
                <a:solidFill>
                  <a:schemeClr val="accent2"/>
                </a:solidFill>
                <a:ea typeface="ＭＳ Ｐゴシック" pitchFamily="-112" charset="-128"/>
                <a:cs typeface="ＭＳ Ｐゴシック" pitchFamily="-112" charset="-128"/>
              </a:rPr>
            </a:br>
            <a:r>
              <a:rPr lang="en-US">
                <a:solidFill>
                  <a:schemeClr val="accent2"/>
                </a:solidFill>
                <a:ea typeface="ＭＳ Ｐゴシック" pitchFamily="-112" charset="-128"/>
                <a:cs typeface="ＭＳ Ｐゴシック" pitchFamily="-112" charset="-128"/>
              </a:rPr>
              <a:t>CPE 470/670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  <a:ea typeface="ＭＳ Ｐゴシック" pitchFamily="-112" charset="-128"/>
                <a:cs typeface="ＭＳ Ｐゴシック" pitchFamily="-112" charset="-128"/>
              </a:rPr>
              <a:t>Lecture 8</a:t>
            </a:r>
          </a:p>
          <a:p>
            <a:pPr eaLnBrk="1" hangingPunct="1"/>
            <a:r>
              <a:rPr lang="en-US">
                <a:solidFill>
                  <a:schemeClr val="tx1"/>
                </a:solidFill>
                <a:ea typeface="ＭＳ Ｐゴシック" pitchFamily="-112" charset="-128"/>
                <a:cs typeface="ＭＳ Ｐゴシック" pitchFamily="-112" charset="-128"/>
              </a:rPr>
              <a:t>Instructor: Monica Nicolescu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1F6948-DB3A-C74C-A9A8-851BDFE435CC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Robot Control Architectures</a:t>
            </a:r>
          </a:p>
        </p:txBody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There are infinitely many ways to program a robot, but there are only few types of robot control:</a:t>
            </a:r>
          </a:p>
          <a:p>
            <a:pPr lvl="1" eaLnBrk="1" hangingPunct="1"/>
            <a:r>
              <a:rPr lang="en-US">
                <a:solidFill>
                  <a:srgbClr val="CC0000"/>
                </a:solidFill>
              </a:rPr>
              <a:t>Deliberative control</a:t>
            </a:r>
            <a:r>
              <a:rPr lang="en-US"/>
              <a:t> (no longer in use)	</a:t>
            </a:r>
          </a:p>
          <a:p>
            <a:pPr lvl="1" eaLnBrk="1" hangingPunct="1"/>
            <a:r>
              <a:rPr lang="en-US">
                <a:solidFill>
                  <a:srgbClr val="6600CC"/>
                </a:solidFill>
              </a:rPr>
              <a:t>Reactive control</a:t>
            </a:r>
          </a:p>
          <a:p>
            <a:pPr lvl="1" eaLnBrk="1" hangingPunct="1"/>
            <a:r>
              <a:rPr lang="en-US">
                <a:solidFill>
                  <a:srgbClr val="008000"/>
                </a:solidFill>
              </a:rPr>
              <a:t>Hybrid control</a:t>
            </a:r>
          </a:p>
          <a:p>
            <a:pPr lvl="1" eaLnBrk="1" hangingPunct="1"/>
            <a:r>
              <a:rPr lang="en-US"/>
              <a:t>Behavior-based control </a:t>
            </a:r>
          </a:p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Numerous “architectures” are developed, specifically designed for a particular control problem</a:t>
            </a:r>
          </a:p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However, they all fit into one of the categories above</a:t>
            </a:r>
          </a:p>
        </p:txBody>
      </p:sp>
    </p:spTree>
    <p:extLst>
      <p:ext uri="{BB962C8B-B14F-4D97-AF65-F5344CB8AC3E}">
        <p14:creationId xmlns:p14="http://schemas.microsoft.com/office/powerpoint/2010/main" val="610799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985DC2-1215-A145-8796-AC473AE4AFF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Comparing Architectures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284787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112" charset="-128"/>
                <a:cs typeface="ＭＳ Ｐゴシック" pitchFamily="-112" charset="-128"/>
              </a:rPr>
              <a:t>The </a:t>
            </a:r>
            <a:r>
              <a:rPr lang="en-US" dirty="0" smtClean="0">
                <a:ea typeface="ＭＳ Ｐゴシック" pitchFamily="-112" charset="-128"/>
                <a:cs typeface="ＭＳ Ｐゴシック" pitchFamily="-112" charset="-128"/>
              </a:rPr>
              <a:t>previous criteria </a:t>
            </a:r>
            <a:r>
              <a:rPr lang="en-US" dirty="0">
                <a:ea typeface="ＭＳ Ｐゴシック" pitchFamily="-112" charset="-128"/>
                <a:cs typeface="ＭＳ Ｐゴシック" pitchFamily="-112" charset="-128"/>
              </a:rPr>
              <a:t>help us to compare and evaluate different architectures relative to specific robot designs, tasks, and environments </a:t>
            </a:r>
          </a:p>
          <a:p>
            <a:pPr eaLnBrk="1" hangingPunct="1"/>
            <a:r>
              <a:rPr lang="en-US" dirty="0" smtClean="0">
                <a:ea typeface="ＭＳ Ｐゴシック" pitchFamily="-112" charset="-128"/>
                <a:cs typeface="ＭＳ Ｐゴシック" pitchFamily="-112" charset="-128"/>
              </a:rPr>
              <a:t>Architectures can be classified by the way in which they treat:</a:t>
            </a:r>
          </a:p>
          <a:p>
            <a:pPr lvl="1" eaLnBrk="1" hangingPunct="1"/>
            <a:r>
              <a:rPr lang="en-US" dirty="0" smtClean="0"/>
              <a:t>Time-scale (looking ahead)</a:t>
            </a:r>
          </a:p>
          <a:p>
            <a:pPr lvl="1" eaLnBrk="1" hangingPunct="1"/>
            <a:r>
              <a:rPr lang="en-US" dirty="0" smtClean="0"/>
              <a:t>Modularity </a:t>
            </a:r>
          </a:p>
          <a:p>
            <a:pPr lvl="1" eaLnBrk="1" hangingPunct="1"/>
            <a:r>
              <a:rPr lang="en-US" dirty="0" smtClean="0"/>
              <a:t>Representation</a:t>
            </a:r>
          </a:p>
          <a:p>
            <a:pPr eaLnBrk="1" hangingPunct="1"/>
            <a:r>
              <a:rPr lang="en-US" dirty="0" smtClean="0">
                <a:ea typeface="ＭＳ Ｐゴシック" pitchFamily="-112" charset="-128"/>
                <a:cs typeface="ＭＳ Ｐゴシック" pitchFamily="-112" charset="-128"/>
              </a:rPr>
              <a:t>There </a:t>
            </a:r>
            <a:r>
              <a:rPr lang="en-US" dirty="0">
                <a:ea typeface="ＭＳ Ｐゴシック" pitchFamily="-112" charset="-128"/>
                <a:cs typeface="ＭＳ Ｐゴシック" pitchFamily="-112" charset="-128"/>
              </a:rPr>
              <a:t>is no perfect recipe for finding the right control </a:t>
            </a:r>
            <a:r>
              <a:rPr lang="en-US" dirty="0" smtClean="0">
                <a:ea typeface="ＭＳ Ｐゴシック" pitchFamily="-112" charset="-128"/>
                <a:cs typeface="ＭＳ Ｐゴシック" pitchFamily="-112" charset="-128"/>
              </a:rPr>
              <a:t>architecture</a:t>
            </a:r>
            <a:endParaRPr lang="en-US" dirty="0">
              <a:ea typeface="ＭＳ Ｐゴシック" pitchFamily="-112" charset="-128"/>
              <a:cs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6947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C1199B-9A07-5A43-AB49-6322D19FE1C7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Time-Scale and Looking Ahead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00138"/>
            <a:ext cx="8229600" cy="55118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How fast does the system react? Does it look into the future?</a:t>
            </a:r>
          </a:p>
          <a:p>
            <a:pPr eaLnBrk="1" hangingPunct="1">
              <a:lnSpc>
                <a:spcPct val="110000"/>
              </a:lnSpc>
            </a:pPr>
            <a:r>
              <a:rPr lang="en-US">
                <a:solidFill>
                  <a:srgbClr val="CC0000"/>
                </a:solidFill>
                <a:latin typeface="Comic Sans MS" pitchFamily="-112" charset="0"/>
                <a:ea typeface="ＭＳ Ｐゴシック" pitchFamily="-112" charset="-128"/>
                <a:cs typeface="ＭＳ Ｐゴシック" pitchFamily="-112" charset="-128"/>
              </a:rPr>
              <a:t>Deliberative control</a:t>
            </a:r>
          </a:p>
          <a:p>
            <a:pPr lvl="1" eaLnBrk="1" hangingPunct="1">
              <a:lnSpc>
                <a:spcPct val="110000"/>
              </a:lnSpc>
            </a:pPr>
            <a:r>
              <a:rPr lang="en-US"/>
              <a:t>Look into the future (plan) then execute  </a:t>
            </a:r>
            <a:r>
              <a:rPr lang="en-US">
                <a:sym typeface="Symbol" pitchFamily="-112" charset="2"/>
              </a:rPr>
              <a:t> long time scale</a:t>
            </a:r>
          </a:p>
          <a:p>
            <a:pPr eaLnBrk="1" hangingPunct="1">
              <a:lnSpc>
                <a:spcPct val="110000"/>
              </a:lnSpc>
            </a:pPr>
            <a:r>
              <a:rPr lang="en-US">
                <a:solidFill>
                  <a:srgbClr val="008000"/>
                </a:solidFill>
                <a:latin typeface="Comic Sans MS" pitchFamily="-112" charset="0"/>
                <a:ea typeface="ＭＳ Ｐゴシック" pitchFamily="-112" charset="-128"/>
                <a:cs typeface="ＭＳ Ｐゴシック" pitchFamily="-112" charset="-128"/>
                <a:sym typeface="Symbol" pitchFamily="-112" charset="2"/>
              </a:rPr>
              <a:t>Reactive control</a:t>
            </a:r>
          </a:p>
          <a:p>
            <a:pPr lvl="1" eaLnBrk="1" hangingPunct="1">
              <a:lnSpc>
                <a:spcPct val="110000"/>
              </a:lnSpc>
            </a:pPr>
            <a:r>
              <a:rPr lang="en-US">
                <a:sym typeface="Symbol" pitchFamily="-112" charset="2"/>
              </a:rPr>
              <a:t>Do not look ahead, simply react </a:t>
            </a:r>
            <a:r>
              <a:rPr lang="en-US"/>
              <a:t> </a:t>
            </a:r>
            <a:r>
              <a:rPr lang="en-US">
                <a:sym typeface="Symbol" pitchFamily="-112" charset="2"/>
              </a:rPr>
              <a:t> short time scale</a:t>
            </a:r>
          </a:p>
          <a:p>
            <a:pPr eaLnBrk="1" hangingPunct="1">
              <a:lnSpc>
                <a:spcPct val="110000"/>
              </a:lnSpc>
            </a:pPr>
            <a:r>
              <a:rPr lang="en-US">
                <a:latin typeface="Comic Sans MS" pitchFamily="-112" charset="0"/>
                <a:ea typeface="ＭＳ Ｐゴシック" pitchFamily="-112" charset="-128"/>
                <a:cs typeface="ＭＳ Ｐゴシック" pitchFamily="-112" charset="-128"/>
                <a:sym typeface="Symbol" pitchFamily="-112" charset="2"/>
              </a:rPr>
              <a:t>Hybrid control</a:t>
            </a:r>
          </a:p>
          <a:p>
            <a:pPr lvl="1" eaLnBrk="1" hangingPunct="1">
              <a:lnSpc>
                <a:spcPct val="110000"/>
              </a:lnSpc>
            </a:pPr>
            <a:r>
              <a:rPr lang="en-US">
                <a:sym typeface="Symbol" pitchFamily="-112" charset="2"/>
              </a:rPr>
              <a:t>Look ahead (deliberative layer) but also react quickly (reactive layer)</a:t>
            </a:r>
          </a:p>
          <a:p>
            <a:pPr eaLnBrk="1" hangingPunct="1">
              <a:lnSpc>
                <a:spcPct val="110000"/>
              </a:lnSpc>
            </a:pPr>
            <a:r>
              <a:rPr lang="en-US">
                <a:solidFill>
                  <a:srgbClr val="6600CC"/>
                </a:solidFill>
                <a:latin typeface="Comic Sans MS" pitchFamily="-112" charset="0"/>
                <a:ea typeface="ＭＳ Ｐゴシック" pitchFamily="-112" charset="-128"/>
                <a:cs typeface="ＭＳ Ｐゴシック" pitchFamily="-112" charset="-128"/>
                <a:sym typeface="Symbol" pitchFamily="-112" charset="2"/>
              </a:rPr>
              <a:t>Behavior-based: </a:t>
            </a:r>
          </a:p>
          <a:p>
            <a:pPr lvl="1" eaLnBrk="1" hangingPunct="1">
              <a:lnSpc>
                <a:spcPct val="110000"/>
              </a:lnSpc>
            </a:pPr>
            <a:r>
              <a:rPr lang="en-US">
                <a:sym typeface="Symbol" pitchFamily="-112" charset="2"/>
              </a:rPr>
              <a:t>Look ahead while acting   </a:t>
            </a:r>
          </a:p>
        </p:txBody>
      </p:sp>
    </p:spTree>
    <p:extLst>
      <p:ext uri="{BB962C8B-B14F-4D97-AF65-F5344CB8AC3E}">
        <p14:creationId xmlns:p14="http://schemas.microsoft.com/office/powerpoint/2010/main" val="3801883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A9AF82-24E1-594C-B37B-2A82D4C30C2F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Modularity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326062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Refers to the way the control system is broken into components</a:t>
            </a:r>
          </a:p>
          <a:p>
            <a:pPr eaLnBrk="1" hangingPunct="1"/>
            <a:r>
              <a:rPr lang="en-US">
                <a:solidFill>
                  <a:srgbClr val="CC0000"/>
                </a:solidFill>
                <a:latin typeface="Comic Sans MS" pitchFamily="-112" charset="0"/>
                <a:ea typeface="ＭＳ Ｐゴシック" pitchFamily="-112" charset="-128"/>
                <a:cs typeface="ＭＳ Ｐゴシック" pitchFamily="-112" charset="-128"/>
              </a:rPr>
              <a:t>Deliberative control</a:t>
            </a:r>
          </a:p>
          <a:p>
            <a:pPr lvl="1" eaLnBrk="1" hangingPunct="1"/>
            <a:r>
              <a:rPr lang="en-US"/>
              <a:t>Sensing (perception), planning and acting</a:t>
            </a:r>
            <a:endParaRPr lang="en-US">
              <a:sym typeface="Symbol" pitchFamily="-112" charset="2"/>
            </a:endParaRPr>
          </a:p>
          <a:p>
            <a:pPr eaLnBrk="1" hangingPunct="1"/>
            <a:r>
              <a:rPr lang="en-US">
                <a:solidFill>
                  <a:srgbClr val="008000"/>
                </a:solidFill>
                <a:latin typeface="Comic Sans MS" pitchFamily="-112" charset="0"/>
                <a:ea typeface="ＭＳ Ｐゴシック" pitchFamily="-112" charset="-128"/>
                <a:cs typeface="ＭＳ Ｐゴシック" pitchFamily="-112" charset="-128"/>
                <a:sym typeface="Symbol" pitchFamily="-112" charset="2"/>
              </a:rPr>
              <a:t>Reactive control</a:t>
            </a:r>
          </a:p>
          <a:p>
            <a:pPr lvl="1" eaLnBrk="1" hangingPunct="1"/>
            <a:r>
              <a:rPr lang="en-US">
                <a:sym typeface="Symbol" pitchFamily="-112" charset="2"/>
              </a:rPr>
              <a:t>Multiple modules running in parallel</a:t>
            </a:r>
          </a:p>
          <a:p>
            <a:pPr eaLnBrk="1" hangingPunct="1"/>
            <a:r>
              <a:rPr lang="en-US">
                <a:latin typeface="Comic Sans MS" pitchFamily="-112" charset="0"/>
                <a:ea typeface="ＭＳ Ｐゴシック" pitchFamily="-112" charset="-128"/>
                <a:cs typeface="ＭＳ Ｐゴシック" pitchFamily="-112" charset="-128"/>
                <a:sym typeface="Symbol" pitchFamily="-112" charset="2"/>
              </a:rPr>
              <a:t>Hybrid control</a:t>
            </a:r>
          </a:p>
          <a:p>
            <a:pPr lvl="1" eaLnBrk="1" hangingPunct="1"/>
            <a:r>
              <a:rPr lang="en-US">
                <a:sym typeface="Symbol" pitchFamily="-112" charset="2"/>
              </a:rPr>
              <a:t>Deliberative, reactive, middle layer</a:t>
            </a:r>
          </a:p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  <a:sym typeface="Symbol" pitchFamily="-112" charset="2"/>
              </a:rPr>
              <a:t> </a:t>
            </a:r>
            <a:r>
              <a:rPr lang="en-US">
                <a:solidFill>
                  <a:srgbClr val="6600CC"/>
                </a:solidFill>
                <a:latin typeface="Comic Sans MS" pitchFamily="-112" charset="0"/>
                <a:ea typeface="ＭＳ Ｐゴシック" pitchFamily="-112" charset="-128"/>
                <a:cs typeface="ＭＳ Ｐゴシック" pitchFamily="-112" charset="-128"/>
                <a:sym typeface="Symbol" pitchFamily="-112" charset="2"/>
              </a:rPr>
              <a:t>Behavior-based: </a:t>
            </a:r>
          </a:p>
          <a:p>
            <a:pPr lvl="1" eaLnBrk="1" hangingPunct="1"/>
            <a:r>
              <a:rPr lang="en-US">
                <a:sym typeface="Symbol" pitchFamily="-112" charset="2"/>
              </a:rPr>
              <a:t>Multiple modules running in parallel 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289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72DEB6-DA92-6A42-ABDE-4D0EF7FE8573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Representation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Representation is the form in which the control system internally stores information</a:t>
            </a:r>
          </a:p>
          <a:p>
            <a:pPr lvl="1" eaLnBrk="1" hangingPunct="1">
              <a:lnSpc>
                <a:spcPct val="110000"/>
              </a:lnSpc>
            </a:pPr>
            <a:r>
              <a:rPr lang="en-US"/>
              <a:t>Internal state</a:t>
            </a:r>
          </a:p>
          <a:p>
            <a:pPr lvl="1" eaLnBrk="1" hangingPunct="1">
              <a:lnSpc>
                <a:spcPct val="110000"/>
              </a:lnSpc>
            </a:pPr>
            <a:r>
              <a:rPr lang="en-US"/>
              <a:t>Internal representations</a:t>
            </a:r>
          </a:p>
          <a:p>
            <a:pPr lvl="1" eaLnBrk="1" hangingPunct="1">
              <a:lnSpc>
                <a:spcPct val="110000"/>
              </a:lnSpc>
            </a:pPr>
            <a:r>
              <a:rPr lang="en-US"/>
              <a:t>Internal models</a:t>
            </a:r>
          </a:p>
          <a:p>
            <a:pPr lvl="1" eaLnBrk="1" hangingPunct="1">
              <a:lnSpc>
                <a:spcPct val="110000"/>
              </a:lnSpc>
            </a:pPr>
            <a:r>
              <a:rPr lang="en-US"/>
              <a:t>History</a:t>
            </a:r>
          </a:p>
          <a:p>
            <a:pPr eaLnBrk="1" hangingPunct="1">
              <a:lnSpc>
                <a:spcPct val="110000"/>
              </a:lnSpc>
            </a:pPr>
            <a:r>
              <a:rPr lang="en-US">
                <a:solidFill>
                  <a:srgbClr val="CC0000"/>
                </a:solidFill>
                <a:latin typeface="Comic Sans MS" pitchFamily="-112" charset="0"/>
                <a:ea typeface="ＭＳ Ｐゴシック" pitchFamily="-112" charset="-128"/>
                <a:cs typeface="ＭＳ Ｐゴシック" pitchFamily="-112" charset="-128"/>
              </a:rPr>
              <a:t>What</a:t>
            </a:r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 is represented and </a:t>
            </a:r>
            <a:r>
              <a:rPr lang="en-US">
                <a:solidFill>
                  <a:srgbClr val="CC0000"/>
                </a:solidFill>
                <a:latin typeface="Comic Sans MS" pitchFamily="-112" charset="0"/>
                <a:ea typeface="ＭＳ Ｐゴシック" pitchFamily="-112" charset="-128"/>
                <a:cs typeface="ＭＳ Ｐゴシック" pitchFamily="-112" charset="-128"/>
              </a:rPr>
              <a:t>how</a:t>
            </a:r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 it is represented has a major impact on robot control</a:t>
            </a:r>
          </a:p>
          <a:p>
            <a:pPr eaLnBrk="1" hangingPunct="1">
              <a:lnSpc>
                <a:spcPct val="110000"/>
              </a:lnSpc>
            </a:pPr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State refers to the </a:t>
            </a:r>
            <a:r>
              <a:rPr lang="en-US">
                <a:solidFill>
                  <a:srgbClr val="CC0000"/>
                </a:solidFill>
                <a:latin typeface="Comic Sans MS" pitchFamily="-112" charset="0"/>
                <a:ea typeface="ＭＳ Ｐゴシック" pitchFamily="-112" charset="-128"/>
                <a:cs typeface="ＭＳ Ｐゴシック" pitchFamily="-112" charset="-128"/>
              </a:rPr>
              <a:t>"status"</a:t>
            </a:r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 of the system itself, whereas </a:t>
            </a:r>
            <a:r>
              <a:rPr lang="en-US">
                <a:solidFill>
                  <a:srgbClr val="008000"/>
                </a:solidFill>
                <a:latin typeface="Comic Sans MS" pitchFamily="-112" charset="0"/>
                <a:ea typeface="ＭＳ Ｐゴシック" pitchFamily="-112" charset="-128"/>
                <a:cs typeface="ＭＳ Ｐゴシック" pitchFamily="-112" charset="-128"/>
              </a:rPr>
              <a:t>"representation"</a:t>
            </a:r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 refers to arbitrary information that the robot stores </a:t>
            </a:r>
          </a:p>
        </p:txBody>
      </p:sp>
    </p:spTree>
    <p:extLst>
      <p:ext uri="{BB962C8B-B14F-4D97-AF65-F5344CB8AC3E}">
        <p14:creationId xmlns:p14="http://schemas.microsoft.com/office/powerpoint/2010/main" val="3052311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CF2C48-DE15-4E46-8E75-5DAF0BB5665A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An Example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Consider </a:t>
            </a:r>
            <a:r>
              <a:rPr lang="en-US">
                <a:solidFill>
                  <a:srgbClr val="CC0000"/>
                </a:solidFill>
                <a:ea typeface="ＭＳ Ｐゴシック" pitchFamily="-112" charset="-128"/>
                <a:cs typeface="ＭＳ Ｐゴシック" pitchFamily="-112" charset="-128"/>
              </a:rPr>
              <a:t>a robot that moves in a maze:</a:t>
            </a:r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 what does the robot need to know to navigate and get out?</a:t>
            </a:r>
          </a:p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Store the path taken to the end of the maze</a:t>
            </a:r>
          </a:p>
          <a:p>
            <a:pPr lvl="1" eaLnBrk="1" hangingPunct="1"/>
            <a:r>
              <a:rPr lang="en-US"/>
              <a:t>Straight 1m, left 90 degrees, straight 2m, right 45 degrees</a:t>
            </a:r>
          </a:p>
          <a:p>
            <a:pPr lvl="1" eaLnBrk="1" hangingPunct="1"/>
            <a:r>
              <a:rPr lang="en-US">
                <a:solidFill>
                  <a:srgbClr val="008000"/>
                </a:solidFill>
                <a:latin typeface="Comic Sans MS" pitchFamily="-112" charset="0"/>
              </a:rPr>
              <a:t>Odometric path</a:t>
            </a:r>
          </a:p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Store a sequence of moves it has made at particular landmark in the environment</a:t>
            </a:r>
          </a:p>
          <a:p>
            <a:pPr lvl="1" eaLnBrk="1" hangingPunct="1"/>
            <a:r>
              <a:rPr lang="en-US"/>
              <a:t>Left at first junction, right at the second, left at the third</a:t>
            </a:r>
          </a:p>
          <a:p>
            <a:pPr lvl="1" eaLnBrk="1" hangingPunct="1"/>
            <a:r>
              <a:rPr lang="en-US">
                <a:solidFill>
                  <a:srgbClr val="008000"/>
                </a:solidFill>
                <a:latin typeface="Comic Sans MS" pitchFamily="-112" charset="0"/>
              </a:rPr>
              <a:t>Landmark-based path</a:t>
            </a:r>
          </a:p>
          <a:p>
            <a:pPr eaLnBrk="1" hangingPunct="1">
              <a:buFontTx/>
              <a:buNone/>
            </a:pPr>
            <a:endParaRPr lang="en-US">
              <a:solidFill>
                <a:srgbClr val="008000"/>
              </a:solidFill>
              <a:latin typeface="Comic Sans MS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8498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907633-DA8F-AD4B-935B-F65A19A31A28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Topological Map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sz="2200">
                <a:ea typeface="ＭＳ Ｐゴシック" pitchFamily="-112" charset="-128"/>
                <a:cs typeface="ＭＳ Ｐゴシック" pitchFamily="-112" charset="-128"/>
              </a:rPr>
              <a:t>Store what to do at </a:t>
            </a:r>
            <a:r>
              <a:rPr lang="en-US" sz="2200">
                <a:solidFill>
                  <a:srgbClr val="CC0000"/>
                </a:solidFill>
                <a:latin typeface="Comic Sans MS" pitchFamily="-112" charset="0"/>
                <a:ea typeface="ＭＳ Ｐゴシック" pitchFamily="-112" charset="-128"/>
                <a:cs typeface="ＭＳ Ｐゴシック" pitchFamily="-112" charset="-128"/>
              </a:rPr>
              <a:t>each</a:t>
            </a:r>
            <a:r>
              <a:rPr lang="en-US" sz="2200">
                <a:ea typeface="ＭＳ Ｐゴシック" pitchFamily="-112" charset="-128"/>
                <a:cs typeface="ＭＳ Ｐゴシック" pitchFamily="-112" charset="-128"/>
              </a:rPr>
              <a:t> landmark in the maze</a:t>
            </a:r>
          </a:p>
          <a:p>
            <a:pPr lvl="1" eaLnBrk="1" hangingPunct="1">
              <a:lnSpc>
                <a:spcPct val="100000"/>
              </a:lnSpc>
            </a:pPr>
            <a:r>
              <a:rPr lang="en-US" sz="2400">
                <a:solidFill>
                  <a:srgbClr val="008000"/>
                </a:solidFill>
                <a:latin typeface="Comic Sans MS" pitchFamily="-112" charset="0"/>
              </a:rPr>
              <a:t>Landmark-based map</a:t>
            </a:r>
          </a:p>
          <a:p>
            <a:pPr eaLnBrk="1" hangingPunct="1">
              <a:lnSpc>
                <a:spcPct val="100000"/>
              </a:lnSpc>
            </a:pPr>
            <a:r>
              <a:rPr lang="en-US" sz="2200">
                <a:ea typeface="ＭＳ Ｐゴシック" pitchFamily="-112" charset="-128"/>
                <a:cs typeface="ＭＳ Ｐゴシック" pitchFamily="-112" charset="-128"/>
              </a:rPr>
              <a:t>The map can be stored (represented) in different forms</a:t>
            </a:r>
          </a:p>
          <a:p>
            <a:pPr lvl="1" eaLnBrk="1" hangingPunct="1">
              <a:lnSpc>
                <a:spcPct val="100000"/>
              </a:lnSpc>
            </a:pPr>
            <a:r>
              <a:rPr lang="en-US"/>
              <a:t>Store all possible paths and use the shortest one</a:t>
            </a:r>
          </a:p>
          <a:p>
            <a:pPr lvl="1" eaLnBrk="1" hangingPunct="1">
              <a:lnSpc>
                <a:spcPct val="100000"/>
              </a:lnSpc>
            </a:pPr>
            <a:r>
              <a:rPr lang="en-US" sz="2400">
                <a:solidFill>
                  <a:srgbClr val="008000"/>
                </a:solidFill>
                <a:latin typeface="Comic Sans MS" pitchFamily="-112" charset="0"/>
              </a:rPr>
              <a:t>Topological map:</a:t>
            </a:r>
            <a:r>
              <a:rPr lang="en-US"/>
              <a:t> describes the connections among the landmarks</a:t>
            </a:r>
          </a:p>
          <a:p>
            <a:pPr lvl="1" eaLnBrk="1" hangingPunct="1">
              <a:lnSpc>
                <a:spcPct val="100000"/>
              </a:lnSpc>
            </a:pPr>
            <a:r>
              <a:rPr lang="en-US">
                <a:solidFill>
                  <a:srgbClr val="008000"/>
                </a:solidFill>
                <a:latin typeface="Comic Sans MS" pitchFamily="-112" charset="0"/>
              </a:rPr>
              <a:t>Metric map:</a:t>
            </a:r>
            <a:r>
              <a:rPr lang="en-US"/>
              <a:t> global map of the maze with exact lengths of corridors and distances between walls, free and blocked paths: </a:t>
            </a:r>
            <a:r>
              <a:rPr lang="en-US" sz="2400">
                <a:solidFill>
                  <a:srgbClr val="6600CC"/>
                </a:solidFill>
                <a:latin typeface="Comic Sans MS" pitchFamily="-112" charset="0"/>
              </a:rPr>
              <a:t>very general!</a:t>
            </a:r>
            <a:r>
              <a:rPr lang="en-US" sz="2400"/>
              <a:t> </a:t>
            </a:r>
          </a:p>
          <a:p>
            <a:pPr eaLnBrk="1" hangingPunct="1">
              <a:lnSpc>
                <a:spcPct val="100000"/>
              </a:lnSpc>
            </a:pPr>
            <a:r>
              <a:rPr lang="en-US" sz="2200">
                <a:ea typeface="ＭＳ Ｐゴシック" pitchFamily="-112" charset="-128"/>
                <a:cs typeface="ＭＳ Ｐゴシック" pitchFamily="-112" charset="-128"/>
              </a:rPr>
              <a:t>The robot can use this map to find new paths through the maze</a:t>
            </a:r>
          </a:p>
          <a:p>
            <a:pPr eaLnBrk="1" hangingPunct="1">
              <a:lnSpc>
                <a:spcPct val="100000"/>
              </a:lnSpc>
            </a:pPr>
            <a:r>
              <a:rPr lang="en-US" sz="2200">
                <a:ea typeface="ＭＳ Ｐゴシック" pitchFamily="-112" charset="-128"/>
                <a:cs typeface="ＭＳ Ｐゴシック" pitchFamily="-112" charset="-128"/>
              </a:rPr>
              <a:t>Such a map is a </a:t>
            </a:r>
            <a:r>
              <a:rPr lang="en-US" sz="2200">
                <a:solidFill>
                  <a:srgbClr val="008000"/>
                </a:solidFill>
                <a:latin typeface="Comic Sans MS" pitchFamily="-112" charset="0"/>
                <a:ea typeface="ＭＳ Ｐゴシック" pitchFamily="-112" charset="-128"/>
                <a:cs typeface="ＭＳ Ｐゴシック" pitchFamily="-112" charset="-128"/>
              </a:rPr>
              <a:t>world model</a:t>
            </a:r>
            <a:r>
              <a:rPr lang="en-US" sz="2200">
                <a:ea typeface="ＭＳ Ｐゴシック" pitchFamily="-112" charset="-128"/>
                <a:cs typeface="ＭＳ Ｐゴシック" pitchFamily="-112" charset="-128"/>
              </a:rPr>
              <a:t>, a representation of the environment</a:t>
            </a:r>
          </a:p>
        </p:txBody>
      </p:sp>
    </p:spTree>
    <p:extLst>
      <p:ext uri="{BB962C8B-B14F-4D97-AF65-F5344CB8AC3E}">
        <p14:creationId xmlns:p14="http://schemas.microsoft.com/office/powerpoint/2010/main" val="1411193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</a:p>
        </p:txBody>
      </p:sp>
      <p:sp>
        <p:nvSpPr>
          <p:cNvPr id="501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F1B71B-4E2F-214D-97F5-54F22E88357A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World Models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383212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Numerous aspects of the world can be represented</a:t>
            </a:r>
          </a:p>
          <a:p>
            <a:pPr lvl="1" eaLnBrk="1" hangingPunct="1"/>
            <a:r>
              <a:rPr lang="en-US">
                <a:solidFill>
                  <a:srgbClr val="6600CC"/>
                </a:solidFill>
                <a:latin typeface="Comic Sans MS" pitchFamily="-112" charset="0"/>
              </a:rPr>
              <a:t>self/ego:</a:t>
            </a:r>
            <a:r>
              <a:rPr lang="en-US"/>
              <a:t> stored proprioception, self-limits, goals, intentions, plans</a:t>
            </a:r>
          </a:p>
          <a:p>
            <a:pPr lvl="1" eaLnBrk="1" hangingPunct="1"/>
            <a:r>
              <a:rPr lang="en-US">
                <a:solidFill>
                  <a:srgbClr val="008000"/>
                </a:solidFill>
                <a:latin typeface="Comic Sans MS" pitchFamily="-112" charset="0"/>
              </a:rPr>
              <a:t>space:</a:t>
            </a:r>
            <a:r>
              <a:rPr lang="en-US"/>
              <a:t> metric or topological (maps, navigable spaces, structures)</a:t>
            </a:r>
          </a:p>
          <a:p>
            <a:pPr lvl="1" eaLnBrk="1" hangingPunct="1"/>
            <a:r>
              <a:rPr lang="en-US">
                <a:solidFill>
                  <a:srgbClr val="CC0000"/>
                </a:solidFill>
                <a:latin typeface="Comic Sans MS" pitchFamily="-112" charset="0"/>
              </a:rPr>
              <a:t>objects, people, other robots:</a:t>
            </a:r>
            <a:r>
              <a:rPr lang="en-US"/>
              <a:t> detectable things in the world</a:t>
            </a:r>
          </a:p>
          <a:p>
            <a:pPr lvl="1" eaLnBrk="1" hangingPunct="1"/>
            <a:r>
              <a:rPr lang="en-US">
                <a:latin typeface="Comic Sans MS" pitchFamily="-112" charset="0"/>
              </a:rPr>
              <a:t>actions:</a:t>
            </a:r>
            <a:r>
              <a:rPr lang="en-US"/>
              <a:t> outcomes of specific actions in the environment</a:t>
            </a:r>
          </a:p>
          <a:p>
            <a:pPr lvl="1" eaLnBrk="1" hangingPunct="1"/>
            <a:r>
              <a:rPr lang="en-US">
                <a:solidFill>
                  <a:schemeClr val="hlink"/>
                </a:solidFill>
                <a:latin typeface="Comic Sans MS" pitchFamily="-112" charset="0"/>
              </a:rPr>
              <a:t>tasks:</a:t>
            </a:r>
            <a:r>
              <a:rPr lang="en-US"/>
              <a:t> what needs to be done, in what order, by when</a:t>
            </a:r>
          </a:p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Ways of representation</a:t>
            </a:r>
          </a:p>
          <a:p>
            <a:pPr lvl="1" eaLnBrk="1" hangingPunct="1"/>
            <a:r>
              <a:rPr lang="en-US"/>
              <a:t>Abstractions of a robot’s state &amp; other information</a:t>
            </a:r>
          </a:p>
        </p:txBody>
      </p:sp>
    </p:spTree>
    <p:extLst>
      <p:ext uri="{BB962C8B-B14F-4D97-AF65-F5344CB8AC3E}">
        <p14:creationId xmlns:p14="http://schemas.microsoft.com/office/powerpoint/2010/main" val="2425475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</a:p>
        </p:txBody>
      </p:sp>
      <p:sp>
        <p:nvSpPr>
          <p:cNvPr id="522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FC4628-9D42-C549-8F91-2A40DD9529AE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Model Complexity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399087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Some models are very </a:t>
            </a:r>
            <a:r>
              <a:rPr lang="en-US" b="1">
                <a:ea typeface="ＭＳ Ｐゴシック" pitchFamily="-112" charset="-128"/>
                <a:cs typeface="ＭＳ Ｐゴシック" pitchFamily="-112" charset="-128"/>
              </a:rPr>
              <a:t>elaborate</a:t>
            </a:r>
          </a:p>
          <a:p>
            <a:pPr lvl="1" eaLnBrk="1" hangingPunct="1"/>
            <a:r>
              <a:rPr lang="en-US"/>
              <a:t>They take a </a:t>
            </a:r>
            <a:r>
              <a:rPr lang="en-US">
                <a:solidFill>
                  <a:srgbClr val="CC0000"/>
                </a:solidFill>
                <a:latin typeface="Comic Sans MS" pitchFamily="-112" charset="0"/>
              </a:rPr>
              <a:t>long time to construct</a:t>
            </a:r>
          </a:p>
          <a:p>
            <a:pPr lvl="1" eaLnBrk="1" hangingPunct="1"/>
            <a:r>
              <a:rPr lang="en-US"/>
              <a:t>These are </a:t>
            </a:r>
            <a:r>
              <a:rPr lang="en-US">
                <a:solidFill>
                  <a:srgbClr val="CC0000"/>
                </a:solidFill>
                <a:latin typeface="Comic Sans MS" pitchFamily="-112" charset="0"/>
              </a:rPr>
              <a:t>kept around for a long time</a:t>
            </a:r>
            <a:r>
              <a:rPr lang="en-US"/>
              <a:t> throughout the lifetime of the robot</a:t>
            </a:r>
          </a:p>
          <a:p>
            <a:pPr lvl="1" eaLnBrk="1" hangingPunct="1"/>
            <a:r>
              <a:rPr lang="en-US"/>
              <a:t>E.g.: a detailed metric map</a:t>
            </a:r>
          </a:p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Other models are </a:t>
            </a:r>
            <a:r>
              <a:rPr lang="en-US" b="1">
                <a:ea typeface="ＭＳ Ｐゴシック" pitchFamily="-112" charset="-128"/>
                <a:cs typeface="ＭＳ Ｐゴシック" pitchFamily="-112" charset="-128"/>
              </a:rPr>
              <a:t>simple</a:t>
            </a:r>
          </a:p>
          <a:p>
            <a:pPr lvl="1" eaLnBrk="1" hangingPunct="1"/>
            <a:r>
              <a:rPr lang="en-US"/>
              <a:t>Can be </a:t>
            </a:r>
            <a:r>
              <a:rPr lang="en-US">
                <a:solidFill>
                  <a:srgbClr val="008000"/>
                </a:solidFill>
                <a:latin typeface="Comic Sans MS" pitchFamily="-112" charset="0"/>
              </a:rPr>
              <a:t>quickly constructed</a:t>
            </a:r>
          </a:p>
          <a:p>
            <a:pPr lvl="1" eaLnBrk="1" hangingPunct="1"/>
            <a:r>
              <a:rPr lang="en-US"/>
              <a:t>In general they are transient and can be </a:t>
            </a:r>
            <a:r>
              <a:rPr lang="en-US">
                <a:solidFill>
                  <a:srgbClr val="008000"/>
                </a:solidFill>
                <a:latin typeface="Comic Sans MS" pitchFamily="-112" charset="0"/>
              </a:rPr>
              <a:t>discarded after use</a:t>
            </a:r>
          </a:p>
          <a:p>
            <a:pPr lvl="1" eaLnBrk="1" hangingPunct="1"/>
            <a:r>
              <a:rPr lang="en-US"/>
              <a:t>E.g.: information related to the immediate goals of the robot (avoiding an obstacle, opening of a door, etc.)</a:t>
            </a:r>
          </a:p>
        </p:txBody>
      </p:sp>
    </p:spTree>
    <p:extLst>
      <p:ext uri="{BB962C8B-B14F-4D97-AF65-F5344CB8AC3E}">
        <p14:creationId xmlns:p14="http://schemas.microsoft.com/office/powerpoint/2010/main" val="411038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</a:p>
        </p:txBody>
      </p:sp>
      <p:sp>
        <p:nvSpPr>
          <p:cNvPr id="542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957E45-0B55-154D-AB3F-9F407CF30928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Models and Computation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43401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Using models require significant amount of computation</a:t>
            </a:r>
          </a:p>
          <a:p>
            <a:pPr eaLnBrk="1" hangingPunct="1">
              <a:lnSpc>
                <a:spcPct val="110000"/>
              </a:lnSpc>
            </a:pPr>
            <a:r>
              <a:rPr lang="en-US">
                <a:solidFill>
                  <a:srgbClr val="008000"/>
                </a:solidFill>
                <a:latin typeface="Comic Sans MS" pitchFamily="-112" charset="0"/>
                <a:ea typeface="ＭＳ Ｐゴシック" pitchFamily="-112" charset="-128"/>
                <a:cs typeface="ＭＳ Ｐゴシック" pitchFamily="-112" charset="-128"/>
              </a:rPr>
              <a:t>Construction:</a:t>
            </a:r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 the more complex the model, the more computation is needed to construct the model</a:t>
            </a:r>
          </a:p>
          <a:p>
            <a:pPr eaLnBrk="1" hangingPunct="1">
              <a:lnSpc>
                <a:spcPct val="110000"/>
              </a:lnSpc>
            </a:pPr>
            <a:r>
              <a:rPr lang="en-US">
                <a:solidFill>
                  <a:srgbClr val="CC0000"/>
                </a:solidFill>
                <a:latin typeface="Comic Sans MS" pitchFamily="-112" charset="0"/>
                <a:ea typeface="ＭＳ Ｐゴシック" pitchFamily="-112" charset="-128"/>
                <a:cs typeface="ＭＳ Ｐゴシック" pitchFamily="-112" charset="-128"/>
              </a:rPr>
              <a:t>Maintenance:</a:t>
            </a:r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 models need to be updated and kept up-to-date, or they become useless </a:t>
            </a:r>
          </a:p>
          <a:p>
            <a:pPr eaLnBrk="1" hangingPunct="1">
              <a:lnSpc>
                <a:spcPct val="110000"/>
              </a:lnSpc>
            </a:pPr>
            <a:r>
              <a:rPr lang="en-US">
                <a:solidFill>
                  <a:schemeClr val="tx1"/>
                </a:solidFill>
                <a:latin typeface="Comic Sans MS" pitchFamily="-112" charset="0"/>
                <a:ea typeface="ＭＳ Ｐゴシック" pitchFamily="-112" charset="-128"/>
                <a:cs typeface="ＭＳ Ｐゴシック" pitchFamily="-112" charset="-128"/>
              </a:rPr>
              <a:t>Use of representations:</a:t>
            </a:r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 complexity directly affects the type and amount of computation required for using the model</a:t>
            </a:r>
          </a:p>
          <a:p>
            <a:pPr eaLnBrk="1" hangingPunct="1">
              <a:lnSpc>
                <a:spcPct val="110000"/>
              </a:lnSpc>
            </a:pPr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Different architectures have different ways of handling representations</a:t>
            </a:r>
          </a:p>
        </p:txBody>
      </p:sp>
    </p:spTree>
    <p:extLst>
      <p:ext uri="{BB962C8B-B14F-4D97-AF65-F5344CB8AC3E}">
        <p14:creationId xmlns:p14="http://schemas.microsoft.com/office/powerpoint/2010/main" val="1328826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8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7B66-BE0E-A14E-A4FB-5F7687A32EF7}" type="slidenum">
              <a:rPr lang="en-US"/>
              <a:pPr/>
              <a:t>2</a:t>
            </a:fld>
            <a:endParaRPr lang="en-US"/>
          </a:p>
        </p:txBody>
      </p:sp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 Architectures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/>
              <a:t>Feedback control is very good for doing one thing</a:t>
            </a:r>
          </a:p>
          <a:p>
            <a:pPr lvl="1">
              <a:lnSpc>
                <a:spcPct val="150000"/>
              </a:lnSpc>
            </a:pPr>
            <a:r>
              <a:rPr lang="en-US"/>
              <a:t>Wall following, obstacle avoidance</a:t>
            </a:r>
          </a:p>
          <a:p>
            <a:pPr>
              <a:lnSpc>
                <a:spcPct val="150000"/>
              </a:lnSpc>
            </a:pPr>
            <a:r>
              <a:rPr lang="en-US"/>
              <a:t>Most non-trivial tasks require that robots do multiple things at the same time</a:t>
            </a:r>
          </a:p>
          <a:p>
            <a:pPr>
              <a:lnSpc>
                <a:spcPct val="150000"/>
              </a:lnSpc>
            </a:pPr>
            <a:r>
              <a:rPr lang="en-US">
                <a:solidFill>
                  <a:srgbClr val="CC0000"/>
                </a:solidFill>
                <a:latin typeface="Comic Sans MS" pitchFamily="-108" charset="0"/>
              </a:rPr>
              <a:t>How can we put multiple feedback controllers together?</a:t>
            </a:r>
          </a:p>
          <a:p>
            <a:pPr>
              <a:lnSpc>
                <a:spcPct val="150000"/>
              </a:lnSpc>
            </a:pPr>
            <a:r>
              <a:rPr lang="en-US"/>
              <a:t>Find guiding principles for robot programming</a:t>
            </a:r>
          </a:p>
        </p:txBody>
      </p:sp>
    </p:spTree>
    <p:extLst>
      <p:ext uri="{BB962C8B-B14F-4D97-AF65-F5344CB8AC3E}">
        <p14:creationId xmlns:p14="http://schemas.microsoft.com/office/powerpoint/2010/main" val="672947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</a:p>
        </p:txBody>
      </p:sp>
      <p:sp>
        <p:nvSpPr>
          <p:cNvPr id="563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2D1D5B-ACF1-FF4E-8F28-9F01A90E7565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An Example</a:t>
            </a:r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Consider a metric map</a:t>
            </a:r>
          </a:p>
          <a:p>
            <a:pPr eaLnBrk="1" hangingPunct="1"/>
            <a:r>
              <a:rPr lang="en-US">
                <a:solidFill>
                  <a:srgbClr val="008000"/>
                </a:solidFill>
                <a:latin typeface="Comic Sans MS" pitchFamily="-112" charset="0"/>
                <a:ea typeface="ＭＳ Ｐゴシック" pitchFamily="-112" charset="-128"/>
                <a:cs typeface="ＭＳ Ｐゴシック" pitchFamily="-112" charset="-128"/>
              </a:rPr>
              <a:t>Construction:</a:t>
            </a:r>
          </a:p>
          <a:p>
            <a:pPr lvl="1" eaLnBrk="1" hangingPunct="1"/>
            <a:r>
              <a:rPr lang="en-US"/>
              <a:t>Requires exploring and measuring the environment and intense computation </a:t>
            </a:r>
          </a:p>
          <a:p>
            <a:pPr eaLnBrk="1" hangingPunct="1"/>
            <a:r>
              <a:rPr lang="en-US">
                <a:solidFill>
                  <a:srgbClr val="CC0000"/>
                </a:solidFill>
                <a:latin typeface="Comic Sans MS" pitchFamily="-112" charset="0"/>
                <a:ea typeface="ＭＳ Ｐゴシック" pitchFamily="-112" charset="-128"/>
                <a:cs typeface="ＭＳ Ｐゴシック" pitchFamily="-112" charset="-128"/>
              </a:rPr>
              <a:t>Maintenance:</a:t>
            </a:r>
          </a:p>
          <a:p>
            <a:pPr lvl="1" eaLnBrk="1" hangingPunct="1"/>
            <a:r>
              <a:rPr lang="en-US"/>
              <a:t>Continuously update the map if doors are open or closed</a:t>
            </a:r>
          </a:p>
          <a:p>
            <a:pPr eaLnBrk="1" hangingPunct="1"/>
            <a:r>
              <a:rPr lang="en-US">
                <a:latin typeface="Comic Sans MS" pitchFamily="-112" charset="0"/>
                <a:ea typeface="ＭＳ Ｐゴシック" pitchFamily="-112" charset="-128"/>
                <a:cs typeface="ＭＳ Ｐゴシック" pitchFamily="-112" charset="-128"/>
              </a:rPr>
              <a:t>Using the map:</a:t>
            </a:r>
          </a:p>
          <a:p>
            <a:pPr lvl="1" eaLnBrk="1" hangingPunct="1"/>
            <a:r>
              <a:rPr lang="en-US"/>
              <a:t>Finding a path to a goal involves planning: find free/navigational spaces, search through those to find the shortest, or easiest path</a:t>
            </a:r>
          </a:p>
        </p:txBody>
      </p:sp>
    </p:spTree>
    <p:extLst>
      <p:ext uri="{BB962C8B-B14F-4D97-AF65-F5344CB8AC3E}">
        <p14:creationId xmlns:p14="http://schemas.microsoft.com/office/powerpoint/2010/main" val="3846040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1DF620-3533-944E-AD63-46527C2870DE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ea typeface="ＭＳ Ｐゴシック" pitchFamily="-112" charset="-128"/>
                <a:cs typeface="ＭＳ Ｐゴシック" pitchFamily="-112" charset="-128"/>
              </a:rPr>
              <a:t>Simultaneous Mapping and Localization</a:t>
            </a:r>
          </a:p>
        </p:txBody>
      </p:sp>
      <p:pic>
        <p:nvPicPr>
          <p:cNvPr id="58373" name="Picture 5" descr="/Users/monica/Courses/Robotics_S09/Lectures/iros2001a_calib.avi">
            <a:hlinkClick r:id="" action="ppaction://media"/>
          </p:cNvPr>
          <p:cNvPicPr>
            <a:picLocks noGrp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7"/>
          <a:srcRect/>
          <a:stretch>
            <a:fillRect/>
          </a:stretch>
        </p:blipFill>
        <p:spPr>
          <a:xfrm>
            <a:off x="1425575" y="1466850"/>
            <a:ext cx="6096000" cy="4572000"/>
          </a:xfrm>
        </p:spPr>
      </p:pic>
      <p:pic>
        <p:nvPicPr>
          <p:cNvPr id="58374" name="Picture 6" descr="/Users/monica/Courses/Robotics_S09/Lectures/iros2001a_mslam.avi">
            <a:hlinkClick r:id="" action="ppaction://media"/>
          </p:cNvPr>
          <p:cNvPicPr/>
          <p:nvPr>
            <a:vide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1409700" y="1360488"/>
            <a:ext cx="6426200" cy="481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1984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0700" fill="hold"/>
                                        <p:tgtEl>
                                          <p:spTgt spid="583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83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83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73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8373"/>
                </p:tgtEl>
              </p:cMediaNode>
            </p:video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8374"/>
                </p:tgtEl>
              </p:cMediaNode>
            </p:vide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83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8" dur="1" fill="hold"/>
                                        <p:tgtEl>
                                          <p:spTgt spid="583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74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</a:p>
        </p:txBody>
      </p:sp>
      <p:sp>
        <p:nvSpPr>
          <p:cNvPr id="604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97EBC8-1D51-4F4A-A909-2C1510B11A80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ea typeface="ＭＳ Ｐゴシック" pitchFamily="-112" charset="-128"/>
                <a:cs typeface="ＭＳ Ｐゴシック" pitchFamily="-112" charset="-128"/>
              </a:rPr>
              <a:t>Cooperative Mapping and Localization</a:t>
            </a:r>
          </a:p>
        </p:txBody>
      </p:sp>
      <p:pic>
        <p:nvPicPr>
          <p:cNvPr id="60421" name="Picture 5" descr="/Users/monica/Courses/Robotics_S09/Lectures/iros2001a_mslam.avi">
            <a:hlinkClick r:id="" action="ppaction://media"/>
          </p:cNvPr>
          <p:cNvPicPr>
            <a:picLocks noGrp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/>
          <a:srcRect/>
          <a:stretch>
            <a:fillRect/>
          </a:stretch>
        </p:blipFill>
        <p:spPr>
          <a:xfrm>
            <a:off x="1417638" y="1466850"/>
            <a:ext cx="6096000" cy="4572000"/>
          </a:xfrm>
        </p:spPr>
      </p:pic>
    </p:spTree>
    <p:extLst>
      <p:ext uri="{BB962C8B-B14F-4D97-AF65-F5344CB8AC3E}">
        <p14:creationId xmlns:p14="http://schemas.microsoft.com/office/powerpoint/2010/main" val="2464679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04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04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421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0421"/>
                </p:tgtEl>
              </p:cMediaNode>
            </p:vide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</a:p>
        </p:txBody>
      </p:sp>
      <p:sp>
        <p:nvSpPr>
          <p:cNvPr id="624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9802EF-AF6C-E141-9276-59E334AB43C4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Reactive Control</a:t>
            </a:r>
          </a:p>
        </p:txBody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CC0000"/>
                </a:solidFill>
                <a:ea typeface="ＭＳ Ｐゴシック" pitchFamily="-112" charset="-128"/>
                <a:cs typeface="ＭＳ Ｐゴシック" pitchFamily="-112" charset="-128"/>
              </a:rPr>
              <a:t>Reactive control</a:t>
            </a:r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 is based on </a:t>
            </a:r>
            <a:r>
              <a:rPr lang="en-US">
                <a:solidFill>
                  <a:schemeClr val="accent2"/>
                </a:solidFill>
                <a:ea typeface="ＭＳ Ｐゴシック" pitchFamily="-112" charset="-128"/>
                <a:cs typeface="ＭＳ Ｐゴシック" pitchFamily="-112" charset="-128"/>
              </a:rPr>
              <a:t>tight (feedback) loops connecting a robot's sensors with its effectors</a:t>
            </a:r>
          </a:p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Purely reactive systems </a:t>
            </a:r>
            <a:r>
              <a:rPr lang="en-US">
                <a:solidFill>
                  <a:srgbClr val="008000"/>
                </a:solidFill>
                <a:latin typeface="Comic Sans MS" pitchFamily="-112" charset="0"/>
                <a:ea typeface="ＭＳ Ｐゴシック" pitchFamily="-112" charset="-128"/>
                <a:cs typeface="ＭＳ Ｐゴシック" pitchFamily="-112" charset="-128"/>
              </a:rPr>
              <a:t>do not use any internal representations of the environment</a:t>
            </a:r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, and </a:t>
            </a:r>
            <a:r>
              <a:rPr lang="en-US">
                <a:solidFill>
                  <a:srgbClr val="6600CC"/>
                </a:solidFill>
                <a:latin typeface="Comic Sans MS" pitchFamily="-112" charset="0"/>
                <a:ea typeface="ＭＳ Ｐゴシック" pitchFamily="-112" charset="-128"/>
                <a:cs typeface="ＭＳ Ｐゴシック" pitchFamily="-112" charset="-128"/>
              </a:rPr>
              <a:t>do not look ahead</a:t>
            </a:r>
          </a:p>
          <a:p>
            <a:pPr lvl="1" eaLnBrk="1" hangingPunct="1"/>
            <a:r>
              <a:rPr lang="en-US"/>
              <a:t>They work on a short time-scale and react to the current sensory information </a:t>
            </a:r>
          </a:p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Reactive systems use minimal, if any, state information</a:t>
            </a:r>
          </a:p>
          <a:p>
            <a:pPr eaLnBrk="1" hangingPunct="1">
              <a:buFontTx/>
              <a:buNone/>
            </a:pPr>
            <a:endParaRPr lang="en-US">
              <a:ea typeface="ＭＳ Ｐゴシック" pitchFamily="-112" charset="-128"/>
              <a:cs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4065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</a:p>
        </p:txBody>
      </p:sp>
      <p:sp>
        <p:nvSpPr>
          <p:cNvPr id="645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67211A-E2BD-884F-B133-D7C4B25B73AD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Collections of Rules</a:t>
            </a:r>
          </a:p>
        </p:txBody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Reactive systems consist of </a:t>
            </a:r>
            <a:r>
              <a:rPr lang="en-US">
                <a:solidFill>
                  <a:srgbClr val="CC0000"/>
                </a:solidFill>
                <a:latin typeface="Comic Sans MS" pitchFamily="-112" charset="0"/>
                <a:ea typeface="ＭＳ Ｐゴシック" pitchFamily="-112" charset="-128"/>
                <a:cs typeface="ＭＳ Ｐゴシック" pitchFamily="-112" charset="-128"/>
              </a:rPr>
              <a:t>collections of reactive rules</a:t>
            </a:r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 that map specific situations to specific actions </a:t>
            </a:r>
          </a:p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Analog to </a:t>
            </a:r>
            <a:r>
              <a:rPr lang="en-US">
                <a:solidFill>
                  <a:srgbClr val="008000"/>
                </a:solidFill>
                <a:latin typeface="Comic Sans MS" pitchFamily="-112" charset="0"/>
                <a:ea typeface="ＭＳ Ｐゴシック" pitchFamily="-112" charset="-128"/>
                <a:cs typeface="ＭＳ Ｐゴシック" pitchFamily="-112" charset="-128"/>
              </a:rPr>
              <a:t>stimulus-response</a:t>
            </a:r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, </a:t>
            </a:r>
            <a:r>
              <a:rPr lang="en-US">
                <a:solidFill>
                  <a:srgbClr val="008000"/>
                </a:solidFill>
                <a:latin typeface="Comic Sans MS" pitchFamily="-112" charset="0"/>
                <a:ea typeface="ＭＳ Ｐゴシック" pitchFamily="-112" charset="-128"/>
                <a:cs typeface="ＭＳ Ｐゴシック" pitchFamily="-112" charset="-128"/>
              </a:rPr>
              <a:t>reflexes</a:t>
            </a:r>
          </a:p>
          <a:p>
            <a:pPr lvl="1" eaLnBrk="1" hangingPunct="1"/>
            <a:r>
              <a:rPr lang="en-US"/>
              <a:t>Bypassing the “brain” allows reflexes to be very fast</a:t>
            </a:r>
          </a:p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Rules are running concurrently and in parallel</a:t>
            </a:r>
          </a:p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Situations </a:t>
            </a:r>
          </a:p>
          <a:p>
            <a:pPr lvl="1" eaLnBrk="1" hangingPunct="1"/>
            <a:r>
              <a:rPr lang="en-US"/>
              <a:t>Are extracted directly from sensory input </a:t>
            </a:r>
          </a:p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Actions </a:t>
            </a:r>
          </a:p>
          <a:p>
            <a:pPr lvl="1" eaLnBrk="1" hangingPunct="1"/>
            <a:r>
              <a:rPr lang="en-US"/>
              <a:t>Are the responses of the system (behaviors)</a:t>
            </a:r>
          </a:p>
        </p:txBody>
      </p:sp>
    </p:spTree>
    <p:extLst>
      <p:ext uri="{BB962C8B-B14F-4D97-AF65-F5344CB8AC3E}">
        <p14:creationId xmlns:p14="http://schemas.microsoft.com/office/powerpoint/2010/main" val="845997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670001-A523-A242-A4BB-5AE5A041321E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Complete Control Space</a:t>
            </a:r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372475" cy="531336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The entire state space of the robot consists of all possible combinations of the internal and external states</a:t>
            </a:r>
          </a:p>
          <a:p>
            <a:pPr eaLnBrk="1" hangingPunct="1">
              <a:lnSpc>
                <a:spcPct val="110000"/>
              </a:lnSpc>
            </a:pPr>
            <a:r>
              <a:rPr lang="en-US">
                <a:solidFill>
                  <a:schemeClr val="tx1"/>
                </a:solidFill>
                <a:ea typeface="ＭＳ Ｐゴシック" pitchFamily="-112" charset="-128"/>
                <a:cs typeface="ＭＳ Ｐゴシック" pitchFamily="-112" charset="-128"/>
              </a:rPr>
              <a:t>A complete mapping from these states to actions is needed such that the robot can respond to all possibilities</a:t>
            </a:r>
          </a:p>
          <a:p>
            <a:pPr eaLnBrk="1" hangingPunct="1">
              <a:lnSpc>
                <a:spcPct val="110000"/>
              </a:lnSpc>
            </a:pPr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This is would be a tedious job and would result in a very large look-up table that takes a long time to search</a:t>
            </a:r>
          </a:p>
          <a:p>
            <a:pPr eaLnBrk="1" hangingPunct="1">
              <a:lnSpc>
                <a:spcPct val="110000"/>
              </a:lnSpc>
            </a:pPr>
            <a:r>
              <a:rPr lang="en-US">
                <a:solidFill>
                  <a:schemeClr val="tx1"/>
                </a:solidFill>
                <a:ea typeface="ＭＳ Ｐゴシック" pitchFamily="-112" charset="-128"/>
                <a:cs typeface="ＭＳ Ｐゴシック" pitchFamily="-112" charset="-128"/>
              </a:rPr>
              <a:t>Reactive systems use parallel concurrent reactive rules </a:t>
            </a:r>
            <a:r>
              <a:rPr lang="en-US">
                <a:solidFill>
                  <a:schemeClr val="tx1"/>
                </a:solidFill>
                <a:ea typeface="ＭＳ Ｐゴシック" pitchFamily="-112" charset="-128"/>
                <a:cs typeface="ＭＳ Ｐゴシック" pitchFamily="-112" charset="-128"/>
                <a:sym typeface="Symbol" pitchFamily="-112" charset="2"/>
              </a:rPr>
              <a:t> parallel architecture, multi-tasking</a:t>
            </a:r>
          </a:p>
        </p:txBody>
      </p:sp>
    </p:spTree>
    <p:extLst>
      <p:ext uri="{BB962C8B-B14F-4D97-AF65-F5344CB8AC3E}">
        <p14:creationId xmlns:p14="http://schemas.microsoft.com/office/powerpoint/2010/main" val="4265674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  <a:endParaRPr lang="en-US"/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42C3D1-D6E7-4045-9E60-6F856944EB21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Incomplete Mappings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529637" cy="5076825"/>
          </a:xfrm>
        </p:spPr>
        <p:txBody>
          <a:bodyPr/>
          <a:lstStyle/>
          <a:p>
            <a:pPr eaLnBrk="1" hangingPunct="1"/>
            <a:r>
              <a:rPr lang="en-US" dirty="0"/>
              <a:t>In general, complete mappings are not used in hand-designed reactive systems</a:t>
            </a:r>
          </a:p>
          <a:p>
            <a:pPr eaLnBrk="1" hangingPunct="1"/>
            <a:r>
              <a:rPr lang="en-US" dirty="0">
                <a:solidFill>
                  <a:srgbClr val="CC0000"/>
                </a:solidFill>
                <a:latin typeface="Comic Sans MS" pitchFamily="-112" charset="0"/>
              </a:rPr>
              <a:t>The most important situations </a:t>
            </a:r>
            <a:r>
              <a:rPr lang="en-US" dirty="0" smtClean="0">
                <a:solidFill>
                  <a:srgbClr val="CC0000"/>
                </a:solidFill>
                <a:latin typeface="Comic Sans MS" pitchFamily="-112" charset="0"/>
              </a:rPr>
              <a:t>trigger </a:t>
            </a:r>
            <a:r>
              <a:rPr lang="en-US" dirty="0">
                <a:solidFill>
                  <a:srgbClr val="CC0000"/>
                </a:solidFill>
                <a:latin typeface="Comic Sans MS" pitchFamily="-112" charset="0"/>
              </a:rPr>
              <a:t>the appropriate reactions</a:t>
            </a:r>
          </a:p>
          <a:p>
            <a:pPr eaLnBrk="1" hangingPunct="1"/>
            <a:r>
              <a:rPr lang="en-US" dirty="0">
                <a:solidFill>
                  <a:srgbClr val="008000"/>
                </a:solidFill>
                <a:latin typeface="Comic Sans MS" pitchFamily="-112" charset="0"/>
              </a:rPr>
              <a:t>Default responses are used to cover all other cases</a:t>
            </a:r>
            <a:r>
              <a:rPr lang="en-US" dirty="0"/>
              <a:t> </a:t>
            </a:r>
          </a:p>
          <a:p>
            <a:pPr eaLnBrk="1" hangingPunct="1"/>
            <a:r>
              <a:rPr lang="en-US" dirty="0"/>
              <a:t>E.g.: a reactive safe-navigation controller</a:t>
            </a:r>
          </a:p>
          <a:p>
            <a:pPr lvl="1" eaLnBrk="1" hangingPunct="1">
              <a:buFontTx/>
              <a:buNone/>
            </a:pPr>
            <a:r>
              <a:rPr lang="en-US" b="1" dirty="0"/>
              <a:t>If</a:t>
            </a:r>
            <a:r>
              <a:rPr lang="en-US" dirty="0"/>
              <a:t> </a:t>
            </a:r>
            <a:r>
              <a:rPr lang="en-US" dirty="0">
                <a:solidFill>
                  <a:srgbClr val="6600CC"/>
                </a:solidFill>
              </a:rPr>
              <a:t>left whisker bent	</a:t>
            </a:r>
            <a:r>
              <a:rPr lang="en-US" dirty="0"/>
              <a:t> </a:t>
            </a:r>
            <a:r>
              <a:rPr lang="en-US" b="1" dirty="0"/>
              <a:t>then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turn right</a:t>
            </a:r>
          </a:p>
          <a:p>
            <a:pPr lvl="1" eaLnBrk="1" hangingPunct="1">
              <a:buFontTx/>
              <a:buNone/>
            </a:pPr>
            <a:r>
              <a:rPr lang="en-US" b="1" dirty="0"/>
              <a:t>If</a:t>
            </a:r>
            <a:r>
              <a:rPr lang="en-US" dirty="0"/>
              <a:t> </a:t>
            </a:r>
            <a:r>
              <a:rPr lang="en-US" dirty="0">
                <a:solidFill>
                  <a:srgbClr val="6600CC"/>
                </a:solidFill>
              </a:rPr>
              <a:t>right whisker bent</a:t>
            </a:r>
            <a:r>
              <a:rPr lang="en-US" dirty="0"/>
              <a:t> </a:t>
            </a:r>
            <a:r>
              <a:rPr lang="en-US" b="1" dirty="0"/>
              <a:t>then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turn left</a:t>
            </a:r>
          </a:p>
          <a:p>
            <a:pPr lvl="1" eaLnBrk="1" hangingPunct="1">
              <a:buFontTx/>
              <a:buNone/>
            </a:pPr>
            <a:r>
              <a:rPr lang="en-US" b="1" dirty="0"/>
              <a:t>If</a:t>
            </a:r>
            <a:r>
              <a:rPr lang="en-US" dirty="0"/>
              <a:t> </a:t>
            </a:r>
            <a:r>
              <a:rPr lang="en-US" dirty="0">
                <a:solidFill>
                  <a:srgbClr val="6600CC"/>
                </a:solidFill>
              </a:rPr>
              <a:t>both whiskers bent</a:t>
            </a:r>
            <a:r>
              <a:rPr lang="en-US" dirty="0"/>
              <a:t> </a:t>
            </a:r>
            <a:r>
              <a:rPr lang="en-US" b="1" dirty="0"/>
              <a:t>then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back up and turn left</a:t>
            </a:r>
          </a:p>
          <a:p>
            <a:pPr lvl="1" eaLnBrk="1" hangingPunct="1">
              <a:buFontTx/>
              <a:buNone/>
            </a:pPr>
            <a:r>
              <a:rPr lang="en-US" b="1" dirty="0"/>
              <a:t>Otherwise</a:t>
            </a:r>
            <a:r>
              <a:rPr lang="en-US" dirty="0"/>
              <a:t>, </a:t>
            </a:r>
            <a:r>
              <a:rPr lang="en-US" dirty="0">
                <a:solidFill>
                  <a:srgbClr val="008000"/>
                </a:solidFill>
              </a:rPr>
              <a:t>keep going</a:t>
            </a:r>
          </a:p>
        </p:txBody>
      </p:sp>
    </p:spTree>
    <p:extLst>
      <p:ext uri="{BB962C8B-B14F-4D97-AF65-F5344CB8AC3E}">
        <p14:creationId xmlns:p14="http://schemas.microsoft.com/office/powerpoint/2010/main" val="76959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  <a:endParaRPr lang="en-US"/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B917E4-C3BF-BF4C-82F2-55C9F93E5B92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754063" y="100013"/>
            <a:ext cx="8229600" cy="906462"/>
          </a:xfrm>
        </p:spPr>
        <p:txBody>
          <a:bodyPr/>
          <a:lstStyle/>
          <a:p>
            <a:pPr eaLnBrk="1" hangingPunct="1"/>
            <a:r>
              <a:rPr lang="en-US"/>
              <a:t>Example – Safe Navigation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399087"/>
          </a:xfrm>
        </p:spPr>
        <p:txBody>
          <a:bodyPr/>
          <a:lstStyle/>
          <a:p>
            <a:pPr eaLnBrk="1" hangingPunct="1"/>
            <a:r>
              <a:rPr lang="en-US"/>
              <a:t>A robot with 12 sonar sensors, all around the robot</a:t>
            </a:r>
          </a:p>
          <a:p>
            <a:pPr eaLnBrk="1" hangingPunct="1"/>
            <a:r>
              <a:rPr lang="en-US"/>
              <a:t>Divide the sonar range into two zones</a:t>
            </a:r>
          </a:p>
          <a:p>
            <a:pPr lvl="1" eaLnBrk="1" hangingPunct="1"/>
            <a:r>
              <a:rPr lang="en-US">
                <a:solidFill>
                  <a:srgbClr val="CC0000"/>
                </a:solidFill>
                <a:latin typeface="Comic Sans MS" pitchFamily="-112" charset="0"/>
              </a:rPr>
              <a:t>Danger zone: </a:t>
            </a:r>
            <a:r>
              <a:rPr lang="en-US"/>
              <a:t>things too close</a:t>
            </a:r>
          </a:p>
          <a:p>
            <a:pPr lvl="1" eaLnBrk="1" hangingPunct="1"/>
            <a:r>
              <a:rPr lang="en-US">
                <a:solidFill>
                  <a:srgbClr val="008000"/>
                </a:solidFill>
                <a:latin typeface="Comic Sans MS" pitchFamily="-112" charset="0"/>
              </a:rPr>
              <a:t>Safe zone:</a:t>
            </a:r>
            <a:r>
              <a:rPr lang="en-US"/>
              <a:t> reasonable distance to objects</a:t>
            </a:r>
          </a:p>
          <a:p>
            <a:pPr eaLnBrk="1" hangingPunct="1">
              <a:buFontTx/>
              <a:buNone/>
            </a:pPr>
            <a:r>
              <a:rPr lang="en-US"/>
              <a:t>	</a:t>
            </a:r>
            <a:r>
              <a:rPr lang="en-US" sz="2000" b="1">
                <a:solidFill>
                  <a:schemeClr val="tx1"/>
                </a:solidFill>
              </a:rPr>
              <a:t>if</a:t>
            </a:r>
            <a:r>
              <a:rPr lang="en-US" sz="2000"/>
              <a:t> minimum sonars 1, 2, 3, 12 &lt; danger-zone </a:t>
            </a:r>
            <a:r>
              <a:rPr lang="en-US" sz="2000" b="1">
                <a:solidFill>
                  <a:schemeClr val="tx1"/>
                </a:solidFill>
              </a:rPr>
              <a:t>and</a:t>
            </a:r>
            <a:r>
              <a:rPr lang="en-US" sz="2000"/>
              <a:t> not-stopped</a:t>
            </a:r>
          </a:p>
          <a:p>
            <a:pPr eaLnBrk="1" hangingPunct="1">
              <a:buFontTx/>
              <a:buNone/>
            </a:pPr>
            <a:r>
              <a:rPr lang="en-US" sz="2000"/>
              <a:t>		</a:t>
            </a:r>
            <a:r>
              <a:rPr lang="en-US" sz="2000" b="1">
                <a:solidFill>
                  <a:schemeClr val="tx1"/>
                </a:solidFill>
              </a:rPr>
              <a:t>then</a:t>
            </a:r>
            <a:r>
              <a:rPr lang="en-US" sz="2000"/>
              <a:t> </a:t>
            </a:r>
            <a:r>
              <a:rPr lang="en-US" sz="2000">
                <a:solidFill>
                  <a:srgbClr val="008000"/>
                </a:solidFill>
              </a:rPr>
              <a:t>stop</a:t>
            </a:r>
          </a:p>
          <a:p>
            <a:pPr eaLnBrk="1" hangingPunct="1">
              <a:buFontTx/>
              <a:buNone/>
            </a:pPr>
            <a:r>
              <a:rPr lang="en-US" sz="2000"/>
              <a:t>	</a:t>
            </a:r>
            <a:r>
              <a:rPr lang="en-US" sz="2000" b="1">
                <a:solidFill>
                  <a:schemeClr val="tx1"/>
                </a:solidFill>
              </a:rPr>
              <a:t>if</a:t>
            </a:r>
            <a:r>
              <a:rPr lang="en-US" sz="2000"/>
              <a:t> minimum sonars 1, 2, 3, 12 &lt; danger-zone </a:t>
            </a:r>
            <a:r>
              <a:rPr lang="en-US" sz="2000" b="1">
                <a:solidFill>
                  <a:schemeClr val="tx1"/>
                </a:solidFill>
              </a:rPr>
              <a:t>and</a:t>
            </a:r>
            <a:r>
              <a:rPr lang="en-US" sz="2000"/>
              <a:t> stopped</a:t>
            </a:r>
          </a:p>
          <a:p>
            <a:pPr eaLnBrk="1" hangingPunct="1">
              <a:buFontTx/>
              <a:buNone/>
            </a:pPr>
            <a:r>
              <a:rPr lang="en-US" sz="2000"/>
              <a:t>		</a:t>
            </a:r>
            <a:r>
              <a:rPr lang="en-US" sz="2000" b="1">
                <a:solidFill>
                  <a:schemeClr val="tx1"/>
                </a:solidFill>
              </a:rPr>
              <a:t>then</a:t>
            </a:r>
            <a:r>
              <a:rPr lang="en-US" sz="2000"/>
              <a:t> </a:t>
            </a:r>
            <a:r>
              <a:rPr lang="en-US" sz="2000">
                <a:solidFill>
                  <a:srgbClr val="008000"/>
                </a:solidFill>
              </a:rPr>
              <a:t>move backward</a:t>
            </a:r>
          </a:p>
          <a:p>
            <a:pPr eaLnBrk="1" hangingPunct="1">
              <a:buFontTx/>
              <a:buNone/>
            </a:pPr>
            <a:r>
              <a:rPr lang="en-US" sz="2000"/>
              <a:t>	</a:t>
            </a:r>
            <a:r>
              <a:rPr lang="en-US" sz="2000">
                <a:solidFill>
                  <a:schemeClr val="tx1"/>
                </a:solidFill>
                <a:latin typeface="Comic Sans MS" pitchFamily="-112" charset="0"/>
              </a:rPr>
              <a:t>otherwise</a:t>
            </a:r>
          </a:p>
          <a:p>
            <a:pPr eaLnBrk="1" hangingPunct="1">
              <a:buFontTx/>
              <a:buNone/>
            </a:pPr>
            <a:r>
              <a:rPr lang="en-US" sz="2000"/>
              <a:t>		</a:t>
            </a:r>
            <a:r>
              <a:rPr lang="en-US" sz="2000">
                <a:solidFill>
                  <a:srgbClr val="008000"/>
                </a:solidFill>
              </a:rPr>
              <a:t>move forward</a:t>
            </a:r>
          </a:p>
          <a:p>
            <a:pPr eaLnBrk="1" hangingPunct="1"/>
            <a:r>
              <a:rPr lang="en-US" sz="2400">
                <a:solidFill>
                  <a:schemeClr val="accent2"/>
                </a:solidFill>
              </a:rPr>
              <a:t>This controller does not look at the side sonars</a:t>
            </a:r>
          </a:p>
        </p:txBody>
      </p:sp>
      <p:grpSp>
        <p:nvGrpSpPr>
          <p:cNvPr id="31750" name="Group 4"/>
          <p:cNvGrpSpPr>
            <a:grpSpLocks/>
          </p:cNvGrpSpPr>
          <p:nvPr/>
        </p:nvGrpSpPr>
        <p:grpSpPr bwMode="auto">
          <a:xfrm>
            <a:off x="7004050" y="1773238"/>
            <a:ext cx="1644650" cy="1744662"/>
            <a:chOff x="4376" y="1221"/>
            <a:chExt cx="1036" cy="1099"/>
          </a:xfrm>
        </p:grpSpPr>
        <p:sp>
          <p:nvSpPr>
            <p:cNvPr id="31751" name="Oval 5"/>
            <p:cNvSpPr>
              <a:spLocks noChangeArrowheads="1"/>
            </p:cNvSpPr>
            <p:nvPr/>
          </p:nvSpPr>
          <p:spPr bwMode="auto">
            <a:xfrm>
              <a:off x="4572" y="1400"/>
              <a:ext cx="697" cy="761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2" name="Arc 6"/>
            <p:cNvSpPr>
              <a:spLocks/>
            </p:cNvSpPr>
            <p:nvPr/>
          </p:nvSpPr>
          <p:spPr bwMode="auto">
            <a:xfrm>
              <a:off x="5112" y="1483"/>
              <a:ext cx="90" cy="170"/>
            </a:xfrm>
            <a:custGeom>
              <a:avLst/>
              <a:gdLst>
                <a:gd name="T0" fmla="*/ 0 w 18792"/>
                <a:gd name="T1" fmla="*/ 0 h 21474"/>
                <a:gd name="T2" fmla="*/ 0 w 18792"/>
                <a:gd name="T3" fmla="*/ 0 h 21474"/>
                <a:gd name="T4" fmla="*/ 0 w 18792"/>
                <a:gd name="T5" fmla="*/ 0 h 21474"/>
                <a:gd name="T6" fmla="*/ 0 60000 65536"/>
                <a:gd name="T7" fmla="*/ 0 60000 65536"/>
                <a:gd name="T8" fmla="*/ 0 60000 65536"/>
                <a:gd name="T9" fmla="*/ 0 w 18792"/>
                <a:gd name="T10" fmla="*/ 0 h 21474"/>
                <a:gd name="T11" fmla="*/ 18792 w 18792"/>
                <a:gd name="T12" fmla="*/ 21474 h 214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792" h="21474" fill="none" extrusionOk="0">
                  <a:moveTo>
                    <a:pt x="2329" y="0"/>
                  </a:moveTo>
                  <a:cubicBezTo>
                    <a:pt x="9239" y="749"/>
                    <a:pt x="15365" y="4777"/>
                    <a:pt x="18791" y="10824"/>
                  </a:cubicBezTo>
                </a:path>
                <a:path w="18792" h="21474" stroke="0" extrusionOk="0">
                  <a:moveTo>
                    <a:pt x="2329" y="0"/>
                  </a:moveTo>
                  <a:cubicBezTo>
                    <a:pt x="9239" y="749"/>
                    <a:pt x="15365" y="4777"/>
                    <a:pt x="18791" y="10824"/>
                  </a:cubicBezTo>
                  <a:lnTo>
                    <a:pt x="0" y="21474"/>
                  </a:lnTo>
                  <a:close/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3" name="Arc 7"/>
            <p:cNvSpPr>
              <a:spLocks/>
            </p:cNvSpPr>
            <p:nvPr/>
          </p:nvSpPr>
          <p:spPr bwMode="auto">
            <a:xfrm>
              <a:off x="4964" y="1405"/>
              <a:ext cx="122" cy="76"/>
            </a:xfrm>
            <a:custGeom>
              <a:avLst/>
              <a:gdLst>
                <a:gd name="T0" fmla="*/ 0 w 18884"/>
                <a:gd name="T1" fmla="*/ 0 h 21600"/>
                <a:gd name="T2" fmla="*/ 0 w 18884"/>
                <a:gd name="T3" fmla="*/ 0 h 21600"/>
                <a:gd name="T4" fmla="*/ 0 w 18884"/>
                <a:gd name="T5" fmla="*/ 0 h 21600"/>
                <a:gd name="T6" fmla="*/ 0 60000 65536"/>
                <a:gd name="T7" fmla="*/ 0 60000 65536"/>
                <a:gd name="T8" fmla="*/ 0 60000 65536"/>
                <a:gd name="T9" fmla="*/ 0 w 18884"/>
                <a:gd name="T10" fmla="*/ 0 h 21600"/>
                <a:gd name="T11" fmla="*/ 18884 w 1888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884" h="21600" fill="none" extrusionOk="0">
                  <a:moveTo>
                    <a:pt x="0" y="-1"/>
                  </a:moveTo>
                  <a:cubicBezTo>
                    <a:pt x="7846" y="-1"/>
                    <a:pt x="15075" y="4254"/>
                    <a:pt x="18883" y="11114"/>
                  </a:cubicBezTo>
                </a:path>
                <a:path w="18884" h="21600" stroke="0" extrusionOk="0">
                  <a:moveTo>
                    <a:pt x="0" y="-1"/>
                  </a:moveTo>
                  <a:cubicBezTo>
                    <a:pt x="7846" y="-1"/>
                    <a:pt x="15075" y="4254"/>
                    <a:pt x="18883" y="1111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4" name="Arc 8"/>
            <p:cNvSpPr>
              <a:spLocks/>
            </p:cNvSpPr>
            <p:nvPr/>
          </p:nvSpPr>
          <p:spPr bwMode="auto">
            <a:xfrm flipH="1">
              <a:off x="4785" y="1398"/>
              <a:ext cx="122" cy="76"/>
            </a:xfrm>
            <a:custGeom>
              <a:avLst/>
              <a:gdLst>
                <a:gd name="T0" fmla="*/ 0 w 18884"/>
                <a:gd name="T1" fmla="*/ 0 h 21600"/>
                <a:gd name="T2" fmla="*/ 0 w 18884"/>
                <a:gd name="T3" fmla="*/ 0 h 21600"/>
                <a:gd name="T4" fmla="*/ 0 w 18884"/>
                <a:gd name="T5" fmla="*/ 0 h 21600"/>
                <a:gd name="T6" fmla="*/ 0 60000 65536"/>
                <a:gd name="T7" fmla="*/ 0 60000 65536"/>
                <a:gd name="T8" fmla="*/ 0 60000 65536"/>
                <a:gd name="T9" fmla="*/ 0 w 18884"/>
                <a:gd name="T10" fmla="*/ 0 h 21600"/>
                <a:gd name="T11" fmla="*/ 18884 w 1888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884" h="21600" fill="none" extrusionOk="0">
                  <a:moveTo>
                    <a:pt x="0" y="-1"/>
                  </a:moveTo>
                  <a:cubicBezTo>
                    <a:pt x="7846" y="-1"/>
                    <a:pt x="15075" y="4254"/>
                    <a:pt x="18883" y="11114"/>
                  </a:cubicBezTo>
                </a:path>
                <a:path w="18884" h="21600" stroke="0" extrusionOk="0">
                  <a:moveTo>
                    <a:pt x="0" y="-1"/>
                  </a:moveTo>
                  <a:cubicBezTo>
                    <a:pt x="7846" y="-1"/>
                    <a:pt x="15075" y="4254"/>
                    <a:pt x="18883" y="1111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5" name="Arc 9"/>
            <p:cNvSpPr>
              <a:spLocks/>
            </p:cNvSpPr>
            <p:nvPr/>
          </p:nvSpPr>
          <p:spPr bwMode="auto">
            <a:xfrm flipH="1">
              <a:off x="4631" y="1483"/>
              <a:ext cx="90" cy="170"/>
            </a:xfrm>
            <a:custGeom>
              <a:avLst/>
              <a:gdLst>
                <a:gd name="T0" fmla="*/ 0 w 18792"/>
                <a:gd name="T1" fmla="*/ 0 h 21474"/>
                <a:gd name="T2" fmla="*/ 0 w 18792"/>
                <a:gd name="T3" fmla="*/ 0 h 21474"/>
                <a:gd name="T4" fmla="*/ 0 w 18792"/>
                <a:gd name="T5" fmla="*/ 0 h 21474"/>
                <a:gd name="T6" fmla="*/ 0 60000 65536"/>
                <a:gd name="T7" fmla="*/ 0 60000 65536"/>
                <a:gd name="T8" fmla="*/ 0 60000 65536"/>
                <a:gd name="T9" fmla="*/ 0 w 18792"/>
                <a:gd name="T10" fmla="*/ 0 h 21474"/>
                <a:gd name="T11" fmla="*/ 18792 w 18792"/>
                <a:gd name="T12" fmla="*/ 21474 h 214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792" h="21474" fill="none" extrusionOk="0">
                  <a:moveTo>
                    <a:pt x="2329" y="0"/>
                  </a:moveTo>
                  <a:cubicBezTo>
                    <a:pt x="9239" y="749"/>
                    <a:pt x="15365" y="4777"/>
                    <a:pt x="18791" y="10824"/>
                  </a:cubicBezTo>
                </a:path>
                <a:path w="18792" h="21474" stroke="0" extrusionOk="0">
                  <a:moveTo>
                    <a:pt x="2329" y="0"/>
                  </a:moveTo>
                  <a:cubicBezTo>
                    <a:pt x="9239" y="749"/>
                    <a:pt x="15365" y="4777"/>
                    <a:pt x="18791" y="10824"/>
                  </a:cubicBezTo>
                  <a:lnTo>
                    <a:pt x="0" y="21474"/>
                  </a:lnTo>
                  <a:close/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6" name="Arc 10"/>
            <p:cNvSpPr>
              <a:spLocks/>
            </p:cNvSpPr>
            <p:nvPr/>
          </p:nvSpPr>
          <p:spPr bwMode="auto">
            <a:xfrm>
              <a:off x="5224" y="1622"/>
              <a:ext cx="34" cy="113"/>
            </a:xfrm>
            <a:custGeom>
              <a:avLst/>
              <a:gdLst>
                <a:gd name="T0" fmla="*/ 0 w 21556"/>
                <a:gd name="T1" fmla="*/ 0 h 21600"/>
                <a:gd name="T2" fmla="*/ 0 w 21556"/>
                <a:gd name="T3" fmla="*/ 0 h 21600"/>
                <a:gd name="T4" fmla="*/ 0 w 21556"/>
                <a:gd name="T5" fmla="*/ 0 h 21600"/>
                <a:gd name="T6" fmla="*/ 0 60000 65536"/>
                <a:gd name="T7" fmla="*/ 0 60000 65536"/>
                <a:gd name="T8" fmla="*/ 0 60000 65536"/>
                <a:gd name="T9" fmla="*/ 0 w 21556"/>
                <a:gd name="T10" fmla="*/ 0 h 21600"/>
                <a:gd name="T11" fmla="*/ 21556 w 2155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56" h="21600" fill="none" extrusionOk="0">
                  <a:moveTo>
                    <a:pt x="0" y="-1"/>
                  </a:moveTo>
                  <a:cubicBezTo>
                    <a:pt x="11394" y="-1"/>
                    <a:pt x="20829" y="8850"/>
                    <a:pt x="21555" y="20222"/>
                  </a:cubicBezTo>
                </a:path>
                <a:path w="21556" h="21600" stroke="0" extrusionOk="0">
                  <a:moveTo>
                    <a:pt x="0" y="-1"/>
                  </a:moveTo>
                  <a:cubicBezTo>
                    <a:pt x="11394" y="-1"/>
                    <a:pt x="20829" y="8850"/>
                    <a:pt x="21555" y="2022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7" name="Arc 11"/>
            <p:cNvSpPr>
              <a:spLocks/>
            </p:cNvSpPr>
            <p:nvPr/>
          </p:nvSpPr>
          <p:spPr bwMode="auto">
            <a:xfrm flipH="1">
              <a:off x="4574" y="1622"/>
              <a:ext cx="34" cy="113"/>
            </a:xfrm>
            <a:custGeom>
              <a:avLst/>
              <a:gdLst>
                <a:gd name="T0" fmla="*/ 0 w 21556"/>
                <a:gd name="T1" fmla="*/ 0 h 21600"/>
                <a:gd name="T2" fmla="*/ 0 w 21556"/>
                <a:gd name="T3" fmla="*/ 0 h 21600"/>
                <a:gd name="T4" fmla="*/ 0 w 21556"/>
                <a:gd name="T5" fmla="*/ 0 h 21600"/>
                <a:gd name="T6" fmla="*/ 0 60000 65536"/>
                <a:gd name="T7" fmla="*/ 0 60000 65536"/>
                <a:gd name="T8" fmla="*/ 0 60000 65536"/>
                <a:gd name="T9" fmla="*/ 0 w 21556"/>
                <a:gd name="T10" fmla="*/ 0 h 21600"/>
                <a:gd name="T11" fmla="*/ 21556 w 2155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56" h="21600" fill="none" extrusionOk="0">
                  <a:moveTo>
                    <a:pt x="0" y="-1"/>
                  </a:moveTo>
                  <a:cubicBezTo>
                    <a:pt x="11394" y="-1"/>
                    <a:pt x="20829" y="8850"/>
                    <a:pt x="21555" y="20222"/>
                  </a:cubicBezTo>
                </a:path>
                <a:path w="21556" h="21600" stroke="0" extrusionOk="0">
                  <a:moveTo>
                    <a:pt x="0" y="-1"/>
                  </a:moveTo>
                  <a:cubicBezTo>
                    <a:pt x="11394" y="-1"/>
                    <a:pt x="20829" y="8850"/>
                    <a:pt x="21555" y="2022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1758" name="Group 12"/>
            <p:cNvGrpSpPr>
              <a:grpSpLocks/>
            </p:cNvGrpSpPr>
            <p:nvPr/>
          </p:nvGrpSpPr>
          <p:grpSpPr bwMode="auto">
            <a:xfrm flipV="1">
              <a:off x="4574" y="1825"/>
              <a:ext cx="684" cy="337"/>
              <a:chOff x="4589" y="2295"/>
              <a:chExt cx="684" cy="337"/>
            </a:xfrm>
          </p:grpSpPr>
          <p:sp>
            <p:nvSpPr>
              <p:cNvPr id="31771" name="Arc 13"/>
              <p:cNvSpPr>
                <a:spLocks/>
              </p:cNvSpPr>
              <p:nvPr/>
            </p:nvSpPr>
            <p:spPr bwMode="auto">
              <a:xfrm>
                <a:off x="5127" y="2380"/>
                <a:ext cx="90" cy="170"/>
              </a:xfrm>
              <a:custGeom>
                <a:avLst/>
                <a:gdLst>
                  <a:gd name="T0" fmla="*/ 0 w 18792"/>
                  <a:gd name="T1" fmla="*/ 0 h 21474"/>
                  <a:gd name="T2" fmla="*/ 0 w 18792"/>
                  <a:gd name="T3" fmla="*/ 0 h 21474"/>
                  <a:gd name="T4" fmla="*/ 0 w 18792"/>
                  <a:gd name="T5" fmla="*/ 0 h 21474"/>
                  <a:gd name="T6" fmla="*/ 0 60000 65536"/>
                  <a:gd name="T7" fmla="*/ 0 60000 65536"/>
                  <a:gd name="T8" fmla="*/ 0 60000 65536"/>
                  <a:gd name="T9" fmla="*/ 0 w 18792"/>
                  <a:gd name="T10" fmla="*/ 0 h 21474"/>
                  <a:gd name="T11" fmla="*/ 18792 w 18792"/>
                  <a:gd name="T12" fmla="*/ 21474 h 214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792" h="21474" fill="none" extrusionOk="0">
                    <a:moveTo>
                      <a:pt x="2329" y="0"/>
                    </a:moveTo>
                    <a:cubicBezTo>
                      <a:pt x="9239" y="749"/>
                      <a:pt x="15365" y="4777"/>
                      <a:pt x="18791" y="10824"/>
                    </a:cubicBezTo>
                  </a:path>
                  <a:path w="18792" h="21474" stroke="0" extrusionOk="0">
                    <a:moveTo>
                      <a:pt x="2329" y="0"/>
                    </a:moveTo>
                    <a:cubicBezTo>
                      <a:pt x="9239" y="749"/>
                      <a:pt x="15365" y="4777"/>
                      <a:pt x="18791" y="10824"/>
                    </a:cubicBezTo>
                    <a:lnTo>
                      <a:pt x="0" y="21474"/>
                    </a:lnTo>
                    <a:close/>
                  </a:path>
                </a:pathLst>
              </a:cu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72" name="Arc 14"/>
              <p:cNvSpPr>
                <a:spLocks/>
              </p:cNvSpPr>
              <p:nvPr/>
            </p:nvSpPr>
            <p:spPr bwMode="auto">
              <a:xfrm>
                <a:off x="4979" y="2302"/>
                <a:ext cx="122" cy="76"/>
              </a:xfrm>
              <a:custGeom>
                <a:avLst/>
                <a:gdLst>
                  <a:gd name="T0" fmla="*/ 0 w 18884"/>
                  <a:gd name="T1" fmla="*/ 0 h 21600"/>
                  <a:gd name="T2" fmla="*/ 0 w 18884"/>
                  <a:gd name="T3" fmla="*/ 0 h 21600"/>
                  <a:gd name="T4" fmla="*/ 0 w 1888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884"/>
                  <a:gd name="T10" fmla="*/ 0 h 21600"/>
                  <a:gd name="T11" fmla="*/ 18884 w 1888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84" h="21600" fill="none" extrusionOk="0">
                    <a:moveTo>
                      <a:pt x="0" y="-1"/>
                    </a:moveTo>
                    <a:cubicBezTo>
                      <a:pt x="7846" y="-1"/>
                      <a:pt x="15075" y="4254"/>
                      <a:pt x="18883" y="11114"/>
                    </a:cubicBezTo>
                  </a:path>
                  <a:path w="18884" h="21600" stroke="0" extrusionOk="0">
                    <a:moveTo>
                      <a:pt x="0" y="-1"/>
                    </a:moveTo>
                    <a:cubicBezTo>
                      <a:pt x="7846" y="-1"/>
                      <a:pt x="15075" y="4254"/>
                      <a:pt x="18883" y="11114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73" name="Arc 15"/>
              <p:cNvSpPr>
                <a:spLocks/>
              </p:cNvSpPr>
              <p:nvPr/>
            </p:nvSpPr>
            <p:spPr bwMode="auto">
              <a:xfrm flipH="1">
                <a:off x="4800" y="2295"/>
                <a:ext cx="122" cy="76"/>
              </a:xfrm>
              <a:custGeom>
                <a:avLst/>
                <a:gdLst>
                  <a:gd name="T0" fmla="*/ 0 w 18884"/>
                  <a:gd name="T1" fmla="*/ 0 h 21600"/>
                  <a:gd name="T2" fmla="*/ 0 w 18884"/>
                  <a:gd name="T3" fmla="*/ 0 h 21600"/>
                  <a:gd name="T4" fmla="*/ 0 w 1888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884"/>
                  <a:gd name="T10" fmla="*/ 0 h 21600"/>
                  <a:gd name="T11" fmla="*/ 18884 w 1888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84" h="21600" fill="none" extrusionOk="0">
                    <a:moveTo>
                      <a:pt x="0" y="-1"/>
                    </a:moveTo>
                    <a:cubicBezTo>
                      <a:pt x="7846" y="-1"/>
                      <a:pt x="15075" y="4254"/>
                      <a:pt x="18883" y="11114"/>
                    </a:cubicBezTo>
                  </a:path>
                  <a:path w="18884" h="21600" stroke="0" extrusionOk="0">
                    <a:moveTo>
                      <a:pt x="0" y="-1"/>
                    </a:moveTo>
                    <a:cubicBezTo>
                      <a:pt x="7846" y="-1"/>
                      <a:pt x="15075" y="4254"/>
                      <a:pt x="18883" y="11114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74" name="Arc 16"/>
              <p:cNvSpPr>
                <a:spLocks/>
              </p:cNvSpPr>
              <p:nvPr/>
            </p:nvSpPr>
            <p:spPr bwMode="auto">
              <a:xfrm flipH="1">
                <a:off x="4646" y="2380"/>
                <a:ext cx="90" cy="170"/>
              </a:xfrm>
              <a:custGeom>
                <a:avLst/>
                <a:gdLst>
                  <a:gd name="T0" fmla="*/ 0 w 18792"/>
                  <a:gd name="T1" fmla="*/ 0 h 21474"/>
                  <a:gd name="T2" fmla="*/ 0 w 18792"/>
                  <a:gd name="T3" fmla="*/ 0 h 21474"/>
                  <a:gd name="T4" fmla="*/ 0 w 18792"/>
                  <a:gd name="T5" fmla="*/ 0 h 21474"/>
                  <a:gd name="T6" fmla="*/ 0 60000 65536"/>
                  <a:gd name="T7" fmla="*/ 0 60000 65536"/>
                  <a:gd name="T8" fmla="*/ 0 60000 65536"/>
                  <a:gd name="T9" fmla="*/ 0 w 18792"/>
                  <a:gd name="T10" fmla="*/ 0 h 21474"/>
                  <a:gd name="T11" fmla="*/ 18792 w 18792"/>
                  <a:gd name="T12" fmla="*/ 21474 h 214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792" h="21474" fill="none" extrusionOk="0">
                    <a:moveTo>
                      <a:pt x="2329" y="0"/>
                    </a:moveTo>
                    <a:cubicBezTo>
                      <a:pt x="9239" y="749"/>
                      <a:pt x="15365" y="4777"/>
                      <a:pt x="18791" y="10824"/>
                    </a:cubicBezTo>
                  </a:path>
                  <a:path w="18792" h="21474" stroke="0" extrusionOk="0">
                    <a:moveTo>
                      <a:pt x="2329" y="0"/>
                    </a:moveTo>
                    <a:cubicBezTo>
                      <a:pt x="9239" y="749"/>
                      <a:pt x="15365" y="4777"/>
                      <a:pt x="18791" y="10824"/>
                    </a:cubicBezTo>
                    <a:lnTo>
                      <a:pt x="0" y="21474"/>
                    </a:lnTo>
                    <a:close/>
                  </a:path>
                </a:pathLst>
              </a:cu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75" name="Arc 17"/>
              <p:cNvSpPr>
                <a:spLocks/>
              </p:cNvSpPr>
              <p:nvPr/>
            </p:nvSpPr>
            <p:spPr bwMode="auto">
              <a:xfrm>
                <a:off x="5239" y="2519"/>
                <a:ext cx="34" cy="113"/>
              </a:xfrm>
              <a:custGeom>
                <a:avLst/>
                <a:gdLst>
                  <a:gd name="T0" fmla="*/ 0 w 21556"/>
                  <a:gd name="T1" fmla="*/ 0 h 21600"/>
                  <a:gd name="T2" fmla="*/ 0 w 21556"/>
                  <a:gd name="T3" fmla="*/ 0 h 21600"/>
                  <a:gd name="T4" fmla="*/ 0 w 21556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556"/>
                  <a:gd name="T10" fmla="*/ 0 h 21600"/>
                  <a:gd name="T11" fmla="*/ 21556 w 21556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56" h="21600" fill="none" extrusionOk="0">
                    <a:moveTo>
                      <a:pt x="0" y="-1"/>
                    </a:moveTo>
                    <a:cubicBezTo>
                      <a:pt x="11394" y="-1"/>
                      <a:pt x="20829" y="8850"/>
                      <a:pt x="21555" y="20222"/>
                    </a:cubicBezTo>
                  </a:path>
                  <a:path w="21556" h="21600" stroke="0" extrusionOk="0">
                    <a:moveTo>
                      <a:pt x="0" y="-1"/>
                    </a:moveTo>
                    <a:cubicBezTo>
                      <a:pt x="11394" y="-1"/>
                      <a:pt x="20829" y="8850"/>
                      <a:pt x="21555" y="20222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76" name="Arc 18"/>
              <p:cNvSpPr>
                <a:spLocks/>
              </p:cNvSpPr>
              <p:nvPr/>
            </p:nvSpPr>
            <p:spPr bwMode="auto">
              <a:xfrm flipH="1">
                <a:off x="4589" y="2519"/>
                <a:ext cx="34" cy="113"/>
              </a:xfrm>
              <a:custGeom>
                <a:avLst/>
                <a:gdLst>
                  <a:gd name="T0" fmla="*/ 0 w 21556"/>
                  <a:gd name="T1" fmla="*/ 0 h 21600"/>
                  <a:gd name="T2" fmla="*/ 0 w 21556"/>
                  <a:gd name="T3" fmla="*/ 0 h 21600"/>
                  <a:gd name="T4" fmla="*/ 0 w 21556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556"/>
                  <a:gd name="T10" fmla="*/ 0 h 21600"/>
                  <a:gd name="T11" fmla="*/ 21556 w 21556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56" h="21600" fill="none" extrusionOk="0">
                    <a:moveTo>
                      <a:pt x="0" y="-1"/>
                    </a:moveTo>
                    <a:cubicBezTo>
                      <a:pt x="11394" y="-1"/>
                      <a:pt x="20829" y="8850"/>
                      <a:pt x="21555" y="20222"/>
                    </a:cubicBezTo>
                  </a:path>
                  <a:path w="21556" h="21600" stroke="0" extrusionOk="0">
                    <a:moveTo>
                      <a:pt x="0" y="-1"/>
                    </a:moveTo>
                    <a:cubicBezTo>
                      <a:pt x="11394" y="-1"/>
                      <a:pt x="20829" y="8850"/>
                      <a:pt x="21555" y="20222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1759" name="Text Box 19"/>
            <p:cNvSpPr txBox="1">
              <a:spLocks noChangeArrowheads="1"/>
            </p:cNvSpPr>
            <p:nvPr/>
          </p:nvSpPr>
          <p:spPr bwMode="auto">
            <a:xfrm>
              <a:off x="4757" y="1221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1760" name="Text Box 20"/>
            <p:cNvSpPr txBox="1">
              <a:spLocks noChangeArrowheads="1"/>
            </p:cNvSpPr>
            <p:nvPr/>
          </p:nvSpPr>
          <p:spPr bwMode="auto">
            <a:xfrm>
              <a:off x="4921" y="1221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2</a:t>
              </a:r>
            </a:p>
          </p:txBody>
        </p:sp>
        <p:sp>
          <p:nvSpPr>
            <p:cNvPr id="31761" name="Text Box 21"/>
            <p:cNvSpPr txBox="1">
              <a:spLocks noChangeArrowheads="1"/>
            </p:cNvSpPr>
            <p:nvPr/>
          </p:nvSpPr>
          <p:spPr bwMode="auto">
            <a:xfrm>
              <a:off x="5139" y="1388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3</a:t>
              </a:r>
            </a:p>
          </p:txBody>
        </p:sp>
        <p:sp>
          <p:nvSpPr>
            <p:cNvPr id="31762" name="Text Box 22"/>
            <p:cNvSpPr txBox="1">
              <a:spLocks noChangeArrowheads="1"/>
            </p:cNvSpPr>
            <p:nvPr/>
          </p:nvSpPr>
          <p:spPr bwMode="auto">
            <a:xfrm>
              <a:off x="5243" y="1559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4</a:t>
              </a:r>
            </a:p>
          </p:txBody>
        </p:sp>
        <p:sp>
          <p:nvSpPr>
            <p:cNvPr id="31763" name="Text Box 23"/>
            <p:cNvSpPr txBox="1">
              <a:spLocks noChangeArrowheads="1"/>
            </p:cNvSpPr>
            <p:nvPr/>
          </p:nvSpPr>
          <p:spPr bwMode="auto">
            <a:xfrm>
              <a:off x="5243" y="1797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5</a:t>
              </a:r>
            </a:p>
          </p:txBody>
        </p:sp>
        <p:sp>
          <p:nvSpPr>
            <p:cNvPr id="31764" name="Text Box 24"/>
            <p:cNvSpPr txBox="1">
              <a:spLocks noChangeArrowheads="1"/>
            </p:cNvSpPr>
            <p:nvPr/>
          </p:nvSpPr>
          <p:spPr bwMode="auto">
            <a:xfrm>
              <a:off x="5154" y="1995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6</a:t>
              </a:r>
            </a:p>
          </p:txBody>
        </p:sp>
        <p:sp>
          <p:nvSpPr>
            <p:cNvPr id="31765" name="Text Box 25"/>
            <p:cNvSpPr txBox="1">
              <a:spLocks noChangeArrowheads="1"/>
            </p:cNvSpPr>
            <p:nvPr/>
          </p:nvSpPr>
          <p:spPr bwMode="auto">
            <a:xfrm>
              <a:off x="4967" y="2147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7</a:t>
              </a:r>
            </a:p>
          </p:txBody>
        </p:sp>
        <p:sp>
          <p:nvSpPr>
            <p:cNvPr id="31766" name="Text Box 26"/>
            <p:cNvSpPr txBox="1">
              <a:spLocks noChangeArrowheads="1"/>
            </p:cNvSpPr>
            <p:nvPr/>
          </p:nvSpPr>
          <p:spPr bwMode="auto">
            <a:xfrm>
              <a:off x="4751" y="2147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8</a:t>
              </a:r>
            </a:p>
          </p:txBody>
        </p:sp>
        <p:sp>
          <p:nvSpPr>
            <p:cNvPr id="31767" name="Text Box 27"/>
            <p:cNvSpPr txBox="1">
              <a:spLocks noChangeArrowheads="1"/>
            </p:cNvSpPr>
            <p:nvPr/>
          </p:nvSpPr>
          <p:spPr bwMode="auto">
            <a:xfrm>
              <a:off x="4534" y="1995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9</a:t>
              </a:r>
            </a:p>
          </p:txBody>
        </p:sp>
        <p:sp>
          <p:nvSpPr>
            <p:cNvPr id="31768" name="Text Box 28"/>
            <p:cNvSpPr txBox="1">
              <a:spLocks noChangeArrowheads="1"/>
            </p:cNvSpPr>
            <p:nvPr/>
          </p:nvSpPr>
          <p:spPr bwMode="auto">
            <a:xfrm>
              <a:off x="4376" y="1797"/>
              <a:ext cx="22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10</a:t>
              </a:r>
            </a:p>
          </p:txBody>
        </p:sp>
        <p:sp>
          <p:nvSpPr>
            <p:cNvPr id="31769" name="Text Box 29"/>
            <p:cNvSpPr txBox="1">
              <a:spLocks noChangeArrowheads="1"/>
            </p:cNvSpPr>
            <p:nvPr/>
          </p:nvSpPr>
          <p:spPr bwMode="auto">
            <a:xfrm>
              <a:off x="4376" y="1559"/>
              <a:ext cx="22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11</a:t>
              </a:r>
            </a:p>
          </p:txBody>
        </p:sp>
        <p:sp>
          <p:nvSpPr>
            <p:cNvPr id="31770" name="Text Box 30"/>
            <p:cNvSpPr txBox="1">
              <a:spLocks noChangeArrowheads="1"/>
            </p:cNvSpPr>
            <p:nvPr/>
          </p:nvSpPr>
          <p:spPr bwMode="auto">
            <a:xfrm>
              <a:off x="4464" y="1388"/>
              <a:ext cx="22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12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08777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  <a:endParaRPr lang="en-US"/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808685-F8C7-0F45-81B3-38AF4FC0B4F0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754063" y="100013"/>
            <a:ext cx="8229600" cy="906462"/>
          </a:xfrm>
        </p:spPr>
        <p:txBody>
          <a:bodyPr/>
          <a:lstStyle/>
          <a:p>
            <a:pPr eaLnBrk="1" hangingPunct="1"/>
            <a:r>
              <a:rPr lang="en-US"/>
              <a:t>Example – Safe Navigation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399087"/>
          </a:xfrm>
        </p:spPr>
        <p:txBody>
          <a:bodyPr/>
          <a:lstStyle/>
          <a:p>
            <a:pPr eaLnBrk="1" hangingPunct="1"/>
            <a:r>
              <a:rPr lang="en-US"/>
              <a:t>For dynamic environments, add another layer </a:t>
            </a:r>
          </a:p>
          <a:p>
            <a:pPr eaLnBrk="1" hangingPunct="1">
              <a:buFontTx/>
              <a:buNone/>
            </a:pPr>
            <a:r>
              <a:rPr lang="en-US"/>
              <a:t>	</a:t>
            </a:r>
            <a:r>
              <a:rPr lang="en-US" sz="2000" b="1">
                <a:solidFill>
                  <a:schemeClr val="tx1"/>
                </a:solidFill>
              </a:rPr>
              <a:t>if</a:t>
            </a:r>
            <a:r>
              <a:rPr lang="en-US" sz="2000"/>
              <a:t> sonar 11 or 12 &lt; safe-zone </a:t>
            </a:r>
            <a:r>
              <a:rPr lang="en-US" sz="2000" b="1">
                <a:solidFill>
                  <a:schemeClr val="tx1"/>
                </a:solidFill>
              </a:rPr>
              <a:t>and</a:t>
            </a:r>
            <a:r>
              <a:rPr lang="en-US" sz="2000"/>
              <a:t> </a:t>
            </a:r>
          </a:p>
          <a:p>
            <a:pPr eaLnBrk="1" hangingPunct="1">
              <a:buFontTx/>
              <a:buNone/>
            </a:pPr>
            <a:r>
              <a:rPr lang="en-US" sz="2000"/>
              <a:t>	   sonar 1 or 2 &lt; safe-zone</a:t>
            </a:r>
          </a:p>
          <a:p>
            <a:pPr eaLnBrk="1" hangingPunct="1">
              <a:buFontTx/>
              <a:buNone/>
            </a:pPr>
            <a:r>
              <a:rPr lang="en-US" sz="2000"/>
              <a:t>		</a:t>
            </a:r>
            <a:r>
              <a:rPr lang="en-US" sz="2000" b="1">
                <a:solidFill>
                  <a:schemeClr val="tx1"/>
                </a:solidFill>
              </a:rPr>
              <a:t>then</a:t>
            </a:r>
            <a:r>
              <a:rPr lang="en-US" sz="2000"/>
              <a:t> </a:t>
            </a:r>
            <a:r>
              <a:rPr lang="en-US" sz="2000">
                <a:solidFill>
                  <a:srgbClr val="008000"/>
                </a:solidFill>
              </a:rPr>
              <a:t>turn right</a:t>
            </a:r>
          </a:p>
          <a:p>
            <a:pPr eaLnBrk="1" hangingPunct="1">
              <a:buFontTx/>
              <a:buNone/>
            </a:pPr>
            <a:r>
              <a:rPr lang="en-US" sz="2000"/>
              <a:t>	</a:t>
            </a:r>
            <a:r>
              <a:rPr lang="en-US" sz="2000" b="1">
                <a:solidFill>
                  <a:schemeClr val="tx1"/>
                </a:solidFill>
              </a:rPr>
              <a:t>if</a:t>
            </a:r>
            <a:r>
              <a:rPr lang="en-US" sz="2000"/>
              <a:t> sonar 3 or 4 &lt; safe-zone</a:t>
            </a:r>
          </a:p>
          <a:p>
            <a:pPr eaLnBrk="1" hangingPunct="1">
              <a:buFontTx/>
              <a:buNone/>
            </a:pPr>
            <a:r>
              <a:rPr lang="en-US" sz="2000"/>
              <a:t>		</a:t>
            </a:r>
            <a:r>
              <a:rPr lang="en-US" sz="2000" b="1">
                <a:solidFill>
                  <a:schemeClr val="tx1"/>
                </a:solidFill>
              </a:rPr>
              <a:t>then</a:t>
            </a:r>
            <a:r>
              <a:rPr lang="en-US" sz="2000"/>
              <a:t> </a:t>
            </a:r>
            <a:r>
              <a:rPr lang="en-US" sz="2000">
                <a:solidFill>
                  <a:srgbClr val="008000"/>
                </a:solidFill>
              </a:rPr>
              <a:t>turn left</a:t>
            </a:r>
          </a:p>
          <a:p>
            <a:pPr eaLnBrk="1" hangingPunct="1"/>
            <a:r>
              <a:rPr lang="en-US" sz="2400">
                <a:solidFill>
                  <a:schemeClr val="accent2"/>
                </a:solidFill>
              </a:rPr>
              <a:t>The robot turns away from the obstacles before getting too close </a:t>
            </a:r>
          </a:p>
          <a:p>
            <a:pPr eaLnBrk="1" hangingPunct="1"/>
            <a:r>
              <a:rPr lang="en-US" sz="2400">
                <a:solidFill>
                  <a:schemeClr val="accent2"/>
                </a:solidFill>
              </a:rPr>
              <a:t>The combinations of the two controllers above </a:t>
            </a:r>
            <a:r>
              <a:rPr lang="en-US" sz="2400">
                <a:solidFill>
                  <a:schemeClr val="accent2"/>
                </a:solidFill>
                <a:sym typeface="Symbol" pitchFamily="-112" charset="2"/>
              </a:rPr>
              <a:t> collision-free wandering behavior</a:t>
            </a:r>
          </a:p>
          <a:p>
            <a:pPr eaLnBrk="1" hangingPunct="1"/>
            <a:r>
              <a:rPr lang="en-US" sz="2400">
                <a:solidFill>
                  <a:schemeClr val="accent2"/>
                </a:solidFill>
                <a:sym typeface="Symbol" pitchFamily="-112" charset="2"/>
              </a:rPr>
              <a:t>Above we had mutually-exclusive conditions</a:t>
            </a:r>
          </a:p>
        </p:txBody>
      </p:sp>
      <p:grpSp>
        <p:nvGrpSpPr>
          <p:cNvPr id="33798" name="Group 4"/>
          <p:cNvGrpSpPr>
            <a:grpSpLocks/>
          </p:cNvGrpSpPr>
          <p:nvPr/>
        </p:nvGrpSpPr>
        <p:grpSpPr bwMode="auto">
          <a:xfrm>
            <a:off x="7353300" y="1844675"/>
            <a:ext cx="1644650" cy="1744663"/>
            <a:chOff x="4376" y="1221"/>
            <a:chExt cx="1036" cy="1099"/>
          </a:xfrm>
        </p:grpSpPr>
        <p:sp>
          <p:nvSpPr>
            <p:cNvPr id="33799" name="Oval 5"/>
            <p:cNvSpPr>
              <a:spLocks noChangeArrowheads="1"/>
            </p:cNvSpPr>
            <p:nvPr/>
          </p:nvSpPr>
          <p:spPr bwMode="auto">
            <a:xfrm>
              <a:off x="4572" y="1400"/>
              <a:ext cx="697" cy="761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0" name="Arc 6"/>
            <p:cNvSpPr>
              <a:spLocks/>
            </p:cNvSpPr>
            <p:nvPr/>
          </p:nvSpPr>
          <p:spPr bwMode="auto">
            <a:xfrm>
              <a:off x="5112" y="1483"/>
              <a:ext cx="90" cy="170"/>
            </a:xfrm>
            <a:custGeom>
              <a:avLst/>
              <a:gdLst>
                <a:gd name="T0" fmla="*/ 0 w 18792"/>
                <a:gd name="T1" fmla="*/ 0 h 21474"/>
                <a:gd name="T2" fmla="*/ 0 w 18792"/>
                <a:gd name="T3" fmla="*/ 0 h 21474"/>
                <a:gd name="T4" fmla="*/ 0 w 18792"/>
                <a:gd name="T5" fmla="*/ 0 h 21474"/>
                <a:gd name="T6" fmla="*/ 0 60000 65536"/>
                <a:gd name="T7" fmla="*/ 0 60000 65536"/>
                <a:gd name="T8" fmla="*/ 0 60000 65536"/>
                <a:gd name="T9" fmla="*/ 0 w 18792"/>
                <a:gd name="T10" fmla="*/ 0 h 21474"/>
                <a:gd name="T11" fmla="*/ 18792 w 18792"/>
                <a:gd name="T12" fmla="*/ 21474 h 214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792" h="21474" fill="none" extrusionOk="0">
                  <a:moveTo>
                    <a:pt x="2329" y="0"/>
                  </a:moveTo>
                  <a:cubicBezTo>
                    <a:pt x="9239" y="749"/>
                    <a:pt x="15365" y="4777"/>
                    <a:pt x="18791" y="10824"/>
                  </a:cubicBezTo>
                </a:path>
                <a:path w="18792" h="21474" stroke="0" extrusionOk="0">
                  <a:moveTo>
                    <a:pt x="2329" y="0"/>
                  </a:moveTo>
                  <a:cubicBezTo>
                    <a:pt x="9239" y="749"/>
                    <a:pt x="15365" y="4777"/>
                    <a:pt x="18791" y="10824"/>
                  </a:cubicBezTo>
                  <a:lnTo>
                    <a:pt x="0" y="21474"/>
                  </a:lnTo>
                  <a:close/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1" name="Arc 7"/>
            <p:cNvSpPr>
              <a:spLocks/>
            </p:cNvSpPr>
            <p:nvPr/>
          </p:nvSpPr>
          <p:spPr bwMode="auto">
            <a:xfrm>
              <a:off x="4964" y="1405"/>
              <a:ext cx="122" cy="76"/>
            </a:xfrm>
            <a:custGeom>
              <a:avLst/>
              <a:gdLst>
                <a:gd name="T0" fmla="*/ 0 w 18884"/>
                <a:gd name="T1" fmla="*/ 0 h 21600"/>
                <a:gd name="T2" fmla="*/ 0 w 18884"/>
                <a:gd name="T3" fmla="*/ 0 h 21600"/>
                <a:gd name="T4" fmla="*/ 0 w 18884"/>
                <a:gd name="T5" fmla="*/ 0 h 21600"/>
                <a:gd name="T6" fmla="*/ 0 60000 65536"/>
                <a:gd name="T7" fmla="*/ 0 60000 65536"/>
                <a:gd name="T8" fmla="*/ 0 60000 65536"/>
                <a:gd name="T9" fmla="*/ 0 w 18884"/>
                <a:gd name="T10" fmla="*/ 0 h 21600"/>
                <a:gd name="T11" fmla="*/ 18884 w 1888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884" h="21600" fill="none" extrusionOk="0">
                  <a:moveTo>
                    <a:pt x="0" y="-1"/>
                  </a:moveTo>
                  <a:cubicBezTo>
                    <a:pt x="7846" y="-1"/>
                    <a:pt x="15075" y="4254"/>
                    <a:pt x="18883" y="11114"/>
                  </a:cubicBezTo>
                </a:path>
                <a:path w="18884" h="21600" stroke="0" extrusionOk="0">
                  <a:moveTo>
                    <a:pt x="0" y="-1"/>
                  </a:moveTo>
                  <a:cubicBezTo>
                    <a:pt x="7846" y="-1"/>
                    <a:pt x="15075" y="4254"/>
                    <a:pt x="18883" y="1111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2" name="Arc 8"/>
            <p:cNvSpPr>
              <a:spLocks/>
            </p:cNvSpPr>
            <p:nvPr/>
          </p:nvSpPr>
          <p:spPr bwMode="auto">
            <a:xfrm flipH="1">
              <a:off x="4785" y="1398"/>
              <a:ext cx="122" cy="76"/>
            </a:xfrm>
            <a:custGeom>
              <a:avLst/>
              <a:gdLst>
                <a:gd name="T0" fmla="*/ 0 w 18884"/>
                <a:gd name="T1" fmla="*/ 0 h 21600"/>
                <a:gd name="T2" fmla="*/ 0 w 18884"/>
                <a:gd name="T3" fmla="*/ 0 h 21600"/>
                <a:gd name="T4" fmla="*/ 0 w 18884"/>
                <a:gd name="T5" fmla="*/ 0 h 21600"/>
                <a:gd name="T6" fmla="*/ 0 60000 65536"/>
                <a:gd name="T7" fmla="*/ 0 60000 65536"/>
                <a:gd name="T8" fmla="*/ 0 60000 65536"/>
                <a:gd name="T9" fmla="*/ 0 w 18884"/>
                <a:gd name="T10" fmla="*/ 0 h 21600"/>
                <a:gd name="T11" fmla="*/ 18884 w 1888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884" h="21600" fill="none" extrusionOk="0">
                  <a:moveTo>
                    <a:pt x="0" y="-1"/>
                  </a:moveTo>
                  <a:cubicBezTo>
                    <a:pt x="7846" y="-1"/>
                    <a:pt x="15075" y="4254"/>
                    <a:pt x="18883" y="11114"/>
                  </a:cubicBezTo>
                </a:path>
                <a:path w="18884" h="21600" stroke="0" extrusionOk="0">
                  <a:moveTo>
                    <a:pt x="0" y="-1"/>
                  </a:moveTo>
                  <a:cubicBezTo>
                    <a:pt x="7846" y="-1"/>
                    <a:pt x="15075" y="4254"/>
                    <a:pt x="18883" y="1111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3" name="Arc 9"/>
            <p:cNvSpPr>
              <a:spLocks/>
            </p:cNvSpPr>
            <p:nvPr/>
          </p:nvSpPr>
          <p:spPr bwMode="auto">
            <a:xfrm flipH="1">
              <a:off x="4631" y="1483"/>
              <a:ext cx="90" cy="170"/>
            </a:xfrm>
            <a:custGeom>
              <a:avLst/>
              <a:gdLst>
                <a:gd name="T0" fmla="*/ 0 w 18792"/>
                <a:gd name="T1" fmla="*/ 0 h 21474"/>
                <a:gd name="T2" fmla="*/ 0 w 18792"/>
                <a:gd name="T3" fmla="*/ 0 h 21474"/>
                <a:gd name="T4" fmla="*/ 0 w 18792"/>
                <a:gd name="T5" fmla="*/ 0 h 21474"/>
                <a:gd name="T6" fmla="*/ 0 60000 65536"/>
                <a:gd name="T7" fmla="*/ 0 60000 65536"/>
                <a:gd name="T8" fmla="*/ 0 60000 65536"/>
                <a:gd name="T9" fmla="*/ 0 w 18792"/>
                <a:gd name="T10" fmla="*/ 0 h 21474"/>
                <a:gd name="T11" fmla="*/ 18792 w 18792"/>
                <a:gd name="T12" fmla="*/ 21474 h 214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792" h="21474" fill="none" extrusionOk="0">
                  <a:moveTo>
                    <a:pt x="2329" y="0"/>
                  </a:moveTo>
                  <a:cubicBezTo>
                    <a:pt x="9239" y="749"/>
                    <a:pt x="15365" y="4777"/>
                    <a:pt x="18791" y="10824"/>
                  </a:cubicBezTo>
                </a:path>
                <a:path w="18792" h="21474" stroke="0" extrusionOk="0">
                  <a:moveTo>
                    <a:pt x="2329" y="0"/>
                  </a:moveTo>
                  <a:cubicBezTo>
                    <a:pt x="9239" y="749"/>
                    <a:pt x="15365" y="4777"/>
                    <a:pt x="18791" y="10824"/>
                  </a:cubicBezTo>
                  <a:lnTo>
                    <a:pt x="0" y="21474"/>
                  </a:lnTo>
                  <a:close/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4" name="Arc 10"/>
            <p:cNvSpPr>
              <a:spLocks/>
            </p:cNvSpPr>
            <p:nvPr/>
          </p:nvSpPr>
          <p:spPr bwMode="auto">
            <a:xfrm>
              <a:off x="5224" y="1622"/>
              <a:ext cx="34" cy="113"/>
            </a:xfrm>
            <a:custGeom>
              <a:avLst/>
              <a:gdLst>
                <a:gd name="T0" fmla="*/ 0 w 21556"/>
                <a:gd name="T1" fmla="*/ 0 h 21600"/>
                <a:gd name="T2" fmla="*/ 0 w 21556"/>
                <a:gd name="T3" fmla="*/ 0 h 21600"/>
                <a:gd name="T4" fmla="*/ 0 w 21556"/>
                <a:gd name="T5" fmla="*/ 0 h 21600"/>
                <a:gd name="T6" fmla="*/ 0 60000 65536"/>
                <a:gd name="T7" fmla="*/ 0 60000 65536"/>
                <a:gd name="T8" fmla="*/ 0 60000 65536"/>
                <a:gd name="T9" fmla="*/ 0 w 21556"/>
                <a:gd name="T10" fmla="*/ 0 h 21600"/>
                <a:gd name="T11" fmla="*/ 21556 w 2155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56" h="21600" fill="none" extrusionOk="0">
                  <a:moveTo>
                    <a:pt x="0" y="-1"/>
                  </a:moveTo>
                  <a:cubicBezTo>
                    <a:pt x="11394" y="-1"/>
                    <a:pt x="20829" y="8850"/>
                    <a:pt x="21555" y="20222"/>
                  </a:cubicBezTo>
                </a:path>
                <a:path w="21556" h="21600" stroke="0" extrusionOk="0">
                  <a:moveTo>
                    <a:pt x="0" y="-1"/>
                  </a:moveTo>
                  <a:cubicBezTo>
                    <a:pt x="11394" y="-1"/>
                    <a:pt x="20829" y="8850"/>
                    <a:pt x="21555" y="2022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5" name="Arc 11"/>
            <p:cNvSpPr>
              <a:spLocks/>
            </p:cNvSpPr>
            <p:nvPr/>
          </p:nvSpPr>
          <p:spPr bwMode="auto">
            <a:xfrm flipH="1">
              <a:off x="4574" y="1622"/>
              <a:ext cx="34" cy="113"/>
            </a:xfrm>
            <a:custGeom>
              <a:avLst/>
              <a:gdLst>
                <a:gd name="T0" fmla="*/ 0 w 21556"/>
                <a:gd name="T1" fmla="*/ 0 h 21600"/>
                <a:gd name="T2" fmla="*/ 0 w 21556"/>
                <a:gd name="T3" fmla="*/ 0 h 21600"/>
                <a:gd name="T4" fmla="*/ 0 w 21556"/>
                <a:gd name="T5" fmla="*/ 0 h 21600"/>
                <a:gd name="T6" fmla="*/ 0 60000 65536"/>
                <a:gd name="T7" fmla="*/ 0 60000 65536"/>
                <a:gd name="T8" fmla="*/ 0 60000 65536"/>
                <a:gd name="T9" fmla="*/ 0 w 21556"/>
                <a:gd name="T10" fmla="*/ 0 h 21600"/>
                <a:gd name="T11" fmla="*/ 21556 w 2155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56" h="21600" fill="none" extrusionOk="0">
                  <a:moveTo>
                    <a:pt x="0" y="-1"/>
                  </a:moveTo>
                  <a:cubicBezTo>
                    <a:pt x="11394" y="-1"/>
                    <a:pt x="20829" y="8850"/>
                    <a:pt x="21555" y="20222"/>
                  </a:cubicBezTo>
                </a:path>
                <a:path w="21556" h="21600" stroke="0" extrusionOk="0">
                  <a:moveTo>
                    <a:pt x="0" y="-1"/>
                  </a:moveTo>
                  <a:cubicBezTo>
                    <a:pt x="11394" y="-1"/>
                    <a:pt x="20829" y="8850"/>
                    <a:pt x="21555" y="2022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3806" name="Group 12"/>
            <p:cNvGrpSpPr>
              <a:grpSpLocks/>
            </p:cNvGrpSpPr>
            <p:nvPr/>
          </p:nvGrpSpPr>
          <p:grpSpPr bwMode="auto">
            <a:xfrm flipV="1">
              <a:off x="4574" y="1825"/>
              <a:ext cx="684" cy="337"/>
              <a:chOff x="4589" y="2295"/>
              <a:chExt cx="684" cy="337"/>
            </a:xfrm>
          </p:grpSpPr>
          <p:sp>
            <p:nvSpPr>
              <p:cNvPr id="33819" name="Arc 13"/>
              <p:cNvSpPr>
                <a:spLocks/>
              </p:cNvSpPr>
              <p:nvPr/>
            </p:nvSpPr>
            <p:spPr bwMode="auto">
              <a:xfrm>
                <a:off x="5127" y="2380"/>
                <a:ext cx="90" cy="170"/>
              </a:xfrm>
              <a:custGeom>
                <a:avLst/>
                <a:gdLst>
                  <a:gd name="T0" fmla="*/ 0 w 18792"/>
                  <a:gd name="T1" fmla="*/ 0 h 21474"/>
                  <a:gd name="T2" fmla="*/ 0 w 18792"/>
                  <a:gd name="T3" fmla="*/ 0 h 21474"/>
                  <a:gd name="T4" fmla="*/ 0 w 18792"/>
                  <a:gd name="T5" fmla="*/ 0 h 21474"/>
                  <a:gd name="T6" fmla="*/ 0 60000 65536"/>
                  <a:gd name="T7" fmla="*/ 0 60000 65536"/>
                  <a:gd name="T8" fmla="*/ 0 60000 65536"/>
                  <a:gd name="T9" fmla="*/ 0 w 18792"/>
                  <a:gd name="T10" fmla="*/ 0 h 21474"/>
                  <a:gd name="T11" fmla="*/ 18792 w 18792"/>
                  <a:gd name="T12" fmla="*/ 21474 h 214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792" h="21474" fill="none" extrusionOk="0">
                    <a:moveTo>
                      <a:pt x="2329" y="0"/>
                    </a:moveTo>
                    <a:cubicBezTo>
                      <a:pt x="9239" y="749"/>
                      <a:pt x="15365" y="4777"/>
                      <a:pt x="18791" y="10824"/>
                    </a:cubicBezTo>
                  </a:path>
                  <a:path w="18792" h="21474" stroke="0" extrusionOk="0">
                    <a:moveTo>
                      <a:pt x="2329" y="0"/>
                    </a:moveTo>
                    <a:cubicBezTo>
                      <a:pt x="9239" y="749"/>
                      <a:pt x="15365" y="4777"/>
                      <a:pt x="18791" y="10824"/>
                    </a:cubicBezTo>
                    <a:lnTo>
                      <a:pt x="0" y="21474"/>
                    </a:lnTo>
                    <a:close/>
                  </a:path>
                </a:pathLst>
              </a:cu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20" name="Arc 14"/>
              <p:cNvSpPr>
                <a:spLocks/>
              </p:cNvSpPr>
              <p:nvPr/>
            </p:nvSpPr>
            <p:spPr bwMode="auto">
              <a:xfrm>
                <a:off x="4979" y="2302"/>
                <a:ext cx="122" cy="76"/>
              </a:xfrm>
              <a:custGeom>
                <a:avLst/>
                <a:gdLst>
                  <a:gd name="T0" fmla="*/ 0 w 18884"/>
                  <a:gd name="T1" fmla="*/ 0 h 21600"/>
                  <a:gd name="T2" fmla="*/ 0 w 18884"/>
                  <a:gd name="T3" fmla="*/ 0 h 21600"/>
                  <a:gd name="T4" fmla="*/ 0 w 1888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884"/>
                  <a:gd name="T10" fmla="*/ 0 h 21600"/>
                  <a:gd name="T11" fmla="*/ 18884 w 1888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84" h="21600" fill="none" extrusionOk="0">
                    <a:moveTo>
                      <a:pt x="0" y="-1"/>
                    </a:moveTo>
                    <a:cubicBezTo>
                      <a:pt x="7846" y="-1"/>
                      <a:pt x="15075" y="4254"/>
                      <a:pt x="18883" y="11114"/>
                    </a:cubicBezTo>
                  </a:path>
                  <a:path w="18884" h="21600" stroke="0" extrusionOk="0">
                    <a:moveTo>
                      <a:pt x="0" y="-1"/>
                    </a:moveTo>
                    <a:cubicBezTo>
                      <a:pt x="7846" y="-1"/>
                      <a:pt x="15075" y="4254"/>
                      <a:pt x="18883" y="11114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21" name="Arc 15"/>
              <p:cNvSpPr>
                <a:spLocks/>
              </p:cNvSpPr>
              <p:nvPr/>
            </p:nvSpPr>
            <p:spPr bwMode="auto">
              <a:xfrm flipH="1">
                <a:off x="4800" y="2295"/>
                <a:ext cx="122" cy="76"/>
              </a:xfrm>
              <a:custGeom>
                <a:avLst/>
                <a:gdLst>
                  <a:gd name="T0" fmla="*/ 0 w 18884"/>
                  <a:gd name="T1" fmla="*/ 0 h 21600"/>
                  <a:gd name="T2" fmla="*/ 0 w 18884"/>
                  <a:gd name="T3" fmla="*/ 0 h 21600"/>
                  <a:gd name="T4" fmla="*/ 0 w 1888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884"/>
                  <a:gd name="T10" fmla="*/ 0 h 21600"/>
                  <a:gd name="T11" fmla="*/ 18884 w 1888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84" h="21600" fill="none" extrusionOk="0">
                    <a:moveTo>
                      <a:pt x="0" y="-1"/>
                    </a:moveTo>
                    <a:cubicBezTo>
                      <a:pt x="7846" y="-1"/>
                      <a:pt x="15075" y="4254"/>
                      <a:pt x="18883" y="11114"/>
                    </a:cubicBezTo>
                  </a:path>
                  <a:path w="18884" h="21600" stroke="0" extrusionOk="0">
                    <a:moveTo>
                      <a:pt x="0" y="-1"/>
                    </a:moveTo>
                    <a:cubicBezTo>
                      <a:pt x="7846" y="-1"/>
                      <a:pt x="15075" y="4254"/>
                      <a:pt x="18883" y="11114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22" name="Arc 16"/>
              <p:cNvSpPr>
                <a:spLocks/>
              </p:cNvSpPr>
              <p:nvPr/>
            </p:nvSpPr>
            <p:spPr bwMode="auto">
              <a:xfrm flipH="1">
                <a:off x="4646" y="2380"/>
                <a:ext cx="90" cy="170"/>
              </a:xfrm>
              <a:custGeom>
                <a:avLst/>
                <a:gdLst>
                  <a:gd name="T0" fmla="*/ 0 w 18792"/>
                  <a:gd name="T1" fmla="*/ 0 h 21474"/>
                  <a:gd name="T2" fmla="*/ 0 w 18792"/>
                  <a:gd name="T3" fmla="*/ 0 h 21474"/>
                  <a:gd name="T4" fmla="*/ 0 w 18792"/>
                  <a:gd name="T5" fmla="*/ 0 h 21474"/>
                  <a:gd name="T6" fmla="*/ 0 60000 65536"/>
                  <a:gd name="T7" fmla="*/ 0 60000 65536"/>
                  <a:gd name="T8" fmla="*/ 0 60000 65536"/>
                  <a:gd name="T9" fmla="*/ 0 w 18792"/>
                  <a:gd name="T10" fmla="*/ 0 h 21474"/>
                  <a:gd name="T11" fmla="*/ 18792 w 18792"/>
                  <a:gd name="T12" fmla="*/ 21474 h 214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792" h="21474" fill="none" extrusionOk="0">
                    <a:moveTo>
                      <a:pt x="2329" y="0"/>
                    </a:moveTo>
                    <a:cubicBezTo>
                      <a:pt x="9239" y="749"/>
                      <a:pt x="15365" y="4777"/>
                      <a:pt x="18791" y="10824"/>
                    </a:cubicBezTo>
                  </a:path>
                  <a:path w="18792" h="21474" stroke="0" extrusionOk="0">
                    <a:moveTo>
                      <a:pt x="2329" y="0"/>
                    </a:moveTo>
                    <a:cubicBezTo>
                      <a:pt x="9239" y="749"/>
                      <a:pt x="15365" y="4777"/>
                      <a:pt x="18791" y="10824"/>
                    </a:cubicBezTo>
                    <a:lnTo>
                      <a:pt x="0" y="21474"/>
                    </a:lnTo>
                    <a:close/>
                  </a:path>
                </a:pathLst>
              </a:cu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23" name="Arc 17"/>
              <p:cNvSpPr>
                <a:spLocks/>
              </p:cNvSpPr>
              <p:nvPr/>
            </p:nvSpPr>
            <p:spPr bwMode="auto">
              <a:xfrm>
                <a:off x="5239" y="2519"/>
                <a:ext cx="34" cy="113"/>
              </a:xfrm>
              <a:custGeom>
                <a:avLst/>
                <a:gdLst>
                  <a:gd name="T0" fmla="*/ 0 w 21556"/>
                  <a:gd name="T1" fmla="*/ 0 h 21600"/>
                  <a:gd name="T2" fmla="*/ 0 w 21556"/>
                  <a:gd name="T3" fmla="*/ 0 h 21600"/>
                  <a:gd name="T4" fmla="*/ 0 w 21556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556"/>
                  <a:gd name="T10" fmla="*/ 0 h 21600"/>
                  <a:gd name="T11" fmla="*/ 21556 w 21556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56" h="21600" fill="none" extrusionOk="0">
                    <a:moveTo>
                      <a:pt x="0" y="-1"/>
                    </a:moveTo>
                    <a:cubicBezTo>
                      <a:pt x="11394" y="-1"/>
                      <a:pt x="20829" y="8850"/>
                      <a:pt x="21555" y="20222"/>
                    </a:cubicBezTo>
                  </a:path>
                  <a:path w="21556" h="21600" stroke="0" extrusionOk="0">
                    <a:moveTo>
                      <a:pt x="0" y="-1"/>
                    </a:moveTo>
                    <a:cubicBezTo>
                      <a:pt x="11394" y="-1"/>
                      <a:pt x="20829" y="8850"/>
                      <a:pt x="21555" y="20222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24" name="Arc 18"/>
              <p:cNvSpPr>
                <a:spLocks/>
              </p:cNvSpPr>
              <p:nvPr/>
            </p:nvSpPr>
            <p:spPr bwMode="auto">
              <a:xfrm flipH="1">
                <a:off x="4589" y="2519"/>
                <a:ext cx="34" cy="113"/>
              </a:xfrm>
              <a:custGeom>
                <a:avLst/>
                <a:gdLst>
                  <a:gd name="T0" fmla="*/ 0 w 21556"/>
                  <a:gd name="T1" fmla="*/ 0 h 21600"/>
                  <a:gd name="T2" fmla="*/ 0 w 21556"/>
                  <a:gd name="T3" fmla="*/ 0 h 21600"/>
                  <a:gd name="T4" fmla="*/ 0 w 21556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556"/>
                  <a:gd name="T10" fmla="*/ 0 h 21600"/>
                  <a:gd name="T11" fmla="*/ 21556 w 21556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56" h="21600" fill="none" extrusionOk="0">
                    <a:moveTo>
                      <a:pt x="0" y="-1"/>
                    </a:moveTo>
                    <a:cubicBezTo>
                      <a:pt x="11394" y="-1"/>
                      <a:pt x="20829" y="8850"/>
                      <a:pt x="21555" y="20222"/>
                    </a:cubicBezTo>
                  </a:path>
                  <a:path w="21556" h="21600" stroke="0" extrusionOk="0">
                    <a:moveTo>
                      <a:pt x="0" y="-1"/>
                    </a:moveTo>
                    <a:cubicBezTo>
                      <a:pt x="11394" y="-1"/>
                      <a:pt x="20829" y="8850"/>
                      <a:pt x="21555" y="20222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3807" name="Text Box 19"/>
            <p:cNvSpPr txBox="1">
              <a:spLocks noChangeArrowheads="1"/>
            </p:cNvSpPr>
            <p:nvPr/>
          </p:nvSpPr>
          <p:spPr bwMode="auto">
            <a:xfrm>
              <a:off x="4757" y="1221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3808" name="Text Box 20"/>
            <p:cNvSpPr txBox="1">
              <a:spLocks noChangeArrowheads="1"/>
            </p:cNvSpPr>
            <p:nvPr/>
          </p:nvSpPr>
          <p:spPr bwMode="auto">
            <a:xfrm>
              <a:off x="4921" y="1221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2</a:t>
              </a:r>
            </a:p>
          </p:txBody>
        </p:sp>
        <p:sp>
          <p:nvSpPr>
            <p:cNvPr id="33809" name="Text Box 21"/>
            <p:cNvSpPr txBox="1">
              <a:spLocks noChangeArrowheads="1"/>
            </p:cNvSpPr>
            <p:nvPr/>
          </p:nvSpPr>
          <p:spPr bwMode="auto">
            <a:xfrm>
              <a:off x="5139" y="1388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3</a:t>
              </a:r>
            </a:p>
          </p:txBody>
        </p:sp>
        <p:sp>
          <p:nvSpPr>
            <p:cNvPr id="33810" name="Text Box 22"/>
            <p:cNvSpPr txBox="1">
              <a:spLocks noChangeArrowheads="1"/>
            </p:cNvSpPr>
            <p:nvPr/>
          </p:nvSpPr>
          <p:spPr bwMode="auto">
            <a:xfrm>
              <a:off x="5243" y="1559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4</a:t>
              </a:r>
            </a:p>
          </p:txBody>
        </p:sp>
        <p:sp>
          <p:nvSpPr>
            <p:cNvPr id="33811" name="Text Box 23"/>
            <p:cNvSpPr txBox="1">
              <a:spLocks noChangeArrowheads="1"/>
            </p:cNvSpPr>
            <p:nvPr/>
          </p:nvSpPr>
          <p:spPr bwMode="auto">
            <a:xfrm>
              <a:off x="5243" y="1797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5</a:t>
              </a:r>
            </a:p>
          </p:txBody>
        </p:sp>
        <p:sp>
          <p:nvSpPr>
            <p:cNvPr id="33812" name="Text Box 24"/>
            <p:cNvSpPr txBox="1">
              <a:spLocks noChangeArrowheads="1"/>
            </p:cNvSpPr>
            <p:nvPr/>
          </p:nvSpPr>
          <p:spPr bwMode="auto">
            <a:xfrm>
              <a:off x="5154" y="1995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6</a:t>
              </a:r>
            </a:p>
          </p:txBody>
        </p:sp>
        <p:sp>
          <p:nvSpPr>
            <p:cNvPr id="33813" name="Text Box 25"/>
            <p:cNvSpPr txBox="1">
              <a:spLocks noChangeArrowheads="1"/>
            </p:cNvSpPr>
            <p:nvPr/>
          </p:nvSpPr>
          <p:spPr bwMode="auto">
            <a:xfrm>
              <a:off x="4967" y="2147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7</a:t>
              </a:r>
            </a:p>
          </p:txBody>
        </p:sp>
        <p:sp>
          <p:nvSpPr>
            <p:cNvPr id="33814" name="Text Box 26"/>
            <p:cNvSpPr txBox="1">
              <a:spLocks noChangeArrowheads="1"/>
            </p:cNvSpPr>
            <p:nvPr/>
          </p:nvSpPr>
          <p:spPr bwMode="auto">
            <a:xfrm>
              <a:off x="4751" y="2147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8</a:t>
              </a:r>
            </a:p>
          </p:txBody>
        </p:sp>
        <p:sp>
          <p:nvSpPr>
            <p:cNvPr id="33815" name="Text Box 27"/>
            <p:cNvSpPr txBox="1">
              <a:spLocks noChangeArrowheads="1"/>
            </p:cNvSpPr>
            <p:nvPr/>
          </p:nvSpPr>
          <p:spPr bwMode="auto">
            <a:xfrm>
              <a:off x="4534" y="1995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9</a:t>
              </a:r>
            </a:p>
          </p:txBody>
        </p:sp>
        <p:sp>
          <p:nvSpPr>
            <p:cNvPr id="33816" name="Text Box 28"/>
            <p:cNvSpPr txBox="1">
              <a:spLocks noChangeArrowheads="1"/>
            </p:cNvSpPr>
            <p:nvPr/>
          </p:nvSpPr>
          <p:spPr bwMode="auto">
            <a:xfrm>
              <a:off x="4376" y="1797"/>
              <a:ext cx="22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10</a:t>
              </a:r>
            </a:p>
          </p:txBody>
        </p:sp>
        <p:sp>
          <p:nvSpPr>
            <p:cNvPr id="33817" name="Text Box 29"/>
            <p:cNvSpPr txBox="1">
              <a:spLocks noChangeArrowheads="1"/>
            </p:cNvSpPr>
            <p:nvPr/>
          </p:nvSpPr>
          <p:spPr bwMode="auto">
            <a:xfrm>
              <a:off x="4376" y="1559"/>
              <a:ext cx="22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11</a:t>
              </a:r>
            </a:p>
          </p:txBody>
        </p:sp>
        <p:sp>
          <p:nvSpPr>
            <p:cNvPr id="33818" name="Text Box 30"/>
            <p:cNvSpPr txBox="1">
              <a:spLocks noChangeArrowheads="1"/>
            </p:cNvSpPr>
            <p:nvPr/>
          </p:nvSpPr>
          <p:spPr bwMode="auto">
            <a:xfrm>
              <a:off x="4464" y="1388"/>
              <a:ext cx="22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12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9631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</a:p>
        </p:txBody>
      </p:sp>
      <p:sp>
        <p:nvSpPr>
          <p:cNvPr id="665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06A28B-946D-D142-B437-EF7756D0C1A0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Mutually Exclusive Situations</a:t>
            </a:r>
          </a:p>
        </p:txBody>
      </p:sp>
      <p:sp>
        <p:nvSpPr>
          <p:cNvPr id="377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If the set of situations is </a:t>
            </a:r>
            <a:r>
              <a:rPr lang="en-US">
                <a:solidFill>
                  <a:srgbClr val="CC0000"/>
                </a:solidFill>
                <a:latin typeface="Comic Sans MS" pitchFamily="-112" charset="0"/>
                <a:ea typeface="ＭＳ Ｐゴシック" pitchFamily="-112" charset="-128"/>
                <a:cs typeface="ＭＳ Ｐゴシック" pitchFamily="-112" charset="-128"/>
              </a:rPr>
              <a:t>mutually exclusive:</a:t>
            </a:r>
          </a:p>
          <a:p>
            <a:pPr eaLnBrk="1" hangingPunct="1">
              <a:buFontTx/>
              <a:buNone/>
            </a:pPr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		</a:t>
            </a:r>
            <a:r>
              <a:rPr lang="en-US">
                <a:ea typeface="ＭＳ Ｐゴシック" pitchFamily="-112" charset="-128"/>
                <a:cs typeface="ＭＳ Ｐゴシック" pitchFamily="-112" charset="-128"/>
                <a:sym typeface="Symbol" pitchFamily="-112" charset="2"/>
              </a:rPr>
              <a:t> </a:t>
            </a:r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only one situation can be met at a given time</a:t>
            </a:r>
          </a:p>
          <a:p>
            <a:pPr eaLnBrk="1" hangingPunct="1">
              <a:buFontTx/>
              <a:buNone/>
            </a:pPr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		</a:t>
            </a:r>
            <a:r>
              <a:rPr lang="en-US">
                <a:ea typeface="ＭＳ Ｐゴシック" pitchFamily="-112" charset="-128"/>
                <a:cs typeface="ＭＳ Ｐゴシック" pitchFamily="-112" charset="-128"/>
                <a:sym typeface="Symbol" pitchFamily="-112" charset="2"/>
              </a:rPr>
              <a:t> </a:t>
            </a:r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only one action can be activated</a:t>
            </a:r>
          </a:p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Often is difficult to split up the situations this way</a:t>
            </a:r>
          </a:p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To have mutually exclusive situations </a:t>
            </a:r>
            <a:r>
              <a:rPr lang="en-US">
                <a:solidFill>
                  <a:srgbClr val="008000"/>
                </a:solidFill>
                <a:latin typeface="Comic Sans MS" pitchFamily="-112" charset="0"/>
                <a:ea typeface="ＭＳ Ｐゴシック" pitchFamily="-112" charset="-128"/>
                <a:cs typeface="ＭＳ Ｐゴシック" pitchFamily="-112" charset="-128"/>
              </a:rPr>
              <a:t>the controller must encode rules for all possible sensory combinations, from all sensors</a:t>
            </a:r>
          </a:p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This space grows exponentially with the number of sensors</a:t>
            </a:r>
          </a:p>
        </p:txBody>
      </p:sp>
    </p:spTree>
    <p:extLst>
      <p:ext uri="{BB962C8B-B14F-4D97-AF65-F5344CB8AC3E}">
        <p14:creationId xmlns:p14="http://schemas.microsoft.com/office/powerpoint/2010/main" val="3542911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8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CA17-0FEB-C94A-904D-32718C4A94B5}" type="slidenum">
              <a:rPr lang="en-US"/>
              <a:pPr/>
              <a:t>3</a:t>
            </a:fld>
            <a:endParaRPr lang="en-US"/>
          </a:p>
        </p:txBody>
      </p:sp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 Architecture</a:t>
            </a:r>
          </a:p>
        </p:txBody>
      </p:sp>
      <p:sp>
        <p:nvSpPr>
          <p:cNvPr id="505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robot </a:t>
            </a:r>
            <a:r>
              <a:rPr lang="en-US">
                <a:solidFill>
                  <a:srgbClr val="CC0000"/>
                </a:solidFill>
                <a:latin typeface="Comic Sans MS" pitchFamily="-108" charset="0"/>
              </a:rPr>
              <a:t>control architecture</a:t>
            </a:r>
            <a:r>
              <a:rPr lang="en-US"/>
              <a:t> provides the guiding principles for organizing a robot’s control system</a:t>
            </a:r>
          </a:p>
          <a:p>
            <a:r>
              <a:rPr lang="en-US"/>
              <a:t>It allows the designer to produce the desired overall behavior</a:t>
            </a:r>
          </a:p>
          <a:p>
            <a:r>
              <a:rPr lang="en-US"/>
              <a:t>The term </a:t>
            </a:r>
            <a:r>
              <a:rPr lang="en-US">
                <a:solidFill>
                  <a:srgbClr val="CC0000"/>
                </a:solidFill>
                <a:latin typeface="Comic Sans MS" pitchFamily="-108" charset="0"/>
              </a:rPr>
              <a:t>architecture</a:t>
            </a:r>
            <a:r>
              <a:rPr lang="en-US"/>
              <a:t> is used similarly as “computer architecture” </a:t>
            </a:r>
          </a:p>
          <a:p>
            <a:pPr lvl="1"/>
            <a:r>
              <a:rPr lang="en-US">
                <a:solidFill>
                  <a:srgbClr val="008000"/>
                </a:solidFill>
                <a:latin typeface="Comic Sans MS" pitchFamily="-108" charset="0"/>
              </a:rPr>
              <a:t>Set of principles for designing</a:t>
            </a:r>
            <a:r>
              <a:rPr lang="en-US"/>
              <a:t> computers </a:t>
            </a:r>
            <a:r>
              <a:rPr lang="en-US">
                <a:solidFill>
                  <a:srgbClr val="6600CC"/>
                </a:solidFill>
                <a:latin typeface="Comic Sans MS" pitchFamily="-108" charset="0"/>
              </a:rPr>
              <a:t>from a collection of well-understood building blocks</a:t>
            </a:r>
          </a:p>
          <a:p>
            <a:r>
              <a:rPr lang="en-US"/>
              <a:t>The </a:t>
            </a:r>
            <a:r>
              <a:rPr lang="en-US">
                <a:solidFill>
                  <a:srgbClr val="CC0000"/>
                </a:solidFill>
                <a:latin typeface="Comic Sans MS" pitchFamily="-108" charset="0"/>
              </a:rPr>
              <a:t>building-blocks</a:t>
            </a:r>
            <a:r>
              <a:rPr lang="en-US"/>
              <a:t> in robotics are dependent on the underlying control architecture</a:t>
            </a:r>
          </a:p>
        </p:txBody>
      </p:sp>
    </p:spTree>
    <p:extLst>
      <p:ext uri="{BB962C8B-B14F-4D97-AF65-F5344CB8AC3E}">
        <p14:creationId xmlns:p14="http://schemas.microsoft.com/office/powerpoint/2010/main" val="3245219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  <a:endParaRPr lang="en-US"/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06BF2E-D805-B54E-AF89-30C7E1D96584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Action Selection</a:t>
            </a:r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793162" cy="5076825"/>
          </a:xfrm>
        </p:spPr>
        <p:txBody>
          <a:bodyPr/>
          <a:lstStyle/>
          <a:p>
            <a:pPr eaLnBrk="1" hangingPunct="1"/>
            <a:r>
              <a:rPr lang="en-US"/>
              <a:t>In most cases the rules are not triggered by unique mutually-exclusive conditions </a:t>
            </a:r>
          </a:p>
          <a:p>
            <a:pPr lvl="1" eaLnBrk="1" hangingPunct="1"/>
            <a:r>
              <a:rPr lang="en-US"/>
              <a:t>More than one rule can be triggered at the same time</a:t>
            </a:r>
          </a:p>
          <a:p>
            <a:pPr lvl="1" eaLnBrk="1" hangingPunct="1"/>
            <a:r>
              <a:rPr lang="en-US"/>
              <a:t>Two or more different commands are sent to the actuators!!</a:t>
            </a:r>
          </a:p>
          <a:p>
            <a:pPr eaLnBrk="1" hangingPunct="1"/>
            <a:r>
              <a:rPr lang="en-US">
                <a:solidFill>
                  <a:schemeClr val="accent2"/>
                </a:solidFill>
              </a:rPr>
              <a:t>Deciding which action to take is called </a:t>
            </a:r>
            <a:r>
              <a:rPr lang="en-US">
                <a:solidFill>
                  <a:schemeClr val="hlink"/>
                </a:solidFill>
                <a:latin typeface="Comic Sans MS" pitchFamily="-112" charset="0"/>
              </a:rPr>
              <a:t>action selection</a:t>
            </a:r>
          </a:p>
          <a:p>
            <a:pPr eaLnBrk="1" hangingPunct="1"/>
            <a:r>
              <a:rPr lang="en-US">
                <a:solidFill>
                  <a:srgbClr val="CC0000"/>
                </a:solidFill>
                <a:latin typeface="Comic Sans MS" pitchFamily="-112" charset="0"/>
              </a:rPr>
              <a:t>Arbitration:</a:t>
            </a:r>
            <a:r>
              <a:rPr lang="en-US"/>
              <a:t> decide among multiple actions or behaviors</a:t>
            </a:r>
            <a:endParaRPr lang="en-US">
              <a:solidFill>
                <a:srgbClr val="CC0000"/>
              </a:solidFill>
              <a:latin typeface="Comic Sans MS" pitchFamily="-112" charset="0"/>
            </a:endParaRPr>
          </a:p>
          <a:p>
            <a:pPr eaLnBrk="1" hangingPunct="1"/>
            <a:r>
              <a:rPr lang="en-US">
                <a:solidFill>
                  <a:srgbClr val="008000"/>
                </a:solidFill>
                <a:latin typeface="Comic Sans MS" pitchFamily="-112" charset="0"/>
              </a:rPr>
              <a:t>Fusion: </a:t>
            </a:r>
            <a:r>
              <a:rPr lang="en-US"/>
              <a:t>combine multiple actions to produce a single command</a:t>
            </a:r>
          </a:p>
        </p:txBody>
      </p:sp>
    </p:spTree>
    <p:extLst>
      <p:ext uri="{BB962C8B-B14F-4D97-AF65-F5344CB8AC3E}">
        <p14:creationId xmlns:p14="http://schemas.microsoft.com/office/powerpoint/2010/main" val="2925851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  <a:endParaRPr lang="en-US"/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E1E985-4819-4244-81EE-9F0D6C537A72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Arbitration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There are many different types of arbitration</a:t>
            </a:r>
          </a:p>
          <a:p>
            <a:pPr eaLnBrk="1" hangingPunct="1"/>
            <a:r>
              <a:rPr lang="en-US"/>
              <a:t>Arbitration can be done based on: </a:t>
            </a:r>
          </a:p>
          <a:p>
            <a:pPr eaLnBrk="1" hangingPunct="1"/>
            <a:r>
              <a:rPr lang="en-US">
                <a:solidFill>
                  <a:srgbClr val="CC0000"/>
                </a:solidFill>
              </a:rPr>
              <a:t>a fixed priority hierarchy </a:t>
            </a:r>
          </a:p>
          <a:p>
            <a:pPr lvl="1" eaLnBrk="1" hangingPunct="1"/>
            <a:r>
              <a:rPr lang="en-US"/>
              <a:t>rules have pre-assigned priorities </a:t>
            </a:r>
          </a:p>
          <a:p>
            <a:pPr eaLnBrk="1" hangingPunct="1"/>
            <a:r>
              <a:rPr lang="en-US">
                <a:solidFill>
                  <a:srgbClr val="008000"/>
                </a:solidFill>
              </a:rPr>
              <a:t>a dynamic hierarchy </a:t>
            </a:r>
          </a:p>
          <a:p>
            <a:pPr lvl="1" eaLnBrk="1" hangingPunct="1"/>
            <a:r>
              <a:rPr lang="en-US"/>
              <a:t>rules priorities change at run-time </a:t>
            </a:r>
          </a:p>
          <a:p>
            <a:pPr eaLnBrk="1" hangingPunct="1"/>
            <a:r>
              <a:rPr lang="en-US"/>
              <a:t>learning </a:t>
            </a:r>
          </a:p>
          <a:p>
            <a:pPr lvl="1" eaLnBrk="1" hangingPunct="1"/>
            <a:r>
              <a:rPr lang="en-US"/>
              <a:t>rule priorities may be initialized and are learned at run-time, once or continuously</a:t>
            </a:r>
          </a:p>
        </p:txBody>
      </p:sp>
    </p:spTree>
    <p:extLst>
      <p:ext uri="{BB962C8B-B14F-4D97-AF65-F5344CB8AC3E}">
        <p14:creationId xmlns:p14="http://schemas.microsoft.com/office/powerpoint/2010/main" val="1366242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  <a:endParaRPr lang="en-US"/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C24BDC-45FF-BF4B-8975-2821AF0A6D8B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Multi-Tasking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095375"/>
            <a:ext cx="8229600" cy="5634038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/>
              <a:t>Arbitration decides which one action to execute</a:t>
            </a:r>
          </a:p>
          <a:p>
            <a:pPr eaLnBrk="1" hangingPunct="1">
              <a:lnSpc>
                <a:spcPct val="110000"/>
              </a:lnSpc>
            </a:pPr>
            <a:r>
              <a:rPr lang="en-US"/>
              <a:t>To respond to any rule that might become triggered </a:t>
            </a:r>
            <a:r>
              <a:rPr lang="en-US">
                <a:solidFill>
                  <a:srgbClr val="CC0000"/>
                </a:solidFill>
                <a:latin typeface="Comic Sans MS" pitchFamily="-112" charset="0"/>
              </a:rPr>
              <a:t>all rules have to be monitored in parallel</a:t>
            </a:r>
            <a:r>
              <a:rPr lang="en-US"/>
              <a:t>, and concurrently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b="1"/>
              <a:t>If</a:t>
            </a:r>
            <a:r>
              <a:rPr lang="en-US"/>
              <a:t> no obstacle in front </a:t>
            </a:r>
            <a:r>
              <a:rPr lang="en-US" b="1">
                <a:sym typeface="Symbol" pitchFamily="-112" charset="2"/>
              </a:rPr>
              <a:t></a:t>
            </a:r>
            <a:r>
              <a:rPr lang="en-US">
                <a:sym typeface="Symbol" pitchFamily="-112" charset="2"/>
              </a:rPr>
              <a:t> move forward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b="1">
                <a:sym typeface="Symbol" pitchFamily="-112" charset="2"/>
              </a:rPr>
              <a:t>If</a:t>
            </a:r>
            <a:r>
              <a:rPr lang="en-US">
                <a:sym typeface="Symbol" pitchFamily="-112" charset="2"/>
              </a:rPr>
              <a:t> obstacle in front </a:t>
            </a:r>
            <a:r>
              <a:rPr lang="en-US" b="1">
                <a:sym typeface="Symbol" pitchFamily="-112" charset="2"/>
              </a:rPr>
              <a:t></a:t>
            </a:r>
            <a:r>
              <a:rPr lang="en-US">
                <a:sym typeface="Symbol" pitchFamily="-112" charset="2"/>
              </a:rPr>
              <a:t> stop and turn away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>
                <a:sym typeface="Symbol" pitchFamily="-112" charset="2"/>
              </a:rPr>
              <a:t>Wait for 30 seconds, then turn in a random direction</a:t>
            </a:r>
          </a:p>
          <a:p>
            <a:pPr eaLnBrk="1" hangingPunct="1">
              <a:lnSpc>
                <a:spcPct val="110000"/>
              </a:lnSpc>
            </a:pPr>
            <a:r>
              <a:rPr lang="en-US"/>
              <a:t>Monitoring rules in sequence may lead to missing important events, or failing to react in real time</a:t>
            </a:r>
          </a:p>
          <a:p>
            <a:pPr eaLnBrk="1" hangingPunct="1">
              <a:lnSpc>
                <a:spcPct val="110000"/>
              </a:lnSpc>
            </a:pPr>
            <a:r>
              <a:rPr lang="en-US"/>
              <a:t>Reactive systems must support parallelism</a:t>
            </a:r>
          </a:p>
          <a:p>
            <a:pPr lvl="1" eaLnBrk="1" hangingPunct="1">
              <a:lnSpc>
                <a:spcPct val="110000"/>
              </a:lnSpc>
            </a:pPr>
            <a:r>
              <a:rPr lang="en-US"/>
              <a:t>The underlying programming language must have multi-tasking abilities</a:t>
            </a:r>
          </a:p>
        </p:txBody>
      </p:sp>
    </p:spTree>
    <p:extLst>
      <p:ext uri="{BB962C8B-B14F-4D97-AF65-F5344CB8AC3E}">
        <p14:creationId xmlns:p14="http://schemas.microsoft.com/office/powerpoint/2010/main" val="2501930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  <a:endParaRPr lang="en-US"/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BC8411-96FB-5144-AC68-8DA18662135E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Designing Reactive Systems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How to can we put together multiple (large number) of rules to produce effective, reliable and goal directed behavior?</a:t>
            </a:r>
          </a:p>
          <a:p>
            <a:pPr lvl="1" eaLnBrk="1" hangingPunct="1"/>
            <a:endParaRPr lang="en-US"/>
          </a:p>
          <a:p>
            <a:pPr eaLnBrk="1" hangingPunct="1"/>
            <a:r>
              <a:rPr lang="en-US"/>
              <a:t>How do we organize a reactive controller in a principled way?</a:t>
            </a:r>
          </a:p>
          <a:p>
            <a:pPr lvl="1" eaLnBrk="1" hangingPunct="1"/>
            <a:endParaRPr lang="en-US"/>
          </a:p>
          <a:p>
            <a:pPr eaLnBrk="1" hangingPunct="1"/>
            <a:r>
              <a:rPr lang="en-US"/>
              <a:t>The best known reactive architecture is the </a:t>
            </a:r>
            <a:r>
              <a:rPr lang="en-US">
                <a:solidFill>
                  <a:srgbClr val="CC0000"/>
                </a:solidFill>
                <a:latin typeface="Comic Sans MS" pitchFamily="-112" charset="0"/>
              </a:rPr>
              <a:t>Subsumption Architecture </a:t>
            </a:r>
            <a:r>
              <a:rPr lang="en-US"/>
              <a:t>(Rod Brooks, MIT, 1985)</a:t>
            </a:r>
          </a:p>
        </p:txBody>
      </p:sp>
    </p:spTree>
    <p:extLst>
      <p:ext uri="{BB962C8B-B14F-4D97-AF65-F5344CB8AC3E}">
        <p14:creationId xmlns:p14="http://schemas.microsoft.com/office/powerpoint/2010/main" val="3215543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  <a:endParaRPr lang="en-US"/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264173-C61A-CB4B-AC13-6C1C88193BD9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 Vertical v. Horizontal Systems</a:t>
            </a:r>
          </a:p>
        </p:txBody>
      </p:sp>
      <p:pic>
        <p:nvPicPr>
          <p:cNvPr id="44037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114800" y="1360488"/>
            <a:ext cx="3981450" cy="1781175"/>
          </a:xfrm>
        </p:spPr>
      </p:pic>
      <p:sp>
        <p:nvSpPr>
          <p:cNvPr id="44038" name="Rectangle 4"/>
          <p:cNvSpPr>
            <a:spLocks noChangeArrowheads="1"/>
          </p:cNvSpPr>
          <p:nvPr/>
        </p:nvSpPr>
        <p:spPr bwMode="auto">
          <a:xfrm>
            <a:off x="654050" y="1725613"/>
            <a:ext cx="3933825" cy="1917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>
                <a:solidFill>
                  <a:srgbClr val="CC0000"/>
                </a:solidFill>
                <a:latin typeface="Arial" pitchFamily="-112" charset="0"/>
              </a:rPr>
              <a:t>Traditional (SPA):</a:t>
            </a:r>
          </a:p>
          <a:p>
            <a:pPr eaLnBrk="0" hangingPunct="0"/>
            <a:r>
              <a:rPr lang="en-US" sz="2400">
                <a:solidFill>
                  <a:srgbClr val="CC0000"/>
                </a:solidFill>
                <a:latin typeface="Arial" pitchFamily="-112" charset="0"/>
              </a:rPr>
              <a:t>sense – plan – act </a:t>
            </a:r>
          </a:p>
          <a:p>
            <a:pPr eaLnBrk="0" hangingPunct="0"/>
            <a:endParaRPr lang="en-US" sz="2400">
              <a:solidFill>
                <a:srgbClr val="CC0000"/>
              </a:solidFill>
              <a:latin typeface="Arial" pitchFamily="-112" charset="0"/>
            </a:endParaRPr>
          </a:p>
          <a:p>
            <a:pPr eaLnBrk="0" hangingPunct="0"/>
            <a:endParaRPr lang="en-US" sz="2400">
              <a:latin typeface="Arial" pitchFamily="-112" charset="0"/>
            </a:endParaRPr>
          </a:p>
          <a:p>
            <a:pPr eaLnBrk="0" hangingPunct="0"/>
            <a:endParaRPr lang="en-US" sz="2400">
              <a:latin typeface="Arial" pitchFamily="-112" charset="0"/>
            </a:endParaRPr>
          </a:p>
        </p:txBody>
      </p:sp>
      <p:pic>
        <p:nvPicPr>
          <p:cNvPr id="38912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27438" y="3316288"/>
            <a:ext cx="5181600" cy="231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26" name="Rectangle 6"/>
          <p:cNvSpPr>
            <a:spLocks noChangeArrowheads="1"/>
          </p:cNvSpPr>
          <p:nvPr/>
        </p:nvSpPr>
        <p:spPr bwMode="auto">
          <a:xfrm>
            <a:off x="654050" y="4243388"/>
            <a:ext cx="22034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>
                <a:solidFill>
                  <a:srgbClr val="CC0000"/>
                </a:solidFill>
                <a:latin typeface="Arial" pitchFamily="-112" charset="0"/>
              </a:rPr>
              <a:t>Subsumption:</a:t>
            </a:r>
          </a:p>
        </p:txBody>
      </p:sp>
    </p:spTree>
    <p:extLst>
      <p:ext uri="{BB962C8B-B14F-4D97-AF65-F5344CB8AC3E}">
        <p14:creationId xmlns:p14="http://schemas.microsoft.com/office/powerpoint/2010/main" val="418638645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  <a:endParaRPr lang="en-US"/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30BDA8-46DA-8E4D-9B90-F87CE3701B2B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Biological Inspiration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The inspiration behind the Subsumption Architecture is the </a:t>
            </a:r>
            <a:r>
              <a:rPr lang="en-US">
                <a:solidFill>
                  <a:srgbClr val="CC0000"/>
                </a:solidFill>
                <a:latin typeface="Comic Sans MS" pitchFamily="-112" charset="0"/>
              </a:rPr>
              <a:t>evolutionary process</a:t>
            </a:r>
            <a:r>
              <a:rPr lang="en-US"/>
              <a:t>:</a:t>
            </a:r>
          </a:p>
          <a:p>
            <a:pPr lvl="1" eaLnBrk="1" hangingPunct="1"/>
            <a:r>
              <a:rPr lang="en-US"/>
              <a:t>New competencies are introduced based on existing ones</a:t>
            </a:r>
          </a:p>
          <a:p>
            <a:pPr lvl="1" eaLnBrk="1" hangingPunct="1"/>
            <a:endParaRPr lang="en-US"/>
          </a:p>
          <a:p>
            <a:pPr eaLnBrk="1" hangingPunct="1"/>
            <a:r>
              <a:rPr lang="en-US"/>
              <a:t>Complete creatures are not thrown out and new ones created from scratch</a:t>
            </a:r>
          </a:p>
          <a:p>
            <a:pPr lvl="1" eaLnBrk="1" hangingPunct="1"/>
            <a:r>
              <a:rPr lang="en-US"/>
              <a:t>Instead, solid, useful substrates are used to build up to more complex capabilities</a:t>
            </a:r>
          </a:p>
        </p:txBody>
      </p:sp>
    </p:spTree>
    <p:extLst>
      <p:ext uri="{BB962C8B-B14F-4D97-AF65-F5344CB8AC3E}">
        <p14:creationId xmlns:p14="http://schemas.microsoft.com/office/powerpoint/2010/main" val="2605709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  <a:endParaRPr lang="en-US"/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7CF5D8-B2BF-0C49-A8BE-A704E603BF48}" type="slidenum">
              <a:rPr lang="en-US" smtClean="0"/>
              <a:pPr/>
              <a:t>36</a:t>
            </a:fld>
            <a:endParaRPr lang="en-US" smtClean="0"/>
          </a:p>
        </p:txBody>
      </p:sp>
      <p:pic>
        <p:nvPicPr>
          <p:cNvPr id="4813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00513" y="1154113"/>
            <a:ext cx="4876800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Subsumption Architecture</a:t>
            </a:r>
          </a:p>
        </p:txBody>
      </p:sp>
      <p:sp>
        <p:nvSpPr>
          <p:cNvPr id="5242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50838" y="1414463"/>
            <a:ext cx="8399462" cy="5076825"/>
          </a:xfrm>
        </p:spPr>
        <p:txBody>
          <a:bodyPr/>
          <a:lstStyle/>
          <a:p>
            <a:pPr eaLnBrk="1" hangingPunct="1"/>
            <a:r>
              <a:rPr lang="en-US"/>
              <a:t>Principles of design</a:t>
            </a:r>
          </a:p>
          <a:p>
            <a:pPr lvl="1" eaLnBrk="1" hangingPunct="1"/>
            <a:r>
              <a:rPr lang="en-US">
                <a:solidFill>
                  <a:srgbClr val="CC0000"/>
                </a:solidFill>
              </a:rPr>
              <a:t>systems are built from </a:t>
            </a:r>
          </a:p>
          <a:p>
            <a:pPr lvl="1" eaLnBrk="1" hangingPunct="1">
              <a:buFontTx/>
              <a:buNone/>
            </a:pPr>
            <a:r>
              <a:rPr lang="en-US">
                <a:solidFill>
                  <a:srgbClr val="CC0000"/>
                </a:solidFill>
              </a:rPr>
              <a:t>the bottom up</a:t>
            </a:r>
          </a:p>
          <a:p>
            <a:pPr lvl="1" eaLnBrk="1" hangingPunct="1"/>
            <a:r>
              <a:rPr lang="en-US">
                <a:solidFill>
                  <a:srgbClr val="008000"/>
                </a:solidFill>
              </a:rPr>
              <a:t>components are task-achieving </a:t>
            </a:r>
          </a:p>
          <a:p>
            <a:pPr lvl="1" eaLnBrk="1" hangingPunct="1">
              <a:buFontTx/>
              <a:buNone/>
            </a:pPr>
            <a:r>
              <a:rPr lang="en-US">
                <a:solidFill>
                  <a:srgbClr val="008000"/>
                </a:solidFill>
              </a:rPr>
              <a:t>actions/behaviors </a:t>
            </a:r>
            <a:r>
              <a:rPr lang="en-US"/>
              <a:t>(avoid-obstacles, find-doors, visit-rooms)</a:t>
            </a:r>
          </a:p>
          <a:p>
            <a:pPr lvl="1" eaLnBrk="1" hangingPunct="1"/>
            <a:r>
              <a:rPr lang="en-US">
                <a:solidFill>
                  <a:srgbClr val="FF6600"/>
                </a:solidFill>
              </a:rPr>
              <a:t>components are organized in layers</a:t>
            </a:r>
            <a:r>
              <a:rPr lang="en-US"/>
              <a:t>, from the bottom up </a:t>
            </a:r>
          </a:p>
          <a:p>
            <a:pPr lvl="1" eaLnBrk="1" hangingPunct="1"/>
            <a:r>
              <a:rPr lang="en-US">
                <a:solidFill>
                  <a:srgbClr val="6600CC"/>
                </a:solidFill>
              </a:rPr>
              <a:t>lowest layers handle most basic tasks</a:t>
            </a:r>
          </a:p>
          <a:p>
            <a:pPr lvl="1" eaLnBrk="1" hangingPunct="1"/>
            <a:r>
              <a:rPr lang="en-US">
                <a:solidFill>
                  <a:srgbClr val="006699"/>
                </a:solidFill>
              </a:rPr>
              <a:t>all rules can be executed in parallel</a:t>
            </a:r>
            <a:r>
              <a:rPr lang="en-US"/>
              <a:t>, not in a sequence</a:t>
            </a:r>
          </a:p>
          <a:p>
            <a:pPr lvl="1" eaLnBrk="1" hangingPunct="1"/>
            <a:r>
              <a:rPr lang="en-US">
                <a:solidFill>
                  <a:srgbClr val="008000"/>
                </a:solidFill>
              </a:rPr>
              <a:t>newly added components and layers exploit the existing ones</a:t>
            </a:r>
          </a:p>
        </p:txBody>
      </p:sp>
    </p:spTree>
    <p:extLst>
      <p:ext uri="{BB962C8B-B14F-4D97-AF65-F5344CB8AC3E}">
        <p14:creationId xmlns:p14="http://schemas.microsoft.com/office/powerpoint/2010/main" val="1068334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  <a:endParaRPr lang="en-US"/>
          </a:p>
        </p:txBody>
      </p:sp>
      <p:sp>
        <p:nvSpPr>
          <p:cNvPr id="501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CB20B5-FCE1-1E40-AC28-C4F434144D9E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Subsumption Layers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085850"/>
            <a:ext cx="5532437" cy="5208588"/>
          </a:xfrm>
        </p:spPr>
        <p:txBody>
          <a:bodyPr/>
          <a:lstStyle/>
          <a:p>
            <a:pPr eaLnBrk="1" hangingPunct="1"/>
            <a:r>
              <a:rPr lang="en-US" sz="2200"/>
              <a:t>First, we design, implement and debug layer 0</a:t>
            </a:r>
          </a:p>
          <a:p>
            <a:pPr eaLnBrk="1" hangingPunct="1"/>
            <a:r>
              <a:rPr lang="en-US" sz="2200"/>
              <a:t>Next, we design layer 1</a:t>
            </a:r>
          </a:p>
          <a:p>
            <a:pPr lvl="1" eaLnBrk="1" hangingPunct="1"/>
            <a:r>
              <a:rPr lang="en-US" sz="2000"/>
              <a:t>When layer 1 is designed, layer 0 is taken into consideration and utilized, its existence is </a:t>
            </a:r>
            <a:r>
              <a:rPr lang="en-US" sz="2000">
                <a:solidFill>
                  <a:srgbClr val="CC0000"/>
                </a:solidFill>
                <a:latin typeface="Comic Sans MS" pitchFamily="-112" charset="0"/>
              </a:rPr>
              <a:t>subsumed</a:t>
            </a:r>
            <a:endParaRPr lang="en-US" sz="2000"/>
          </a:p>
          <a:p>
            <a:pPr lvl="1" eaLnBrk="1" hangingPunct="1"/>
            <a:r>
              <a:rPr lang="en-US" sz="2000"/>
              <a:t>Layer 0 continues to function</a:t>
            </a:r>
          </a:p>
          <a:p>
            <a:pPr eaLnBrk="1" hangingPunct="1"/>
            <a:r>
              <a:rPr lang="en-US" sz="2200"/>
              <a:t>Continue designing layers, until the desired task is achieved</a:t>
            </a:r>
          </a:p>
          <a:p>
            <a:pPr eaLnBrk="1" hangingPunct="1"/>
            <a:r>
              <a:rPr lang="en-US" sz="2200"/>
              <a:t>Higher levels can</a:t>
            </a:r>
          </a:p>
          <a:p>
            <a:pPr lvl="1" eaLnBrk="1" hangingPunct="1"/>
            <a:r>
              <a:rPr lang="en-US" sz="2000">
                <a:solidFill>
                  <a:srgbClr val="CC0000"/>
                </a:solidFill>
                <a:latin typeface="Comic Sans MS" pitchFamily="-112" charset="0"/>
              </a:rPr>
              <a:t>Inhibit</a:t>
            </a:r>
            <a:r>
              <a:rPr lang="en-US" sz="2000"/>
              <a:t> outputs of lower levels</a:t>
            </a:r>
          </a:p>
          <a:p>
            <a:pPr lvl="1" eaLnBrk="1" hangingPunct="1"/>
            <a:r>
              <a:rPr lang="en-US" sz="2000">
                <a:solidFill>
                  <a:srgbClr val="008000"/>
                </a:solidFill>
                <a:latin typeface="Comic Sans MS" pitchFamily="-112" charset="0"/>
              </a:rPr>
              <a:t>Suppress</a:t>
            </a:r>
            <a:r>
              <a:rPr lang="en-US" sz="2000"/>
              <a:t> inputs of lower levels</a:t>
            </a:r>
          </a:p>
        </p:txBody>
      </p:sp>
      <p:grpSp>
        <p:nvGrpSpPr>
          <p:cNvPr id="50182" name="Group 4"/>
          <p:cNvGrpSpPr>
            <a:grpSpLocks/>
          </p:cNvGrpSpPr>
          <p:nvPr/>
        </p:nvGrpSpPr>
        <p:grpSpPr bwMode="auto">
          <a:xfrm>
            <a:off x="5965825" y="1477963"/>
            <a:ext cx="2517775" cy="2135187"/>
            <a:chOff x="3233" y="1532"/>
            <a:chExt cx="1586" cy="1345"/>
          </a:xfrm>
        </p:grpSpPr>
        <p:sp>
          <p:nvSpPr>
            <p:cNvPr id="50212" name="Rectangle 5"/>
            <p:cNvSpPr>
              <a:spLocks noChangeArrowheads="1"/>
            </p:cNvSpPr>
            <p:nvPr/>
          </p:nvSpPr>
          <p:spPr bwMode="auto">
            <a:xfrm>
              <a:off x="3555" y="1627"/>
              <a:ext cx="702" cy="19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13" name="Rectangle 6"/>
            <p:cNvSpPr>
              <a:spLocks noChangeArrowheads="1"/>
            </p:cNvSpPr>
            <p:nvPr/>
          </p:nvSpPr>
          <p:spPr bwMode="auto">
            <a:xfrm>
              <a:off x="3555" y="2391"/>
              <a:ext cx="702" cy="193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14" name="Rectangle 7"/>
            <p:cNvSpPr>
              <a:spLocks noChangeArrowheads="1"/>
            </p:cNvSpPr>
            <p:nvPr/>
          </p:nvSpPr>
          <p:spPr bwMode="auto">
            <a:xfrm>
              <a:off x="3555" y="2009"/>
              <a:ext cx="702" cy="19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0215" name="Group 8"/>
            <p:cNvGrpSpPr>
              <a:grpSpLocks/>
            </p:cNvGrpSpPr>
            <p:nvPr/>
          </p:nvGrpSpPr>
          <p:grpSpPr bwMode="auto">
            <a:xfrm>
              <a:off x="3240" y="1695"/>
              <a:ext cx="319" cy="71"/>
              <a:chOff x="3240" y="1695"/>
              <a:chExt cx="319" cy="71"/>
            </a:xfrm>
          </p:grpSpPr>
          <p:sp>
            <p:nvSpPr>
              <p:cNvPr id="50238" name="Freeform 9"/>
              <p:cNvSpPr>
                <a:spLocks/>
              </p:cNvSpPr>
              <p:nvPr/>
            </p:nvSpPr>
            <p:spPr bwMode="auto">
              <a:xfrm>
                <a:off x="3467" y="1695"/>
                <a:ext cx="92" cy="71"/>
              </a:xfrm>
              <a:custGeom>
                <a:avLst/>
                <a:gdLst>
                  <a:gd name="T0" fmla="*/ 92 w 92"/>
                  <a:gd name="T1" fmla="*/ 35 h 71"/>
                  <a:gd name="T2" fmla="*/ 0 w 92"/>
                  <a:gd name="T3" fmla="*/ 71 h 71"/>
                  <a:gd name="T4" fmla="*/ 0 w 92"/>
                  <a:gd name="T5" fmla="*/ 35 h 71"/>
                  <a:gd name="T6" fmla="*/ 0 w 92"/>
                  <a:gd name="T7" fmla="*/ 0 h 71"/>
                  <a:gd name="T8" fmla="*/ 92 w 92"/>
                  <a:gd name="T9" fmla="*/ 35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2"/>
                  <a:gd name="T16" fmla="*/ 0 h 71"/>
                  <a:gd name="T17" fmla="*/ 92 w 9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2" h="71">
                    <a:moveTo>
                      <a:pt x="92" y="35"/>
                    </a:moveTo>
                    <a:lnTo>
                      <a:pt x="0" y="71"/>
                    </a:lnTo>
                    <a:lnTo>
                      <a:pt x="0" y="35"/>
                    </a:lnTo>
                    <a:lnTo>
                      <a:pt x="0" y="0"/>
                    </a:lnTo>
                    <a:lnTo>
                      <a:pt x="92" y="35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239" name="Line 10"/>
              <p:cNvSpPr>
                <a:spLocks noChangeShapeType="1"/>
              </p:cNvSpPr>
              <p:nvPr/>
            </p:nvSpPr>
            <p:spPr bwMode="auto">
              <a:xfrm>
                <a:off x="3240" y="1730"/>
                <a:ext cx="227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0216" name="Group 11"/>
            <p:cNvGrpSpPr>
              <a:grpSpLocks/>
            </p:cNvGrpSpPr>
            <p:nvPr/>
          </p:nvGrpSpPr>
          <p:grpSpPr bwMode="auto">
            <a:xfrm>
              <a:off x="3240" y="2070"/>
              <a:ext cx="319" cy="71"/>
              <a:chOff x="3240" y="2070"/>
              <a:chExt cx="319" cy="71"/>
            </a:xfrm>
          </p:grpSpPr>
          <p:sp>
            <p:nvSpPr>
              <p:cNvPr id="50236" name="Freeform 12"/>
              <p:cNvSpPr>
                <a:spLocks/>
              </p:cNvSpPr>
              <p:nvPr/>
            </p:nvSpPr>
            <p:spPr bwMode="auto">
              <a:xfrm>
                <a:off x="3467" y="2070"/>
                <a:ext cx="92" cy="71"/>
              </a:xfrm>
              <a:custGeom>
                <a:avLst/>
                <a:gdLst>
                  <a:gd name="T0" fmla="*/ 92 w 92"/>
                  <a:gd name="T1" fmla="*/ 35 h 71"/>
                  <a:gd name="T2" fmla="*/ 0 w 92"/>
                  <a:gd name="T3" fmla="*/ 71 h 71"/>
                  <a:gd name="T4" fmla="*/ 0 w 92"/>
                  <a:gd name="T5" fmla="*/ 35 h 71"/>
                  <a:gd name="T6" fmla="*/ 0 w 92"/>
                  <a:gd name="T7" fmla="*/ 0 h 71"/>
                  <a:gd name="T8" fmla="*/ 92 w 92"/>
                  <a:gd name="T9" fmla="*/ 35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2"/>
                  <a:gd name="T16" fmla="*/ 0 h 71"/>
                  <a:gd name="T17" fmla="*/ 92 w 9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2" h="71">
                    <a:moveTo>
                      <a:pt x="92" y="35"/>
                    </a:moveTo>
                    <a:lnTo>
                      <a:pt x="0" y="71"/>
                    </a:lnTo>
                    <a:lnTo>
                      <a:pt x="0" y="35"/>
                    </a:lnTo>
                    <a:lnTo>
                      <a:pt x="0" y="0"/>
                    </a:lnTo>
                    <a:lnTo>
                      <a:pt x="92" y="35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237" name="Line 13"/>
              <p:cNvSpPr>
                <a:spLocks noChangeShapeType="1"/>
              </p:cNvSpPr>
              <p:nvPr/>
            </p:nvSpPr>
            <p:spPr bwMode="auto">
              <a:xfrm>
                <a:off x="3240" y="2105"/>
                <a:ext cx="227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0217" name="Group 14"/>
            <p:cNvGrpSpPr>
              <a:grpSpLocks/>
            </p:cNvGrpSpPr>
            <p:nvPr/>
          </p:nvGrpSpPr>
          <p:grpSpPr bwMode="auto">
            <a:xfrm>
              <a:off x="3233" y="2452"/>
              <a:ext cx="319" cy="71"/>
              <a:chOff x="3233" y="2452"/>
              <a:chExt cx="319" cy="71"/>
            </a:xfrm>
          </p:grpSpPr>
          <p:sp>
            <p:nvSpPr>
              <p:cNvPr id="50234" name="Freeform 15"/>
              <p:cNvSpPr>
                <a:spLocks/>
              </p:cNvSpPr>
              <p:nvPr/>
            </p:nvSpPr>
            <p:spPr bwMode="auto">
              <a:xfrm>
                <a:off x="3460" y="2452"/>
                <a:ext cx="92" cy="71"/>
              </a:xfrm>
              <a:custGeom>
                <a:avLst/>
                <a:gdLst>
                  <a:gd name="T0" fmla="*/ 92 w 92"/>
                  <a:gd name="T1" fmla="*/ 35 h 71"/>
                  <a:gd name="T2" fmla="*/ 0 w 92"/>
                  <a:gd name="T3" fmla="*/ 71 h 71"/>
                  <a:gd name="T4" fmla="*/ 0 w 92"/>
                  <a:gd name="T5" fmla="*/ 35 h 71"/>
                  <a:gd name="T6" fmla="*/ 0 w 92"/>
                  <a:gd name="T7" fmla="*/ 0 h 71"/>
                  <a:gd name="T8" fmla="*/ 92 w 92"/>
                  <a:gd name="T9" fmla="*/ 35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2"/>
                  <a:gd name="T16" fmla="*/ 0 h 71"/>
                  <a:gd name="T17" fmla="*/ 92 w 9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2" h="71">
                    <a:moveTo>
                      <a:pt x="92" y="35"/>
                    </a:moveTo>
                    <a:lnTo>
                      <a:pt x="0" y="71"/>
                    </a:lnTo>
                    <a:lnTo>
                      <a:pt x="0" y="35"/>
                    </a:lnTo>
                    <a:lnTo>
                      <a:pt x="0" y="0"/>
                    </a:lnTo>
                    <a:lnTo>
                      <a:pt x="92" y="35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235" name="Line 16"/>
              <p:cNvSpPr>
                <a:spLocks noChangeShapeType="1"/>
              </p:cNvSpPr>
              <p:nvPr/>
            </p:nvSpPr>
            <p:spPr bwMode="auto">
              <a:xfrm>
                <a:off x="3233" y="2487"/>
                <a:ext cx="227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0218" name="Line 17"/>
            <p:cNvSpPr>
              <a:spLocks noChangeShapeType="1"/>
            </p:cNvSpPr>
            <p:nvPr/>
          </p:nvSpPr>
          <p:spPr bwMode="auto">
            <a:xfrm flipV="1">
              <a:off x="3233" y="1532"/>
              <a:ext cx="1" cy="130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19" name="Line 18"/>
            <p:cNvSpPr>
              <a:spLocks noChangeShapeType="1"/>
            </p:cNvSpPr>
            <p:nvPr/>
          </p:nvSpPr>
          <p:spPr bwMode="auto">
            <a:xfrm>
              <a:off x="4253" y="1716"/>
              <a:ext cx="15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20" name="Line 19"/>
            <p:cNvSpPr>
              <a:spLocks noChangeShapeType="1"/>
            </p:cNvSpPr>
            <p:nvPr/>
          </p:nvSpPr>
          <p:spPr bwMode="auto">
            <a:xfrm>
              <a:off x="4253" y="2105"/>
              <a:ext cx="311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21" name="Line 20"/>
            <p:cNvSpPr>
              <a:spLocks noChangeShapeType="1"/>
            </p:cNvSpPr>
            <p:nvPr/>
          </p:nvSpPr>
          <p:spPr bwMode="auto">
            <a:xfrm>
              <a:off x="4253" y="2487"/>
              <a:ext cx="531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0222" name="Group 21"/>
            <p:cNvGrpSpPr>
              <a:grpSpLocks/>
            </p:cNvGrpSpPr>
            <p:nvPr/>
          </p:nvGrpSpPr>
          <p:grpSpPr bwMode="auto">
            <a:xfrm>
              <a:off x="4380" y="1723"/>
              <a:ext cx="71" cy="389"/>
              <a:chOff x="4380" y="1723"/>
              <a:chExt cx="71" cy="389"/>
            </a:xfrm>
          </p:grpSpPr>
          <p:sp>
            <p:nvSpPr>
              <p:cNvPr id="50232" name="Freeform 22"/>
              <p:cNvSpPr>
                <a:spLocks/>
              </p:cNvSpPr>
              <p:nvPr/>
            </p:nvSpPr>
            <p:spPr bwMode="auto">
              <a:xfrm>
                <a:off x="4380" y="2020"/>
                <a:ext cx="71" cy="92"/>
              </a:xfrm>
              <a:custGeom>
                <a:avLst/>
                <a:gdLst>
                  <a:gd name="T0" fmla="*/ 35 w 71"/>
                  <a:gd name="T1" fmla="*/ 92 h 92"/>
                  <a:gd name="T2" fmla="*/ 0 w 71"/>
                  <a:gd name="T3" fmla="*/ 0 h 92"/>
                  <a:gd name="T4" fmla="*/ 35 w 71"/>
                  <a:gd name="T5" fmla="*/ 0 h 92"/>
                  <a:gd name="T6" fmla="*/ 71 w 71"/>
                  <a:gd name="T7" fmla="*/ 0 h 92"/>
                  <a:gd name="T8" fmla="*/ 35 w 71"/>
                  <a:gd name="T9" fmla="*/ 92 h 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1"/>
                  <a:gd name="T16" fmla="*/ 0 h 92"/>
                  <a:gd name="T17" fmla="*/ 71 w 71"/>
                  <a:gd name="T18" fmla="*/ 92 h 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1" h="92">
                    <a:moveTo>
                      <a:pt x="35" y="92"/>
                    </a:moveTo>
                    <a:lnTo>
                      <a:pt x="0" y="0"/>
                    </a:lnTo>
                    <a:lnTo>
                      <a:pt x="35" y="0"/>
                    </a:lnTo>
                    <a:lnTo>
                      <a:pt x="71" y="0"/>
                    </a:lnTo>
                    <a:lnTo>
                      <a:pt x="35" y="92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233" name="Line 23"/>
              <p:cNvSpPr>
                <a:spLocks noChangeShapeType="1"/>
              </p:cNvSpPr>
              <p:nvPr/>
            </p:nvSpPr>
            <p:spPr bwMode="auto">
              <a:xfrm flipV="1">
                <a:off x="4415" y="1723"/>
                <a:ext cx="1" cy="29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0223" name="Group 24"/>
            <p:cNvGrpSpPr>
              <a:grpSpLocks/>
            </p:cNvGrpSpPr>
            <p:nvPr/>
          </p:nvGrpSpPr>
          <p:grpSpPr bwMode="auto">
            <a:xfrm>
              <a:off x="4536" y="2105"/>
              <a:ext cx="71" cy="390"/>
              <a:chOff x="4536" y="2105"/>
              <a:chExt cx="71" cy="390"/>
            </a:xfrm>
          </p:grpSpPr>
          <p:sp>
            <p:nvSpPr>
              <p:cNvPr id="50230" name="Freeform 25"/>
              <p:cNvSpPr>
                <a:spLocks/>
              </p:cNvSpPr>
              <p:nvPr/>
            </p:nvSpPr>
            <p:spPr bwMode="auto">
              <a:xfrm>
                <a:off x="4536" y="2403"/>
                <a:ext cx="71" cy="92"/>
              </a:xfrm>
              <a:custGeom>
                <a:avLst/>
                <a:gdLst>
                  <a:gd name="T0" fmla="*/ 35 w 71"/>
                  <a:gd name="T1" fmla="*/ 92 h 92"/>
                  <a:gd name="T2" fmla="*/ 0 w 71"/>
                  <a:gd name="T3" fmla="*/ 0 h 92"/>
                  <a:gd name="T4" fmla="*/ 35 w 71"/>
                  <a:gd name="T5" fmla="*/ 0 h 92"/>
                  <a:gd name="T6" fmla="*/ 71 w 71"/>
                  <a:gd name="T7" fmla="*/ 0 h 92"/>
                  <a:gd name="T8" fmla="*/ 35 w 71"/>
                  <a:gd name="T9" fmla="*/ 92 h 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1"/>
                  <a:gd name="T16" fmla="*/ 0 h 92"/>
                  <a:gd name="T17" fmla="*/ 71 w 71"/>
                  <a:gd name="T18" fmla="*/ 92 h 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1" h="92">
                    <a:moveTo>
                      <a:pt x="35" y="92"/>
                    </a:moveTo>
                    <a:lnTo>
                      <a:pt x="0" y="0"/>
                    </a:lnTo>
                    <a:lnTo>
                      <a:pt x="35" y="0"/>
                    </a:lnTo>
                    <a:lnTo>
                      <a:pt x="71" y="0"/>
                    </a:lnTo>
                    <a:lnTo>
                      <a:pt x="35" y="92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231" name="Line 26"/>
              <p:cNvSpPr>
                <a:spLocks noChangeShapeType="1"/>
              </p:cNvSpPr>
              <p:nvPr/>
            </p:nvSpPr>
            <p:spPr bwMode="auto">
              <a:xfrm flipV="1">
                <a:off x="4571" y="2105"/>
                <a:ext cx="1" cy="298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0224" name="Group 27"/>
            <p:cNvGrpSpPr>
              <a:grpSpLocks/>
            </p:cNvGrpSpPr>
            <p:nvPr/>
          </p:nvGrpSpPr>
          <p:grpSpPr bwMode="auto">
            <a:xfrm>
              <a:off x="4748" y="2487"/>
              <a:ext cx="71" cy="390"/>
              <a:chOff x="4748" y="2487"/>
              <a:chExt cx="71" cy="390"/>
            </a:xfrm>
          </p:grpSpPr>
          <p:sp>
            <p:nvSpPr>
              <p:cNvPr id="50228" name="Freeform 28"/>
              <p:cNvSpPr>
                <a:spLocks/>
              </p:cNvSpPr>
              <p:nvPr/>
            </p:nvSpPr>
            <p:spPr bwMode="auto">
              <a:xfrm>
                <a:off x="4748" y="2785"/>
                <a:ext cx="71" cy="92"/>
              </a:xfrm>
              <a:custGeom>
                <a:avLst/>
                <a:gdLst>
                  <a:gd name="T0" fmla="*/ 36 w 71"/>
                  <a:gd name="T1" fmla="*/ 92 h 92"/>
                  <a:gd name="T2" fmla="*/ 0 w 71"/>
                  <a:gd name="T3" fmla="*/ 0 h 92"/>
                  <a:gd name="T4" fmla="*/ 36 w 71"/>
                  <a:gd name="T5" fmla="*/ 0 h 92"/>
                  <a:gd name="T6" fmla="*/ 71 w 71"/>
                  <a:gd name="T7" fmla="*/ 0 h 92"/>
                  <a:gd name="T8" fmla="*/ 36 w 71"/>
                  <a:gd name="T9" fmla="*/ 92 h 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1"/>
                  <a:gd name="T16" fmla="*/ 0 h 92"/>
                  <a:gd name="T17" fmla="*/ 71 w 71"/>
                  <a:gd name="T18" fmla="*/ 92 h 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1" h="92">
                    <a:moveTo>
                      <a:pt x="36" y="92"/>
                    </a:moveTo>
                    <a:lnTo>
                      <a:pt x="0" y="0"/>
                    </a:lnTo>
                    <a:lnTo>
                      <a:pt x="36" y="0"/>
                    </a:lnTo>
                    <a:lnTo>
                      <a:pt x="71" y="0"/>
                    </a:lnTo>
                    <a:lnTo>
                      <a:pt x="36" y="92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229" name="Line 29"/>
              <p:cNvSpPr>
                <a:spLocks noChangeShapeType="1"/>
              </p:cNvSpPr>
              <p:nvPr/>
            </p:nvSpPr>
            <p:spPr bwMode="auto">
              <a:xfrm flipV="1">
                <a:off x="4784" y="2487"/>
                <a:ext cx="1" cy="298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0225" name="Rectangle 30"/>
            <p:cNvSpPr>
              <a:spLocks noChangeArrowheads="1"/>
            </p:cNvSpPr>
            <p:nvPr/>
          </p:nvSpPr>
          <p:spPr bwMode="auto">
            <a:xfrm>
              <a:off x="3736" y="1666"/>
              <a:ext cx="26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Helvetica" pitchFamily="-112" charset="0"/>
                </a:rPr>
                <a:t>level 2</a:t>
              </a:r>
              <a:endParaRPr lang="en-US">
                <a:latin typeface="Arial" pitchFamily="-112" charset="0"/>
              </a:endParaRPr>
            </a:p>
          </p:txBody>
        </p:sp>
        <p:sp>
          <p:nvSpPr>
            <p:cNvPr id="50226" name="Rectangle 31"/>
            <p:cNvSpPr>
              <a:spLocks noChangeArrowheads="1"/>
            </p:cNvSpPr>
            <p:nvPr/>
          </p:nvSpPr>
          <p:spPr bwMode="auto">
            <a:xfrm>
              <a:off x="3736" y="2056"/>
              <a:ext cx="26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Helvetica" pitchFamily="-112" charset="0"/>
                </a:rPr>
                <a:t>level 1</a:t>
              </a:r>
              <a:endParaRPr lang="en-US">
                <a:latin typeface="Arial" pitchFamily="-112" charset="0"/>
              </a:endParaRPr>
            </a:p>
          </p:txBody>
        </p:sp>
        <p:sp>
          <p:nvSpPr>
            <p:cNvPr id="50227" name="Rectangle 32"/>
            <p:cNvSpPr>
              <a:spLocks noChangeArrowheads="1"/>
            </p:cNvSpPr>
            <p:nvPr/>
          </p:nvSpPr>
          <p:spPr bwMode="auto">
            <a:xfrm>
              <a:off x="3736" y="2431"/>
              <a:ext cx="26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Helvetica" pitchFamily="-112" charset="0"/>
                </a:rPr>
                <a:t>level 0</a:t>
              </a:r>
              <a:endParaRPr lang="en-US">
                <a:latin typeface="Arial" pitchFamily="-112" charset="0"/>
              </a:endParaRPr>
            </a:p>
          </p:txBody>
        </p:sp>
      </p:grpSp>
      <p:sp>
        <p:nvSpPr>
          <p:cNvPr id="50183" name="Text Box 33"/>
          <p:cNvSpPr txBox="1">
            <a:spLocks noChangeArrowheads="1"/>
          </p:cNvSpPr>
          <p:nvPr/>
        </p:nvSpPr>
        <p:spPr bwMode="auto">
          <a:xfrm>
            <a:off x="5708650" y="3605213"/>
            <a:ext cx="984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sensors</a:t>
            </a:r>
          </a:p>
        </p:txBody>
      </p:sp>
      <p:sp>
        <p:nvSpPr>
          <p:cNvPr id="50184" name="Text Box 34"/>
          <p:cNvSpPr txBox="1">
            <a:spLocks noChangeArrowheads="1"/>
          </p:cNvSpPr>
          <p:nvPr/>
        </p:nvSpPr>
        <p:spPr bwMode="auto">
          <a:xfrm>
            <a:off x="7804150" y="3605213"/>
            <a:ext cx="1123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actuators</a:t>
            </a:r>
          </a:p>
        </p:txBody>
      </p:sp>
      <p:grpSp>
        <p:nvGrpSpPr>
          <p:cNvPr id="9" name="Group 62"/>
          <p:cNvGrpSpPr>
            <a:grpSpLocks/>
          </p:cNvGrpSpPr>
          <p:nvPr/>
        </p:nvGrpSpPr>
        <p:grpSpPr bwMode="auto">
          <a:xfrm>
            <a:off x="5845175" y="4375150"/>
            <a:ext cx="2878138" cy="1498600"/>
            <a:chOff x="1052" y="1638"/>
            <a:chExt cx="1813" cy="944"/>
          </a:xfrm>
        </p:grpSpPr>
        <p:sp>
          <p:nvSpPr>
            <p:cNvPr id="50186" name="Rectangle 63"/>
            <p:cNvSpPr>
              <a:spLocks noChangeArrowheads="1"/>
            </p:cNvSpPr>
            <p:nvPr/>
          </p:nvSpPr>
          <p:spPr bwMode="auto">
            <a:xfrm>
              <a:off x="1515" y="1861"/>
              <a:ext cx="886" cy="517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187" name="Rectangle 64"/>
            <p:cNvSpPr>
              <a:spLocks noChangeArrowheads="1"/>
            </p:cNvSpPr>
            <p:nvPr/>
          </p:nvSpPr>
          <p:spPr bwMode="auto">
            <a:xfrm>
              <a:off x="1838" y="2063"/>
              <a:ext cx="25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Helvetica" pitchFamily="-112" charset="0"/>
                </a:rPr>
                <a:t>AFSM</a:t>
              </a:r>
              <a:endParaRPr lang="en-US">
                <a:latin typeface="Arial" pitchFamily="-112" charset="0"/>
              </a:endParaRPr>
            </a:p>
          </p:txBody>
        </p:sp>
        <p:grpSp>
          <p:nvGrpSpPr>
            <p:cNvPr id="50188" name="Group 65"/>
            <p:cNvGrpSpPr>
              <a:grpSpLocks/>
            </p:cNvGrpSpPr>
            <p:nvPr/>
          </p:nvGrpSpPr>
          <p:grpSpPr bwMode="auto">
            <a:xfrm>
              <a:off x="1059" y="1900"/>
              <a:ext cx="453" cy="71"/>
              <a:chOff x="1059" y="1900"/>
              <a:chExt cx="453" cy="71"/>
            </a:xfrm>
          </p:grpSpPr>
          <p:sp>
            <p:nvSpPr>
              <p:cNvPr id="50210" name="Freeform 66"/>
              <p:cNvSpPr>
                <a:spLocks/>
              </p:cNvSpPr>
              <p:nvPr/>
            </p:nvSpPr>
            <p:spPr bwMode="auto">
              <a:xfrm>
                <a:off x="1420" y="1900"/>
                <a:ext cx="92" cy="71"/>
              </a:xfrm>
              <a:custGeom>
                <a:avLst/>
                <a:gdLst>
                  <a:gd name="T0" fmla="*/ 92 w 92"/>
                  <a:gd name="T1" fmla="*/ 35 h 71"/>
                  <a:gd name="T2" fmla="*/ 0 w 92"/>
                  <a:gd name="T3" fmla="*/ 71 h 71"/>
                  <a:gd name="T4" fmla="*/ 0 w 92"/>
                  <a:gd name="T5" fmla="*/ 35 h 71"/>
                  <a:gd name="T6" fmla="*/ 0 w 92"/>
                  <a:gd name="T7" fmla="*/ 0 h 71"/>
                  <a:gd name="T8" fmla="*/ 92 w 92"/>
                  <a:gd name="T9" fmla="*/ 35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2"/>
                  <a:gd name="T16" fmla="*/ 0 h 71"/>
                  <a:gd name="T17" fmla="*/ 92 w 9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2" h="71">
                    <a:moveTo>
                      <a:pt x="92" y="35"/>
                    </a:moveTo>
                    <a:lnTo>
                      <a:pt x="0" y="71"/>
                    </a:lnTo>
                    <a:lnTo>
                      <a:pt x="0" y="35"/>
                    </a:lnTo>
                    <a:lnTo>
                      <a:pt x="0" y="0"/>
                    </a:lnTo>
                    <a:lnTo>
                      <a:pt x="92" y="35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211" name="Line 67"/>
              <p:cNvSpPr>
                <a:spLocks noChangeShapeType="1"/>
              </p:cNvSpPr>
              <p:nvPr/>
            </p:nvSpPr>
            <p:spPr bwMode="auto">
              <a:xfrm>
                <a:off x="1059" y="1935"/>
                <a:ext cx="361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0189" name="Group 68"/>
            <p:cNvGrpSpPr>
              <a:grpSpLocks/>
            </p:cNvGrpSpPr>
            <p:nvPr/>
          </p:nvGrpSpPr>
          <p:grpSpPr bwMode="auto">
            <a:xfrm>
              <a:off x="1052" y="2233"/>
              <a:ext cx="453" cy="70"/>
              <a:chOff x="1052" y="2233"/>
              <a:chExt cx="453" cy="70"/>
            </a:xfrm>
          </p:grpSpPr>
          <p:sp>
            <p:nvSpPr>
              <p:cNvPr id="50208" name="Freeform 69"/>
              <p:cNvSpPr>
                <a:spLocks/>
              </p:cNvSpPr>
              <p:nvPr/>
            </p:nvSpPr>
            <p:spPr bwMode="auto">
              <a:xfrm>
                <a:off x="1413" y="2233"/>
                <a:ext cx="92" cy="70"/>
              </a:xfrm>
              <a:custGeom>
                <a:avLst/>
                <a:gdLst>
                  <a:gd name="T0" fmla="*/ 92 w 92"/>
                  <a:gd name="T1" fmla="*/ 35 h 70"/>
                  <a:gd name="T2" fmla="*/ 0 w 92"/>
                  <a:gd name="T3" fmla="*/ 70 h 70"/>
                  <a:gd name="T4" fmla="*/ 0 w 92"/>
                  <a:gd name="T5" fmla="*/ 35 h 70"/>
                  <a:gd name="T6" fmla="*/ 0 w 92"/>
                  <a:gd name="T7" fmla="*/ 0 h 70"/>
                  <a:gd name="T8" fmla="*/ 92 w 92"/>
                  <a:gd name="T9" fmla="*/ 35 h 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2"/>
                  <a:gd name="T16" fmla="*/ 0 h 70"/>
                  <a:gd name="T17" fmla="*/ 92 w 92"/>
                  <a:gd name="T18" fmla="*/ 70 h 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2" h="70">
                    <a:moveTo>
                      <a:pt x="92" y="35"/>
                    </a:moveTo>
                    <a:lnTo>
                      <a:pt x="0" y="70"/>
                    </a:lnTo>
                    <a:lnTo>
                      <a:pt x="0" y="35"/>
                    </a:lnTo>
                    <a:lnTo>
                      <a:pt x="0" y="0"/>
                    </a:lnTo>
                    <a:lnTo>
                      <a:pt x="92" y="35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209" name="Line 70"/>
              <p:cNvSpPr>
                <a:spLocks noChangeShapeType="1"/>
              </p:cNvSpPr>
              <p:nvPr/>
            </p:nvSpPr>
            <p:spPr bwMode="auto">
              <a:xfrm>
                <a:off x="1052" y="2268"/>
                <a:ext cx="361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0190" name="Group 71"/>
            <p:cNvGrpSpPr>
              <a:grpSpLocks/>
            </p:cNvGrpSpPr>
            <p:nvPr/>
          </p:nvGrpSpPr>
          <p:grpSpPr bwMode="auto">
            <a:xfrm>
              <a:off x="2412" y="1900"/>
              <a:ext cx="453" cy="71"/>
              <a:chOff x="2412" y="1900"/>
              <a:chExt cx="453" cy="71"/>
            </a:xfrm>
          </p:grpSpPr>
          <p:sp>
            <p:nvSpPr>
              <p:cNvPr id="50206" name="Freeform 72"/>
              <p:cNvSpPr>
                <a:spLocks/>
              </p:cNvSpPr>
              <p:nvPr/>
            </p:nvSpPr>
            <p:spPr bwMode="auto">
              <a:xfrm>
                <a:off x="2773" y="1900"/>
                <a:ext cx="92" cy="71"/>
              </a:xfrm>
              <a:custGeom>
                <a:avLst/>
                <a:gdLst>
                  <a:gd name="T0" fmla="*/ 92 w 92"/>
                  <a:gd name="T1" fmla="*/ 35 h 71"/>
                  <a:gd name="T2" fmla="*/ 0 w 92"/>
                  <a:gd name="T3" fmla="*/ 71 h 71"/>
                  <a:gd name="T4" fmla="*/ 0 w 92"/>
                  <a:gd name="T5" fmla="*/ 35 h 71"/>
                  <a:gd name="T6" fmla="*/ 0 w 92"/>
                  <a:gd name="T7" fmla="*/ 0 h 71"/>
                  <a:gd name="T8" fmla="*/ 92 w 92"/>
                  <a:gd name="T9" fmla="*/ 35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2"/>
                  <a:gd name="T16" fmla="*/ 0 h 71"/>
                  <a:gd name="T17" fmla="*/ 92 w 9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2" h="71">
                    <a:moveTo>
                      <a:pt x="92" y="35"/>
                    </a:moveTo>
                    <a:lnTo>
                      <a:pt x="0" y="71"/>
                    </a:lnTo>
                    <a:lnTo>
                      <a:pt x="0" y="35"/>
                    </a:lnTo>
                    <a:lnTo>
                      <a:pt x="0" y="0"/>
                    </a:lnTo>
                    <a:lnTo>
                      <a:pt x="92" y="35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207" name="Line 73"/>
              <p:cNvSpPr>
                <a:spLocks noChangeShapeType="1"/>
              </p:cNvSpPr>
              <p:nvPr/>
            </p:nvSpPr>
            <p:spPr bwMode="auto">
              <a:xfrm>
                <a:off x="2412" y="1935"/>
                <a:ext cx="361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0191" name="Group 74"/>
            <p:cNvGrpSpPr>
              <a:grpSpLocks/>
            </p:cNvGrpSpPr>
            <p:nvPr/>
          </p:nvGrpSpPr>
          <p:grpSpPr bwMode="auto">
            <a:xfrm>
              <a:off x="2404" y="2233"/>
              <a:ext cx="454" cy="70"/>
              <a:chOff x="2404" y="2233"/>
              <a:chExt cx="454" cy="70"/>
            </a:xfrm>
          </p:grpSpPr>
          <p:sp>
            <p:nvSpPr>
              <p:cNvPr id="50204" name="Freeform 75"/>
              <p:cNvSpPr>
                <a:spLocks/>
              </p:cNvSpPr>
              <p:nvPr/>
            </p:nvSpPr>
            <p:spPr bwMode="auto">
              <a:xfrm>
                <a:off x="2766" y="2233"/>
                <a:ext cx="92" cy="70"/>
              </a:xfrm>
              <a:custGeom>
                <a:avLst/>
                <a:gdLst>
                  <a:gd name="T0" fmla="*/ 92 w 92"/>
                  <a:gd name="T1" fmla="*/ 35 h 70"/>
                  <a:gd name="T2" fmla="*/ 0 w 92"/>
                  <a:gd name="T3" fmla="*/ 70 h 70"/>
                  <a:gd name="T4" fmla="*/ 0 w 92"/>
                  <a:gd name="T5" fmla="*/ 35 h 70"/>
                  <a:gd name="T6" fmla="*/ 0 w 92"/>
                  <a:gd name="T7" fmla="*/ 0 h 70"/>
                  <a:gd name="T8" fmla="*/ 92 w 92"/>
                  <a:gd name="T9" fmla="*/ 35 h 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2"/>
                  <a:gd name="T16" fmla="*/ 0 h 70"/>
                  <a:gd name="T17" fmla="*/ 92 w 92"/>
                  <a:gd name="T18" fmla="*/ 70 h 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2" h="70">
                    <a:moveTo>
                      <a:pt x="92" y="35"/>
                    </a:moveTo>
                    <a:lnTo>
                      <a:pt x="0" y="70"/>
                    </a:lnTo>
                    <a:lnTo>
                      <a:pt x="0" y="35"/>
                    </a:lnTo>
                    <a:lnTo>
                      <a:pt x="0" y="0"/>
                    </a:lnTo>
                    <a:lnTo>
                      <a:pt x="92" y="35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205" name="Line 76"/>
              <p:cNvSpPr>
                <a:spLocks noChangeShapeType="1"/>
              </p:cNvSpPr>
              <p:nvPr/>
            </p:nvSpPr>
            <p:spPr bwMode="auto">
              <a:xfrm>
                <a:off x="2404" y="2268"/>
                <a:ext cx="362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0192" name="Rectangle 77"/>
            <p:cNvSpPr>
              <a:spLocks noChangeArrowheads="1"/>
            </p:cNvSpPr>
            <p:nvPr/>
          </p:nvSpPr>
          <p:spPr bwMode="auto">
            <a:xfrm>
              <a:off x="1158" y="2049"/>
              <a:ext cx="2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100" b="1" u="sng">
                  <a:solidFill>
                    <a:srgbClr val="000000"/>
                  </a:solidFill>
                  <a:latin typeface="Helvetica" pitchFamily="-112" charset="0"/>
                </a:rPr>
                <a:t>inputs</a:t>
              </a:r>
              <a:endParaRPr lang="en-US">
                <a:latin typeface="Arial" pitchFamily="-112" charset="0"/>
              </a:endParaRPr>
            </a:p>
          </p:txBody>
        </p:sp>
        <p:sp>
          <p:nvSpPr>
            <p:cNvPr id="50193" name="Rectangle 78"/>
            <p:cNvSpPr>
              <a:spLocks noChangeArrowheads="1"/>
            </p:cNvSpPr>
            <p:nvPr/>
          </p:nvSpPr>
          <p:spPr bwMode="auto">
            <a:xfrm>
              <a:off x="2482" y="2049"/>
              <a:ext cx="32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100" b="1" u="sng">
                  <a:solidFill>
                    <a:srgbClr val="000000"/>
                  </a:solidFill>
                  <a:latin typeface="Helvetica" pitchFamily="-112" charset="0"/>
                </a:rPr>
                <a:t>outputs</a:t>
              </a:r>
              <a:endParaRPr lang="en-US">
                <a:latin typeface="Arial" pitchFamily="-112" charset="0"/>
              </a:endParaRPr>
            </a:p>
          </p:txBody>
        </p:sp>
        <p:sp>
          <p:nvSpPr>
            <p:cNvPr id="50194" name="Rectangle 79"/>
            <p:cNvSpPr>
              <a:spLocks noChangeArrowheads="1"/>
            </p:cNvSpPr>
            <p:nvPr/>
          </p:nvSpPr>
          <p:spPr bwMode="auto">
            <a:xfrm>
              <a:off x="1296" y="2496"/>
              <a:ext cx="39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900" b="1" i="1">
                  <a:solidFill>
                    <a:srgbClr val="000000"/>
                  </a:solidFill>
                  <a:latin typeface="Helvetica" pitchFamily="-112" charset="0"/>
                </a:rPr>
                <a:t>suppressor</a:t>
              </a:r>
              <a:endParaRPr lang="en-US">
                <a:latin typeface="Arial" pitchFamily="-112" charset="0"/>
              </a:endParaRPr>
            </a:p>
          </p:txBody>
        </p:sp>
        <p:sp>
          <p:nvSpPr>
            <p:cNvPr id="50195" name="Rectangle 80"/>
            <p:cNvSpPr>
              <a:spLocks noChangeArrowheads="1"/>
            </p:cNvSpPr>
            <p:nvPr/>
          </p:nvSpPr>
          <p:spPr bwMode="auto">
            <a:xfrm>
              <a:off x="2574" y="1638"/>
              <a:ext cx="28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900" b="1" i="1">
                  <a:solidFill>
                    <a:srgbClr val="000000"/>
                  </a:solidFill>
                  <a:latin typeface="Helvetica" pitchFamily="-112" charset="0"/>
                </a:rPr>
                <a:t>inhibitor</a:t>
              </a:r>
              <a:endParaRPr lang="en-US">
                <a:latin typeface="Arial" pitchFamily="-112" charset="0"/>
              </a:endParaRPr>
            </a:p>
          </p:txBody>
        </p:sp>
        <p:grpSp>
          <p:nvGrpSpPr>
            <p:cNvPr id="50196" name="Group 81"/>
            <p:cNvGrpSpPr>
              <a:grpSpLocks/>
            </p:cNvGrpSpPr>
            <p:nvPr/>
          </p:nvGrpSpPr>
          <p:grpSpPr bwMode="auto">
            <a:xfrm>
              <a:off x="1211" y="2362"/>
              <a:ext cx="71" cy="212"/>
              <a:chOff x="1328" y="2417"/>
              <a:chExt cx="71" cy="212"/>
            </a:xfrm>
          </p:grpSpPr>
          <p:sp>
            <p:nvSpPr>
              <p:cNvPr id="50202" name="Freeform 82"/>
              <p:cNvSpPr>
                <a:spLocks/>
              </p:cNvSpPr>
              <p:nvPr/>
            </p:nvSpPr>
            <p:spPr bwMode="auto">
              <a:xfrm>
                <a:off x="1328" y="2417"/>
                <a:ext cx="71" cy="92"/>
              </a:xfrm>
              <a:custGeom>
                <a:avLst/>
                <a:gdLst>
                  <a:gd name="T0" fmla="*/ 36 w 71"/>
                  <a:gd name="T1" fmla="*/ 0 h 92"/>
                  <a:gd name="T2" fmla="*/ 71 w 71"/>
                  <a:gd name="T3" fmla="*/ 92 h 92"/>
                  <a:gd name="T4" fmla="*/ 36 w 71"/>
                  <a:gd name="T5" fmla="*/ 92 h 92"/>
                  <a:gd name="T6" fmla="*/ 0 w 71"/>
                  <a:gd name="T7" fmla="*/ 92 h 92"/>
                  <a:gd name="T8" fmla="*/ 36 w 71"/>
                  <a:gd name="T9" fmla="*/ 0 h 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1"/>
                  <a:gd name="T16" fmla="*/ 0 h 92"/>
                  <a:gd name="T17" fmla="*/ 71 w 71"/>
                  <a:gd name="T18" fmla="*/ 92 h 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1" h="92">
                    <a:moveTo>
                      <a:pt x="36" y="0"/>
                    </a:moveTo>
                    <a:lnTo>
                      <a:pt x="71" y="92"/>
                    </a:lnTo>
                    <a:lnTo>
                      <a:pt x="36" y="92"/>
                    </a:lnTo>
                    <a:lnTo>
                      <a:pt x="0" y="92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203" name="Line 83"/>
              <p:cNvSpPr>
                <a:spLocks noChangeShapeType="1"/>
              </p:cNvSpPr>
              <p:nvPr/>
            </p:nvSpPr>
            <p:spPr bwMode="auto">
              <a:xfrm flipV="1">
                <a:off x="1364" y="2509"/>
                <a:ext cx="1" cy="12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0197" name="Group 84"/>
            <p:cNvGrpSpPr>
              <a:grpSpLocks/>
            </p:cNvGrpSpPr>
            <p:nvPr/>
          </p:nvGrpSpPr>
          <p:grpSpPr bwMode="auto">
            <a:xfrm>
              <a:off x="2511" y="1638"/>
              <a:ext cx="71" cy="212"/>
              <a:chOff x="2511" y="1638"/>
              <a:chExt cx="71" cy="212"/>
            </a:xfrm>
          </p:grpSpPr>
          <p:sp>
            <p:nvSpPr>
              <p:cNvPr id="50200" name="Freeform 85"/>
              <p:cNvSpPr>
                <a:spLocks/>
              </p:cNvSpPr>
              <p:nvPr/>
            </p:nvSpPr>
            <p:spPr bwMode="auto">
              <a:xfrm>
                <a:off x="2511" y="1758"/>
                <a:ext cx="71" cy="92"/>
              </a:xfrm>
              <a:custGeom>
                <a:avLst/>
                <a:gdLst>
                  <a:gd name="T0" fmla="*/ 35 w 71"/>
                  <a:gd name="T1" fmla="*/ 92 h 92"/>
                  <a:gd name="T2" fmla="*/ 0 w 71"/>
                  <a:gd name="T3" fmla="*/ 0 h 92"/>
                  <a:gd name="T4" fmla="*/ 35 w 71"/>
                  <a:gd name="T5" fmla="*/ 0 h 92"/>
                  <a:gd name="T6" fmla="*/ 71 w 71"/>
                  <a:gd name="T7" fmla="*/ 0 h 92"/>
                  <a:gd name="T8" fmla="*/ 35 w 71"/>
                  <a:gd name="T9" fmla="*/ 92 h 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1"/>
                  <a:gd name="T16" fmla="*/ 0 h 92"/>
                  <a:gd name="T17" fmla="*/ 71 w 71"/>
                  <a:gd name="T18" fmla="*/ 92 h 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1" h="92">
                    <a:moveTo>
                      <a:pt x="35" y="92"/>
                    </a:moveTo>
                    <a:lnTo>
                      <a:pt x="0" y="0"/>
                    </a:lnTo>
                    <a:lnTo>
                      <a:pt x="35" y="0"/>
                    </a:lnTo>
                    <a:lnTo>
                      <a:pt x="71" y="0"/>
                    </a:lnTo>
                    <a:lnTo>
                      <a:pt x="35" y="92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201" name="Line 86"/>
              <p:cNvSpPr>
                <a:spLocks noChangeShapeType="1"/>
              </p:cNvSpPr>
              <p:nvPr/>
            </p:nvSpPr>
            <p:spPr bwMode="auto">
              <a:xfrm flipV="1">
                <a:off x="2546" y="1638"/>
                <a:ext cx="1" cy="12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0198" name="Oval 87"/>
            <p:cNvSpPr>
              <a:spLocks noChangeArrowheads="1"/>
            </p:cNvSpPr>
            <p:nvPr/>
          </p:nvSpPr>
          <p:spPr bwMode="auto">
            <a:xfrm>
              <a:off x="1152" y="2160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Arial" pitchFamily="-112" charset="0"/>
                </a:rPr>
                <a:t>I</a:t>
              </a:r>
            </a:p>
          </p:txBody>
        </p:sp>
        <p:sp>
          <p:nvSpPr>
            <p:cNvPr id="50199" name="Oval 88"/>
            <p:cNvSpPr>
              <a:spLocks noChangeArrowheads="1"/>
            </p:cNvSpPr>
            <p:nvPr/>
          </p:nvSpPr>
          <p:spPr bwMode="auto">
            <a:xfrm>
              <a:off x="2448" y="187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Arial" pitchFamily="-112" charset="0"/>
                </a:rPr>
                <a:t>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2843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  <a:endParaRPr lang="en-US"/>
          </a:p>
        </p:txBody>
      </p:sp>
      <p:sp>
        <p:nvSpPr>
          <p:cNvPr id="522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B5646C-BF12-7F45-B237-73732BB8F5E8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Subsumption Language and AFSMs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509000" cy="5076825"/>
          </a:xfrm>
        </p:spPr>
        <p:txBody>
          <a:bodyPr/>
          <a:lstStyle/>
          <a:p>
            <a:pPr eaLnBrk="1" hangingPunct="1"/>
            <a:r>
              <a:rPr lang="en-US"/>
              <a:t>The original Subsumption Architecture was implemented using the </a:t>
            </a:r>
            <a:r>
              <a:rPr lang="en-US">
                <a:solidFill>
                  <a:srgbClr val="008000"/>
                </a:solidFill>
                <a:latin typeface="Comic Sans MS" pitchFamily="-112" charset="0"/>
              </a:rPr>
              <a:t>Subsumption Language</a:t>
            </a:r>
          </a:p>
          <a:p>
            <a:pPr eaLnBrk="1" hangingPunct="1"/>
            <a:r>
              <a:rPr lang="en-US"/>
              <a:t>It was based on </a:t>
            </a:r>
            <a:r>
              <a:rPr lang="en-US">
                <a:solidFill>
                  <a:srgbClr val="CC0000"/>
                </a:solidFill>
                <a:latin typeface="Comic Sans MS" pitchFamily="-112" charset="0"/>
              </a:rPr>
              <a:t>finite state machines</a:t>
            </a:r>
            <a:r>
              <a:rPr lang="en-US"/>
              <a:t> (FSMs) augmented with a very small amount of state (AFSMs)</a:t>
            </a:r>
          </a:p>
          <a:p>
            <a:pPr eaLnBrk="1" hangingPunct="1"/>
            <a:r>
              <a:rPr lang="en-US"/>
              <a:t>AFSMs were implemented in Lisp</a:t>
            </a:r>
          </a:p>
          <a:p>
            <a:pPr eaLnBrk="1" hangingPunct="1"/>
            <a:endParaRPr lang="en-US"/>
          </a:p>
        </p:txBody>
      </p:sp>
      <p:grpSp>
        <p:nvGrpSpPr>
          <p:cNvPr id="52230" name="Group 4"/>
          <p:cNvGrpSpPr>
            <a:grpSpLocks/>
          </p:cNvGrpSpPr>
          <p:nvPr/>
        </p:nvGrpSpPr>
        <p:grpSpPr bwMode="auto">
          <a:xfrm>
            <a:off x="3206750" y="4173538"/>
            <a:ext cx="2878138" cy="1498600"/>
            <a:chOff x="1052" y="1638"/>
            <a:chExt cx="1813" cy="944"/>
          </a:xfrm>
        </p:grpSpPr>
        <p:sp>
          <p:nvSpPr>
            <p:cNvPr id="52231" name="Rectangle 5"/>
            <p:cNvSpPr>
              <a:spLocks noChangeArrowheads="1"/>
            </p:cNvSpPr>
            <p:nvPr/>
          </p:nvSpPr>
          <p:spPr bwMode="auto">
            <a:xfrm>
              <a:off x="1515" y="1861"/>
              <a:ext cx="886" cy="517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32" name="Rectangle 6"/>
            <p:cNvSpPr>
              <a:spLocks noChangeArrowheads="1"/>
            </p:cNvSpPr>
            <p:nvPr/>
          </p:nvSpPr>
          <p:spPr bwMode="auto">
            <a:xfrm>
              <a:off x="1838" y="2063"/>
              <a:ext cx="25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Helvetica" pitchFamily="-112" charset="0"/>
                </a:rPr>
                <a:t>AFSM</a:t>
              </a:r>
              <a:endParaRPr lang="en-US">
                <a:latin typeface="Arial" pitchFamily="-112" charset="0"/>
              </a:endParaRPr>
            </a:p>
          </p:txBody>
        </p:sp>
        <p:grpSp>
          <p:nvGrpSpPr>
            <p:cNvPr id="52233" name="Group 7"/>
            <p:cNvGrpSpPr>
              <a:grpSpLocks/>
            </p:cNvGrpSpPr>
            <p:nvPr/>
          </p:nvGrpSpPr>
          <p:grpSpPr bwMode="auto">
            <a:xfrm>
              <a:off x="1059" y="1900"/>
              <a:ext cx="453" cy="71"/>
              <a:chOff x="1059" y="1900"/>
              <a:chExt cx="453" cy="71"/>
            </a:xfrm>
          </p:grpSpPr>
          <p:sp>
            <p:nvSpPr>
              <p:cNvPr id="52255" name="Freeform 8"/>
              <p:cNvSpPr>
                <a:spLocks/>
              </p:cNvSpPr>
              <p:nvPr/>
            </p:nvSpPr>
            <p:spPr bwMode="auto">
              <a:xfrm>
                <a:off x="1420" y="1900"/>
                <a:ext cx="92" cy="71"/>
              </a:xfrm>
              <a:custGeom>
                <a:avLst/>
                <a:gdLst>
                  <a:gd name="T0" fmla="*/ 92 w 92"/>
                  <a:gd name="T1" fmla="*/ 35 h 71"/>
                  <a:gd name="T2" fmla="*/ 0 w 92"/>
                  <a:gd name="T3" fmla="*/ 71 h 71"/>
                  <a:gd name="T4" fmla="*/ 0 w 92"/>
                  <a:gd name="T5" fmla="*/ 35 h 71"/>
                  <a:gd name="T6" fmla="*/ 0 w 92"/>
                  <a:gd name="T7" fmla="*/ 0 h 71"/>
                  <a:gd name="T8" fmla="*/ 92 w 92"/>
                  <a:gd name="T9" fmla="*/ 35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2"/>
                  <a:gd name="T16" fmla="*/ 0 h 71"/>
                  <a:gd name="T17" fmla="*/ 92 w 9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2" h="71">
                    <a:moveTo>
                      <a:pt x="92" y="35"/>
                    </a:moveTo>
                    <a:lnTo>
                      <a:pt x="0" y="71"/>
                    </a:lnTo>
                    <a:lnTo>
                      <a:pt x="0" y="35"/>
                    </a:lnTo>
                    <a:lnTo>
                      <a:pt x="0" y="0"/>
                    </a:lnTo>
                    <a:lnTo>
                      <a:pt x="92" y="35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256" name="Line 9"/>
              <p:cNvSpPr>
                <a:spLocks noChangeShapeType="1"/>
              </p:cNvSpPr>
              <p:nvPr/>
            </p:nvSpPr>
            <p:spPr bwMode="auto">
              <a:xfrm>
                <a:off x="1059" y="1935"/>
                <a:ext cx="361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2234" name="Group 10"/>
            <p:cNvGrpSpPr>
              <a:grpSpLocks/>
            </p:cNvGrpSpPr>
            <p:nvPr/>
          </p:nvGrpSpPr>
          <p:grpSpPr bwMode="auto">
            <a:xfrm>
              <a:off x="1052" y="2233"/>
              <a:ext cx="453" cy="70"/>
              <a:chOff x="1052" y="2233"/>
              <a:chExt cx="453" cy="70"/>
            </a:xfrm>
          </p:grpSpPr>
          <p:sp>
            <p:nvSpPr>
              <p:cNvPr id="52253" name="Freeform 11"/>
              <p:cNvSpPr>
                <a:spLocks/>
              </p:cNvSpPr>
              <p:nvPr/>
            </p:nvSpPr>
            <p:spPr bwMode="auto">
              <a:xfrm>
                <a:off x="1413" y="2233"/>
                <a:ext cx="92" cy="70"/>
              </a:xfrm>
              <a:custGeom>
                <a:avLst/>
                <a:gdLst>
                  <a:gd name="T0" fmla="*/ 92 w 92"/>
                  <a:gd name="T1" fmla="*/ 35 h 70"/>
                  <a:gd name="T2" fmla="*/ 0 w 92"/>
                  <a:gd name="T3" fmla="*/ 70 h 70"/>
                  <a:gd name="T4" fmla="*/ 0 w 92"/>
                  <a:gd name="T5" fmla="*/ 35 h 70"/>
                  <a:gd name="T6" fmla="*/ 0 w 92"/>
                  <a:gd name="T7" fmla="*/ 0 h 70"/>
                  <a:gd name="T8" fmla="*/ 92 w 92"/>
                  <a:gd name="T9" fmla="*/ 35 h 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2"/>
                  <a:gd name="T16" fmla="*/ 0 h 70"/>
                  <a:gd name="T17" fmla="*/ 92 w 92"/>
                  <a:gd name="T18" fmla="*/ 70 h 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2" h="70">
                    <a:moveTo>
                      <a:pt x="92" y="35"/>
                    </a:moveTo>
                    <a:lnTo>
                      <a:pt x="0" y="70"/>
                    </a:lnTo>
                    <a:lnTo>
                      <a:pt x="0" y="35"/>
                    </a:lnTo>
                    <a:lnTo>
                      <a:pt x="0" y="0"/>
                    </a:lnTo>
                    <a:lnTo>
                      <a:pt x="92" y="35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254" name="Line 12"/>
              <p:cNvSpPr>
                <a:spLocks noChangeShapeType="1"/>
              </p:cNvSpPr>
              <p:nvPr/>
            </p:nvSpPr>
            <p:spPr bwMode="auto">
              <a:xfrm>
                <a:off x="1052" y="2268"/>
                <a:ext cx="361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2235" name="Group 13"/>
            <p:cNvGrpSpPr>
              <a:grpSpLocks/>
            </p:cNvGrpSpPr>
            <p:nvPr/>
          </p:nvGrpSpPr>
          <p:grpSpPr bwMode="auto">
            <a:xfrm>
              <a:off x="2412" y="1900"/>
              <a:ext cx="453" cy="71"/>
              <a:chOff x="2412" y="1900"/>
              <a:chExt cx="453" cy="71"/>
            </a:xfrm>
          </p:grpSpPr>
          <p:sp>
            <p:nvSpPr>
              <p:cNvPr id="52251" name="Freeform 14"/>
              <p:cNvSpPr>
                <a:spLocks/>
              </p:cNvSpPr>
              <p:nvPr/>
            </p:nvSpPr>
            <p:spPr bwMode="auto">
              <a:xfrm>
                <a:off x="2773" y="1900"/>
                <a:ext cx="92" cy="71"/>
              </a:xfrm>
              <a:custGeom>
                <a:avLst/>
                <a:gdLst>
                  <a:gd name="T0" fmla="*/ 92 w 92"/>
                  <a:gd name="T1" fmla="*/ 35 h 71"/>
                  <a:gd name="T2" fmla="*/ 0 w 92"/>
                  <a:gd name="T3" fmla="*/ 71 h 71"/>
                  <a:gd name="T4" fmla="*/ 0 w 92"/>
                  <a:gd name="T5" fmla="*/ 35 h 71"/>
                  <a:gd name="T6" fmla="*/ 0 w 92"/>
                  <a:gd name="T7" fmla="*/ 0 h 71"/>
                  <a:gd name="T8" fmla="*/ 92 w 92"/>
                  <a:gd name="T9" fmla="*/ 35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2"/>
                  <a:gd name="T16" fmla="*/ 0 h 71"/>
                  <a:gd name="T17" fmla="*/ 92 w 9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2" h="71">
                    <a:moveTo>
                      <a:pt x="92" y="35"/>
                    </a:moveTo>
                    <a:lnTo>
                      <a:pt x="0" y="71"/>
                    </a:lnTo>
                    <a:lnTo>
                      <a:pt x="0" y="35"/>
                    </a:lnTo>
                    <a:lnTo>
                      <a:pt x="0" y="0"/>
                    </a:lnTo>
                    <a:lnTo>
                      <a:pt x="92" y="35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252" name="Line 15"/>
              <p:cNvSpPr>
                <a:spLocks noChangeShapeType="1"/>
              </p:cNvSpPr>
              <p:nvPr/>
            </p:nvSpPr>
            <p:spPr bwMode="auto">
              <a:xfrm>
                <a:off x="2412" y="1935"/>
                <a:ext cx="361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2236" name="Group 16"/>
            <p:cNvGrpSpPr>
              <a:grpSpLocks/>
            </p:cNvGrpSpPr>
            <p:nvPr/>
          </p:nvGrpSpPr>
          <p:grpSpPr bwMode="auto">
            <a:xfrm>
              <a:off x="2404" y="2233"/>
              <a:ext cx="454" cy="70"/>
              <a:chOff x="2404" y="2233"/>
              <a:chExt cx="454" cy="70"/>
            </a:xfrm>
          </p:grpSpPr>
          <p:sp>
            <p:nvSpPr>
              <p:cNvPr id="52249" name="Freeform 17"/>
              <p:cNvSpPr>
                <a:spLocks/>
              </p:cNvSpPr>
              <p:nvPr/>
            </p:nvSpPr>
            <p:spPr bwMode="auto">
              <a:xfrm>
                <a:off x="2766" y="2233"/>
                <a:ext cx="92" cy="70"/>
              </a:xfrm>
              <a:custGeom>
                <a:avLst/>
                <a:gdLst>
                  <a:gd name="T0" fmla="*/ 92 w 92"/>
                  <a:gd name="T1" fmla="*/ 35 h 70"/>
                  <a:gd name="T2" fmla="*/ 0 w 92"/>
                  <a:gd name="T3" fmla="*/ 70 h 70"/>
                  <a:gd name="T4" fmla="*/ 0 w 92"/>
                  <a:gd name="T5" fmla="*/ 35 h 70"/>
                  <a:gd name="T6" fmla="*/ 0 w 92"/>
                  <a:gd name="T7" fmla="*/ 0 h 70"/>
                  <a:gd name="T8" fmla="*/ 92 w 92"/>
                  <a:gd name="T9" fmla="*/ 35 h 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2"/>
                  <a:gd name="T16" fmla="*/ 0 h 70"/>
                  <a:gd name="T17" fmla="*/ 92 w 92"/>
                  <a:gd name="T18" fmla="*/ 70 h 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2" h="70">
                    <a:moveTo>
                      <a:pt x="92" y="35"/>
                    </a:moveTo>
                    <a:lnTo>
                      <a:pt x="0" y="70"/>
                    </a:lnTo>
                    <a:lnTo>
                      <a:pt x="0" y="35"/>
                    </a:lnTo>
                    <a:lnTo>
                      <a:pt x="0" y="0"/>
                    </a:lnTo>
                    <a:lnTo>
                      <a:pt x="92" y="35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250" name="Line 18"/>
              <p:cNvSpPr>
                <a:spLocks noChangeShapeType="1"/>
              </p:cNvSpPr>
              <p:nvPr/>
            </p:nvSpPr>
            <p:spPr bwMode="auto">
              <a:xfrm>
                <a:off x="2404" y="2268"/>
                <a:ext cx="362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2237" name="Rectangle 19"/>
            <p:cNvSpPr>
              <a:spLocks noChangeArrowheads="1"/>
            </p:cNvSpPr>
            <p:nvPr/>
          </p:nvSpPr>
          <p:spPr bwMode="auto">
            <a:xfrm>
              <a:off x="1158" y="2049"/>
              <a:ext cx="2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100" b="1" u="sng">
                  <a:solidFill>
                    <a:srgbClr val="000000"/>
                  </a:solidFill>
                  <a:latin typeface="Helvetica" pitchFamily="-112" charset="0"/>
                </a:rPr>
                <a:t>inputs</a:t>
              </a:r>
              <a:endParaRPr lang="en-US">
                <a:latin typeface="Arial" pitchFamily="-112" charset="0"/>
              </a:endParaRPr>
            </a:p>
          </p:txBody>
        </p:sp>
        <p:sp>
          <p:nvSpPr>
            <p:cNvPr id="52238" name="Rectangle 20"/>
            <p:cNvSpPr>
              <a:spLocks noChangeArrowheads="1"/>
            </p:cNvSpPr>
            <p:nvPr/>
          </p:nvSpPr>
          <p:spPr bwMode="auto">
            <a:xfrm>
              <a:off x="2482" y="2049"/>
              <a:ext cx="32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100" b="1" u="sng">
                  <a:solidFill>
                    <a:srgbClr val="000000"/>
                  </a:solidFill>
                  <a:latin typeface="Helvetica" pitchFamily="-112" charset="0"/>
                </a:rPr>
                <a:t>outputs</a:t>
              </a:r>
              <a:endParaRPr lang="en-US">
                <a:latin typeface="Arial" pitchFamily="-112" charset="0"/>
              </a:endParaRPr>
            </a:p>
          </p:txBody>
        </p:sp>
        <p:sp>
          <p:nvSpPr>
            <p:cNvPr id="52239" name="Rectangle 21"/>
            <p:cNvSpPr>
              <a:spLocks noChangeArrowheads="1"/>
            </p:cNvSpPr>
            <p:nvPr/>
          </p:nvSpPr>
          <p:spPr bwMode="auto">
            <a:xfrm>
              <a:off x="1296" y="2496"/>
              <a:ext cx="39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900" b="1" i="1">
                  <a:solidFill>
                    <a:srgbClr val="000000"/>
                  </a:solidFill>
                  <a:latin typeface="Helvetica" pitchFamily="-112" charset="0"/>
                </a:rPr>
                <a:t>suppressor</a:t>
              </a:r>
              <a:endParaRPr lang="en-US">
                <a:latin typeface="Arial" pitchFamily="-112" charset="0"/>
              </a:endParaRPr>
            </a:p>
          </p:txBody>
        </p:sp>
        <p:sp>
          <p:nvSpPr>
            <p:cNvPr id="52240" name="Rectangle 22"/>
            <p:cNvSpPr>
              <a:spLocks noChangeArrowheads="1"/>
            </p:cNvSpPr>
            <p:nvPr/>
          </p:nvSpPr>
          <p:spPr bwMode="auto">
            <a:xfrm>
              <a:off x="2574" y="1638"/>
              <a:ext cx="28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900" b="1" i="1">
                  <a:solidFill>
                    <a:srgbClr val="000000"/>
                  </a:solidFill>
                  <a:latin typeface="Helvetica" pitchFamily="-112" charset="0"/>
                </a:rPr>
                <a:t>inhibitor</a:t>
              </a:r>
              <a:endParaRPr lang="en-US">
                <a:latin typeface="Arial" pitchFamily="-112" charset="0"/>
              </a:endParaRPr>
            </a:p>
          </p:txBody>
        </p:sp>
        <p:grpSp>
          <p:nvGrpSpPr>
            <p:cNvPr id="52241" name="Group 23"/>
            <p:cNvGrpSpPr>
              <a:grpSpLocks/>
            </p:cNvGrpSpPr>
            <p:nvPr/>
          </p:nvGrpSpPr>
          <p:grpSpPr bwMode="auto">
            <a:xfrm>
              <a:off x="1211" y="2362"/>
              <a:ext cx="71" cy="212"/>
              <a:chOff x="1328" y="2417"/>
              <a:chExt cx="71" cy="212"/>
            </a:xfrm>
          </p:grpSpPr>
          <p:sp>
            <p:nvSpPr>
              <p:cNvPr id="52247" name="Freeform 24"/>
              <p:cNvSpPr>
                <a:spLocks/>
              </p:cNvSpPr>
              <p:nvPr/>
            </p:nvSpPr>
            <p:spPr bwMode="auto">
              <a:xfrm>
                <a:off x="1328" y="2417"/>
                <a:ext cx="71" cy="92"/>
              </a:xfrm>
              <a:custGeom>
                <a:avLst/>
                <a:gdLst>
                  <a:gd name="T0" fmla="*/ 36 w 71"/>
                  <a:gd name="T1" fmla="*/ 0 h 92"/>
                  <a:gd name="T2" fmla="*/ 71 w 71"/>
                  <a:gd name="T3" fmla="*/ 92 h 92"/>
                  <a:gd name="T4" fmla="*/ 36 w 71"/>
                  <a:gd name="T5" fmla="*/ 92 h 92"/>
                  <a:gd name="T6" fmla="*/ 0 w 71"/>
                  <a:gd name="T7" fmla="*/ 92 h 92"/>
                  <a:gd name="T8" fmla="*/ 36 w 71"/>
                  <a:gd name="T9" fmla="*/ 0 h 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1"/>
                  <a:gd name="T16" fmla="*/ 0 h 92"/>
                  <a:gd name="T17" fmla="*/ 71 w 71"/>
                  <a:gd name="T18" fmla="*/ 92 h 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1" h="92">
                    <a:moveTo>
                      <a:pt x="36" y="0"/>
                    </a:moveTo>
                    <a:lnTo>
                      <a:pt x="71" y="92"/>
                    </a:lnTo>
                    <a:lnTo>
                      <a:pt x="36" y="92"/>
                    </a:lnTo>
                    <a:lnTo>
                      <a:pt x="0" y="92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248" name="Line 25"/>
              <p:cNvSpPr>
                <a:spLocks noChangeShapeType="1"/>
              </p:cNvSpPr>
              <p:nvPr/>
            </p:nvSpPr>
            <p:spPr bwMode="auto">
              <a:xfrm flipV="1">
                <a:off x="1364" y="2509"/>
                <a:ext cx="1" cy="12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2242" name="Group 26"/>
            <p:cNvGrpSpPr>
              <a:grpSpLocks/>
            </p:cNvGrpSpPr>
            <p:nvPr/>
          </p:nvGrpSpPr>
          <p:grpSpPr bwMode="auto">
            <a:xfrm>
              <a:off x="2511" y="1638"/>
              <a:ext cx="71" cy="212"/>
              <a:chOff x="2511" y="1638"/>
              <a:chExt cx="71" cy="212"/>
            </a:xfrm>
          </p:grpSpPr>
          <p:sp>
            <p:nvSpPr>
              <p:cNvPr id="52245" name="Freeform 27"/>
              <p:cNvSpPr>
                <a:spLocks/>
              </p:cNvSpPr>
              <p:nvPr/>
            </p:nvSpPr>
            <p:spPr bwMode="auto">
              <a:xfrm>
                <a:off x="2511" y="1758"/>
                <a:ext cx="71" cy="92"/>
              </a:xfrm>
              <a:custGeom>
                <a:avLst/>
                <a:gdLst>
                  <a:gd name="T0" fmla="*/ 35 w 71"/>
                  <a:gd name="T1" fmla="*/ 92 h 92"/>
                  <a:gd name="T2" fmla="*/ 0 w 71"/>
                  <a:gd name="T3" fmla="*/ 0 h 92"/>
                  <a:gd name="T4" fmla="*/ 35 w 71"/>
                  <a:gd name="T5" fmla="*/ 0 h 92"/>
                  <a:gd name="T6" fmla="*/ 71 w 71"/>
                  <a:gd name="T7" fmla="*/ 0 h 92"/>
                  <a:gd name="T8" fmla="*/ 35 w 71"/>
                  <a:gd name="T9" fmla="*/ 92 h 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1"/>
                  <a:gd name="T16" fmla="*/ 0 h 92"/>
                  <a:gd name="T17" fmla="*/ 71 w 71"/>
                  <a:gd name="T18" fmla="*/ 92 h 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1" h="92">
                    <a:moveTo>
                      <a:pt x="35" y="92"/>
                    </a:moveTo>
                    <a:lnTo>
                      <a:pt x="0" y="0"/>
                    </a:lnTo>
                    <a:lnTo>
                      <a:pt x="35" y="0"/>
                    </a:lnTo>
                    <a:lnTo>
                      <a:pt x="71" y="0"/>
                    </a:lnTo>
                    <a:lnTo>
                      <a:pt x="35" y="92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246" name="Line 28"/>
              <p:cNvSpPr>
                <a:spLocks noChangeShapeType="1"/>
              </p:cNvSpPr>
              <p:nvPr/>
            </p:nvSpPr>
            <p:spPr bwMode="auto">
              <a:xfrm flipV="1">
                <a:off x="2546" y="1638"/>
                <a:ext cx="1" cy="12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2243" name="Oval 29"/>
            <p:cNvSpPr>
              <a:spLocks noChangeArrowheads="1"/>
            </p:cNvSpPr>
            <p:nvPr/>
          </p:nvSpPr>
          <p:spPr bwMode="auto">
            <a:xfrm>
              <a:off x="1152" y="2160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Arial" pitchFamily="-112" charset="0"/>
                </a:rPr>
                <a:t>I</a:t>
              </a:r>
            </a:p>
          </p:txBody>
        </p:sp>
        <p:sp>
          <p:nvSpPr>
            <p:cNvPr id="52244" name="Oval 30"/>
            <p:cNvSpPr>
              <a:spLocks noChangeArrowheads="1"/>
            </p:cNvSpPr>
            <p:nvPr/>
          </p:nvSpPr>
          <p:spPr bwMode="auto">
            <a:xfrm>
              <a:off x="2448" y="187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Arial" pitchFamily="-112" charset="0"/>
                </a:rPr>
                <a:t>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961766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  <a:endParaRPr lang="en-US"/>
          </a:p>
        </p:txBody>
      </p:sp>
      <p:sp>
        <p:nvSpPr>
          <p:cNvPr id="542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AF7165-99C5-A847-8A1B-4D7C950ACF67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Subsumption Language and AFSMs</a:t>
            </a:r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57288"/>
            <a:ext cx="8520112" cy="5434012"/>
          </a:xfrm>
        </p:spPr>
        <p:txBody>
          <a:bodyPr/>
          <a:lstStyle/>
          <a:p>
            <a:pPr eaLnBrk="1" hangingPunct="1"/>
            <a:r>
              <a:rPr lang="en-US" sz="2400"/>
              <a:t>Each </a:t>
            </a:r>
            <a:r>
              <a:rPr lang="en-US" sz="2400">
                <a:solidFill>
                  <a:srgbClr val="CC0000"/>
                </a:solidFill>
              </a:rPr>
              <a:t>behavior</a:t>
            </a:r>
            <a:r>
              <a:rPr lang="en-US" sz="2400"/>
              <a:t> is represented as an </a:t>
            </a:r>
            <a:r>
              <a:rPr lang="en-US" sz="2400">
                <a:solidFill>
                  <a:srgbClr val="008000"/>
                </a:solidFill>
              </a:rPr>
              <a:t>augmented finite state machine </a:t>
            </a:r>
            <a:r>
              <a:rPr lang="en-US" sz="2400"/>
              <a:t>(AFSMs)</a:t>
            </a:r>
          </a:p>
          <a:p>
            <a:pPr eaLnBrk="1" hangingPunct="1"/>
            <a:r>
              <a:rPr lang="en-US" sz="2400"/>
              <a:t>Stimulus (input) or response </a:t>
            </a:r>
          </a:p>
          <a:p>
            <a:pPr eaLnBrk="1" hangingPunct="1">
              <a:buFontTx/>
              <a:buNone/>
            </a:pPr>
            <a:r>
              <a:rPr lang="en-US" sz="2400"/>
              <a:t>	(output) can be </a:t>
            </a:r>
            <a:r>
              <a:rPr lang="en-US" sz="2400">
                <a:solidFill>
                  <a:srgbClr val="CC0000"/>
                </a:solidFill>
              </a:rPr>
              <a:t>inhibited</a:t>
            </a:r>
            <a:r>
              <a:rPr lang="en-US" sz="2400"/>
              <a:t> or </a:t>
            </a:r>
          </a:p>
          <a:p>
            <a:pPr eaLnBrk="1" hangingPunct="1">
              <a:buFontTx/>
              <a:buNone/>
            </a:pPr>
            <a:r>
              <a:rPr lang="en-US" sz="2400"/>
              <a:t>	</a:t>
            </a:r>
            <a:r>
              <a:rPr lang="en-US" sz="2400">
                <a:solidFill>
                  <a:srgbClr val="CC0000"/>
                </a:solidFill>
              </a:rPr>
              <a:t>suppressed</a:t>
            </a:r>
            <a:r>
              <a:rPr lang="en-US" sz="2400"/>
              <a:t> by other active behaviors</a:t>
            </a:r>
          </a:p>
          <a:p>
            <a:pPr eaLnBrk="1" hangingPunct="1"/>
            <a:r>
              <a:rPr lang="en-US" sz="2400"/>
              <a:t>An AFSM can be in one state at a time, can </a:t>
            </a:r>
            <a:r>
              <a:rPr lang="en-US" sz="2400">
                <a:solidFill>
                  <a:srgbClr val="CC0000"/>
                </a:solidFill>
              </a:rPr>
              <a:t>receive</a:t>
            </a:r>
            <a:r>
              <a:rPr lang="en-US" sz="2400"/>
              <a:t> one or more inputs, and </a:t>
            </a:r>
            <a:r>
              <a:rPr lang="en-US" sz="2400">
                <a:solidFill>
                  <a:srgbClr val="CC0000"/>
                </a:solidFill>
              </a:rPr>
              <a:t>send</a:t>
            </a:r>
            <a:r>
              <a:rPr lang="en-US" sz="2400"/>
              <a:t> one or more outputs</a:t>
            </a:r>
          </a:p>
          <a:p>
            <a:pPr eaLnBrk="1" hangingPunct="1"/>
            <a:r>
              <a:rPr lang="en-US" sz="2400"/>
              <a:t>AFSMs are </a:t>
            </a:r>
            <a:r>
              <a:rPr lang="en-US" sz="2400">
                <a:solidFill>
                  <a:srgbClr val="CC0000"/>
                </a:solidFill>
              </a:rPr>
              <a:t>connected with communication wires</a:t>
            </a:r>
            <a:r>
              <a:rPr lang="en-US" sz="2400"/>
              <a:t>, which pass input and output messages between them; only the last message is kept</a:t>
            </a:r>
          </a:p>
          <a:p>
            <a:pPr eaLnBrk="1" hangingPunct="1"/>
            <a:r>
              <a:rPr lang="en-US" sz="2400"/>
              <a:t>AFSMs run </a:t>
            </a:r>
            <a:r>
              <a:rPr lang="en-US" sz="2400">
                <a:solidFill>
                  <a:srgbClr val="CC0000"/>
                </a:solidFill>
              </a:rPr>
              <a:t>asynchronously</a:t>
            </a:r>
          </a:p>
        </p:txBody>
      </p:sp>
      <p:grpSp>
        <p:nvGrpSpPr>
          <p:cNvPr id="54278" name="Group 4"/>
          <p:cNvGrpSpPr>
            <a:grpSpLocks/>
          </p:cNvGrpSpPr>
          <p:nvPr/>
        </p:nvGrpSpPr>
        <p:grpSpPr bwMode="auto">
          <a:xfrm>
            <a:off x="5678488" y="1754188"/>
            <a:ext cx="2878137" cy="1498600"/>
            <a:chOff x="1052" y="1638"/>
            <a:chExt cx="1813" cy="944"/>
          </a:xfrm>
        </p:grpSpPr>
        <p:sp>
          <p:nvSpPr>
            <p:cNvPr id="54282" name="Rectangle 5"/>
            <p:cNvSpPr>
              <a:spLocks noChangeArrowheads="1"/>
            </p:cNvSpPr>
            <p:nvPr/>
          </p:nvSpPr>
          <p:spPr bwMode="auto">
            <a:xfrm>
              <a:off x="1515" y="1861"/>
              <a:ext cx="886" cy="517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83" name="Rectangle 6"/>
            <p:cNvSpPr>
              <a:spLocks noChangeArrowheads="1"/>
            </p:cNvSpPr>
            <p:nvPr/>
          </p:nvSpPr>
          <p:spPr bwMode="auto">
            <a:xfrm>
              <a:off x="1838" y="2063"/>
              <a:ext cx="25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Helvetica" pitchFamily="-112" charset="0"/>
                </a:rPr>
                <a:t>AFSM</a:t>
              </a:r>
              <a:endParaRPr lang="en-US">
                <a:latin typeface="Arial" pitchFamily="-112" charset="0"/>
              </a:endParaRPr>
            </a:p>
          </p:txBody>
        </p:sp>
        <p:grpSp>
          <p:nvGrpSpPr>
            <p:cNvPr id="54284" name="Group 7"/>
            <p:cNvGrpSpPr>
              <a:grpSpLocks/>
            </p:cNvGrpSpPr>
            <p:nvPr/>
          </p:nvGrpSpPr>
          <p:grpSpPr bwMode="auto">
            <a:xfrm>
              <a:off x="1059" y="1900"/>
              <a:ext cx="453" cy="71"/>
              <a:chOff x="1059" y="1900"/>
              <a:chExt cx="453" cy="71"/>
            </a:xfrm>
          </p:grpSpPr>
          <p:sp>
            <p:nvSpPr>
              <p:cNvPr id="54306" name="Freeform 8"/>
              <p:cNvSpPr>
                <a:spLocks/>
              </p:cNvSpPr>
              <p:nvPr/>
            </p:nvSpPr>
            <p:spPr bwMode="auto">
              <a:xfrm>
                <a:off x="1420" y="1900"/>
                <a:ext cx="92" cy="71"/>
              </a:xfrm>
              <a:custGeom>
                <a:avLst/>
                <a:gdLst>
                  <a:gd name="T0" fmla="*/ 92 w 92"/>
                  <a:gd name="T1" fmla="*/ 35 h 71"/>
                  <a:gd name="T2" fmla="*/ 0 w 92"/>
                  <a:gd name="T3" fmla="*/ 71 h 71"/>
                  <a:gd name="T4" fmla="*/ 0 w 92"/>
                  <a:gd name="T5" fmla="*/ 35 h 71"/>
                  <a:gd name="T6" fmla="*/ 0 w 92"/>
                  <a:gd name="T7" fmla="*/ 0 h 71"/>
                  <a:gd name="T8" fmla="*/ 92 w 92"/>
                  <a:gd name="T9" fmla="*/ 35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2"/>
                  <a:gd name="T16" fmla="*/ 0 h 71"/>
                  <a:gd name="T17" fmla="*/ 92 w 9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2" h="71">
                    <a:moveTo>
                      <a:pt x="92" y="35"/>
                    </a:moveTo>
                    <a:lnTo>
                      <a:pt x="0" y="71"/>
                    </a:lnTo>
                    <a:lnTo>
                      <a:pt x="0" y="35"/>
                    </a:lnTo>
                    <a:lnTo>
                      <a:pt x="0" y="0"/>
                    </a:lnTo>
                    <a:lnTo>
                      <a:pt x="92" y="35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307" name="Line 9"/>
              <p:cNvSpPr>
                <a:spLocks noChangeShapeType="1"/>
              </p:cNvSpPr>
              <p:nvPr/>
            </p:nvSpPr>
            <p:spPr bwMode="auto">
              <a:xfrm>
                <a:off x="1059" y="1935"/>
                <a:ext cx="361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4285" name="Group 10"/>
            <p:cNvGrpSpPr>
              <a:grpSpLocks/>
            </p:cNvGrpSpPr>
            <p:nvPr/>
          </p:nvGrpSpPr>
          <p:grpSpPr bwMode="auto">
            <a:xfrm>
              <a:off x="1052" y="2233"/>
              <a:ext cx="453" cy="70"/>
              <a:chOff x="1052" y="2233"/>
              <a:chExt cx="453" cy="70"/>
            </a:xfrm>
          </p:grpSpPr>
          <p:sp>
            <p:nvSpPr>
              <p:cNvPr id="54304" name="Freeform 11"/>
              <p:cNvSpPr>
                <a:spLocks/>
              </p:cNvSpPr>
              <p:nvPr/>
            </p:nvSpPr>
            <p:spPr bwMode="auto">
              <a:xfrm>
                <a:off x="1413" y="2233"/>
                <a:ext cx="92" cy="70"/>
              </a:xfrm>
              <a:custGeom>
                <a:avLst/>
                <a:gdLst>
                  <a:gd name="T0" fmla="*/ 92 w 92"/>
                  <a:gd name="T1" fmla="*/ 35 h 70"/>
                  <a:gd name="T2" fmla="*/ 0 w 92"/>
                  <a:gd name="T3" fmla="*/ 70 h 70"/>
                  <a:gd name="T4" fmla="*/ 0 w 92"/>
                  <a:gd name="T5" fmla="*/ 35 h 70"/>
                  <a:gd name="T6" fmla="*/ 0 w 92"/>
                  <a:gd name="T7" fmla="*/ 0 h 70"/>
                  <a:gd name="T8" fmla="*/ 92 w 92"/>
                  <a:gd name="T9" fmla="*/ 35 h 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2"/>
                  <a:gd name="T16" fmla="*/ 0 h 70"/>
                  <a:gd name="T17" fmla="*/ 92 w 92"/>
                  <a:gd name="T18" fmla="*/ 70 h 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2" h="70">
                    <a:moveTo>
                      <a:pt x="92" y="35"/>
                    </a:moveTo>
                    <a:lnTo>
                      <a:pt x="0" y="70"/>
                    </a:lnTo>
                    <a:lnTo>
                      <a:pt x="0" y="35"/>
                    </a:lnTo>
                    <a:lnTo>
                      <a:pt x="0" y="0"/>
                    </a:lnTo>
                    <a:lnTo>
                      <a:pt x="92" y="35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305" name="Line 12"/>
              <p:cNvSpPr>
                <a:spLocks noChangeShapeType="1"/>
              </p:cNvSpPr>
              <p:nvPr/>
            </p:nvSpPr>
            <p:spPr bwMode="auto">
              <a:xfrm>
                <a:off x="1052" y="2268"/>
                <a:ext cx="361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4286" name="Group 13"/>
            <p:cNvGrpSpPr>
              <a:grpSpLocks/>
            </p:cNvGrpSpPr>
            <p:nvPr/>
          </p:nvGrpSpPr>
          <p:grpSpPr bwMode="auto">
            <a:xfrm>
              <a:off x="2412" y="1900"/>
              <a:ext cx="453" cy="71"/>
              <a:chOff x="2412" y="1900"/>
              <a:chExt cx="453" cy="71"/>
            </a:xfrm>
          </p:grpSpPr>
          <p:sp>
            <p:nvSpPr>
              <p:cNvPr id="54302" name="Freeform 14"/>
              <p:cNvSpPr>
                <a:spLocks/>
              </p:cNvSpPr>
              <p:nvPr/>
            </p:nvSpPr>
            <p:spPr bwMode="auto">
              <a:xfrm>
                <a:off x="2773" y="1900"/>
                <a:ext cx="92" cy="71"/>
              </a:xfrm>
              <a:custGeom>
                <a:avLst/>
                <a:gdLst>
                  <a:gd name="T0" fmla="*/ 92 w 92"/>
                  <a:gd name="T1" fmla="*/ 35 h 71"/>
                  <a:gd name="T2" fmla="*/ 0 w 92"/>
                  <a:gd name="T3" fmla="*/ 71 h 71"/>
                  <a:gd name="T4" fmla="*/ 0 w 92"/>
                  <a:gd name="T5" fmla="*/ 35 h 71"/>
                  <a:gd name="T6" fmla="*/ 0 w 92"/>
                  <a:gd name="T7" fmla="*/ 0 h 71"/>
                  <a:gd name="T8" fmla="*/ 92 w 92"/>
                  <a:gd name="T9" fmla="*/ 35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2"/>
                  <a:gd name="T16" fmla="*/ 0 h 71"/>
                  <a:gd name="T17" fmla="*/ 92 w 9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2" h="71">
                    <a:moveTo>
                      <a:pt x="92" y="35"/>
                    </a:moveTo>
                    <a:lnTo>
                      <a:pt x="0" y="71"/>
                    </a:lnTo>
                    <a:lnTo>
                      <a:pt x="0" y="35"/>
                    </a:lnTo>
                    <a:lnTo>
                      <a:pt x="0" y="0"/>
                    </a:lnTo>
                    <a:lnTo>
                      <a:pt x="92" y="35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303" name="Line 15"/>
              <p:cNvSpPr>
                <a:spLocks noChangeShapeType="1"/>
              </p:cNvSpPr>
              <p:nvPr/>
            </p:nvSpPr>
            <p:spPr bwMode="auto">
              <a:xfrm>
                <a:off x="2412" y="1935"/>
                <a:ext cx="361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4287" name="Group 16"/>
            <p:cNvGrpSpPr>
              <a:grpSpLocks/>
            </p:cNvGrpSpPr>
            <p:nvPr/>
          </p:nvGrpSpPr>
          <p:grpSpPr bwMode="auto">
            <a:xfrm>
              <a:off x="2404" y="2233"/>
              <a:ext cx="454" cy="70"/>
              <a:chOff x="2404" y="2233"/>
              <a:chExt cx="454" cy="70"/>
            </a:xfrm>
          </p:grpSpPr>
          <p:sp>
            <p:nvSpPr>
              <p:cNvPr id="54300" name="Freeform 17"/>
              <p:cNvSpPr>
                <a:spLocks/>
              </p:cNvSpPr>
              <p:nvPr/>
            </p:nvSpPr>
            <p:spPr bwMode="auto">
              <a:xfrm>
                <a:off x="2766" y="2233"/>
                <a:ext cx="92" cy="70"/>
              </a:xfrm>
              <a:custGeom>
                <a:avLst/>
                <a:gdLst>
                  <a:gd name="T0" fmla="*/ 92 w 92"/>
                  <a:gd name="T1" fmla="*/ 35 h 70"/>
                  <a:gd name="T2" fmla="*/ 0 w 92"/>
                  <a:gd name="T3" fmla="*/ 70 h 70"/>
                  <a:gd name="T4" fmla="*/ 0 w 92"/>
                  <a:gd name="T5" fmla="*/ 35 h 70"/>
                  <a:gd name="T6" fmla="*/ 0 w 92"/>
                  <a:gd name="T7" fmla="*/ 0 h 70"/>
                  <a:gd name="T8" fmla="*/ 92 w 92"/>
                  <a:gd name="T9" fmla="*/ 35 h 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2"/>
                  <a:gd name="T16" fmla="*/ 0 h 70"/>
                  <a:gd name="T17" fmla="*/ 92 w 92"/>
                  <a:gd name="T18" fmla="*/ 70 h 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2" h="70">
                    <a:moveTo>
                      <a:pt x="92" y="35"/>
                    </a:moveTo>
                    <a:lnTo>
                      <a:pt x="0" y="70"/>
                    </a:lnTo>
                    <a:lnTo>
                      <a:pt x="0" y="35"/>
                    </a:lnTo>
                    <a:lnTo>
                      <a:pt x="0" y="0"/>
                    </a:lnTo>
                    <a:lnTo>
                      <a:pt x="92" y="35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301" name="Line 18"/>
              <p:cNvSpPr>
                <a:spLocks noChangeShapeType="1"/>
              </p:cNvSpPr>
              <p:nvPr/>
            </p:nvSpPr>
            <p:spPr bwMode="auto">
              <a:xfrm>
                <a:off x="2404" y="2268"/>
                <a:ext cx="362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4288" name="Rectangle 19"/>
            <p:cNvSpPr>
              <a:spLocks noChangeArrowheads="1"/>
            </p:cNvSpPr>
            <p:nvPr/>
          </p:nvSpPr>
          <p:spPr bwMode="auto">
            <a:xfrm>
              <a:off x="1158" y="2049"/>
              <a:ext cx="2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100" b="1" u="sng">
                  <a:solidFill>
                    <a:srgbClr val="000000"/>
                  </a:solidFill>
                  <a:latin typeface="Helvetica" pitchFamily="-112" charset="0"/>
                </a:rPr>
                <a:t>inputs</a:t>
              </a:r>
              <a:endParaRPr lang="en-US">
                <a:latin typeface="Arial" pitchFamily="-112" charset="0"/>
              </a:endParaRPr>
            </a:p>
          </p:txBody>
        </p:sp>
        <p:sp>
          <p:nvSpPr>
            <p:cNvPr id="54289" name="Rectangle 20"/>
            <p:cNvSpPr>
              <a:spLocks noChangeArrowheads="1"/>
            </p:cNvSpPr>
            <p:nvPr/>
          </p:nvSpPr>
          <p:spPr bwMode="auto">
            <a:xfrm>
              <a:off x="2482" y="2049"/>
              <a:ext cx="32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100" b="1" u="sng">
                  <a:solidFill>
                    <a:srgbClr val="000000"/>
                  </a:solidFill>
                  <a:latin typeface="Helvetica" pitchFamily="-112" charset="0"/>
                </a:rPr>
                <a:t>outputs</a:t>
              </a:r>
              <a:endParaRPr lang="en-US">
                <a:latin typeface="Arial" pitchFamily="-112" charset="0"/>
              </a:endParaRPr>
            </a:p>
          </p:txBody>
        </p:sp>
        <p:sp>
          <p:nvSpPr>
            <p:cNvPr id="54290" name="Rectangle 21"/>
            <p:cNvSpPr>
              <a:spLocks noChangeArrowheads="1"/>
            </p:cNvSpPr>
            <p:nvPr/>
          </p:nvSpPr>
          <p:spPr bwMode="auto">
            <a:xfrm>
              <a:off x="1296" y="2496"/>
              <a:ext cx="39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900" b="1" i="1">
                  <a:solidFill>
                    <a:srgbClr val="000000"/>
                  </a:solidFill>
                  <a:latin typeface="Helvetica" pitchFamily="-112" charset="0"/>
                </a:rPr>
                <a:t>suppressor</a:t>
              </a:r>
              <a:endParaRPr lang="en-US">
                <a:latin typeface="Arial" pitchFamily="-112" charset="0"/>
              </a:endParaRPr>
            </a:p>
          </p:txBody>
        </p:sp>
        <p:sp>
          <p:nvSpPr>
            <p:cNvPr id="54291" name="Rectangle 22"/>
            <p:cNvSpPr>
              <a:spLocks noChangeArrowheads="1"/>
            </p:cNvSpPr>
            <p:nvPr/>
          </p:nvSpPr>
          <p:spPr bwMode="auto">
            <a:xfrm>
              <a:off x="2574" y="1638"/>
              <a:ext cx="28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900" b="1" i="1">
                  <a:solidFill>
                    <a:srgbClr val="000000"/>
                  </a:solidFill>
                  <a:latin typeface="Helvetica" pitchFamily="-112" charset="0"/>
                </a:rPr>
                <a:t>inhibitor</a:t>
              </a:r>
              <a:endParaRPr lang="en-US">
                <a:latin typeface="Arial" pitchFamily="-112" charset="0"/>
              </a:endParaRPr>
            </a:p>
          </p:txBody>
        </p:sp>
        <p:grpSp>
          <p:nvGrpSpPr>
            <p:cNvPr id="54292" name="Group 23"/>
            <p:cNvGrpSpPr>
              <a:grpSpLocks/>
            </p:cNvGrpSpPr>
            <p:nvPr/>
          </p:nvGrpSpPr>
          <p:grpSpPr bwMode="auto">
            <a:xfrm>
              <a:off x="1211" y="2362"/>
              <a:ext cx="71" cy="212"/>
              <a:chOff x="1328" y="2417"/>
              <a:chExt cx="71" cy="212"/>
            </a:xfrm>
          </p:grpSpPr>
          <p:sp>
            <p:nvSpPr>
              <p:cNvPr id="54298" name="Freeform 24"/>
              <p:cNvSpPr>
                <a:spLocks/>
              </p:cNvSpPr>
              <p:nvPr/>
            </p:nvSpPr>
            <p:spPr bwMode="auto">
              <a:xfrm>
                <a:off x="1328" y="2417"/>
                <a:ext cx="71" cy="92"/>
              </a:xfrm>
              <a:custGeom>
                <a:avLst/>
                <a:gdLst>
                  <a:gd name="T0" fmla="*/ 36 w 71"/>
                  <a:gd name="T1" fmla="*/ 0 h 92"/>
                  <a:gd name="T2" fmla="*/ 71 w 71"/>
                  <a:gd name="T3" fmla="*/ 92 h 92"/>
                  <a:gd name="T4" fmla="*/ 36 w 71"/>
                  <a:gd name="T5" fmla="*/ 92 h 92"/>
                  <a:gd name="T6" fmla="*/ 0 w 71"/>
                  <a:gd name="T7" fmla="*/ 92 h 92"/>
                  <a:gd name="T8" fmla="*/ 36 w 71"/>
                  <a:gd name="T9" fmla="*/ 0 h 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1"/>
                  <a:gd name="T16" fmla="*/ 0 h 92"/>
                  <a:gd name="T17" fmla="*/ 71 w 71"/>
                  <a:gd name="T18" fmla="*/ 92 h 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1" h="92">
                    <a:moveTo>
                      <a:pt x="36" y="0"/>
                    </a:moveTo>
                    <a:lnTo>
                      <a:pt x="71" y="92"/>
                    </a:lnTo>
                    <a:lnTo>
                      <a:pt x="36" y="92"/>
                    </a:lnTo>
                    <a:lnTo>
                      <a:pt x="0" y="92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299" name="Line 25"/>
              <p:cNvSpPr>
                <a:spLocks noChangeShapeType="1"/>
              </p:cNvSpPr>
              <p:nvPr/>
            </p:nvSpPr>
            <p:spPr bwMode="auto">
              <a:xfrm flipV="1">
                <a:off x="1364" y="2509"/>
                <a:ext cx="1" cy="12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4293" name="Group 26"/>
            <p:cNvGrpSpPr>
              <a:grpSpLocks/>
            </p:cNvGrpSpPr>
            <p:nvPr/>
          </p:nvGrpSpPr>
          <p:grpSpPr bwMode="auto">
            <a:xfrm>
              <a:off x="2511" y="1638"/>
              <a:ext cx="71" cy="212"/>
              <a:chOff x="2511" y="1638"/>
              <a:chExt cx="71" cy="212"/>
            </a:xfrm>
          </p:grpSpPr>
          <p:sp>
            <p:nvSpPr>
              <p:cNvPr id="54296" name="Freeform 27"/>
              <p:cNvSpPr>
                <a:spLocks/>
              </p:cNvSpPr>
              <p:nvPr/>
            </p:nvSpPr>
            <p:spPr bwMode="auto">
              <a:xfrm>
                <a:off x="2511" y="1758"/>
                <a:ext cx="71" cy="92"/>
              </a:xfrm>
              <a:custGeom>
                <a:avLst/>
                <a:gdLst>
                  <a:gd name="T0" fmla="*/ 35 w 71"/>
                  <a:gd name="T1" fmla="*/ 92 h 92"/>
                  <a:gd name="T2" fmla="*/ 0 w 71"/>
                  <a:gd name="T3" fmla="*/ 0 h 92"/>
                  <a:gd name="T4" fmla="*/ 35 w 71"/>
                  <a:gd name="T5" fmla="*/ 0 h 92"/>
                  <a:gd name="T6" fmla="*/ 71 w 71"/>
                  <a:gd name="T7" fmla="*/ 0 h 92"/>
                  <a:gd name="T8" fmla="*/ 35 w 71"/>
                  <a:gd name="T9" fmla="*/ 92 h 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1"/>
                  <a:gd name="T16" fmla="*/ 0 h 92"/>
                  <a:gd name="T17" fmla="*/ 71 w 71"/>
                  <a:gd name="T18" fmla="*/ 92 h 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1" h="92">
                    <a:moveTo>
                      <a:pt x="35" y="92"/>
                    </a:moveTo>
                    <a:lnTo>
                      <a:pt x="0" y="0"/>
                    </a:lnTo>
                    <a:lnTo>
                      <a:pt x="35" y="0"/>
                    </a:lnTo>
                    <a:lnTo>
                      <a:pt x="71" y="0"/>
                    </a:lnTo>
                    <a:lnTo>
                      <a:pt x="35" y="92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297" name="Line 28"/>
              <p:cNvSpPr>
                <a:spLocks noChangeShapeType="1"/>
              </p:cNvSpPr>
              <p:nvPr/>
            </p:nvSpPr>
            <p:spPr bwMode="auto">
              <a:xfrm flipV="1">
                <a:off x="2546" y="1638"/>
                <a:ext cx="1" cy="12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4294" name="Oval 29"/>
            <p:cNvSpPr>
              <a:spLocks noChangeArrowheads="1"/>
            </p:cNvSpPr>
            <p:nvPr/>
          </p:nvSpPr>
          <p:spPr bwMode="auto">
            <a:xfrm>
              <a:off x="1152" y="2160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Arial" pitchFamily="-112" charset="0"/>
                </a:rPr>
                <a:t>I</a:t>
              </a:r>
            </a:p>
          </p:txBody>
        </p:sp>
        <p:sp>
          <p:nvSpPr>
            <p:cNvPr id="54295" name="Oval 30"/>
            <p:cNvSpPr>
              <a:spLocks noChangeArrowheads="1"/>
            </p:cNvSpPr>
            <p:nvPr/>
          </p:nvSpPr>
          <p:spPr bwMode="auto">
            <a:xfrm>
              <a:off x="2448" y="187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Arial" pitchFamily="-112" charset="0"/>
                </a:rPr>
                <a:t>s</a:t>
              </a:r>
            </a:p>
          </p:txBody>
        </p:sp>
      </p:grpSp>
      <p:sp>
        <p:nvSpPr>
          <p:cNvPr id="54279" name="Text Box 31"/>
          <p:cNvSpPr txBox="1">
            <a:spLocks noChangeArrowheads="1"/>
          </p:cNvSpPr>
          <p:nvPr/>
        </p:nvSpPr>
        <p:spPr bwMode="auto">
          <a:xfrm>
            <a:off x="6656388" y="1685925"/>
            <a:ext cx="9255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00"/>
                </a:solidFill>
              </a:rPr>
              <a:t>collide</a:t>
            </a:r>
          </a:p>
        </p:txBody>
      </p:sp>
      <p:sp>
        <p:nvSpPr>
          <p:cNvPr id="54280" name="Text Box 32"/>
          <p:cNvSpPr txBox="1">
            <a:spLocks noChangeArrowheads="1"/>
          </p:cNvSpPr>
          <p:nvPr/>
        </p:nvSpPr>
        <p:spPr bwMode="auto">
          <a:xfrm>
            <a:off x="8540750" y="2320925"/>
            <a:ext cx="603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00"/>
                </a:solidFill>
              </a:rPr>
              <a:t>halt</a:t>
            </a:r>
          </a:p>
        </p:txBody>
      </p:sp>
      <p:sp>
        <p:nvSpPr>
          <p:cNvPr id="54281" name="Text Box 33"/>
          <p:cNvSpPr txBox="1">
            <a:spLocks noChangeArrowheads="1"/>
          </p:cNvSpPr>
          <p:nvPr/>
        </p:nvSpPr>
        <p:spPr bwMode="auto">
          <a:xfrm>
            <a:off x="5092700" y="2303463"/>
            <a:ext cx="7858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00"/>
                </a:solidFill>
              </a:rPr>
              <a:t>sonar</a:t>
            </a:r>
          </a:p>
        </p:txBody>
      </p:sp>
    </p:spTree>
    <p:extLst>
      <p:ext uri="{BB962C8B-B14F-4D97-AF65-F5344CB8AC3E}">
        <p14:creationId xmlns:p14="http://schemas.microsoft.com/office/powerpoint/2010/main" val="327400062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8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404F8-2B94-584A-B7BF-C192E04F6688}" type="slidenum">
              <a:rPr lang="en-US"/>
              <a:pPr/>
              <a:t>4</a:t>
            </a:fld>
            <a:endParaRPr lang="en-US"/>
          </a:p>
        </p:txBody>
      </p:sp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Software/Hardware Control</a:t>
            </a:r>
          </a:p>
        </p:txBody>
      </p:sp>
      <p:sp>
        <p:nvSpPr>
          <p:cNvPr id="507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Robot control involves hardware, signal processing and computation</a:t>
            </a:r>
          </a:p>
          <a:p>
            <a:r>
              <a:rPr lang="en-US"/>
              <a:t>Controllers may be implemented:</a:t>
            </a:r>
          </a:p>
          <a:p>
            <a:pPr lvl="1"/>
            <a:r>
              <a:rPr lang="en-US"/>
              <a:t>In </a:t>
            </a:r>
            <a:r>
              <a:rPr lang="en-US">
                <a:solidFill>
                  <a:srgbClr val="CC0000"/>
                </a:solidFill>
                <a:latin typeface="Comic Sans MS" pitchFamily="-108" charset="0"/>
              </a:rPr>
              <a:t>hardware</a:t>
            </a:r>
            <a:r>
              <a:rPr lang="en-US"/>
              <a:t>: programmable logic arrays</a:t>
            </a:r>
          </a:p>
          <a:p>
            <a:pPr lvl="1"/>
            <a:r>
              <a:rPr lang="en-US"/>
              <a:t>In </a:t>
            </a:r>
            <a:r>
              <a:rPr lang="en-US">
                <a:solidFill>
                  <a:srgbClr val="008000"/>
                </a:solidFill>
                <a:latin typeface="Comic Sans MS" pitchFamily="-108" charset="0"/>
              </a:rPr>
              <a:t>software</a:t>
            </a:r>
            <a:r>
              <a:rPr lang="en-US"/>
              <a:t>: conventional program running on a processor</a:t>
            </a:r>
          </a:p>
          <a:p>
            <a:r>
              <a:rPr lang="en-US"/>
              <a:t>The more complex the controller, the more likely it will be implemented in software</a:t>
            </a:r>
          </a:p>
          <a:p>
            <a:r>
              <a:rPr lang="en-US"/>
              <a:t>In general, robot control refers to software control</a:t>
            </a:r>
          </a:p>
        </p:txBody>
      </p:sp>
    </p:spTree>
    <p:extLst>
      <p:ext uri="{BB962C8B-B14F-4D97-AF65-F5344CB8AC3E}">
        <p14:creationId xmlns:p14="http://schemas.microsoft.com/office/powerpoint/2010/main" val="988484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  <a:endParaRPr lang="en-US"/>
          </a:p>
        </p:txBody>
      </p:sp>
      <p:sp>
        <p:nvSpPr>
          <p:cNvPr id="563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4B7FF0-09A9-E748-87BE-5928AEE7A631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Networks of AFSMs</a:t>
            </a:r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2263" y="1274763"/>
            <a:ext cx="6365875" cy="4894262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200"/>
              <a:t>Layers represent task achieving behaviors</a:t>
            </a:r>
          </a:p>
          <a:p>
            <a:pPr lvl="1" eaLnBrk="1" hangingPunct="1">
              <a:lnSpc>
                <a:spcPct val="150000"/>
              </a:lnSpc>
            </a:pPr>
            <a:r>
              <a:rPr lang="en-US"/>
              <a:t>Wandering, avoidance, goal seeking</a:t>
            </a:r>
          </a:p>
          <a:p>
            <a:pPr eaLnBrk="1" hangingPunct="1">
              <a:lnSpc>
                <a:spcPct val="150000"/>
              </a:lnSpc>
            </a:pPr>
            <a:r>
              <a:rPr lang="en-US" sz="2200"/>
              <a:t>Layers work concurrently and asynchronously</a:t>
            </a:r>
          </a:p>
          <a:p>
            <a:pPr eaLnBrk="1" hangingPunct="1">
              <a:lnSpc>
                <a:spcPct val="150000"/>
              </a:lnSpc>
            </a:pPr>
            <a:r>
              <a:rPr lang="en-US" sz="2200"/>
              <a:t>A Subsumption Architecture controller,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200"/>
              <a:t>	using the AFSM-based programming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200"/>
              <a:t>	language, is a network of AFSMs divided into layers</a:t>
            </a:r>
          </a:p>
          <a:p>
            <a:pPr eaLnBrk="1" hangingPunct="1">
              <a:lnSpc>
                <a:spcPct val="150000"/>
              </a:lnSpc>
            </a:pPr>
            <a:r>
              <a:rPr lang="en-US" sz="2200"/>
              <a:t>Convenient for incremental system design</a:t>
            </a:r>
          </a:p>
        </p:txBody>
      </p:sp>
      <p:grpSp>
        <p:nvGrpSpPr>
          <p:cNvPr id="56326" name="Group 4"/>
          <p:cNvGrpSpPr>
            <a:grpSpLocks/>
          </p:cNvGrpSpPr>
          <p:nvPr/>
        </p:nvGrpSpPr>
        <p:grpSpPr bwMode="auto">
          <a:xfrm>
            <a:off x="6448425" y="2397125"/>
            <a:ext cx="2517775" cy="2135188"/>
            <a:chOff x="3233" y="1532"/>
            <a:chExt cx="1586" cy="1345"/>
          </a:xfrm>
        </p:grpSpPr>
        <p:sp>
          <p:nvSpPr>
            <p:cNvPr id="56327" name="Rectangle 5"/>
            <p:cNvSpPr>
              <a:spLocks noChangeArrowheads="1"/>
            </p:cNvSpPr>
            <p:nvPr/>
          </p:nvSpPr>
          <p:spPr bwMode="auto">
            <a:xfrm>
              <a:off x="3555" y="1627"/>
              <a:ext cx="702" cy="19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28" name="Rectangle 6"/>
            <p:cNvSpPr>
              <a:spLocks noChangeArrowheads="1"/>
            </p:cNvSpPr>
            <p:nvPr/>
          </p:nvSpPr>
          <p:spPr bwMode="auto">
            <a:xfrm>
              <a:off x="3555" y="2391"/>
              <a:ext cx="702" cy="193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29" name="Rectangle 7"/>
            <p:cNvSpPr>
              <a:spLocks noChangeArrowheads="1"/>
            </p:cNvSpPr>
            <p:nvPr/>
          </p:nvSpPr>
          <p:spPr bwMode="auto">
            <a:xfrm>
              <a:off x="3555" y="2009"/>
              <a:ext cx="702" cy="19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6330" name="Group 8"/>
            <p:cNvGrpSpPr>
              <a:grpSpLocks/>
            </p:cNvGrpSpPr>
            <p:nvPr/>
          </p:nvGrpSpPr>
          <p:grpSpPr bwMode="auto">
            <a:xfrm>
              <a:off x="3240" y="1695"/>
              <a:ext cx="319" cy="71"/>
              <a:chOff x="3240" y="1695"/>
              <a:chExt cx="319" cy="71"/>
            </a:xfrm>
          </p:grpSpPr>
          <p:sp>
            <p:nvSpPr>
              <p:cNvPr id="56353" name="Freeform 9"/>
              <p:cNvSpPr>
                <a:spLocks/>
              </p:cNvSpPr>
              <p:nvPr/>
            </p:nvSpPr>
            <p:spPr bwMode="auto">
              <a:xfrm>
                <a:off x="3467" y="1695"/>
                <a:ext cx="92" cy="71"/>
              </a:xfrm>
              <a:custGeom>
                <a:avLst/>
                <a:gdLst>
                  <a:gd name="T0" fmla="*/ 92 w 92"/>
                  <a:gd name="T1" fmla="*/ 35 h 71"/>
                  <a:gd name="T2" fmla="*/ 0 w 92"/>
                  <a:gd name="T3" fmla="*/ 71 h 71"/>
                  <a:gd name="T4" fmla="*/ 0 w 92"/>
                  <a:gd name="T5" fmla="*/ 35 h 71"/>
                  <a:gd name="T6" fmla="*/ 0 w 92"/>
                  <a:gd name="T7" fmla="*/ 0 h 71"/>
                  <a:gd name="T8" fmla="*/ 92 w 92"/>
                  <a:gd name="T9" fmla="*/ 35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2"/>
                  <a:gd name="T16" fmla="*/ 0 h 71"/>
                  <a:gd name="T17" fmla="*/ 92 w 9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2" h="71">
                    <a:moveTo>
                      <a:pt x="92" y="35"/>
                    </a:moveTo>
                    <a:lnTo>
                      <a:pt x="0" y="71"/>
                    </a:lnTo>
                    <a:lnTo>
                      <a:pt x="0" y="35"/>
                    </a:lnTo>
                    <a:lnTo>
                      <a:pt x="0" y="0"/>
                    </a:lnTo>
                    <a:lnTo>
                      <a:pt x="92" y="35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354" name="Line 10"/>
              <p:cNvSpPr>
                <a:spLocks noChangeShapeType="1"/>
              </p:cNvSpPr>
              <p:nvPr/>
            </p:nvSpPr>
            <p:spPr bwMode="auto">
              <a:xfrm>
                <a:off x="3240" y="1730"/>
                <a:ext cx="227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6331" name="Group 11"/>
            <p:cNvGrpSpPr>
              <a:grpSpLocks/>
            </p:cNvGrpSpPr>
            <p:nvPr/>
          </p:nvGrpSpPr>
          <p:grpSpPr bwMode="auto">
            <a:xfrm>
              <a:off x="3240" y="2070"/>
              <a:ext cx="319" cy="71"/>
              <a:chOff x="3240" y="2070"/>
              <a:chExt cx="319" cy="71"/>
            </a:xfrm>
          </p:grpSpPr>
          <p:sp>
            <p:nvSpPr>
              <p:cNvPr id="56351" name="Freeform 12"/>
              <p:cNvSpPr>
                <a:spLocks/>
              </p:cNvSpPr>
              <p:nvPr/>
            </p:nvSpPr>
            <p:spPr bwMode="auto">
              <a:xfrm>
                <a:off x="3467" y="2070"/>
                <a:ext cx="92" cy="71"/>
              </a:xfrm>
              <a:custGeom>
                <a:avLst/>
                <a:gdLst>
                  <a:gd name="T0" fmla="*/ 92 w 92"/>
                  <a:gd name="T1" fmla="*/ 35 h 71"/>
                  <a:gd name="T2" fmla="*/ 0 w 92"/>
                  <a:gd name="T3" fmla="*/ 71 h 71"/>
                  <a:gd name="T4" fmla="*/ 0 w 92"/>
                  <a:gd name="T5" fmla="*/ 35 h 71"/>
                  <a:gd name="T6" fmla="*/ 0 w 92"/>
                  <a:gd name="T7" fmla="*/ 0 h 71"/>
                  <a:gd name="T8" fmla="*/ 92 w 92"/>
                  <a:gd name="T9" fmla="*/ 35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2"/>
                  <a:gd name="T16" fmla="*/ 0 h 71"/>
                  <a:gd name="T17" fmla="*/ 92 w 9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2" h="71">
                    <a:moveTo>
                      <a:pt x="92" y="35"/>
                    </a:moveTo>
                    <a:lnTo>
                      <a:pt x="0" y="71"/>
                    </a:lnTo>
                    <a:lnTo>
                      <a:pt x="0" y="35"/>
                    </a:lnTo>
                    <a:lnTo>
                      <a:pt x="0" y="0"/>
                    </a:lnTo>
                    <a:lnTo>
                      <a:pt x="92" y="35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352" name="Line 13"/>
              <p:cNvSpPr>
                <a:spLocks noChangeShapeType="1"/>
              </p:cNvSpPr>
              <p:nvPr/>
            </p:nvSpPr>
            <p:spPr bwMode="auto">
              <a:xfrm>
                <a:off x="3240" y="2105"/>
                <a:ext cx="227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6332" name="Group 14"/>
            <p:cNvGrpSpPr>
              <a:grpSpLocks/>
            </p:cNvGrpSpPr>
            <p:nvPr/>
          </p:nvGrpSpPr>
          <p:grpSpPr bwMode="auto">
            <a:xfrm>
              <a:off x="3233" y="2452"/>
              <a:ext cx="319" cy="71"/>
              <a:chOff x="3233" y="2452"/>
              <a:chExt cx="319" cy="71"/>
            </a:xfrm>
          </p:grpSpPr>
          <p:sp>
            <p:nvSpPr>
              <p:cNvPr id="56349" name="Freeform 15"/>
              <p:cNvSpPr>
                <a:spLocks/>
              </p:cNvSpPr>
              <p:nvPr/>
            </p:nvSpPr>
            <p:spPr bwMode="auto">
              <a:xfrm>
                <a:off x="3460" y="2452"/>
                <a:ext cx="92" cy="71"/>
              </a:xfrm>
              <a:custGeom>
                <a:avLst/>
                <a:gdLst>
                  <a:gd name="T0" fmla="*/ 92 w 92"/>
                  <a:gd name="T1" fmla="*/ 35 h 71"/>
                  <a:gd name="T2" fmla="*/ 0 w 92"/>
                  <a:gd name="T3" fmla="*/ 71 h 71"/>
                  <a:gd name="T4" fmla="*/ 0 w 92"/>
                  <a:gd name="T5" fmla="*/ 35 h 71"/>
                  <a:gd name="T6" fmla="*/ 0 w 92"/>
                  <a:gd name="T7" fmla="*/ 0 h 71"/>
                  <a:gd name="T8" fmla="*/ 92 w 92"/>
                  <a:gd name="T9" fmla="*/ 35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2"/>
                  <a:gd name="T16" fmla="*/ 0 h 71"/>
                  <a:gd name="T17" fmla="*/ 92 w 9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2" h="71">
                    <a:moveTo>
                      <a:pt x="92" y="35"/>
                    </a:moveTo>
                    <a:lnTo>
                      <a:pt x="0" y="71"/>
                    </a:lnTo>
                    <a:lnTo>
                      <a:pt x="0" y="35"/>
                    </a:lnTo>
                    <a:lnTo>
                      <a:pt x="0" y="0"/>
                    </a:lnTo>
                    <a:lnTo>
                      <a:pt x="92" y="35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350" name="Line 16"/>
              <p:cNvSpPr>
                <a:spLocks noChangeShapeType="1"/>
              </p:cNvSpPr>
              <p:nvPr/>
            </p:nvSpPr>
            <p:spPr bwMode="auto">
              <a:xfrm>
                <a:off x="3233" y="2487"/>
                <a:ext cx="227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6333" name="Line 17"/>
            <p:cNvSpPr>
              <a:spLocks noChangeShapeType="1"/>
            </p:cNvSpPr>
            <p:nvPr/>
          </p:nvSpPr>
          <p:spPr bwMode="auto">
            <a:xfrm flipV="1">
              <a:off x="3233" y="1532"/>
              <a:ext cx="1" cy="130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34" name="Line 18"/>
            <p:cNvSpPr>
              <a:spLocks noChangeShapeType="1"/>
            </p:cNvSpPr>
            <p:nvPr/>
          </p:nvSpPr>
          <p:spPr bwMode="auto">
            <a:xfrm>
              <a:off x="4253" y="1716"/>
              <a:ext cx="15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35" name="Line 19"/>
            <p:cNvSpPr>
              <a:spLocks noChangeShapeType="1"/>
            </p:cNvSpPr>
            <p:nvPr/>
          </p:nvSpPr>
          <p:spPr bwMode="auto">
            <a:xfrm>
              <a:off x="4253" y="2105"/>
              <a:ext cx="311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36" name="Line 20"/>
            <p:cNvSpPr>
              <a:spLocks noChangeShapeType="1"/>
            </p:cNvSpPr>
            <p:nvPr/>
          </p:nvSpPr>
          <p:spPr bwMode="auto">
            <a:xfrm>
              <a:off x="4253" y="2487"/>
              <a:ext cx="531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6337" name="Group 21"/>
            <p:cNvGrpSpPr>
              <a:grpSpLocks/>
            </p:cNvGrpSpPr>
            <p:nvPr/>
          </p:nvGrpSpPr>
          <p:grpSpPr bwMode="auto">
            <a:xfrm>
              <a:off x="4380" y="1723"/>
              <a:ext cx="71" cy="389"/>
              <a:chOff x="4380" y="1723"/>
              <a:chExt cx="71" cy="389"/>
            </a:xfrm>
          </p:grpSpPr>
          <p:sp>
            <p:nvSpPr>
              <p:cNvPr id="56347" name="Freeform 22"/>
              <p:cNvSpPr>
                <a:spLocks/>
              </p:cNvSpPr>
              <p:nvPr/>
            </p:nvSpPr>
            <p:spPr bwMode="auto">
              <a:xfrm>
                <a:off x="4380" y="2020"/>
                <a:ext cx="71" cy="92"/>
              </a:xfrm>
              <a:custGeom>
                <a:avLst/>
                <a:gdLst>
                  <a:gd name="T0" fmla="*/ 35 w 71"/>
                  <a:gd name="T1" fmla="*/ 92 h 92"/>
                  <a:gd name="T2" fmla="*/ 0 w 71"/>
                  <a:gd name="T3" fmla="*/ 0 h 92"/>
                  <a:gd name="T4" fmla="*/ 35 w 71"/>
                  <a:gd name="T5" fmla="*/ 0 h 92"/>
                  <a:gd name="T6" fmla="*/ 71 w 71"/>
                  <a:gd name="T7" fmla="*/ 0 h 92"/>
                  <a:gd name="T8" fmla="*/ 35 w 71"/>
                  <a:gd name="T9" fmla="*/ 92 h 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1"/>
                  <a:gd name="T16" fmla="*/ 0 h 92"/>
                  <a:gd name="T17" fmla="*/ 71 w 71"/>
                  <a:gd name="T18" fmla="*/ 92 h 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1" h="92">
                    <a:moveTo>
                      <a:pt x="35" y="92"/>
                    </a:moveTo>
                    <a:lnTo>
                      <a:pt x="0" y="0"/>
                    </a:lnTo>
                    <a:lnTo>
                      <a:pt x="35" y="0"/>
                    </a:lnTo>
                    <a:lnTo>
                      <a:pt x="71" y="0"/>
                    </a:lnTo>
                    <a:lnTo>
                      <a:pt x="35" y="92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348" name="Line 23"/>
              <p:cNvSpPr>
                <a:spLocks noChangeShapeType="1"/>
              </p:cNvSpPr>
              <p:nvPr/>
            </p:nvSpPr>
            <p:spPr bwMode="auto">
              <a:xfrm flipV="1">
                <a:off x="4415" y="1723"/>
                <a:ext cx="1" cy="29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6338" name="Group 24"/>
            <p:cNvGrpSpPr>
              <a:grpSpLocks/>
            </p:cNvGrpSpPr>
            <p:nvPr/>
          </p:nvGrpSpPr>
          <p:grpSpPr bwMode="auto">
            <a:xfrm>
              <a:off x="4536" y="2105"/>
              <a:ext cx="71" cy="390"/>
              <a:chOff x="4536" y="2105"/>
              <a:chExt cx="71" cy="390"/>
            </a:xfrm>
          </p:grpSpPr>
          <p:sp>
            <p:nvSpPr>
              <p:cNvPr id="56345" name="Freeform 25"/>
              <p:cNvSpPr>
                <a:spLocks/>
              </p:cNvSpPr>
              <p:nvPr/>
            </p:nvSpPr>
            <p:spPr bwMode="auto">
              <a:xfrm>
                <a:off x="4536" y="2403"/>
                <a:ext cx="71" cy="92"/>
              </a:xfrm>
              <a:custGeom>
                <a:avLst/>
                <a:gdLst>
                  <a:gd name="T0" fmla="*/ 35 w 71"/>
                  <a:gd name="T1" fmla="*/ 92 h 92"/>
                  <a:gd name="T2" fmla="*/ 0 w 71"/>
                  <a:gd name="T3" fmla="*/ 0 h 92"/>
                  <a:gd name="T4" fmla="*/ 35 w 71"/>
                  <a:gd name="T5" fmla="*/ 0 h 92"/>
                  <a:gd name="T6" fmla="*/ 71 w 71"/>
                  <a:gd name="T7" fmla="*/ 0 h 92"/>
                  <a:gd name="T8" fmla="*/ 35 w 71"/>
                  <a:gd name="T9" fmla="*/ 92 h 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1"/>
                  <a:gd name="T16" fmla="*/ 0 h 92"/>
                  <a:gd name="T17" fmla="*/ 71 w 71"/>
                  <a:gd name="T18" fmla="*/ 92 h 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1" h="92">
                    <a:moveTo>
                      <a:pt x="35" y="92"/>
                    </a:moveTo>
                    <a:lnTo>
                      <a:pt x="0" y="0"/>
                    </a:lnTo>
                    <a:lnTo>
                      <a:pt x="35" y="0"/>
                    </a:lnTo>
                    <a:lnTo>
                      <a:pt x="71" y="0"/>
                    </a:lnTo>
                    <a:lnTo>
                      <a:pt x="35" y="92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346" name="Line 26"/>
              <p:cNvSpPr>
                <a:spLocks noChangeShapeType="1"/>
              </p:cNvSpPr>
              <p:nvPr/>
            </p:nvSpPr>
            <p:spPr bwMode="auto">
              <a:xfrm flipV="1">
                <a:off x="4571" y="2105"/>
                <a:ext cx="1" cy="298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6339" name="Group 27"/>
            <p:cNvGrpSpPr>
              <a:grpSpLocks/>
            </p:cNvGrpSpPr>
            <p:nvPr/>
          </p:nvGrpSpPr>
          <p:grpSpPr bwMode="auto">
            <a:xfrm>
              <a:off x="4748" y="2487"/>
              <a:ext cx="71" cy="390"/>
              <a:chOff x="4748" y="2487"/>
              <a:chExt cx="71" cy="390"/>
            </a:xfrm>
          </p:grpSpPr>
          <p:sp>
            <p:nvSpPr>
              <p:cNvPr id="56343" name="Freeform 28"/>
              <p:cNvSpPr>
                <a:spLocks/>
              </p:cNvSpPr>
              <p:nvPr/>
            </p:nvSpPr>
            <p:spPr bwMode="auto">
              <a:xfrm>
                <a:off x="4748" y="2785"/>
                <a:ext cx="71" cy="92"/>
              </a:xfrm>
              <a:custGeom>
                <a:avLst/>
                <a:gdLst>
                  <a:gd name="T0" fmla="*/ 36 w 71"/>
                  <a:gd name="T1" fmla="*/ 92 h 92"/>
                  <a:gd name="T2" fmla="*/ 0 w 71"/>
                  <a:gd name="T3" fmla="*/ 0 h 92"/>
                  <a:gd name="T4" fmla="*/ 36 w 71"/>
                  <a:gd name="T5" fmla="*/ 0 h 92"/>
                  <a:gd name="T6" fmla="*/ 71 w 71"/>
                  <a:gd name="T7" fmla="*/ 0 h 92"/>
                  <a:gd name="T8" fmla="*/ 36 w 71"/>
                  <a:gd name="T9" fmla="*/ 92 h 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1"/>
                  <a:gd name="T16" fmla="*/ 0 h 92"/>
                  <a:gd name="T17" fmla="*/ 71 w 71"/>
                  <a:gd name="T18" fmla="*/ 92 h 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1" h="92">
                    <a:moveTo>
                      <a:pt x="36" y="92"/>
                    </a:moveTo>
                    <a:lnTo>
                      <a:pt x="0" y="0"/>
                    </a:lnTo>
                    <a:lnTo>
                      <a:pt x="36" y="0"/>
                    </a:lnTo>
                    <a:lnTo>
                      <a:pt x="71" y="0"/>
                    </a:lnTo>
                    <a:lnTo>
                      <a:pt x="36" y="92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344" name="Line 29"/>
              <p:cNvSpPr>
                <a:spLocks noChangeShapeType="1"/>
              </p:cNvSpPr>
              <p:nvPr/>
            </p:nvSpPr>
            <p:spPr bwMode="auto">
              <a:xfrm flipV="1">
                <a:off x="4784" y="2487"/>
                <a:ext cx="1" cy="298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6340" name="Rectangle 30"/>
            <p:cNvSpPr>
              <a:spLocks noChangeArrowheads="1"/>
            </p:cNvSpPr>
            <p:nvPr/>
          </p:nvSpPr>
          <p:spPr bwMode="auto">
            <a:xfrm>
              <a:off x="3736" y="1666"/>
              <a:ext cx="26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Helvetica" pitchFamily="-112" charset="0"/>
                </a:rPr>
                <a:t>level 2</a:t>
              </a:r>
              <a:endParaRPr lang="en-US">
                <a:latin typeface="Arial" pitchFamily="-112" charset="0"/>
              </a:endParaRPr>
            </a:p>
          </p:txBody>
        </p:sp>
        <p:sp>
          <p:nvSpPr>
            <p:cNvPr id="56341" name="Rectangle 31"/>
            <p:cNvSpPr>
              <a:spLocks noChangeArrowheads="1"/>
            </p:cNvSpPr>
            <p:nvPr/>
          </p:nvSpPr>
          <p:spPr bwMode="auto">
            <a:xfrm>
              <a:off x="3736" y="2056"/>
              <a:ext cx="26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Helvetica" pitchFamily="-112" charset="0"/>
                </a:rPr>
                <a:t>level 1</a:t>
              </a:r>
              <a:endParaRPr lang="en-US">
                <a:latin typeface="Arial" pitchFamily="-112" charset="0"/>
              </a:endParaRPr>
            </a:p>
          </p:txBody>
        </p:sp>
        <p:sp>
          <p:nvSpPr>
            <p:cNvPr id="56342" name="Rectangle 32"/>
            <p:cNvSpPr>
              <a:spLocks noChangeArrowheads="1"/>
            </p:cNvSpPr>
            <p:nvPr/>
          </p:nvSpPr>
          <p:spPr bwMode="auto">
            <a:xfrm>
              <a:off x="3736" y="2431"/>
              <a:ext cx="26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Helvetica" pitchFamily="-112" charset="0"/>
                </a:rPr>
                <a:t>level 0</a:t>
              </a:r>
              <a:endParaRPr lang="en-US">
                <a:latin typeface="Arial" pitchFamily="-11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7976369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  <a:endParaRPr lang="en-US"/>
          </a:p>
        </p:txBody>
      </p:sp>
      <p:sp>
        <p:nvSpPr>
          <p:cNvPr id="5837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BB50C1-926B-504A-B13D-7ED8929B88B3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Wandering in Subsumption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200"/>
              <a:t>Brooks  ‘87</a:t>
            </a:r>
          </a:p>
        </p:txBody>
      </p:sp>
      <p:pic>
        <p:nvPicPr>
          <p:cNvPr id="5837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377825" y="1727200"/>
            <a:ext cx="8302625" cy="4448175"/>
          </a:xfrm>
          <a:noFill/>
        </p:spPr>
      </p:pic>
    </p:spTree>
    <p:extLst>
      <p:ext uri="{BB962C8B-B14F-4D97-AF65-F5344CB8AC3E}">
        <p14:creationId xmlns:p14="http://schemas.microsoft.com/office/powerpoint/2010/main" val="800320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</a:p>
        </p:txBody>
      </p:sp>
      <p:sp>
        <p:nvSpPr>
          <p:cNvPr id="107523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424B58-D32B-444D-9C24-5A4AD387B076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107524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Readings</a:t>
            </a:r>
          </a:p>
        </p:txBody>
      </p:sp>
      <p:sp>
        <p:nvSpPr>
          <p:cNvPr id="107525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3870325" y="2505075"/>
            <a:ext cx="5092700" cy="2562225"/>
          </a:xfrm>
        </p:spPr>
        <p:txBody>
          <a:bodyPr/>
          <a:lstStyle/>
          <a:p>
            <a:pPr eaLnBrk="1" hangingPunct="1"/>
            <a:r>
              <a:rPr lang="en-US" sz="2400">
                <a:ea typeface="ＭＳ Ｐゴシック" pitchFamily="-112" charset="-128"/>
                <a:cs typeface="ＭＳ Ｐゴシック" pitchFamily="-112" charset="-128"/>
              </a:rPr>
              <a:t>M. Matari</a:t>
            </a:r>
            <a:r>
              <a:rPr lang="en-US" sz="2400">
                <a:ea typeface="Arial" pitchFamily="-112" charset="0"/>
                <a:cs typeface="Arial" pitchFamily="-112" charset="0"/>
              </a:rPr>
              <a:t>ć</a:t>
            </a:r>
            <a:r>
              <a:rPr lang="en-US" sz="2400">
                <a:ea typeface="ＭＳ Ｐゴシック" pitchFamily="-112" charset="-128"/>
                <a:cs typeface="ＭＳ Ｐゴシック" pitchFamily="-112" charset="-128"/>
              </a:rPr>
              <a:t>: Chapter 11, 12, 14</a:t>
            </a:r>
          </a:p>
        </p:txBody>
      </p:sp>
      <p:pic>
        <p:nvPicPr>
          <p:cNvPr id="107526" name="Picture 14" descr="mrayztno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928688" y="1982788"/>
            <a:ext cx="2814637" cy="2462212"/>
          </a:xfr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8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F711F-30F3-694C-A2F0-889AA0690C99}" type="slidenum">
              <a:rPr lang="en-US"/>
              <a:pPr/>
              <a:t>5</a:t>
            </a:fld>
            <a:endParaRPr lang="en-US"/>
          </a:p>
        </p:txBody>
      </p:sp>
      <p:sp>
        <p:nvSpPr>
          <p:cNvPr id="509954" name="Rectangle 2"/>
          <p:cNvSpPr>
            <a:spLocks noGrp="1" noChangeArrowheads="1"/>
          </p:cNvSpPr>
          <p:nvPr>
            <p:ph type="title"/>
          </p:nvPr>
        </p:nvSpPr>
        <p:spPr>
          <a:xfrm>
            <a:off x="793750" y="100013"/>
            <a:ext cx="8229600" cy="906462"/>
          </a:xfrm>
        </p:spPr>
        <p:txBody>
          <a:bodyPr/>
          <a:lstStyle/>
          <a:p>
            <a:r>
              <a:rPr lang="en-US"/>
              <a:t>Languages for Robot Programming</a:t>
            </a:r>
          </a:p>
        </p:txBody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543925" cy="5348287"/>
          </a:xfrm>
        </p:spPr>
        <p:txBody>
          <a:bodyPr/>
          <a:lstStyle/>
          <a:p>
            <a:r>
              <a:rPr lang="en-US"/>
              <a:t>Control architectures may be implemented in various programming languages</a:t>
            </a:r>
          </a:p>
          <a:p>
            <a:r>
              <a:rPr lang="en-US">
                <a:solidFill>
                  <a:srgbClr val="CC0000"/>
                </a:solidFill>
                <a:latin typeface="Comic Sans MS" pitchFamily="-108" charset="0"/>
              </a:rPr>
              <a:t>Turing universality:</a:t>
            </a:r>
            <a:r>
              <a:rPr lang="en-US"/>
              <a:t> a programming language is Turing universal if it has the following capabilities:</a:t>
            </a:r>
          </a:p>
          <a:p>
            <a:pPr lvl="1"/>
            <a:r>
              <a:rPr lang="en-US">
                <a:solidFill>
                  <a:srgbClr val="008000"/>
                </a:solidFill>
                <a:latin typeface="Comic Sans MS" pitchFamily="-108" charset="0"/>
              </a:rPr>
              <a:t>Sequencing:</a:t>
            </a:r>
            <a:r>
              <a:rPr lang="en-US"/>
              <a:t> a </a:t>
            </a:r>
            <a:r>
              <a:rPr lang="en-US" b="1"/>
              <a:t>then</a:t>
            </a:r>
            <a:r>
              <a:rPr lang="en-US"/>
              <a:t> b </a:t>
            </a:r>
            <a:r>
              <a:rPr lang="en-US" b="1"/>
              <a:t>then</a:t>
            </a:r>
            <a:r>
              <a:rPr lang="en-US"/>
              <a:t> c</a:t>
            </a:r>
          </a:p>
          <a:p>
            <a:pPr lvl="1"/>
            <a:r>
              <a:rPr lang="en-US">
                <a:solidFill>
                  <a:srgbClr val="006699"/>
                </a:solidFill>
                <a:latin typeface="Comic Sans MS" pitchFamily="-108" charset="0"/>
              </a:rPr>
              <a:t>Conditional branching:</a:t>
            </a:r>
            <a:r>
              <a:rPr lang="en-US"/>
              <a:t> </a:t>
            </a:r>
            <a:r>
              <a:rPr lang="en-US" b="1"/>
              <a:t>if</a:t>
            </a:r>
            <a:r>
              <a:rPr lang="en-US"/>
              <a:t> a </a:t>
            </a:r>
            <a:r>
              <a:rPr lang="en-US" b="1"/>
              <a:t>then</a:t>
            </a:r>
            <a:r>
              <a:rPr lang="en-US"/>
              <a:t> b </a:t>
            </a:r>
            <a:r>
              <a:rPr lang="en-US" b="1"/>
              <a:t>else</a:t>
            </a:r>
            <a:r>
              <a:rPr lang="en-US"/>
              <a:t> c</a:t>
            </a:r>
          </a:p>
          <a:p>
            <a:pPr lvl="1"/>
            <a:r>
              <a:rPr lang="en-US">
                <a:solidFill>
                  <a:srgbClr val="FF0066"/>
                </a:solidFill>
                <a:latin typeface="Comic Sans MS" pitchFamily="-108" charset="0"/>
              </a:rPr>
              <a:t>Iteration:</a:t>
            </a:r>
            <a:r>
              <a:rPr lang="en-US">
                <a:latin typeface="Comic Sans MS" pitchFamily="-108" charset="0"/>
              </a:rPr>
              <a:t> </a:t>
            </a:r>
            <a:r>
              <a:rPr lang="en-US" b="1"/>
              <a:t>for</a:t>
            </a:r>
            <a:r>
              <a:rPr lang="en-US"/>
              <a:t> a = 1 </a:t>
            </a:r>
            <a:r>
              <a:rPr lang="en-US" b="1"/>
              <a:t>to</a:t>
            </a:r>
            <a:r>
              <a:rPr lang="en-US"/>
              <a:t> 10 </a:t>
            </a:r>
            <a:r>
              <a:rPr lang="en-US" b="1"/>
              <a:t>do</a:t>
            </a:r>
            <a:r>
              <a:rPr lang="en-US"/>
              <a:t> something</a:t>
            </a:r>
          </a:p>
          <a:p>
            <a:r>
              <a:rPr lang="en-US"/>
              <a:t>With these one can compute the entire class of computable functions</a:t>
            </a:r>
          </a:p>
          <a:p>
            <a:r>
              <a:rPr lang="en-US"/>
              <a:t>All major programming languages are Turing Universal</a:t>
            </a:r>
          </a:p>
        </p:txBody>
      </p:sp>
    </p:spTree>
    <p:extLst>
      <p:ext uri="{BB962C8B-B14F-4D97-AF65-F5344CB8AC3E}">
        <p14:creationId xmlns:p14="http://schemas.microsoft.com/office/powerpoint/2010/main" val="134996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C764D6-3DA3-0D4F-A1A0-1EE0F9D167C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Computability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407400" cy="5076825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Architectures are all equivalent in </a:t>
            </a:r>
            <a:r>
              <a:rPr lang="en-US">
                <a:solidFill>
                  <a:srgbClr val="CC0000"/>
                </a:solidFill>
                <a:latin typeface="Comic Sans MS" pitchFamily="-112" charset="0"/>
                <a:ea typeface="ＭＳ Ｐゴシック" pitchFamily="-112" charset="-128"/>
                <a:cs typeface="ＭＳ Ｐゴシック" pitchFamily="-112" charset="-128"/>
              </a:rPr>
              <a:t>computational expressiveness</a:t>
            </a:r>
          </a:p>
          <a:p>
            <a:pPr lvl="1" eaLnBrk="1" hangingPunct="1"/>
            <a:r>
              <a:rPr lang="en-US"/>
              <a:t>If an architecture is implemented in a Turing Universal programming language, it is </a:t>
            </a:r>
            <a:r>
              <a:rPr lang="en-US">
                <a:solidFill>
                  <a:srgbClr val="008000"/>
                </a:solidFill>
                <a:latin typeface="Comic Sans MS" pitchFamily="-112" charset="0"/>
              </a:rPr>
              <a:t>fully expressive</a:t>
            </a:r>
          </a:p>
          <a:p>
            <a:pPr lvl="1" eaLnBrk="1" hangingPunct="1"/>
            <a:r>
              <a:rPr lang="en-US"/>
              <a:t>No architecture can compute more than another</a:t>
            </a:r>
          </a:p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The level of abstraction may be different</a:t>
            </a:r>
          </a:p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Architectures, like languages are better suited to a particular domain</a:t>
            </a:r>
          </a:p>
        </p:txBody>
      </p:sp>
    </p:spTree>
    <p:extLst>
      <p:ext uri="{BB962C8B-B14F-4D97-AF65-F5344CB8AC3E}">
        <p14:creationId xmlns:p14="http://schemas.microsoft.com/office/powerpoint/2010/main" val="3657728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5B5E55-B7BD-AC4C-9E78-B2C4D9B2E75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Organizing Principles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507412" cy="5076825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Architectures are built from components, specific for the particular architecture</a:t>
            </a:r>
          </a:p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The ways in which these building blocks are connected facilitate certain types of robotic design</a:t>
            </a:r>
          </a:p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Architectures do greatly affect and constrain the </a:t>
            </a:r>
            <a:r>
              <a:rPr lang="en-US">
                <a:solidFill>
                  <a:srgbClr val="CC0000"/>
                </a:solidFill>
                <a:ea typeface="ＭＳ Ｐゴシック" pitchFamily="-112" charset="-128"/>
                <a:cs typeface="ＭＳ Ｐゴシック" pitchFamily="-112" charset="-128"/>
              </a:rPr>
              <a:t>structure of the robot controller</a:t>
            </a:r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 (e.g., </a:t>
            </a:r>
            <a:r>
              <a:rPr lang="en-US">
                <a:solidFill>
                  <a:srgbClr val="008000"/>
                </a:solidFill>
                <a:ea typeface="ＭＳ Ｐゴシック" pitchFamily="-112" charset="-128"/>
                <a:cs typeface="ＭＳ Ｐゴシック" pitchFamily="-112" charset="-128"/>
              </a:rPr>
              <a:t>behavior representation</a:t>
            </a:r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, </a:t>
            </a:r>
            <a:r>
              <a:rPr lang="en-US">
                <a:solidFill>
                  <a:srgbClr val="6600CC"/>
                </a:solidFill>
                <a:ea typeface="ＭＳ Ｐゴシック" pitchFamily="-112" charset="-128"/>
                <a:cs typeface="ＭＳ Ｐゴシック" pitchFamily="-112" charset="-128"/>
              </a:rPr>
              <a:t>granularity</a:t>
            </a:r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, </a:t>
            </a:r>
            <a:r>
              <a:rPr lang="en-US">
                <a:solidFill>
                  <a:schemeClr val="tx1"/>
                </a:solidFill>
                <a:ea typeface="ＭＳ Ｐゴシック" pitchFamily="-112" charset="-128"/>
                <a:cs typeface="ＭＳ Ｐゴシック" pitchFamily="-112" charset="-128"/>
              </a:rPr>
              <a:t>time scale</a:t>
            </a:r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…)</a:t>
            </a:r>
          </a:p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Control architectures do not constrain expressiveness</a:t>
            </a:r>
          </a:p>
          <a:p>
            <a:pPr lvl="1" eaLnBrk="1" hangingPunct="1"/>
            <a:r>
              <a:rPr lang="en-US"/>
              <a:t>Any language can compute any computable function </a:t>
            </a:r>
            <a:r>
              <a:rPr lang="en-US">
                <a:sym typeface="Symbol" pitchFamily="-112" charset="2"/>
              </a:rPr>
              <a:t></a:t>
            </a:r>
            <a:r>
              <a:rPr lang="en-US"/>
              <a:t> the architecture on top of it cannot further limit it </a:t>
            </a:r>
          </a:p>
        </p:txBody>
      </p:sp>
    </p:spTree>
    <p:extLst>
      <p:ext uri="{BB962C8B-B14F-4D97-AF65-F5344CB8AC3E}">
        <p14:creationId xmlns:p14="http://schemas.microsoft.com/office/powerpoint/2010/main" val="1019700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3D6E95-2CE5-A241-9B50-6DA5F87962F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617538" y="100013"/>
            <a:ext cx="8229600" cy="906462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Uses of Programming Languages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Programming languages are designed for specific uses</a:t>
            </a:r>
          </a:p>
          <a:p>
            <a:pPr lvl="1" eaLnBrk="1" hangingPunct="1"/>
            <a:r>
              <a:rPr lang="en-US"/>
              <a:t>Web programming</a:t>
            </a:r>
          </a:p>
          <a:p>
            <a:pPr lvl="1" eaLnBrk="1" hangingPunct="1"/>
            <a:r>
              <a:rPr lang="en-US"/>
              <a:t>Games</a:t>
            </a:r>
          </a:p>
          <a:p>
            <a:pPr lvl="1" eaLnBrk="1" hangingPunct="1"/>
            <a:r>
              <a:rPr lang="en-US"/>
              <a:t>Robots</a:t>
            </a:r>
          </a:p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A control architecture may be implemented in any programming language</a:t>
            </a:r>
          </a:p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Some languages are better suited then others</a:t>
            </a:r>
          </a:p>
          <a:p>
            <a:pPr lvl="1" eaLnBrk="1" hangingPunct="1"/>
            <a:r>
              <a:rPr lang="en-US">
                <a:solidFill>
                  <a:srgbClr val="CC0000"/>
                </a:solidFill>
              </a:rPr>
              <a:t>Standard: </a:t>
            </a:r>
            <a:r>
              <a:rPr lang="en-US"/>
              <a:t>Lisp, C, C++</a:t>
            </a:r>
          </a:p>
          <a:p>
            <a:pPr lvl="1" eaLnBrk="1" hangingPunct="1"/>
            <a:r>
              <a:rPr lang="en-US">
                <a:solidFill>
                  <a:srgbClr val="008000"/>
                </a:solidFill>
              </a:rPr>
              <a:t>Specialized: </a:t>
            </a:r>
            <a:r>
              <a:rPr lang="en-US"/>
              <a:t>Behavior-Language, Subsumption Language</a:t>
            </a:r>
          </a:p>
        </p:txBody>
      </p:sp>
    </p:spTree>
    <p:extLst>
      <p:ext uri="{BB962C8B-B14F-4D97-AF65-F5344CB8AC3E}">
        <p14:creationId xmlns:p14="http://schemas.microsoft.com/office/powerpoint/2010/main" val="808071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CPE 470/670 - Lecture 8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1D47FC-F8EE-9E46-881C-1A6CB711F08A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ea typeface="ＭＳ Ｐゴシック" pitchFamily="-112" charset="-128"/>
                <a:cs typeface="ＭＳ Ｐゴシック" pitchFamily="-112" charset="-128"/>
              </a:rPr>
              <a:t>Specialized Languages </a:t>
            </a:r>
            <a:br>
              <a:rPr lang="en-US" sz="3600">
                <a:ea typeface="ＭＳ Ｐゴシック" pitchFamily="-112" charset="-128"/>
                <a:cs typeface="ＭＳ Ｐゴシック" pitchFamily="-112" charset="-128"/>
              </a:rPr>
            </a:br>
            <a:r>
              <a:rPr lang="en-US" sz="3600">
                <a:ea typeface="ＭＳ Ｐゴシック" pitchFamily="-112" charset="-128"/>
                <a:cs typeface="ＭＳ Ｐゴシック" pitchFamily="-112" charset="-128"/>
              </a:rPr>
              <a:t>for Robot Control</a:t>
            </a:r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CC0000"/>
                </a:solidFill>
                <a:ea typeface="ＭＳ Ｐゴシック" pitchFamily="-112" charset="-128"/>
                <a:cs typeface="ＭＳ Ｐゴシック" pitchFamily="-112" charset="-128"/>
              </a:rPr>
              <a:t>Why not use always a language that is readily available (C, Java)?</a:t>
            </a:r>
          </a:p>
          <a:p>
            <a:pPr eaLnBrk="1" hangingPunct="1"/>
            <a:r>
              <a:rPr lang="en-US">
                <a:ea typeface="ＭＳ Ｐゴシック" pitchFamily="-112" charset="-128"/>
                <a:cs typeface="ＭＳ Ｐゴシック" pitchFamily="-112" charset="-128"/>
              </a:rPr>
              <a:t>Specialized languages facilitate the implementation of the guiding principles of a control architecture</a:t>
            </a:r>
          </a:p>
          <a:p>
            <a:pPr lvl="1" eaLnBrk="1" hangingPunct="1"/>
            <a:r>
              <a:rPr lang="en-US"/>
              <a:t>Coordination between modules</a:t>
            </a:r>
          </a:p>
          <a:p>
            <a:pPr lvl="1" eaLnBrk="1" hangingPunct="1"/>
            <a:r>
              <a:rPr lang="en-US"/>
              <a:t>Communication between modules</a:t>
            </a:r>
          </a:p>
          <a:p>
            <a:pPr lvl="1" eaLnBrk="1" hangingPunct="1"/>
            <a:r>
              <a:rPr lang="en-US"/>
              <a:t>Prioritization</a:t>
            </a:r>
          </a:p>
          <a:p>
            <a:pPr lvl="1" eaLnBrk="1" hangingPunct="1"/>
            <a:r>
              <a:rPr lang="en-US"/>
              <a:t>Etc.</a:t>
            </a:r>
          </a:p>
          <a:p>
            <a:pPr lvl="1"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858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7007</TotalTime>
  <Words>2517</Words>
  <Application>Microsoft Macintosh PowerPoint</Application>
  <PresentationFormat>On-screen Show (4:3)</PresentationFormat>
  <Paragraphs>474</Paragraphs>
  <Slides>42</Slides>
  <Notes>42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Default Design</vt:lpstr>
      <vt:lpstr>Autonomous Mobile Robots CPE 470/670</vt:lpstr>
      <vt:lpstr>Control Architectures</vt:lpstr>
      <vt:lpstr>Control Architecture</vt:lpstr>
      <vt:lpstr>Software/Hardware Control</vt:lpstr>
      <vt:lpstr>Languages for Robot Programming</vt:lpstr>
      <vt:lpstr>Computability</vt:lpstr>
      <vt:lpstr>Organizing Principles</vt:lpstr>
      <vt:lpstr>Uses of Programming Languages</vt:lpstr>
      <vt:lpstr>Specialized Languages  for Robot Control</vt:lpstr>
      <vt:lpstr>Robot Control Architectures</vt:lpstr>
      <vt:lpstr>Comparing Architectures</vt:lpstr>
      <vt:lpstr>Time-Scale and Looking Ahead</vt:lpstr>
      <vt:lpstr>Modularity</vt:lpstr>
      <vt:lpstr>Representation</vt:lpstr>
      <vt:lpstr>An Example</vt:lpstr>
      <vt:lpstr>Topological Map</vt:lpstr>
      <vt:lpstr>World Models</vt:lpstr>
      <vt:lpstr>Model Complexity</vt:lpstr>
      <vt:lpstr>Models and Computation</vt:lpstr>
      <vt:lpstr>An Example</vt:lpstr>
      <vt:lpstr>Simultaneous Mapping and Localization</vt:lpstr>
      <vt:lpstr>Cooperative Mapping and Localization</vt:lpstr>
      <vt:lpstr>Reactive Control</vt:lpstr>
      <vt:lpstr>Collections of Rules</vt:lpstr>
      <vt:lpstr>Complete Control Space</vt:lpstr>
      <vt:lpstr>Incomplete Mappings</vt:lpstr>
      <vt:lpstr>Example – Safe Navigation</vt:lpstr>
      <vt:lpstr>Example – Safe Navigation</vt:lpstr>
      <vt:lpstr>Mutually Exclusive Situations</vt:lpstr>
      <vt:lpstr>Action Selection</vt:lpstr>
      <vt:lpstr>Arbitration</vt:lpstr>
      <vt:lpstr>Multi-Tasking</vt:lpstr>
      <vt:lpstr>Designing Reactive Systems</vt:lpstr>
      <vt:lpstr> Vertical v. Horizontal Systems</vt:lpstr>
      <vt:lpstr>Biological Inspiration</vt:lpstr>
      <vt:lpstr>The Subsumption Architecture</vt:lpstr>
      <vt:lpstr>Subsumption Layers</vt:lpstr>
      <vt:lpstr>Subsumption Language and AFSMs</vt:lpstr>
      <vt:lpstr>Subsumption Language and AFSMs</vt:lpstr>
      <vt:lpstr>Networks of AFSMs</vt:lpstr>
      <vt:lpstr>Wandering in Subsumption</vt:lpstr>
      <vt:lpstr>Readings</vt:lpstr>
    </vt:vector>
  </TitlesOfParts>
  <Company>University of Nevada, Reno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Algorithms CS 465/665</dc:title>
  <dc:creator> Monica Nicolescu</dc:creator>
  <cp:lastModifiedBy>Monica Nicolescu</cp:lastModifiedBy>
  <cp:revision>832</cp:revision>
  <cp:lastPrinted>2014-11-03T16:55:40Z</cp:lastPrinted>
  <dcterms:created xsi:type="dcterms:W3CDTF">2010-04-05T20:01:39Z</dcterms:created>
  <dcterms:modified xsi:type="dcterms:W3CDTF">2014-11-05T17:20:37Z</dcterms:modified>
</cp:coreProperties>
</file>