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22" r:id="rId3"/>
    <p:sldId id="423" r:id="rId4"/>
    <p:sldId id="500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38" r:id="rId35"/>
    <p:sldId id="274" r:id="rId3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CC0000"/>
    <a:srgbClr val="33CCCC"/>
    <a:srgbClr val="006699"/>
    <a:srgbClr val="008000"/>
    <a:srgbClr val="5F5F5F"/>
    <a:srgbClr val="FF0000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4750C096-A59A-EF43-BC9C-D1E742258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ABE51832-B0B4-AF4D-AACD-3B0C73C9B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4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150D3-B6FB-EB4A-9E0F-0AD4FBC161C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45C4-5792-1440-97BC-F74DCE469E0D}" type="slidenum">
              <a:rPr lang="en-US"/>
              <a:pPr/>
              <a:t>10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CE12A-4F41-F14D-BE91-83418808B16A}" type="slidenum">
              <a:rPr lang="en-US"/>
              <a:pPr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72881-7F0F-544E-B0AF-ECF963680870}" type="slidenum">
              <a:rPr lang="en-US"/>
              <a:pPr/>
              <a:t>12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E08C5-B358-3943-BA9A-99D995EB140B}" type="slidenum">
              <a:rPr lang="en-US"/>
              <a:pPr/>
              <a:t>13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EFCBC-3D7A-F34E-B1F2-C633754D7038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5502D-8A21-404E-A326-3E4FCD40E215}" type="slidenum">
              <a:rPr lang="en-US"/>
              <a:pPr/>
              <a:t>15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3545E-BE0A-7543-ABCF-22A235F9BE64}" type="slidenum">
              <a:rPr lang="en-US"/>
              <a:pPr/>
              <a:t>16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A8818-124B-F748-97FA-45BCDA0D2371}" type="slidenum">
              <a:rPr lang="en-US"/>
              <a:pPr/>
              <a:t>17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B75D4-F19D-D44B-90F8-10DD2D08520C}" type="slidenum">
              <a:rPr lang="en-US"/>
              <a:pPr/>
              <a:t>18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F9BB1-6D81-E249-B723-CE70B6005E83}" type="slidenum">
              <a:rPr lang="en-US"/>
              <a:pPr/>
              <a:t>19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2BAF4-8C47-D746-B66B-731511062F2B}" type="slidenum">
              <a:rPr lang="en-US"/>
              <a:pPr/>
              <a:t>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8EF28-D4C6-5645-95FA-448502AEA348}" type="slidenum">
              <a:rPr lang="en-US"/>
              <a:pPr/>
              <a:t>20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06376-DD80-3349-A58D-3673CBD08279}" type="slidenum">
              <a:rPr lang="en-US"/>
              <a:pPr/>
              <a:t>21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BB5EA-F5F4-2846-8811-98EAADBDDFFA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759B8-2201-794F-B239-77A85BC9CF4E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9393A-F5F4-3C49-9F1F-17C20074EEA8}" type="slidenum">
              <a:rPr lang="en-US"/>
              <a:pPr/>
              <a:t>24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5EB67-32AA-A74D-B197-C79D729E2A1D}" type="slidenum">
              <a:rPr lang="en-US"/>
              <a:pPr/>
              <a:t>25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4F37E-EDD3-944B-8379-3D1155F0F489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3429F-02A8-BD46-979E-E2C1D9C67AC3}" type="slidenum">
              <a:rPr lang="en-US"/>
              <a:pPr/>
              <a:t>27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DD2CD-CB6D-904B-A40E-EF548D695889}" type="slidenum">
              <a:rPr lang="en-US"/>
              <a:pPr/>
              <a:t>28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37924-B65F-7D44-8644-39341A58BDD6}" type="slidenum">
              <a:rPr lang="en-US"/>
              <a:pPr/>
              <a:t>29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5635A-D35F-C64F-9DC4-6F81E8F298E3}" type="slidenum">
              <a:rPr lang="en-US"/>
              <a:pPr/>
              <a:t>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033C7-5CE0-7B4D-87B5-5D29A7E3DBEC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5CB7C-97D9-4E45-80F8-0EC54E527111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D972E-C83E-CF46-A3EF-961FE99A59B1}" type="slidenum">
              <a:rPr lang="en-US"/>
              <a:pPr/>
              <a:t>32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43E79-2FA3-AB4C-9650-754ECA7BCDB9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D28C2-9B15-BB48-B7A7-BA6E6ED16325}" type="slidenum">
              <a:rPr lang="en-US"/>
              <a:pPr/>
              <a:t>34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7ECE7-11AB-DC4C-941C-64D9AB8E0918}" type="slidenum">
              <a:rPr lang="en-US"/>
              <a:pPr/>
              <a:t>35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8B4D6-7B33-1947-9CE1-8D47DF659170}" type="slidenum">
              <a:rPr lang="en-US"/>
              <a:pPr/>
              <a:t>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81C2F-16B5-9C47-8FA9-8AD14F594823}" type="slidenum">
              <a:rPr lang="en-US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24DA-F6B6-9B4C-8CAC-6C2D7BB777A2}" type="slidenum">
              <a:rPr lang="en-US"/>
              <a:pPr/>
              <a:t>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6DF3F-2BB8-3B40-99CB-DB01D0F0F78A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F4EC-733F-8248-A02C-7B6B897C36F6}" type="slidenum">
              <a:rPr lang="en-US"/>
              <a:pPr/>
              <a:t>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4388" cy="3468687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 lIns="92432" tIns="45406" rIns="92432" bIns="45406"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B5DC-A542-F64E-AFC5-5ABD1179595B}" type="slidenum">
              <a:rPr lang="en-US"/>
              <a:pPr/>
              <a:t>9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98EB-0FA0-F14B-9ADC-19811F56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1342-C83B-6343-A9F4-E32B851EA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656B-F1FF-E742-9908-5B375B27E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F7C0-BBD5-454E-8AD3-CA3E0DE35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63B3-1EAB-9A48-B98D-887BBA69C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6E45-6D46-EC4D-B330-CC5FCCFDA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7AFC-7409-1345-B181-EB3027024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17C6C-ACC4-ED4E-A588-629A90CD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A420-0AE5-9241-A653-54489BC1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8DF10-F0A9-3245-A7FA-8D956D0A3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849D-28CA-0F43-AAA5-C9E7523FE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3FAF-1FF4-2F44-8399-7D5DE681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3E26-2BDF-3D42-B447-BF52A2116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</a:defRPr>
            </a:lvl1pPr>
          </a:lstStyle>
          <a:p>
            <a:pPr>
              <a:defRPr/>
            </a:pPr>
            <a:fld id="{FCF00D35-2C96-F243-96CD-4B951F06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2" name="Picture 13" descr="robot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robot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file:///D:\Users\Monica\Courses\Robotics_F05\Lectures\genghis-short.mov" TargetMode="External"/><Relationship Id="rId5" Type="http://schemas.openxmlformats.org/officeDocument/2006/relationships/hyperlink" Target="file:///D:\Users\Monica\Courses\Robotics_F05\Lectures\genghis-short2.mov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robotics.usc.edu/~agents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robotics.usc.edu/interaction/movies/ilab_toto1.mo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  <a:t>Autonomous Mobile Robots</a:t>
            </a:r>
            <a:b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  <a:t>CPE 470/670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Lecture </a:t>
            </a:r>
            <a:r>
              <a:rPr lang="en-US" dirty="0" smtClean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9</a:t>
            </a:r>
            <a:endParaRPr lang="en-US" dirty="0">
              <a:solidFill>
                <a:schemeClr val="tx1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Designing in Subsumption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Qualitatively specify the overall behavior needed for the task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Decompose that into specific and independent behaviors</a:t>
            </a:r>
            <a:r>
              <a:rPr lang="en-US"/>
              <a:t> (layers)</a:t>
            </a:r>
          </a:p>
          <a:p>
            <a:pPr eaLnBrk="1" hangingPunct="1"/>
            <a:r>
              <a:rPr lang="en-US">
                <a:solidFill>
                  <a:srgbClr val="6600CC"/>
                </a:solidFill>
                <a:latin typeface="Comic Sans MS" pitchFamily="-112" charset="0"/>
              </a:rPr>
              <a:t>Determine behavior granularity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  <a:latin typeface="Comic Sans MS" pitchFamily="-112" charset="0"/>
              </a:rPr>
              <a:t>Ground low-level behaviors in the robot’s sensors and effectors</a:t>
            </a:r>
          </a:p>
          <a:p>
            <a:pPr eaLnBrk="1" hangingPunct="1"/>
            <a:r>
              <a:rPr lang="en-US">
                <a:solidFill>
                  <a:srgbClr val="006699"/>
                </a:solidFill>
                <a:latin typeface="Comic Sans MS" pitchFamily="-112" charset="0"/>
              </a:rPr>
              <a:t>Incrementally build, test, and add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8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Genghis (MIT)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8261350" cy="5076825"/>
          </a:xfrm>
        </p:spPr>
        <p:txBody>
          <a:bodyPr/>
          <a:lstStyle/>
          <a:p>
            <a:pPr eaLnBrk="1" hangingPunct="1"/>
            <a:r>
              <a:rPr lang="en-US" sz="2200" dirty="0"/>
              <a:t>Walk over rough terrain and follow a human (Brooks  ’89)</a:t>
            </a:r>
          </a:p>
          <a:p>
            <a:pPr lvl="1" eaLnBrk="1" hangingPunct="1"/>
            <a:r>
              <a:rPr lang="en-US" sz="2000" dirty="0"/>
              <a:t>Standup</a:t>
            </a:r>
          </a:p>
          <a:p>
            <a:pPr lvl="2" eaLnBrk="1" hangingPunct="1"/>
            <a:r>
              <a:rPr lang="en-US" sz="1800" dirty="0">
                <a:ea typeface="ＭＳ Ｐゴシック" pitchFamily="-112" charset="-128"/>
              </a:rPr>
              <a:t>Control leg’s swing position and lift</a:t>
            </a:r>
          </a:p>
          <a:p>
            <a:pPr lvl="1" eaLnBrk="1" hangingPunct="1"/>
            <a:r>
              <a:rPr lang="en-US" sz="2000" dirty="0"/>
              <a:t>Simple walk</a:t>
            </a:r>
          </a:p>
          <a:p>
            <a:pPr lvl="1" eaLnBrk="1" hangingPunct="1"/>
            <a:r>
              <a:rPr lang="en-US" sz="2000" dirty="0"/>
              <a:t>Force balancing</a:t>
            </a:r>
          </a:p>
          <a:p>
            <a:pPr lvl="2" eaLnBrk="1" hangingPunct="1"/>
            <a:r>
              <a:rPr lang="en-US" sz="1800" dirty="0">
                <a:ea typeface="ＭＳ Ｐゴシック" pitchFamily="-112" charset="-128"/>
              </a:rPr>
              <a:t>Force sensors provide information about the ground profile</a:t>
            </a:r>
          </a:p>
          <a:p>
            <a:pPr lvl="1" eaLnBrk="1" hangingPunct="1"/>
            <a:r>
              <a:rPr lang="en-US" sz="2000" dirty="0"/>
              <a:t>Leg lifting: step over obstacles</a:t>
            </a:r>
          </a:p>
          <a:p>
            <a:pPr lvl="1" eaLnBrk="1" hangingPunct="1"/>
            <a:r>
              <a:rPr lang="en-US" sz="2000" dirty="0"/>
              <a:t>Obstacle avoidance (whiskers)</a:t>
            </a:r>
          </a:p>
          <a:p>
            <a:pPr lvl="1" eaLnBrk="1" hangingPunct="1"/>
            <a:r>
              <a:rPr lang="en-US" sz="2000" dirty="0"/>
              <a:t>Pitch stabilization</a:t>
            </a:r>
          </a:p>
          <a:p>
            <a:pPr lvl="1" eaLnBrk="1" hangingPunct="1"/>
            <a:r>
              <a:rPr lang="en-US" sz="2000" dirty="0"/>
              <a:t>Prowling</a:t>
            </a:r>
          </a:p>
          <a:p>
            <a:pPr lvl="1" eaLnBrk="1" hangingPunct="1"/>
            <a:r>
              <a:rPr lang="en-US" sz="2000" dirty="0"/>
              <a:t>Steered prowling</a:t>
            </a:r>
          </a:p>
        </p:txBody>
      </p:sp>
      <p:pic>
        <p:nvPicPr>
          <p:cNvPr id="78854" name="Picture 4" descr="[popsci genghis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7588" y="1676400"/>
            <a:ext cx="2743200" cy="1704975"/>
          </a:xfrm>
          <a:noFill/>
        </p:spPr>
      </p:pic>
      <p:sp>
        <p:nvSpPr>
          <p:cNvPr id="78855" name="AutoShape 5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243763" y="4016375"/>
            <a:ext cx="608012" cy="42862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AutoShape 6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7261225" y="4540250"/>
            <a:ext cx="608013" cy="42862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Nerd Herd (MIT)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654550" cy="5076825"/>
          </a:xfrm>
        </p:spPr>
        <p:txBody>
          <a:bodyPr/>
          <a:lstStyle/>
          <a:p>
            <a:pPr eaLnBrk="1" hangingPunct="1"/>
            <a:r>
              <a:rPr lang="en-US" sz="2200" dirty="0"/>
              <a:t>Foraging example (</a:t>
            </a:r>
            <a:r>
              <a:rPr lang="en-US" sz="2200" dirty="0" err="1"/>
              <a:t>Matari</a:t>
            </a:r>
            <a:r>
              <a:rPr lang="en-US" sz="2200" dirty="0" err="1">
                <a:ea typeface="Arial" pitchFamily="-112" charset="0"/>
                <a:cs typeface="Arial" pitchFamily="-112" charset="0"/>
              </a:rPr>
              <a:t>ć</a:t>
            </a:r>
            <a:r>
              <a:rPr lang="en-US" sz="2200" dirty="0">
                <a:ea typeface="Arial" pitchFamily="-112" charset="0"/>
                <a:cs typeface="Arial" pitchFamily="-112" charset="0"/>
              </a:rPr>
              <a:t> ’93)</a:t>
            </a:r>
          </a:p>
          <a:p>
            <a:pPr lvl="1" eaLnBrk="1" hangingPunct="1"/>
            <a:r>
              <a:rPr lang="en-US" sz="2000" dirty="0">
                <a:ea typeface="Arial" pitchFamily="-112" charset="0"/>
                <a:cs typeface="Arial" pitchFamily="-112" charset="0"/>
              </a:rPr>
              <a:t>R1 robots (IS robotics)</a:t>
            </a:r>
          </a:p>
          <a:p>
            <a:pPr eaLnBrk="1" hangingPunct="1"/>
            <a:r>
              <a:rPr lang="en-US" sz="2200" dirty="0">
                <a:ea typeface="Arial" pitchFamily="-112" charset="0"/>
                <a:cs typeface="Arial" pitchFamily="-112" charset="0"/>
              </a:rPr>
              <a:t>Behaviors involved:</a:t>
            </a:r>
          </a:p>
          <a:p>
            <a:pPr lvl="1" eaLnBrk="1" hangingPunct="1"/>
            <a:r>
              <a:rPr lang="en-US" sz="2000" dirty="0">
                <a:ea typeface="Arial" pitchFamily="-112" charset="0"/>
                <a:cs typeface="Arial" pitchFamily="-112" charset="0"/>
              </a:rPr>
              <a:t>Wandering</a:t>
            </a:r>
          </a:p>
          <a:p>
            <a:pPr lvl="1" eaLnBrk="1" hangingPunct="1"/>
            <a:r>
              <a:rPr lang="en-US" sz="2000" dirty="0">
                <a:ea typeface="Arial" pitchFamily="-112" charset="0"/>
                <a:cs typeface="Arial" pitchFamily="-112" charset="0"/>
              </a:rPr>
              <a:t>Avoiding</a:t>
            </a:r>
          </a:p>
          <a:p>
            <a:pPr lvl="1" eaLnBrk="1" hangingPunct="1"/>
            <a:r>
              <a:rPr lang="en-US" sz="2000" dirty="0">
                <a:ea typeface="Arial" pitchFamily="-112" charset="0"/>
                <a:cs typeface="Arial" pitchFamily="-112" charset="0"/>
              </a:rPr>
              <a:t>Pickup</a:t>
            </a:r>
          </a:p>
          <a:p>
            <a:pPr lvl="1" eaLnBrk="1" hangingPunct="1"/>
            <a:r>
              <a:rPr lang="en-US" sz="2000" dirty="0">
                <a:ea typeface="Arial" pitchFamily="-112" charset="0"/>
                <a:cs typeface="Arial" pitchFamily="-112" charset="0"/>
              </a:rPr>
              <a:t>Homing</a:t>
            </a:r>
          </a:p>
        </p:txBody>
      </p:sp>
      <p:pic>
        <p:nvPicPr>
          <p:cNvPr id="80902" name="Picture 4" descr="ilab_logo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83238" y="1322388"/>
            <a:ext cx="2619375" cy="1846262"/>
          </a:xfrm>
        </p:spPr>
      </p:pic>
      <p:pic>
        <p:nvPicPr>
          <p:cNvPr id="8090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465638" y="3449638"/>
            <a:ext cx="3727450" cy="2462212"/>
          </a:xfrm>
          <a:noFill/>
        </p:spPr>
      </p:pic>
    </p:spTree>
    <p:extLst>
      <p:ext uri="{BB962C8B-B14F-4D97-AF65-F5344CB8AC3E}">
        <p14:creationId xmlns:p14="http://schemas.microsoft.com/office/powerpoint/2010/main" val="262861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Tom and Jerry (MIT)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/>
              <a:t>fsdf</a:t>
            </a:r>
          </a:p>
        </p:txBody>
      </p:sp>
      <p:pic>
        <p:nvPicPr>
          <p:cNvPr id="8295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8813" y="1603375"/>
            <a:ext cx="2900362" cy="2166938"/>
          </a:xfrm>
          <a:noFill/>
        </p:spPr>
      </p:pic>
      <p:pic>
        <p:nvPicPr>
          <p:cNvPr id="8295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38813" y="4208463"/>
            <a:ext cx="2895600" cy="2166937"/>
          </a:xfrm>
          <a:noFill/>
        </p:spPr>
      </p:pic>
      <p:pic>
        <p:nvPicPr>
          <p:cNvPr id="8295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174750"/>
            <a:ext cx="519271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368800"/>
            <a:ext cx="477361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Text Box 8"/>
          <p:cNvSpPr txBox="1">
            <a:spLocks noChangeArrowheads="1"/>
          </p:cNvSpPr>
          <p:nvPr/>
        </p:nvSpPr>
        <p:spPr bwMode="auto">
          <a:xfrm>
            <a:off x="5799138" y="1179513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Tom</a:t>
            </a:r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5730875" y="381635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Jerry</a:t>
            </a:r>
          </a:p>
        </p:txBody>
      </p:sp>
    </p:spTree>
    <p:extLst>
      <p:ext uri="{BB962C8B-B14F-4D97-AF65-F5344CB8AC3E}">
        <p14:creationId xmlns:p14="http://schemas.microsoft.com/office/powerpoint/2010/main" val="26868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 and Cons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Some critics consider the lack of detail about designing layers to be a weakness of the approach</a:t>
            </a:r>
          </a:p>
          <a:p>
            <a:pPr eaLnBrk="1" hangingPunct="1"/>
            <a:r>
              <a:rPr lang="en-US"/>
              <a:t>Others feel it is a strength, allowing for innovation and creativity</a:t>
            </a:r>
          </a:p>
          <a:p>
            <a:pPr eaLnBrk="1" hangingPunct="1"/>
            <a:r>
              <a:rPr lang="en-US"/>
              <a:t>Subsumption has been used on a vast variety of effective implemented robotic systems</a:t>
            </a:r>
          </a:p>
          <a:p>
            <a:pPr eaLnBrk="1" hangingPunct="1"/>
            <a:r>
              <a:rPr lang="en-US"/>
              <a:t>It was the first architecture to demonstrate many working robots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Benefits of Subsumption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Systems are designed incrementally</a:t>
            </a:r>
          </a:p>
          <a:p>
            <a:pPr lvl="1" eaLnBrk="1" hangingPunct="1"/>
            <a:r>
              <a:rPr lang="en-US"/>
              <a:t>Avoid design problems due to the complexity of the task</a:t>
            </a:r>
          </a:p>
          <a:p>
            <a:pPr lvl="1" eaLnBrk="1" hangingPunct="1"/>
            <a:r>
              <a:rPr lang="en-US"/>
              <a:t>Helps the design and debugging process</a:t>
            </a:r>
          </a:p>
          <a:p>
            <a:pPr eaLnBrk="1" hangingPunct="1"/>
            <a:r>
              <a:rPr lang="en-US"/>
              <a:t>Robustness</a:t>
            </a:r>
          </a:p>
          <a:p>
            <a:pPr lvl="1" eaLnBrk="1" hangingPunct="1"/>
            <a:r>
              <a:rPr lang="en-US"/>
              <a:t>If higher levels fail, the lower ones continue unaffected</a:t>
            </a:r>
          </a:p>
          <a:p>
            <a:pPr eaLnBrk="1" hangingPunct="1"/>
            <a:r>
              <a:rPr lang="en-US"/>
              <a:t>Modularity</a:t>
            </a:r>
          </a:p>
          <a:p>
            <a:pPr lvl="1" eaLnBrk="1" hangingPunct="1"/>
            <a:r>
              <a:rPr lang="en-US"/>
              <a:t>Each “competency” is included into a separate layer, thus making the system manageable to design and maintain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Rules and layers can be reused</a:t>
            </a:r>
            <a:r>
              <a:rPr lang="en-US"/>
              <a:t> on different robots and for different tasks</a:t>
            </a:r>
          </a:p>
        </p:txBody>
      </p:sp>
    </p:spTree>
    <p:extLst>
      <p:ext uri="{BB962C8B-B14F-4D97-AF65-F5344CB8AC3E}">
        <p14:creationId xmlns:p14="http://schemas.microsoft.com/office/powerpoint/2010/main" val="397532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Behavior-Based Control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Reactive systems</a:t>
            </a:r>
          </a:p>
          <a:p>
            <a:pPr lvl="1" eaLnBrk="1" hangingPunct="1"/>
            <a:r>
              <a:rPr lang="en-US" dirty="0" smtClean="0"/>
              <a:t>Too </a:t>
            </a:r>
            <a:r>
              <a:rPr lang="en-US" dirty="0"/>
              <a:t>inflexible, use no representation, no adaptation or learning</a:t>
            </a:r>
          </a:p>
          <a:p>
            <a:pPr eaLnBrk="1" hangingPunct="1"/>
            <a:r>
              <a:rPr lang="en-US" dirty="0"/>
              <a:t>Deliberative systems</a:t>
            </a:r>
          </a:p>
          <a:p>
            <a:pPr lvl="1" eaLnBrk="1" hangingPunct="1"/>
            <a:r>
              <a:rPr lang="en-US" dirty="0"/>
              <a:t>Too slow and cumbersome</a:t>
            </a:r>
          </a:p>
          <a:p>
            <a:pPr eaLnBrk="1" hangingPunct="1"/>
            <a:r>
              <a:rPr lang="en-US" dirty="0"/>
              <a:t>Hybrid systems</a:t>
            </a:r>
          </a:p>
          <a:p>
            <a:pPr lvl="1" eaLnBrk="1" hangingPunct="1"/>
            <a:r>
              <a:rPr lang="en-US" dirty="0"/>
              <a:t>Complex interactions among the hybrid components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CC0000"/>
                </a:solidFill>
                <a:latin typeface="Comic Sans MS" pitchFamily="-112" charset="0"/>
              </a:rPr>
              <a:t>Behavior-based control involves the use of “behaviors” as modules for control</a:t>
            </a:r>
          </a:p>
        </p:txBody>
      </p:sp>
    </p:spTree>
    <p:extLst>
      <p:ext uri="{BB962C8B-B14F-4D97-AF65-F5344CB8AC3E}">
        <p14:creationId xmlns:p14="http://schemas.microsoft.com/office/powerpoint/2010/main" val="27680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Behavior?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Behavior-achieving modules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chemeClr val="tx1"/>
                </a:solidFill>
              </a:rPr>
              <a:t>Rules of implementation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Behaviors achieve or maintain particular goals </a:t>
            </a:r>
            <a:r>
              <a:rPr lang="en-US" sz="2000">
                <a:solidFill>
                  <a:schemeClr val="tx1"/>
                </a:solidFill>
              </a:rPr>
              <a:t>(homing, wall-following)</a:t>
            </a:r>
          </a:p>
          <a:p>
            <a:pPr eaLnBrk="1" hangingPunct="1"/>
            <a:r>
              <a:rPr lang="en-US">
                <a:solidFill>
                  <a:srgbClr val="6600CC"/>
                </a:solidFill>
              </a:rPr>
              <a:t>Behaviors are time-extended processes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Behaviors take inputs from sensors and from other behaviors and send outputs to actuators and other behaviors</a:t>
            </a:r>
          </a:p>
          <a:p>
            <a:pPr eaLnBrk="1" hangingPunct="1"/>
            <a:r>
              <a:rPr lang="en-US"/>
              <a:t>Behaviors are more complex than actions </a:t>
            </a:r>
            <a:r>
              <a:rPr lang="en-US" sz="2000">
                <a:solidFill>
                  <a:schemeClr val="tx1"/>
                </a:solidFill>
              </a:rPr>
              <a:t>(stop, turn-right vs. follow-target, hide-from-light, find-mate etc.)</a:t>
            </a:r>
          </a:p>
        </p:txBody>
      </p:sp>
    </p:spTree>
    <p:extLst>
      <p:ext uri="{BB962C8B-B14F-4D97-AF65-F5344CB8AC3E}">
        <p14:creationId xmlns:p14="http://schemas.microsoft.com/office/powerpoint/2010/main" val="170446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Principles of BBC Design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Behaviors are executed in parallel, concurrently</a:t>
            </a:r>
          </a:p>
          <a:p>
            <a:pPr lvl="1" eaLnBrk="1" hangingPunct="1"/>
            <a:r>
              <a:rPr lang="en-US"/>
              <a:t>Ability to react in real-time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</a:rPr>
              <a:t>Networks of behaviors can store state (history), construct world models/representation and look into the future</a:t>
            </a:r>
          </a:p>
          <a:p>
            <a:pPr lvl="1" eaLnBrk="1" hangingPunct="1"/>
            <a:r>
              <a:rPr lang="en-US"/>
              <a:t>Use representations to generate efficient behavior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Behaviors operate on compatible time-scales</a:t>
            </a:r>
          </a:p>
          <a:p>
            <a:pPr lvl="1" eaLnBrk="1" hangingPunct="1"/>
            <a:r>
              <a:rPr lang="en-US"/>
              <a:t>Ability to use a uniform structure and representation throughout the system</a:t>
            </a:r>
          </a:p>
        </p:txBody>
      </p:sp>
    </p:spTree>
    <p:extLst>
      <p:ext uri="{BB962C8B-B14F-4D97-AF65-F5344CB8AC3E}">
        <p14:creationId xmlns:p14="http://schemas.microsoft.com/office/powerpoint/2010/main" val="3331901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Example Task: Mapping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/>
              <a:t>Design a robot that is capable of:</a:t>
            </a:r>
          </a:p>
          <a:p>
            <a:pPr lvl="1" eaLnBrk="1" hangingPunct="1">
              <a:lnSpc>
                <a:spcPct val="200000"/>
              </a:lnSpc>
            </a:pPr>
            <a:r>
              <a:rPr lang="en-US"/>
              <a:t>Moving around safely</a:t>
            </a:r>
          </a:p>
          <a:p>
            <a:pPr lvl="1" eaLnBrk="1" hangingPunct="1">
              <a:lnSpc>
                <a:spcPct val="200000"/>
              </a:lnSpc>
            </a:pPr>
            <a:r>
              <a:rPr lang="en-US"/>
              <a:t>Make a map of the environment</a:t>
            </a:r>
          </a:p>
          <a:p>
            <a:pPr lvl="1" eaLnBrk="1" hangingPunct="1">
              <a:lnSpc>
                <a:spcPct val="200000"/>
              </a:lnSpc>
            </a:pPr>
            <a:r>
              <a:rPr lang="en-US"/>
              <a:t>Use the map to find the shortest paths to particular places</a:t>
            </a:r>
          </a:p>
          <a:p>
            <a:pPr eaLnBrk="1" hangingPunct="1">
              <a:lnSpc>
                <a:spcPct val="200000"/>
              </a:lnSpc>
            </a:pPr>
            <a:r>
              <a:rPr lang="en-US"/>
              <a:t>Navigation &amp; mapping are the most common mobile robot tasks</a:t>
            </a:r>
          </a:p>
        </p:txBody>
      </p:sp>
    </p:spTree>
    <p:extLst>
      <p:ext uri="{BB962C8B-B14F-4D97-AF65-F5344CB8AC3E}">
        <p14:creationId xmlns:p14="http://schemas.microsoft.com/office/powerpoint/2010/main" val="2037771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Reactive Control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ea typeface="ＭＳ Ｐゴシック" pitchFamily="-112" charset="-128"/>
                <a:cs typeface="ＭＳ Ｐゴシック" pitchFamily="-112" charset="-128"/>
              </a:rPr>
              <a:t>Reactive control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is based on </a:t>
            </a:r>
            <a:r>
              <a:rPr lang="en-US">
                <a:solidFill>
                  <a:schemeClr val="accent2"/>
                </a:solidFill>
                <a:ea typeface="ＭＳ Ｐゴシック" pitchFamily="-112" charset="-128"/>
                <a:cs typeface="ＭＳ Ｐゴシック" pitchFamily="-112" charset="-128"/>
              </a:rPr>
              <a:t>tight (feedback) loops connecting a robot's sensors with its effectors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Purely reactive systems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do not use any internal representations of the environment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, and </a:t>
            </a:r>
            <a:r>
              <a:rPr lang="en-US">
                <a:solidFill>
                  <a:srgbClr val="6600CC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do not look ahead</a:t>
            </a:r>
          </a:p>
          <a:p>
            <a:pPr lvl="1" eaLnBrk="1" hangingPunct="1"/>
            <a:r>
              <a:rPr lang="en-US"/>
              <a:t>They work on a short time-scale and react to the current sensory information 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Reactive systems use minimal, if any, state information</a:t>
            </a:r>
          </a:p>
          <a:p>
            <a:pPr eaLnBrk="1" hangingPunct="1">
              <a:buFontTx/>
              <a:buNone/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 Representation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CC0000"/>
                </a:solidFill>
              </a:rPr>
              <a:t>The map is distributed over different behaviors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We connect parts of the map that are adjacent in the environment by connecting the behaviors that represent them 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The network of behaviors represents a network of locations in the environment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Topological map: Toto (Matari</a:t>
            </a:r>
            <a:r>
              <a:rPr lang="en-US">
                <a:ea typeface="Arial" pitchFamily="-112" charset="0"/>
                <a:cs typeface="Arial" pitchFamily="-112" charset="0"/>
              </a:rPr>
              <a:t>ć ’90)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9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5825" y="1152525"/>
            <a:ext cx="6313488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93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Toto’s Controller</a:t>
            </a:r>
          </a:p>
        </p:txBody>
      </p:sp>
      <p:pic>
        <p:nvPicPr>
          <p:cNvPr id="99334" name="Picture 4" descr="toto-tiny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19088" y="1358900"/>
            <a:ext cx="1646237" cy="4046538"/>
          </a:xfrm>
          <a:noFill/>
        </p:spPr>
      </p:pic>
    </p:spTree>
    <p:extLst>
      <p:ext uri="{BB962C8B-B14F-4D97-AF65-F5344CB8AC3E}">
        <p14:creationId xmlns:p14="http://schemas.microsoft.com/office/powerpoint/2010/main" val="1798014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Landmark Detection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Keep track of what was sensed and how it was moving</a:t>
            </a:r>
          </a:p>
          <a:p>
            <a:pPr lvl="1" eaLnBrk="1" hangingPunct="1">
              <a:lnSpc>
                <a:spcPct val="200000"/>
              </a:lnSpc>
            </a:pPr>
            <a:r>
              <a:rPr lang="en-US">
                <a:solidFill>
                  <a:schemeClr val="accent2"/>
                </a:solidFill>
              </a:rPr>
              <a:t>meandering </a:t>
            </a:r>
            <a:r>
              <a:rPr lang="en-US">
                <a:solidFill>
                  <a:schemeClr val="accent2"/>
                </a:solidFill>
                <a:sym typeface="Symbol" pitchFamily="-112" charset="2"/>
              </a:rPr>
              <a:t> cluttered area</a:t>
            </a:r>
          </a:p>
          <a:p>
            <a:pPr lvl="1" eaLnBrk="1" hangingPunct="1">
              <a:lnSpc>
                <a:spcPct val="200000"/>
              </a:lnSpc>
            </a:pPr>
            <a:r>
              <a:rPr lang="en-US">
                <a:solidFill>
                  <a:schemeClr val="accent2"/>
                </a:solidFill>
                <a:sym typeface="Symbol" pitchFamily="-112" charset="2"/>
              </a:rPr>
              <a:t>constant compass direction, go straight  left, right walls</a:t>
            </a:r>
            <a:endParaRPr lang="en-US"/>
          </a:p>
          <a:p>
            <a:pPr lvl="1" eaLnBrk="1" hangingPunct="1">
              <a:lnSpc>
                <a:spcPct val="200000"/>
              </a:lnSpc>
            </a:pPr>
            <a:r>
              <a:rPr lang="en-US">
                <a:solidFill>
                  <a:schemeClr val="accent2"/>
                </a:solidFill>
              </a:rPr>
              <a:t>moving straight, both walls </a:t>
            </a:r>
            <a:r>
              <a:rPr lang="en-US">
                <a:solidFill>
                  <a:schemeClr val="accent2"/>
                </a:solidFill>
                <a:sym typeface="Symbol" pitchFamily="-112" charset="2"/>
              </a:rPr>
              <a:t> </a:t>
            </a:r>
            <a:r>
              <a:rPr lang="en-US">
                <a:solidFill>
                  <a:schemeClr val="accent2"/>
                </a:solidFill>
              </a:rPr>
              <a:t>corridor</a:t>
            </a:r>
          </a:p>
        </p:txBody>
      </p:sp>
    </p:spTree>
    <p:extLst>
      <p:ext uri="{BB962C8B-B14F-4D97-AF65-F5344CB8AC3E}">
        <p14:creationId xmlns:p14="http://schemas.microsoft.com/office/powerpoint/2010/main" val="3884024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Building a Map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573587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>
                <a:solidFill>
                  <a:srgbClr val="CC0000"/>
                </a:solidFill>
              </a:rPr>
              <a:t>Each landmark was stored in a behavior</a:t>
            </a:r>
            <a:endParaRPr lang="en-US" sz="2200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>
                <a:solidFill>
                  <a:schemeClr val="accent2"/>
                </a:solidFill>
              </a:rPr>
              <a:t>Whenever a new landmark was discovered </a:t>
            </a:r>
            <a:r>
              <a:rPr lang="en-US" sz="2200">
                <a:solidFill>
                  <a:srgbClr val="CC0000"/>
                </a:solidFill>
              </a:rPr>
              <a:t>a new behavior was added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>
                <a:solidFill>
                  <a:srgbClr val="008000"/>
                </a:solidFill>
              </a:rPr>
              <a:t>Adjacent landmarks are connected by communication wires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/>
              <a:t>This resulted in a </a:t>
            </a:r>
            <a:r>
              <a:rPr lang="en-US" sz="2200">
                <a:solidFill>
                  <a:srgbClr val="CC0000"/>
                </a:solidFill>
                <a:latin typeface="Comic Sans MS" pitchFamily="-112" charset="0"/>
              </a:rPr>
              <a:t>topological representation of the environment</a:t>
            </a:r>
            <a:r>
              <a:rPr lang="en-US" sz="2200"/>
              <a:t>, i.e., a topological world model</a:t>
            </a:r>
          </a:p>
        </p:txBody>
      </p:sp>
      <p:pic>
        <p:nvPicPr>
          <p:cNvPr id="10343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1888" y="1462088"/>
            <a:ext cx="4038600" cy="4348162"/>
          </a:xfrm>
          <a:noFill/>
        </p:spPr>
      </p:pic>
    </p:spTree>
    <p:extLst>
      <p:ext uri="{BB962C8B-B14F-4D97-AF65-F5344CB8AC3E}">
        <p14:creationId xmlns:p14="http://schemas.microsoft.com/office/powerpoint/2010/main" val="3715495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Toto’s Mapping Behaviors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200">
                <a:solidFill>
                  <a:srgbClr val="CC0000"/>
                </a:solidFill>
              </a:rPr>
              <a:t>Each landmark was stored in a behavior</a:t>
            </a:r>
          </a:p>
          <a:p>
            <a:pPr eaLnBrk="1" hangingPunct="1"/>
            <a:r>
              <a:rPr lang="en-US" sz="2200"/>
              <a:t>Each such landmark behavior stored (remembered) some information</a:t>
            </a:r>
          </a:p>
          <a:p>
            <a:pPr lvl="1" eaLnBrk="1" hangingPunct="1"/>
            <a:r>
              <a:rPr lang="en-US" sz="2000"/>
              <a:t>landmark type (wall, corridor, irregular)</a:t>
            </a:r>
          </a:p>
          <a:p>
            <a:pPr lvl="1" eaLnBrk="1" hangingPunct="1"/>
            <a:r>
              <a:rPr lang="en-US" sz="2000"/>
              <a:t>compass heading</a:t>
            </a:r>
          </a:p>
          <a:p>
            <a:pPr lvl="1" eaLnBrk="1" hangingPunct="1"/>
            <a:r>
              <a:rPr lang="en-US" sz="2000"/>
              <a:t>approximate length/size</a:t>
            </a:r>
          </a:p>
          <a:p>
            <a:pPr lvl="1" eaLnBrk="1" hangingPunct="1"/>
            <a:r>
              <a:rPr lang="en-US" sz="2000"/>
              <a:t>some odometry</a:t>
            </a:r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33850" y="1579563"/>
            <a:ext cx="4668838" cy="4711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my-behavior-type: corridor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my-compass-direction: NV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my-approximate-location: x,y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my-approximate-length: length</a:t>
            </a:r>
          </a:p>
          <a:p>
            <a:pPr eaLnBrk="1" hangingPunct="1">
              <a:buFontTx/>
              <a:buNone/>
            </a:pPr>
            <a:r>
              <a:rPr lang="en-US" sz="1800" b="1">
                <a:latin typeface="Courier New" pitchFamily="-112" charset="0"/>
              </a:rPr>
              <a:t>whenever</a:t>
            </a:r>
            <a:r>
              <a:rPr lang="en-US" sz="1800">
                <a:latin typeface="Courier New" pitchFamily="-112" charset="0"/>
              </a:rPr>
              <a:t> received (input)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	</a:t>
            </a:r>
            <a:r>
              <a:rPr lang="en-US" sz="1800" b="1">
                <a:latin typeface="Courier New" pitchFamily="-112" charset="0"/>
              </a:rPr>
              <a:t>if</a:t>
            </a:r>
            <a:r>
              <a:rPr lang="en-US" sz="1800">
                <a:latin typeface="Courier New" pitchFamily="-112" charset="0"/>
              </a:rPr>
              <a:t> input(behavior-type)= 	my-behavior-type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	</a:t>
            </a:r>
            <a:r>
              <a:rPr lang="en-US" sz="1800" b="1">
                <a:latin typeface="Courier New" pitchFamily="-112" charset="0"/>
              </a:rPr>
              <a:t>and</a:t>
            </a:r>
            <a:r>
              <a:rPr lang="en-US" sz="1800">
                <a:latin typeface="Courier New" pitchFamily="-112" charset="0"/>
              </a:rPr>
              <a:t> input (compass-direction) 	= my-compass-direction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	</a:t>
            </a:r>
            <a:r>
              <a:rPr lang="en-US" sz="1800" b="1">
                <a:latin typeface="Courier New" pitchFamily="-112" charset="0"/>
              </a:rPr>
              <a:t>then</a:t>
            </a:r>
          </a:p>
          <a:p>
            <a:pPr eaLnBrk="1" hangingPunct="1">
              <a:buFontTx/>
              <a:buNone/>
            </a:pPr>
            <a:r>
              <a:rPr lang="en-US" sz="1800">
                <a:latin typeface="Courier New" pitchFamily="-112" charset="0"/>
              </a:rPr>
              <a:t>		active &lt;- true</a:t>
            </a:r>
          </a:p>
        </p:txBody>
      </p:sp>
    </p:spTree>
    <p:extLst>
      <p:ext uri="{BB962C8B-B14F-4D97-AF65-F5344CB8AC3E}">
        <p14:creationId xmlns:p14="http://schemas.microsoft.com/office/powerpoint/2010/main" val="3969678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Localization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794250" cy="5076825"/>
          </a:xfrm>
        </p:spPr>
        <p:txBody>
          <a:bodyPr/>
          <a:lstStyle/>
          <a:p>
            <a:pPr eaLnBrk="1" hangingPunct="1"/>
            <a:r>
              <a:rPr lang="en-US" sz="2200"/>
              <a:t>Whenever a landmark is detected, its description (type, compass direction, etc.) is sent to all behaviors in parallel </a:t>
            </a:r>
            <a:r>
              <a:rPr lang="en-US" sz="2200">
                <a:sym typeface="Symbol" pitchFamily="-112" charset="2"/>
              </a:rPr>
              <a:t> the one that matches becomes active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When nothing in the map matches  a new place/landmark was discovered and added to the map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If an existing behavior was activated, it inhibited any other active behaviors</a:t>
            </a:r>
          </a:p>
        </p:txBody>
      </p:sp>
      <p:pic>
        <p:nvPicPr>
          <p:cNvPr id="10752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468438"/>
            <a:ext cx="4038600" cy="4348162"/>
          </a:xfrm>
          <a:noFill/>
        </p:spPr>
      </p:pic>
    </p:spTree>
    <p:extLst>
      <p:ext uri="{BB962C8B-B14F-4D97-AF65-F5344CB8AC3E}">
        <p14:creationId xmlns:p14="http://schemas.microsoft.com/office/powerpoint/2010/main" val="2013635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Getting Around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794250" cy="5076825"/>
          </a:xfrm>
        </p:spPr>
        <p:txBody>
          <a:bodyPr/>
          <a:lstStyle/>
          <a:p>
            <a:pPr eaLnBrk="1" hangingPunct="1"/>
            <a:r>
              <a:rPr lang="en-US" sz="2200">
                <a:sym typeface="Symbol" pitchFamily="-112" charset="2"/>
              </a:rPr>
              <a:t>Toto can use the map to navigate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The behavior that corresponds to the goal </a:t>
            </a:r>
            <a:r>
              <a:rPr lang="en-US" sz="2200">
                <a:solidFill>
                  <a:srgbClr val="CC0000"/>
                </a:solidFill>
                <a:latin typeface="Comic Sans MS" pitchFamily="-112" charset="0"/>
                <a:sym typeface="Symbol" pitchFamily="-112" charset="2"/>
              </a:rPr>
              <a:t>sends messages (spreads activation) to all of its neighbors</a:t>
            </a:r>
            <a:r>
              <a:rPr lang="en-US" sz="2200">
                <a:solidFill>
                  <a:srgbClr val="CC0000"/>
                </a:solidFill>
                <a:sym typeface="Symbol" pitchFamily="-112" charset="2"/>
              </a:rPr>
              <a:t> 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The neighbors send messages to their neighbors in turn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So on, until the messages reach the currently active behavior</a:t>
            </a:r>
          </a:p>
          <a:p>
            <a:pPr eaLnBrk="1" hangingPunct="1"/>
            <a:r>
              <a:rPr lang="en-US" sz="2200">
                <a:sym typeface="Symbol" pitchFamily="-112" charset="2"/>
              </a:rPr>
              <a:t>This forms path(s) from the current state to the goal </a:t>
            </a:r>
          </a:p>
        </p:txBody>
      </p:sp>
      <p:pic>
        <p:nvPicPr>
          <p:cNvPr id="10957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468438"/>
            <a:ext cx="4038600" cy="4348162"/>
          </a:xfrm>
          <a:noFill/>
        </p:spPr>
      </p:pic>
    </p:spTree>
    <p:extLst>
      <p:ext uri="{BB962C8B-B14F-4D97-AF65-F5344CB8AC3E}">
        <p14:creationId xmlns:p14="http://schemas.microsoft.com/office/powerpoint/2010/main" val="428062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Path Following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57996"/>
            <a:ext cx="8229600" cy="52672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/>
              <a:t>Toto did not keep a sequence of behaviors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Instead, messages were passed continuously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Useful in changing environments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How does Toto decide where to go if multiple choices are available?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solidFill>
                  <a:srgbClr val="CC0000"/>
                </a:solidFill>
                <a:latin typeface="Comic Sans MS" pitchFamily="-112" charset="0"/>
              </a:rPr>
              <a:t>Rely on the landmark size:</a:t>
            </a:r>
            <a:r>
              <a:rPr lang="en-US" dirty="0"/>
              <a:t> behaviors add up their own length as messages are passed from one behavior to another </a:t>
            </a:r>
            <a:r>
              <a:rPr lang="en-US" dirty="0">
                <a:sym typeface="Symbol" pitchFamily="-112" charset="2"/>
              </a:rPr>
              <a:t> give path length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Choose the shortest path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Thus, one behavior at a time, it reached the </a:t>
            </a:r>
            <a:r>
              <a:rPr lang="en-US" dirty="0" smtClean="0"/>
              <a:t>goal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Video: </a:t>
            </a:r>
            <a:r>
              <a:rPr lang="en-US" sz="1200" dirty="0">
                <a:hlinkClick r:id="rId3"/>
              </a:rPr>
              <a:t>http://robotics.usc.edu/interaction/movies/ilab_toto1.</a:t>
            </a:r>
            <a:r>
              <a:rPr lang="en-US" sz="1200" dirty="0" smtClean="0">
                <a:hlinkClick r:id="rId3"/>
              </a:rPr>
              <a:t>mov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95302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Expression of Behaviors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Going from a classroom to another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What does it involve?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Getting to the destination from the current location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Not bumping into obstacles along the way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Making your way around students on corridors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Deferring to elders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/>
              <a:t>Coping with change in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51604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Stimulus-Response Diagrams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1341437"/>
          </a:xfrm>
        </p:spPr>
        <p:txBody>
          <a:bodyPr/>
          <a:lstStyle/>
          <a:p>
            <a:pPr eaLnBrk="1" hangingPunct="1"/>
            <a:r>
              <a:rPr lang="en-US"/>
              <a:t>Behaviors are represented as a general response to a particular stimulus</a:t>
            </a:r>
          </a:p>
        </p:txBody>
      </p:sp>
      <p:sp>
        <p:nvSpPr>
          <p:cNvPr id="117766" name="Rectangle 4"/>
          <p:cNvSpPr>
            <a:spLocks noChangeArrowheads="1"/>
          </p:cNvSpPr>
          <p:nvPr/>
        </p:nvSpPr>
        <p:spPr bwMode="auto">
          <a:xfrm>
            <a:off x="3394075" y="2493963"/>
            <a:ext cx="1985963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move-to-class</a:t>
            </a:r>
          </a:p>
        </p:txBody>
      </p:sp>
      <p:sp>
        <p:nvSpPr>
          <p:cNvPr id="117767" name="Rectangle 5"/>
          <p:cNvSpPr>
            <a:spLocks noChangeArrowheads="1"/>
          </p:cNvSpPr>
          <p:nvPr/>
        </p:nvSpPr>
        <p:spPr bwMode="auto">
          <a:xfrm>
            <a:off x="3395663" y="3106738"/>
            <a:ext cx="1985962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avoid-object</a:t>
            </a:r>
          </a:p>
        </p:txBody>
      </p:sp>
      <p:sp>
        <p:nvSpPr>
          <p:cNvPr id="117768" name="Rectangle 6"/>
          <p:cNvSpPr>
            <a:spLocks noChangeArrowheads="1"/>
          </p:cNvSpPr>
          <p:nvPr/>
        </p:nvSpPr>
        <p:spPr bwMode="auto">
          <a:xfrm>
            <a:off x="3395663" y="3719513"/>
            <a:ext cx="1985962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dodge-student</a:t>
            </a:r>
          </a:p>
        </p:txBody>
      </p:sp>
      <p:sp>
        <p:nvSpPr>
          <p:cNvPr id="117769" name="Rectangle 7"/>
          <p:cNvSpPr>
            <a:spLocks noChangeArrowheads="1"/>
          </p:cNvSpPr>
          <p:nvPr/>
        </p:nvSpPr>
        <p:spPr bwMode="auto">
          <a:xfrm>
            <a:off x="3395663" y="4332288"/>
            <a:ext cx="1985962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stay-right</a:t>
            </a:r>
          </a:p>
        </p:txBody>
      </p:sp>
      <p:sp>
        <p:nvSpPr>
          <p:cNvPr id="117770" name="Rectangle 8"/>
          <p:cNvSpPr>
            <a:spLocks noChangeArrowheads="1"/>
          </p:cNvSpPr>
          <p:nvPr/>
        </p:nvSpPr>
        <p:spPr bwMode="auto">
          <a:xfrm>
            <a:off x="3395663" y="4946650"/>
            <a:ext cx="1985962" cy="428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defer-to-elder</a:t>
            </a:r>
          </a:p>
        </p:txBody>
      </p:sp>
      <p:sp>
        <p:nvSpPr>
          <p:cNvPr id="117771" name="Line 9"/>
          <p:cNvSpPr>
            <a:spLocks noChangeShapeType="1"/>
          </p:cNvSpPr>
          <p:nvPr/>
        </p:nvSpPr>
        <p:spPr bwMode="auto">
          <a:xfrm>
            <a:off x="2871788" y="2714625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2" name="Line 10"/>
          <p:cNvSpPr>
            <a:spLocks noChangeShapeType="1"/>
          </p:cNvSpPr>
          <p:nvPr/>
        </p:nvSpPr>
        <p:spPr bwMode="auto">
          <a:xfrm>
            <a:off x="2871788" y="3328988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3" name="Line 11"/>
          <p:cNvSpPr>
            <a:spLocks noChangeShapeType="1"/>
          </p:cNvSpPr>
          <p:nvPr/>
        </p:nvSpPr>
        <p:spPr bwMode="auto">
          <a:xfrm>
            <a:off x="2871788" y="3943350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4" name="Line 12"/>
          <p:cNvSpPr>
            <a:spLocks noChangeShapeType="1"/>
          </p:cNvSpPr>
          <p:nvPr/>
        </p:nvSpPr>
        <p:spPr bwMode="auto">
          <a:xfrm>
            <a:off x="2871788" y="4557713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5" name="Line 13"/>
          <p:cNvSpPr>
            <a:spLocks noChangeShapeType="1"/>
          </p:cNvSpPr>
          <p:nvPr/>
        </p:nvSpPr>
        <p:spPr bwMode="auto">
          <a:xfrm>
            <a:off x="2871788" y="5173663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6" name="Line 14"/>
          <p:cNvSpPr>
            <a:spLocks noChangeShapeType="1"/>
          </p:cNvSpPr>
          <p:nvPr/>
        </p:nvSpPr>
        <p:spPr bwMode="auto">
          <a:xfrm>
            <a:off x="5395913" y="2709863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7" name="Line 15"/>
          <p:cNvSpPr>
            <a:spLocks noChangeShapeType="1"/>
          </p:cNvSpPr>
          <p:nvPr/>
        </p:nvSpPr>
        <p:spPr bwMode="auto">
          <a:xfrm>
            <a:off x="5395913" y="3324225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8" name="Line 16"/>
          <p:cNvSpPr>
            <a:spLocks noChangeShapeType="1"/>
          </p:cNvSpPr>
          <p:nvPr/>
        </p:nvSpPr>
        <p:spPr bwMode="auto">
          <a:xfrm>
            <a:off x="5395913" y="3938588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9" name="Line 17"/>
          <p:cNvSpPr>
            <a:spLocks noChangeShapeType="1"/>
          </p:cNvSpPr>
          <p:nvPr/>
        </p:nvSpPr>
        <p:spPr bwMode="auto">
          <a:xfrm>
            <a:off x="5395913" y="4552950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0" name="Line 18"/>
          <p:cNvSpPr>
            <a:spLocks noChangeShapeType="1"/>
          </p:cNvSpPr>
          <p:nvPr/>
        </p:nvSpPr>
        <p:spPr bwMode="auto">
          <a:xfrm>
            <a:off x="5395913" y="5168900"/>
            <a:ext cx="522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1" name="Text Box 20"/>
          <p:cNvSpPr txBox="1">
            <a:spLocks noChangeArrowheads="1"/>
          </p:cNvSpPr>
          <p:nvPr/>
        </p:nvSpPr>
        <p:spPr bwMode="auto">
          <a:xfrm>
            <a:off x="5930900" y="2357438"/>
            <a:ext cx="561975" cy="3141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</a:t>
            </a:r>
          </a:p>
          <a:p>
            <a:pPr algn="ctr"/>
            <a:r>
              <a:rPr lang="en-US"/>
              <a:t>O</a:t>
            </a:r>
          </a:p>
          <a:p>
            <a:pPr algn="ctr"/>
            <a:r>
              <a:rPr lang="en-US"/>
              <a:t>O</a:t>
            </a:r>
          </a:p>
          <a:p>
            <a:pPr algn="ctr"/>
            <a:r>
              <a:rPr lang="en-US"/>
              <a:t>R</a:t>
            </a:r>
          </a:p>
          <a:p>
            <a:pPr algn="ctr"/>
            <a:r>
              <a:rPr lang="en-US"/>
              <a:t>D</a:t>
            </a:r>
          </a:p>
          <a:p>
            <a:pPr algn="ctr"/>
            <a:r>
              <a:rPr lang="en-US"/>
              <a:t>I</a:t>
            </a:r>
          </a:p>
          <a:p>
            <a:pPr algn="ctr"/>
            <a:r>
              <a:rPr lang="en-US"/>
              <a:t>N</a:t>
            </a:r>
          </a:p>
          <a:p>
            <a:pPr algn="ctr"/>
            <a:r>
              <a:rPr lang="en-US"/>
              <a:t>A</a:t>
            </a:r>
          </a:p>
          <a:p>
            <a:pPr algn="ctr"/>
            <a:r>
              <a:rPr lang="en-US"/>
              <a:t>T</a:t>
            </a:r>
          </a:p>
          <a:p>
            <a:pPr algn="ctr"/>
            <a:r>
              <a:rPr lang="en-US"/>
              <a:t>O</a:t>
            </a:r>
          </a:p>
          <a:p>
            <a:pPr algn="ctr"/>
            <a:r>
              <a:rPr lang="en-US"/>
              <a:t>R</a:t>
            </a:r>
          </a:p>
        </p:txBody>
      </p:sp>
      <p:sp>
        <p:nvSpPr>
          <p:cNvPr id="117782" name="Text Box 21"/>
          <p:cNvSpPr txBox="1">
            <a:spLocks noChangeArrowheads="1"/>
          </p:cNvSpPr>
          <p:nvPr/>
        </p:nvSpPr>
        <p:spPr bwMode="auto">
          <a:xfrm>
            <a:off x="971550" y="25479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class location</a:t>
            </a:r>
          </a:p>
        </p:txBody>
      </p:sp>
      <p:sp>
        <p:nvSpPr>
          <p:cNvPr id="117783" name="Text Box 22"/>
          <p:cNvSpPr txBox="1">
            <a:spLocks noChangeArrowheads="1"/>
          </p:cNvSpPr>
          <p:nvPr/>
        </p:nvSpPr>
        <p:spPr bwMode="auto">
          <a:xfrm>
            <a:off x="971550" y="315277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detected object</a:t>
            </a:r>
          </a:p>
        </p:txBody>
      </p:sp>
      <p:sp>
        <p:nvSpPr>
          <p:cNvPr id="117784" name="Text Box 23"/>
          <p:cNvSpPr txBox="1">
            <a:spLocks noChangeArrowheads="1"/>
          </p:cNvSpPr>
          <p:nvPr/>
        </p:nvSpPr>
        <p:spPr bwMode="auto">
          <a:xfrm>
            <a:off x="971550" y="37592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detected student</a:t>
            </a:r>
          </a:p>
        </p:txBody>
      </p:sp>
      <p:sp>
        <p:nvSpPr>
          <p:cNvPr id="117785" name="Text Box 24"/>
          <p:cNvSpPr txBox="1">
            <a:spLocks noChangeArrowheads="1"/>
          </p:cNvSpPr>
          <p:nvPr/>
        </p:nvSpPr>
        <p:spPr bwMode="auto">
          <a:xfrm>
            <a:off x="971550" y="436403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detected path</a:t>
            </a:r>
          </a:p>
        </p:txBody>
      </p:sp>
      <p:sp>
        <p:nvSpPr>
          <p:cNvPr id="117786" name="Text Box 25"/>
          <p:cNvSpPr txBox="1">
            <a:spLocks noChangeArrowheads="1"/>
          </p:cNvSpPr>
          <p:nvPr/>
        </p:nvSpPr>
        <p:spPr bwMode="auto">
          <a:xfrm>
            <a:off x="971550" y="497046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detected elder</a:t>
            </a:r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6500813" y="3922713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7194550" y="374173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1270088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Collections of Rules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Reactive systems consist of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collections of reactive rules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 that map specific situations to specific actions 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Analog to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stimulus-response</a:t>
            </a: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>
                <a:solidFill>
                  <a:srgbClr val="008000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reflexes</a:t>
            </a:r>
          </a:p>
          <a:p>
            <a:pPr lvl="1" eaLnBrk="1" hangingPunct="1"/>
            <a:r>
              <a:rPr lang="en-US"/>
              <a:t>Bypassing the “brain” allows reflexes to be very fast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Rules are running concurrently and in parallel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Situations </a:t>
            </a:r>
          </a:p>
          <a:p>
            <a:pPr lvl="1" eaLnBrk="1" hangingPunct="1"/>
            <a:r>
              <a:rPr lang="en-US"/>
              <a:t>Are extracted directly from sensory input </a:t>
            </a:r>
          </a:p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Actions </a:t>
            </a:r>
          </a:p>
          <a:p>
            <a:pPr lvl="1" eaLnBrk="1" hangingPunct="1"/>
            <a:r>
              <a:rPr lang="en-US"/>
              <a:t>Are the responses of the system (behaviors)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00013"/>
            <a:ext cx="8229600" cy="906462"/>
          </a:xfrm>
        </p:spPr>
        <p:txBody>
          <a:bodyPr/>
          <a:lstStyle/>
          <a:p>
            <a:pPr eaLnBrk="1" hangingPunct="1"/>
            <a:r>
              <a:rPr lang="en-US"/>
              <a:t>Finite State Acceptor Diagrams</a:t>
            </a: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4514850" cy="5076825"/>
          </a:xfrm>
        </p:spPr>
        <p:txBody>
          <a:bodyPr/>
          <a:lstStyle/>
          <a:p>
            <a:pPr eaLnBrk="1" hangingPunct="1"/>
            <a:r>
              <a:rPr lang="en-US" sz="2400"/>
              <a:t>Useful for describing aggregations and sequences of behaviors</a:t>
            </a:r>
          </a:p>
          <a:p>
            <a:pPr eaLnBrk="1" hangingPunct="1"/>
            <a:r>
              <a:rPr lang="en-US" sz="2400">
                <a:solidFill>
                  <a:srgbClr val="CC0000"/>
                </a:solidFill>
              </a:rPr>
              <a:t>Finite state acceptor:</a:t>
            </a:r>
            <a:endParaRPr lang="en-US" sz="2400"/>
          </a:p>
          <a:p>
            <a:pPr lvl="1" eaLnBrk="1" hangingPunct="1"/>
            <a:r>
              <a:rPr lang="en-US" sz="2000"/>
              <a:t>Q: set of allowable behavioral states</a:t>
            </a:r>
          </a:p>
          <a:p>
            <a:pPr lvl="1" eaLnBrk="1" hangingPunct="1"/>
            <a:r>
              <a:rPr lang="en-US" sz="2000">
                <a:sym typeface="Symbol" pitchFamily="-112" charset="2"/>
              </a:rPr>
              <a:t>: transition function from (input, current state)  new state</a:t>
            </a:r>
          </a:p>
          <a:p>
            <a:pPr lvl="1" eaLnBrk="1" hangingPunct="1"/>
            <a:r>
              <a:rPr lang="en-US" sz="2000">
                <a:sym typeface="Symbol" pitchFamily="-112" charset="2"/>
              </a:rPr>
              <a:t>q</a:t>
            </a:r>
            <a:r>
              <a:rPr lang="en-US" sz="2000" baseline="-25000">
                <a:sym typeface="Symbol" pitchFamily="-112" charset="2"/>
              </a:rPr>
              <a:t>0</a:t>
            </a:r>
            <a:r>
              <a:rPr lang="en-US" sz="2000">
                <a:sym typeface="Symbol" pitchFamily="-112" charset="2"/>
              </a:rPr>
              <a:t>: initial state</a:t>
            </a:r>
          </a:p>
          <a:p>
            <a:pPr lvl="1" eaLnBrk="1" hangingPunct="1"/>
            <a:r>
              <a:rPr lang="en-US" sz="2000">
                <a:sym typeface="Symbol" pitchFamily="-112" charset="2"/>
              </a:rPr>
              <a:t>F: set of accepting (final) states </a:t>
            </a:r>
          </a:p>
        </p:txBody>
      </p:sp>
      <p:grpSp>
        <p:nvGrpSpPr>
          <p:cNvPr id="119814" name="Group 23"/>
          <p:cNvGrpSpPr>
            <a:grpSpLocks/>
          </p:cNvGrpSpPr>
          <p:nvPr/>
        </p:nvGrpSpPr>
        <p:grpSpPr bwMode="auto">
          <a:xfrm>
            <a:off x="4881563" y="2066925"/>
            <a:ext cx="3940175" cy="3208338"/>
            <a:chOff x="3098" y="1065"/>
            <a:chExt cx="2482" cy="2021"/>
          </a:xfrm>
        </p:grpSpPr>
        <p:sp>
          <p:nvSpPr>
            <p:cNvPr id="119815" name="Oval 4"/>
            <p:cNvSpPr>
              <a:spLocks noChangeArrowheads="1"/>
            </p:cNvSpPr>
            <p:nvPr/>
          </p:nvSpPr>
          <p:spPr bwMode="auto">
            <a:xfrm>
              <a:off x="3098" y="1584"/>
              <a:ext cx="576" cy="5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Start</a:t>
              </a:r>
            </a:p>
          </p:txBody>
        </p:sp>
        <p:sp>
          <p:nvSpPr>
            <p:cNvPr id="119816" name="Oval 5"/>
            <p:cNvSpPr>
              <a:spLocks noChangeArrowheads="1"/>
            </p:cNvSpPr>
            <p:nvPr/>
          </p:nvSpPr>
          <p:spPr bwMode="auto">
            <a:xfrm>
              <a:off x="4051" y="1584"/>
              <a:ext cx="576" cy="5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Journey</a:t>
              </a:r>
            </a:p>
          </p:txBody>
        </p:sp>
        <p:sp>
          <p:nvSpPr>
            <p:cNvPr id="119817" name="Oval 6"/>
            <p:cNvSpPr>
              <a:spLocks noChangeArrowheads="1"/>
            </p:cNvSpPr>
            <p:nvPr/>
          </p:nvSpPr>
          <p:spPr bwMode="auto">
            <a:xfrm>
              <a:off x="5004" y="1584"/>
              <a:ext cx="576" cy="572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Lost</a:t>
              </a:r>
            </a:p>
          </p:txBody>
        </p:sp>
        <p:sp>
          <p:nvSpPr>
            <p:cNvPr id="119818" name="Oval 7"/>
            <p:cNvSpPr>
              <a:spLocks noChangeArrowheads="1"/>
            </p:cNvSpPr>
            <p:nvPr/>
          </p:nvSpPr>
          <p:spPr bwMode="auto">
            <a:xfrm>
              <a:off x="4051" y="2514"/>
              <a:ext cx="576" cy="572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At-class</a:t>
              </a:r>
            </a:p>
          </p:txBody>
        </p:sp>
        <p:sp>
          <p:nvSpPr>
            <p:cNvPr id="119819" name="Line 8"/>
            <p:cNvSpPr>
              <a:spLocks noChangeShapeType="1"/>
            </p:cNvSpPr>
            <p:nvPr/>
          </p:nvSpPr>
          <p:spPr bwMode="auto">
            <a:xfrm>
              <a:off x="3690" y="1868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0" name="Line 9"/>
            <p:cNvSpPr>
              <a:spLocks noChangeShapeType="1"/>
            </p:cNvSpPr>
            <p:nvPr/>
          </p:nvSpPr>
          <p:spPr bwMode="auto">
            <a:xfrm>
              <a:off x="4641" y="1869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1" name="Line 10"/>
            <p:cNvSpPr>
              <a:spLocks noChangeShapeType="1"/>
            </p:cNvSpPr>
            <p:nvPr/>
          </p:nvSpPr>
          <p:spPr bwMode="auto">
            <a:xfrm>
              <a:off x="4325" y="2160"/>
              <a:ext cx="0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2" name="Freeform 11"/>
            <p:cNvSpPr>
              <a:spLocks/>
            </p:cNvSpPr>
            <p:nvPr/>
          </p:nvSpPr>
          <p:spPr bwMode="auto">
            <a:xfrm>
              <a:off x="3162" y="1294"/>
              <a:ext cx="467" cy="334"/>
            </a:xfrm>
            <a:custGeom>
              <a:avLst/>
              <a:gdLst>
                <a:gd name="T0" fmla="*/ 363 w 619"/>
                <a:gd name="T1" fmla="*/ 334 h 468"/>
                <a:gd name="T2" fmla="*/ 462 w 619"/>
                <a:gd name="T3" fmla="*/ 202 h 468"/>
                <a:gd name="T4" fmla="*/ 394 w 619"/>
                <a:gd name="T5" fmla="*/ 48 h 468"/>
                <a:gd name="T6" fmla="*/ 244 w 619"/>
                <a:gd name="T7" fmla="*/ 3 h 468"/>
                <a:gd name="T8" fmla="*/ 91 w 619"/>
                <a:gd name="T9" fmla="*/ 32 h 468"/>
                <a:gd name="T10" fmla="*/ 10 w 619"/>
                <a:gd name="T11" fmla="*/ 138 h 468"/>
                <a:gd name="T12" fmla="*/ 34 w 619"/>
                <a:gd name="T13" fmla="*/ 253 h 468"/>
                <a:gd name="T14" fmla="*/ 95 w 619"/>
                <a:gd name="T15" fmla="*/ 321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"/>
                <a:gd name="T25" fmla="*/ 0 h 468"/>
                <a:gd name="T26" fmla="*/ 619 w 619"/>
                <a:gd name="T27" fmla="*/ 468 h 4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" h="468">
                  <a:moveTo>
                    <a:pt x="481" y="468"/>
                  </a:moveTo>
                  <a:cubicBezTo>
                    <a:pt x="543" y="409"/>
                    <a:pt x="605" y="350"/>
                    <a:pt x="612" y="283"/>
                  </a:cubicBezTo>
                  <a:cubicBezTo>
                    <a:pt x="619" y="216"/>
                    <a:pt x="570" y="113"/>
                    <a:pt x="522" y="67"/>
                  </a:cubicBezTo>
                  <a:cubicBezTo>
                    <a:pt x="474" y="21"/>
                    <a:pt x="391" y="8"/>
                    <a:pt x="324" y="4"/>
                  </a:cubicBezTo>
                  <a:cubicBezTo>
                    <a:pt x="257" y="0"/>
                    <a:pt x="173" y="14"/>
                    <a:pt x="121" y="45"/>
                  </a:cubicBezTo>
                  <a:cubicBezTo>
                    <a:pt x="69" y="76"/>
                    <a:pt x="26" y="141"/>
                    <a:pt x="13" y="193"/>
                  </a:cubicBezTo>
                  <a:cubicBezTo>
                    <a:pt x="0" y="245"/>
                    <a:pt x="26" y="312"/>
                    <a:pt x="45" y="355"/>
                  </a:cubicBezTo>
                  <a:cubicBezTo>
                    <a:pt x="64" y="398"/>
                    <a:pt x="95" y="424"/>
                    <a:pt x="126" y="4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3" name="Freeform 12"/>
            <p:cNvSpPr>
              <a:spLocks/>
            </p:cNvSpPr>
            <p:nvPr/>
          </p:nvSpPr>
          <p:spPr bwMode="auto">
            <a:xfrm>
              <a:off x="4119" y="1299"/>
              <a:ext cx="467" cy="334"/>
            </a:xfrm>
            <a:custGeom>
              <a:avLst/>
              <a:gdLst>
                <a:gd name="T0" fmla="*/ 363 w 619"/>
                <a:gd name="T1" fmla="*/ 334 h 468"/>
                <a:gd name="T2" fmla="*/ 462 w 619"/>
                <a:gd name="T3" fmla="*/ 202 h 468"/>
                <a:gd name="T4" fmla="*/ 394 w 619"/>
                <a:gd name="T5" fmla="*/ 48 h 468"/>
                <a:gd name="T6" fmla="*/ 244 w 619"/>
                <a:gd name="T7" fmla="*/ 3 h 468"/>
                <a:gd name="T8" fmla="*/ 91 w 619"/>
                <a:gd name="T9" fmla="*/ 32 h 468"/>
                <a:gd name="T10" fmla="*/ 10 w 619"/>
                <a:gd name="T11" fmla="*/ 138 h 468"/>
                <a:gd name="T12" fmla="*/ 34 w 619"/>
                <a:gd name="T13" fmla="*/ 253 h 468"/>
                <a:gd name="T14" fmla="*/ 95 w 619"/>
                <a:gd name="T15" fmla="*/ 321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"/>
                <a:gd name="T25" fmla="*/ 0 h 468"/>
                <a:gd name="T26" fmla="*/ 619 w 619"/>
                <a:gd name="T27" fmla="*/ 468 h 4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" h="468">
                  <a:moveTo>
                    <a:pt x="481" y="468"/>
                  </a:moveTo>
                  <a:cubicBezTo>
                    <a:pt x="543" y="409"/>
                    <a:pt x="605" y="350"/>
                    <a:pt x="612" y="283"/>
                  </a:cubicBezTo>
                  <a:cubicBezTo>
                    <a:pt x="619" y="216"/>
                    <a:pt x="570" y="113"/>
                    <a:pt x="522" y="67"/>
                  </a:cubicBezTo>
                  <a:cubicBezTo>
                    <a:pt x="474" y="21"/>
                    <a:pt x="391" y="8"/>
                    <a:pt x="324" y="4"/>
                  </a:cubicBezTo>
                  <a:cubicBezTo>
                    <a:pt x="257" y="0"/>
                    <a:pt x="173" y="14"/>
                    <a:pt x="121" y="45"/>
                  </a:cubicBezTo>
                  <a:cubicBezTo>
                    <a:pt x="69" y="76"/>
                    <a:pt x="26" y="141"/>
                    <a:pt x="13" y="193"/>
                  </a:cubicBezTo>
                  <a:cubicBezTo>
                    <a:pt x="0" y="245"/>
                    <a:pt x="26" y="312"/>
                    <a:pt x="45" y="355"/>
                  </a:cubicBezTo>
                  <a:cubicBezTo>
                    <a:pt x="64" y="398"/>
                    <a:pt x="95" y="424"/>
                    <a:pt x="126" y="4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4" name="Freeform 13"/>
            <p:cNvSpPr>
              <a:spLocks/>
            </p:cNvSpPr>
            <p:nvPr/>
          </p:nvSpPr>
          <p:spPr bwMode="auto">
            <a:xfrm>
              <a:off x="5070" y="1283"/>
              <a:ext cx="467" cy="334"/>
            </a:xfrm>
            <a:custGeom>
              <a:avLst/>
              <a:gdLst>
                <a:gd name="T0" fmla="*/ 363 w 619"/>
                <a:gd name="T1" fmla="*/ 334 h 468"/>
                <a:gd name="T2" fmla="*/ 462 w 619"/>
                <a:gd name="T3" fmla="*/ 202 h 468"/>
                <a:gd name="T4" fmla="*/ 394 w 619"/>
                <a:gd name="T5" fmla="*/ 48 h 468"/>
                <a:gd name="T6" fmla="*/ 244 w 619"/>
                <a:gd name="T7" fmla="*/ 3 h 468"/>
                <a:gd name="T8" fmla="*/ 91 w 619"/>
                <a:gd name="T9" fmla="*/ 32 h 468"/>
                <a:gd name="T10" fmla="*/ 10 w 619"/>
                <a:gd name="T11" fmla="*/ 138 h 468"/>
                <a:gd name="T12" fmla="*/ 34 w 619"/>
                <a:gd name="T13" fmla="*/ 253 h 468"/>
                <a:gd name="T14" fmla="*/ 95 w 619"/>
                <a:gd name="T15" fmla="*/ 321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"/>
                <a:gd name="T25" fmla="*/ 0 h 468"/>
                <a:gd name="T26" fmla="*/ 619 w 619"/>
                <a:gd name="T27" fmla="*/ 468 h 4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" h="468">
                  <a:moveTo>
                    <a:pt x="481" y="468"/>
                  </a:moveTo>
                  <a:cubicBezTo>
                    <a:pt x="543" y="409"/>
                    <a:pt x="605" y="350"/>
                    <a:pt x="612" y="283"/>
                  </a:cubicBezTo>
                  <a:cubicBezTo>
                    <a:pt x="619" y="216"/>
                    <a:pt x="570" y="113"/>
                    <a:pt x="522" y="67"/>
                  </a:cubicBezTo>
                  <a:cubicBezTo>
                    <a:pt x="474" y="21"/>
                    <a:pt x="391" y="8"/>
                    <a:pt x="324" y="4"/>
                  </a:cubicBezTo>
                  <a:cubicBezTo>
                    <a:pt x="257" y="0"/>
                    <a:pt x="173" y="14"/>
                    <a:pt x="121" y="45"/>
                  </a:cubicBezTo>
                  <a:cubicBezTo>
                    <a:pt x="69" y="76"/>
                    <a:pt x="26" y="141"/>
                    <a:pt x="13" y="193"/>
                  </a:cubicBezTo>
                  <a:cubicBezTo>
                    <a:pt x="0" y="245"/>
                    <a:pt x="26" y="312"/>
                    <a:pt x="45" y="355"/>
                  </a:cubicBezTo>
                  <a:cubicBezTo>
                    <a:pt x="64" y="398"/>
                    <a:pt x="95" y="424"/>
                    <a:pt x="126" y="4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5" name="Freeform 14"/>
            <p:cNvSpPr>
              <a:spLocks/>
            </p:cNvSpPr>
            <p:nvPr/>
          </p:nvSpPr>
          <p:spPr bwMode="auto">
            <a:xfrm rot="5400000">
              <a:off x="4532" y="2643"/>
              <a:ext cx="467" cy="334"/>
            </a:xfrm>
            <a:custGeom>
              <a:avLst/>
              <a:gdLst>
                <a:gd name="T0" fmla="*/ 363 w 619"/>
                <a:gd name="T1" fmla="*/ 334 h 468"/>
                <a:gd name="T2" fmla="*/ 462 w 619"/>
                <a:gd name="T3" fmla="*/ 202 h 468"/>
                <a:gd name="T4" fmla="*/ 394 w 619"/>
                <a:gd name="T5" fmla="*/ 48 h 468"/>
                <a:gd name="T6" fmla="*/ 244 w 619"/>
                <a:gd name="T7" fmla="*/ 3 h 468"/>
                <a:gd name="T8" fmla="*/ 91 w 619"/>
                <a:gd name="T9" fmla="*/ 32 h 468"/>
                <a:gd name="T10" fmla="*/ 10 w 619"/>
                <a:gd name="T11" fmla="*/ 138 h 468"/>
                <a:gd name="T12" fmla="*/ 34 w 619"/>
                <a:gd name="T13" fmla="*/ 253 h 468"/>
                <a:gd name="T14" fmla="*/ 95 w 619"/>
                <a:gd name="T15" fmla="*/ 321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"/>
                <a:gd name="T25" fmla="*/ 0 h 468"/>
                <a:gd name="T26" fmla="*/ 619 w 619"/>
                <a:gd name="T27" fmla="*/ 468 h 4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" h="468">
                  <a:moveTo>
                    <a:pt x="481" y="468"/>
                  </a:moveTo>
                  <a:cubicBezTo>
                    <a:pt x="543" y="409"/>
                    <a:pt x="605" y="350"/>
                    <a:pt x="612" y="283"/>
                  </a:cubicBezTo>
                  <a:cubicBezTo>
                    <a:pt x="619" y="216"/>
                    <a:pt x="570" y="113"/>
                    <a:pt x="522" y="67"/>
                  </a:cubicBezTo>
                  <a:cubicBezTo>
                    <a:pt x="474" y="21"/>
                    <a:pt x="391" y="8"/>
                    <a:pt x="324" y="4"/>
                  </a:cubicBezTo>
                  <a:cubicBezTo>
                    <a:pt x="257" y="0"/>
                    <a:pt x="173" y="14"/>
                    <a:pt x="121" y="45"/>
                  </a:cubicBezTo>
                  <a:cubicBezTo>
                    <a:pt x="69" y="76"/>
                    <a:pt x="26" y="141"/>
                    <a:pt x="13" y="193"/>
                  </a:cubicBezTo>
                  <a:cubicBezTo>
                    <a:pt x="0" y="245"/>
                    <a:pt x="26" y="312"/>
                    <a:pt x="45" y="355"/>
                  </a:cubicBezTo>
                  <a:cubicBezTo>
                    <a:pt x="64" y="398"/>
                    <a:pt x="95" y="424"/>
                    <a:pt x="126" y="4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26" name="Text Box 15"/>
            <p:cNvSpPr txBox="1">
              <a:spLocks noChangeArrowheads="1"/>
            </p:cNvSpPr>
            <p:nvPr/>
          </p:nvSpPr>
          <p:spPr bwMode="auto">
            <a:xfrm>
              <a:off x="3628" y="1601"/>
              <a:ext cx="4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move</a:t>
              </a:r>
            </a:p>
          </p:txBody>
        </p:sp>
        <p:sp>
          <p:nvSpPr>
            <p:cNvPr id="119827" name="Text Box 17"/>
            <p:cNvSpPr txBox="1">
              <a:spLocks noChangeArrowheads="1"/>
            </p:cNvSpPr>
            <p:nvPr/>
          </p:nvSpPr>
          <p:spPr bwMode="auto">
            <a:xfrm>
              <a:off x="4587" y="162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error</a:t>
              </a:r>
            </a:p>
          </p:txBody>
        </p:sp>
        <p:sp>
          <p:nvSpPr>
            <p:cNvPr id="119828" name="Text Box 18"/>
            <p:cNvSpPr txBox="1">
              <a:spLocks noChangeArrowheads="1"/>
            </p:cNvSpPr>
            <p:nvPr/>
          </p:nvSpPr>
          <p:spPr bwMode="auto">
            <a:xfrm>
              <a:off x="4336" y="2246"/>
              <a:ext cx="1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reached-class</a:t>
              </a:r>
            </a:p>
          </p:txBody>
        </p:sp>
        <p:sp>
          <p:nvSpPr>
            <p:cNvPr id="119829" name="Text Box 19"/>
            <p:cNvSpPr txBox="1">
              <a:spLocks noChangeArrowheads="1"/>
            </p:cNvSpPr>
            <p:nvPr/>
          </p:nvSpPr>
          <p:spPr bwMode="auto">
            <a:xfrm>
              <a:off x="3180" y="1065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other</a:t>
              </a:r>
            </a:p>
          </p:txBody>
        </p:sp>
        <p:sp>
          <p:nvSpPr>
            <p:cNvPr id="119830" name="Text Box 20"/>
            <p:cNvSpPr txBox="1">
              <a:spLocks noChangeArrowheads="1"/>
            </p:cNvSpPr>
            <p:nvPr/>
          </p:nvSpPr>
          <p:spPr bwMode="auto">
            <a:xfrm>
              <a:off x="3930" y="1065"/>
              <a:ext cx="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not-at-class</a:t>
              </a:r>
            </a:p>
          </p:txBody>
        </p:sp>
        <p:sp>
          <p:nvSpPr>
            <p:cNvPr id="119831" name="Text Box 21"/>
            <p:cNvSpPr txBox="1">
              <a:spLocks noChangeArrowheads="1"/>
            </p:cNvSpPr>
            <p:nvPr/>
          </p:nvSpPr>
          <p:spPr bwMode="auto">
            <a:xfrm>
              <a:off x="5193" y="1065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all</a:t>
              </a:r>
            </a:p>
          </p:txBody>
        </p:sp>
        <p:sp>
          <p:nvSpPr>
            <p:cNvPr id="119832" name="Text Box 22"/>
            <p:cNvSpPr txBox="1">
              <a:spLocks noChangeArrowheads="1"/>
            </p:cNvSpPr>
            <p:nvPr/>
          </p:nvSpPr>
          <p:spPr bwMode="auto">
            <a:xfrm>
              <a:off x="4926" y="2700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695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Methods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Have very useful properties for the programmer</a:t>
            </a:r>
          </a:p>
          <a:p>
            <a:pPr lvl="1" eaLnBrk="1" hangingPunct="1"/>
            <a:r>
              <a:rPr lang="en-US"/>
              <a:t>Can be used to verify designer intentions</a:t>
            </a:r>
          </a:p>
          <a:p>
            <a:pPr lvl="1" eaLnBrk="1" hangingPunct="1"/>
            <a:r>
              <a:rPr lang="en-US"/>
              <a:t>Provide a framework for formal analysis of the program, adequacy and completeness</a:t>
            </a:r>
          </a:p>
          <a:p>
            <a:pPr lvl="1" eaLnBrk="1" hangingPunct="1"/>
            <a:r>
              <a:rPr lang="en-US"/>
              <a:t>Facilitate the automatic generation of control systems</a:t>
            </a:r>
          </a:p>
          <a:p>
            <a:pPr lvl="1" eaLnBrk="1" hangingPunct="1"/>
            <a:r>
              <a:rPr lang="en-US"/>
              <a:t>Provide a common language for expressing robot behaviors</a:t>
            </a:r>
          </a:p>
          <a:p>
            <a:pPr lvl="1" eaLnBrk="1" hangingPunct="1"/>
            <a:r>
              <a:rPr lang="en-US"/>
              <a:t>Provide support for high-level programming language design</a:t>
            </a:r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8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Situated Automata</a:t>
            </a:r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Kaelbling &amp; Rosenschein (’91)</a:t>
            </a:r>
          </a:p>
          <a:p>
            <a:pPr eaLnBrk="1" hangingPunct="1"/>
            <a:r>
              <a:rPr lang="en-US"/>
              <a:t>Controllers are designed as logic circuits</a:t>
            </a:r>
          </a:p>
          <a:p>
            <a:pPr eaLnBrk="1" hangingPunct="1"/>
            <a:r>
              <a:rPr lang="en-US"/>
              <a:t>Capable of reasoning 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REX: Lisp-based language</a:t>
            </a:r>
          </a:p>
          <a:p>
            <a:pPr lvl="1" eaLnBrk="1" hangingPunct="1"/>
            <a:r>
              <a:rPr lang="en-US"/>
              <a:t>First language to encode a reactive systems with synchronous digital circuitry</a:t>
            </a:r>
          </a:p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Gapps: goals are specified more directly</a:t>
            </a:r>
          </a:p>
          <a:p>
            <a:pPr lvl="1" eaLnBrk="1" hangingPunct="1"/>
            <a:r>
              <a:rPr lang="en-US"/>
              <a:t>Achievement, maintenance, execution</a:t>
            </a:r>
          </a:p>
          <a:p>
            <a:pPr lvl="1" eaLnBrk="1" hangingPunct="1"/>
            <a:r>
              <a:rPr lang="en-US"/>
              <a:t>Logical boolean operators are used to create higher-level goals </a:t>
            </a:r>
            <a:r>
              <a:rPr lang="en-US">
                <a:sym typeface="Symbol" pitchFamily="-112" charset="2"/>
              </a:rPr>
              <a:t> generate circuits</a:t>
            </a:r>
          </a:p>
        </p:txBody>
      </p:sp>
    </p:spTree>
    <p:extLst>
      <p:ext uri="{BB962C8B-B14F-4D97-AF65-F5344CB8AC3E}">
        <p14:creationId xmlns:p14="http://schemas.microsoft.com/office/powerpoint/2010/main" val="2964176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Situated Automata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790700"/>
            <a:ext cx="8418512" cy="45005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(</a:t>
            </a:r>
            <a:r>
              <a:rPr lang="en-US" sz="2000" b="1" dirty="0" err="1">
                <a:latin typeface="Century Gothic" pitchFamily="-112" charset="0"/>
              </a:rPr>
              <a:t>defgoalr</a:t>
            </a:r>
            <a:r>
              <a:rPr lang="en-US" sz="2000" b="1" dirty="0">
                <a:latin typeface="Century Gothic" pitchFamily="-112" charset="0"/>
              </a:rPr>
              <a:t> 	(ach in-classroom)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(if (not start-up)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    (</a:t>
            </a:r>
            <a:r>
              <a:rPr lang="en-US" sz="2000" b="1" dirty="0" err="1">
                <a:latin typeface="Century Gothic" pitchFamily="-112" charset="0"/>
              </a:rPr>
              <a:t>maint</a:t>
            </a:r>
            <a:r>
              <a:rPr lang="en-US" sz="2000" b="1" dirty="0">
                <a:latin typeface="Century Gothic" pitchFamily="-112" charset="0"/>
              </a:rPr>
              <a:t> (and (</a:t>
            </a:r>
            <a:r>
              <a:rPr lang="en-US" sz="2000" b="1" dirty="0" err="1">
                <a:latin typeface="Century Gothic" pitchFamily="-112" charset="0"/>
              </a:rPr>
              <a:t>maint</a:t>
            </a:r>
            <a:r>
              <a:rPr lang="en-US" sz="2000" b="1" dirty="0">
                <a:latin typeface="Century Gothic" pitchFamily="-112" charset="0"/>
              </a:rPr>
              <a:t> move-to-classroom)				</a:t>
            </a:r>
            <a:r>
              <a:rPr lang="en-US" sz="2000" b="1" dirty="0" smtClean="0">
                <a:latin typeface="Century Gothic" pitchFamily="-112" charset="0"/>
              </a:rPr>
              <a:t>(</a:t>
            </a:r>
            <a:r>
              <a:rPr lang="en-US" sz="2000" b="1" dirty="0" err="1">
                <a:latin typeface="Century Gothic" pitchFamily="-112" charset="0"/>
              </a:rPr>
              <a:t>maint</a:t>
            </a:r>
            <a:r>
              <a:rPr lang="en-US" sz="2000" b="1" dirty="0">
                <a:latin typeface="Century Gothic" pitchFamily="-112" charset="0"/>
              </a:rPr>
              <a:t> avoid-objects)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		(</a:t>
            </a:r>
            <a:r>
              <a:rPr lang="en-US" sz="2000" b="1" dirty="0" err="1">
                <a:latin typeface="Century Gothic" pitchFamily="-112" charset="0"/>
              </a:rPr>
              <a:t>maint</a:t>
            </a:r>
            <a:r>
              <a:rPr lang="en-US" sz="2000" b="1" dirty="0">
                <a:latin typeface="Century Gothic" pitchFamily="-112" charset="0"/>
              </a:rPr>
              <a:t> dodge-students)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		(</a:t>
            </a:r>
            <a:r>
              <a:rPr lang="en-US" sz="2000" b="1" dirty="0" err="1">
                <a:latin typeface="Century Gothic" pitchFamily="-112" charset="0"/>
              </a:rPr>
              <a:t>maint</a:t>
            </a:r>
            <a:r>
              <a:rPr lang="en-US" sz="2000" b="1" dirty="0">
                <a:latin typeface="Century Gothic" pitchFamily="-112" charset="0"/>
              </a:rPr>
              <a:t> stay-to-right-on-path)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		(</a:t>
            </a:r>
            <a:r>
              <a:rPr lang="en-US" sz="2000" b="1" dirty="0" err="1">
                <a:latin typeface="Century Gothic" pitchFamily="-112" charset="0"/>
              </a:rPr>
              <a:t>maint</a:t>
            </a:r>
            <a:r>
              <a:rPr lang="en-US" sz="2000" b="1" dirty="0">
                <a:latin typeface="Century Gothic" pitchFamily="-112" charset="0"/>
              </a:rPr>
              <a:t> defer-to-elders)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	     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     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			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dirty="0">
                <a:latin typeface="Century Gothic" pitchFamily="-112" charset="0"/>
              </a:rPr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1296608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Discrete Behavioral Encoding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14438"/>
            <a:ext cx="8229600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The behavior consists of a set finite set of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(situation, response)</a:t>
            </a:r>
            <a:r>
              <a:rPr lang="en-US"/>
              <a:t> pairs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008000"/>
                </a:solidFill>
                <a:latin typeface="Comic Sans MS" pitchFamily="-112" charset="0"/>
              </a:rPr>
              <a:t>Rule-based systems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/>
              <a:t>		</a:t>
            </a:r>
            <a:r>
              <a:rPr lang="en-US" sz="2400">
                <a:solidFill>
                  <a:srgbClr val="CC0000"/>
                </a:solidFill>
                <a:latin typeface="Comic Sans MS" pitchFamily="-112" charset="0"/>
              </a:rPr>
              <a:t>IF</a:t>
            </a:r>
            <a:r>
              <a:rPr lang="en-US" sz="2400"/>
              <a:t> antecedent </a:t>
            </a:r>
            <a:r>
              <a:rPr lang="en-US" sz="2400">
                <a:solidFill>
                  <a:srgbClr val="CC0000"/>
                </a:solidFill>
                <a:latin typeface="Comic Sans MS" pitchFamily="-112" charset="0"/>
              </a:rPr>
              <a:t>THEN</a:t>
            </a:r>
            <a:r>
              <a:rPr lang="en-US" sz="2400"/>
              <a:t> consequent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Condition-action </a:t>
            </a: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production rules </a:t>
            </a:r>
            <a:r>
              <a:rPr lang="en-US">
                <a:solidFill>
                  <a:schemeClr val="accent2"/>
                </a:solidFill>
              </a:rPr>
              <a:t>(Nilsson ’94)</a:t>
            </a:r>
            <a:endParaRPr lang="en-US">
              <a:solidFill>
                <a:srgbClr val="CC0000"/>
              </a:solidFill>
              <a:latin typeface="Comic Sans MS" pitchFamily="-112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/>
              <a:t>Produce durative actions: “move at 5m/s” vs. “move 5 m”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0066FF"/>
                </a:solidFill>
                <a:latin typeface="Comic Sans MS" pitchFamily="-112" charset="0"/>
              </a:rPr>
              <a:t>The Subsumption Architecture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/>
              <a:t>		</a:t>
            </a:r>
            <a:r>
              <a:rPr lang="en-US" sz="2400"/>
              <a:t>(</a:t>
            </a:r>
            <a:r>
              <a:rPr lang="en-US" sz="2400">
                <a:solidFill>
                  <a:srgbClr val="CC0000"/>
                </a:solidFill>
                <a:latin typeface="Comic Sans MS" pitchFamily="-112" charset="0"/>
              </a:rPr>
              <a:t>whenever</a:t>
            </a:r>
            <a:r>
              <a:rPr lang="en-US" sz="2400"/>
              <a:t> condition &amp; consequent)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/>
              <a:t>		(</a:t>
            </a:r>
            <a:r>
              <a:rPr lang="en-US" sz="2400">
                <a:solidFill>
                  <a:srgbClr val="CC0000"/>
                </a:solidFill>
                <a:latin typeface="Comic Sans MS" pitchFamily="-112" charset="0"/>
              </a:rPr>
              <a:t>defbehavior</a:t>
            </a:r>
            <a:r>
              <a:rPr lang="en-US" sz="2400"/>
              <a:t> name &amp; inputs outputs declarations 							processes)</a:t>
            </a:r>
          </a:p>
        </p:txBody>
      </p:sp>
    </p:spTree>
    <p:extLst>
      <p:ext uri="{BB962C8B-B14F-4D97-AF65-F5344CB8AC3E}">
        <p14:creationId xmlns:p14="http://schemas.microsoft.com/office/powerpoint/2010/main" val="2599153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Readings</a:t>
            </a:r>
          </a:p>
        </p:txBody>
      </p:sp>
      <p:sp>
        <p:nvSpPr>
          <p:cNvPr id="10752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M. Matari</a:t>
            </a:r>
            <a:r>
              <a:rPr lang="en-US" sz="2400">
                <a:ea typeface="Arial" pitchFamily="-112" charset="0"/>
                <a:cs typeface="Arial" pitchFamily="-112" charset="0"/>
              </a:rPr>
              <a:t>ć</a:t>
            </a: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: Chapter 11, 12, 14</a:t>
            </a:r>
          </a:p>
        </p:txBody>
      </p:sp>
      <p:pic>
        <p:nvPicPr>
          <p:cNvPr id="107526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513" y="1154113"/>
            <a:ext cx="4876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Subsumption Architecture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838" y="1414463"/>
            <a:ext cx="8399462" cy="5076825"/>
          </a:xfrm>
        </p:spPr>
        <p:txBody>
          <a:bodyPr/>
          <a:lstStyle/>
          <a:p>
            <a:pPr eaLnBrk="1" hangingPunct="1"/>
            <a:r>
              <a:rPr lang="en-US"/>
              <a:t>Principles of design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</a:rPr>
              <a:t>systems are built from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CC0000"/>
                </a:solidFill>
              </a:rPr>
              <a:t>the bottom up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</a:rPr>
              <a:t>components are task-achieving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008000"/>
                </a:solidFill>
              </a:rPr>
              <a:t>actions/behaviors </a:t>
            </a:r>
            <a:r>
              <a:rPr lang="en-US"/>
              <a:t>(avoid-obstacles, find-doors, visit-rooms)</a:t>
            </a:r>
          </a:p>
          <a:p>
            <a:pPr lvl="1" eaLnBrk="1" hangingPunct="1"/>
            <a:r>
              <a:rPr lang="en-US">
                <a:solidFill>
                  <a:srgbClr val="FF6600"/>
                </a:solidFill>
              </a:rPr>
              <a:t>components are organized in layers</a:t>
            </a:r>
            <a:r>
              <a:rPr lang="en-US"/>
              <a:t>, from the bottom up </a:t>
            </a:r>
          </a:p>
          <a:p>
            <a:pPr lvl="1" eaLnBrk="1" hangingPunct="1"/>
            <a:r>
              <a:rPr lang="en-US">
                <a:solidFill>
                  <a:srgbClr val="6600CC"/>
                </a:solidFill>
              </a:rPr>
              <a:t>lowest layers handle most basic tasks</a:t>
            </a:r>
          </a:p>
          <a:p>
            <a:pPr lvl="1" eaLnBrk="1" hangingPunct="1"/>
            <a:r>
              <a:rPr lang="en-US">
                <a:solidFill>
                  <a:srgbClr val="006699"/>
                </a:solidFill>
              </a:rPr>
              <a:t>all rules can be executed in parallel</a:t>
            </a:r>
            <a:r>
              <a:rPr lang="en-US"/>
              <a:t>, not in a sequence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</a:rPr>
              <a:t>newly added components and layers exploit the existing ones</a:t>
            </a:r>
          </a:p>
        </p:txBody>
      </p:sp>
    </p:spTree>
    <p:extLst>
      <p:ext uri="{BB962C8B-B14F-4D97-AF65-F5344CB8AC3E}">
        <p14:creationId xmlns:p14="http://schemas.microsoft.com/office/powerpoint/2010/main" val="106833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Communication Through the World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6083300" cy="5076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Collecting soda cans: Herbert</a:t>
            </a:r>
          </a:p>
          <a:p>
            <a:pPr eaLnBrk="1" hangingPunct="1"/>
            <a:r>
              <a:rPr lang="en-US"/>
              <a:t>Herbert’s capabilities</a:t>
            </a:r>
          </a:p>
          <a:p>
            <a:pPr lvl="1" eaLnBrk="1" hangingPunct="1"/>
            <a:r>
              <a:rPr lang="en-US"/>
              <a:t>Move around without running into obstacles</a:t>
            </a:r>
          </a:p>
          <a:p>
            <a:pPr lvl="1" eaLnBrk="1" hangingPunct="1"/>
            <a:r>
              <a:rPr lang="en-US"/>
              <a:t>Detect soda cans using a camera and a laser</a:t>
            </a:r>
          </a:p>
          <a:p>
            <a:pPr lvl="1" eaLnBrk="1" hangingPunct="1"/>
            <a:r>
              <a:rPr lang="en-US"/>
              <a:t>An arm that could: extend, sense if there is a can in the gripper, close the gripper, tuck the arm in</a:t>
            </a:r>
          </a:p>
        </p:txBody>
      </p:sp>
      <p:pic>
        <p:nvPicPr>
          <p:cNvPr id="66566" name="Picture 4" descr="herbert-ti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504950"/>
            <a:ext cx="202723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24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Herbert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01062" cy="50768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/>
              <a:t>Look for soda cans, when seeing one approach it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When close, extend the arm toward the soda can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If the gripper sensors detect something, close the gripper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If can is heavy, put it down, otherwise pick it up</a:t>
            </a:r>
          </a:p>
          <a:p>
            <a:pPr eaLnBrk="1" hangingPunct="1">
              <a:lnSpc>
                <a:spcPct val="110000"/>
              </a:lnSpc>
            </a:pPr>
            <a:r>
              <a:rPr lang="en-US"/>
              <a:t>If gripper was closed, tuck the arm in and head home</a:t>
            </a:r>
          </a:p>
          <a:p>
            <a:pPr eaLnBrk="1" hangingPunct="1">
              <a:lnSpc>
                <a:spcPct val="110000"/>
              </a:lnSpc>
            </a:pPr>
            <a:endParaRPr lang="en-US">
              <a:solidFill>
                <a:srgbClr val="CC0000"/>
              </a:solidFill>
              <a:latin typeface="Comic Sans MS" pitchFamily="-112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The robot did not keep internal state about what it had just done and what it should do next: it just sensed!</a:t>
            </a:r>
          </a:p>
        </p:txBody>
      </p:sp>
    </p:spTree>
    <p:extLst>
      <p:ext uri="{BB962C8B-B14F-4D97-AF65-F5344CB8AC3E}">
        <p14:creationId xmlns:p14="http://schemas.microsoft.com/office/powerpoint/2010/main" val="145899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on Herbert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There is no internal wire between the layers that achieve can finding, grabbing, arm tucking, and going home</a:t>
            </a:r>
          </a:p>
          <a:p>
            <a:pPr eaLnBrk="1" hangingPunct="1"/>
            <a:r>
              <a:rPr lang="en-US"/>
              <a:t>However, the events are all executed in proper sequence. Why?</a:t>
            </a:r>
          </a:p>
          <a:p>
            <a:pPr eaLnBrk="1" hangingPunct="1"/>
            <a:r>
              <a:rPr lang="en-US"/>
              <a:t>Because the relevant parts of the control system interact and activate each other through sensing the world</a:t>
            </a:r>
          </a:p>
        </p:txBody>
      </p:sp>
    </p:spTree>
    <p:extLst>
      <p:ext uri="{BB962C8B-B14F-4D97-AF65-F5344CB8AC3E}">
        <p14:creationId xmlns:p14="http://schemas.microsoft.com/office/powerpoint/2010/main" val="2830693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      World as the Best Model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 This is a key principle of reactive systems &amp; Subsumption Architecture:</a:t>
            </a:r>
          </a:p>
          <a:p>
            <a:pPr lvl="1" eaLnBrk="1" hangingPunct="1"/>
            <a:r>
              <a:rPr lang="en-US">
                <a:solidFill>
                  <a:srgbClr val="CC0000"/>
                </a:solidFill>
              </a:rPr>
              <a:t>Use the world as its own best model!</a:t>
            </a:r>
          </a:p>
          <a:p>
            <a:pPr lvl="1" eaLnBrk="1" hangingPunct="1"/>
            <a:endParaRPr lang="en-US">
              <a:solidFill>
                <a:srgbClr val="CC0000"/>
              </a:solidFill>
            </a:endParaRPr>
          </a:p>
          <a:p>
            <a:pPr eaLnBrk="1" hangingPunct="1"/>
            <a:r>
              <a:rPr lang="en-US"/>
              <a:t> If the world can provide the information directly (through sensing), it is best to get it that way, than to store it internally in a representation (which may be large, slow, expensive, and outdated)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CPE 470/670 - Lecture 9</a:t>
            </a:r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Subsumption System Design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C0000"/>
                </a:solidFill>
                <a:latin typeface="Comic Sans MS" pitchFamily="-112" charset="0"/>
              </a:rPr>
              <a:t>What makes a Subsumption Layer, what should go where?</a:t>
            </a:r>
          </a:p>
          <a:p>
            <a:pPr eaLnBrk="1" hangingPunct="1"/>
            <a:endParaRPr lang="en-US">
              <a:solidFill>
                <a:srgbClr val="CC0000"/>
              </a:solidFill>
              <a:latin typeface="Comic Sans MS" pitchFamily="-112" charset="0"/>
            </a:endParaRPr>
          </a:p>
          <a:p>
            <a:pPr eaLnBrk="1" hangingPunct="1"/>
            <a:r>
              <a:rPr lang="en-US"/>
              <a:t>There is no strict recipe, but some solutions are better than others, and most are derived empirically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</a:p>
          <a:p>
            <a:pPr eaLnBrk="1" hangingPunct="1"/>
            <a:r>
              <a:rPr lang="en-US"/>
              <a:t>How exactly layers are split up depends on the specifics of the robot, the environment, and the task 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4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6930</TotalTime>
  <Words>2007</Words>
  <Application>Microsoft Macintosh PowerPoint</Application>
  <PresentationFormat>On-screen Show (4:3)</PresentationFormat>
  <Paragraphs>338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Autonomous Mobile Robots CPE 470/670</vt:lpstr>
      <vt:lpstr>Reactive Control</vt:lpstr>
      <vt:lpstr>Collections of Rules</vt:lpstr>
      <vt:lpstr>The Subsumption Architecture</vt:lpstr>
      <vt:lpstr>Communication Through the World</vt:lpstr>
      <vt:lpstr>Herbert</vt:lpstr>
      <vt:lpstr>More on Herbert</vt:lpstr>
      <vt:lpstr>        World as the Best Model</vt:lpstr>
      <vt:lpstr>Subsumption System Design</vt:lpstr>
      <vt:lpstr>Designing in Subsumption</vt:lpstr>
      <vt:lpstr>Genghis (MIT)</vt:lpstr>
      <vt:lpstr>The Nerd Herd (MIT)</vt:lpstr>
      <vt:lpstr>Tom and Jerry (MIT)</vt:lpstr>
      <vt:lpstr>Pros and Cons</vt:lpstr>
      <vt:lpstr>Benefits of Subsumption</vt:lpstr>
      <vt:lpstr>Behavior-Based Control</vt:lpstr>
      <vt:lpstr>What Is a Behavior?</vt:lpstr>
      <vt:lpstr>Principles of BBC Design</vt:lpstr>
      <vt:lpstr>An Example Task: Mapping</vt:lpstr>
      <vt:lpstr>Map Representation</vt:lpstr>
      <vt:lpstr>Toto’s Controller</vt:lpstr>
      <vt:lpstr>Landmark Detection</vt:lpstr>
      <vt:lpstr>Building a Map</vt:lpstr>
      <vt:lpstr>Toto’s Mapping Behaviors</vt:lpstr>
      <vt:lpstr>Localization</vt:lpstr>
      <vt:lpstr>Getting Around</vt:lpstr>
      <vt:lpstr>Path Following</vt:lpstr>
      <vt:lpstr>Expression of Behaviors</vt:lpstr>
      <vt:lpstr>Stimulus-Response Diagrams</vt:lpstr>
      <vt:lpstr>Finite State Acceptor Diagrams</vt:lpstr>
      <vt:lpstr>Formal Methods</vt:lpstr>
      <vt:lpstr>Situated Automata</vt:lpstr>
      <vt:lpstr>Situated Automata</vt:lpstr>
      <vt:lpstr>Discrete Behavioral Encoding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833</cp:revision>
  <cp:lastPrinted>2013-10-30T17:05:53Z</cp:lastPrinted>
  <dcterms:created xsi:type="dcterms:W3CDTF">2010-04-05T20:01:39Z</dcterms:created>
  <dcterms:modified xsi:type="dcterms:W3CDTF">2014-11-24T18:58:44Z</dcterms:modified>
</cp:coreProperties>
</file>