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68" r:id="rId4"/>
    <p:sldId id="369" r:id="rId5"/>
    <p:sldId id="378" r:id="rId6"/>
    <p:sldId id="258" r:id="rId7"/>
    <p:sldId id="310" r:id="rId8"/>
    <p:sldId id="379" r:id="rId9"/>
    <p:sldId id="317" r:id="rId10"/>
    <p:sldId id="283" r:id="rId11"/>
    <p:sldId id="280" r:id="rId12"/>
    <p:sldId id="318" r:id="rId13"/>
    <p:sldId id="313" r:id="rId14"/>
    <p:sldId id="314" r:id="rId15"/>
    <p:sldId id="312" r:id="rId16"/>
    <p:sldId id="319" r:id="rId17"/>
    <p:sldId id="316" r:id="rId18"/>
    <p:sldId id="323" r:id="rId19"/>
    <p:sldId id="325" r:id="rId20"/>
    <p:sldId id="320" r:id="rId21"/>
    <p:sldId id="322" r:id="rId22"/>
    <p:sldId id="311" r:id="rId23"/>
    <p:sldId id="326" r:id="rId24"/>
    <p:sldId id="327" r:id="rId25"/>
    <p:sldId id="343" r:id="rId26"/>
    <p:sldId id="331" r:id="rId27"/>
    <p:sldId id="370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274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CC0000"/>
    <a:srgbClr val="006699"/>
    <a:srgbClr val="0000FF"/>
    <a:srgbClr val="0066FF"/>
    <a:srgbClr val="DD0111"/>
    <a:srgbClr val="99003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59" autoAdjust="0"/>
    <p:restoredTop sz="95406" autoAdjust="0"/>
  </p:normalViewPr>
  <p:slideViewPr>
    <p:cSldViewPr snapToGrid="0">
      <p:cViewPr varScale="1">
        <p:scale>
          <a:sx n="125" d="100"/>
          <a:sy n="125" d="100"/>
        </p:scale>
        <p:origin x="48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607704-6283-954F-9FC8-60DFE0481318}" type="slidenum">
              <a:rPr lang="en-US"/>
              <a:pPr/>
              <a:t>12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80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0FB2EE-44D3-3E47-BEA6-5D760EBC2522}" type="slidenum">
              <a:rPr lang="en-US"/>
              <a:pPr/>
              <a:t>13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10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2706FA-511E-7D43-86FC-0006A583756E}" type="slidenum">
              <a:rPr lang="en-US"/>
              <a:pPr/>
              <a:t>14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7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551A2A-8BDB-6D4F-A730-7321042408DB}" type="slidenum">
              <a:rPr lang="en-US"/>
              <a:pPr/>
              <a:t>15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47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E33865-7203-7540-8C69-64D16A70DF0C}" type="slidenum">
              <a:rPr lang="en-US"/>
              <a:pPr/>
              <a:t>16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169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F5226-4930-354B-BF59-3A1B22C47F61}" type="slidenum">
              <a:rPr lang="en-US"/>
              <a:pPr/>
              <a:t>17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94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B216F8-EF96-F34B-A3C8-5D7009EDDAD2}" type="slidenum">
              <a:rPr lang="en-US"/>
              <a:pPr/>
              <a:t>18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003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72AFD0-A8C9-F146-B8E6-0748CA8C83BB}" type="slidenum">
              <a:rPr lang="en-US"/>
              <a:pPr/>
              <a:t>19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77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B4C6B-7B3E-654A-ABD5-E70139D6C82C}" type="slidenum">
              <a:rPr lang="en-US"/>
              <a:pPr/>
              <a:t>20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798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0BDA6-C86E-6640-A857-9DEEEBFA16EE}" type="slidenum">
              <a:rPr lang="en-US"/>
              <a:pPr/>
              <a:t>21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45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1607C7-4C35-A646-95E2-12F287013BD6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787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4A489-DC83-9843-B83E-29EE81C7EE73}" type="slidenum">
              <a:rPr lang="en-US"/>
              <a:pPr/>
              <a:t>22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690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AD3CEF-BC64-A643-AC5F-0CD3D88F77E5}" type="slidenum">
              <a:rPr lang="en-US"/>
              <a:pPr/>
              <a:t>23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069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3EF652-2912-4E4B-8BD9-97411D1BAD6E}" type="slidenum">
              <a:rPr lang="en-US"/>
              <a:pPr/>
              <a:t>24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716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C5FF2-3BFA-8744-A785-DB81BA93E032}" type="slidenum">
              <a:rPr lang="en-US"/>
              <a:pPr/>
              <a:t>25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205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65E7BE-643A-3C47-948A-51E5A8A30385}" type="slidenum">
              <a:rPr lang="en-US"/>
              <a:pPr/>
              <a:t>26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740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E00D6-6B1E-2C41-AB99-E45F86E74B6B}" type="slidenum">
              <a:rPr lang="en-US"/>
              <a:pPr/>
              <a:t>27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693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794F0-D687-6E48-96A3-B3004768B476}" type="slidenum">
              <a:rPr lang="en-US"/>
              <a:pPr/>
              <a:t>28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109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A81762-B749-604D-8D2A-0B93DFF66DEB}" type="slidenum">
              <a:rPr lang="en-US"/>
              <a:pPr/>
              <a:t>29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243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7A639-16DF-944B-B59D-FE5251D6BA55}" type="slidenum">
              <a:rPr lang="en-US"/>
              <a:pPr/>
              <a:t>30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310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77D91D-0F96-CF45-8474-D3BAF1EFDF28}" type="slidenum">
              <a:rPr lang="en-US"/>
              <a:pPr/>
              <a:t>31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08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EEF4E-8ED0-274F-8448-D6DF687BDD93}" type="slidenum">
              <a:rPr lang="en-US"/>
              <a:pPr/>
              <a:t>3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277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F518C-2FD1-9247-B4FE-B30292D01DBF}" type="slidenum">
              <a:rPr lang="en-US"/>
              <a:pPr/>
              <a:t>32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44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C58D9-9B58-9F4E-93F3-76192076723D}" type="slidenum">
              <a:rPr lang="en-US"/>
              <a:pPr/>
              <a:t>33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112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7C7B90-232C-FA48-88ED-DD16296718BA}" type="slidenum">
              <a:rPr lang="en-US"/>
              <a:pPr/>
              <a:t>34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745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EA6AC3-D973-E34D-8075-A4D110ABC5FC}" type="slidenum">
              <a:rPr lang="en-US"/>
              <a:pPr/>
              <a:t>35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82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C68F6-03EB-8749-B353-53D68CDE2F2D}" type="slidenum">
              <a:rPr lang="en-US"/>
              <a:pPr/>
              <a:t>4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5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70C586-994C-024A-B6DE-C2DC816A7C36}" type="slidenum">
              <a:rPr lang="en-US"/>
              <a:pPr/>
              <a:t>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69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917329-F19A-2742-995D-0BD690037236}" type="slidenum">
              <a:rPr lang="en-US"/>
              <a:pPr/>
              <a:t>7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79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CB15B-1135-7848-AF8C-A35CEF1DCD88}" type="slidenum">
              <a:rPr lang="en-US"/>
              <a:pPr/>
              <a:t>9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07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8D0504-BB9A-8342-B9C3-03A132150F37}" type="slidenum">
              <a:rPr lang="en-US"/>
              <a:pPr/>
              <a:t>10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37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BD486A-9FA0-FD47-99C1-E4E1EFE16286}" type="slidenum">
              <a:rPr lang="en-US"/>
              <a:pPr/>
              <a:t>11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en-US"/>
              <a:t>CS 477/677 - Lecture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tawfiqc@nevada.unr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e.unr.edu/~monica/Courses/CS477-677/index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png"/><Relationship Id="rId7" Type="http://schemas.openxmlformats.org/officeDocument/2006/relationships/hyperlink" Target="http://images.google.com/imgres?imgurl=http://www.ncrel.org/engauge/framewk/acc/images/circuits.gif&amp;imgrefurl=http://www.ncrel.org/engauge/framewk/acc/accbak3.htm&amp;h=265&amp;w=170&amp;sz=35&amp;tbnid=WvSqWbhL9OAJ:&amp;tbnh=107&amp;tbnw=69&amp;start=3&amp;prev=/images?q=circuits&amp;hl=en&amp;lr=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7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/>
              <a:t>Instructor: Monica Nicolescu</a:t>
            </a:r>
          </a:p>
          <a:p>
            <a:r>
              <a:rPr lang="en-US"/>
              <a:t>Lecture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96AB-B292-654E-802D-2329515F2822}" type="slidenum">
              <a:rPr lang="en-US"/>
              <a:pPr/>
              <a:t>10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Analyzing Algorithms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54849"/>
            <a:ext cx="8556625" cy="5619750"/>
          </a:xfrm>
        </p:spPr>
        <p:txBody>
          <a:bodyPr/>
          <a:lstStyle/>
          <a:p>
            <a:pPr marL="533400" indent="-533400">
              <a:spcBef>
                <a:spcPts val="1776"/>
              </a:spcBef>
            </a:pPr>
            <a:r>
              <a:rPr lang="en-US" sz="2000" dirty="0"/>
              <a:t>Predict the amount of resources required: </a:t>
            </a:r>
          </a:p>
          <a:p>
            <a:pPr marL="914400" lvl="1" indent="-457200">
              <a:spcBef>
                <a:spcPts val="1776"/>
              </a:spcBef>
              <a:buFontTx/>
              <a:buChar char="•"/>
            </a:pPr>
            <a:r>
              <a:rPr lang="en-US" sz="1800" dirty="0"/>
              <a:t> </a:t>
            </a:r>
            <a:r>
              <a:rPr lang="en-US" sz="1800" dirty="0">
                <a:solidFill>
                  <a:srgbClr val="DD0111"/>
                </a:solidFill>
              </a:rPr>
              <a:t>memory</a:t>
            </a:r>
            <a:r>
              <a:rPr lang="en-US" sz="1800" dirty="0"/>
              <a:t>: how much space is needed? </a:t>
            </a:r>
          </a:p>
          <a:p>
            <a:pPr marL="914400" lvl="1" indent="-457200">
              <a:spcBef>
                <a:spcPts val="1776"/>
              </a:spcBef>
              <a:buFontTx/>
              <a:buChar char="•"/>
            </a:pPr>
            <a:r>
              <a:rPr lang="en-US" sz="1800" dirty="0"/>
              <a:t> </a:t>
            </a:r>
            <a:r>
              <a:rPr lang="en-US" sz="1800" dirty="0">
                <a:solidFill>
                  <a:srgbClr val="DD0111"/>
                </a:solidFill>
              </a:rPr>
              <a:t>computational time</a:t>
            </a:r>
            <a:r>
              <a:rPr lang="en-US" sz="1800" dirty="0"/>
              <a:t>: how fast the algorithm runs?</a:t>
            </a:r>
          </a:p>
          <a:p>
            <a:pPr marL="533400" indent="-533400">
              <a:spcBef>
                <a:spcPts val="1776"/>
              </a:spcBef>
            </a:pPr>
            <a:r>
              <a:rPr lang="en-US" sz="2000" dirty="0"/>
              <a:t>FACT: running time grows with the size of the input </a:t>
            </a:r>
          </a:p>
          <a:p>
            <a:pPr marL="533400" indent="-533400">
              <a:spcBef>
                <a:spcPts val="1776"/>
              </a:spcBef>
            </a:pPr>
            <a:r>
              <a:rPr lang="en-US" sz="2000" dirty="0"/>
              <a:t>Input size (number of elements in the input)</a:t>
            </a:r>
            <a:endParaRPr lang="en-US" sz="2000" dirty="0">
              <a:latin typeface="Monotype Corsiva" pitchFamily="-107" charset="0"/>
            </a:endParaRPr>
          </a:p>
          <a:p>
            <a:pPr marL="914400" lvl="1" indent="-457200">
              <a:spcBef>
                <a:spcPts val="1776"/>
              </a:spcBef>
            </a:pPr>
            <a:r>
              <a:rPr lang="en-US" sz="1800" dirty="0"/>
              <a:t>Size of an array, polynomial degree, # of elements in a matrix, # of bits in the binary representation of the input, vertices and edges in a graph</a:t>
            </a:r>
          </a:p>
          <a:p>
            <a:pPr marL="533400" indent="-533400">
              <a:spcBef>
                <a:spcPts val="1776"/>
              </a:spcBef>
              <a:buFontTx/>
              <a:buNone/>
            </a:pPr>
            <a:r>
              <a:rPr lang="en-US" sz="2400" dirty="0" err="1">
                <a:solidFill>
                  <a:srgbClr val="DD0111"/>
                </a:solidFill>
                <a:latin typeface="Monotype Corsiva" pitchFamily="-107" charset="0"/>
              </a:rPr>
              <a:t>Def</a:t>
            </a:r>
            <a:r>
              <a:rPr lang="en-US" sz="2400" dirty="0">
                <a:solidFill>
                  <a:srgbClr val="DD0111"/>
                </a:solidFill>
                <a:latin typeface="Monotype Corsiva" pitchFamily="-107" charset="0"/>
              </a:rPr>
              <a:t>: </a:t>
            </a:r>
            <a:r>
              <a:rPr lang="en-US" sz="2400" i="1" dirty="0">
                <a:latin typeface="Monotype Corsiva" pitchFamily="-107" charset="0"/>
              </a:rPr>
              <a:t>Running time = the number of primitive operations (steps) executed before termination</a:t>
            </a:r>
          </a:p>
          <a:p>
            <a:pPr marL="914400" lvl="1" indent="-457200">
              <a:spcBef>
                <a:spcPts val="1776"/>
              </a:spcBef>
            </a:pPr>
            <a:r>
              <a:rPr lang="en-US" sz="1800" dirty="0"/>
              <a:t>Arithmetic operations (+, -, *), data movement, control, decision making (</a:t>
            </a:r>
            <a:r>
              <a:rPr lang="en-US" sz="1800" i="1" dirty="0"/>
              <a:t>if, while</a:t>
            </a:r>
            <a:r>
              <a:rPr lang="en-US" sz="1800" dirty="0"/>
              <a:t>), comparison</a:t>
            </a:r>
            <a:endParaRPr lang="en-US" sz="1800" dirty="0">
              <a:latin typeface="Monotype Corsiva" pitchFamily="-107" charset="0"/>
            </a:endParaRPr>
          </a:p>
        </p:txBody>
      </p:sp>
      <p:pic>
        <p:nvPicPr>
          <p:cNvPr id="53253" name="Picture 5" descr="PE0198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8013" y="0"/>
            <a:ext cx="2185987" cy="146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AC4E-6799-E343-8ECD-B415F4BD8B5A}" type="slidenum">
              <a:rPr lang="en-US"/>
              <a:pPr/>
              <a:t>11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Efficiency vs. Speed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E.g.:</a:t>
            </a:r>
            <a:r>
              <a:rPr lang="en-US"/>
              <a:t> </a:t>
            </a:r>
            <a:r>
              <a:rPr lang="en-US" sz="2400"/>
              <a:t> </a:t>
            </a:r>
            <a:r>
              <a:rPr lang="en-US" sz="2400">
                <a:solidFill>
                  <a:schemeClr val="tx1"/>
                </a:solidFill>
              </a:rPr>
              <a:t>sorting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n </a:t>
            </a:r>
            <a:r>
              <a:rPr lang="en-US" sz="2400">
                <a:solidFill>
                  <a:schemeClr val="tx1"/>
                </a:solidFill>
              </a:rPr>
              <a:t>numbers</a:t>
            </a:r>
            <a:r>
              <a:rPr lang="en-US" sz="2000">
                <a:solidFill>
                  <a:schemeClr val="tx1"/>
                </a:solidFill>
              </a:rPr>
              <a:t>	</a:t>
            </a:r>
          </a:p>
          <a:p>
            <a:pPr>
              <a:buFontTx/>
              <a:buNone/>
            </a:pPr>
            <a:endParaRPr lang="en-US" sz="200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	Friend’s computer = </a:t>
            </a:r>
            <a:r>
              <a:rPr lang="en-US" sz="2000">
                <a:solidFill>
                  <a:srgbClr val="CC0000"/>
                </a:solidFill>
              </a:rPr>
              <a:t>10</a:t>
            </a:r>
            <a:r>
              <a:rPr lang="en-US" sz="2000" baseline="30000">
                <a:solidFill>
                  <a:srgbClr val="CC0000"/>
                </a:solidFill>
              </a:rPr>
              <a:t>9</a:t>
            </a:r>
            <a:r>
              <a:rPr lang="en-US" sz="2000">
                <a:solidFill>
                  <a:srgbClr val="CC0000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instructions/second</a:t>
            </a:r>
            <a:r>
              <a:rPr lang="en-US" sz="2000">
                <a:solidFill>
                  <a:srgbClr val="CC0000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    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	Friend’s algorithm = </a:t>
            </a:r>
            <a:r>
              <a:rPr lang="en-US" sz="2000">
                <a:solidFill>
                  <a:srgbClr val="CC0000"/>
                </a:solidFill>
              </a:rPr>
              <a:t>2</a:t>
            </a:r>
            <a:r>
              <a:rPr lang="en-US" sz="2000">
                <a:solidFill>
                  <a:srgbClr val="CC0000"/>
                </a:solidFill>
                <a:latin typeface="Comic Sans MS" pitchFamily="-107" charset="0"/>
              </a:rPr>
              <a:t>n</a:t>
            </a:r>
            <a:r>
              <a:rPr lang="en-US" sz="2000" baseline="30000">
                <a:solidFill>
                  <a:srgbClr val="CC0000"/>
                </a:solidFill>
                <a:latin typeface="Comic Sans MS" pitchFamily="-107" charset="0"/>
              </a:rPr>
              <a:t>2</a:t>
            </a:r>
            <a:r>
              <a:rPr lang="en-US" sz="2000">
                <a:solidFill>
                  <a:srgbClr val="CC0000"/>
                </a:solidFill>
                <a:latin typeface="Comic Sans MS" pitchFamily="-107" charset="0"/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instructions</a:t>
            </a:r>
          </a:p>
          <a:p>
            <a:pPr>
              <a:buFontTx/>
              <a:buNone/>
            </a:pPr>
            <a:endParaRPr lang="en-US" sz="200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	Your computer = </a:t>
            </a:r>
            <a:r>
              <a:rPr lang="en-US" sz="2000">
                <a:solidFill>
                  <a:srgbClr val="CC0000"/>
                </a:solidFill>
              </a:rPr>
              <a:t>10</a:t>
            </a:r>
            <a:r>
              <a:rPr lang="en-US" sz="2000" baseline="30000">
                <a:solidFill>
                  <a:srgbClr val="CC0000"/>
                </a:solidFill>
              </a:rPr>
              <a:t>7</a:t>
            </a:r>
            <a:r>
              <a:rPr lang="en-US" sz="2000">
                <a:solidFill>
                  <a:srgbClr val="CC0000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instructions/second</a:t>
            </a: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	Your algorithm = </a:t>
            </a:r>
            <a:r>
              <a:rPr lang="en-US" sz="2000">
                <a:solidFill>
                  <a:srgbClr val="CC0000"/>
                </a:solidFill>
              </a:rPr>
              <a:t>50</a:t>
            </a:r>
            <a:r>
              <a:rPr lang="en-US" sz="2000">
                <a:solidFill>
                  <a:srgbClr val="CC0000"/>
                </a:solidFill>
                <a:latin typeface="Comic Sans MS" pitchFamily="-107" charset="0"/>
              </a:rPr>
              <a:t>nlgn </a:t>
            </a:r>
            <a:r>
              <a:rPr lang="en-US" sz="2000">
                <a:solidFill>
                  <a:schemeClr val="tx1"/>
                </a:solidFill>
              </a:rPr>
              <a:t>instructions</a:t>
            </a:r>
          </a:p>
          <a:p>
            <a:pPr>
              <a:buFontTx/>
              <a:buNone/>
            </a:pPr>
            <a:endParaRPr lang="en-US" sz="200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		Your friend =</a:t>
            </a:r>
          </a:p>
          <a:p>
            <a:pPr>
              <a:buFontTx/>
              <a:buNone/>
            </a:pPr>
            <a:endParaRPr lang="en-US" sz="2000">
              <a:solidFill>
                <a:schemeClr val="tx1"/>
              </a:solidFill>
            </a:endParaRPr>
          </a:p>
          <a:p>
            <a:pPr>
              <a:buFontTx/>
              <a:buNone/>
            </a:pPr>
            <a:r>
              <a:rPr lang="en-US" sz="2000">
                <a:solidFill>
                  <a:schemeClr val="tx1"/>
                </a:solidFill>
              </a:rPr>
              <a:t>		You =  </a:t>
            </a:r>
            <a:endParaRPr lang="en-US" sz="2000" i="1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2930525" y="4048125"/>
          <a:ext cx="4257675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4" name="Equation" r:id="rId4" imgW="2438280" imgH="444240" progId="Equation.3">
                  <p:embed/>
                </p:oleObj>
              </mc:Choice>
              <mc:Fallback>
                <p:oleObj name="Equation" r:id="rId4" imgW="243828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5" y="4048125"/>
                        <a:ext cx="4257675" cy="776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2930525" y="4891088"/>
          <a:ext cx="420687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95" name="Equation" r:id="rId6" imgW="2501640" imgH="419040" progId="Equation.3">
                  <p:embed/>
                </p:oleObj>
              </mc:Choice>
              <mc:Fallback>
                <p:oleObj name="Equation" r:id="rId6" imgW="250164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5" y="4891088"/>
                        <a:ext cx="4206875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2936875" y="5748338"/>
            <a:ext cx="25630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DD0111"/>
                </a:solidFill>
                <a:latin typeface="Century Gothic"/>
                <a:cs typeface="Century Gothic"/>
              </a:rPr>
              <a:t>20 times better!!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511925" y="1293813"/>
            <a:ext cx="20995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Sort 10</a:t>
            </a:r>
            <a:r>
              <a:rPr lang="en-US" baseline="30000" dirty="0">
                <a:latin typeface="Century Gothic"/>
                <a:cs typeface="Century Gothic"/>
              </a:rPr>
              <a:t>6</a:t>
            </a:r>
            <a:r>
              <a:rPr lang="en-US" dirty="0">
                <a:latin typeface="Century Gothic"/>
                <a:cs typeface="Century Gothic"/>
              </a:rPr>
              <a:t> numbers!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uiExpand="1" build="p"/>
      <p:bldP spid="501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65D-74AC-4341-84CA-057A19234E57}" type="slidenum">
              <a:rPr lang="en-US"/>
              <a:pPr/>
              <a:t>12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Analysis: Example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79500"/>
            <a:ext cx="8229600" cy="5480050"/>
          </a:xfrm>
        </p:spPr>
        <p:txBody>
          <a:bodyPr/>
          <a:lstStyle/>
          <a:p>
            <a:r>
              <a:rPr lang="en-US" sz="2400" dirty="0">
                <a:solidFill>
                  <a:srgbClr val="DD0111"/>
                </a:solidFill>
                <a:latin typeface="Monotype Corsiva" pitchFamily="-107" charset="0"/>
              </a:rPr>
              <a:t>Alg.:</a:t>
            </a:r>
            <a:r>
              <a:rPr lang="en-US" sz="2400" dirty="0"/>
              <a:t> MIN (</a:t>
            </a:r>
            <a:r>
              <a:rPr lang="en-US" sz="2400" dirty="0">
                <a:latin typeface="Comic Sans MS" pitchFamily="-107" charset="0"/>
              </a:rPr>
              <a:t>a[1], …, a[n]</a:t>
            </a:r>
            <a:r>
              <a:rPr lang="en-US" sz="2400" dirty="0"/>
              <a:t>)</a:t>
            </a:r>
          </a:p>
          <a:p>
            <a:pPr lvl="1">
              <a:buFontTx/>
              <a:buNone/>
            </a:pPr>
            <a:r>
              <a:rPr lang="en-US" sz="2000" dirty="0"/>
              <a:t>		  m ← a[1];			</a:t>
            </a:r>
          </a:p>
          <a:p>
            <a:pPr lvl="1">
              <a:buFontTx/>
              <a:buNone/>
            </a:pPr>
            <a:r>
              <a:rPr lang="en-US" sz="2000" dirty="0"/>
              <a:t>	  	  for </a:t>
            </a:r>
            <a:r>
              <a:rPr lang="en-US" sz="2000" dirty="0" err="1"/>
              <a:t>i</a:t>
            </a:r>
            <a:r>
              <a:rPr lang="en-US" sz="2000" dirty="0"/>
              <a:t> ← 2 to n			</a:t>
            </a:r>
          </a:p>
          <a:p>
            <a:pPr lvl="1">
              <a:buFontTx/>
              <a:buNone/>
            </a:pPr>
            <a:r>
              <a:rPr lang="en-US" sz="2000" dirty="0"/>
              <a:t>		         if a[</a:t>
            </a:r>
            <a:r>
              <a:rPr lang="en-US" sz="2000" dirty="0" err="1"/>
              <a:t>i</a:t>
            </a:r>
            <a:r>
              <a:rPr lang="en-US" sz="2000" dirty="0"/>
              <a:t>] &lt; m 			</a:t>
            </a:r>
          </a:p>
          <a:p>
            <a:pPr lvl="1">
              <a:buFontTx/>
              <a:buNone/>
            </a:pPr>
            <a:r>
              <a:rPr lang="en-US" sz="2000" dirty="0"/>
              <a:t>			then m ← a[</a:t>
            </a:r>
            <a:r>
              <a:rPr lang="en-US" sz="2000" dirty="0" err="1"/>
              <a:t>i</a:t>
            </a:r>
            <a:r>
              <a:rPr lang="en-US" sz="2000" dirty="0"/>
              <a:t>];</a:t>
            </a:r>
            <a:r>
              <a:rPr lang="en-US" sz="2000" dirty="0">
                <a:latin typeface="Monotype Corsiva" pitchFamily="-107" charset="0"/>
              </a:rPr>
              <a:t>		</a:t>
            </a:r>
          </a:p>
          <a:p>
            <a:r>
              <a:rPr lang="en-US" sz="2400" b="1" dirty="0"/>
              <a:t>Running time</a:t>
            </a:r>
            <a:r>
              <a:rPr lang="en-US" sz="2400" dirty="0"/>
              <a:t>: </a:t>
            </a:r>
          </a:p>
          <a:p>
            <a:pPr lvl="1"/>
            <a:r>
              <a:rPr lang="en-US" dirty="0"/>
              <a:t>the number of primitive operations (steps) executed before termination</a:t>
            </a:r>
          </a:p>
          <a:p>
            <a:pPr lvl="1">
              <a:buFontTx/>
              <a:buNone/>
            </a:pPr>
            <a:r>
              <a:rPr lang="en-US" sz="2000" dirty="0">
                <a:latin typeface="Monotype Corsiva" pitchFamily="-107" charset="0"/>
              </a:rPr>
              <a:t>T(n) =1</a:t>
            </a:r>
            <a:r>
              <a:rPr lang="en-US" sz="2000" dirty="0"/>
              <a:t> [first step] + </a:t>
            </a:r>
            <a:r>
              <a:rPr lang="en-US" sz="2000" dirty="0">
                <a:latin typeface="Monotype Corsiva" pitchFamily="-107" charset="0"/>
              </a:rPr>
              <a:t>(n) </a:t>
            </a:r>
            <a:r>
              <a:rPr lang="en-US" sz="2000" dirty="0"/>
              <a:t>[for loop] + </a:t>
            </a:r>
            <a:r>
              <a:rPr lang="en-US" sz="2000" dirty="0">
                <a:latin typeface="Monotype Corsiva" pitchFamily="-107" charset="0"/>
              </a:rPr>
              <a:t>(n-1)</a:t>
            </a:r>
            <a:r>
              <a:rPr lang="en-US" sz="2000" dirty="0"/>
              <a:t> [if condition] + </a:t>
            </a:r>
          </a:p>
          <a:p>
            <a:pPr lvl="1">
              <a:buFontTx/>
              <a:buNone/>
            </a:pPr>
            <a:r>
              <a:rPr lang="en-US" sz="2000" dirty="0">
                <a:latin typeface="Monotype Corsiva" pitchFamily="-107" charset="0"/>
              </a:rPr>
              <a:t>(n-1)</a:t>
            </a:r>
            <a:r>
              <a:rPr lang="en-US" sz="2000" dirty="0"/>
              <a:t> [the assignment in then] = </a:t>
            </a:r>
            <a:r>
              <a:rPr lang="en-US" sz="2000" dirty="0">
                <a:latin typeface="Monotype Corsiva" pitchFamily="-107" charset="0"/>
              </a:rPr>
              <a:t>3n - 1</a:t>
            </a:r>
          </a:p>
          <a:p>
            <a:r>
              <a:rPr lang="en-US" sz="2400" dirty="0"/>
              <a:t>Order (rate) of growth: </a:t>
            </a:r>
          </a:p>
          <a:p>
            <a:pPr lvl="1"/>
            <a:r>
              <a:rPr lang="en-US" sz="2000" dirty="0"/>
              <a:t>The leading term of the formula</a:t>
            </a:r>
          </a:p>
          <a:p>
            <a:pPr lvl="1"/>
            <a:r>
              <a:rPr lang="en-US" sz="2000" dirty="0"/>
              <a:t>Expresses the asymptotic behavior of the algorithm</a:t>
            </a:r>
          </a:p>
        </p:txBody>
      </p:sp>
      <p:sp>
        <p:nvSpPr>
          <p:cNvPr id="99332" name="Oval 4"/>
          <p:cNvSpPr>
            <a:spLocks noChangeArrowheads="1"/>
          </p:cNvSpPr>
          <p:nvPr/>
        </p:nvSpPr>
        <p:spPr bwMode="auto">
          <a:xfrm>
            <a:off x="4749557" y="4660964"/>
            <a:ext cx="158750" cy="268288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FCC90-CD7A-2548-BE09-23E5A176FA8D}" type="slidenum">
              <a:rPr lang="en-US"/>
              <a:pPr/>
              <a:t>13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Running Time Functions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2400">
                <a:latin typeface="Comic Sans MS" pitchFamily="-107" charset="0"/>
              </a:rPr>
              <a:t>1 </a:t>
            </a:r>
            <a:r>
              <a:rPr lang="en-US" sz="2400"/>
              <a:t>(constant running time): </a:t>
            </a:r>
          </a:p>
          <a:p>
            <a:pPr lvl="1">
              <a:lnSpc>
                <a:spcPct val="130000"/>
              </a:lnSpc>
            </a:pPr>
            <a:r>
              <a:rPr lang="en-US" sz="2000"/>
              <a:t>Instructions are executed once or a few times</a:t>
            </a:r>
          </a:p>
          <a:p>
            <a:pPr>
              <a:lnSpc>
                <a:spcPct val="130000"/>
              </a:lnSpc>
            </a:pPr>
            <a:r>
              <a:rPr lang="en-US" sz="2400">
                <a:latin typeface="Comic Sans MS" pitchFamily="-107" charset="0"/>
              </a:rPr>
              <a:t>logN</a:t>
            </a:r>
            <a:r>
              <a:rPr lang="en-US" sz="2400"/>
              <a:t> (logarithmic)</a:t>
            </a:r>
          </a:p>
          <a:p>
            <a:pPr lvl="1">
              <a:lnSpc>
                <a:spcPct val="130000"/>
              </a:lnSpc>
            </a:pPr>
            <a:r>
              <a:rPr lang="en-US" sz="2000"/>
              <a:t>A big problem is solved by cutting the original problem in smaller sizes, by a constant fraction at each step</a:t>
            </a:r>
          </a:p>
          <a:p>
            <a:pPr>
              <a:lnSpc>
                <a:spcPct val="130000"/>
              </a:lnSpc>
            </a:pPr>
            <a:r>
              <a:rPr lang="en-US" sz="2400">
                <a:latin typeface="Comic Sans MS" pitchFamily="-107" charset="0"/>
              </a:rPr>
              <a:t>N</a:t>
            </a:r>
            <a:r>
              <a:rPr lang="en-US" sz="2400"/>
              <a:t> (linear)</a:t>
            </a:r>
          </a:p>
          <a:p>
            <a:pPr lvl="1">
              <a:lnSpc>
                <a:spcPct val="130000"/>
              </a:lnSpc>
            </a:pPr>
            <a:r>
              <a:rPr lang="en-US" sz="2000"/>
              <a:t>A small amount of processing is done on each input element</a:t>
            </a:r>
          </a:p>
          <a:p>
            <a:pPr>
              <a:lnSpc>
                <a:spcPct val="130000"/>
              </a:lnSpc>
            </a:pPr>
            <a:r>
              <a:rPr lang="en-US" sz="2400">
                <a:latin typeface="Comic Sans MS" pitchFamily="-107" charset="0"/>
              </a:rPr>
              <a:t>N logN</a:t>
            </a:r>
          </a:p>
          <a:p>
            <a:pPr lvl="1">
              <a:lnSpc>
                <a:spcPct val="130000"/>
              </a:lnSpc>
            </a:pPr>
            <a:r>
              <a:rPr lang="en-US" sz="2000"/>
              <a:t>A problem is solved by dividing it into smaller problems, solving them independently and combining the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BAF1D-B816-1E44-8126-8B853960381C}" type="slidenum">
              <a:rPr lang="en-US"/>
              <a:pPr/>
              <a:t>14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Running Time Functions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Comic Sans MS" pitchFamily="-107" charset="0"/>
              </a:rPr>
              <a:t>N</a:t>
            </a:r>
            <a:r>
              <a:rPr lang="en-US" sz="2400" baseline="30000" dirty="0">
                <a:latin typeface="Comic Sans MS" pitchFamily="-107" charset="0"/>
              </a:rPr>
              <a:t>2</a:t>
            </a:r>
            <a:r>
              <a:rPr lang="en-US" sz="2400" dirty="0"/>
              <a:t> (quadratic)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Typical for algorithms that process all pairs of data items (double nested loops)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Comic Sans MS" pitchFamily="-107" charset="0"/>
              </a:rPr>
              <a:t>N</a:t>
            </a:r>
            <a:r>
              <a:rPr lang="en-US" sz="2400" baseline="30000" dirty="0">
                <a:latin typeface="Comic Sans MS" pitchFamily="-107" charset="0"/>
              </a:rPr>
              <a:t>3</a:t>
            </a:r>
            <a:r>
              <a:rPr lang="en-US" sz="2400" dirty="0">
                <a:latin typeface="Comic Sans MS" pitchFamily="-107" charset="0"/>
              </a:rPr>
              <a:t> </a:t>
            </a:r>
            <a:r>
              <a:rPr lang="en-US" sz="2400" dirty="0"/>
              <a:t>(cubic)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Processing of triples of data (triple nested loops)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Comic Sans MS" pitchFamily="-107" charset="0"/>
              </a:rPr>
              <a:t>N</a:t>
            </a:r>
            <a:r>
              <a:rPr lang="en-US" sz="2400" baseline="30000" dirty="0">
                <a:latin typeface="Comic Sans MS" pitchFamily="-107" charset="0"/>
              </a:rPr>
              <a:t>K</a:t>
            </a:r>
            <a:r>
              <a:rPr lang="en-US" sz="2400" dirty="0"/>
              <a:t> (polynomial)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Comic Sans MS" pitchFamily="-107" charset="0"/>
              </a:rPr>
              <a:t>2</a:t>
            </a:r>
            <a:r>
              <a:rPr lang="en-US" sz="2400" baseline="30000" dirty="0">
                <a:latin typeface="Comic Sans MS" pitchFamily="-107" charset="0"/>
              </a:rPr>
              <a:t>N</a:t>
            </a:r>
            <a:r>
              <a:rPr lang="en-US" sz="2400" dirty="0"/>
              <a:t> (exponential)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Few exponential algorithms are appropriate for practical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F46E-D465-544E-89F8-107926B93A96}" type="slidenum">
              <a:rPr lang="en-US"/>
              <a:pPr/>
              <a:t>15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Faster Algorithms?</a:t>
            </a:r>
          </a:p>
        </p:txBody>
      </p:sp>
      <p:pic>
        <p:nvPicPr>
          <p:cNvPr id="90116" name="Picture 4" descr="Behavior of functions when n grows to infinity." title="Algorithm running times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98513" y="1512888"/>
            <a:ext cx="7469187" cy="4310062"/>
          </a:xfr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CD0F-5B24-634F-B5E3-73CF4B12CA3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Asymptotic Notations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A way to describe behavior of functions in the limit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Abstracts away low-order terms and constant factors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How we indicate running times of algorithms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Describe the running time of an algorithm as n grows to </a:t>
            </a:r>
            <a:r>
              <a:rPr lang="en-US" sz="2000" dirty="0">
                <a:sym typeface="Symbol" pitchFamily="-107" charset="2"/>
              </a:rPr>
              <a:t>∞</a:t>
            </a:r>
            <a:endParaRPr lang="en-US" dirty="0">
              <a:sym typeface="Symbol" pitchFamily="-107" charset="2"/>
            </a:endParaRPr>
          </a:p>
          <a:p>
            <a:pPr>
              <a:lnSpc>
                <a:spcPct val="150000"/>
              </a:lnSpc>
            </a:pPr>
            <a:r>
              <a:rPr lang="en-US" sz="2400" dirty="0"/>
              <a:t>O notation: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ym typeface="Symbol" pitchFamily="-107" charset="2"/>
              </a:rPr>
              <a:t>𝝮 notation: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l-GR" sz="2400" dirty="0">
                <a:sym typeface="Symbol" pitchFamily="-107" charset="2"/>
              </a:rPr>
              <a:t>Θ</a:t>
            </a:r>
            <a:r>
              <a:rPr lang="en-US" sz="2400" dirty="0">
                <a:sym typeface="Symbol" pitchFamily="-107" charset="2"/>
              </a:rPr>
              <a:t> notation:</a:t>
            </a:r>
            <a:endParaRPr lang="en-US" sz="2400" dirty="0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2441575" y="3559695"/>
            <a:ext cx="652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entury Gothic"/>
                <a:cs typeface="Century Gothic"/>
              </a:rPr>
              <a:t>asymptotic “less than and equal”:         </a:t>
            </a:r>
            <a:r>
              <a:rPr lang="en-US" sz="2000" dirty="0">
                <a:solidFill>
                  <a:srgbClr val="DD0111"/>
                </a:solidFill>
                <a:latin typeface="Century Gothic"/>
                <a:cs typeface="Century Gothic"/>
              </a:rPr>
              <a:t>f(n) “</a:t>
            </a:r>
            <a:r>
              <a:rPr lang="en-US" sz="2000" dirty="0">
                <a:solidFill>
                  <a:srgbClr val="DD0111"/>
                </a:solidFill>
                <a:latin typeface="Century Gothic"/>
                <a:ea typeface="Arial" pitchFamily="-107" charset="0"/>
                <a:cs typeface="Century Gothic"/>
              </a:rPr>
              <a:t>≤</a:t>
            </a:r>
            <a:r>
              <a:rPr lang="en-US" sz="2000" dirty="0">
                <a:solidFill>
                  <a:srgbClr val="DD0111"/>
                </a:solidFill>
                <a:latin typeface="Century Gothic"/>
                <a:cs typeface="Century Gothic"/>
              </a:rPr>
              <a:t>” g(n)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2441575" y="4175645"/>
            <a:ext cx="65294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entury Gothic"/>
                <a:cs typeface="Century Gothic"/>
                <a:sym typeface="Symbol" pitchFamily="-107" charset="2"/>
              </a:rPr>
              <a:t>asymptotic “greater than and equal”:  </a:t>
            </a:r>
            <a:r>
              <a:rPr lang="en-US" sz="2000" dirty="0">
                <a:solidFill>
                  <a:srgbClr val="DD0111"/>
                </a:solidFill>
                <a:latin typeface="Century Gothic"/>
                <a:cs typeface="Century Gothic"/>
              </a:rPr>
              <a:t>f(n) “</a:t>
            </a:r>
            <a:r>
              <a:rPr lang="en-US" sz="2000" dirty="0">
                <a:solidFill>
                  <a:srgbClr val="DD0111"/>
                </a:solidFill>
                <a:latin typeface="Century Gothic"/>
                <a:ea typeface="Arial" pitchFamily="-107" charset="0"/>
                <a:cs typeface="Century Gothic"/>
              </a:rPr>
              <a:t>≥</a:t>
            </a:r>
            <a:r>
              <a:rPr lang="en-US" sz="2000" dirty="0">
                <a:solidFill>
                  <a:srgbClr val="DD0111"/>
                </a:solidFill>
                <a:latin typeface="Century Gothic"/>
                <a:cs typeface="Century Gothic"/>
              </a:rPr>
              <a:t>” g(n)</a:t>
            </a: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2441575" y="4805883"/>
            <a:ext cx="65802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Century Gothic"/>
                <a:cs typeface="Century Gothic"/>
                <a:sym typeface="Symbol" pitchFamily="-107" charset="2"/>
              </a:rPr>
              <a:t>asymptotic “equality”: 		    </a:t>
            </a:r>
            <a:r>
              <a:rPr lang="en-US" sz="2000" dirty="0" err="1">
                <a:solidFill>
                  <a:srgbClr val="DD0111"/>
                </a:solidFill>
                <a:latin typeface="Century Gothic"/>
                <a:cs typeface="Century Gothic"/>
                <a:sym typeface="Symbol" pitchFamily="-107" charset="2"/>
              </a:rPr>
              <a:t>f(n</a:t>
            </a:r>
            <a:r>
              <a:rPr lang="en-US" sz="2000" dirty="0">
                <a:solidFill>
                  <a:srgbClr val="DD0111"/>
                </a:solidFill>
                <a:latin typeface="Century Gothic"/>
                <a:cs typeface="Century Gothic"/>
                <a:sym typeface="Symbol" pitchFamily="-107" charset="2"/>
              </a:rPr>
              <a:t>) “=” </a:t>
            </a:r>
            <a:r>
              <a:rPr lang="en-US" sz="2000" dirty="0" err="1">
                <a:solidFill>
                  <a:srgbClr val="DD0111"/>
                </a:solidFill>
                <a:latin typeface="Century Gothic"/>
                <a:cs typeface="Century Gothic"/>
                <a:sym typeface="Symbol" pitchFamily="-107" charset="2"/>
              </a:rPr>
              <a:t>g(n</a:t>
            </a:r>
            <a:r>
              <a:rPr lang="en-US" sz="2000" dirty="0">
                <a:solidFill>
                  <a:srgbClr val="DD0111"/>
                </a:solidFill>
                <a:latin typeface="Century Gothic"/>
                <a:cs typeface="Century Gothic"/>
                <a:sym typeface="Symbol" pitchFamily="-107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/>
      <p:bldP spid="100357" grpId="0"/>
      <p:bldP spid="1003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0456-3E24-EB43-B5A4-12014ACD1FD9}" type="slidenum">
              <a:rPr lang="en-US"/>
              <a:pPr/>
              <a:t>17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Asymptotic Notations - Examples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1662" cy="50768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l-GR" dirty="0">
                <a:sym typeface="Symbol" pitchFamily="-107" charset="2"/>
              </a:rPr>
              <a:t>Θ</a:t>
            </a:r>
            <a:r>
              <a:rPr lang="en-US" dirty="0">
                <a:sym typeface="Symbol" pitchFamily="-107" charset="2"/>
              </a:rPr>
              <a:t> notation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>
                <a:latin typeface="Comic Sans MS" pitchFamily="-107" charset="0"/>
              </a:rPr>
              <a:t>n</a:t>
            </a:r>
            <a:r>
              <a:rPr lang="en-US" baseline="30000" dirty="0">
                <a:latin typeface="Comic Sans MS" pitchFamily="-107" charset="0"/>
              </a:rPr>
              <a:t>2</a:t>
            </a:r>
            <a:r>
              <a:rPr lang="en-US" dirty="0">
                <a:latin typeface="Comic Sans MS" pitchFamily="-107" charset="0"/>
              </a:rPr>
              <a:t>/2 – n/2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Comic Sans MS" pitchFamily="-107" charset="0"/>
                <a:sym typeface="Symbol" pitchFamily="-107" charset="2"/>
              </a:rPr>
              <a:t>(6n</a:t>
            </a:r>
            <a:r>
              <a:rPr lang="en-US" baseline="30000" dirty="0">
                <a:latin typeface="Comic Sans MS" pitchFamily="-107" charset="0"/>
                <a:sym typeface="Symbol" pitchFamily="-107" charset="2"/>
              </a:rPr>
              <a:t>3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+ 1)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lgn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/(n + 1) 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Comic Sans MS" pitchFamily="-107" charset="0"/>
                <a:sym typeface="Symbol" pitchFamily="-107" charset="2"/>
              </a:rPr>
              <a:t>n vs. n</a:t>
            </a:r>
            <a:r>
              <a:rPr lang="en-US" baseline="30000" dirty="0">
                <a:latin typeface="Comic Sans MS" pitchFamily="-107" charset="0"/>
                <a:sym typeface="Symbol" pitchFamily="-107" charset="2"/>
              </a:rPr>
              <a:t>2</a:t>
            </a:r>
            <a:endParaRPr lang="en-US" dirty="0">
              <a:latin typeface="Comic Sans MS" pitchFamily="-107" charset="0"/>
              <a:sym typeface="Symbol" pitchFamily="-107" charset="2"/>
            </a:endParaRPr>
          </a:p>
          <a:p>
            <a:pPr>
              <a:lnSpc>
                <a:spcPct val="120000"/>
              </a:lnSpc>
            </a:pPr>
            <a:r>
              <a:rPr lang="en-US" dirty="0">
                <a:sym typeface="Symbol" pitchFamily="-107" charset="2"/>
              </a:rPr>
              <a:t>𝝮 notation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Comic Sans MS" pitchFamily="-107" charset="0"/>
              </a:rPr>
              <a:t>n</a:t>
            </a:r>
            <a:r>
              <a:rPr lang="en-US" baseline="30000" dirty="0">
                <a:latin typeface="Comic Sans MS" pitchFamily="-107" charset="0"/>
              </a:rPr>
              <a:t>3</a:t>
            </a:r>
            <a:r>
              <a:rPr lang="en-US" dirty="0">
                <a:latin typeface="Comic Sans MS" pitchFamily="-107" charset="0"/>
              </a:rPr>
              <a:t> vs. n</a:t>
            </a:r>
            <a:r>
              <a:rPr lang="en-US" baseline="30000" dirty="0">
                <a:latin typeface="Comic Sans MS" pitchFamily="-107" charset="0"/>
              </a:rPr>
              <a:t>2</a:t>
            </a:r>
            <a:endParaRPr lang="en-US" dirty="0">
              <a:latin typeface="Comic Sans MS" pitchFamily="-107" charset="0"/>
              <a:sym typeface="Symbol" pitchFamily="-107" charset="2"/>
            </a:endParaRPr>
          </a:p>
          <a:p>
            <a:pPr lvl="1">
              <a:lnSpc>
                <a:spcPct val="120000"/>
              </a:lnSpc>
            </a:pPr>
            <a:r>
              <a:rPr lang="en-US" dirty="0">
                <a:latin typeface="Comic Sans MS" pitchFamily="-107" charset="0"/>
                <a:sym typeface="Symbol" pitchFamily="-107" charset="2"/>
              </a:rPr>
              <a:t>n vs.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logn</a:t>
            </a:r>
            <a:endParaRPr lang="en-US" dirty="0">
              <a:latin typeface="Comic Sans MS" pitchFamily="-107" charset="0"/>
              <a:sym typeface="Symbol" pitchFamily="-107" charset="2"/>
            </a:endParaRPr>
          </a:p>
          <a:p>
            <a:pPr lvl="1">
              <a:lnSpc>
                <a:spcPct val="120000"/>
              </a:lnSpc>
            </a:pPr>
            <a:r>
              <a:rPr lang="en-US" dirty="0">
                <a:latin typeface="Comic Sans MS" pitchFamily="-107" charset="0"/>
              </a:rPr>
              <a:t>n vs.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n</a:t>
            </a:r>
            <a:r>
              <a:rPr lang="en-US" baseline="30000" dirty="0">
                <a:latin typeface="Comic Sans MS" pitchFamily="-107" charset="0"/>
                <a:sym typeface="Symbol" pitchFamily="-107" charset="2"/>
              </a:rPr>
              <a:t>2</a:t>
            </a:r>
            <a:endParaRPr lang="en-US" dirty="0">
              <a:latin typeface="Comic Sans MS" pitchFamily="-107" charset="0"/>
              <a:sym typeface="Symbol" pitchFamily="-107" charset="2"/>
            </a:endParaRP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2884488" y="1852613"/>
            <a:ext cx="11897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7" charset="0"/>
              </a:rPr>
              <a:t>= </a:t>
            </a:r>
            <a:r>
              <a:rPr lang="el-GR" sz="2400" dirty="0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400" dirty="0">
                <a:latin typeface="Comic Sans MS" pitchFamily="-107" charset="0"/>
              </a:rPr>
              <a:t>(n</a:t>
            </a:r>
            <a:r>
              <a:rPr lang="en-US" sz="2400" baseline="30000" dirty="0">
                <a:latin typeface="Comic Sans MS" pitchFamily="-107" charset="0"/>
              </a:rPr>
              <a:t>2</a:t>
            </a:r>
            <a:r>
              <a:rPr lang="en-US" sz="2400" dirty="0">
                <a:latin typeface="Comic Sans MS" pitchFamily="-107" charset="0"/>
              </a:rPr>
              <a:t>)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2889250" y="2889250"/>
            <a:ext cx="1443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7" charset="0"/>
              </a:rPr>
              <a:t>n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≠ </a:t>
            </a:r>
            <a:r>
              <a:rPr lang="el-GR" sz="2400" dirty="0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(n</a:t>
            </a:r>
            <a:r>
              <a:rPr lang="en-US" sz="2400" baseline="30000" dirty="0">
                <a:latin typeface="Comic Sans MS" pitchFamily="-107" charset="0"/>
                <a:sym typeface="Symbol" pitchFamily="-107" charset="2"/>
              </a:rPr>
              <a:t>2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)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3810000" y="2387600"/>
            <a:ext cx="16001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7" charset="0"/>
              </a:rPr>
              <a:t>= </a:t>
            </a:r>
            <a:r>
              <a:rPr lang="el-GR" sz="2400" dirty="0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sz="2400" dirty="0">
                <a:latin typeface="Comic Sans MS" pitchFamily="-107" charset="0"/>
              </a:rPr>
              <a:t>(n</a:t>
            </a:r>
            <a:r>
              <a:rPr lang="en-US" sz="2400" baseline="30000" dirty="0">
                <a:latin typeface="Comic Sans MS" pitchFamily="-107" charset="0"/>
              </a:rPr>
              <a:t>2</a:t>
            </a:r>
            <a:r>
              <a:rPr lang="en-US" sz="2400" dirty="0">
                <a:latin typeface="Comic Sans MS" pitchFamily="-107" charset="0"/>
              </a:rPr>
              <a:t>lgn)</a:t>
            </a: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4587875" y="3359150"/>
            <a:ext cx="3576638" cy="281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7" charset="2"/>
              </a:rPr>
              <a:t>O notation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Comic Sans MS" pitchFamily="-107" charset="0"/>
                <a:ea typeface="ＭＳ Ｐゴシック" pitchFamily="-107" charset="-128"/>
              </a:rPr>
              <a:t>2n</a:t>
            </a:r>
            <a:r>
              <a:rPr lang="en-US" sz="2400" baseline="30000" dirty="0">
                <a:latin typeface="Comic Sans MS" pitchFamily="-107" charset="0"/>
                <a:ea typeface="ＭＳ Ｐゴシック" pitchFamily="-107" charset="-128"/>
              </a:rPr>
              <a:t>2</a:t>
            </a:r>
            <a:r>
              <a:rPr lang="en-US" sz="2400" dirty="0">
                <a:latin typeface="Comic Sans MS" pitchFamily="-107" charset="0"/>
                <a:ea typeface="ＭＳ Ｐゴシック" pitchFamily="-107" charset="-128"/>
              </a:rPr>
              <a:t> vs. n</a:t>
            </a:r>
            <a:r>
              <a:rPr lang="en-US" sz="2400" baseline="30000" dirty="0">
                <a:latin typeface="Comic Sans MS" pitchFamily="-107" charset="0"/>
                <a:ea typeface="ＭＳ Ｐゴシック" pitchFamily="-107" charset="-128"/>
              </a:rPr>
              <a:t>3</a:t>
            </a:r>
            <a:endParaRPr lang="en-US" sz="2400" dirty="0">
              <a:latin typeface="Comic Sans MS" pitchFamily="-107" charset="0"/>
              <a:ea typeface="ＭＳ Ｐゴシック" pitchFamily="-107" charset="-128"/>
            </a:endParaRP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Comic Sans MS" pitchFamily="-107" charset="0"/>
                <a:ea typeface="ＭＳ Ｐゴシック" pitchFamily="-107" charset="-128"/>
              </a:rPr>
              <a:t>n</a:t>
            </a:r>
            <a:r>
              <a:rPr lang="en-US" sz="2400" baseline="30000" dirty="0">
                <a:latin typeface="Comic Sans MS" pitchFamily="-107" charset="0"/>
                <a:ea typeface="ＭＳ Ｐゴシック" pitchFamily="-107" charset="-128"/>
              </a:rPr>
              <a:t>2</a:t>
            </a:r>
            <a:r>
              <a:rPr lang="en-US" sz="2400" dirty="0">
                <a:latin typeface="Comic Sans MS" pitchFamily="-107" charset="0"/>
                <a:ea typeface="ＭＳ Ｐゴシック" pitchFamily="-107" charset="-128"/>
              </a:rPr>
              <a:t> vs. n</a:t>
            </a:r>
            <a:r>
              <a:rPr lang="en-US" sz="2400" baseline="30000" dirty="0">
                <a:latin typeface="Comic Sans MS" pitchFamily="-107" charset="0"/>
                <a:ea typeface="ＭＳ Ｐゴシック" pitchFamily="-107" charset="-128"/>
              </a:rPr>
              <a:t>2</a:t>
            </a:r>
            <a:endParaRPr lang="en-US" sz="2400" dirty="0">
              <a:latin typeface="Comic Sans MS" pitchFamily="-107" charset="0"/>
              <a:ea typeface="ＭＳ Ｐゴシック" pitchFamily="-107" charset="-128"/>
            </a:endParaRP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2400" dirty="0">
                <a:latin typeface="Comic Sans MS" pitchFamily="-107" charset="0"/>
                <a:ea typeface="ＭＳ Ｐゴシック" pitchFamily="-107" charset="-128"/>
              </a:rPr>
              <a:t>n</a:t>
            </a:r>
            <a:r>
              <a:rPr lang="en-US" sz="2400" baseline="30000" dirty="0">
                <a:latin typeface="Comic Sans MS" pitchFamily="-107" charset="0"/>
                <a:ea typeface="ＭＳ Ｐゴシック" pitchFamily="-107" charset="-128"/>
              </a:rPr>
              <a:t>3</a:t>
            </a:r>
            <a:r>
              <a:rPr lang="en-US" sz="2400" dirty="0">
                <a:latin typeface="Comic Sans MS" pitchFamily="-107" charset="0"/>
                <a:ea typeface="ＭＳ Ｐゴシック" pitchFamily="-107" charset="-128"/>
              </a:rPr>
              <a:t> vs. </a:t>
            </a:r>
            <a:r>
              <a:rPr lang="en-US" sz="2400" dirty="0" err="1">
                <a:latin typeface="Comic Sans MS" pitchFamily="-107" charset="0"/>
                <a:ea typeface="ＭＳ Ｐゴシック" pitchFamily="-107" charset="-128"/>
              </a:rPr>
              <a:t>nlogn</a:t>
            </a:r>
            <a:endParaRPr lang="en-US" sz="2400" dirty="0">
              <a:latin typeface="Comic Sans MS" pitchFamily="-107" charset="0"/>
              <a:ea typeface="ＭＳ Ｐゴシック" pitchFamily="-107" charset="-128"/>
            </a:endParaRP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2863850" y="3970338"/>
            <a:ext cx="154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7" charset="0"/>
              </a:rPr>
              <a:t>n</a:t>
            </a:r>
            <a:r>
              <a:rPr lang="en-US" sz="2400" baseline="30000" dirty="0">
                <a:latin typeface="Comic Sans MS" pitchFamily="-107" charset="0"/>
              </a:rPr>
              <a:t>3</a:t>
            </a:r>
            <a:r>
              <a:rPr lang="en-US" sz="2400" dirty="0">
                <a:latin typeface="Comic Sans MS" pitchFamily="-107" charset="0"/>
              </a:rPr>
              <a:t> =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𝝮</a:t>
            </a:r>
            <a:r>
              <a:rPr lang="en-US" sz="2400" dirty="0">
                <a:latin typeface="Comic Sans MS" pitchFamily="-107" charset="0"/>
              </a:rPr>
              <a:t>(n</a:t>
            </a:r>
            <a:r>
              <a:rPr lang="en-US" sz="2400" baseline="30000" dirty="0">
                <a:latin typeface="Comic Sans MS" pitchFamily="-107" charset="0"/>
              </a:rPr>
              <a:t>2</a:t>
            </a:r>
            <a:r>
              <a:rPr lang="en-US" sz="2400" dirty="0">
                <a:latin typeface="Comic Sans MS" pitchFamily="-107" charset="0"/>
              </a:rPr>
              <a:t>)</a:t>
            </a: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2863850" y="4497388"/>
            <a:ext cx="170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7" charset="0"/>
              </a:rPr>
              <a:t>n =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𝝮</a:t>
            </a:r>
            <a:r>
              <a:rPr lang="en-US" sz="2400" dirty="0">
                <a:latin typeface="Comic Sans MS" pitchFamily="-107" charset="0"/>
              </a:rPr>
              <a:t>(</a:t>
            </a:r>
            <a:r>
              <a:rPr lang="en-US" sz="2400" dirty="0" err="1">
                <a:latin typeface="Comic Sans MS" pitchFamily="-107" charset="0"/>
              </a:rPr>
              <a:t>logn</a:t>
            </a:r>
            <a:r>
              <a:rPr lang="en-US" sz="2400" dirty="0">
                <a:latin typeface="Comic Sans MS" pitchFamily="-107" charset="0"/>
              </a:rPr>
              <a:t>)</a:t>
            </a:r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2863850" y="4992688"/>
            <a:ext cx="143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7" charset="0"/>
              </a:rPr>
              <a:t>n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≠</a:t>
            </a:r>
            <a:r>
              <a:rPr lang="en-US" sz="2400" dirty="0">
                <a:latin typeface="Comic Sans MS" pitchFamily="-107" charset="0"/>
              </a:rPr>
              <a:t>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𝝮</a:t>
            </a:r>
            <a:r>
              <a:rPr lang="en-US" sz="2400" dirty="0">
                <a:latin typeface="Comic Sans MS" pitchFamily="-107" charset="0"/>
              </a:rPr>
              <a:t>(n</a:t>
            </a:r>
            <a:r>
              <a:rPr lang="en-US" sz="2400" baseline="30000" dirty="0">
                <a:latin typeface="Comic Sans MS" pitchFamily="-107" charset="0"/>
              </a:rPr>
              <a:t>2</a:t>
            </a:r>
            <a:r>
              <a:rPr lang="en-US" sz="2400" dirty="0">
                <a:latin typeface="Comic Sans MS" pitchFamily="-107" charset="0"/>
              </a:rPr>
              <a:t>)</a:t>
            </a:r>
          </a:p>
        </p:txBody>
      </p:sp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7132638" y="4027488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7" charset="0"/>
              </a:rPr>
              <a:t>2n</a:t>
            </a:r>
            <a:r>
              <a:rPr lang="en-US" sz="2400" baseline="30000">
                <a:latin typeface="Comic Sans MS" pitchFamily="-107" charset="0"/>
              </a:rPr>
              <a:t>2</a:t>
            </a:r>
            <a:r>
              <a:rPr lang="en-US" sz="2400">
                <a:latin typeface="Comic Sans MS" pitchFamily="-107" charset="0"/>
              </a:rPr>
              <a:t> = O(n</a:t>
            </a:r>
            <a:r>
              <a:rPr lang="en-US" sz="2400" baseline="30000">
                <a:latin typeface="Comic Sans MS" pitchFamily="-107" charset="0"/>
              </a:rPr>
              <a:t>3</a:t>
            </a:r>
            <a:r>
              <a:rPr lang="en-US" sz="2400">
                <a:latin typeface="Comic Sans MS" pitchFamily="-107" charset="0"/>
              </a:rPr>
              <a:t>)</a:t>
            </a:r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7132638" y="4508500"/>
            <a:ext cx="1554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7" charset="0"/>
              </a:rPr>
              <a:t>n</a:t>
            </a:r>
            <a:r>
              <a:rPr lang="en-US" sz="2400" baseline="30000">
                <a:latin typeface="Comic Sans MS" pitchFamily="-107" charset="0"/>
              </a:rPr>
              <a:t>2</a:t>
            </a:r>
            <a:r>
              <a:rPr lang="en-US" sz="2400">
                <a:latin typeface="Comic Sans MS" pitchFamily="-107" charset="0"/>
              </a:rPr>
              <a:t> = O(n</a:t>
            </a:r>
            <a:r>
              <a:rPr lang="en-US" sz="2400" baseline="30000">
                <a:latin typeface="Comic Sans MS" pitchFamily="-107" charset="0"/>
              </a:rPr>
              <a:t>2</a:t>
            </a:r>
            <a:r>
              <a:rPr lang="en-US" sz="2400">
                <a:latin typeface="Comic Sans MS" pitchFamily="-107" charset="0"/>
              </a:rPr>
              <a:t>)</a:t>
            </a:r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7132638" y="5030788"/>
            <a:ext cx="1847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pitchFamily="-107" charset="0"/>
              </a:rPr>
              <a:t>n</a:t>
            </a:r>
            <a:r>
              <a:rPr lang="en-US" sz="2400" baseline="30000" dirty="0">
                <a:latin typeface="Comic Sans MS" pitchFamily="-107" charset="0"/>
              </a:rPr>
              <a:t>3</a:t>
            </a:r>
            <a:r>
              <a:rPr lang="en-US" sz="2400" dirty="0">
                <a:latin typeface="Comic Sans MS" pitchFamily="-107" charset="0"/>
              </a:rPr>
              <a:t> </a:t>
            </a:r>
            <a:r>
              <a:rPr lang="en-US" sz="2400" dirty="0">
                <a:latin typeface="Comic Sans MS" pitchFamily="-107" charset="0"/>
                <a:sym typeface="Symbol" pitchFamily="-107" charset="2"/>
              </a:rPr>
              <a:t>≠ O</a:t>
            </a:r>
            <a:r>
              <a:rPr lang="en-US" sz="2400" dirty="0">
                <a:latin typeface="Comic Sans MS" pitchFamily="-107" charset="0"/>
              </a:rPr>
              <a:t>(</a:t>
            </a:r>
            <a:r>
              <a:rPr lang="en-US" sz="2400" dirty="0" err="1">
                <a:latin typeface="Comic Sans MS" pitchFamily="-107" charset="0"/>
              </a:rPr>
              <a:t>nlgn</a:t>
            </a:r>
            <a:r>
              <a:rPr lang="en-US" sz="2400" dirty="0">
                <a:latin typeface="Comic Sans MS" pitchFamily="-107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7" grpId="0"/>
      <p:bldP spid="95238" grpId="0"/>
      <p:bldP spid="95241" grpId="0"/>
      <p:bldP spid="95242" grpId="0"/>
      <p:bldP spid="95243" grpId="0"/>
      <p:bldP spid="95244" grpId="0"/>
      <p:bldP spid="95245" grpId="0"/>
      <p:bldP spid="952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B2079-664D-7440-A1C9-307D07CC741C}" type="slidenum">
              <a:rPr lang="en-US"/>
              <a:pPr/>
              <a:t>18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Induction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985838"/>
            <a:ext cx="8564562" cy="5424487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n-US" sz="2400" dirty="0"/>
              <a:t>Used to prove a sequence of statements (</a:t>
            </a:r>
            <a:r>
              <a:rPr lang="en-US" sz="2400" dirty="0">
                <a:latin typeface="Comic Sans MS" pitchFamily="-107" charset="0"/>
              </a:rPr>
              <a:t>S(1), S(2), … S(n)</a:t>
            </a:r>
            <a:r>
              <a:rPr lang="en-US" sz="2400" dirty="0"/>
              <a:t>) indexed by positive integers.    </a:t>
            </a:r>
            <a:r>
              <a:rPr lang="en-US" sz="2400" dirty="0">
                <a:latin typeface="Comic Sans MS" pitchFamily="-107" charset="0"/>
              </a:rPr>
              <a:t>S(n):</a:t>
            </a:r>
            <a:endParaRPr lang="en-US" sz="2400" dirty="0"/>
          </a:p>
          <a:p>
            <a:pPr>
              <a:lnSpc>
                <a:spcPct val="180000"/>
              </a:lnSpc>
            </a:pPr>
            <a:r>
              <a:rPr lang="en-US" sz="2400" dirty="0"/>
              <a:t>Proof:</a:t>
            </a:r>
          </a:p>
          <a:p>
            <a:pPr lvl="1">
              <a:lnSpc>
                <a:spcPct val="180000"/>
              </a:lnSpc>
            </a:pPr>
            <a:r>
              <a:rPr lang="en-US" sz="2000" b="1" dirty="0"/>
              <a:t>Basis step</a:t>
            </a:r>
            <a:r>
              <a:rPr lang="en-US" sz="2000" dirty="0"/>
              <a:t>: prove that the statement is true for </a:t>
            </a:r>
            <a:r>
              <a:rPr lang="en-US" sz="2000" dirty="0">
                <a:latin typeface="Comic Sans MS" pitchFamily="-107" charset="0"/>
              </a:rPr>
              <a:t>n = 1</a:t>
            </a:r>
          </a:p>
          <a:p>
            <a:pPr lvl="1">
              <a:lnSpc>
                <a:spcPct val="180000"/>
              </a:lnSpc>
            </a:pPr>
            <a:r>
              <a:rPr lang="en-US" sz="2000" b="1" dirty="0"/>
              <a:t>Inductive step:</a:t>
            </a:r>
            <a:r>
              <a:rPr lang="en-US" sz="2000" dirty="0"/>
              <a:t> assume that </a:t>
            </a:r>
            <a:r>
              <a:rPr lang="en-US" sz="2000" dirty="0">
                <a:latin typeface="Comic Sans MS" pitchFamily="-107" charset="0"/>
              </a:rPr>
              <a:t>S(n)</a:t>
            </a:r>
            <a:r>
              <a:rPr lang="en-US" sz="2000" dirty="0"/>
              <a:t> is true and prove that </a:t>
            </a:r>
            <a:r>
              <a:rPr lang="en-US" sz="2000" dirty="0">
                <a:latin typeface="Comic Sans MS" pitchFamily="-107" charset="0"/>
              </a:rPr>
              <a:t>S(n+1)</a:t>
            </a:r>
            <a:r>
              <a:rPr lang="en-US" sz="2000" dirty="0"/>
              <a:t> is true for all </a:t>
            </a:r>
            <a:r>
              <a:rPr lang="en-US" sz="2000" dirty="0">
                <a:latin typeface="Comic Sans MS" pitchFamily="-107" charset="0"/>
              </a:rPr>
              <a:t>n </a:t>
            </a:r>
            <a:r>
              <a:rPr lang="en-US" sz="20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≥ 1</a:t>
            </a:r>
          </a:p>
          <a:p>
            <a:pPr>
              <a:lnSpc>
                <a:spcPct val="180000"/>
              </a:lnSpc>
            </a:pPr>
            <a:r>
              <a:rPr lang="en-US" sz="2400" dirty="0">
                <a:ea typeface="Arial" pitchFamily="-107" charset="0"/>
                <a:cs typeface="Arial" pitchFamily="-107" charset="0"/>
              </a:rPr>
              <a:t>The key to proving mathematical induction is to find case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n 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“within” case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n+1</a:t>
            </a:r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059698"/>
              </p:ext>
            </p:extLst>
          </p:nvPr>
        </p:nvGraphicFramePr>
        <p:xfrm>
          <a:off x="6765957" y="1706563"/>
          <a:ext cx="1809750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71" name="Equation" r:id="rId4" imgW="901440" imgH="431640" progId="Equation.3">
                  <p:embed/>
                </p:oleObj>
              </mc:Choice>
              <mc:Fallback>
                <p:oleObj name="Equation" r:id="rId4" imgW="9014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57" y="1706563"/>
                        <a:ext cx="1809750" cy="86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4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BF6F-6FF1-7944-A4A7-059506BDF6A8}" type="slidenum">
              <a:rPr lang="en-US"/>
              <a:pPr/>
              <a:t>19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Recursive Algorithms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183562" cy="5262562"/>
          </a:xfrm>
        </p:spPr>
        <p:txBody>
          <a:bodyPr/>
          <a:lstStyle/>
          <a:p>
            <a:pPr marL="457200" indent="-457200"/>
            <a:r>
              <a:rPr lang="en-US" sz="2000" dirty="0">
                <a:solidFill>
                  <a:srgbClr val="CC0000"/>
                </a:solidFill>
                <a:latin typeface="Comic Sans MS" pitchFamily="-107" charset="0"/>
                <a:sym typeface="Symbol" pitchFamily="-107" charset="2"/>
              </a:rPr>
              <a:t>Binary search: </a:t>
            </a:r>
            <a:r>
              <a:rPr lang="en-US" sz="2000" dirty="0">
                <a:sym typeface="Symbol" pitchFamily="-107" charset="2"/>
              </a:rPr>
              <a:t>for an ordered array A, finds if </a:t>
            </a:r>
            <a:r>
              <a:rPr lang="en-US" sz="2000" dirty="0">
                <a:latin typeface="Comic Sans MS" pitchFamily="-107" charset="0"/>
                <a:sym typeface="Symbol" pitchFamily="-107" charset="2"/>
              </a:rPr>
              <a:t>x</a:t>
            </a:r>
            <a:r>
              <a:rPr lang="en-US" sz="2000" dirty="0">
                <a:sym typeface="Symbol" pitchFamily="-107" charset="2"/>
              </a:rPr>
              <a:t> is in the array A[lo…hi]</a:t>
            </a:r>
          </a:p>
          <a:p>
            <a:pPr marL="457200" indent="-457200"/>
            <a:endParaRPr lang="en-US" sz="2000" dirty="0">
              <a:sym typeface="Symbol" pitchFamily="-107" charset="2"/>
            </a:endParaRP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rgbClr val="DD0111"/>
                </a:solidFill>
                <a:latin typeface="Monotype Corsiva" pitchFamily="-107" charset="0"/>
                <a:sym typeface="Symbol" pitchFamily="-107" charset="2"/>
              </a:rPr>
              <a:t>Alg.:</a:t>
            </a:r>
            <a:r>
              <a:rPr lang="en-US" sz="2000" dirty="0">
                <a:sym typeface="Symbol" pitchFamily="-107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BINARY-SEARCH (A, lo, hi, x) </a:t>
            </a:r>
          </a:p>
          <a:p>
            <a:pPr marL="457200" indent="-457200">
              <a:buFontTx/>
              <a:buNone/>
            </a:pPr>
            <a:r>
              <a:rPr lang="en-US" sz="800" dirty="0">
                <a:solidFill>
                  <a:schemeClr val="tx1"/>
                </a:solidFill>
                <a:sym typeface="Symbol" pitchFamily="-107" charset="2"/>
              </a:rPr>
              <a:t>	</a:t>
            </a: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	</a:t>
            </a:r>
            <a:r>
              <a:rPr lang="en-US" sz="2000" b="1" dirty="0">
                <a:solidFill>
                  <a:schemeClr val="tx1"/>
                </a:solidFill>
                <a:sym typeface="Symbol" pitchFamily="-107" charset="2"/>
              </a:rPr>
              <a:t>if</a:t>
            </a: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 (lo &gt; hi)</a:t>
            </a: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		</a:t>
            </a:r>
            <a:r>
              <a:rPr lang="en-US" sz="2000" b="1" dirty="0">
                <a:solidFill>
                  <a:schemeClr val="tx1"/>
                </a:solidFill>
                <a:sym typeface="Symbol" pitchFamily="-107" charset="2"/>
              </a:rPr>
              <a:t>return</a:t>
            </a: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 FALSE</a:t>
            </a: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	mid ← ⎣(</a:t>
            </a:r>
            <a:r>
              <a:rPr lang="en-US" sz="2000" dirty="0" err="1">
                <a:solidFill>
                  <a:schemeClr val="tx1"/>
                </a:solidFill>
                <a:sym typeface="Symbol" pitchFamily="-107" charset="2"/>
              </a:rPr>
              <a:t>lo+hi</a:t>
            </a: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)/2⎦</a:t>
            </a: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	</a:t>
            </a:r>
            <a:r>
              <a:rPr lang="en-US" sz="2000" b="1" dirty="0">
                <a:solidFill>
                  <a:schemeClr val="tx1"/>
                </a:solidFill>
                <a:sym typeface="Symbol" pitchFamily="-107" charset="2"/>
              </a:rPr>
              <a:t>if</a:t>
            </a: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 x = A[mid]</a:t>
            </a: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		return TRUE</a:t>
            </a: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	</a:t>
            </a:r>
            <a:r>
              <a:rPr lang="en-US" sz="2000" b="1" dirty="0">
                <a:solidFill>
                  <a:schemeClr val="tx1"/>
                </a:solidFill>
                <a:sym typeface="Symbol" pitchFamily="-107" charset="2"/>
              </a:rPr>
              <a:t>if</a:t>
            </a: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 ( x &lt; A[mid] )</a:t>
            </a: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		BINARY-SEARCH (A, lo, mid-1, x)</a:t>
            </a: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	</a:t>
            </a:r>
            <a:r>
              <a:rPr lang="en-US" sz="2000" b="1" dirty="0">
                <a:solidFill>
                  <a:schemeClr val="tx1"/>
                </a:solidFill>
                <a:sym typeface="Symbol" pitchFamily="-107" charset="2"/>
              </a:rPr>
              <a:t>if</a:t>
            </a: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 ( x &gt; A[mid] )</a:t>
            </a:r>
          </a:p>
          <a:p>
            <a:pPr marL="457200" indent="-457200">
              <a:buFontTx/>
              <a:buNone/>
            </a:pPr>
            <a:r>
              <a:rPr lang="en-US" sz="2000" dirty="0">
                <a:solidFill>
                  <a:schemeClr val="tx1"/>
                </a:solidFill>
                <a:sym typeface="Symbol" pitchFamily="-107" charset="2"/>
              </a:rPr>
              <a:t> 		BINARY-SEARCH (A, mid+1, hi, x)</a:t>
            </a:r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4586288" y="2325688"/>
            <a:ext cx="4267200" cy="1662112"/>
            <a:chOff x="2736" y="1872"/>
            <a:chExt cx="2688" cy="1047"/>
          </a:xfrm>
        </p:grpSpPr>
        <p:grpSp>
          <p:nvGrpSpPr>
            <p:cNvPr id="106501" name="Group 5"/>
            <p:cNvGrpSpPr>
              <a:grpSpLocks/>
            </p:cNvGrpSpPr>
            <p:nvPr/>
          </p:nvGrpSpPr>
          <p:grpSpPr bwMode="auto">
            <a:xfrm>
              <a:off x="2736" y="1872"/>
              <a:ext cx="2688" cy="480"/>
              <a:chOff x="528" y="1392"/>
              <a:chExt cx="2688" cy="480"/>
            </a:xfrm>
          </p:grpSpPr>
          <p:grpSp>
            <p:nvGrpSpPr>
              <p:cNvPr id="106502" name="Group 6"/>
              <p:cNvGrpSpPr>
                <a:grpSpLocks/>
              </p:cNvGrpSpPr>
              <p:nvPr/>
            </p:nvGrpSpPr>
            <p:grpSpPr bwMode="auto">
              <a:xfrm>
                <a:off x="528" y="1584"/>
                <a:ext cx="2688" cy="288"/>
                <a:chOff x="528" y="1440"/>
                <a:chExt cx="2688" cy="288"/>
              </a:xfrm>
            </p:grpSpPr>
            <p:sp>
              <p:nvSpPr>
                <p:cNvPr id="106503" name="Rectangle 7"/>
                <p:cNvSpPr>
                  <a:spLocks noChangeArrowheads="1"/>
                </p:cNvSpPr>
                <p:nvPr/>
              </p:nvSpPr>
              <p:spPr bwMode="auto">
                <a:xfrm>
                  <a:off x="2880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12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06504" name="Rectangle 8"/>
                <p:cNvSpPr>
                  <a:spLocks noChangeArrowheads="1"/>
                </p:cNvSpPr>
                <p:nvPr/>
              </p:nvSpPr>
              <p:spPr bwMode="auto">
                <a:xfrm>
                  <a:off x="254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11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06505" name="Rectangle 9"/>
                <p:cNvSpPr>
                  <a:spLocks noChangeArrowheads="1"/>
                </p:cNvSpPr>
                <p:nvPr/>
              </p:nvSpPr>
              <p:spPr bwMode="auto">
                <a:xfrm>
                  <a:off x="2208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10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06506" name="Rectangle 10"/>
                <p:cNvSpPr>
                  <a:spLocks noChangeArrowheads="1"/>
                </p:cNvSpPr>
                <p:nvPr/>
              </p:nvSpPr>
              <p:spPr bwMode="auto">
                <a:xfrm>
                  <a:off x="1872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9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06507" name="Rectangle 11"/>
                <p:cNvSpPr>
                  <a:spLocks noChangeArrowheads="1"/>
                </p:cNvSpPr>
                <p:nvPr/>
              </p:nvSpPr>
              <p:spPr bwMode="auto">
                <a:xfrm>
                  <a:off x="1536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7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06508" name="Rectangle 12"/>
                <p:cNvSpPr>
                  <a:spLocks noChangeArrowheads="1"/>
                </p:cNvSpPr>
                <p:nvPr/>
              </p:nvSpPr>
              <p:spPr bwMode="auto">
                <a:xfrm>
                  <a:off x="1200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5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06509" name="Rectangle 13"/>
                <p:cNvSpPr>
                  <a:spLocks noChangeArrowheads="1"/>
                </p:cNvSpPr>
                <p:nvPr/>
              </p:nvSpPr>
              <p:spPr bwMode="auto">
                <a:xfrm>
                  <a:off x="86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3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06510" name="Rectangle 14"/>
                <p:cNvSpPr>
                  <a:spLocks noChangeArrowheads="1"/>
                </p:cNvSpPr>
                <p:nvPr/>
              </p:nvSpPr>
              <p:spPr bwMode="auto">
                <a:xfrm>
                  <a:off x="528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2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06511" name="Line 15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12" name="Line 16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13" name="Line 17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14" name="Line 18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15" name="Line 19"/>
                <p:cNvSpPr>
                  <a:spLocks noChangeShapeType="1"/>
                </p:cNvSpPr>
                <p:nvPr/>
              </p:nvSpPr>
              <p:spPr bwMode="auto">
                <a:xfrm>
                  <a:off x="120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16" name="Line 20"/>
                <p:cNvSpPr>
                  <a:spLocks noChangeShapeType="1"/>
                </p:cNvSpPr>
                <p:nvPr/>
              </p:nvSpPr>
              <p:spPr bwMode="auto">
                <a:xfrm>
                  <a:off x="1536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17" name="Line 21"/>
                <p:cNvSpPr>
                  <a:spLocks noChangeShapeType="1"/>
                </p:cNvSpPr>
                <p:nvPr/>
              </p:nvSpPr>
              <p:spPr bwMode="auto">
                <a:xfrm>
                  <a:off x="1872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18" name="Line 22"/>
                <p:cNvSpPr>
                  <a:spLocks noChangeShapeType="1"/>
                </p:cNvSpPr>
                <p:nvPr/>
              </p:nvSpPr>
              <p:spPr bwMode="auto">
                <a:xfrm>
                  <a:off x="2208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19" name="Line 23"/>
                <p:cNvSpPr>
                  <a:spLocks noChangeShapeType="1"/>
                </p:cNvSpPr>
                <p:nvPr/>
              </p:nvSpPr>
              <p:spPr bwMode="auto">
                <a:xfrm>
                  <a:off x="254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20" name="Line 24"/>
                <p:cNvSpPr>
                  <a:spLocks noChangeShapeType="1"/>
                </p:cNvSpPr>
                <p:nvPr/>
              </p:nvSpPr>
              <p:spPr bwMode="auto">
                <a:xfrm>
                  <a:off x="288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6521" name="Line 25"/>
                <p:cNvSpPr>
                  <a:spLocks noChangeShapeType="1"/>
                </p:cNvSpPr>
                <p:nvPr/>
              </p:nvSpPr>
              <p:spPr bwMode="auto">
                <a:xfrm>
                  <a:off x="3216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6522" name="Text Box 26"/>
              <p:cNvSpPr txBox="1">
                <a:spLocks noChangeArrowheads="1"/>
              </p:cNvSpPr>
              <p:nvPr/>
            </p:nvSpPr>
            <p:spPr bwMode="auto">
              <a:xfrm>
                <a:off x="624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1</a:t>
                </a:r>
              </a:p>
            </p:txBody>
          </p:sp>
          <p:sp>
            <p:nvSpPr>
              <p:cNvPr id="106523" name="Text Box 27"/>
              <p:cNvSpPr txBox="1">
                <a:spLocks noChangeArrowheads="1"/>
              </p:cNvSpPr>
              <p:nvPr/>
            </p:nvSpPr>
            <p:spPr bwMode="auto">
              <a:xfrm>
                <a:off x="960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2</a:t>
                </a:r>
              </a:p>
            </p:txBody>
          </p:sp>
          <p:sp>
            <p:nvSpPr>
              <p:cNvPr id="106524" name="Text Box 28"/>
              <p:cNvSpPr txBox="1">
                <a:spLocks noChangeArrowheads="1"/>
              </p:cNvSpPr>
              <p:nvPr/>
            </p:nvSpPr>
            <p:spPr bwMode="auto">
              <a:xfrm>
                <a:off x="1296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3</a:t>
                </a:r>
              </a:p>
            </p:txBody>
          </p:sp>
          <p:sp>
            <p:nvSpPr>
              <p:cNvPr id="106525" name="Text Box 29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4</a:t>
                </a:r>
              </a:p>
            </p:txBody>
          </p:sp>
          <p:sp>
            <p:nvSpPr>
              <p:cNvPr id="106526" name="Text Box 30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5</a:t>
                </a:r>
              </a:p>
            </p:txBody>
          </p:sp>
          <p:sp>
            <p:nvSpPr>
              <p:cNvPr id="106527" name="Text Box 31"/>
              <p:cNvSpPr txBox="1">
                <a:spLocks noChangeArrowheads="1"/>
              </p:cNvSpPr>
              <p:nvPr/>
            </p:nvSpPr>
            <p:spPr bwMode="auto">
              <a:xfrm>
                <a:off x="2304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6</a:t>
                </a:r>
              </a:p>
            </p:txBody>
          </p:sp>
          <p:sp>
            <p:nvSpPr>
              <p:cNvPr id="106528" name="Text Box 32"/>
              <p:cNvSpPr txBox="1">
                <a:spLocks noChangeArrowheads="1"/>
              </p:cNvSpPr>
              <p:nvPr/>
            </p:nvSpPr>
            <p:spPr bwMode="auto">
              <a:xfrm>
                <a:off x="2640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7</a:t>
                </a:r>
              </a:p>
            </p:txBody>
          </p:sp>
          <p:sp>
            <p:nvSpPr>
              <p:cNvPr id="106529" name="Text Box 33"/>
              <p:cNvSpPr txBox="1">
                <a:spLocks noChangeArrowheads="1"/>
              </p:cNvSpPr>
              <p:nvPr/>
            </p:nvSpPr>
            <p:spPr bwMode="auto">
              <a:xfrm>
                <a:off x="2976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8</a:t>
                </a:r>
              </a:p>
            </p:txBody>
          </p:sp>
        </p:grpSp>
        <p:grpSp>
          <p:nvGrpSpPr>
            <p:cNvPr id="106530" name="Group 34"/>
            <p:cNvGrpSpPr>
              <a:grpSpLocks/>
            </p:cNvGrpSpPr>
            <p:nvPr/>
          </p:nvGrpSpPr>
          <p:grpSpPr bwMode="auto">
            <a:xfrm>
              <a:off x="3936" y="2448"/>
              <a:ext cx="660" cy="375"/>
              <a:chOff x="3936" y="2448"/>
              <a:chExt cx="660" cy="375"/>
            </a:xfrm>
          </p:grpSpPr>
          <p:sp>
            <p:nvSpPr>
              <p:cNvPr id="106531" name="Text Box 35"/>
              <p:cNvSpPr txBox="1">
                <a:spLocks noChangeArrowheads="1"/>
              </p:cNvSpPr>
              <p:nvPr/>
            </p:nvSpPr>
            <p:spPr bwMode="auto">
              <a:xfrm>
                <a:off x="4224" y="2592"/>
                <a:ext cx="3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/>
                  <a:t>mid</a:t>
                </a:r>
              </a:p>
            </p:txBody>
          </p:sp>
          <p:sp>
            <p:nvSpPr>
              <p:cNvPr id="106532" name="Line 36"/>
              <p:cNvSpPr>
                <a:spLocks noChangeShapeType="1"/>
              </p:cNvSpPr>
              <p:nvPr/>
            </p:nvSpPr>
            <p:spPr bwMode="auto">
              <a:xfrm flipH="1">
                <a:off x="3936" y="27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533" name="Line 37"/>
              <p:cNvSpPr>
                <a:spLocks noChangeShapeType="1"/>
              </p:cNvSpPr>
              <p:nvPr/>
            </p:nvSpPr>
            <p:spPr bwMode="auto">
              <a:xfrm flipV="1">
                <a:off x="3936" y="244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6534" name="Text Box 38"/>
            <p:cNvSpPr txBox="1">
              <a:spLocks noChangeArrowheads="1"/>
            </p:cNvSpPr>
            <p:nvPr/>
          </p:nvSpPr>
          <p:spPr bwMode="auto">
            <a:xfrm>
              <a:off x="2784" y="2688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lo</a:t>
              </a:r>
            </a:p>
          </p:txBody>
        </p:sp>
        <p:sp>
          <p:nvSpPr>
            <p:cNvPr id="106535" name="Text Box 39"/>
            <p:cNvSpPr txBox="1">
              <a:spLocks noChangeArrowheads="1"/>
            </p:cNvSpPr>
            <p:nvPr/>
          </p:nvSpPr>
          <p:spPr bwMode="auto">
            <a:xfrm>
              <a:off x="5126" y="2688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hi</a:t>
              </a:r>
            </a:p>
          </p:txBody>
        </p:sp>
        <p:sp>
          <p:nvSpPr>
            <p:cNvPr id="106536" name="Line 40"/>
            <p:cNvSpPr>
              <a:spLocks noChangeShapeType="1"/>
            </p:cNvSpPr>
            <p:nvPr/>
          </p:nvSpPr>
          <p:spPr bwMode="auto">
            <a:xfrm flipV="1">
              <a:off x="2880" y="240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37" name="Line 41"/>
            <p:cNvSpPr>
              <a:spLocks noChangeShapeType="1"/>
            </p:cNvSpPr>
            <p:nvPr/>
          </p:nvSpPr>
          <p:spPr bwMode="auto">
            <a:xfrm flipV="1">
              <a:off x="5232" y="240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0FA52-5FF1-2A44-9499-EB8D7761DA42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881001" cy="5076825"/>
          </a:xfrm>
        </p:spPr>
        <p:txBody>
          <a:bodyPr/>
          <a:lstStyle/>
          <a:p>
            <a:r>
              <a:rPr lang="en-US" sz="3200" dirty="0"/>
              <a:t>Instructor: Dr. Monica Nicolescu</a:t>
            </a:r>
          </a:p>
          <a:p>
            <a:pPr lvl="1"/>
            <a:r>
              <a:rPr lang="en-US" dirty="0"/>
              <a:t>E-mail:          	</a:t>
            </a:r>
            <a:r>
              <a:rPr lang="en-US" dirty="0" err="1"/>
              <a:t>monica@cse.unr.edu</a:t>
            </a:r>
            <a:endParaRPr lang="en-US" dirty="0"/>
          </a:p>
          <a:p>
            <a:pPr lvl="1"/>
            <a:r>
              <a:rPr lang="en-US" dirty="0"/>
              <a:t>Office hours: 	Tuesday 10am-noon, </a:t>
            </a:r>
          </a:p>
          <a:p>
            <a:pPr marL="457200" lvl="1" indent="0">
              <a:buNone/>
            </a:pPr>
            <a:r>
              <a:rPr lang="en-US" dirty="0"/>
              <a:t>			Thursday 9:30-10:30am, and by request</a:t>
            </a:r>
          </a:p>
          <a:p>
            <a:pPr lvl="1"/>
            <a:r>
              <a:rPr lang="en-US" dirty="0"/>
              <a:t>Office:           	SEM 239</a:t>
            </a:r>
          </a:p>
          <a:p>
            <a:r>
              <a:rPr lang="en-US" sz="3200" dirty="0"/>
              <a:t>Teaching assistant: </a:t>
            </a:r>
            <a:r>
              <a:rPr lang="en-US" sz="3200" dirty="0" err="1"/>
              <a:t>Tawfiq</a:t>
            </a:r>
            <a:r>
              <a:rPr lang="en-US" sz="3200" dirty="0"/>
              <a:t> </a:t>
            </a:r>
            <a:r>
              <a:rPr lang="en-US" sz="3200" dirty="0" err="1"/>
              <a:t>Cowdhury</a:t>
            </a:r>
            <a:endParaRPr lang="en-US" sz="3200" dirty="0"/>
          </a:p>
          <a:p>
            <a:pPr lvl="1"/>
            <a:r>
              <a:rPr lang="en-US" dirty="0"/>
              <a:t>E-mail:		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mtawfiqc@nevada.unr.edu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/>
              <a:t>Office hours:	Friday, 10am-noon</a:t>
            </a:r>
          </a:p>
          <a:p>
            <a:pPr lvl="1"/>
            <a:r>
              <a:rPr lang="en-US" dirty="0"/>
              <a:t>Office:		Lab C at ECC, SEM</a:t>
            </a:r>
          </a:p>
          <a:p>
            <a:r>
              <a:rPr lang="en-US" sz="3200" dirty="0"/>
              <a:t>Class webpage:</a:t>
            </a:r>
          </a:p>
          <a:p>
            <a:pPr lvl="1"/>
            <a:r>
              <a:rPr lang="en-US" sz="18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http://www.cse.unr.edu/~monica/Courses/CS477-677/index.html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Tx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9548C-8354-944B-B703-86A40107AAD2}" type="slidenum">
              <a:rPr lang="en-US"/>
              <a:pPr/>
              <a:t>20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62000" indent="-762000"/>
            <a:r>
              <a:rPr lang="en-US"/>
              <a:t>Recurrences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70525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>
                <a:solidFill>
                  <a:srgbClr val="DD0111"/>
                </a:solidFill>
                <a:latin typeface="Monotype Corsiva" pitchFamily="-107" charset="0"/>
              </a:rPr>
              <a:t>Def.:</a:t>
            </a:r>
            <a:r>
              <a:rPr lang="en-US" sz="3200" dirty="0">
                <a:latin typeface="Monotype Corsiva" pitchFamily="-107" charset="0"/>
              </a:rPr>
              <a:t> Recurrence = an equation or inequality that describes a function in terms of its value on smaller inputs, and one or more base cases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E.g.: T(n) = T(n-1) + n</a:t>
            </a:r>
          </a:p>
          <a:p>
            <a:pPr>
              <a:lnSpc>
                <a:spcPct val="150000"/>
              </a:lnSpc>
            </a:pPr>
            <a:r>
              <a:rPr lang="en-US" dirty="0"/>
              <a:t>Useful for analyzing recurrent algorithms</a:t>
            </a:r>
          </a:p>
          <a:p>
            <a:r>
              <a:rPr lang="en-US" dirty="0"/>
              <a:t>Methods for solving recurrences</a:t>
            </a:r>
          </a:p>
          <a:p>
            <a:pPr lvl="1"/>
            <a:r>
              <a:rPr lang="en-US" dirty="0">
                <a:solidFill>
                  <a:srgbClr val="CC0000"/>
                </a:solidFill>
              </a:rPr>
              <a:t>Iteration method</a:t>
            </a:r>
          </a:p>
          <a:p>
            <a:pPr lvl="1"/>
            <a:r>
              <a:rPr lang="en-US" dirty="0">
                <a:solidFill>
                  <a:srgbClr val="CC0000"/>
                </a:solidFill>
              </a:rPr>
              <a:t>Substitution method</a:t>
            </a:r>
          </a:p>
          <a:p>
            <a:pPr lvl="1"/>
            <a:r>
              <a:rPr lang="en-US" dirty="0">
                <a:solidFill>
                  <a:srgbClr val="CC0000"/>
                </a:solidFill>
              </a:rPr>
              <a:t>Recursion tree method</a:t>
            </a:r>
          </a:p>
          <a:p>
            <a:pPr lvl="1"/>
            <a:r>
              <a:rPr lang="en-US" dirty="0">
                <a:solidFill>
                  <a:srgbClr val="CC0000"/>
                </a:solidFill>
              </a:rPr>
              <a:t>Master method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863AA-5CC5-8D48-B687-42CA55E81641}" type="slidenum">
              <a:rPr lang="en-US"/>
              <a:pPr/>
              <a:t>21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587427" cy="906462"/>
          </a:xfrm>
        </p:spPr>
        <p:txBody>
          <a:bodyPr/>
          <a:lstStyle/>
          <a:p>
            <a:r>
              <a:rPr lang="en-US" dirty="0"/>
              <a:t>Sorting – Analysis of Running Time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563" y="1684338"/>
            <a:ext cx="4076700" cy="19970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</a:rPr>
              <a:t>Iterative methods:</a:t>
            </a:r>
          </a:p>
          <a:p>
            <a:pPr>
              <a:lnSpc>
                <a:spcPct val="90000"/>
              </a:lnSpc>
            </a:pPr>
            <a:r>
              <a:rPr lang="en-US" dirty="0"/>
              <a:t>Insertion sort</a:t>
            </a:r>
          </a:p>
          <a:p>
            <a:pPr>
              <a:lnSpc>
                <a:spcPct val="90000"/>
              </a:lnSpc>
            </a:pPr>
            <a:r>
              <a:rPr lang="en-US" dirty="0"/>
              <a:t>Bubble sort</a:t>
            </a:r>
          </a:p>
          <a:p>
            <a:pPr>
              <a:lnSpc>
                <a:spcPct val="90000"/>
              </a:lnSpc>
            </a:pPr>
            <a:r>
              <a:rPr lang="en-US" dirty="0"/>
              <a:t>Selection sort</a:t>
            </a:r>
          </a:p>
        </p:txBody>
      </p:sp>
      <p:pic>
        <p:nvPicPr>
          <p:cNvPr id="103429" name="Picture 5" descr="SL0049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18025" y="1130300"/>
            <a:ext cx="4087813" cy="2789238"/>
          </a:xfrm>
          <a:prstGeom prst="rect">
            <a:avLst/>
          </a:prstGeom>
          <a:noFill/>
        </p:spPr>
      </p:pic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4630738" y="3962400"/>
            <a:ext cx="378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2, 3, 4, 5, 6, 7, 8, 9, 10, J, Q, K, A</a:t>
            </a:r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469900" y="4330700"/>
            <a:ext cx="40767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solidFill>
                  <a:srgbClr val="DD0111"/>
                </a:solidFill>
                <a:latin typeface="Century Gothic"/>
                <a:cs typeface="Century Gothic"/>
              </a:rPr>
              <a:t>Divide and conquer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rgbClr val="262626"/>
                </a:solidFill>
                <a:latin typeface="Century Gothic"/>
                <a:cs typeface="Century Gothic"/>
              </a:rPr>
              <a:t>Merge sort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rgbClr val="262626"/>
                </a:solidFill>
                <a:latin typeface="Century Gothic"/>
                <a:cs typeface="Century Gothic"/>
              </a:rPr>
              <a:t>Quicksort</a:t>
            </a:r>
          </a:p>
        </p:txBody>
      </p:sp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4096390" y="4330700"/>
            <a:ext cx="483235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dirty="0">
                <a:solidFill>
                  <a:srgbClr val="DD0111"/>
                </a:solidFill>
                <a:latin typeface="Century Gothic"/>
                <a:cs typeface="Century Gothic"/>
              </a:rPr>
              <a:t>Non-comparison methods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rgbClr val="262626"/>
                </a:solidFill>
                <a:latin typeface="Century Gothic"/>
                <a:cs typeface="Century Gothic"/>
              </a:rPr>
              <a:t>Counting sort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rgbClr val="262626"/>
                </a:solidFill>
                <a:latin typeface="Century Gothic"/>
                <a:cs typeface="Century Gothic"/>
              </a:rPr>
              <a:t>Radix sort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rgbClr val="262626"/>
                </a:solidFill>
                <a:latin typeface="Century Gothic"/>
                <a:cs typeface="Century Gothic"/>
              </a:rPr>
              <a:t>Bucket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  <p:bldP spid="103431" grpId="0"/>
      <p:bldP spid="1034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658B4-AB37-254F-88EF-D08DD5348D4F}" type="slidenum">
              <a:rPr lang="en-US"/>
              <a:pPr/>
              <a:t>22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Analysis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5463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/>
              <a:t>Worst case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Provides an upper bound on running time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An absolute </a:t>
            </a:r>
            <a:r>
              <a:rPr lang="en-US" dirty="0">
                <a:solidFill>
                  <a:srgbClr val="CC0000"/>
                </a:solidFill>
              </a:rPr>
              <a:t>guarantee</a:t>
            </a:r>
            <a:r>
              <a:rPr lang="en-US" dirty="0"/>
              <a:t> that the algorithm would not run longer, no matter what the inputs are</a:t>
            </a:r>
          </a:p>
          <a:p>
            <a:pPr>
              <a:lnSpc>
                <a:spcPct val="110000"/>
              </a:lnSpc>
            </a:pPr>
            <a:r>
              <a:rPr lang="en-US" dirty="0"/>
              <a:t>Best case</a:t>
            </a:r>
            <a:endParaRPr lang="en-US" dirty="0">
              <a:latin typeface="Comic Sans MS" pitchFamily="-107" charset="0"/>
            </a:endParaRPr>
          </a:p>
          <a:p>
            <a:pPr lvl="1">
              <a:lnSpc>
                <a:spcPct val="110000"/>
              </a:lnSpc>
            </a:pPr>
            <a:r>
              <a:rPr lang="en-US" dirty="0"/>
              <a:t>Input is the one for which the algorithm runs the fastest</a:t>
            </a:r>
          </a:p>
          <a:p>
            <a:pPr>
              <a:lnSpc>
                <a:spcPct val="110000"/>
              </a:lnSpc>
            </a:pPr>
            <a:r>
              <a:rPr lang="en-US" dirty="0"/>
              <a:t>Average case </a:t>
            </a:r>
            <a:endParaRPr lang="en-US" dirty="0">
              <a:latin typeface="Comic Sans MS" pitchFamily="-107" charset="0"/>
            </a:endParaRPr>
          </a:p>
          <a:p>
            <a:pPr lvl="1">
              <a:lnSpc>
                <a:spcPct val="110000"/>
              </a:lnSpc>
            </a:pPr>
            <a:r>
              <a:rPr lang="en-US" dirty="0"/>
              <a:t>Provides a </a:t>
            </a:r>
            <a:r>
              <a:rPr lang="en-US" dirty="0">
                <a:solidFill>
                  <a:srgbClr val="CC0000"/>
                </a:solidFill>
              </a:rPr>
              <a:t>prediction</a:t>
            </a:r>
            <a:r>
              <a:rPr lang="en-US" dirty="0"/>
              <a:t> about the running time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Assumes that the input is random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2796036" y="1241425"/>
            <a:ext cx="54276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Century Gothic"/>
                <a:cs typeface="Century Gothic"/>
              </a:rPr>
              <a:t>(e.g. cards reversely ordered)</a:t>
            </a:r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2703961" y="3146425"/>
            <a:ext cx="5305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entury Gothic"/>
                <a:cs typeface="Century Gothic"/>
              </a:rPr>
              <a:t>(e.g., cards already ordered)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3245298" y="4546600"/>
            <a:ext cx="28210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Century Gothic"/>
                <a:cs typeface="Century Gothic"/>
              </a:rPr>
              <a:t>(general case)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/>
      <p:bldP spid="8909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41ED-C459-5A4A-99EC-81DB07F68752}" type="slidenum">
              <a:rPr lang="en-US"/>
              <a:pPr/>
              <a:t>23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Specialized Data Structures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5049837" cy="507682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Problem:</a:t>
            </a:r>
          </a:p>
          <a:p>
            <a:pPr lvl="1"/>
            <a:r>
              <a:rPr lang="en-US" sz="2000" dirty="0"/>
              <a:t>Keeping track of customer account information at a bank or flight reservations</a:t>
            </a:r>
          </a:p>
          <a:p>
            <a:pPr lvl="1"/>
            <a:r>
              <a:rPr lang="en-US" sz="2000" dirty="0"/>
              <a:t>This applications requires fast </a:t>
            </a:r>
            <a:r>
              <a:rPr lang="en-US" sz="2000" dirty="0">
                <a:solidFill>
                  <a:srgbClr val="CC0000"/>
                </a:solidFill>
              </a:rPr>
              <a:t>search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C0000"/>
                </a:solidFill>
              </a:rPr>
              <a:t>insert/delete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C0000"/>
                </a:solidFill>
              </a:rPr>
              <a:t>sort</a:t>
            </a:r>
          </a:p>
          <a:p>
            <a:pPr>
              <a:buFontTx/>
              <a:buNone/>
            </a:pPr>
            <a:r>
              <a:rPr lang="en-US" sz="2400" dirty="0"/>
              <a:t>Solution: </a:t>
            </a:r>
            <a:r>
              <a:rPr lang="en-US" sz="2400" dirty="0">
                <a:solidFill>
                  <a:srgbClr val="CC0000"/>
                </a:solidFill>
              </a:rPr>
              <a:t>binary search trees</a:t>
            </a:r>
          </a:p>
          <a:p>
            <a:pPr lvl="1"/>
            <a:r>
              <a:rPr lang="en-US" sz="2000" dirty="0"/>
              <a:t>If </a:t>
            </a:r>
            <a:r>
              <a:rPr lang="en-US" sz="2000" dirty="0">
                <a:latin typeface="Comic Sans MS" pitchFamily="-107" charset="0"/>
              </a:rPr>
              <a:t>y</a:t>
            </a:r>
            <a:r>
              <a:rPr lang="en-US" sz="2000" dirty="0"/>
              <a:t> is in left </a:t>
            </a:r>
            <a:r>
              <a:rPr lang="en-US" sz="2000" dirty="0" err="1"/>
              <a:t>subtree</a:t>
            </a:r>
            <a:r>
              <a:rPr lang="en-US" sz="2000" dirty="0"/>
              <a:t> of </a:t>
            </a:r>
            <a:r>
              <a:rPr lang="en-US" sz="2000" dirty="0">
                <a:latin typeface="Comic Sans MS" pitchFamily="-107" charset="0"/>
              </a:rPr>
              <a:t>x</a:t>
            </a:r>
            <a:r>
              <a:rPr lang="en-US" sz="2000" dirty="0"/>
              <a:t>, </a:t>
            </a:r>
          </a:p>
          <a:p>
            <a:pPr lvl="2">
              <a:buFontTx/>
              <a:buNone/>
            </a:pPr>
            <a:r>
              <a:rPr lang="en-US" dirty="0"/>
              <a:t>then </a:t>
            </a:r>
            <a:r>
              <a:rPr lang="en-US" dirty="0">
                <a:latin typeface="Comic Sans MS" pitchFamily="-107" charset="0"/>
              </a:rPr>
              <a:t>key [y] ≤ key [x]</a:t>
            </a:r>
            <a:endParaRPr lang="en-US" dirty="0"/>
          </a:p>
          <a:p>
            <a:pPr lvl="1"/>
            <a:r>
              <a:rPr lang="en-US" sz="2000" dirty="0"/>
              <a:t>If </a:t>
            </a:r>
            <a:r>
              <a:rPr lang="en-US" sz="2000" dirty="0">
                <a:latin typeface="Comic Sans MS" pitchFamily="-107" charset="0"/>
              </a:rPr>
              <a:t>y</a:t>
            </a:r>
            <a:r>
              <a:rPr lang="en-US" sz="2000" dirty="0"/>
              <a:t> is in right </a:t>
            </a:r>
            <a:r>
              <a:rPr lang="en-US" sz="2000" dirty="0" err="1"/>
              <a:t>subtree</a:t>
            </a:r>
            <a:r>
              <a:rPr lang="en-US" sz="2000" dirty="0"/>
              <a:t> of </a:t>
            </a:r>
            <a:r>
              <a:rPr lang="en-US" sz="2000" dirty="0">
                <a:latin typeface="Comic Sans MS" pitchFamily="-107" charset="0"/>
              </a:rPr>
              <a:t>x</a:t>
            </a:r>
            <a:r>
              <a:rPr lang="en-US" sz="2000" dirty="0"/>
              <a:t>, </a:t>
            </a:r>
          </a:p>
          <a:p>
            <a:pPr lvl="2">
              <a:buFontTx/>
              <a:buNone/>
            </a:pPr>
            <a:r>
              <a:rPr lang="en-US" dirty="0"/>
              <a:t>then </a:t>
            </a:r>
            <a:r>
              <a:rPr lang="en-US" dirty="0">
                <a:latin typeface="Comic Sans MS" pitchFamily="-107" charset="0"/>
              </a:rPr>
              <a:t>key [y] ≥ key [x]</a:t>
            </a:r>
            <a:endParaRPr lang="en-US" sz="1800" dirty="0"/>
          </a:p>
          <a:p>
            <a:r>
              <a:rPr lang="en-US" sz="2400" dirty="0">
                <a:solidFill>
                  <a:srgbClr val="CC0000"/>
                </a:solidFill>
              </a:rPr>
              <a:t>Red-black trees, interval trees, OS-trees</a:t>
            </a:r>
          </a:p>
        </p:txBody>
      </p:sp>
      <p:grpSp>
        <p:nvGrpSpPr>
          <p:cNvPr id="107524" name="Group 4"/>
          <p:cNvGrpSpPr>
            <a:grpSpLocks/>
          </p:cNvGrpSpPr>
          <p:nvPr/>
        </p:nvGrpSpPr>
        <p:grpSpPr bwMode="auto">
          <a:xfrm>
            <a:off x="5494338" y="128588"/>
            <a:ext cx="3478212" cy="4818062"/>
            <a:chOff x="3467" y="651"/>
            <a:chExt cx="2191" cy="3035"/>
          </a:xfrm>
        </p:grpSpPr>
        <p:sp>
          <p:nvSpPr>
            <p:cNvPr id="107525" name="AutoShape 5"/>
            <p:cNvSpPr>
              <a:spLocks noChangeArrowheads="1"/>
            </p:cNvSpPr>
            <p:nvPr/>
          </p:nvSpPr>
          <p:spPr bwMode="auto">
            <a:xfrm>
              <a:off x="4822" y="902"/>
              <a:ext cx="644" cy="2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26" name="AutoShape 6"/>
            <p:cNvSpPr>
              <a:spLocks noChangeArrowheads="1"/>
            </p:cNvSpPr>
            <p:nvPr/>
          </p:nvSpPr>
          <p:spPr bwMode="auto">
            <a:xfrm>
              <a:off x="3809" y="1556"/>
              <a:ext cx="1315" cy="638"/>
            </a:xfrm>
            <a:prstGeom prst="roundRect">
              <a:avLst>
                <a:gd name="adj" fmla="val 16667"/>
              </a:avLst>
            </a:prstGeom>
            <a:solidFill>
              <a:srgbClr val="E5F3F5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27" name="AutoShape 7"/>
            <p:cNvSpPr>
              <a:spLocks noChangeArrowheads="1"/>
            </p:cNvSpPr>
            <p:nvPr/>
          </p:nvSpPr>
          <p:spPr bwMode="auto">
            <a:xfrm>
              <a:off x="3467" y="2569"/>
              <a:ext cx="935" cy="32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Left child</a:t>
              </a:r>
            </a:p>
          </p:txBody>
        </p:sp>
        <p:sp>
          <p:nvSpPr>
            <p:cNvPr id="107528" name="AutoShape 8"/>
            <p:cNvSpPr>
              <a:spLocks noChangeArrowheads="1"/>
            </p:cNvSpPr>
            <p:nvPr/>
          </p:nvSpPr>
          <p:spPr bwMode="auto">
            <a:xfrm>
              <a:off x="4531" y="2564"/>
              <a:ext cx="935" cy="32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Right child</a:t>
              </a:r>
            </a:p>
          </p:txBody>
        </p:sp>
        <p:sp>
          <p:nvSpPr>
            <p:cNvPr id="107529" name="Line 9"/>
            <p:cNvSpPr>
              <a:spLocks noChangeShapeType="1"/>
            </p:cNvSpPr>
            <p:nvPr/>
          </p:nvSpPr>
          <p:spPr bwMode="auto">
            <a:xfrm>
              <a:off x="4086" y="1565"/>
              <a:ext cx="0" cy="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30" name="Line 10"/>
            <p:cNvSpPr>
              <a:spLocks noChangeShapeType="1"/>
            </p:cNvSpPr>
            <p:nvPr/>
          </p:nvSpPr>
          <p:spPr bwMode="auto">
            <a:xfrm>
              <a:off x="4861" y="1549"/>
              <a:ext cx="0" cy="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31" name="Text Box 11"/>
            <p:cNvSpPr txBox="1">
              <a:spLocks noChangeArrowheads="1"/>
            </p:cNvSpPr>
            <p:nvPr/>
          </p:nvSpPr>
          <p:spPr bwMode="auto">
            <a:xfrm>
              <a:off x="3866" y="1766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L</a:t>
              </a:r>
            </a:p>
          </p:txBody>
        </p:sp>
        <p:sp>
          <p:nvSpPr>
            <p:cNvPr id="107532" name="Text Box 12"/>
            <p:cNvSpPr txBox="1">
              <a:spLocks noChangeArrowheads="1"/>
            </p:cNvSpPr>
            <p:nvPr/>
          </p:nvSpPr>
          <p:spPr bwMode="auto">
            <a:xfrm>
              <a:off x="4890" y="1766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R</a:t>
              </a:r>
            </a:p>
          </p:txBody>
        </p:sp>
        <p:sp>
          <p:nvSpPr>
            <p:cNvPr id="107533" name="Line 13"/>
            <p:cNvSpPr>
              <a:spLocks noChangeShapeType="1"/>
            </p:cNvSpPr>
            <p:nvPr/>
          </p:nvSpPr>
          <p:spPr bwMode="auto">
            <a:xfrm>
              <a:off x="4080" y="1877"/>
              <a:ext cx="7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34" name="Line 14"/>
            <p:cNvSpPr>
              <a:spLocks noChangeShapeType="1"/>
            </p:cNvSpPr>
            <p:nvPr/>
          </p:nvSpPr>
          <p:spPr bwMode="auto">
            <a:xfrm>
              <a:off x="4459" y="1877"/>
              <a:ext cx="0" cy="3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35" name="Text Box 15"/>
            <p:cNvSpPr txBox="1">
              <a:spLocks noChangeArrowheads="1"/>
            </p:cNvSpPr>
            <p:nvPr/>
          </p:nvSpPr>
          <p:spPr bwMode="auto">
            <a:xfrm>
              <a:off x="4189" y="1617"/>
              <a:ext cx="5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parent</a:t>
              </a:r>
            </a:p>
          </p:txBody>
        </p:sp>
        <p:sp>
          <p:nvSpPr>
            <p:cNvPr id="107536" name="Text Box 16"/>
            <p:cNvSpPr txBox="1">
              <a:spLocks noChangeArrowheads="1"/>
            </p:cNvSpPr>
            <p:nvPr/>
          </p:nvSpPr>
          <p:spPr bwMode="auto">
            <a:xfrm>
              <a:off x="4104" y="1916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key</a:t>
              </a:r>
            </a:p>
          </p:txBody>
        </p:sp>
        <p:sp>
          <p:nvSpPr>
            <p:cNvPr id="107537" name="Text Box 17"/>
            <p:cNvSpPr txBox="1">
              <a:spLocks noChangeArrowheads="1"/>
            </p:cNvSpPr>
            <p:nvPr/>
          </p:nvSpPr>
          <p:spPr bwMode="auto">
            <a:xfrm>
              <a:off x="4456" y="1916"/>
              <a:ext cx="4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data</a:t>
              </a:r>
            </a:p>
          </p:txBody>
        </p:sp>
        <p:sp>
          <p:nvSpPr>
            <p:cNvPr id="107538" name="Line 18"/>
            <p:cNvSpPr>
              <a:spLocks noChangeShapeType="1"/>
            </p:cNvSpPr>
            <p:nvPr/>
          </p:nvSpPr>
          <p:spPr bwMode="auto">
            <a:xfrm flipH="1">
              <a:off x="4486" y="1186"/>
              <a:ext cx="664" cy="3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39" name="Line 19"/>
            <p:cNvSpPr>
              <a:spLocks noChangeShapeType="1"/>
            </p:cNvSpPr>
            <p:nvPr/>
          </p:nvSpPr>
          <p:spPr bwMode="auto">
            <a:xfrm flipH="1">
              <a:off x="3971" y="2196"/>
              <a:ext cx="488" cy="3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0" name="Line 20"/>
            <p:cNvSpPr>
              <a:spLocks noChangeShapeType="1"/>
            </p:cNvSpPr>
            <p:nvPr/>
          </p:nvSpPr>
          <p:spPr bwMode="auto">
            <a:xfrm>
              <a:off x="4459" y="2194"/>
              <a:ext cx="488" cy="3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1" name="Freeform 21"/>
            <p:cNvSpPr>
              <a:spLocks/>
            </p:cNvSpPr>
            <p:nvPr/>
          </p:nvSpPr>
          <p:spPr bwMode="auto">
            <a:xfrm>
              <a:off x="3713" y="2067"/>
              <a:ext cx="238" cy="501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28" y="190"/>
                </a:cxn>
                <a:cxn ang="0">
                  <a:pos x="68" y="501"/>
                </a:cxn>
              </a:cxnLst>
              <a:rect l="0" t="0" r="r" b="b"/>
              <a:pathLst>
                <a:path w="238" h="501">
                  <a:moveTo>
                    <a:pt x="238" y="0"/>
                  </a:moveTo>
                  <a:cubicBezTo>
                    <a:pt x="147" y="53"/>
                    <a:pt x="56" y="107"/>
                    <a:pt x="28" y="190"/>
                  </a:cubicBezTo>
                  <a:cubicBezTo>
                    <a:pt x="0" y="273"/>
                    <a:pt x="34" y="387"/>
                    <a:pt x="68" y="501"/>
                  </a:cubicBezTo>
                </a:path>
              </a:pathLst>
            </a:custGeom>
            <a:noFill/>
            <a:ln w="19050" cap="flat">
              <a:solidFill>
                <a:srgbClr val="DD0111"/>
              </a:solidFill>
              <a:prstDash val="dash"/>
              <a:round/>
              <a:headEnd type="oval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2" name="Freeform 22"/>
            <p:cNvSpPr>
              <a:spLocks/>
            </p:cNvSpPr>
            <p:nvPr/>
          </p:nvSpPr>
          <p:spPr bwMode="auto">
            <a:xfrm flipH="1">
              <a:off x="4992" y="2065"/>
              <a:ext cx="238" cy="501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28" y="190"/>
                </a:cxn>
                <a:cxn ang="0">
                  <a:pos x="68" y="501"/>
                </a:cxn>
              </a:cxnLst>
              <a:rect l="0" t="0" r="r" b="b"/>
              <a:pathLst>
                <a:path w="238" h="501">
                  <a:moveTo>
                    <a:pt x="238" y="0"/>
                  </a:moveTo>
                  <a:cubicBezTo>
                    <a:pt x="147" y="53"/>
                    <a:pt x="56" y="107"/>
                    <a:pt x="28" y="190"/>
                  </a:cubicBezTo>
                  <a:cubicBezTo>
                    <a:pt x="0" y="273"/>
                    <a:pt x="34" y="387"/>
                    <a:pt x="68" y="501"/>
                  </a:cubicBezTo>
                </a:path>
              </a:pathLst>
            </a:custGeom>
            <a:noFill/>
            <a:ln w="19050" cap="flat">
              <a:solidFill>
                <a:srgbClr val="DD0111"/>
              </a:solidFill>
              <a:prstDash val="dash"/>
              <a:round/>
              <a:headEnd type="oval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3" name="Freeform 23"/>
            <p:cNvSpPr>
              <a:spLocks/>
            </p:cNvSpPr>
            <p:nvPr/>
          </p:nvSpPr>
          <p:spPr bwMode="auto">
            <a:xfrm>
              <a:off x="4114" y="1084"/>
              <a:ext cx="697" cy="644"/>
            </a:xfrm>
            <a:custGeom>
              <a:avLst/>
              <a:gdLst/>
              <a:ahLst/>
              <a:cxnLst>
                <a:cxn ang="0">
                  <a:pos x="74" y="644"/>
                </a:cxn>
                <a:cxn ang="0">
                  <a:pos x="13" y="244"/>
                </a:cxn>
                <a:cxn ang="0">
                  <a:pos x="155" y="41"/>
                </a:cxn>
                <a:cxn ang="0">
                  <a:pos x="697" y="0"/>
                </a:cxn>
              </a:cxnLst>
              <a:rect l="0" t="0" r="r" b="b"/>
              <a:pathLst>
                <a:path w="697" h="644">
                  <a:moveTo>
                    <a:pt x="74" y="644"/>
                  </a:moveTo>
                  <a:cubicBezTo>
                    <a:pt x="37" y="494"/>
                    <a:pt x="0" y="344"/>
                    <a:pt x="13" y="244"/>
                  </a:cubicBezTo>
                  <a:cubicBezTo>
                    <a:pt x="26" y="144"/>
                    <a:pt x="41" y="82"/>
                    <a:pt x="155" y="41"/>
                  </a:cubicBezTo>
                  <a:cubicBezTo>
                    <a:pt x="269" y="0"/>
                    <a:pt x="608" y="6"/>
                    <a:pt x="697" y="0"/>
                  </a:cubicBezTo>
                </a:path>
              </a:pathLst>
            </a:custGeom>
            <a:noFill/>
            <a:ln w="19050" cap="flat">
              <a:solidFill>
                <a:srgbClr val="DD0111"/>
              </a:solidFill>
              <a:prstDash val="dash"/>
              <a:round/>
              <a:headEnd type="oval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4" name="Line 24"/>
            <p:cNvSpPr>
              <a:spLocks noChangeShapeType="1"/>
            </p:cNvSpPr>
            <p:nvPr/>
          </p:nvSpPr>
          <p:spPr bwMode="auto">
            <a:xfrm flipH="1">
              <a:off x="3781" y="2900"/>
              <a:ext cx="149" cy="4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5" name="Line 25"/>
            <p:cNvSpPr>
              <a:spLocks noChangeShapeType="1"/>
            </p:cNvSpPr>
            <p:nvPr/>
          </p:nvSpPr>
          <p:spPr bwMode="auto">
            <a:xfrm>
              <a:off x="3933" y="2898"/>
              <a:ext cx="149" cy="4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6" name="Line 26"/>
            <p:cNvSpPr>
              <a:spLocks noChangeShapeType="1"/>
            </p:cNvSpPr>
            <p:nvPr/>
          </p:nvSpPr>
          <p:spPr bwMode="auto">
            <a:xfrm flipH="1">
              <a:off x="4850" y="2898"/>
              <a:ext cx="149" cy="4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7" name="Line 27"/>
            <p:cNvSpPr>
              <a:spLocks noChangeShapeType="1"/>
            </p:cNvSpPr>
            <p:nvPr/>
          </p:nvSpPr>
          <p:spPr bwMode="auto">
            <a:xfrm>
              <a:off x="5002" y="2896"/>
              <a:ext cx="149" cy="4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8" name="Line 28"/>
            <p:cNvSpPr>
              <a:spLocks noChangeShapeType="1"/>
            </p:cNvSpPr>
            <p:nvPr/>
          </p:nvSpPr>
          <p:spPr bwMode="auto">
            <a:xfrm>
              <a:off x="3917" y="3375"/>
              <a:ext cx="0" cy="3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49" name="Line 29"/>
            <p:cNvSpPr>
              <a:spLocks noChangeShapeType="1"/>
            </p:cNvSpPr>
            <p:nvPr/>
          </p:nvSpPr>
          <p:spPr bwMode="auto">
            <a:xfrm>
              <a:off x="5007" y="3375"/>
              <a:ext cx="0" cy="3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50" name="Line 30"/>
            <p:cNvSpPr>
              <a:spLocks noChangeShapeType="1"/>
            </p:cNvSpPr>
            <p:nvPr/>
          </p:nvSpPr>
          <p:spPr bwMode="auto">
            <a:xfrm flipH="1">
              <a:off x="5137" y="651"/>
              <a:ext cx="521" cy="2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7551" name="Group 31"/>
          <p:cNvGrpSpPr>
            <a:grpSpLocks/>
          </p:cNvGrpSpPr>
          <p:nvPr/>
        </p:nvGrpSpPr>
        <p:grpSpPr bwMode="auto">
          <a:xfrm>
            <a:off x="5319713" y="4389438"/>
            <a:ext cx="2943225" cy="2209800"/>
            <a:chOff x="624" y="1200"/>
            <a:chExt cx="1854" cy="1392"/>
          </a:xfrm>
        </p:grpSpPr>
        <p:sp>
          <p:nvSpPr>
            <p:cNvPr id="107552" name="Line 32"/>
            <p:cNvSpPr>
              <a:spLocks noChangeAspect="1" noChangeShapeType="1"/>
            </p:cNvSpPr>
            <p:nvPr/>
          </p:nvSpPr>
          <p:spPr bwMode="auto">
            <a:xfrm flipV="1">
              <a:off x="1488" y="2262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53" name="Line 33"/>
            <p:cNvSpPr>
              <a:spLocks noChangeAspect="1" noChangeShapeType="1"/>
            </p:cNvSpPr>
            <p:nvPr/>
          </p:nvSpPr>
          <p:spPr bwMode="auto">
            <a:xfrm rot="5400000" flipV="1">
              <a:off x="1523" y="2051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54" name="Line 34"/>
            <p:cNvSpPr>
              <a:spLocks noChangeAspect="1" noChangeShapeType="1"/>
            </p:cNvSpPr>
            <p:nvPr/>
          </p:nvSpPr>
          <p:spPr bwMode="auto">
            <a:xfrm flipV="1">
              <a:off x="1805" y="1725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55" name="Line 35"/>
            <p:cNvSpPr>
              <a:spLocks noChangeAspect="1" noChangeShapeType="1"/>
            </p:cNvSpPr>
            <p:nvPr/>
          </p:nvSpPr>
          <p:spPr bwMode="auto">
            <a:xfrm rot="16200000" flipV="1">
              <a:off x="904" y="1970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56" name="Line 36"/>
            <p:cNvSpPr>
              <a:spLocks noChangeAspect="1" noChangeShapeType="1"/>
            </p:cNvSpPr>
            <p:nvPr/>
          </p:nvSpPr>
          <p:spPr bwMode="auto">
            <a:xfrm rot="16200000" flipV="1">
              <a:off x="1245" y="1720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57" name="Line 37"/>
            <p:cNvSpPr>
              <a:spLocks noChangeAspect="1" noChangeShapeType="1"/>
            </p:cNvSpPr>
            <p:nvPr/>
          </p:nvSpPr>
          <p:spPr bwMode="auto">
            <a:xfrm rot="16200000" flipV="1">
              <a:off x="1641" y="1268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58" name="Line 38"/>
            <p:cNvSpPr>
              <a:spLocks noChangeShapeType="1"/>
            </p:cNvSpPr>
            <p:nvPr/>
          </p:nvSpPr>
          <p:spPr bwMode="auto">
            <a:xfrm flipV="1">
              <a:off x="730" y="1296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59" name="Oval 39"/>
            <p:cNvSpPr>
              <a:spLocks noChangeArrowheads="1"/>
            </p:cNvSpPr>
            <p:nvPr/>
          </p:nvSpPr>
          <p:spPr bwMode="auto">
            <a:xfrm>
              <a:off x="874" y="191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07560" name="Oval 40"/>
            <p:cNvSpPr>
              <a:spLocks noChangeArrowheads="1"/>
            </p:cNvSpPr>
            <p:nvPr/>
          </p:nvSpPr>
          <p:spPr bwMode="auto">
            <a:xfrm>
              <a:off x="624" y="216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07561" name="Oval 41"/>
            <p:cNvSpPr>
              <a:spLocks noChangeArrowheads="1"/>
            </p:cNvSpPr>
            <p:nvPr/>
          </p:nvSpPr>
          <p:spPr bwMode="auto">
            <a:xfrm>
              <a:off x="1066" y="216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07562" name="Oval 42"/>
            <p:cNvSpPr>
              <a:spLocks noChangeArrowheads="1"/>
            </p:cNvSpPr>
            <p:nvPr/>
          </p:nvSpPr>
          <p:spPr bwMode="auto">
            <a:xfrm>
              <a:off x="1162" y="163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107563" name="Oval 43"/>
            <p:cNvSpPr>
              <a:spLocks noChangeArrowheads="1"/>
            </p:cNvSpPr>
            <p:nvPr/>
          </p:nvSpPr>
          <p:spPr bwMode="auto">
            <a:xfrm>
              <a:off x="1450" y="191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107564" name="Oval 44"/>
            <p:cNvSpPr>
              <a:spLocks noChangeArrowheads="1"/>
            </p:cNvSpPr>
            <p:nvPr/>
          </p:nvSpPr>
          <p:spPr bwMode="auto">
            <a:xfrm>
              <a:off x="1622" y="216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13</a:t>
              </a:r>
            </a:p>
          </p:txBody>
        </p:sp>
        <p:sp>
          <p:nvSpPr>
            <p:cNvPr id="107565" name="Oval 45"/>
            <p:cNvSpPr>
              <a:spLocks noChangeArrowheads="1"/>
            </p:cNvSpPr>
            <p:nvPr/>
          </p:nvSpPr>
          <p:spPr bwMode="auto">
            <a:xfrm>
              <a:off x="1618" y="120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15</a:t>
              </a:r>
            </a:p>
          </p:txBody>
        </p:sp>
        <p:sp>
          <p:nvSpPr>
            <p:cNvPr id="107566" name="Oval 46"/>
            <p:cNvSpPr>
              <a:spLocks noChangeArrowheads="1"/>
            </p:cNvSpPr>
            <p:nvPr/>
          </p:nvSpPr>
          <p:spPr bwMode="auto">
            <a:xfrm>
              <a:off x="2024" y="163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18</a:t>
              </a:r>
            </a:p>
          </p:txBody>
        </p:sp>
        <p:sp>
          <p:nvSpPr>
            <p:cNvPr id="107567" name="Oval 47"/>
            <p:cNvSpPr>
              <a:spLocks noChangeArrowheads="1"/>
            </p:cNvSpPr>
            <p:nvPr/>
          </p:nvSpPr>
          <p:spPr bwMode="auto">
            <a:xfrm>
              <a:off x="1700" y="191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107568" name="Oval 48"/>
            <p:cNvSpPr>
              <a:spLocks noChangeArrowheads="1"/>
            </p:cNvSpPr>
            <p:nvPr/>
          </p:nvSpPr>
          <p:spPr bwMode="auto">
            <a:xfrm>
              <a:off x="2276" y="191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20</a:t>
              </a:r>
            </a:p>
          </p:txBody>
        </p:sp>
        <p:sp>
          <p:nvSpPr>
            <p:cNvPr id="107569" name="Oval 49"/>
            <p:cNvSpPr>
              <a:spLocks noChangeArrowheads="1"/>
            </p:cNvSpPr>
            <p:nvPr/>
          </p:nvSpPr>
          <p:spPr bwMode="auto">
            <a:xfrm>
              <a:off x="1440" y="239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9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3E643-B452-744A-9CBB-9B57C3361012}" type="slidenum">
              <a:rPr lang="en-US"/>
              <a:pPr/>
              <a:t>24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93180"/>
            <a:ext cx="8526708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An algorithm design technique (like divide and conquer)</a:t>
            </a:r>
          </a:p>
          <a:p>
            <a:pPr lvl="1"/>
            <a:r>
              <a:rPr lang="en-US" sz="2000" dirty="0"/>
              <a:t>Richard Bellman, </a:t>
            </a:r>
            <a:r>
              <a:rPr lang="en-US" sz="2000" dirty="0">
                <a:solidFill>
                  <a:srgbClr val="CC0000"/>
                </a:solidFill>
              </a:rPr>
              <a:t>optimizing</a:t>
            </a:r>
            <a:r>
              <a:rPr lang="en-US" sz="2000" dirty="0"/>
              <a:t> decision processes</a:t>
            </a:r>
          </a:p>
          <a:p>
            <a:pPr lvl="1"/>
            <a:r>
              <a:rPr lang="en-US" sz="2000" dirty="0"/>
              <a:t>Applicable to problems with </a:t>
            </a:r>
            <a:r>
              <a:rPr lang="en-US" sz="2000" dirty="0">
                <a:solidFill>
                  <a:srgbClr val="CC0000"/>
                </a:solidFill>
              </a:rPr>
              <a:t>overlapping </a:t>
            </a:r>
            <a:r>
              <a:rPr lang="en-US" sz="2000" dirty="0" err="1">
                <a:solidFill>
                  <a:srgbClr val="CC0000"/>
                </a:solidFill>
              </a:rPr>
              <a:t>subproblems</a:t>
            </a:r>
            <a:endParaRPr lang="en-US" sz="2000" dirty="0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pitchFamily="-107" charset="0"/>
              </a:rPr>
              <a:t>E.g.: </a:t>
            </a:r>
            <a:r>
              <a:rPr lang="en-US" sz="2400" dirty="0">
                <a:solidFill>
                  <a:schemeClr val="tx1"/>
                </a:solidFill>
              </a:rPr>
              <a:t>Fibonacci numbers: </a:t>
            </a:r>
          </a:p>
          <a:p>
            <a:pPr lvl="2"/>
            <a:r>
              <a:rPr lang="en-US" dirty="0"/>
              <a:t>Recurrence: </a:t>
            </a:r>
            <a:r>
              <a:rPr lang="en-US" dirty="0">
                <a:latin typeface="Comic Sans MS" pitchFamily="-107" charset="0"/>
              </a:rPr>
              <a:t>F(n) = F(n-1) + F(n-2)</a:t>
            </a:r>
          </a:p>
          <a:p>
            <a:pPr lvl="2"/>
            <a:r>
              <a:rPr lang="en-US" dirty="0"/>
              <a:t>Boundary conditions: </a:t>
            </a:r>
            <a:r>
              <a:rPr lang="en-US" dirty="0">
                <a:latin typeface="Comic Sans MS" pitchFamily="-107" charset="0"/>
              </a:rPr>
              <a:t>F(1) = 0, F(2) = 1</a:t>
            </a:r>
          </a:p>
          <a:p>
            <a:pPr lvl="2"/>
            <a:r>
              <a:rPr lang="en-US" dirty="0"/>
              <a:t>Compute: </a:t>
            </a:r>
            <a:r>
              <a:rPr lang="en-US" dirty="0">
                <a:latin typeface="Comic Sans MS" pitchFamily="-107" charset="0"/>
              </a:rPr>
              <a:t>F(5) = 3,</a:t>
            </a:r>
            <a:r>
              <a:rPr lang="en-US" dirty="0"/>
              <a:t> </a:t>
            </a:r>
            <a:r>
              <a:rPr lang="en-US" dirty="0">
                <a:latin typeface="Comic Sans MS" pitchFamily="-107" charset="0"/>
              </a:rPr>
              <a:t>F(3) = 1, F(4) = 2</a:t>
            </a:r>
            <a:endParaRPr lang="en-US" dirty="0"/>
          </a:p>
          <a:p>
            <a:pPr lvl="2"/>
            <a:endParaRPr lang="en-US" dirty="0"/>
          </a:p>
          <a:p>
            <a:r>
              <a:rPr lang="en-US" sz="2400" dirty="0"/>
              <a:t>Solution: </a:t>
            </a:r>
            <a:r>
              <a:rPr lang="en-US" sz="2400" dirty="0">
                <a:solidFill>
                  <a:srgbClr val="CC0000"/>
                </a:solidFill>
              </a:rPr>
              <a:t>store the solutions to </a:t>
            </a:r>
            <a:r>
              <a:rPr lang="en-US" sz="2400" dirty="0" err="1">
                <a:solidFill>
                  <a:srgbClr val="CC0000"/>
                </a:solidFill>
              </a:rPr>
              <a:t>subproblems</a:t>
            </a:r>
            <a:r>
              <a:rPr lang="en-US" sz="2400" dirty="0">
                <a:solidFill>
                  <a:srgbClr val="CC0000"/>
                </a:solidFill>
              </a:rPr>
              <a:t> in a table</a:t>
            </a:r>
          </a:p>
          <a:p>
            <a:r>
              <a:rPr lang="en-US" sz="2400" dirty="0"/>
              <a:t>Applications:</a:t>
            </a:r>
          </a:p>
          <a:p>
            <a:pPr lvl="1"/>
            <a:r>
              <a:rPr lang="en-US" sz="2000" dirty="0">
                <a:solidFill>
                  <a:srgbClr val="CC0000"/>
                </a:solidFill>
              </a:rPr>
              <a:t>Assembly line scheduling, matrix chain multiplication, longest common sequence of two strings, 0-1 Knapsack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6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AEA6-206D-A14D-AB71-52311CBC4BE4}" type="slidenum">
              <a:rPr lang="en-US"/>
              <a:pPr/>
              <a:t>25</a:t>
            </a:fld>
            <a:endParaRPr lang="en-US"/>
          </a:p>
        </p:txBody>
      </p:sp>
      <p:sp>
        <p:nvSpPr>
          <p:cNvPr id="132263" name="Rectangle 119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Algorithms</a:t>
            </a:r>
          </a:p>
        </p:txBody>
      </p:sp>
      <p:graphicFrame>
        <p:nvGraphicFramePr>
          <p:cNvPr id="132341" name="Group 126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25580833"/>
              </p:ext>
            </p:extLst>
          </p:nvPr>
        </p:nvGraphicFramePr>
        <p:xfrm>
          <a:off x="798513" y="2378075"/>
          <a:ext cx="6126162" cy="3776666"/>
        </p:xfrm>
        <a:graphic>
          <a:graphicData uri="http://schemas.openxmlformats.org/drawingml/2006/table">
            <a:tbl>
              <a:tblPr/>
              <a:tblGrid>
                <a:gridCol w="46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0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entury Gothic"/>
                        <a:cs typeface="Century Gothic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Start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End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Activity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8:00am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9:15am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Numerical methods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8:30am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10:30am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Movie presentation (refreshments served)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9:20am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11:00am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Data structures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10:00am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noon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Programming club mtg. (Pizza provided)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11:30am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1:00pm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Computer graphics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1:05pm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2:15pm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Analysis of algorithms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2:30pm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3:00pm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Computer security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noon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4:00pm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Computer games contest (refreshments served)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4:00pm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5:30pm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/>
                          <a:cs typeface="Century Gothic"/>
                        </a:rPr>
                        <a:t>Operating systems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2340" name="Rectangle 1268"/>
          <p:cNvSpPr>
            <a:spLocks noGrp="1" noChangeArrowheads="1"/>
          </p:cNvSpPr>
          <p:nvPr>
            <p:ph type="body" sz="half" idx="2"/>
          </p:nvPr>
        </p:nvSpPr>
        <p:spPr>
          <a:xfrm>
            <a:off x="414338" y="1223963"/>
            <a:ext cx="7586662" cy="1108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Problem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Schedule the largest possible set of non-overlapping activities for SEM 234</a:t>
            </a:r>
          </a:p>
        </p:txBody>
      </p:sp>
      <p:sp>
        <p:nvSpPr>
          <p:cNvPr id="132342" name="Text Box 1270"/>
          <p:cNvSpPr txBox="1">
            <a:spLocks noChangeArrowheads="1"/>
          </p:cNvSpPr>
          <p:nvPr/>
        </p:nvSpPr>
        <p:spPr bwMode="auto">
          <a:xfrm>
            <a:off x="7008813" y="2814638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CC0000"/>
                </a:solidFill>
                <a:sym typeface="Symbol" pitchFamily="-107" charset="2"/>
              </a:rPr>
              <a:t>✓</a:t>
            </a:r>
          </a:p>
        </p:txBody>
      </p:sp>
      <p:sp>
        <p:nvSpPr>
          <p:cNvPr id="132343" name="Text Box 1271"/>
          <p:cNvSpPr txBox="1">
            <a:spLocks noChangeArrowheads="1"/>
          </p:cNvSpPr>
          <p:nvPr/>
        </p:nvSpPr>
        <p:spPr bwMode="auto">
          <a:xfrm>
            <a:off x="7008813" y="363061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CC0000"/>
                </a:solidFill>
                <a:sym typeface="Symbol" pitchFamily="-107" charset="2"/>
              </a:rPr>
              <a:t>✓</a:t>
            </a:r>
          </a:p>
        </p:txBody>
      </p:sp>
      <p:sp>
        <p:nvSpPr>
          <p:cNvPr id="132344" name="Text Box 1272"/>
          <p:cNvSpPr txBox="1">
            <a:spLocks noChangeArrowheads="1"/>
          </p:cNvSpPr>
          <p:nvPr/>
        </p:nvSpPr>
        <p:spPr bwMode="auto">
          <a:xfrm>
            <a:off x="7008813" y="433387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CC0000"/>
                </a:solidFill>
                <a:sym typeface="Symbol" pitchFamily="-107" charset="2"/>
              </a:rPr>
              <a:t>✓</a:t>
            </a:r>
          </a:p>
        </p:txBody>
      </p:sp>
      <p:sp>
        <p:nvSpPr>
          <p:cNvPr id="132345" name="Text Box 1273"/>
          <p:cNvSpPr txBox="1">
            <a:spLocks noChangeArrowheads="1"/>
          </p:cNvSpPr>
          <p:nvPr/>
        </p:nvSpPr>
        <p:spPr bwMode="auto">
          <a:xfrm>
            <a:off x="7008813" y="472916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CC0000"/>
                </a:solidFill>
                <a:sym typeface="Symbol" pitchFamily="-107" charset="2"/>
              </a:rPr>
              <a:t>✓</a:t>
            </a:r>
          </a:p>
        </p:txBody>
      </p:sp>
      <p:sp>
        <p:nvSpPr>
          <p:cNvPr id="132346" name="Text Box 1274"/>
          <p:cNvSpPr txBox="1">
            <a:spLocks noChangeArrowheads="1"/>
          </p:cNvSpPr>
          <p:nvPr/>
        </p:nvSpPr>
        <p:spPr bwMode="auto">
          <a:xfrm>
            <a:off x="7008813" y="509746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CC0000"/>
                </a:solidFill>
                <a:sym typeface="Symbol" pitchFamily="-107" charset="2"/>
              </a:rPr>
              <a:t>✓</a:t>
            </a:r>
          </a:p>
        </p:txBody>
      </p:sp>
      <p:sp>
        <p:nvSpPr>
          <p:cNvPr id="132347" name="Text Box 1275"/>
          <p:cNvSpPr txBox="1">
            <a:spLocks noChangeArrowheads="1"/>
          </p:cNvSpPr>
          <p:nvPr/>
        </p:nvSpPr>
        <p:spPr bwMode="auto">
          <a:xfrm>
            <a:off x="7008813" y="5795963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CC0000"/>
                </a:solidFill>
                <a:sym typeface="Symbol" pitchFamily="-107" charset="2"/>
              </a:rPr>
              <a:t>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342" grpId="0"/>
      <p:bldP spid="132343" grpId="0"/>
      <p:bldP spid="132344" grpId="0"/>
      <p:bldP spid="132345" grpId="0"/>
      <p:bldP spid="132346" grpId="0"/>
      <p:bldP spid="13234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57E31-0B43-FF45-AFE8-3BB05BDEEA7C}" type="slidenum">
              <a:rPr lang="en-US"/>
              <a:pPr/>
              <a:t>26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Algorithms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05944"/>
            <a:ext cx="8229600" cy="5076825"/>
          </a:xfrm>
        </p:spPr>
        <p:txBody>
          <a:bodyPr/>
          <a:lstStyle/>
          <a:p>
            <a:pPr>
              <a:spcBef>
                <a:spcPts val="1776"/>
              </a:spcBef>
            </a:pPr>
            <a:r>
              <a:rPr lang="en-US" sz="2400" dirty="0"/>
              <a:t>Similar to dynamic programming, but simpler approach</a:t>
            </a:r>
          </a:p>
          <a:p>
            <a:pPr lvl="1">
              <a:spcBef>
                <a:spcPts val="1776"/>
              </a:spcBef>
            </a:pPr>
            <a:r>
              <a:rPr lang="en-US" sz="2000" dirty="0"/>
              <a:t>Also used for optimization problems</a:t>
            </a:r>
          </a:p>
          <a:p>
            <a:pPr>
              <a:spcBef>
                <a:spcPts val="1776"/>
              </a:spcBef>
            </a:pPr>
            <a:r>
              <a:rPr lang="en-US" sz="2400" b="1" dirty="0"/>
              <a:t>Idea: </a:t>
            </a:r>
            <a:r>
              <a:rPr lang="en-US" sz="2400" dirty="0"/>
              <a:t>When we have a choice to make, make the one that looks best right now</a:t>
            </a:r>
          </a:p>
          <a:p>
            <a:pPr lvl="1">
              <a:spcBef>
                <a:spcPts val="1776"/>
              </a:spcBef>
            </a:pPr>
            <a:r>
              <a:rPr lang="en-US" sz="2000" dirty="0"/>
              <a:t>Make a locally optimal choice in hope of getting a globally optimal solution</a:t>
            </a:r>
          </a:p>
          <a:p>
            <a:pPr>
              <a:spcBef>
                <a:spcPts val="1776"/>
              </a:spcBef>
            </a:pPr>
            <a:r>
              <a:rPr lang="en-US" sz="2400" dirty="0"/>
              <a:t>Greedy algorithms don’t always yield an optimal solution</a:t>
            </a:r>
          </a:p>
          <a:p>
            <a:pPr>
              <a:spcBef>
                <a:spcPts val="1776"/>
              </a:spcBef>
            </a:pPr>
            <a:r>
              <a:rPr lang="en-US" sz="2400" dirty="0"/>
              <a:t>Applications:</a:t>
            </a:r>
          </a:p>
          <a:p>
            <a:pPr lvl="1">
              <a:spcBef>
                <a:spcPts val="1776"/>
              </a:spcBef>
            </a:pPr>
            <a:r>
              <a:rPr lang="en-US" sz="2000" dirty="0">
                <a:solidFill>
                  <a:srgbClr val="CC0000"/>
                </a:solidFill>
              </a:rPr>
              <a:t>Activity selection, fractional knapsack, Huffman codes</a:t>
            </a:r>
          </a:p>
          <a:p>
            <a:pPr lvl="1">
              <a:spcBef>
                <a:spcPts val="1776"/>
              </a:spcBef>
              <a:buFontTx/>
              <a:buNone/>
            </a:pPr>
            <a:endParaRPr lang="en-US" sz="2000" dirty="0">
              <a:solidFill>
                <a:srgbClr val="CC0000"/>
              </a:solidFill>
              <a:latin typeface="Comic Sans MS" pitchFamily="-107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1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3B62-64AE-F741-994E-3B36135C35F3}" type="slidenum">
              <a:rPr lang="en-US"/>
              <a:pPr/>
              <a:t>27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602662" cy="1654175"/>
          </a:xfrm>
        </p:spPr>
        <p:txBody>
          <a:bodyPr/>
          <a:lstStyle/>
          <a:p>
            <a:r>
              <a:rPr lang="en-US" sz="2400"/>
              <a:t>Applications that involve not only a set of items, but also the connections between them</a:t>
            </a:r>
          </a:p>
        </p:txBody>
      </p:sp>
      <p:pic>
        <p:nvPicPr>
          <p:cNvPr id="202756" name="Picture 4" descr="BasicHyperTex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281238" y="4160838"/>
            <a:ext cx="1357312" cy="1770062"/>
          </a:xfrm>
          <a:noFill/>
          <a:ln/>
        </p:spPr>
      </p:pic>
      <p:pic>
        <p:nvPicPr>
          <p:cNvPr id="202757" name="Picture 5" descr="BS00369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92838" y="2163763"/>
            <a:ext cx="1920875" cy="1398587"/>
          </a:xfrm>
          <a:prstGeom prst="rect">
            <a:avLst/>
          </a:prstGeom>
          <a:noFill/>
        </p:spPr>
      </p:pic>
      <p:pic>
        <p:nvPicPr>
          <p:cNvPr id="202758" name="Picture 6" descr="BS00892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83000" y="2147888"/>
            <a:ext cx="1679575" cy="1546225"/>
          </a:xfrm>
          <a:prstGeom prst="rect">
            <a:avLst/>
          </a:prstGeom>
          <a:noFill/>
        </p:spPr>
      </p:pic>
      <p:sp>
        <p:nvSpPr>
          <p:cNvPr id="202759" name="Text Box 7"/>
          <p:cNvSpPr txBox="1">
            <a:spLocks noChangeArrowheads="1"/>
          </p:cNvSpPr>
          <p:nvPr/>
        </p:nvSpPr>
        <p:spPr bwMode="auto">
          <a:xfrm>
            <a:off x="6169025" y="3635375"/>
            <a:ext cx="2410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Computer networks</a:t>
            </a:r>
          </a:p>
        </p:txBody>
      </p:sp>
      <p:sp>
        <p:nvSpPr>
          <p:cNvPr id="202760" name="Text Box 8"/>
          <p:cNvSpPr txBox="1">
            <a:spLocks noChangeArrowheads="1"/>
          </p:cNvSpPr>
          <p:nvPr/>
        </p:nvSpPr>
        <p:spPr bwMode="auto">
          <a:xfrm>
            <a:off x="5532438" y="6048375"/>
            <a:ext cx="990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Circuits</a:t>
            </a:r>
          </a:p>
        </p:txBody>
      </p:sp>
      <p:sp>
        <p:nvSpPr>
          <p:cNvPr id="202761" name="Text Box 9"/>
          <p:cNvSpPr txBox="1">
            <a:spLocks noChangeArrowheads="1"/>
          </p:cNvSpPr>
          <p:nvPr/>
        </p:nvSpPr>
        <p:spPr bwMode="auto">
          <a:xfrm>
            <a:off x="3917950" y="3635375"/>
            <a:ext cx="1324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Schedules</a:t>
            </a:r>
          </a:p>
        </p:txBody>
      </p:sp>
      <p:sp>
        <p:nvSpPr>
          <p:cNvPr id="202762" name="Text Box 10"/>
          <p:cNvSpPr txBox="1">
            <a:spLocks noChangeArrowheads="1"/>
          </p:cNvSpPr>
          <p:nvPr/>
        </p:nvSpPr>
        <p:spPr bwMode="auto">
          <a:xfrm>
            <a:off x="2354263" y="6048375"/>
            <a:ext cx="13026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Hypertext</a:t>
            </a:r>
          </a:p>
        </p:txBody>
      </p:sp>
      <p:pic>
        <p:nvPicPr>
          <p:cNvPr id="202763" name="Picture 11" descr="cl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/>
          <a:srcRect/>
          <a:stretch>
            <a:fillRect/>
          </a:stretch>
        </p:blipFill>
        <p:spPr>
          <a:xfrm>
            <a:off x="857250" y="2252663"/>
            <a:ext cx="1997075" cy="1360487"/>
          </a:xfrm>
          <a:noFill/>
          <a:ln/>
        </p:spPr>
      </p:pic>
      <p:sp>
        <p:nvSpPr>
          <p:cNvPr id="202764" name="Text Box 12"/>
          <p:cNvSpPr txBox="1">
            <a:spLocks noChangeArrowheads="1"/>
          </p:cNvSpPr>
          <p:nvPr/>
        </p:nvSpPr>
        <p:spPr bwMode="auto">
          <a:xfrm>
            <a:off x="1319213" y="3635375"/>
            <a:ext cx="8015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Maps</a:t>
            </a:r>
          </a:p>
        </p:txBody>
      </p:sp>
      <p:pic>
        <p:nvPicPr>
          <p:cNvPr id="202765" name="Picture 13" descr="circuits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14963" y="4160838"/>
            <a:ext cx="1154112" cy="1789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975-2757-D840-BE24-DDABD1879A31}" type="slidenum">
              <a:rPr lang="en-US"/>
              <a:pPr/>
              <a:t>28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in Graphs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b="1" dirty="0"/>
              <a:t>Graph searching</a:t>
            </a:r>
            <a:r>
              <a:rPr lang="en-US" dirty="0"/>
              <a:t> = systematically follow the edges of the graph so as to visit the vertices of the graph</a:t>
            </a:r>
          </a:p>
          <a:p>
            <a:pPr>
              <a:lnSpc>
                <a:spcPct val="110000"/>
              </a:lnSpc>
            </a:pPr>
            <a:r>
              <a:rPr lang="en-US" dirty="0"/>
              <a:t>Two basic graph methods: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rgbClr val="CC0000"/>
                </a:solidFill>
              </a:rPr>
              <a:t>Breadth-first search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rgbClr val="CC0000"/>
                </a:solidFill>
              </a:rPr>
              <a:t>Depth-first search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The difference between them is in the order in which they explore the unvisited edges of the graph</a:t>
            </a:r>
          </a:p>
          <a:p>
            <a:pPr>
              <a:lnSpc>
                <a:spcPct val="110000"/>
              </a:lnSpc>
            </a:pPr>
            <a:r>
              <a:rPr lang="en-US" dirty="0"/>
              <a:t>Graph algorithms are typically elaborations of the basic graph-searching algorithms</a:t>
            </a:r>
          </a:p>
        </p:txBody>
      </p:sp>
      <p:grpSp>
        <p:nvGrpSpPr>
          <p:cNvPr id="204804" name="Group 4"/>
          <p:cNvGrpSpPr>
            <a:grpSpLocks/>
          </p:cNvGrpSpPr>
          <p:nvPr/>
        </p:nvGrpSpPr>
        <p:grpSpPr bwMode="auto">
          <a:xfrm>
            <a:off x="6051550" y="2346325"/>
            <a:ext cx="2160588" cy="1631950"/>
            <a:chOff x="576" y="863"/>
            <a:chExt cx="1361" cy="1028"/>
          </a:xfrm>
        </p:grpSpPr>
        <p:sp>
          <p:nvSpPr>
            <p:cNvPr id="204805" name="Oval 5"/>
            <p:cNvSpPr>
              <a:spLocks noChangeArrowheads="1"/>
            </p:cNvSpPr>
            <p:nvPr/>
          </p:nvSpPr>
          <p:spPr bwMode="auto">
            <a:xfrm>
              <a:off x="576" y="1068"/>
              <a:ext cx="321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sym typeface="Symbol" pitchFamily="-107" charset="2"/>
                </a:rPr>
                <a:t> </a:t>
              </a:r>
            </a:p>
          </p:txBody>
        </p:sp>
        <p:sp>
          <p:nvSpPr>
            <p:cNvPr id="204806" name="Oval 6"/>
            <p:cNvSpPr>
              <a:spLocks noChangeArrowheads="1"/>
            </p:cNvSpPr>
            <p:nvPr/>
          </p:nvSpPr>
          <p:spPr bwMode="auto">
            <a:xfrm>
              <a:off x="1048" y="1068"/>
              <a:ext cx="321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7" charset="2"/>
              </a:endParaRPr>
            </a:p>
          </p:txBody>
        </p:sp>
        <p:sp>
          <p:nvSpPr>
            <p:cNvPr id="204807" name="Oval 7"/>
            <p:cNvSpPr>
              <a:spLocks noChangeArrowheads="1"/>
            </p:cNvSpPr>
            <p:nvPr/>
          </p:nvSpPr>
          <p:spPr bwMode="auto">
            <a:xfrm>
              <a:off x="1484" y="1068"/>
              <a:ext cx="321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7" charset="2"/>
              </a:endParaRPr>
            </a:p>
          </p:txBody>
        </p:sp>
        <p:sp>
          <p:nvSpPr>
            <p:cNvPr id="204808" name="Oval 8"/>
            <p:cNvSpPr>
              <a:spLocks noChangeArrowheads="1"/>
            </p:cNvSpPr>
            <p:nvPr/>
          </p:nvSpPr>
          <p:spPr bwMode="auto">
            <a:xfrm>
              <a:off x="576" y="1464"/>
              <a:ext cx="321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7" charset="2"/>
              </a:endParaRPr>
            </a:p>
          </p:txBody>
        </p:sp>
        <p:sp>
          <p:nvSpPr>
            <p:cNvPr id="204809" name="Oval 9"/>
            <p:cNvSpPr>
              <a:spLocks noChangeArrowheads="1"/>
            </p:cNvSpPr>
            <p:nvPr/>
          </p:nvSpPr>
          <p:spPr bwMode="auto">
            <a:xfrm>
              <a:off x="1048" y="1464"/>
              <a:ext cx="321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7" charset="2"/>
              </a:endParaRPr>
            </a:p>
          </p:txBody>
        </p:sp>
        <p:sp>
          <p:nvSpPr>
            <p:cNvPr id="204810" name="Oval 10"/>
            <p:cNvSpPr>
              <a:spLocks noChangeArrowheads="1"/>
            </p:cNvSpPr>
            <p:nvPr/>
          </p:nvSpPr>
          <p:spPr bwMode="auto">
            <a:xfrm>
              <a:off x="1484" y="1464"/>
              <a:ext cx="321" cy="22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7" charset="2"/>
              </a:endParaRPr>
            </a:p>
          </p:txBody>
        </p:sp>
        <p:sp>
          <p:nvSpPr>
            <p:cNvPr id="204811" name="Text Box 11"/>
            <p:cNvSpPr txBox="1">
              <a:spLocks noChangeArrowheads="1"/>
            </p:cNvSpPr>
            <p:nvPr/>
          </p:nvSpPr>
          <p:spPr bwMode="auto">
            <a:xfrm>
              <a:off x="601" y="863"/>
              <a:ext cx="1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7" charset="0"/>
                </a:rPr>
                <a:t>u</a:t>
              </a:r>
            </a:p>
          </p:txBody>
        </p:sp>
        <p:sp>
          <p:nvSpPr>
            <p:cNvPr id="204812" name="Text Box 12"/>
            <p:cNvSpPr txBox="1">
              <a:spLocks noChangeArrowheads="1"/>
            </p:cNvSpPr>
            <p:nvPr/>
          </p:nvSpPr>
          <p:spPr bwMode="auto">
            <a:xfrm>
              <a:off x="1085" y="870"/>
              <a:ext cx="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7" charset="0"/>
                </a:rPr>
                <a:t>v</a:t>
              </a:r>
            </a:p>
          </p:txBody>
        </p:sp>
        <p:sp>
          <p:nvSpPr>
            <p:cNvPr id="204813" name="Text Box 13"/>
            <p:cNvSpPr txBox="1">
              <a:spLocks noChangeArrowheads="1"/>
            </p:cNvSpPr>
            <p:nvPr/>
          </p:nvSpPr>
          <p:spPr bwMode="auto">
            <a:xfrm>
              <a:off x="1494" y="870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7" charset="0"/>
                </a:rPr>
                <a:t>w</a:t>
              </a:r>
            </a:p>
          </p:txBody>
        </p:sp>
        <p:sp>
          <p:nvSpPr>
            <p:cNvPr id="204814" name="Text Box 14"/>
            <p:cNvSpPr txBox="1">
              <a:spLocks noChangeArrowheads="1"/>
            </p:cNvSpPr>
            <p:nvPr/>
          </p:nvSpPr>
          <p:spPr bwMode="auto">
            <a:xfrm>
              <a:off x="587" y="1660"/>
              <a:ext cx="1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7" charset="0"/>
                </a:rPr>
                <a:t>x</a:t>
              </a:r>
            </a:p>
          </p:txBody>
        </p:sp>
        <p:sp>
          <p:nvSpPr>
            <p:cNvPr id="204815" name="Text Box 15"/>
            <p:cNvSpPr txBox="1">
              <a:spLocks noChangeArrowheads="1"/>
            </p:cNvSpPr>
            <p:nvPr/>
          </p:nvSpPr>
          <p:spPr bwMode="auto">
            <a:xfrm>
              <a:off x="1066" y="1660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7" charset="0"/>
                </a:rPr>
                <a:t>y</a:t>
              </a:r>
            </a:p>
          </p:txBody>
        </p:sp>
        <p:sp>
          <p:nvSpPr>
            <p:cNvPr id="204816" name="Line 16"/>
            <p:cNvSpPr>
              <a:spLocks noChangeShapeType="1"/>
            </p:cNvSpPr>
            <p:nvPr/>
          </p:nvSpPr>
          <p:spPr bwMode="auto">
            <a:xfrm flipH="1">
              <a:off x="726" y="1291"/>
              <a:ext cx="5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7" name="Line 17"/>
            <p:cNvSpPr>
              <a:spLocks noChangeShapeType="1"/>
            </p:cNvSpPr>
            <p:nvPr/>
          </p:nvSpPr>
          <p:spPr bwMode="auto">
            <a:xfrm flipH="1">
              <a:off x="1195" y="1296"/>
              <a:ext cx="5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8" name="Line 18"/>
            <p:cNvSpPr>
              <a:spLocks noChangeShapeType="1"/>
            </p:cNvSpPr>
            <p:nvPr/>
          </p:nvSpPr>
          <p:spPr bwMode="auto">
            <a:xfrm flipH="1">
              <a:off x="1651" y="1291"/>
              <a:ext cx="5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19" name="Line 19"/>
            <p:cNvSpPr>
              <a:spLocks noChangeShapeType="1"/>
            </p:cNvSpPr>
            <p:nvPr/>
          </p:nvSpPr>
          <p:spPr bwMode="auto">
            <a:xfrm>
              <a:off x="909" y="1178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0" name="Line 20"/>
            <p:cNvSpPr>
              <a:spLocks noChangeShapeType="1"/>
            </p:cNvSpPr>
            <p:nvPr/>
          </p:nvSpPr>
          <p:spPr bwMode="auto">
            <a:xfrm>
              <a:off x="908" y="1585"/>
              <a:ext cx="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1" name="Line 21"/>
            <p:cNvSpPr>
              <a:spLocks noChangeShapeType="1"/>
            </p:cNvSpPr>
            <p:nvPr/>
          </p:nvSpPr>
          <p:spPr bwMode="auto">
            <a:xfrm flipV="1">
              <a:off x="1296" y="1263"/>
              <a:ext cx="220" cy="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2" name="Text Box 22"/>
            <p:cNvSpPr txBox="1">
              <a:spLocks noChangeArrowheads="1"/>
            </p:cNvSpPr>
            <p:nvPr/>
          </p:nvSpPr>
          <p:spPr bwMode="auto">
            <a:xfrm>
              <a:off x="1505" y="1660"/>
              <a:ext cx="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latin typeface="Monotype Corsiva" pitchFamily="-107" charset="0"/>
                </a:rPr>
                <a:t>z</a:t>
              </a:r>
            </a:p>
          </p:txBody>
        </p:sp>
        <p:sp>
          <p:nvSpPr>
            <p:cNvPr id="204823" name="Line 23"/>
            <p:cNvSpPr>
              <a:spLocks noChangeShapeType="1"/>
            </p:cNvSpPr>
            <p:nvPr/>
          </p:nvSpPr>
          <p:spPr bwMode="auto">
            <a:xfrm flipV="1">
              <a:off x="870" y="1276"/>
              <a:ext cx="226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24" name="Freeform 24"/>
            <p:cNvSpPr>
              <a:spLocks/>
            </p:cNvSpPr>
            <p:nvPr/>
          </p:nvSpPr>
          <p:spPr bwMode="auto">
            <a:xfrm>
              <a:off x="1760" y="1428"/>
              <a:ext cx="177" cy="276"/>
            </a:xfrm>
            <a:custGeom>
              <a:avLst/>
              <a:gdLst/>
              <a:ahLst/>
              <a:cxnLst>
                <a:cxn ang="0">
                  <a:pos x="0" y="226"/>
                </a:cxn>
                <a:cxn ang="0">
                  <a:pos x="107" y="271"/>
                </a:cxn>
                <a:cxn ang="0">
                  <a:pos x="169" y="198"/>
                </a:cxn>
                <a:cxn ang="0">
                  <a:pos x="158" y="68"/>
                </a:cxn>
                <a:cxn ang="0">
                  <a:pos x="62" y="0"/>
                </a:cxn>
                <a:cxn ang="0">
                  <a:pos x="11" y="68"/>
                </a:cxn>
              </a:cxnLst>
              <a:rect l="0" t="0" r="r" b="b"/>
              <a:pathLst>
                <a:path w="177" h="276">
                  <a:moveTo>
                    <a:pt x="0" y="226"/>
                  </a:moveTo>
                  <a:cubicBezTo>
                    <a:pt x="39" y="251"/>
                    <a:pt x="79" y="276"/>
                    <a:pt x="107" y="271"/>
                  </a:cubicBezTo>
                  <a:cubicBezTo>
                    <a:pt x="135" y="266"/>
                    <a:pt x="161" y="232"/>
                    <a:pt x="169" y="198"/>
                  </a:cubicBezTo>
                  <a:cubicBezTo>
                    <a:pt x="177" y="164"/>
                    <a:pt x="176" y="101"/>
                    <a:pt x="158" y="68"/>
                  </a:cubicBezTo>
                  <a:cubicBezTo>
                    <a:pt x="140" y="35"/>
                    <a:pt x="86" y="0"/>
                    <a:pt x="62" y="0"/>
                  </a:cubicBezTo>
                  <a:cubicBezTo>
                    <a:pt x="38" y="0"/>
                    <a:pt x="24" y="34"/>
                    <a:pt x="11" y="6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B6968-BEA9-A842-A353-5A760037CE2F}" type="slidenum">
              <a:rPr lang="en-US"/>
              <a:pPr/>
              <a:t>29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2" y="100013"/>
            <a:ext cx="8677959" cy="906462"/>
          </a:xfrm>
        </p:spPr>
        <p:txBody>
          <a:bodyPr/>
          <a:lstStyle/>
          <a:p>
            <a:r>
              <a:rPr lang="en-US" dirty="0"/>
              <a:t>Strongly Connected Components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7935912" cy="871537"/>
          </a:xfrm>
        </p:spPr>
        <p:txBody>
          <a:bodyPr/>
          <a:lstStyle/>
          <a:p>
            <a:r>
              <a:rPr lang="en-US" sz="2400"/>
              <a:t>Read in a 2D image and find regions of pixels that have the same color</a:t>
            </a:r>
          </a:p>
        </p:txBody>
      </p:sp>
      <p:pic>
        <p:nvPicPr>
          <p:cNvPr id="206852" name="Picture 4" descr="Strongly connected components example." title="Original imag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968500" y="2073275"/>
            <a:ext cx="2360613" cy="3432175"/>
          </a:xfrm>
          <a:noFill/>
          <a:ln/>
        </p:spPr>
      </p:pic>
      <p:pic>
        <p:nvPicPr>
          <p:cNvPr id="206853" name="Picture 5" descr="Strongly connected components example." title="Labeled imag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727575" y="2116138"/>
            <a:ext cx="2365375" cy="3432175"/>
          </a:xfrm>
          <a:noFill/>
          <a:ln/>
        </p:spPr>
      </p:pic>
      <p:sp>
        <p:nvSpPr>
          <p:cNvPr id="206854" name="Text Box 6"/>
          <p:cNvSpPr txBox="1">
            <a:spLocks noChangeArrowheads="1"/>
          </p:cNvSpPr>
          <p:nvPr/>
        </p:nvSpPr>
        <p:spPr bwMode="auto">
          <a:xfrm>
            <a:off x="2428875" y="5829300"/>
            <a:ext cx="10471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  <a:latin typeface="Century Gothic"/>
                <a:cs typeface="Century Gothic"/>
              </a:rPr>
              <a:t>Original</a:t>
            </a:r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5553075" y="5829300"/>
            <a:ext cx="11319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Century Gothic"/>
                <a:cs typeface="Century Gothic"/>
              </a:rPr>
              <a:t>Labeled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4220-5F35-5B46-B4DB-6EF27C61AEF3}" type="slidenum">
              <a:rPr lang="en-US"/>
              <a:pPr/>
              <a:t>3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Policy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96275" cy="534828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Grading					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7-8 homework assignments (35%)</a:t>
            </a:r>
          </a:p>
          <a:p>
            <a:pPr lvl="2">
              <a:lnSpc>
                <a:spcPct val="120000"/>
              </a:lnSpc>
            </a:pPr>
            <a:r>
              <a:rPr lang="en-US" sz="1800" dirty="0"/>
              <a:t>Extra-credit</a:t>
            </a:r>
          </a:p>
          <a:p>
            <a:pPr lvl="2">
              <a:lnSpc>
                <a:spcPct val="120000"/>
              </a:lnSpc>
            </a:pPr>
            <a:r>
              <a:rPr lang="en-US" sz="1800" dirty="0"/>
              <a:t>Programming component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Mid-term exam (30%)</a:t>
            </a:r>
          </a:p>
          <a:p>
            <a:pPr lvl="2">
              <a:lnSpc>
                <a:spcPct val="120000"/>
              </a:lnSpc>
            </a:pPr>
            <a:r>
              <a:rPr lang="en-US" sz="1800" dirty="0"/>
              <a:t>Closed books, closed notes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Final exam (30%)				</a:t>
            </a:r>
          </a:p>
          <a:p>
            <a:pPr lvl="2">
              <a:lnSpc>
                <a:spcPct val="120000"/>
              </a:lnSpc>
            </a:pPr>
            <a:r>
              <a:rPr lang="en-US" sz="1800" dirty="0"/>
              <a:t>Closed books, closed notes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Class participation (5%)</a:t>
            </a:r>
          </a:p>
          <a:p>
            <a:pPr lvl="2">
              <a:lnSpc>
                <a:spcPct val="120000"/>
              </a:lnSpc>
            </a:pPr>
            <a:r>
              <a:rPr lang="en-US" sz="1600" dirty="0"/>
              <a:t>Extra-credit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Late homework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10% penalty for each day of delay, up to 3 days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5510213" y="3275013"/>
            <a:ext cx="338647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Introduction to Algorithms,</a:t>
            </a:r>
          </a:p>
          <a:p>
            <a:endParaRPr lang="en-US" sz="800" dirty="0">
              <a:latin typeface="Century Gothic"/>
              <a:cs typeface="Century Gothic"/>
            </a:endParaRPr>
          </a:p>
          <a:p>
            <a:r>
              <a:rPr lang="en-US" dirty="0">
                <a:latin typeface="Century Gothic"/>
                <a:cs typeface="Century Gothic"/>
              </a:rPr>
              <a:t>Thomas H. </a:t>
            </a:r>
            <a:r>
              <a:rPr lang="en-US" dirty="0" err="1">
                <a:latin typeface="Century Gothic"/>
                <a:cs typeface="Century Gothic"/>
              </a:rPr>
              <a:t>Cormen</a:t>
            </a:r>
            <a:r>
              <a:rPr lang="en-US" dirty="0">
                <a:latin typeface="Century Gothic"/>
                <a:cs typeface="Century Gothic"/>
              </a:rPr>
              <a:t>, Charles E. </a:t>
            </a:r>
            <a:r>
              <a:rPr lang="en-US" dirty="0" err="1">
                <a:latin typeface="Century Gothic"/>
                <a:cs typeface="Century Gothic"/>
              </a:rPr>
              <a:t>Leiserson</a:t>
            </a:r>
            <a:r>
              <a:rPr lang="en-US" dirty="0">
                <a:latin typeface="Century Gothic"/>
                <a:cs typeface="Century Gothic"/>
              </a:rPr>
              <a:t>, Ronald L. </a:t>
            </a:r>
            <a:r>
              <a:rPr lang="en-US" dirty="0" err="1">
                <a:latin typeface="Century Gothic"/>
                <a:cs typeface="Century Gothic"/>
              </a:rPr>
              <a:t>Rivest</a:t>
            </a:r>
            <a:r>
              <a:rPr lang="en-US" dirty="0">
                <a:latin typeface="Century Gothic"/>
                <a:cs typeface="Century Gothic"/>
              </a:rPr>
              <a:t> and Clifford Stein </a:t>
            </a:r>
          </a:p>
        </p:txBody>
      </p:sp>
      <p:pic>
        <p:nvPicPr>
          <p:cNvPr id="9" name="Picture 8" descr="Introduction to Algorithms" title="Textbook 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5423" y="1421465"/>
            <a:ext cx="1622533" cy="1838871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7255-DB9A-A940-BB49-9C2A4CC07263}" type="slidenum">
              <a:rPr lang="en-US"/>
              <a:pPr/>
              <a:t>30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Spanning Trees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071563"/>
            <a:ext cx="8142287" cy="2105025"/>
          </a:xfrm>
        </p:spPr>
        <p:txBody>
          <a:bodyPr/>
          <a:lstStyle/>
          <a:p>
            <a:pPr marL="533400" indent="-533400">
              <a:lnSpc>
                <a:spcPct val="150000"/>
              </a:lnSpc>
            </a:pPr>
            <a:r>
              <a:rPr lang="en-US" sz="2400" dirty="0"/>
              <a:t>A connected, undirected graph: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/>
              <a:t>Vertices = houses, Edges = roads</a:t>
            </a:r>
          </a:p>
          <a:p>
            <a:pPr marL="533400" indent="-533400">
              <a:lnSpc>
                <a:spcPct val="150000"/>
              </a:lnSpc>
            </a:pPr>
            <a:r>
              <a:rPr lang="en-US" sz="2400" dirty="0"/>
              <a:t>A </a:t>
            </a:r>
            <a:r>
              <a:rPr lang="en-US" sz="2400" b="1" dirty="0"/>
              <a:t>weight </a:t>
            </a:r>
            <a:r>
              <a:rPr lang="en-US" sz="2400" dirty="0">
                <a:latin typeface="Comic Sans MS" pitchFamily="-107" charset="0"/>
              </a:rPr>
              <a:t>w(u, v)</a:t>
            </a:r>
            <a:r>
              <a:rPr lang="en-US" sz="2400" dirty="0"/>
              <a:t> on each edge </a:t>
            </a:r>
            <a:r>
              <a:rPr lang="en-US" sz="2400" dirty="0">
                <a:latin typeface="Comic Sans MS" pitchFamily="-107" charset="0"/>
              </a:rPr>
              <a:t>(u, v)</a:t>
            </a:r>
            <a:r>
              <a:rPr lang="en-US" sz="2400" dirty="0"/>
              <a:t> </a:t>
            </a:r>
            <a:r>
              <a:rPr lang="en-US" sz="2400" dirty="0">
                <a:sym typeface="Symbol" pitchFamily="-107" charset="2"/>
              </a:rPr>
              <a:t>∈</a:t>
            </a:r>
            <a:r>
              <a:rPr lang="en-US" sz="2400" dirty="0"/>
              <a:t> E</a:t>
            </a:r>
          </a:p>
        </p:txBody>
      </p:sp>
      <p:grpSp>
        <p:nvGrpSpPr>
          <p:cNvPr id="208900" name="Group 4"/>
          <p:cNvGrpSpPr>
            <a:grpSpLocks/>
          </p:cNvGrpSpPr>
          <p:nvPr/>
        </p:nvGrpSpPr>
        <p:grpSpPr bwMode="auto">
          <a:xfrm>
            <a:off x="4677251" y="3176588"/>
            <a:ext cx="4043363" cy="2108200"/>
            <a:chOff x="3028" y="2088"/>
            <a:chExt cx="2547" cy="1328"/>
          </a:xfrm>
        </p:grpSpPr>
        <p:sp>
          <p:nvSpPr>
            <p:cNvPr id="208901" name="Oval 5"/>
            <p:cNvSpPr>
              <a:spLocks noChangeArrowheads="1"/>
            </p:cNvSpPr>
            <p:nvPr/>
          </p:nvSpPr>
          <p:spPr bwMode="auto">
            <a:xfrm>
              <a:off x="3118" y="262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08903" name="Oval 7"/>
            <p:cNvSpPr>
              <a:spLocks noChangeArrowheads="1"/>
            </p:cNvSpPr>
            <p:nvPr/>
          </p:nvSpPr>
          <p:spPr bwMode="auto">
            <a:xfrm>
              <a:off x="4159" y="21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c</a:t>
              </a:r>
            </a:p>
          </p:txBody>
        </p:sp>
        <p:sp>
          <p:nvSpPr>
            <p:cNvPr id="208905" name="Oval 9"/>
            <p:cNvSpPr>
              <a:spLocks noChangeArrowheads="1"/>
            </p:cNvSpPr>
            <p:nvPr/>
          </p:nvSpPr>
          <p:spPr bwMode="auto">
            <a:xfrm>
              <a:off x="5196" y="262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</a:t>
              </a:r>
            </a:p>
          </p:txBody>
        </p:sp>
        <p:sp>
          <p:nvSpPr>
            <p:cNvPr id="208906" name="Oval 10"/>
            <p:cNvSpPr>
              <a:spLocks noChangeArrowheads="1"/>
            </p:cNvSpPr>
            <p:nvPr/>
          </p:nvSpPr>
          <p:spPr bwMode="auto">
            <a:xfrm>
              <a:off x="3547" y="309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h</a:t>
              </a:r>
            </a:p>
          </p:txBody>
        </p:sp>
        <p:sp>
          <p:nvSpPr>
            <p:cNvPr id="208907" name="Oval 11"/>
            <p:cNvSpPr>
              <a:spLocks noChangeArrowheads="1"/>
            </p:cNvSpPr>
            <p:nvPr/>
          </p:nvSpPr>
          <p:spPr bwMode="auto">
            <a:xfrm>
              <a:off x="4159" y="309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g</a:t>
              </a:r>
            </a:p>
          </p:txBody>
        </p:sp>
        <p:sp>
          <p:nvSpPr>
            <p:cNvPr id="208909" name="Oval 13"/>
            <p:cNvSpPr>
              <a:spLocks noChangeArrowheads="1"/>
            </p:cNvSpPr>
            <p:nvPr/>
          </p:nvSpPr>
          <p:spPr bwMode="auto">
            <a:xfrm>
              <a:off x="3853" y="26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208910" name="Line 14"/>
            <p:cNvSpPr>
              <a:spLocks noChangeShapeType="1"/>
            </p:cNvSpPr>
            <p:nvPr/>
          </p:nvSpPr>
          <p:spPr bwMode="auto">
            <a:xfrm>
              <a:off x="3672" y="2430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1" name="Line 15"/>
            <p:cNvSpPr>
              <a:spLocks noChangeShapeType="1"/>
            </p:cNvSpPr>
            <p:nvPr/>
          </p:nvSpPr>
          <p:spPr bwMode="auto">
            <a:xfrm>
              <a:off x="4907" y="2431"/>
              <a:ext cx="0" cy="6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2" name="Line 16"/>
            <p:cNvSpPr>
              <a:spLocks noChangeShapeType="1"/>
            </p:cNvSpPr>
            <p:nvPr/>
          </p:nvSpPr>
          <p:spPr bwMode="auto">
            <a:xfrm>
              <a:off x="3811" y="2287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3" name="Line 17"/>
            <p:cNvSpPr>
              <a:spLocks noChangeShapeType="1"/>
            </p:cNvSpPr>
            <p:nvPr/>
          </p:nvSpPr>
          <p:spPr bwMode="auto">
            <a:xfrm>
              <a:off x="4422" y="2289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4" name="Line 18"/>
            <p:cNvSpPr>
              <a:spLocks noChangeShapeType="1"/>
            </p:cNvSpPr>
            <p:nvPr/>
          </p:nvSpPr>
          <p:spPr bwMode="auto">
            <a:xfrm>
              <a:off x="3811" y="3229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5" name="Line 19"/>
            <p:cNvSpPr>
              <a:spLocks noChangeShapeType="1"/>
            </p:cNvSpPr>
            <p:nvPr/>
          </p:nvSpPr>
          <p:spPr bwMode="auto">
            <a:xfrm>
              <a:off x="4429" y="3233"/>
              <a:ext cx="3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6" name="Line 20"/>
            <p:cNvSpPr>
              <a:spLocks noChangeShapeType="1"/>
            </p:cNvSpPr>
            <p:nvPr/>
          </p:nvSpPr>
          <p:spPr bwMode="auto">
            <a:xfrm flipV="1">
              <a:off x="3325" y="2389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7" name="Line 21"/>
            <p:cNvSpPr>
              <a:spLocks noChangeShapeType="1"/>
            </p:cNvSpPr>
            <p:nvPr/>
          </p:nvSpPr>
          <p:spPr bwMode="auto">
            <a:xfrm flipV="1">
              <a:off x="5005" y="287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8" name="Line 22"/>
            <p:cNvSpPr>
              <a:spLocks noChangeShapeType="1"/>
            </p:cNvSpPr>
            <p:nvPr/>
          </p:nvSpPr>
          <p:spPr bwMode="auto">
            <a:xfrm>
              <a:off x="5004" y="238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19" name="Line 23"/>
            <p:cNvSpPr>
              <a:spLocks noChangeShapeType="1"/>
            </p:cNvSpPr>
            <p:nvPr/>
          </p:nvSpPr>
          <p:spPr bwMode="auto">
            <a:xfrm>
              <a:off x="3326" y="2857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20" name="Line 24"/>
            <p:cNvSpPr>
              <a:spLocks noChangeShapeType="1"/>
            </p:cNvSpPr>
            <p:nvPr/>
          </p:nvSpPr>
          <p:spPr bwMode="auto">
            <a:xfrm>
              <a:off x="4369" y="2398"/>
              <a:ext cx="455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21" name="Line 25"/>
            <p:cNvSpPr>
              <a:spLocks noChangeShapeType="1"/>
            </p:cNvSpPr>
            <p:nvPr/>
          </p:nvSpPr>
          <p:spPr bwMode="auto">
            <a:xfrm>
              <a:off x="4059" y="2871"/>
              <a:ext cx="166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22" name="Line 26"/>
            <p:cNvSpPr>
              <a:spLocks noChangeShapeType="1"/>
            </p:cNvSpPr>
            <p:nvPr/>
          </p:nvSpPr>
          <p:spPr bwMode="auto">
            <a:xfrm flipV="1">
              <a:off x="3775" y="2880"/>
              <a:ext cx="153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23" name="Line 27"/>
            <p:cNvSpPr>
              <a:spLocks noChangeShapeType="1"/>
            </p:cNvSpPr>
            <p:nvPr/>
          </p:nvSpPr>
          <p:spPr bwMode="auto">
            <a:xfrm flipV="1">
              <a:off x="4059" y="2398"/>
              <a:ext cx="157" cy="24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24" name="Text Box 28"/>
            <p:cNvSpPr txBox="1">
              <a:spLocks noChangeArrowheads="1"/>
            </p:cNvSpPr>
            <p:nvPr/>
          </p:nvSpPr>
          <p:spPr bwMode="auto">
            <a:xfrm>
              <a:off x="3304" y="235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208925" name="Text Box 29"/>
            <p:cNvSpPr txBox="1">
              <a:spLocks noChangeArrowheads="1"/>
            </p:cNvSpPr>
            <p:nvPr/>
          </p:nvSpPr>
          <p:spPr bwMode="auto">
            <a:xfrm>
              <a:off x="3904" y="208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/>
                <a:t>8</a:t>
              </a:r>
            </a:p>
          </p:txBody>
        </p:sp>
        <p:sp>
          <p:nvSpPr>
            <p:cNvPr id="208926" name="Text Box 30"/>
            <p:cNvSpPr txBox="1">
              <a:spLocks noChangeArrowheads="1"/>
            </p:cNvSpPr>
            <p:nvPr/>
          </p:nvSpPr>
          <p:spPr bwMode="auto">
            <a:xfrm>
              <a:off x="4511" y="210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208927" name="Text Box 31"/>
            <p:cNvSpPr txBox="1">
              <a:spLocks noChangeArrowheads="1"/>
            </p:cNvSpPr>
            <p:nvPr/>
          </p:nvSpPr>
          <p:spPr bwMode="auto">
            <a:xfrm>
              <a:off x="3315" y="292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208928" name="Text Box 32"/>
            <p:cNvSpPr txBox="1">
              <a:spLocks noChangeArrowheads="1"/>
            </p:cNvSpPr>
            <p:nvPr/>
          </p:nvSpPr>
          <p:spPr bwMode="auto">
            <a:xfrm>
              <a:off x="3451" y="2631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11</a:t>
              </a:r>
            </a:p>
          </p:txBody>
        </p:sp>
        <p:sp>
          <p:nvSpPr>
            <p:cNvPr id="208929" name="Text Box 33"/>
            <p:cNvSpPr txBox="1">
              <a:spLocks noChangeArrowheads="1"/>
            </p:cNvSpPr>
            <p:nvPr/>
          </p:nvSpPr>
          <p:spPr bwMode="auto">
            <a:xfrm>
              <a:off x="3910" y="320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208930" name="Text Box 34"/>
            <p:cNvSpPr txBox="1">
              <a:spLocks noChangeArrowheads="1"/>
            </p:cNvSpPr>
            <p:nvPr/>
          </p:nvSpPr>
          <p:spPr bwMode="auto">
            <a:xfrm>
              <a:off x="4505" y="319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208931" name="Text Box 35"/>
            <p:cNvSpPr txBox="1">
              <a:spLocks noChangeArrowheads="1"/>
            </p:cNvSpPr>
            <p:nvPr/>
          </p:nvSpPr>
          <p:spPr bwMode="auto">
            <a:xfrm>
              <a:off x="3704" y="285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208932" name="Text Box 36"/>
            <p:cNvSpPr txBox="1">
              <a:spLocks noChangeArrowheads="1"/>
            </p:cNvSpPr>
            <p:nvPr/>
          </p:nvSpPr>
          <p:spPr bwMode="auto">
            <a:xfrm>
              <a:off x="4095" y="245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208933" name="Text Box 37"/>
            <p:cNvSpPr txBox="1">
              <a:spLocks noChangeArrowheads="1"/>
            </p:cNvSpPr>
            <p:nvPr/>
          </p:nvSpPr>
          <p:spPr bwMode="auto">
            <a:xfrm>
              <a:off x="4446" y="268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208934" name="Text Box 38"/>
            <p:cNvSpPr txBox="1">
              <a:spLocks noChangeArrowheads="1"/>
            </p:cNvSpPr>
            <p:nvPr/>
          </p:nvSpPr>
          <p:spPr bwMode="auto">
            <a:xfrm>
              <a:off x="4878" y="2647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14</a:t>
              </a:r>
            </a:p>
          </p:txBody>
        </p:sp>
        <p:sp>
          <p:nvSpPr>
            <p:cNvPr id="208935" name="Text Box 39"/>
            <p:cNvSpPr txBox="1">
              <a:spLocks noChangeArrowheads="1"/>
            </p:cNvSpPr>
            <p:nvPr/>
          </p:nvSpPr>
          <p:spPr bwMode="auto">
            <a:xfrm>
              <a:off x="5103" y="234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208936" name="Text Box 40"/>
            <p:cNvSpPr txBox="1">
              <a:spLocks noChangeArrowheads="1"/>
            </p:cNvSpPr>
            <p:nvPr/>
          </p:nvSpPr>
          <p:spPr bwMode="auto">
            <a:xfrm>
              <a:off x="5085" y="2948"/>
              <a:ext cx="2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208937" name="Text Box 41"/>
            <p:cNvSpPr txBox="1">
              <a:spLocks noChangeArrowheads="1"/>
            </p:cNvSpPr>
            <p:nvPr/>
          </p:nvSpPr>
          <p:spPr bwMode="auto">
            <a:xfrm>
              <a:off x="4104" y="284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pic>
          <p:nvPicPr>
            <p:cNvPr id="208938" name="Picture 42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8" y="2144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8939" name="Picture 43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88" y="2137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8940" name="Picture 44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84" y="2131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8941" name="Picture 45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10" y="3088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8942" name="Picture 46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43" y="2623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8943" name="Picture 47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28" y="2622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8944" name="Picture 48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75" y="2623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8945" name="Picture 49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35" y="3088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8946" name="Picture 50" descr="j031133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84" y="3088"/>
              <a:ext cx="432" cy="2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08947" name="Rectangle 51"/>
          <p:cNvSpPr>
            <a:spLocks noChangeArrowheads="1"/>
          </p:cNvSpPr>
          <p:nvPr/>
        </p:nvSpPr>
        <p:spPr bwMode="auto">
          <a:xfrm>
            <a:off x="446088" y="3167063"/>
            <a:ext cx="8450262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533400" indent="-533400">
              <a:lnSpc>
                <a:spcPct val="15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Find T 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7" charset="2"/>
              </a:rPr>
              <a:t>⊆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E such that:</a:t>
            </a:r>
          </a:p>
          <a:p>
            <a:pPr marL="533400" indent="-533400">
              <a:lnSpc>
                <a:spcPct val="15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T connects all vertices</a:t>
            </a:r>
          </a:p>
          <a:p>
            <a:pPr marL="533400" indent="-533400">
              <a:lnSpc>
                <a:spcPct val="15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w(T) = </a:t>
            </a:r>
            <a:r>
              <a:rPr lang="el-GR" sz="2400" dirty="0">
                <a:solidFill>
                  <a:srgbClr val="262626"/>
                </a:solidFill>
                <a:latin typeface="Century Gothic"/>
                <a:cs typeface="Century Gothic"/>
              </a:rPr>
              <a:t>Σ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(</a:t>
            </a:r>
            <a:r>
              <a:rPr lang="en-US" sz="2400" baseline="-25000" dirty="0" err="1">
                <a:solidFill>
                  <a:srgbClr val="262626"/>
                </a:solidFill>
                <a:latin typeface="Century Gothic"/>
                <a:cs typeface="Century Gothic"/>
              </a:rPr>
              <a:t>u,v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</a:rPr>
              <a:t>)</a:t>
            </a:r>
            <a:r>
              <a:rPr lang="en-US" sz="2400" baseline="-250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7" charset="2"/>
              </a:rPr>
              <a:t>∈T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 w(u, v) is </a:t>
            </a:r>
          </a:p>
          <a:p>
            <a:pPr marL="533400" indent="-533400">
              <a:lnSpc>
                <a:spcPct val="15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</a:rPr>
              <a:t>	minimized</a:t>
            </a:r>
          </a:p>
        </p:txBody>
      </p:sp>
      <p:sp>
        <p:nvSpPr>
          <p:cNvPr id="208948" name="Text Box 52"/>
          <p:cNvSpPr txBox="1">
            <a:spLocks noChangeArrowheads="1"/>
          </p:cNvSpPr>
          <p:nvPr/>
        </p:nvSpPr>
        <p:spPr bwMode="auto">
          <a:xfrm>
            <a:off x="620713" y="5781675"/>
            <a:ext cx="4444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entury Gothic"/>
                <a:cs typeface="Century Gothic"/>
              </a:rPr>
              <a:t>Algorithms: </a:t>
            </a:r>
            <a:r>
              <a:rPr lang="en-US" sz="2400" dirty="0" err="1">
                <a:solidFill>
                  <a:srgbClr val="CC0000"/>
                </a:solidFill>
                <a:latin typeface="Century Gothic"/>
                <a:cs typeface="Century Gothic"/>
              </a:rPr>
              <a:t>Kruskal</a:t>
            </a:r>
            <a:r>
              <a:rPr lang="en-US" sz="2400" dirty="0">
                <a:latin typeface="Century Gothic"/>
                <a:cs typeface="Century Gothic"/>
              </a:rPr>
              <a:t> and </a:t>
            </a:r>
            <a:r>
              <a:rPr lang="en-US" sz="2400" dirty="0">
                <a:solidFill>
                  <a:srgbClr val="CC0000"/>
                </a:solidFill>
                <a:latin typeface="Century Gothic"/>
                <a:cs typeface="Century Gothic"/>
              </a:rPr>
              <a:t>Prim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4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 477/677 - Lecture 1</a:t>
            </a:r>
          </a:p>
        </p:txBody>
      </p:sp>
      <p:sp>
        <p:nvSpPr>
          <p:cNvPr id="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2860-F2D3-A340-82E1-99FB39DFD653}" type="slidenum">
              <a:rPr lang="en-US"/>
              <a:pPr/>
              <a:t>31</a:t>
            </a:fld>
            <a:endParaRPr lang="en-US" dirty="0"/>
          </a:p>
        </p:txBody>
      </p:sp>
      <p:pic>
        <p:nvPicPr>
          <p:cNvPr id="210946" name="Picture 2" descr="j031133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48313" y="2303463"/>
            <a:ext cx="685800" cy="4397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10947" name="Picture 3" descr="j031133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9363" y="1516063"/>
            <a:ext cx="685800" cy="4397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10948" name="Picture 4" descr="j031133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0650" y="1516063"/>
            <a:ext cx="685800" cy="4397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10949" name="Picture 5" descr="j031133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24788" y="3098800"/>
            <a:ext cx="685800" cy="439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210950" name="Picture 6" descr="j031133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3175" y="3070225"/>
            <a:ext cx="685800" cy="439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1095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 Problems</a:t>
            </a:r>
          </a:p>
        </p:txBody>
      </p:sp>
      <p:sp>
        <p:nvSpPr>
          <p:cNvPr id="21095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71475" y="1122363"/>
            <a:ext cx="8523288" cy="55054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/>
              <a:t>Input: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Directed graph G = (V, E)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Weight function </a:t>
            </a:r>
            <a:r>
              <a:rPr lang="en-US" sz="2000" dirty="0" err="1"/>
              <a:t>w</a:t>
            </a:r>
            <a:r>
              <a:rPr lang="en-US" sz="2000" dirty="0"/>
              <a:t> : E → </a:t>
            </a:r>
            <a:r>
              <a:rPr lang="en-US" sz="2000" b="1" dirty="0"/>
              <a:t>R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Weight of path </a:t>
            </a:r>
            <a:r>
              <a:rPr lang="en-US" sz="2400" dirty="0"/>
              <a:t>p = </a:t>
            </a:r>
            <a:r>
              <a:rPr lang="en-US" sz="2400" dirty="0">
                <a:sym typeface="Symbol" pitchFamily="-107" charset="2"/>
              </a:rPr>
              <a:t>⟨</a:t>
            </a:r>
            <a:r>
              <a:rPr lang="en-US" sz="2400" dirty="0"/>
              <a:t>v</a:t>
            </a:r>
            <a:r>
              <a:rPr lang="en-US" sz="2400" baseline="-25000" dirty="0"/>
              <a:t>0</a:t>
            </a:r>
            <a:r>
              <a:rPr lang="en-US" sz="2400" dirty="0"/>
              <a:t>, v</a:t>
            </a:r>
            <a:r>
              <a:rPr lang="en-US" sz="2400" baseline="-25000" dirty="0"/>
              <a:t>1</a:t>
            </a:r>
            <a:r>
              <a:rPr lang="en-US" sz="2400" dirty="0"/>
              <a:t>, . . . , </a:t>
            </a:r>
            <a:r>
              <a:rPr lang="en-US" sz="2400" dirty="0" err="1"/>
              <a:t>v</a:t>
            </a:r>
            <a:r>
              <a:rPr lang="en-US" sz="2400" baseline="-25000" dirty="0" err="1"/>
              <a:t>k</a:t>
            </a:r>
            <a:r>
              <a:rPr lang="en-US" sz="2400" dirty="0">
                <a:sym typeface="Symbol" pitchFamily="-107" charset="2"/>
              </a:rPr>
              <a:t>⟩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b="1" dirty="0"/>
              <a:t>Shortest-path weight </a:t>
            </a:r>
            <a:r>
              <a:rPr lang="en-US" sz="2400" dirty="0"/>
              <a:t>from </a:t>
            </a:r>
            <a:r>
              <a:rPr lang="en-US" sz="2400" dirty="0" err="1">
                <a:latin typeface="Comic Sans MS" pitchFamily="-107" charset="0"/>
              </a:rPr>
              <a:t>u</a:t>
            </a:r>
            <a:r>
              <a:rPr lang="en-US" sz="2400" dirty="0"/>
              <a:t> to </a:t>
            </a:r>
            <a:r>
              <a:rPr lang="en-US" sz="2400" dirty="0" err="1">
                <a:latin typeface="Comic Sans MS" pitchFamily="-107" charset="0"/>
              </a:rPr>
              <a:t>v</a:t>
            </a:r>
            <a:r>
              <a:rPr lang="en-US" sz="2400" dirty="0"/>
              <a:t>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err="1">
                <a:latin typeface="Comic Sans MS" pitchFamily="-107" charset="0"/>
              </a:rPr>
              <a:t>δ(u</a:t>
            </a:r>
            <a:r>
              <a:rPr lang="en-US" sz="2400" dirty="0">
                <a:latin typeface="Comic Sans MS" pitchFamily="-107" charset="0"/>
              </a:rPr>
              <a:t>, </a:t>
            </a:r>
            <a:r>
              <a:rPr lang="en-US" sz="2400" dirty="0" err="1">
                <a:latin typeface="Comic Sans MS" pitchFamily="-107" charset="0"/>
              </a:rPr>
              <a:t>v</a:t>
            </a:r>
            <a:r>
              <a:rPr lang="en-US" sz="2400" dirty="0">
                <a:latin typeface="Comic Sans MS" pitchFamily="-107" charset="0"/>
              </a:rPr>
              <a:t>)</a:t>
            </a:r>
            <a:r>
              <a:rPr lang="en-US" sz="2400" dirty="0"/>
              <a:t> = min  </a:t>
            </a:r>
            <a:r>
              <a:rPr lang="en-US" sz="2400" dirty="0" err="1"/>
              <a:t>w(p</a:t>
            </a:r>
            <a:r>
              <a:rPr lang="en-US" sz="2400" dirty="0"/>
              <a:t>) : </a:t>
            </a:r>
            <a:r>
              <a:rPr lang="en-US" sz="2200" dirty="0" err="1">
                <a:latin typeface="Comic Sans MS" pitchFamily="-107" charset="0"/>
              </a:rPr>
              <a:t>u</a:t>
            </a:r>
            <a:r>
              <a:rPr lang="en-US" sz="2200" dirty="0">
                <a:latin typeface="Comic Sans MS" pitchFamily="-107" charset="0"/>
              </a:rPr>
              <a:t>      </a:t>
            </a:r>
            <a:r>
              <a:rPr lang="en-US" sz="2200" dirty="0" err="1">
                <a:latin typeface="Comic Sans MS" pitchFamily="-107" charset="0"/>
              </a:rPr>
              <a:t>v</a:t>
            </a:r>
            <a:r>
              <a:rPr lang="en-US" sz="2200" dirty="0"/>
              <a:t>  if there exists a path from </a:t>
            </a:r>
            <a:r>
              <a:rPr lang="en-US" sz="2200" dirty="0" err="1">
                <a:latin typeface="Comic Sans MS" pitchFamily="-107" charset="0"/>
              </a:rPr>
              <a:t>u</a:t>
            </a:r>
            <a:r>
              <a:rPr lang="en-US" sz="2200" dirty="0"/>
              <a:t> to </a:t>
            </a:r>
            <a:r>
              <a:rPr lang="en-US" sz="2200" dirty="0" err="1">
                <a:latin typeface="Comic Sans MS" pitchFamily="-107" charset="0"/>
              </a:rPr>
              <a:t>v</a:t>
            </a:r>
            <a:r>
              <a:rPr lang="en-US" sz="2200" dirty="0"/>
              <a:t>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400" dirty="0"/>
              <a:t>			     	  ∞                   otherwise </a:t>
            </a:r>
          </a:p>
        </p:txBody>
      </p:sp>
      <p:graphicFrame>
        <p:nvGraphicFramePr>
          <p:cNvPr id="210953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1989138" y="3348038"/>
          <a:ext cx="23304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72" name="Equation" r:id="rId5" imgW="1269720" imgH="431640" progId="Equation.3">
                  <p:embed/>
                </p:oleObj>
              </mc:Choice>
              <mc:Fallback>
                <p:oleObj name="Equation" r:id="rId5" imgW="126972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3348038"/>
                        <a:ext cx="2330450" cy="7921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0954" name="Group 10"/>
          <p:cNvGrpSpPr>
            <a:grpSpLocks/>
          </p:cNvGrpSpPr>
          <p:nvPr/>
        </p:nvGrpSpPr>
        <p:grpSpPr bwMode="auto">
          <a:xfrm>
            <a:off x="2549526" y="4705350"/>
            <a:ext cx="1713738" cy="1081088"/>
            <a:chOff x="1606" y="2964"/>
            <a:chExt cx="1005" cy="681"/>
          </a:xfrm>
        </p:grpSpPr>
        <p:sp>
          <p:nvSpPr>
            <p:cNvPr id="210955" name="Freeform 11"/>
            <p:cNvSpPr>
              <a:spLocks/>
            </p:cNvSpPr>
            <p:nvPr/>
          </p:nvSpPr>
          <p:spPr bwMode="auto">
            <a:xfrm>
              <a:off x="2371" y="3152"/>
              <a:ext cx="229" cy="57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54" y="4"/>
                </a:cxn>
                <a:cxn ang="0">
                  <a:pos x="108" y="53"/>
                </a:cxn>
                <a:cxn ang="0">
                  <a:pos x="175" y="26"/>
                </a:cxn>
                <a:cxn ang="0">
                  <a:pos x="229" y="26"/>
                </a:cxn>
              </a:cxnLst>
              <a:rect l="0" t="0" r="r" b="b"/>
              <a:pathLst>
                <a:path w="229" h="57">
                  <a:moveTo>
                    <a:pt x="0" y="26"/>
                  </a:moveTo>
                  <a:cubicBezTo>
                    <a:pt x="18" y="13"/>
                    <a:pt x="36" y="0"/>
                    <a:pt x="54" y="4"/>
                  </a:cubicBezTo>
                  <a:cubicBezTo>
                    <a:pt x="72" y="8"/>
                    <a:pt x="88" y="49"/>
                    <a:pt x="108" y="53"/>
                  </a:cubicBezTo>
                  <a:cubicBezTo>
                    <a:pt x="128" y="57"/>
                    <a:pt x="155" y="30"/>
                    <a:pt x="175" y="26"/>
                  </a:cubicBezTo>
                  <a:cubicBezTo>
                    <a:pt x="195" y="22"/>
                    <a:pt x="212" y="24"/>
                    <a:pt x="229" y="26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56" name="Text Box 12"/>
            <p:cNvSpPr txBox="1">
              <a:spLocks noChangeArrowheads="1"/>
            </p:cNvSpPr>
            <p:nvPr/>
          </p:nvSpPr>
          <p:spPr bwMode="auto">
            <a:xfrm>
              <a:off x="2418" y="2964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omic Sans MS" pitchFamily="-107" charset="0"/>
                </a:rPr>
                <a:t>p</a:t>
              </a:r>
            </a:p>
          </p:txBody>
        </p:sp>
        <p:sp>
          <p:nvSpPr>
            <p:cNvPr id="210957" name="AutoShape 13"/>
            <p:cNvSpPr>
              <a:spLocks/>
            </p:cNvSpPr>
            <p:nvPr/>
          </p:nvSpPr>
          <p:spPr bwMode="auto">
            <a:xfrm>
              <a:off x="1606" y="3055"/>
              <a:ext cx="56" cy="590"/>
            </a:xfrm>
            <a:prstGeom prst="leftBrace">
              <a:avLst>
                <a:gd name="adj1" fmla="val 87798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0958" name="Line 14"/>
          <p:cNvSpPr>
            <a:spLocks noChangeShapeType="1"/>
          </p:cNvSpPr>
          <p:nvPr/>
        </p:nvSpPr>
        <p:spPr bwMode="auto">
          <a:xfrm flipV="1">
            <a:off x="6145213" y="1957388"/>
            <a:ext cx="414337" cy="407987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59" name="Line 15"/>
          <p:cNvSpPr>
            <a:spLocks noChangeShapeType="1"/>
          </p:cNvSpPr>
          <p:nvPr/>
        </p:nvSpPr>
        <p:spPr bwMode="auto">
          <a:xfrm rot="5400000" flipV="1">
            <a:off x="6138863" y="2716213"/>
            <a:ext cx="414337" cy="407987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60" name="Line 16"/>
          <p:cNvSpPr>
            <a:spLocks noChangeShapeType="1"/>
          </p:cNvSpPr>
          <p:nvPr/>
        </p:nvSpPr>
        <p:spPr bwMode="auto">
          <a:xfrm flipV="1">
            <a:off x="6915150" y="1793875"/>
            <a:ext cx="9080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61" name="Line 17"/>
          <p:cNvSpPr>
            <a:spLocks noChangeShapeType="1"/>
          </p:cNvSpPr>
          <p:nvPr/>
        </p:nvSpPr>
        <p:spPr bwMode="auto">
          <a:xfrm flipV="1">
            <a:off x="6916738" y="3295650"/>
            <a:ext cx="90805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62" name="Line 18"/>
          <p:cNvSpPr>
            <a:spLocks noChangeShapeType="1"/>
          </p:cNvSpPr>
          <p:nvPr/>
        </p:nvSpPr>
        <p:spPr bwMode="auto">
          <a:xfrm>
            <a:off x="6915150" y="1795463"/>
            <a:ext cx="922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63" name="Line 19"/>
          <p:cNvSpPr>
            <a:spLocks noChangeShapeType="1"/>
          </p:cNvSpPr>
          <p:nvPr/>
        </p:nvSpPr>
        <p:spPr bwMode="auto">
          <a:xfrm flipV="1">
            <a:off x="6143625" y="1957388"/>
            <a:ext cx="414338" cy="414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64" name="Line 20"/>
          <p:cNvSpPr>
            <a:spLocks noChangeShapeType="1"/>
          </p:cNvSpPr>
          <p:nvPr/>
        </p:nvSpPr>
        <p:spPr bwMode="auto">
          <a:xfrm>
            <a:off x="6145213" y="2700338"/>
            <a:ext cx="40640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65" name="Text Box 21"/>
          <p:cNvSpPr txBox="1">
            <a:spLocks noChangeArrowheads="1"/>
          </p:cNvSpPr>
          <p:nvPr/>
        </p:nvSpPr>
        <p:spPr bwMode="auto">
          <a:xfrm>
            <a:off x="6110288" y="19050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210966" name="Text Box 22"/>
          <p:cNvSpPr txBox="1">
            <a:spLocks noChangeArrowheads="1"/>
          </p:cNvSpPr>
          <p:nvPr/>
        </p:nvSpPr>
        <p:spPr bwMode="auto">
          <a:xfrm>
            <a:off x="7221538" y="14795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6</a:t>
            </a:r>
          </a:p>
        </p:txBody>
      </p:sp>
      <p:sp>
        <p:nvSpPr>
          <p:cNvPr id="210967" name="Text Box 23"/>
          <p:cNvSpPr txBox="1">
            <a:spLocks noChangeArrowheads="1"/>
          </p:cNvSpPr>
          <p:nvPr/>
        </p:nvSpPr>
        <p:spPr bwMode="auto">
          <a:xfrm>
            <a:off x="6127750" y="28067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210968" name="Text Box 24"/>
          <p:cNvSpPr txBox="1">
            <a:spLocks noChangeArrowheads="1"/>
          </p:cNvSpPr>
          <p:nvPr/>
        </p:nvSpPr>
        <p:spPr bwMode="auto">
          <a:xfrm>
            <a:off x="8235950" y="25415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7</a:t>
            </a:r>
          </a:p>
        </p:txBody>
      </p:sp>
      <p:sp>
        <p:nvSpPr>
          <p:cNvPr id="210969" name="Text Box 25"/>
          <p:cNvSpPr txBox="1">
            <a:spLocks noChangeArrowheads="1"/>
          </p:cNvSpPr>
          <p:nvPr/>
        </p:nvSpPr>
        <p:spPr bwMode="auto">
          <a:xfrm>
            <a:off x="7231063" y="32512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6</a:t>
            </a:r>
          </a:p>
        </p:txBody>
      </p:sp>
      <p:sp>
        <p:nvSpPr>
          <p:cNvPr id="210970" name="Line 26"/>
          <p:cNvSpPr>
            <a:spLocks noChangeShapeType="1"/>
          </p:cNvSpPr>
          <p:nvPr/>
        </p:nvSpPr>
        <p:spPr bwMode="auto">
          <a:xfrm flipV="1">
            <a:off x="6924675" y="3298825"/>
            <a:ext cx="908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71" name="Line 27"/>
          <p:cNvSpPr>
            <a:spLocks noChangeShapeType="1"/>
          </p:cNvSpPr>
          <p:nvPr/>
        </p:nvSpPr>
        <p:spPr bwMode="auto">
          <a:xfrm flipV="1">
            <a:off x="6815138" y="1943100"/>
            <a:ext cx="1063625" cy="1150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72" name="Freeform 28"/>
          <p:cNvSpPr>
            <a:spLocks/>
          </p:cNvSpPr>
          <p:nvPr/>
        </p:nvSpPr>
        <p:spPr bwMode="auto">
          <a:xfrm>
            <a:off x="6507163" y="1993900"/>
            <a:ext cx="136525" cy="1092200"/>
          </a:xfrm>
          <a:custGeom>
            <a:avLst/>
            <a:gdLst/>
            <a:ahLst/>
            <a:cxnLst>
              <a:cxn ang="0">
                <a:pos x="82" y="0"/>
              </a:cxn>
              <a:cxn ang="0">
                <a:pos x="1" y="297"/>
              </a:cxn>
              <a:cxn ang="0">
                <a:pos x="86" y="688"/>
              </a:cxn>
            </a:cxnLst>
            <a:rect l="0" t="0" r="r" b="b"/>
            <a:pathLst>
              <a:path w="86" h="688">
                <a:moveTo>
                  <a:pt x="82" y="0"/>
                </a:moveTo>
                <a:cubicBezTo>
                  <a:pt x="41" y="91"/>
                  <a:pt x="0" y="182"/>
                  <a:pt x="1" y="297"/>
                </a:cubicBezTo>
                <a:cubicBezTo>
                  <a:pt x="2" y="412"/>
                  <a:pt x="72" y="624"/>
                  <a:pt x="86" y="68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73" name="Freeform 29"/>
          <p:cNvSpPr>
            <a:spLocks/>
          </p:cNvSpPr>
          <p:nvPr/>
        </p:nvSpPr>
        <p:spPr bwMode="auto">
          <a:xfrm>
            <a:off x="7802563" y="2011363"/>
            <a:ext cx="136525" cy="1092200"/>
          </a:xfrm>
          <a:custGeom>
            <a:avLst/>
            <a:gdLst/>
            <a:ahLst/>
            <a:cxnLst>
              <a:cxn ang="0">
                <a:pos x="82" y="0"/>
              </a:cxn>
              <a:cxn ang="0">
                <a:pos x="1" y="297"/>
              </a:cxn>
              <a:cxn ang="0">
                <a:pos x="86" y="688"/>
              </a:cxn>
            </a:cxnLst>
            <a:rect l="0" t="0" r="r" b="b"/>
            <a:pathLst>
              <a:path w="86" h="688">
                <a:moveTo>
                  <a:pt x="82" y="0"/>
                </a:moveTo>
                <a:cubicBezTo>
                  <a:pt x="41" y="91"/>
                  <a:pt x="0" y="182"/>
                  <a:pt x="1" y="297"/>
                </a:cubicBezTo>
                <a:cubicBezTo>
                  <a:pt x="2" y="412"/>
                  <a:pt x="72" y="624"/>
                  <a:pt x="86" y="68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74" name="Freeform 30"/>
          <p:cNvSpPr>
            <a:spLocks/>
          </p:cNvSpPr>
          <p:nvPr/>
        </p:nvSpPr>
        <p:spPr bwMode="auto">
          <a:xfrm rot="-10800000">
            <a:off x="8112125" y="1992313"/>
            <a:ext cx="136525" cy="1092200"/>
          </a:xfrm>
          <a:custGeom>
            <a:avLst/>
            <a:gdLst/>
            <a:ahLst/>
            <a:cxnLst>
              <a:cxn ang="0">
                <a:pos x="82" y="0"/>
              </a:cxn>
              <a:cxn ang="0">
                <a:pos x="1" y="297"/>
              </a:cxn>
              <a:cxn ang="0">
                <a:pos x="86" y="688"/>
              </a:cxn>
            </a:cxnLst>
            <a:rect l="0" t="0" r="r" b="b"/>
            <a:pathLst>
              <a:path w="86" h="688">
                <a:moveTo>
                  <a:pt x="82" y="0"/>
                </a:moveTo>
                <a:cubicBezTo>
                  <a:pt x="41" y="91"/>
                  <a:pt x="0" y="182"/>
                  <a:pt x="1" y="297"/>
                </a:cubicBezTo>
                <a:cubicBezTo>
                  <a:pt x="2" y="412"/>
                  <a:pt x="72" y="624"/>
                  <a:pt x="86" y="68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75" name="Freeform 31"/>
          <p:cNvSpPr>
            <a:spLocks/>
          </p:cNvSpPr>
          <p:nvPr/>
        </p:nvSpPr>
        <p:spPr bwMode="auto">
          <a:xfrm rot="-10800000">
            <a:off x="6772275" y="1987550"/>
            <a:ext cx="136525" cy="1092200"/>
          </a:xfrm>
          <a:custGeom>
            <a:avLst/>
            <a:gdLst/>
            <a:ahLst/>
            <a:cxnLst>
              <a:cxn ang="0">
                <a:pos x="82" y="0"/>
              </a:cxn>
              <a:cxn ang="0">
                <a:pos x="1" y="297"/>
              </a:cxn>
              <a:cxn ang="0">
                <a:pos x="86" y="688"/>
              </a:cxn>
            </a:cxnLst>
            <a:rect l="0" t="0" r="r" b="b"/>
            <a:pathLst>
              <a:path w="86" h="688">
                <a:moveTo>
                  <a:pt x="82" y="0"/>
                </a:moveTo>
                <a:cubicBezTo>
                  <a:pt x="41" y="91"/>
                  <a:pt x="0" y="182"/>
                  <a:pt x="1" y="297"/>
                </a:cubicBezTo>
                <a:cubicBezTo>
                  <a:pt x="2" y="412"/>
                  <a:pt x="72" y="624"/>
                  <a:pt x="86" y="68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76" name="Line 32"/>
          <p:cNvSpPr>
            <a:spLocks noChangeShapeType="1"/>
          </p:cNvSpPr>
          <p:nvPr/>
        </p:nvSpPr>
        <p:spPr bwMode="auto">
          <a:xfrm flipH="1" flipV="1">
            <a:off x="6215063" y="2622550"/>
            <a:ext cx="1636712" cy="577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977" name="Text Box 33"/>
          <p:cNvSpPr txBox="1">
            <a:spLocks noChangeArrowheads="1"/>
          </p:cNvSpPr>
          <p:nvPr/>
        </p:nvSpPr>
        <p:spPr bwMode="auto">
          <a:xfrm>
            <a:off x="7569200" y="25384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2</a:t>
            </a:r>
          </a:p>
        </p:txBody>
      </p:sp>
      <p:sp>
        <p:nvSpPr>
          <p:cNvPr id="210978" name="Text Box 34"/>
          <p:cNvSpPr txBox="1">
            <a:spLocks noChangeArrowheads="1"/>
          </p:cNvSpPr>
          <p:nvPr/>
        </p:nvSpPr>
        <p:spPr bwMode="auto">
          <a:xfrm>
            <a:off x="6275388" y="22621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2</a:t>
            </a:r>
          </a:p>
        </p:txBody>
      </p:sp>
      <p:sp>
        <p:nvSpPr>
          <p:cNvPr id="210979" name="Text Box 35"/>
          <p:cNvSpPr txBox="1">
            <a:spLocks noChangeArrowheads="1"/>
          </p:cNvSpPr>
          <p:nvPr/>
        </p:nvSpPr>
        <p:spPr bwMode="auto">
          <a:xfrm>
            <a:off x="6824663" y="22510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1</a:t>
            </a:r>
          </a:p>
        </p:txBody>
      </p:sp>
      <p:sp>
        <p:nvSpPr>
          <p:cNvPr id="210980" name="Text Box 36"/>
          <p:cNvSpPr txBox="1">
            <a:spLocks noChangeArrowheads="1"/>
          </p:cNvSpPr>
          <p:nvPr/>
        </p:nvSpPr>
        <p:spPr bwMode="auto">
          <a:xfrm>
            <a:off x="7272338" y="21097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4</a:t>
            </a:r>
          </a:p>
        </p:txBody>
      </p:sp>
      <p:sp>
        <p:nvSpPr>
          <p:cNvPr id="210981" name="Text Box 37"/>
          <p:cNvSpPr txBox="1">
            <a:spLocks noChangeArrowheads="1"/>
          </p:cNvSpPr>
          <p:nvPr/>
        </p:nvSpPr>
        <p:spPr bwMode="auto">
          <a:xfrm>
            <a:off x="7292975" y="27701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0286-19CC-A34F-A6BC-A4D83AA664B4}" type="slidenum">
              <a:rPr lang="en-US"/>
              <a:pPr/>
              <a:t>32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Variants of Shortest Paths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sz="2000" b="1" dirty="0"/>
              <a:t>Single-source shortest path (</a:t>
            </a:r>
            <a:r>
              <a:rPr lang="en-US" sz="2000" dirty="0">
                <a:solidFill>
                  <a:srgbClr val="CC0000"/>
                </a:solidFill>
              </a:rPr>
              <a:t>Bellman-Ford, DAG shortest paths, </a:t>
            </a:r>
            <a:r>
              <a:rPr lang="en-US" sz="2000" dirty="0" err="1">
                <a:solidFill>
                  <a:srgbClr val="CC0000"/>
                </a:solidFill>
              </a:rPr>
              <a:t>Disjkstra</a:t>
            </a:r>
            <a:r>
              <a:rPr lang="en-US" sz="2000" b="1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G = (V, E) </a:t>
            </a:r>
            <a:r>
              <a:rPr lang="en-US" sz="1800" dirty="0">
                <a:sym typeface="Symbol" pitchFamily="-107" charset="2"/>
              </a:rPr>
              <a:t>⇒ find a shortest path from a given source vertex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s</a:t>
            </a:r>
            <a:r>
              <a:rPr lang="en-US" sz="1800" dirty="0">
                <a:sym typeface="Symbol" pitchFamily="-107" charset="2"/>
              </a:rPr>
              <a:t> to each vertex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v ∈ V</a:t>
            </a:r>
          </a:p>
          <a:p>
            <a:pPr>
              <a:lnSpc>
                <a:spcPct val="110000"/>
              </a:lnSpc>
            </a:pPr>
            <a:r>
              <a:rPr lang="en-US" sz="2000" b="1" dirty="0">
                <a:sym typeface="Symbol" pitchFamily="-107" charset="2"/>
              </a:rPr>
              <a:t>Single-destination shortest path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ym typeface="Symbol" pitchFamily="-107" charset="2"/>
              </a:rPr>
              <a:t>Find a shortest path to a given destination vertex </a:t>
            </a:r>
            <a:r>
              <a:rPr lang="en-US" sz="1800" b="1" dirty="0">
                <a:sym typeface="Symbol" pitchFamily="-107" charset="2"/>
              </a:rPr>
              <a:t>t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 </a:t>
            </a:r>
            <a:r>
              <a:rPr lang="en-US" sz="1800" dirty="0">
                <a:sym typeface="Symbol" pitchFamily="-107" charset="2"/>
              </a:rPr>
              <a:t>from each vertex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v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ym typeface="Symbol" pitchFamily="-107" charset="2"/>
              </a:rPr>
              <a:t>Reverse the direction of each edge ⇒ single-source</a:t>
            </a:r>
          </a:p>
          <a:p>
            <a:pPr>
              <a:lnSpc>
                <a:spcPct val="110000"/>
              </a:lnSpc>
            </a:pPr>
            <a:r>
              <a:rPr lang="en-US" sz="2000" b="1" dirty="0">
                <a:sym typeface="Symbol" pitchFamily="-107" charset="2"/>
              </a:rPr>
              <a:t>Single-pair shortest path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ym typeface="Symbol" pitchFamily="-107" charset="2"/>
              </a:rPr>
              <a:t>Find a shortest path from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u</a:t>
            </a:r>
            <a:r>
              <a:rPr lang="en-US" sz="1800" dirty="0">
                <a:sym typeface="Symbol" pitchFamily="-107" charset="2"/>
              </a:rPr>
              <a:t> to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v</a:t>
            </a:r>
            <a:r>
              <a:rPr lang="en-US" sz="1800" dirty="0">
                <a:sym typeface="Symbol" pitchFamily="-107" charset="2"/>
              </a:rPr>
              <a:t> for given vertices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u</a:t>
            </a:r>
            <a:r>
              <a:rPr lang="en-US" sz="1800" dirty="0">
                <a:sym typeface="Symbol" pitchFamily="-107" charset="2"/>
              </a:rPr>
              <a:t> and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v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ym typeface="Symbol" pitchFamily="-107" charset="2"/>
              </a:rPr>
              <a:t>Solve the single-source problem</a:t>
            </a:r>
          </a:p>
          <a:p>
            <a:pPr>
              <a:lnSpc>
                <a:spcPct val="110000"/>
              </a:lnSpc>
            </a:pPr>
            <a:r>
              <a:rPr lang="en-US" sz="2000" b="1" dirty="0">
                <a:sym typeface="Symbol" pitchFamily="-107" charset="2"/>
              </a:rPr>
              <a:t>All-pairs shortest-paths (</a:t>
            </a:r>
            <a:r>
              <a:rPr lang="en-US" sz="2000" dirty="0">
                <a:solidFill>
                  <a:srgbClr val="CC0000"/>
                </a:solidFill>
              </a:rPr>
              <a:t>Matrix multiplication, Floyd-</a:t>
            </a:r>
            <a:r>
              <a:rPr lang="en-US" sz="2000" dirty="0" err="1">
                <a:solidFill>
                  <a:srgbClr val="CC0000"/>
                </a:solidFill>
              </a:rPr>
              <a:t>Warshall</a:t>
            </a:r>
            <a:r>
              <a:rPr lang="en-US" sz="2000" b="1" dirty="0">
                <a:sym typeface="Symbol" pitchFamily="-107" charset="2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en-US" sz="1800" dirty="0">
                <a:sym typeface="Symbol" pitchFamily="-107" charset="2"/>
              </a:rPr>
              <a:t>Find a shortest path from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u</a:t>
            </a:r>
            <a:r>
              <a:rPr lang="en-US" sz="1800" dirty="0">
                <a:sym typeface="Symbol" pitchFamily="-107" charset="2"/>
              </a:rPr>
              <a:t> to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v</a:t>
            </a:r>
            <a:r>
              <a:rPr lang="en-US" sz="1800" dirty="0">
                <a:sym typeface="Symbol" pitchFamily="-107" charset="2"/>
              </a:rPr>
              <a:t> for every pair of vertices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u</a:t>
            </a:r>
            <a:r>
              <a:rPr lang="en-US" sz="1800" dirty="0">
                <a:sym typeface="Symbol" pitchFamily="-107" charset="2"/>
              </a:rPr>
              <a:t> and </a:t>
            </a:r>
            <a:r>
              <a:rPr lang="en-US" sz="1800" dirty="0">
                <a:latin typeface="Comic Sans MS" pitchFamily="-107" charset="0"/>
                <a:sym typeface="Symbol" pitchFamily="-107" charset="2"/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0FAA-73B1-F142-9B89-7BB398F4AA4F}" type="slidenum">
              <a:rPr lang="en-US"/>
              <a:pPr/>
              <a:t>33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Number Theoretic Algorithms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63625"/>
            <a:ext cx="8229600" cy="23161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Secured communication: </a:t>
            </a:r>
            <a:r>
              <a:rPr lang="en-US" dirty="0">
                <a:solidFill>
                  <a:srgbClr val="CC0000"/>
                </a:solidFill>
              </a:rPr>
              <a:t>RSA public-key cryptosystem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Easy to find large primes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Hard to factor the product of large primes</a:t>
            </a:r>
          </a:p>
        </p:txBody>
      </p:sp>
      <p:grpSp>
        <p:nvGrpSpPr>
          <p:cNvPr id="215044" name="Group 4"/>
          <p:cNvGrpSpPr>
            <a:grpSpLocks/>
          </p:cNvGrpSpPr>
          <p:nvPr/>
        </p:nvGrpSpPr>
        <p:grpSpPr bwMode="auto">
          <a:xfrm>
            <a:off x="2314575" y="3268663"/>
            <a:ext cx="5629275" cy="915987"/>
            <a:chOff x="1032" y="2033"/>
            <a:chExt cx="3546" cy="577"/>
          </a:xfrm>
        </p:grpSpPr>
        <p:sp>
          <p:nvSpPr>
            <p:cNvPr id="215045" name="Text Box 5"/>
            <p:cNvSpPr txBox="1">
              <a:spLocks noChangeArrowheads="1"/>
            </p:cNvSpPr>
            <p:nvPr/>
          </p:nvSpPr>
          <p:spPr bwMode="auto">
            <a:xfrm>
              <a:off x="2128" y="2033"/>
              <a:ext cx="127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Secure Message</a:t>
              </a:r>
            </a:p>
          </p:txBody>
        </p:sp>
        <p:sp>
          <p:nvSpPr>
            <p:cNvPr id="215046" name="AutoShape 6"/>
            <p:cNvSpPr>
              <a:spLocks noChangeArrowheads="1"/>
            </p:cNvSpPr>
            <p:nvPr/>
          </p:nvSpPr>
          <p:spPr bwMode="auto">
            <a:xfrm>
              <a:off x="1032" y="2292"/>
              <a:ext cx="3546" cy="318"/>
            </a:xfrm>
            <a:prstGeom prst="curvedDownArrow">
              <a:avLst>
                <a:gd name="adj1" fmla="val 88123"/>
                <a:gd name="adj2" fmla="val 304534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grpSp>
        <p:nvGrpSpPr>
          <p:cNvPr id="215047" name="Group 7"/>
          <p:cNvGrpSpPr>
            <a:grpSpLocks/>
          </p:cNvGrpSpPr>
          <p:nvPr/>
        </p:nvGrpSpPr>
        <p:grpSpPr bwMode="auto">
          <a:xfrm>
            <a:off x="1674813" y="4670425"/>
            <a:ext cx="5743575" cy="977900"/>
            <a:chOff x="624" y="2916"/>
            <a:chExt cx="3618" cy="616"/>
          </a:xfrm>
        </p:grpSpPr>
        <p:sp>
          <p:nvSpPr>
            <p:cNvPr id="215048" name="Text Box 8"/>
            <p:cNvSpPr txBox="1">
              <a:spLocks noChangeArrowheads="1"/>
            </p:cNvSpPr>
            <p:nvPr/>
          </p:nvSpPr>
          <p:spPr bwMode="auto">
            <a:xfrm>
              <a:off x="1916" y="3299"/>
              <a:ext cx="18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Authenticated Message</a:t>
              </a:r>
            </a:p>
          </p:txBody>
        </p:sp>
        <p:sp>
          <p:nvSpPr>
            <p:cNvPr id="215049" name="AutoShape 9"/>
            <p:cNvSpPr>
              <a:spLocks noChangeArrowheads="1"/>
            </p:cNvSpPr>
            <p:nvPr/>
          </p:nvSpPr>
          <p:spPr bwMode="auto">
            <a:xfrm flipH="1" flipV="1">
              <a:off x="624" y="2916"/>
              <a:ext cx="3618" cy="318"/>
            </a:xfrm>
            <a:prstGeom prst="curvedDownArrow">
              <a:avLst>
                <a:gd name="adj1" fmla="val 89913"/>
                <a:gd name="adj2" fmla="val 310718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15050" name="Picture 10" descr="j02320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911600"/>
            <a:ext cx="1295400" cy="1003300"/>
          </a:xfrm>
          <a:prstGeom prst="rect">
            <a:avLst/>
          </a:prstGeom>
          <a:noFill/>
        </p:spPr>
      </p:pic>
      <p:pic>
        <p:nvPicPr>
          <p:cNvPr id="215051" name="Picture 11" descr="j02326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37088" y="3822700"/>
            <a:ext cx="655637" cy="927100"/>
          </a:xfrm>
          <a:prstGeom prst="rect">
            <a:avLst/>
          </a:prstGeom>
          <a:noFill/>
        </p:spPr>
      </p:pic>
      <p:pic>
        <p:nvPicPr>
          <p:cNvPr id="215052" name="Picture 12" descr="j023206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9713" y="3670300"/>
            <a:ext cx="661987" cy="1309688"/>
          </a:xfrm>
          <a:prstGeom prst="rect">
            <a:avLst/>
          </a:prstGeom>
          <a:noFill/>
        </p:spPr>
      </p:pic>
      <p:sp>
        <p:nvSpPr>
          <p:cNvPr id="215053" name="Text Box 13"/>
          <p:cNvSpPr txBox="1">
            <a:spLocks noChangeArrowheads="1"/>
          </p:cNvSpPr>
          <p:nvPr/>
        </p:nvSpPr>
        <p:spPr bwMode="auto">
          <a:xfrm>
            <a:off x="863600" y="5075238"/>
            <a:ext cx="6254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Bob</a:t>
            </a:r>
          </a:p>
        </p:txBody>
      </p:sp>
      <p:sp>
        <p:nvSpPr>
          <p:cNvPr id="215054" name="Text Box 14"/>
          <p:cNvSpPr txBox="1">
            <a:spLocks noChangeArrowheads="1"/>
          </p:cNvSpPr>
          <p:nvPr/>
        </p:nvSpPr>
        <p:spPr bwMode="auto">
          <a:xfrm>
            <a:off x="7881938" y="5075238"/>
            <a:ext cx="74892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Alice</a:t>
            </a:r>
          </a:p>
        </p:txBody>
      </p:sp>
      <p:sp>
        <p:nvSpPr>
          <p:cNvPr id="215055" name="Text Box 15"/>
          <p:cNvSpPr txBox="1">
            <a:spLocks noChangeArrowheads="1"/>
          </p:cNvSpPr>
          <p:nvPr/>
        </p:nvSpPr>
        <p:spPr bwMode="auto">
          <a:xfrm>
            <a:off x="4084638" y="4605338"/>
            <a:ext cx="17732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eavesdropper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3" grpId="0"/>
      <p:bldP spid="215054" grpId="0"/>
      <p:bldP spid="21505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A50C5-7E6A-B348-9B6A-7E189C523017}" type="slidenum">
              <a:rPr lang="en-US"/>
              <a:pPr/>
              <a:t>34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NP-Completeness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dirty="0"/>
              <a:t>Not all problems can be solved in polynomial time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Some problems cannot be solved by any computer no matter how much time is provided (Turing’s Halting problem) – such problems are called </a:t>
            </a:r>
            <a:r>
              <a:rPr lang="en-US" b="1" dirty="0" err="1"/>
              <a:t>undecidable</a:t>
            </a:r>
            <a:endParaRPr lang="en-US" b="1" dirty="0"/>
          </a:p>
          <a:p>
            <a:pPr lvl="1">
              <a:lnSpc>
                <a:spcPct val="130000"/>
              </a:lnSpc>
            </a:pPr>
            <a:r>
              <a:rPr lang="en-US" dirty="0"/>
              <a:t>Some problems can be solved but not in </a:t>
            </a:r>
            <a:r>
              <a:rPr lang="en-US" dirty="0" err="1">
                <a:latin typeface="Comic Sans MS" pitchFamily="-107" charset="0"/>
              </a:rPr>
              <a:t>O(n</a:t>
            </a:r>
            <a:r>
              <a:rPr lang="en-US" baseline="30000" dirty="0" err="1">
                <a:latin typeface="Comic Sans MS" pitchFamily="-107" charset="0"/>
              </a:rPr>
              <a:t>k</a:t>
            </a:r>
            <a:r>
              <a:rPr lang="en-US" dirty="0">
                <a:latin typeface="Comic Sans MS" pitchFamily="-107" charset="0"/>
              </a:rPr>
              <a:t>)</a:t>
            </a:r>
          </a:p>
          <a:p>
            <a:r>
              <a:rPr lang="en-US" dirty="0"/>
              <a:t>Can we tell if a problem can be solved?</a:t>
            </a:r>
          </a:p>
          <a:p>
            <a:pPr lvl="1"/>
            <a:r>
              <a:rPr lang="en-US" dirty="0"/>
              <a:t>NP, NP-complete, NP-hard</a:t>
            </a:r>
          </a:p>
          <a:p>
            <a:r>
              <a:rPr lang="en-US" dirty="0"/>
              <a:t>Approximation algorithms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649D3-8B44-3843-BF6B-410D081CE7A6}" type="slidenum">
              <a:rPr lang="en-US"/>
              <a:pPr/>
              <a:t>35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02150" y="2776538"/>
            <a:ext cx="4038600" cy="2039937"/>
          </a:xfrm>
        </p:spPr>
        <p:txBody>
          <a:bodyPr/>
          <a:lstStyle/>
          <a:p>
            <a:r>
              <a:rPr lang="en-US" sz="2400" dirty="0"/>
              <a:t>Chapter 1</a:t>
            </a:r>
            <a:endParaRPr lang="fr-FR" sz="2400" dirty="0"/>
          </a:p>
          <a:p>
            <a:r>
              <a:rPr lang="fr-FR" sz="2400" dirty="0" err="1"/>
              <a:t>Appendix</a:t>
            </a:r>
            <a:r>
              <a:rPr lang="fr-FR" sz="2400" dirty="0"/>
              <a:t> A</a:t>
            </a:r>
          </a:p>
          <a:p>
            <a:r>
              <a:rPr lang="en-US" sz="2400" dirty="0"/>
              <a:t>“</a:t>
            </a:r>
            <a:r>
              <a:rPr lang="en-US" sz="2400" i="1" dirty="0"/>
              <a:t>Categories of data structures,”</a:t>
            </a:r>
            <a:r>
              <a:rPr lang="en-US" sz="2400" dirty="0"/>
              <a:t> P. </a:t>
            </a:r>
            <a:r>
              <a:rPr lang="en-US" sz="2400"/>
              <a:t>Falley</a:t>
            </a:r>
            <a:endParaRPr lang="fr-FR" sz="2400"/>
          </a:p>
          <a:p>
            <a:endParaRPr lang="en-US" sz="2400" dirty="0"/>
          </a:p>
        </p:txBody>
      </p:sp>
      <p:pic>
        <p:nvPicPr>
          <p:cNvPr id="44036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 477/677 - Lecture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BEDC-A4C1-9342-B0BE-A8215604E83E}" type="slidenum">
              <a:rPr lang="en-US"/>
              <a:pPr/>
              <a:t>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 Submission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369829" cy="5392737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Typed covered page: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your name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 section you are in: CS477 or CS677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homework number</a:t>
            </a:r>
          </a:p>
          <a:p>
            <a:pPr>
              <a:lnSpc>
                <a:spcPct val="120000"/>
              </a:lnSpc>
            </a:pPr>
            <a:r>
              <a:rPr lang="en-US" dirty="0"/>
              <a:t>Handwriting is good for the rest of the homework, but write legibly</a:t>
            </a:r>
          </a:p>
          <a:p>
            <a:pPr>
              <a:lnSpc>
                <a:spcPct val="120000"/>
              </a:lnSpc>
            </a:pPr>
            <a:r>
              <a:rPr lang="en-US" dirty="0"/>
              <a:t>Staple pages together</a:t>
            </a:r>
          </a:p>
          <a:p>
            <a:pPr>
              <a:lnSpc>
                <a:spcPct val="120000"/>
              </a:lnSpc>
            </a:pPr>
            <a:r>
              <a:rPr lang="en-US" dirty="0"/>
              <a:t>Homework due at the beginning of the class, late after that</a:t>
            </a:r>
          </a:p>
        </p:txBody>
      </p:sp>
      <p:pic>
        <p:nvPicPr>
          <p:cNvPr id="200708" name="Picture 4" descr="j02376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5163" y="0"/>
            <a:ext cx="2128837" cy="2062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Dishonesty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/>
              <a:t>“Cheating, plagiarism or otherwise obtaining grades under false pretenses” constitute academic dishonesty according to the code of this university. Academic dishonesty will not be tolerated and penalties can include canceling a student’s enrollment without a grade, giving an F for the course or for the assignment. For more details, see the University of Nevada, Reno General Catalog.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61173" y="4826000"/>
            <a:ext cx="44965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DD0111"/>
                </a:solidFill>
                <a:latin typeface="Century Gothic"/>
                <a:cs typeface="Century Gothic"/>
              </a:rPr>
              <a:t>Do not do this!</a:t>
            </a:r>
          </a:p>
        </p:txBody>
      </p:sp>
    </p:spTree>
    <p:extLst>
      <p:ext uri="{BB962C8B-B14F-4D97-AF65-F5344CB8AC3E}">
        <p14:creationId xmlns:p14="http://schemas.microsoft.com/office/powerpoint/2010/main" val="271769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4ADA4-81B5-1D41-AB8F-5E06C7F01B07}" type="slidenum">
              <a:rPr lang="en-US"/>
              <a:pPr/>
              <a:t>6</a:t>
            </a:fld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Study Algorithms?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50938"/>
            <a:ext cx="8513762" cy="547846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Necessary in any computer programming problem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Improve algorithm efficiency: run faster, process more data, do something that would otherwise be impossible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Solve problems of significantly large size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Technology only improves things by a constant factor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Compare algorithms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Algorithms as a field of study	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Learn about a standard set of algorithms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New discoveries arise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Numerous application areas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Learn techniques of </a:t>
            </a:r>
            <a:r>
              <a:rPr lang="en-US" sz="2400" b="1" dirty="0">
                <a:solidFill>
                  <a:srgbClr val="CC0000"/>
                </a:solidFill>
              </a:rPr>
              <a:t>algorithm design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CC0000"/>
                </a:solidFill>
              </a:rPr>
              <a:t>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5DC0D-FAA7-5444-990B-0B9C6E0564D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Multimedia</a:t>
            </a:r>
          </a:p>
          <a:p>
            <a:pPr lvl="1"/>
            <a:r>
              <a:rPr lang="en-US" sz="2000" dirty="0"/>
              <a:t>CD player, DVD, MP3, JPG, DivX, HDTV</a:t>
            </a:r>
          </a:p>
          <a:p>
            <a:r>
              <a:rPr lang="en-US" sz="2400" dirty="0"/>
              <a:t>Internet</a:t>
            </a:r>
          </a:p>
          <a:p>
            <a:pPr lvl="1"/>
            <a:r>
              <a:rPr lang="en-US" sz="2000" dirty="0"/>
              <a:t>Packet routing, data retrieval (Google)</a:t>
            </a:r>
          </a:p>
          <a:p>
            <a:r>
              <a:rPr lang="en-US" sz="2400" dirty="0"/>
              <a:t>Communication</a:t>
            </a:r>
          </a:p>
          <a:p>
            <a:pPr lvl="1"/>
            <a:r>
              <a:rPr lang="en-US" sz="2000" dirty="0"/>
              <a:t>Cell-phones, e-commerce</a:t>
            </a:r>
          </a:p>
          <a:p>
            <a:r>
              <a:rPr lang="en-US" sz="2400" dirty="0"/>
              <a:t>Computers</a:t>
            </a:r>
          </a:p>
          <a:p>
            <a:pPr lvl="1"/>
            <a:r>
              <a:rPr lang="en-US" sz="2000" dirty="0"/>
              <a:t>Circuit layout, file systems</a:t>
            </a:r>
          </a:p>
          <a:p>
            <a:r>
              <a:rPr lang="en-US" sz="2400" dirty="0"/>
              <a:t>Science</a:t>
            </a:r>
          </a:p>
          <a:p>
            <a:pPr lvl="1"/>
            <a:r>
              <a:rPr lang="en-US" sz="2000" dirty="0"/>
              <a:t>Human genome</a:t>
            </a:r>
          </a:p>
          <a:p>
            <a:r>
              <a:rPr lang="en-US" sz="2400" dirty="0"/>
              <a:t>Transportation</a:t>
            </a:r>
          </a:p>
          <a:p>
            <a:pPr lvl="1"/>
            <a:r>
              <a:rPr lang="en-US" sz="2000" dirty="0"/>
              <a:t>Airline crew scheduling, UPS deliveries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78FB5-3FD8-AC4B-9FEA-75632186A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50CA3-43F1-DC4A-BEA5-D8CB03931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837" y="1214438"/>
            <a:ext cx="8629612" cy="5076825"/>
          </a:xfrm>
        </p:spPr>
        <p:txBody>
          <a:bodyPr/>
          <a:lstStyle/>
          <a:p>
            <a:r>
              <a:rPr lang="en-US" sz="2200" dirty="0"/>
              <a:t>The format in which the data is coded such that it can be recognized, read and used by a program or application</a:t>
            </a:r>
          </a:p>
          <a:p>
            <a:r>
              <a:rPr lang="en-US" sz="2200" dirty="0"/>
              <a:t>Ex.: Data Format Description Language (binary &amp; text)</a:t>
            </a:r>
          </a:p>
          <a:p>
            <a:pPr lvl="1"/>
            <a:r>
              <a:rPr lang="en-US" sz="1800" dirty="0"/>
              <a:t>Text data types such as strings, numbers, zoned decimals, calendars and Booleans</a:t>
            </a:r>
          </a:p>
          <a:p>
            <a:pPr lvl="1"/>
            <a:r>
              <a:rPr lang="en-US" sz="1800" dirty="0"/>
              <a:t>Binary data types such as two's complement integers, BCD, packed decimals, floats, calendars and Booleans</a:t>
            </a:r>
          </a:p>
          <a:p>
            <a:pPr lvl="1"/>
            <a:r>
              <a:rPr lang="en-US" sz="1800" dirty="0"/>
              <a:t>Fixed length data and data delimited by text or binary markup</a:t>
            </a:r>
          </a:p>
          <a:p>
            <a:pPr lvl="1"/>
            <a:r>
              <a:rPr lang="en-US" sz="1800" dirty="0"/>
              <a:t>Industry standards such as CSV, SWIFT, FIX, HL7, X12, HIPAA, EDIFACT, ISO8583</a:t>
            </a:r>
          </a:p>
          <a:p>
            <a:pPr lvl="1"/>
            <a:r>
              <a:rPr lang="en-US" sz="1800" dirty="0"/>
              <a:t>Bit data of arbitrary length</a:t>
            </a:r>
          </a:p>
          <a:p>
            <a:pPr lvl="1"/>
            <a:r>
              <a:rPr lang="en-US" sz="1800" dirty="0"/>
              <a:t>Pattern languages for text numbers and calendars, &amp; others</a:t>
            </a:r>
          </a:p>
          <a:p>
            <a:r>
              <a:rPr lang="en-US" sz="2200" dirty="0"/>
              <a:t>“</a:t>
            </a:r>
            <a:r>
              <a:rPr lang="en-US" sz="2200" i="1" dirty="0"/>
              <a:t>Categories of data structures,”</a:t>
            </a:r>
            <a:r>
              <a:rPr lang="en-US" sz="2200" dirty="0"/>
              <a:t> P. </a:t>
            </a:r>
            <a:r>
              <a:rPr lang="en-US" sz="2200" dirty="0" err="1"/>
              <a:t>Falley</a:t>
            </a:r>
            <a:endParaRPr lang="en-US" sz="2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C24CBF-B37D-5C4C-A834-F935F5F5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 477/677 – Lecture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39CCF4-3128-2440-A60D-B3227AA12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6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Roadmap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400" dirty="0"/>
              <a:t>Different problems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Sorting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Searching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String processing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Graph problems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Geometric problems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Numerical problems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3827038" y="1188911"/>
            <a:ext cx="4237191" cy="50768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400" dirty="0"/>
              <a:t>Different design paradigms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Divide-and-conquer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Incremental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Dynamic programming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Greedy algorithms</a:t>
            </a:r>
          </a:p>
          <a:p>
            <a:pPr lvl="1">
              <a:lnSpc>
                <a:spcPct val="130000"/>
              </a:lnSpc>
            </a:pPr>
            <a:r>
              <a:rPr lang="en-US" sz="2000" dirty="0"/>
              <a:t>Randomized/probabilistic</a:t>
            </a:r>
          </a:p>
          <a:p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2BE5-F670-1942-BB6B-D2328CF5C027}" type="slidenum">
              <a:rPr lang="en-US"/>
              <a:pPr/>
              <a:t>9</a:t>
            </a:fld>
            <a:endParaRPr lang="en-US"/>
          </a:p>
        </p:txBody>
      </p:sp>
      <p:pic>
        <p:nvPicPr>
          <p:cNvPr id="98309" name="Picture 5" descr="j02372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0"/>
            <a:ext cx="2209800" cy="2093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3596</TotalTime>
  <Words>2760</Words>
  <Application>Microsoft Macintosh PowerPoint</Application>
  <PresentationFormat>On-screen Show (4:3)</PresentationFormat>
  <Paragraphs>553</Paragraphs>
  <Slides>35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Equation</vt:lpstr>
      <vt:lpstr>Analysis of Algorithms CS 477/677</vt:lpstr>
      <vt:lpstr>General Information</vt:lpstr>
      <vt:lpstr>Class Policy</vt:lpstr>
      <vt:lpstr>Homework Submission</vt:lpstr>
      <vt:lpstr>Academic Dishonesty</vt:lpstr>
      <vt:lpstr>Why Study Algorithms?</vt:lpstr>
      <vt:lpstr>Applications</vt:lpstr>
      <vt:lpstr>Data Formats</vt:lpstr>
      <vt:lpstr>Roadmap</vt:lpstr>
      <vt:lpstr>Analyzing Algorithms</vt:lpstr>
      <vt:lpstr>Algorithm Efficiency vs. Speed</vt:lpstr>
      <vt:lpstr>Algorithm Analysis: Example</vt:lpstr>
      <vt:lpstr>Typical Running Time Functions</vt:lpstr>
      <vt:lpstr>Typical Running Time Functions</vt:lpstr>
      <vt:lpstr>Why Faster Algorithms?</vt:lpstr>
      <vt:lpstr>Asymptotic Notations</vt:lpstr>
      <vt:lpstr>Asymptotic Notations - Examples</vt:lpstr>
      <vt:lpstr>Mathematical Induction</vt:lpstr>
      <vt:lpstr>Recursive Algorithms</vt:lpstr>
      <vt:lpstr>Recurrences</vt:lpstr>
      <vt:lpstr>Sorting – Analysis of Running Time</vt:lpstr>
      <vt:lpstr>Types of Analysis</vt:lpstr>
      <vt:lpstr>Specialized Data Structures</vt:lpstr>
      <vt:lpstr>Dynamic Programming</vt:lpstr>
      <vt:lpstr>Greedy Algorithms</vt:lpstr>
      <vt:lpstr>Greedy Algorithms</vt:lpstr>
      <vt:lpstr>Graphs</vt:lpstr>
      <vt:lpstr>Searching in Graphs</vt:lpstr>
      <vt:lpstr>Strongly Connected Components</vt:lpstr>
      <vt:lpstr>Minimum Spanning Trees</vt:lpstr>
      <vt:lpstr>Shortest Path Problems</vt:lpstr>
      <vt:lpstr>Variants of Shortest Paths</vt:lpstr>
      <vt:lpstr>Number Theoretic Algorithms</vt:lpstr>
      <vt:lpstr>NP-Completeness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592</cp:revision>
  <cp:lastPrinted>2019-11-21T06:49:03Z</cp:lastPrinted>
  <dcterms:created xsi:type="dcterms:W3CDTF">2011-01-18T17:28:39Z</dcterms:created>
  <dcterms:modified xsi:type="dcterms:W3CDTF">2020-01-21T23:16:15Z</dcterms:modified>
</cp:coreProperties>
</file>