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01" r:id="rId3"/>
    <p:sldId id="502" r:id="rId4"/>
    <p:sldId id="509" r:id="rId5"/>
    <p:sldId id="510" r:id="rId6"/>
    <p:sldId id="545" r:id="rId7"/>
    <p:sldId id="546" r:id="rId8"/>
    <p:sldId id="513" r:id="rId9"/>
    <p:sldId id="514" r:id="rId10"/>
    <p:sldId id="515" r:id="rId11"/>
    <p:sldId id="544" r:id="rId12"/>
    <p:sldId id="496" r:id="rId13"/>
    <p:sldId id="413" r:id="rId14"/>
    <p:sldId id="414" r:id="rId15"/>
    <p:sldId id="415" r:id="rId16"/>
    <p:sldId id="416" r:id="rId17"/>
    <p:sldId id="417" r:id="rId18"/>
    <p:sldId id="518" r:id="rId19"/>
    <p:sldId id="519" r:id="rId20"/>
    <p:sldId id="520" r:id="rId21"/>
    <p:sldId id="521" r:id="rId22"/>
    <p:sldId id="522" r:id="rId23"/>
    <p:sldId id="523" r:id="rId24"/>
    <p:sldId id="524" r:id="rId25"/>
    <p:sldId id="525" r:id="rId26"/>
    <p:sldId id="526" r:id="rId27"/>
    <p:sldId id="527" r:id="rId28"/>
    <p:sldId id="528" r:id="rId29"/>
    <p:sldId id="290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51" autoAdjust="0"/>
    <p:restoredTop sz="94699" autoAdjust="0"/>
  </p:normalViewPr>
  <p:slideViewPr>
    <p:cSldViewPr snapToGrid="0">
      <p:cViewPr varScale="1">
        <p:scale>
          <a:sx n="150" d="100"/>
          <a:sy n="150" d="100"/>
        </p:scale>
        <p:origin x="168" y="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3697AB-896F-0C4A-A7D1-682513DBB772}" type="slidenum">
              <a:rPr lang="en-US"/>
              <a:pPr/>
              <a:t>10</a:t>
            </a:fld>
            <a:endParaRPr lang="en-US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1907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E6317D-921A-E440-93BC-5849BAFBA068}" type="slidenum">
              <a:rPr lang="en-US"/>
              <a:pPr/>
              <a:t>11</a:t>
            </a:fld>
            <a:endParaRPr lang="en-US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45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B68716-CE43-1044-956B-2FAF4C9D91AB}" type="slidenum">
              <a:rPr lang="en-US"/>
              <a:pPr/>
              <a:t>13</a:t>
            </a:fld>
            <a:endParaRPr lang="en-US"/>
          </a:p>
        </p:txBody>
      </p:sp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85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27496F-CD98-4D44-883E-04CD333A3D98}" type="slidenum">
              <a:rPr lang="en-US"/>
              <a:pPr/>
              <a:t>14</a:t>
            </a:fld>
            <a:endParaRPr lang="en-US"/>
          </a:p>
        </p:txBody>
      </p:sp>
      <p:sp>
        <p:nvSpPr>
          <p:cNvPr id="40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218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A20CAB-96F1-1149-B2C8-AE68E4F2499C}" type="slidenum">
              <a:rPr lang="en-US"/>
              <a:pPr/>
              <a:t>15</a:t>
            </a:fld>
            <a:endParaRPr lang="en-US"/>
          </a:p>
        </p:txBody>
      </p:sp>
      <p:sp>
        <p:nvSpPr>
          <p:cNvPr id="40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775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A97B65-2A67-5F4E-BEAE-CB6715FC084D}" type="slidenum">
              <a:rPr lang="en-US"/>
              <a:pPr/>
              <a:t>16</a:t>
            </a:fld>
            <a:endParaRPr lang="en-US"/>
          </a:p>
        </p:txBody>
      </p:sp>
      <p:sp>
        <p:nvSpPr>
          <p:cNvPr id="40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8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2000F1-372E-224E-8ECB-FE5DF57CAA01}" type="slidenum">
              <a:rPr lang="en-US"/>
              <a:pPr/>
              <a:t>17</a:t>
            </a:fld>
            <a:endParaRPr lang="en-US"/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3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76BFF9-2E77-F741-830F-03A565586D33}" type="slidenum">
              <a:rPr lang="en-US"/>
              <a:pPr/>
              <a:t>18</a:t>
            </a:fld>
            <a:endParaRPr lang="en-US"/>
          </a:p>
        </p:txBody>
      </p:sp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989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3033A1-1277-CB46-9842-C23715E76956}" type="slidenum">
              <a:rPr lang="en-US"/>
              <a:pPr/>
              <a:t>19</a:t>
            </a:fld>
            <a:endParaRPr lang="en-US"/>
          </a:p>
        </p:txBody>
      </p:sp>
      <p:sp>
        <p:nvSpPr>
          <p:cNvPr id="52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081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4558E3-DF15-CB4E-8E76-E6285D43740C}" type="slidenum">
              <a:rPr lang="en-US"/>
              <a:pPr/>
              <a:t>20</a:t>
            </a:fld>
            <a:endParaRPr lang="en-US"/>
          </a:p>
        </p:txBody>
      </p:sp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66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182832-B9E8-CA4B-B8CA-63ADDD55B00E}" type="slidenum">
              <a:rPr lang="en-US"/>
              <a:pPr/>
              <a:t>2</a:t>
            </a:fld>
            <a:endParaRPr lang="en-US"/>
          </a:p>
        </p:txBody>
      </p:sp>
      <p:sp>
        <p:nvSpPr>
          <p:cNvPr id="46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91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3BDDF0-6502-A941-BC54-1F5F1A4C2204}" type="slidenum">
              <a:rPr lang="en-US"/>
              <a:pPr/>
              <a:t>21</a:t>
            </a:fld>
            <a:endParaRPr lang="en-US"/>
          </a:p>
        </p:txBody>
      </p:sp>
      <p:sp>
        <p:nvSpPr>
          <p:cNvPr id="53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824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12C39-CDF6-8D46-9E98-DA0FF4A164FF}" type="slidenum">
              <a:rPr lang="en-US"/>
              <a:pPr/>
              <a:t>22</a:t>
            </a:fld>
            <a:endParaRPr lang="en-US"/>
          </a:p>
        </p:txBody>
      </p:sp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842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D92134-CDBA-AC42-B9FA-CDFFF1902BD2}" type="slidenum">
              <a:rPr lang="en-US"/>
              <a:pPr/>
              <a:t>23</a:t>
            </a:fld>
            <a:endParaRPr lang="en-US"/>
          </a:p>
        </p:txBody>
      </p:sp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109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EF95B5-6780-D34F-9953-B2FC5A29E42F}" type="slidenum">
              <a:rPr lang="en-US"/>
              <a:pPr/>
              <a:t>24</a:t>
            </a:fld>
            <a:endParaRPr lang="en-US"/>
          </a:p>
        </p:txBody>
      </p:sp>
      <p:sp>
        <p:nvSpPr>
          <p:cNvPr id="53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487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06945B-8855-4944-8313-56F4778D69AC}" type="slidenum">
              <a:rPr lang="en-US"/>
              <a:pPr/>
              <a:t>25</a:t>
            </a:fld>
            <a:endParaRPr lang="en-US"/>
          </a:p>
        </p:txBody>
      </p:sp>
      <p:sp>
        <p:nvSpPr>
          <p:cNvPr id="540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273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670C02-E445-7847-BB57-3A3A43C065F2}" type="slidenum">
              <a:rPr lang="en-US"/>
              <a:pPr/>
              <a:t>26</a:t>
            </a:fld>
            <a:endParaRPr lang="en-US"/>
          </a:p>
        </p:txBody>
      </p:sp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665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BE02E3-E243-7F42-9474-0CEC75D7F278}" type="slidenum">
              <a:rPr lang="en-US"/>
              <a:pPr/>
              <a:t>27</a:t>
            </a:fld>
            <a:endParaRPr lang="en-US"/>
          </a:p>
        </p:txBody>
      </p:sp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909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CA95FB-F4FF-9149-837C-046243C47A6A}" type="slidenum">
              <a:rPr lang="en-US"/>
              <a:pPr/>
              <a:t>28</a:t>
            </a:fld>
            <a:endParaRPr lang="en-US"/>
          </a:p>
        </p:txBody>
      </p:sp>
      <p:sp>
        <p:nvSpPr>
          <p:cNvPr id="546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3177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29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26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C24E76-E281-4043-90B5-2F59CC9DBE43}" type="slidenum">
              <a:rPr lang="en-US"/>
              <a:pPr/>
              <a:t>3</a:t>
            </a:fld>
            <a:endParaRPr lang="en-US"/>
          </a:p>
        </p:txBody>
      </p:sp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61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EAD59C-BE65-5348-A187-22782D079D91}" type="slidenum">
              <a:rPr lang="en-US"/>
              <a:pPr/>
              <a:t>4</a:t>
            </a:fld>
            <a:endParaRPr lang="en-US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20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24DD46-5F6E-EE42-8BBE-868CFF104FA9}" type="slidenum">
              <a:rPr lang="en-US"/>
              <a:pPr/>
              <a:t>5</a:t>
            </a:fld>
            <a:endParaRPr lang="en-US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80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CAF56-9D3B-914B-B03C-C62402C97BDB}" type="slidenum">
              <a:rPr lang="en-US"/>
              <a:pPr/>
              <a:t>6</a:t>
            </a:fld>
            <a:endParaRPr lang="en-US"/>
          </a:p>
        </p:txBody>
      </p:sp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57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AC37E-93C5-714B-92BD-081117493E6F}" type="slidenum">
              <a:rPr lang="en-US"/>
              <a:pPr/>
              <a:t>7</a:t>
            </a:fld>
            <a:endParaRPr lang="en-US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61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82BB5B-A172-FB48-83D0-E893153463CB}" type="slidenum">
              <a:rPr lang="en-US"/>
              <a:pPr/>
              <a:t>8</a:t>
            </a:fld>
            <a:endParaRPr lang="en-US"/>
          </a:p>
        </p:txBody>
      </p:sp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0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C98B5D-3F1F-F84B-B725-3634DE1838BC}" type="slidenum">
              <a:rPr lang="en-US"/>
              <a:pPr/>
              <a:t>9</a:t>
            </a:fld>
            <a:endParaRPr lang="en-US"/>
          </a:p>
        </p:txBody>
      </p:sp>
      <p:sp>
        <p:nvSpPr>
          <p:cNvPr id="48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45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0838" y="1214438"/>
            <a:ext cx="8229600" cy="50768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6809202E-B9E4-7A4F-87B3-872CE9B4E1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9" r:id="rId15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png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4.png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5.png"/><Relationship Id="rId4" Type="http://schemas.openxmlformats.org/officeDocument/2006/relationships/oleObject" Target="../embeddings/oleObject7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Lemma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07400" cy="5319712"/>
          </a:xfrm>
        </p:spPr>
        <p:txBody>
          <a:bodyPr/>
          <a:lstStyle/>
          <a:p>
            <a:r>
              <a:rPr lang="en-US" sz="2400" dirty="0"/>
              <a:t>Any binary tree of height </a:t>
            </a:r>
            <a:r>
              <a:rPr lang="en-US" sz="2400" dirty="0">
                <a:latin typeface="Comic Sans MS" pitchFamily="-107" charset="0"/>
              </a:rPr>
              <a:t>h </a:t>
            </a:r>
            <a:r>
              <a:rPr lang="en-US" sz="2400" dirty="0"/>
              <a:t>has at most</a:t>
            </a:r>
          </a:p>
          <a:p>
            <a:pPr>
              <a:buFontTx/>
              <a:buNone/>
            </a:pPr>
            <a:endParaRPr lang="en-US" sz="900" dirty="0"/>
          </a:p>
          <a:p>
            <a:pPr>
              <a:buFontTx/>
              <a:buNone/>
            </a:pPr>
            <a:r>
              <a:rPr lang="en-US" sz="2400" b="1" dirty="0"/>
              <a:t>Proof:</a:t>
            </a:r>
            <a:r>
              <a:rPr lang="en-US" sz="2400" dirty="0"/>
              <a:t> </a:t>
            </a:r>
            <a:r>
              <a:rPr lang="en-US" sz="2000" dirty="0"/>
              <a:t>induction on </a:t>
            </a:r>
            <a:r>
              <a:rPr lang="en-US" sz="2000" dirty="0">
                <a:latin typeface="Comic Sans MS" pitchFamily="-107" charset="0"/>
              </a:rPr>
              <a:t>h</a:t>
            </a:r>
          </a:p>
          <a:p>
            <a:pPr>
              <a:buFontTx/>
              <a:buNone/>
            </a:pPr>
            <a:r>
              <a:rPr lang="en-US" sz="2400" b="1" dirty="0"/>
              <a:t>Basis:</a:t>
            </a:r>
            <a:r>
              <a:rPr lang="en-US" sz="2400" dirty="0"/>
              <a:t> </a:t>
            </a:r>
            <a:r>
              <a:rPr lang="en-US" sz="2000" dirty="0">
                <a:latin typeface="Comic Sans MS" pitchFamily="-107" charset="0"/>
              </a:rPr>
              <a:t>h = 0</a:t>
            </a:r>
            <a:r>
              <a:rPr lang="en-US" sz="2000" dirty="0"/>
              <a:t> </a:t>
            </a:r>
            <a:r>
              <a:rPr lang="en-US" sz="2000" dirty="0">
                <a:sym typeface="Symbol" pitchFamily="-107" charset="2"/>
              </a:rPr>
              <a:t>⇒ tree has one node, which is a leaf</a:t>
            </a:r>
          </a:p>
          <a:p>
            <a:pPr>
              <a:buFontTx/>
              <a:buNone/>
            </a:pPr>
            <a:r>
              <a:rPr lang="en-US" sz="2000" dirty="0">
                <a:sym typeface="Symbol" pitchFamily="-107" charset="2"/>
              </a:rPr>
              <a:t>		  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2</a:t>
            </a:r>
            <a:r>
              <a:rPr lang="en-US" sz="2000" baseline="30000" dirty="0">
                <a:latin typeface="Comic Sans MS" pitchFamily="-107" charset="0"/>
                <a:sym typeface="Symbol" pitchFamily="-107" charset="2"/>
              </a:rPr>
              <a:t>h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 = 1</a:t>
            </a:r>
          </a:p>
          <a:p>
            <a:pPr>
              <a:buFontTx/>
              <a:buNone/>
            </a:pPr>
            <a:r>
              <a:rPr lang="en-US" sz="2400" b="1" dirty="0">
                <a:sym typeface="Symbol" pitchFamily="-107" charset="2"/>
              </a:rPr>
              <a:t>Inductive step:</a:t>
            </a:r>
            <a:r>
              <a:rPr lang="en-US" sz="2400" dirty="0">
                <a:sym typeface="Symbol" pitchFamily="-107" charset="2"/>
              </a:rPr>
              <a:t> </a:t>
            </a:r>
            <a:r>
              <a:rPr lang="en-US" sz="2000" dirty="0">
                <a:sym typeface="Symbol" pitchFamily="-107" charset="2"/>
              </a:rPr>
              <a:t>assume true for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h-1</a:t>
            </a:r>
          </a:p>
          <a:p>
            <a:pPr lvl="1"/>
            <a:r>
              <a:rPr lang="en-US" sz="2000" dirty="0">
                <a:sym typeface="Symbol" pitchFamily="-107" charset="2"/>
              </a:rPr>
              <a:t>Extend the height of the tree with one more level</a:t>
            </a:r>
          </a:p>
          <a:p>
            <a:pPr lvl="1"/>
            <a:r>
              <a:rPr lang="en-US" sz="2000" dirty="0">
                <a:sym typeface="Symbol" pitchFamily="-107" charset="2"/>
              </a:rPr>
              <a:t>Each leaf becomes parent to two new leaves</a:t>
            </a:r>
          </a:p>
          <a:p>
            <a:pPr lvl="1">
              <a:buFontTx/>
              <a:buNone/>
            </a:pPr>
            <a:r>
              <a:rPr lang="en-US" sz="2000" dirty="0">
                <a:sym typeface="Symbol" pitchFamily="-107" charset="2"/>
              </a:rPr>
              <a:t>No. of leaves for tree of height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h = </a:t>
            </a:r>
          </a:p>
          <a:p>
            <a:pPr lvl="1">
              <a:buFontTx/>
              <a:buNone/>
            </a:pPr>
            <a:r>
              <a:rPr lang="en-US" sz="2000" dirty="0">
                <a:latin typeface="Comic Sans MS" pitchFamily="-107" charset="0"/>
                <a:sym typeface="Symbol" pitchFamily="-107" charset="2"/>
              </a:rPr>
              <a:t>				= 2 ×</a:t>
            </a:r>
            <a:r>
              <a:rPr lang="en-US" sz="2000" dirty="0">
                <a:sym typeface="Symbol" pitchFamily="-107" charset="2"/>
              </a:rPr>
              <a:t>(no. of leaves for tree of height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h-1</a:t>
            </a:r>
            <a:r>
              <a:rPr lang="en-US" sz="2000" dirty="0">
                <a:sym typeface="Symbol" pitchFamily="-107" charset="2"/>
              </a:rPr>
              <a:t>)</a:t>
            </a:r>
          </a:p>
          <a:p>
            <a:pPr lvl="1">
              <a:buFontTx/>
              <a:buNone/>
            </a:pPr>
            <a:r>
              <a:rPr lang="en-US" sz="2000" dirty="0">
                <a:latin typeface="Comic Sans MS" pitchFamily="-107" charset="0"/>
                <a:sym typeface="Symbol" pitchFamily="-107" charset="2"/>
              </a:rPr>
              <a:t>				≤ 2 ×2</a:t>
            </a:r>
            <a:r>
              <a:rPr lang="en-US" sz="2000" baseline="30000" dirty="0">
                <a:latin typeface="Comic Sans MS" pitchFamily="-107" charset="0"/>
                <a:sym typeface="Symbol" pitchFamily="-107" charset="2"/>
              </a:rPr>
              <a:t>h-1</a:t>
            </a:r>
            <a:endParaRPr lang="en-US" sz="2000" dirty="0">
              <a:latin typeface="Comic Sans MS" pitchFamily="-107" charset="0"/>
              <a:sym typeface="Symbol" pitchFamily="-107" charset="2"/>
            </a:endParaRPr>
          </a:p>
          <a:p>
            <a:pPr lvl="1">
              <a:buFontTx/>
              <a:buNone/>
            </a:pPr>
            <a:r>
              <a:rPr lang="en-US" sz="2000" dirty="0">
                <a:latin typeface="Comic Sans MS" pitchFamily="-107" charset="0"/>
                <a:sym typeface="Symbol" pitchFamily="-107" charset="2"/>
              </a:rPr>
              <a:t>				= 2</a:t>
            </a:r>
            <a:r>
              <a:rPr lang="en-US" sz="2000" baseline="30000" dirty="0">
                <a:latin typeface="Comic Sans MS" pitchFamily="-107" charset="0"/>
                <a:sym typeface="Symbol" pitchFamily="-107" charset="2"/>
              </a:rPr>
              <a:t>h</a:t>
            </a:r>
            <a:endParaRPr lang="en-US" sz="2000" dirty="0">
              <a:latin typeface="Comic Sans MS" pitchFamily="-107" charset="0"/>
              <a:sym typeface="Symbol" pitchFamily="-107" charset="2"/>
            </a:endParaRPr>
          </a:p>
          <a:p>
            <a:pPr>
              <a:buFontTx/>
              <a:buNone/>
            </a:pPr>
            <a:r>
              <a:rPr lang="en-US" sz="2000" dirty="0">
                <a:sym typeface="Symbol" pitchFamily="-107" charset="2"/>
              </a:rPr>
              <a:t>	</a:t>
            </a:r>
          </a:p>
        </p:txBody>
      </p:sp>
      <p:sp>
        <p:nvSpPr>
          <p:cNvPr id="486404" name="Rectangle 4"/>
          <p:cNvSpPr>
            <a:spLocks noChangeArrowheads="1"/>
          </p:cNvSpPr>
          <p:nvPr/>
        </p:nvSpPr>
        <p:spPr bwMode="auto">
          <a:xfrm>
            <a:off x="6609990" y="1214438"/>
            <a:ext cx="15552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Comic Sans MS" pitchFamily="-107" charset="0"/>
              </a:rPr>
              <a:t>2</a:t>
            </a:r>
            <a:r>
              <a:rPr lang="en-US" sz="2400" b="1" baseline="30000" dirty="0">
                <a:solidFill>
                  <a:schemeClr val="accent2"/>
                </a:solidFill>
                <a:latin typeface="Comic Sans MS" pitchFamily="-107" charset="0"/>
              </a:rPr>
              <a:t>h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entury Gothic"/>
                <a:cs typeface="Century Gothic"/>
              </a:rPr>
              <a:t>leaves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6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pic>
        <p:nvPicPr>
          <p:cNvPr id="4884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567113" y="3243263"/>
            <a:ext cx="5022850" cy="2130425"/>
          </a:xfrm>
          <a:noFill/>
          <a:ln/>
        </p:spPr>
      </p:pic>
      <p:sp>
        <p:nvSpPr>
          <p:cNvPr id="488451" name="Rectangle 3"/>
          <p:cNvSpPr>
            <a:spLocks noGrp="1" noChangeArrowheads="1"/>
          </p:cNvSpPr>
          <p:nvPr>
            <p:ph type="title"/>
          </p:nvPr>
        </p:nvSpPr>
        <p:spPr>
          <a:xfrm>
            <a:off x="341312" y="100013"/>
            <a:ext cx="8802688" cy="906462"/>
          </a:xfrm>
        </p:spPr>
        <p:txBody>
          <a:bodyPr/>
          <a:lstStyle/>
          <a:p>
            <a:r>
              <a:rPr lang="en-US" dirty="0"/>
              <a:t>Lower Bound for Comparison Sorts</a:t>
            </a:r>
          </a:p>
        </p:txBody>
      </p:sp>
      <p:sp>
        <p:nvSpPr>
          <p:cNvPr id="4884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202612" cy="5076825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pitchFamily="-107" charset="0"/>
              </a:rPr>
              <a:t>Theorem:</a:t>
            </a:r>
            <a:r>
              <a:rPr lang="en-US" dirty="0"/>
              <a:t> Any comparison sort algorithm requires   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𝝮(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nlgn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)</a:t>
            </a:r>
            <a:r>
              <a:rPr lang="en-US" dirty="0">
                <a:sym typeface="Symbol" pitchFamily="-107" charset="2"/>
              </a:rPr>
              <a:t> comparisons in the worst case.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2400" b="1" dirty="0">
                <a:sym typeface="Symbol" pitchFamily="-107" charset="2"/>
              </a:rPr>
              <a:t>Proof:</a:t>
            </a:r>
            <a:r>
              <a:rPr lang="en-US" sz="2400" dirty="0">
                <a:sym typeface="Symbol" pitchFamily="-107" charset="2"/>
              </a:rPr>
              <a:t> How many leaves does the tree have? </a:t>
            </a:r>
          </a:p>
          <a:p>
            <a:pPr lvl="1">
              <a:lnSpc>
                <a:spcPct val="130000"/>
              </a:lnSpc>
            </a:pPr>
            <a:r>
              <a:rPr lang="en-US" sz="2000" dirty="0">
                <a:sym typeface="Symbol" pitchFamily="-107" charset="2"/>
              </a:rPr>
              <a:t>At least n! (each of the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n!</a:t>
            </a:r>
            <a:r>
              <a:rPr lang="en-US" sz="2000" dirty="0">
                <a:sym typeface="Symbol" pitchFamily="-107" charset="2"/>
              </a:rPr>
              <a:t> permutations of the input appears as some leaf)  ⇒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n! ≤ l</a:t>
            </a:r>
            <a:r>
              <a:rPr lang="en-US" sz="2000" dirty="0">
                <a:sym typeface="Symbol" pitchFamily="-107" charset="2"/>
              </a:rPr>
              <a:t> </a:t>
            </a:r>
          </a:p>
          <a:p>
            <a:pPr lvl="1">
              <a:lnSpc>
                <a:spcPct val="130000"/>
              </a:lnSpc>
            </a:pPr>
            <a:r>
              <a:rPr lang="en-US" sz="2000" dirty="0">
                <a:sym typeface="Symbol" pitchFamily="-107" charset="2"/>
              </a:rPr>
              <a:t>At most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2</a:t>
            </a:r>
            <a:r>
              <a:rPr lang="en-US" sz="2000" baseline="30000" dirty="0">
                <a:latin typeface="Comic Sans MS" pitchFamily="-107" charset="0"/>
                <a:sym typeface="Symbol" pitchFamily="-107" charset="2"/>
              </a:rPr>
              <a:t>h</a:t>
            </a:r>
            <a:r>
              <a:rPr lang="en-US" sz="2000" dirty="0">
                <a:sym typeface="Symbol" pitchFamily="-107" charset="2"/>
              </a:rPr>
              <a:t> leaves</a:t>
            </a:r>
          </a:p>
          <a:p>
            <a:pPr lvl="1">
              <a:lnSpc>
                <a:spcPct val="130000"/>
              </a:lnSpc>
            </a:pPr>
            <a:endParaRPr lang="en-US" sz="2000" dirty="0">
              <a:sym typeface="Symbol" pitchFamily="-107" charset="2"/>
            </a:endParaRPr>
          </a:p>
          <a:p>
            <a:pPr>
              <a:lnSpc>
                <a:spcPct val="130000"/>
              </a:lnSpc>
              <a:buFontTx/>
              <a:buNone/>
            </a:pPr>
            <a:r>
              <a:rPr lang="en-US" sz="2400" dirty="0">
                <a:sym typeface="Symbol" pitchFamily="-107" charset="2"/>
              </a:rPr>
              <a:t>	⇒	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n! ≤ l ≤ 2</a:t>
            </a:r>
            <a:r>
              <a:rPr lang="en-US" sz="2400" baseline="30000" dirty="0">
                <a:latin typeface="Comic Sans MS" pitchFamily="-107" charset="0"/>
                <a:sym typeface="Symbol" pitchFamily="-107" charset="2"/>
              </a:rPr>
              <a:t>h</a:t>
            </a:r>
            <a:endParaRPr lang="en-US" sz="2400" dirty="0">
              <a:sym typeface="Symbol" pitchFamily="-107" charset="2"/>
            </a:endParaRPr>
          </a:p>
          <a:p>
            <a:pPr>
              <a:lnSpc>
                <a:spcPct val="130000"/>
              </a:lnSpc>
              <a:buFontTx/>
              <a:buNone/>
            </a:pPr>
            <a:r>
              <a:rPr lang="en-US" sz="2400" dirty="0">
                <a:sym typeface="Symbol" pitchFamily="-107" charset="2"/>
              </a:rPr>
              <a:t>	⇒	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h 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  <a:sym typeface="Symbol" pitchFamily="-107" charset="2"/>
              </a:rPr>
              <a:t>≥ </a:t>
            </a:r>
            <a:r>
              <a:rPr lang="en-US" sz="2400" dirty="0" err="1">
                <a:latin typeface="Comic Sans MS" pitchFamily="-107" charset="0"/>
                <a:ea typeface="Arial" pitchFamily="-107" charset="0"/>
                <a:cs typeface="Arial" pitchFamily="-107" charset="0"/>
                <a:sym typeface="Symbol" pitchFamily="-107" charset="2"/>
              </a:rPr>
              <a:t>lg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  <a:sym typeface="Symbol" pitchFamily="-107" charset="2"/>
              </a:rPr>
              <a:t>(n!) = </a:t>
            </a:r>
            <a:r>
              <a:rPr lang="en-US" sz="2400" dirty="0">
                <a:solidFill>
                  <a:srgbClr val="DD0111"/>
                </a:solidFill>
                <a:latin typeface="Comic Sans MS" pitchFamily="-107" charset="0"/>
                <a:sym typeface="Symbol" pitchFamily="-107" charset="2"/>
              </a:rPr>
              <a:t>𝝮(</a:t>
            </a:r>
            <a:r>
              <a:rPr lang="en-US" sz="2400" dirty="0" err="1">
                <a:solidFill>
                  <a:srgbClr val="DD0111"/>
                </a:solidFill>
                <a:latin typeface="Comic Sans MS" pitchFamily="-107" charset="0"/>
                <a:sym typeface="Symbol" pitchFamily="-107" charset="2"/>
              </a:rPr>
              <a:t>nlgn</a:t>
            </a:r>
            <a:r>
              <a:rPr lang="en-US" sz="2400" dirty="0">
                <a:solidFill>
                  <a:srgbClr val="DD0111"/>
                </a:solidFill>
                <a:latin typeface="Comic Sans MS" pitchFamily="-107" charset="0"/>
                <a:sym typeface="Symbol" pitchFamily="-107" charset="2"/>
              </a:rPr>
              <a:t>)</a:t>
            </a:r>
          </a:p>
        </p:txBody>
      </p:sp>
      <p:sp>
        <p:nvSpPr>
          <p:cNvPr id="488453" name="Text Box 5"/>
          <p:cNvSpPr txBox="1">
            <a:spLocks noChangeArrowheads="1"/>
          </p:cNvSpPr>
          <p:nvPr/>
        </p:nvSpPr>
        <p:spPr bwMode="auto">
          <a:xfrm>
            <a:off x="388938" y="5943600"/>
            <a:ext cx="861938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DD0111"/>
                </a:solidFill>
                <a:latin typeface="Century Gothic"/>
                <a:cs typeface="Century Gothic"/>
              </a:rPr>
              <a:t>We can beat the </a:t>
            </a:r>
            <a:r>
              <a:rPr lang="en-US" dirty="0">
                <a:solidFill>
                  <a:srgbClr val="DD0111"/>
                </a:solidFill>
                <a:latin typeface="Century Gothic"/>
                <a:cs typeface="Century Gothic"/>
                <a:sym typeface="Symbol" pitchFamily="-107" charset="2"/>
              </a:rPr>
              <a:t>𝝮(</a:t>
            </a:r>
            <a:r>
              <a:rPr lang="en-US" dirty="0" err="1">
                <a:solidFill>
                  <a:srgbClr val="DD0111"/>
                </a:solidFill>
                <a:latin typeface="Century Gothic"/>
                <a:cs typeface="Century Gothic"/>
                <a:sym typeface="Symbol" pitchFamily="-107" charset="2"/>
              </a:rPr>
              <a:t>nlgn</a:t>
            </a:r>
            <a:r>
              <a:rPr lang="en-US" dirty="0">
                <a:solidFill>
                  <a:srgbClr val="DD0111"/>
                </a:solidFill>
                <a:latin typeface="Century Gothic"/>
                <a:cs typeface="Century Gothic"/>
                <a:sym typeface="Symbol" pitchFamily="-107" charset="2"/>
              </a:rPr>
              <a:t>) running time if we use other operations than comparisons!</a:t>
            </a:r>
          </a:p>
        </p:txBody>
      </p:sp>
      <p:sp>
        <p:nvSpPr>
          <p:cNvPr id="488454" name="AutoShape 6"/>
          <p:cNvSpPr>
            <a:spLocks/>
          </p:cNvSpPr>
          <p:nvPr/>
        </p:nvSpPr>
        <p:spPr bwMode="auto">
          <a:xfrm>
            <a:off x="8280400" y="3319463"/>
            <a:ext cx="207963" cy="2185987"/>
          </a:xfrm>
          <a:prstGeom prst="rightBrace">
            <a:avLst>
              <a:gd name="adj1" fmla="val 8759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8455" name="Text Box 7"/>
          <p:cNvSpPr txBox="1">
            <a:spLocks noChangeArrowheads="1"/>
          </p:cNvSpPr>
          <p:nvPr/>
        </p:nvSpPr>
        <p:spPr bwMode="auto">
          <a:xfrm>
            <a:off x="8537575" y="4264025"/>
            <a:ext cx="3254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DD0111"/>
                </a:solidFill>
                <a:latin typeface="Century Gothic"/>
                <a:cs typeface="Century Gothic"/>
              </a:rPr>
              <a:t>h</a:t>
            </a:r>
          </a:p>
        </p:txBody>
      </p:sp>
      <p:sp>
        <p:nvSpPr>
          <p:cNvPr id="488456" name="AutoShape 8"/>
          <p:cNvSpPr>
            <a:spLocks/>
          </p:cNvSpPr>
          <p:nvPr/>
        </p:nvSpPr>
        <p:spPr bwMode="auto">
          <a:xfrm rot="-5400000">
            <a:off x="5974556" y="3477419"/>
            <a:ext cx="168275" cy="4205288"/>
          </a:xfrm>
          <a:prstGeom prst="leftBrace">
            <a:avLst>
              <a:gd name="adj1" fmla="val 20825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8457" name="Text Box 9"/>
          <p:cNvSpPr txBox="1">
            <a:spLocks noChangeArrowheads="1"/>
          </p:cNvSpPr>
          <p:nvPr/>
        </p:nvSpPr>
        <p:spPr bwMode="auto">
          <a:xfrm>
            <a:off x="5595938" y="5688013"/>
            <a:ext cx="10162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/>
                <a:cs typeface="Century Gothic"/>
              </a:rPr>
              <a:t>leaves </a:t>
            </a:r>
            <a:r>
              <a:rPr lang="en-US">
                <a:solidFill>
                  <a:srgbClr val="DD0111"/>
                </a:solidFill>
                <a:latin typeface="Century Gothic"/>
                <a:cs typeface="Century Gothic"/>
              </a:rPr>
              <a:t>l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F22C-61EC-3A4B-8BFA-1CEBFB5B19B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4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CS 477/677 - Lecture 10</a:t>
            </a:r>
          </a:p>
        </p:txBody>
      </p:sp>
      <p:sp>
        <p:nvSpPr>
          <p:cNvPr id="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F111-3BF6-4943-8FC5-230279AF9FA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Counting Sort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Assumption: </a:t>
            </a:r>
          </a:p>
          <a:p>
            <a:pPr lvl="1"/>
            <a:r>
              <a:rPr lang="en-US" altLang="en-US"/>
              <a:t>The elements to be sorted are integers in the range </a:t>
            </a:r>
            <a:r>
              <a:rPr lang="en-US" altLang="en-US">
                <a:latin typeface="Comic Sans MS" charset="0"/>
              </a:rPr>
              <a:t>0</a:t>
            </a:r>
            <a:r>
              <a:rPr lang="en-US" altLang="en-US"/>
              <a:t> to </a:t>
            </a:r>
            <a:r>
              <a:rPr lang="en-US" altLang="en-US">
                <a:latin typeface="Comic Sans MS" charset="0"/>
              </a:rPr>
              <a:t>k</a:t>
            </a:r>
          </a:p>
          <a:p>
            <a:r>
              <a:rPr lang="en-US" altLang="en-US"/>
              <a:t>Idea:</a:t>
            </a:r>
          </a:p>
          <a:p>
            <a:pPr lvl="1"/>
            <a:r>
              <a:rPr lang="en-US" altLang="en-US"/>
              <a:t>Determine for each input element </a:t>
            </a:r>
            <a:r>
              <a:rPr lang="en-US" altLang="en-US">
                <a:latin typeface="Comic Sans MS" charset="0"/>
              </a:rPr>
              <a:t>x</a:t>
            </a:r>
            <a:r>
              <a:rPr lang="en-US" altLang="en-US"/>
              <a:t>, the number of elements smaller than </a:t>
            </a:r>
            <a:r>
              <a:rPr lang="en-US" altLang="en-US">
                <a:latin typeface="Comic Sans MS" charset="0"/>
              </a:rPr>
              <a:t>x</a:t>
            </a:r>
          </a:p>
          <a:p>
            <a:pPr lvl="1"/>
            <a:r>
              <a:rPr lang="en-US" altLang="en-US"/>
              <a:t>Place element </a:t>
            </a:r>
            <a:r>
              <a:rPr lang="en-US" altLang="en-US">
                <a:latin typeface="Comic Sans MS" charset="0"/>
              </a:rPr>
              <a:t>x</a:t>
            </a:r>
            <a:r>
              <a:rPr lang="en-US" altLang="en-US"/>
              <a:t> into its correct position in the output array</a:t>
            </a:r>
          </a:p>
        </p:txBody>
      </p:sp>
      <p:grpSp>
        <p:nvGrpSpPr>
          <p:cNvPr id="391172" name="Group 4"/>
          <p:cNvGrpSpPr>
            <a:grpSpLocks/>
          </p:cNvGrpSpPr>
          <p:nvPr/>
        </p:nvGrpSpPr>
        <p:grpSpPr bwMode="auto">
          <a:xfrm>
            <a:off x="617538" y="4757738"/>
            <a:ext cx="4114800" cy="685800"/>
            <a:chOff x="96" y="768"/>
            <a:chExt cx="2592" cy="432"/>
          </a:xfrm>
        </p:grpSpPr>
        <p:grpSp>
          <p:nvGrpSpPr>
            <p:cNvPr id="391173" name="Group 5"/>
            <p:cNvGrpSpPr>
              <a:grpSpLocks/>
            </p:cNvGrpSpPr>
            <p:nvPr/>
          </p:nvGrpSpPr>
          <p:grpSpPr bwMode="auto">
            <a:xfrm>
              <a:off x="384" y="768"/>
              <a:ext cx="2304" cy="432"/>
              <a:chOff x="528" y="1392"/>
              <a:chExt cx="2688" cy="480"/>
            </a:xfrm>
          </p:grpSpPr>
          <p:grpSp>
            <p:nvGrpSpPr>
              <p:cNvPr id="391174" name="Group 6"/>
              <p:cNvGrpSpPr>
                <a:grpSpLocks/>
              </p:cNvGrpSpPr>
              <p:nvPr/>
            </p:nvGrpSpPr>
            <p:grpSpPr bwMode="auto">
              <a:xfrm>
                <a:off x="528" y="1584"/>
                <a:ext cx="2688" cy="288"/>
                <a:chOff x="528" y="1440"/>
                <a:chExt cx="2688" cy="288"/>
              </a:xfrm>
            </p:grpSpPr>
            <p:sp>
              <p:nvSpPr>
                <p:cNvPr id="391175" name="Rectangle 7"/>
                <p:cNvSpPr>
                  <a:spLocks noChangeArrowheads="1"/>
                </p:cNvSpPr>
                <p:nvPr/>
              </p:nvSpPr>
              <p:spPr bwMode="auto">
                <a:xfrm>
                  <a:off x="2880" y="1440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spcBef>
                      <a:spcPct val="20000"/>
                    </a:spcBef>
                    <a:buChar char="•"/>
                    <a:defRPr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spcBef>
                      <a:spcPct val="20000"/>
                    </a:spcBef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en-US" altLang="en-US"/>
                    <a:t>3</a:t>
                  </a:r>
                </a:p>
              </p:txBody>
            </p:sp>
            <p:sp>
              <p:nvSpPr>
                <p:cNvPr id="391176" name="Rectangle 8"/>
                <p:cNvSpPr>
                  <a:spLocks noChangeArrowheads="1"/>
                </p:cNvSpPr>
                <p:nvPr/>
              </p:nvSpPr>
              <p:spPr bwMode="auto">
                <a:xfrm>
                  <a:off x="2544" y="1440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spcBef>
                      <a:spcPct val="20000"/>
                    </a:spcBef>
                    <a:buChar char="•"/>
                    <a:defRPr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spcBef>
                      <a:spcPct val="20000"/>
                    </a:spcBef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en-US" altLang="en-US"/>
                    <a:t>0</a:t>
                  </a:r>
                </a:p>
              </p:txBody>
            </p:sp>
            <p:sp>
              <p:nvSpPr>
                <p:cNvPr id="391177" name="Rectangle 9"/>
                <p:cNvSpPr>
                  <a:spLocks noChangeArrowheads="1"/>
                </p:cNvSpPr>
                <p:nvPr/>
              </p:nvSpPr>
              <p:spPr bwMode="auto">
                <a:xfrm>
                  <a:off x="2208" y="1440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spcBef>
                      <a:spcPct val="20000"/>
                    </a:spcBef>
                    <a:buChar char="•"/>
                    <a:defRPr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spcBef>
                      <a:spcPct val="20000"/>
                    </a:spcBef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en-US" altLang="en-US"/>
                    <a:t>3</a:t>
                  </a:r>
                </a:p>
              </p:txBody>
            </p:sp>
            <p:sp>
              <p:nvSpPr>
                <p:cNvPr id="391178" name="Rectangle 10"/>
                <p:cNvSpPr>
                  <a:spLocks noChangeArrowheads="1"/>
                </p:cNvSpPr>
                <p:nvPr/>
              </p:nvSpPr>
              <p:spPr bwMode="auto">
                <a:xfrm>
                  <a:off x="1872" y="1440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spcBef>
                      <a:spcPct val="20000"/>
                    </a:spcBef>
                    <a:buChar char="•"/>
                    <a:defRPr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spcBef>
                      <a:spcPct val="20000"/>
                    </a:spcBef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en-US" altLang="en-US"/>
                    <a:t>2</a:t>
                  </a:r>
                </a:p>
              </p:txBody>
            </p:sp>
            <p:sp>
              <p:nvSpPr>
                <p:cNvPr id="391179" name="Rectangle 11"/>
                <p:cNvSpPr>
                  <a:spLocks noChangeArrowheads="1"/>
                </p:cNvSpPr>
                <p:nvPr/>
              </p:nvSpPr>
              <p:spPr bwMode="auto">
                <a:xfrm>
                  <a:off x="1536" y="1440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spcBef>
                      <a:spcPct val="20000"/>
                    </a:spcBef>
                    <a:buChar char="•"/>
                    <a:defRPr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spcBef>
                      <a:spcPct val="20000"/>
                    </a:spcBef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en-US" altLang="en-US"/>
                    <a:t>0</a:t>
                  </a:r>
                </a:p>
              </p:txBody>
            </p:sp>
            <p:sp>
              <p:nvSpPr>
                <p:cNvPr id="391180" name="Rectangle 12"/>
                <p:cNvSpPr>
                  <a:spLocks noChangeArrowheads="1"/>
                </p:cNvSpPr>
                <p:nvPr/>
              </p:nvSpPr>
              <p:spPr bwMode="auto">
                <a:xfrm>
                  <a:off x="1200" y="1440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spcBef>
                      <a:spcPct val="20000"/>
                    </a:spcBef>
                    <a:buChar char="•"/>
                    <a:defRPr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spcBef>
                      <a:spcPct val="20000"/>
                    </a:spcBef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en-US" altLang="en-US"/>
                    <a:t>3</a:t>
                  </a:r>
                </a:p>
              </p:txBody>
            </p:sp>
            <p:sp>
              <p:nvSpPr>
                <p:cNvPr id="391181" name="Rectangle 13"/>
                <p:cNvSpPr>
                  <a:spLocks noChangeArrowheads="1"/>
                </p:cNvSpPr>
                <p:nvPr/>
              </p:nvSpPr>
              <p:spPr bwMode="auto">
                <a:xfrm>
                  <a:off x="864" y="1440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spcBef>
                      <a:spcPct val="20000"/>
                    </a:spcBef>
                    <a:buChar char="•"/>
                    <a:defRPr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spcBef>
                      <a:spcPct val="20000"/>
                    </a:spcBef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en-US" altLang="en-US"/>
                    <a:t>5</a:t>
                  </a:r>
                </a:p>
              </p:txBody>
            </p:sp>
            <p:sp>
              <p:nvSpPr>
                <p:cNvPr id="391182" name="Rectangle 14"/>
                <p:cNvSpPr>
                  <a:spLocks noChangeArrowheads="1"/>
                </p:cNvSpPr>
                <p:nvPr/>
              </p:nvSpPr>
              <p:spPr bwMode="auto">
                <a:xfrm>
                  <a:off x="528" y="1440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spcBef>
                      <a:spcPct val="20000"/>
                    </a:spcBef>
                    <a:buChar char="•"/>
                    <a:defRPr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spcBef>
                      <a:spcPct val="20000"/>
                    </a:spcBef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en-US" altLang="en-US"/>
                    <a:t>2</a:t>
                  </a:r>
                </a:p>
              </p:txBody>
            </p:sp>
            <p:sp>
              <p:nvSpPr>
                <p:cNvPr id="391183" name="Line 15"/>
                <p:cNvSpPr>
                  <a:spLocks noChangeShapeType="1"/>
                </p:cNvSpPr>
                <p:nvPr/>
              </p:nvSpPr>
              <p:spPr bwMode="auto">
                <a:xfrm>
                  <a:off x="528" y="1440"/>
                  <a:ext cx="268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184" name="Line 16"/>
                <p:cNvSpPr>
                  <a:spLocks noChangeShapeType="1"/>
                </p:cNvSpPr>
                <p:nvPr/>
              </p:nvSpPr>
              <p:spPr bwMode="auto">
                <a:xfrm>
                  <a:off x="528" y="1728"/>
                  <a:ext cx="268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185" name="Line 17"/>
                <p:cNvSpPr>
                  <a:spLocks noChangeShapeType="1"/>
                </p:cNvSpPr>
                <p:nvPr/>
              </p:nvSpPr>
              <p:spPr bwMode="auto">
                <a:xfrm>
                  <a:off x="528" y="1440"/>
                  <a:ext cx="0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186" name="Line 18"/>
                <p:cNvSpPr>
                  <a:spLocks noChangeShapeType="1"/>
                </p:cNvSpPr>
                <p:nvPr/>
              </p:nvSpPr>
              <p:spPr bwMode="auto">
                <a:xfrm>
                  <a:off x="864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187" name="Line 19"/>
                <p:cNvSpPr>
                  <a:spLocks noChangeShapeType="1"/>
                </p:cNvSpPr>
                <p:nvPr/>
              </p:nvSpPr>
              <p:spPr bwMode="auto">
                <a:xfrm>
                  <a:off x="1200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188" name="Line 20"/>
                <p:cNvSpPr>
                  <a:spLocks noChangeShapeType="1"/>
                </p:cNvSpPr>
                <p:nvPr/>
              </p:nvSpPr>
              <p:spPr bwMode="auto">
                <a:xfrm>
                  <a:off x="1536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189" name="Line 21"/>
                <p:cNvSpPr>
                  <a:spLocks noChangeShapeType="1"/>
                </p:cNvSpPr>
                <p:nvPr/>
              </p:nvSpPr>
              <p:spPr bwMode="auto">
                <a:xfrm>
                  <a:off x="1872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190" name="Line 22"/>
                <p:cNvSpPr>
                  <a:spLocks noChangeShapeType="1"/>
                </p:cNvSpPr>
                <p:nvPr/>
              </p:nvSpPr>
              <p:spPr bwMode="auto">
                <a:xfrm>
                  <a:off x="2208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191" name="Line 23"/>
                <p:cNvSpPr>
                  <a:spLocks noChangeShapeType="1"/>
                </p:cNvSpPr>
                <p:nvPr/>
              </p:nvSpPr>
              <p:spPr bwMode="auto">
                <a:xfrm>
                  <a:off x="2544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192" name="Line 24"/>
                <p:cNvSpPr>
                  <a:spLocks noChangeShapeType="1"/>
                </p:cNvSpPr>
                <p:nvPr/>
              </p:nvSpPr>
              <p:spPr bwMode="auto">
                <a:xfrm>
                  <a:off x="2880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193" name="Line 25"/>
                <p:cNvSpPr>
                  <a:spLocks noChangeShapeType="1"/>
                </p:cNvSpPr>
                <p:nvPr/>
              </p:nvSpPr>
              <p:spPr bwMode="auto">
                <a:xfrm>
                  <a:off x="3216" y="1440"/>
                  <a:ext cx="0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</p:grpSp>
          <p:sp>
            <p:nvSpPr>
              <p:cNvPr id="391194" name="Text Box 26"/>
              <p:cNvSpPr txBox="1">
                <a:spLocks noChangeArrowheads="1"/>
              </p:cNvSpPr>
              <p:nvPr/>
            </p:nvSpPr>
            <p:spPr bwMode="auto">
              <a:xfrm>
                <a:off x="624" y="1392"/>
                <a:ext cx="14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000"/>
                  <a:t>1</a:t>
                </a:r>
              </a:p>
            </p:txBody>
          </p:sp>
          <p:sp>
            <p:nvSpPr>
              <p:cNvPr id="391195" name="Text Box 27"/>
              <p:cNvSpPr txBox="1">
                <a:spLocks noChangeArrowheads="1"/>
              </p:cNvSpPr>
              <p:nvPr/>
            </p:nvSpPr>
            <p:spPr bwMode="auto">
              <a:xfrm>
                <a:off x="960" y="1392"/>
                <a:ext cx="14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000"/>
                  <a:t>2</a:t>
                </a:r>
              </a:p>
            </p:txBody>
          </p:sp>
          <p:sp>
            <p:nvSpPr>
              <p:cNvPr id="391196" name="Text Box 28"/>
              <p:cNvSpPr txBox="1">
                <a:spLocks noChangeArrowheads="1"/>
              </p:cNvSpPr>
              <p:nvPr/>
            </p:nvSpPr>
            <p:spPr bwMode="auto">
              <a:xfrm>
                <a:off x="1296" y="1392"/>
                <a:ext cx="14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000"/>
                  <a:t>3</a:t>
                </a:r>
              </a:p>
            </p:txBody>
          </p:sp>
          <p:sp>
            <p:nvSpPr>
              <p:cNvPr id="391197" name="Text Box 29"/>
              <p:cNvSpPr txBox="1">
                <a:spLocks noChangeArrowheads="1"/>
              </p:cNvSpPr>
              <p:nvPr/>
            </p:nvSpPr>
            <p:spPr bwMode="auto">
              <a:xfrm>
                <a:off x="1632" y="1392"/>
                <a:ext cx="14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000"/>
                  <a:t>4</a:t>
                </a:r>
              </a:p>
            </p:txBody>
          </p:sp>
          <p:sp>
            <p:nvSpPr>
              <p:cNvPr id="391198" name="Text Box 30"/>
              <p:cNvSpPr txBox="1">
                <a:spLocks noChangeArrowheads="1"/>
              </p:cNvSpPr>
              <p:nvPr/>
            </p:nvSpPr>
            <p:spPr bwMode="auto">
              <a:xfrm>
                <a:off x="1968" y="1392"/>
                <a:ext cx="14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000"/>
                  <a:t>5</a:t>
                </a:r>
              </a:p>
            </p:txBody>
          </p:sp>
          <p:sp>
            <p:nvSpPr>
              <p:cNvPr id="391199" name="Text Box 31"/>
              <p:cNvSpPr txBox="1">
                <a:spLocks noChangeArrowheads="1"/>
              </p:cNvSpPr>
              <p:nvPr/>
            </p:nvSpPr>
            <p:spPr bwMode="auto">
              <a:xfrm>
                <a:off x="2304" y="1392"/>
                <a:ext cx="14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000"/>
                  <a:t>6</a:t>
                </a:r>
              </a:p>
            </p:txBody>
          </p:sp>
          <p:sp>
            <p:nvSpPr>
              <p:cNvPr id="391200" name="Text Box 32"/>
              <p:cNvSpPr txBox="1">
                <a:spLocks noChangeArrowheads="1"/>
              </p:cNvSpPr>
              <p:nvPr/>
            </p:nvSpPr>
            <p:spPr bwMode="auto">
              <a:xfrm>
                <a:off x="2640" y="1392"/>
                <a:ext cx="14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000"/>
                  <a:t>7</a:t>
                </a:r>
              </a:p>
            </p:txBody>
          </p:sp>
          <p:sp>
            <p:nvSpPr>
              <p:cNvPr id="391201" name="Text Box 33"/>
              <p:cNvSpPr txBox="1">
                <a:spLocks noChangeArrowheads="1"/>
              </p:cNvSpPr>
              <p:nvPr/>
            </p:nvSpPr>
            <p:spPr bwMode="auto">
              <a:xfrm>
                <a:off x="2976" y="1392"/>
                <a:ext cx="14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000"/>
                  <a:t>8</a:t>
                </a:r>
              </a:p>
            </p:txBody>
          </p:sp>
        </p:grpSp>
        <p:sp>
          <p:nvSpPr>
            <p:cNvPr id="391202" name="Text Box 34"/>
            <p:cNvSpPr txBox="1">
              <a:spLocks noChangeArrowheads="1"/>
            </p:cNvSpPr>
            <p:nvPr/>
          </p:nvSpPr>
          <p:spPr bwMode="auto">
            <a:xfrm>
              <a:off x="96" y="912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/>
                <a:t>A</a:t>
              </a:r>
            </a:p>
          </p:txBody>
        </p:sp>
      </p:grpSp>
      <p:grpSp>
        <p:nvGrpSpPr>
          <p:cNvPr id="391203" name="Group 35"/>
          <p:cNvGrpSpPr>
            <a:grpSpLocks/>
          </p:cNvGrpSpPr>
          <p:nvPr/>
        </p:nvGrpSpPr>
        <p:grpSpPr bwMode="auto">
          <a:xfrm>
            <a:off x="5211763" y="4757738"/>
            <a:ext cx="3200400" cy="685800"/>
            <a:chOff x="96" y="1200"/>
            <a:chExt cx="2016" cy="432"/>
          </a:xfrm>
        </p:grpSpPr>
        <p:sp>
          <p:nvSpPr>
            <p:cNvPr id="391204" name="Rectangle 36"/>
            <p:cNvSpPr>
              <a:spLocks noChangeArrowheads="1"/>
            </p:cNvSpPr>
            <p:nvPr/>
          </p:nvSpPr>
          <p:spPr bwMode="auto">
            <a:xfrm>
              <a:off x="1536" y="1373"/>
              <a:ext cx="288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/>
                <a:t>7</a:t>
              </a:r>
            </a:p>
          </p:txBody>
        </p:sp>
        <p:sp>
          <p:nvSpPr>
            <p:cNvPr id="391205" name="Rectangle 37"/>
            <p:cNvSpPr>
              <a:spLocks noChangeArrowheads="1"/>
            </p:cNvSpPr>
            <p:nvPr/>
          </p:nvSpPr>
          <p:spPr bwMode="auto">
            <a:xfrm>
              <a:off x="1248" y="1373"/>
              <a:ext cx="288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/>
                <a:t>7</a:t>
              </a:r>
            </a:p>
          </p:txBody>
        </p:sp>
        <p:sp>
          <p:nvSpPr>
            <p:cNvPr id="391206" name="Rectangle 38"/>
            <p:cNvSpPr>
              <a:spLocks noChangeArrowheads="1"/>
            </p:cNvSpPr>
            <p:nvPr/>
          </p:nvSpPr>
          <p:spPr bwMode="auto">
            <a:xfrm>
              <a:off x="960" y="1373"/>
              <a:ext cx="288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/>
                <a:t>4</a:t>
              </a:r>
            </a:p>
          </p:txBody>
        </p:sp>
        <p:sp>
          <p:nvSpPr>
            <p:cNvPr id="391207" name="Rectangle 39"/>
            <p:cNvSpPr>
              <a:spLocks noChangeArrowheads="1"/>
            </p:cNvSpPr>
            <p:nvPr/>
          </p:nvSpPr>
          <p:spPr bwMode="auto">
            <a:xfrm>
              <a:off x="672" y="1373"/>
              <a:ext cx="288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/>
                <a:t>2</a:t>
              </a:r>
            </a:p>
          </p:txBody>
        </p:sp>
        <p:sp>
          <p:nvSpPr>
            <p:cNvPr id="391208" name="Rectangle 40"/>
            <p:cNvSpPr>
              <a:spLocks noChangeArrowheads="1"/>
            </p:cNvSpPr>
            <p:nvPr/>
          </p:nvSpPr>
          <p:spPr bwMode="auto">
            <a:xfrm>
              <a:off x="384" y="1373"/>
              <a:ext cx="288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/>
                <a:t>2</a:t>
              </a:r>
            </a:p>
          </p:txBody>
        </p:sp>
        <p:sp>
          <p:nvSpPr>
            <p:cNvPr id="391209" name="Line 41"/>
            <p:cNvSpPr>
              <a:spLocks noChangeShapeType="1"/>
            </p:cNvSpPr>
            <p:nvPr/>
          </p:nvSpPr>
          <p:spPr bwMode="auto">
            <a:xfrm>
              <a:off x="385" y="1373"/>
              <a:ext cx="17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391210" name="Line 42"/>
            <p:cNvSpPr>
              <a:spLocks noChangeShapeType="1"/>
            </p:cNvSpPr>
            <p:nvPr/>
          </p:nvSpPr>
          <p:spPr bwMode="auto">
            <a:xfrm>
              <a:off x="384" y="1632"/>
              <a:ext cx="17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391211" name="Line 43"/>
            <p:cNvSpPr>
              <a:spLocks noChangeShapeType="1"/>
            </p:cNvSpPr>
            <p:nvPr/>
          </p:nvSpPr>
          <p:spPr bwMode="auto">
            <a:xfrm>
              <a:off x="384" y="1373"/>
              <a:ext cx="0" cy="25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391212" name="Line 44"/>
            <p:cNvSpPr>
              <a:spLocks noChangeShapeType="1"/>
            </p:cNvSpPr>
            <p:nvPr/>
          </p:nvSpPr>
          <p:spPr bwMode="auto">
            <a:xfrm>
              <a:off x="672" y="1373"/>
              <a:ext cx="0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391213" name="Line 45"/>
            <p:cNvSpPr>
              <a:spLocks noChangeShapeType="1"/>
            </p:cNvSpPr>
            <p:nvPr/>
          </p:nvSpPr>
          <p:spPr bwMode="auto">
            <a:xfrm>
              <a:off x="960" y="1373"/>
              <a:ext cx="0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391214" name="Line 46"/>
            <p:cNvSpPr>
              <a:spLocks noChangeShapeType="1"/>
            </p:cNvSpPr>
            <p:nvPr/>
          </p:nvSpPr>
          <p:spPr bwMode="auto">
            <a:xfrm>
              <a:off x="1248" y="1373"/>
              <a:ext cx="0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391215" name="Line 47"/>
            <p:cNvSpPr>
              <a:spLocks noChangeShapeType="1"/>
            </p:cNvSpPr>
            <p:nvPr/>
          </p:nvSpPr>
          <p:spPr bwMode="auto">
            <a:xfrm>
              <a:off x="1536" y="1373"/>
              <a:ext cx="0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391216" name="Line 48"/>
            <p:cNvSpPr>
              <a:spLocks noChangeShapeType="1"/>
            </p:cNvSpPr>
            <p:nvPr/>
          </p:nvSpPr>
          <p:spPr bwMode="auto">
            <a:xfrm>
              <a:off x="1824" y="1373"/>
              <a:ext cx="0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391217" name="Line 49"/>
            <p:cNvSpPr>
              <a:spLocks noChangeShapeType="1"/>
            </p:cNvSpPr>
            <p:nvPr/>
          </p:nvSpPr>
          <p:spPr bwMode="auto">
            <a:xfrm>
              <a:off x="2112" y="1373"/>
              <a:ext cx="0" cy="25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391218" name="Text Box 50"/>
            <p:cNvSpPr txBox="1">
              <a:spLocks noChangeArrowheads="1"/>
            </p:cNvSpPr>
            <p:nvPr/>
          </p:nvSpPr>
          <p:spPr bwMode="auto">
            <a:xfrm>
              <a:off x="740" y="1200"/>
              <a:ext cx="1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</a:t>
              </a:r>
            </a:p>
          </p:txBody>
        </p:sp>
        <p:sp>
          <p:nvSpPr>
            <p:cNvPr id="391219" name="Text Box 51"/>
            <p:cNvSpPr txBox="1">
              <a:spLocks noChangeArrowheads="1"/>
            </p:cNvSpPr>
            <p:nvPr/>
          </p:nvSpPr>
          <p:spPr bwMode="auto">
            <a:xfrm>
              <a:off x="1028" y="1200"/>
              <a:ext cx="1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2</a:t>
              </a:r>
            </a:p>
          </p:txBody>
        </p:sp>
        <p:sp>
          <p:nvSpPr>
            <p:cNvPr id="391220" name="Text Box 52"/>
            <p:cNvSpPr txBox="1">
              <a:spLocks noChangeArrowheads="1"/>
            </p:cNvSpPr>
            <p:nvPr/>
          </p:nvSpPr>
          <p:spPr bwMode="auto">
            <a:xfrm>
              <a:off x="1316" y="1200"/>
              <a:ext cx="1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3</a:t>
              </a:r>
            </a:p>
          </p:txBody>
        </p:sp>
        <p:sp>
          <p:nvSpPr>
            <p:cNvPr id="391221" name="Text Box 53"/>
            <p:cNvSpPr txBox="1">
              <a:spLocks noChangeArrowheads="1"/>
            </p:cNvSpPr>
            <p:nvPr/>
          </p:nvSpPr>
          <p:spPr bwMode="auto">
            <a:xfrm>
              <a:off x="1604" y="1200"/>
              <a:ext cx="1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4</a:t>
              </a:r>
            </a:p>
          </p:txBody>
        </p:sp>
        <p:sp>
          <p:nvSpPr>
            <p:cNvPr id="391222" name="Text Box 54"/>
            <p:cNvSpPr txBox="1">
              <a:spLocks noChangeArrowheads="1"/>
            </p:cNvSpPr>
            <p:nvPr/>
          </p:nvSpPr>
          <p:spPr bwMode="auto">
            <a:xfrm>
              <a:off x="1892" y="1200"/>
              <a:ext cx="1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5</a:t>
              </a:r>
            </a:p>
          </p:txBody>
        </p:sp>
        <p:sp>
          <p:nvSpPr>
            <p:cNvPr id="391223" name="Text Box 55"/>
            <p:cNvSpPr txBox="1">
              <a:spLocks noChangeArrowheads="1"/>
            </p:cNvSpPr>
            <p:nvPr/>
          </p:nvSpPr>
          <p:spPr bwMode="auto">
            <a:xfrm>
              <a:off x="96" y="134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/>
                <a:t>C</a:t>
              </a:r>
            </a:p>
          </p:txBody>
        </p:sp>
        <p:sp>
          <p:nvSpPr>
            <p:cNvPr id="391224" name="Rectangle 56"/>
            <p:cNvSpPr>
              <a:spLocks noChangeArrowheads="1"/>
            </p:cNvSpPr>
            <p:nvPr/>
          </p:nvSpPr>
          <p:spPr bwMode="auto">
            <a:xfrm>
              <a:off x="1824" y="1373"/>
              <a:ext cx="288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/>
                <a:t>8</a:t>
              </a:r>
            </a:p>
          </p:txBody>
        </p:sp>
        <p:sp>
          <p:nvSpPr>
            <p:cNvPr id="391225" name="Text Box 57"/>
            <p:cNvSpPr txBox="1">
              <a:spLocks noChangeArrowheads="1"/>
            </p:cNvSpPr>
            <p:nvPr/>
          </p:nvSpPr>
          <p:spPr bwMode="auto">
            <a:xfrm>
              <a:off x="452" y="1200"/>
              <a:ext cx="1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0</a:t>
              </a:r>
            </a:p>
          </p:txBody>
        </p:sp>
      </p:grpSp>
      <p:grpSp>
        <p:nvGrpSpPr>
          <p:cNvPr id="391226" name="Group 58"/>
          <p:cNvGrpSpPr>
            <a:grpSpLocks/>
          </p:cNvGrpSpPr>
          <p:nvPr/>
        </p:nvGrpSpPr>
        <p:grpSpPr bwMode="auto">
          <a:xfrm>
            <a:off x="2516188" y="5608638"/>
            <a:ext cx="4114800" cy="685800"/>
            <a:chOff x="96" y="2640"/>
            <a:chExt cx="2592" cy="432"/>
          </a:xfrm>
        </p:grpSpPr>
        <p:grpSp>
          <p:nvGrpSpPr>
            <p:cNvPr id="391227" name="Group 59"/>
            <p:cNvGrpSpPr>
              <a:grpSpLocks/>
            </p:cNvGrpSpPr>
            <p:nvPr/>
          </p:nvGrpSpPr>
          <p:grpSpPr bwMode="auto">
            <a:xfrm>
              <a:off x="384" y="2640"/>
              <a:ext cx="2304" cy="432"/>
              <a:chOff x="528" y="1392"/>
              <a:chExt cx="2688" cy="480"/>
            </a:xfrm>
          </p:grpSpPr>
          <p:grpSp>
            <p:nvGrpSpPr>
              <p:cNvPr id="391228" name="Group 60"/>
              <p:cNvGrpSpPr>
                <a:grpSpLocks/>
              </p:cNvGrpSpPr>
              <p:nvPr/>
            </p:nvGrpSpPr>
            <p:grpSpPr bwMode="auto">
              <a:xfrm>
                <a:off x="528" y="1584"/>
                <a:ext cx="2688" cy="288"/>
                <a:chOff x="528" y="1440"/>
                <a:chExt cx="2688" cy="288"/>
              </a:xfrm>
            </p:grpSpPr>
            <p:sp>
              <p:nvSpPr>
                <p:cNvPr id="391229" name="Rectangle 61"/>
                <p:cNvSpPr>
                  <a:spLocks noChangeArrowheads="1"/>
                </p:cNvSpPr>
                <p:nvPr/>
              </p:nvSpPr>
              <p:spPr bwMode="auto">
                <a:xfrm>
                  <a:off x="2880" y="1440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spcBef>
                      <a:spcPct val="20000"/>
                    </a:spcBef>
                    <a:buChar char="•"/>
                    <a:defRPr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spcBef>
                      <a:spcPct val="20000"/>
                    </a:spcBef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en-US" altLang="en-US"/>
                    <a:t>5</a:t>
                  </a:r>
                </a:p>
              </p:txBody>
            </p:sp>
            <p:sp>
              <p:nvSpPr>
                <p:cNvPr id="391230" name="Rectangle 62"/>
                <p:cNvSpPr>
                  <a:spLocks noChangeArrowheads="1"/>
                </p:cNvSpPr>
                <p:nvPr/>
              </p:nvSpPr>
              <p:spPr bwMode="auto">
                <a:xfrm>
                  <a:off x="2544" y="1440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spcBef>
                      <a:spcPct val="20000"/>
                    </a:spcBef>
                    <a:buChar char="•"/>
                    <a:defRPr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spcBef>
                      <a:spcPct val="20000"/>
                    </a:spcBef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en-US" altLang="en-US"/>
                    <a:t>3</a:t>
                  </a:r>
                </a:p>
              </p:txBody>
            </p:sp>
            <p:sp>
              <p:nvSpPr>
                <p:cNvPr id="391231" name="Rectangle 63"/>
                <p:cNvSpPr>
                  <a:spLocks noChangeArrowheads="1"/>
                </p:cNvSpPr>
                <p:nvPr/>
              </p:nvSpPr>
              <p:spPr bwMode="auto">
                <a:xfrm>
                  <a:off x="2208" y="1440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spcBef>
                      <a:spcPct val="20000"/>
                    </a:spcBef>
                    <a:buChar char="•"/>
                    <a:defRPr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spcBef>
                      <a:spcPct val="20000"/>
                    </a:spcBef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en-US" altLang="en-US"/>
                    <a:t>3</a:t>
                  </a:r>
                </a:p>
              </p:txBody>
            </p:sp>
            <p:sp>
              <p:nvSpPr>
                <p:cNvPr id="391232" name="Rectangle 64"/>
                <p:cNvSpPr>
                  <a:spLocks noChangeArrowheads="1"/>
                </p:cNvSpPr>
                <p:nvPr/>
              </p:nvSpPr>
              <p:spPr bwMode="auto">
                <a:xfrm>
                  <a:off x="1872" y="1440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spcBef>
                      <a:spcPct val="20000"/>
                    </a:spcBef>
                    <a:buChar char="•"/>
                    <a:defRPr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spcBef>
                      <a:spcPct val="20000"/>
                    </a:spcBef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en-US" altLang="en-US"/>
                    <a:t>3</a:t>
                  </a:r>
                </a:p>
              </p:txBody>
            </p:sp>
            <p:sp>
              <p:nvSpPr>
                <p:cNvPr id="391233" name="Rectangle 65"/>
                <p:cNvSpPr>
                  <a:spLocks noChangeArrowheads="1"/>
                </p:cNvSpPr>
                <p:nvPr/>
              </p:nvSpPr>
              <p:spPr bwMode="auto">
                <a:xfrm>
                  <a:off x="1536" y="1440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spcBef>
                      <a:spcPct val="20000"/>
                    </a:spcBef>
                    <a:buChar char="•"/>
                    <a:defRPr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spcBef>
                      <a:spcPct val="20000"/>
                    </a:spcBef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en-US" altLang="en-US"/>
                    <a:t>2</a:t>
                  </a:r>
                </a:p>
              </p:txBody>
            </p:sp>
            <p:sp>
              <p:nvSpPr>
                <p:cNvPr id="391234" name="Rectangle 66"/>
                <p:cNvSpPr>
                  <a:spLocks noChangeArrowheads="1"/>
                </p:cNvSpPr>
                <p:nvPr/>
              </p:nvSpPr>
              <p:spPr bwMode="auto">
                <a:xfrm>
                  <a:off x="1200" y="1440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spcBef>
                      <a:spcPct val="20000"/>
                    </a:spcBef>
                    <a:buChar char="•"/>
                    <a:defRPr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spcBef>
                      <a:spcPct val="20000"/>
                    </a:spcBef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en-US" altLang="en-US"/>
                    <a:t>2</a:t>
                  </a:r>
                </a:p>
              </p:txBody>
            </p:sp>
            <p:sp>
              <p:nvSpPr>
                <p:cNvPr id="391235" name="Rectangle 67"/>
                <p:cNvSpPr>
                  <a:spLocks noChangeArrowheads="1"/>
                </p:cNvSpPr>
                <p:nvPr/>
              </p:nvSpPr>
              <p:spPr bwMode="auto">
                <a:xfrm>
                  <a:off x="864" y="1440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spcBef>
                      <a:spcPct val="20000"/>
                    </a:spcBef>
                    <a:buChar char="•"/>
                    <a:defRPr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spcBef>
                      <a:spcPct val="20000"/>
                    </a:spcBef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en-US" altLang="en-US"/>
                    <a:t>0</a:t>
                  </a:r>
                </a:p>
              </p:txBody>
            </p:sp>
            <p:sp>
              <p:nvSpPr>
                <p:cNvPr id="391236" name="Rectangle 68"/>
                <p:cNvSpPr>
                  <a:spLocks noChangeArrowheads="1"/>
                </p:cNvSpPr>
                <p:nvPr/>
              </p:nvSpPr>
              <p:spPr bwMode="auto">
                <a:xfrm>
                  <a:off x="528" y="1440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spcBef>
                      <a:spcPct val="20000"/>
                    </a:spcBef>
                    <a:buChar char="•"/>
                    <a:defRPr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spcBef>
                      <a:spcPct val="20000"/>
                    </a:spcBef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1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en-US" altLang="en-US"/>
                    <a:t>0</a:t>
                  </a:r>
                </a:p>
              </p:txBody>
            </p:sp>
            <p:sp>
              <p:nvSpPr>
                <p:cNvPr id="391237" name="Line 69"/>
                <p:cNvSpPr>
                  <a:spLocks noChangeShapeType="1"/>
                </p:cNvSpPr>
                <p:nvPr/>
              </p:nvSpPr>
              <p:spPr bwMode="auto">
                <a:xfrm>
                  <a:off x="528" y="1440"/>
                  <a:ext cx="268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238" name="Line 70"/>
                <p:cNvSpPr>
                  <a:spLocks noChangeShapeType="1"/>
                </p:cNvSpPr>
                <p:nvPr/>
              </p:nvSpPr>
              <p:spPr bwMode="auto">
                <a:xfrm>
                  <a:off x="528" y="1728"/>
                  <a:ext cx="268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239" name="Line 71"/>
                <p:cNvSpPr>
                  <a:spLocks noChangeShapeType="1"/>
                </p:cNvSpPr>
                <p:nvPr/>
              </p:nvSpPr>
              <p:spPr bwMode="auto">
                <a:xfrm>
                  <a:off x="528" y="1440"/>
                  <a:ext cx="0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240" name="Line 72"/>
                <p:cNvSpPr>
                  <a:spLocks noChangeShapeType="1"/>
                </p:cNvSpPr>
                <p:nvPr/>
              </p:nvSpPr>
              <p:spPr bwMode="auto">
                <a:xfrm>
                  <a:off x="864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241" name="Line 73"/>
                <p:cNvSpPr>
                  <a:spLocks noChangeShapeType="1"/>
                </p:cNvSpPr>
                <p:nvPr/>
              </p:nvSpPr>
              <p:spPr bwMode="auto">
                <a:xfrm>
                  <a:off x="1200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242" name="Line 74"/>
                <p:cNvSpPr>
                  <a:spLocks noChangeShapeType="1"/>
                </p:cNvSpPr>
                <p:nvPr/>
              </p:nvSpPr>
              <p:spPr bwMode="auto">
                <a:xfrm>
                  <a:off x="1536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243" name="Line 75"/>
                <p:cNvSpPr>
                  <a:spLocks noChangeShapeType="1"/>
                </p:cNvSpPr>
                <p:nvPr/>
              </p:nvSpPr>
              <p:spPr bwMode="auto">
                <a:xfrm>
                  <a:off x="1872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244" name="Line 76"/>
                <p:cNvSpPr>
                  <a:spLocks noChangeShapeType="1"/>
                </p:cNvSpPr>
                <p:nvPr/>
              </p:nvSpPr>
              <p:spPr bwMode="auto">
                <a:xfrm>
                  <a:off x="2208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245" name="Line 77"/>
                <p:cNvSpPr>
                  <a:spLocks noChangeShapeType="1"/>
                </p:cNvSpPr>
                <p:nvPr/>
              </p:nvSpPr>
              <p:spPr bwMode="auto">
                <a:xfrm>
                  <a:off x="2544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246" name="Line 78"/>
                <p:cNvSpPr>
                  <a:spLocks noChangeShapeType="1"/>
                </p:cNvSpPr>
                <p:nvPr/>
              </p:nvSpPr>
              <p:spPr bwMode="auto">
                <a:xfrm>
                  <a:off x="2880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  <p:sp>
              <p:nvSpPr>
                <p:cNvPr id="391247" name="Line 79"/>
                <p:cNvSpPr>
                  <a:spLocks noChangeShapeType="1"/>
                </p:cNvSpPr>
                <p:nvPr/>
              </p:nvSpPr>
              <p:spPr bwMode="auto">
                <a:xfrm>
                  <a:off x="3216" y="1440"/>
                  <a:ext cx="0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 anchorCtr="1"/>
                <a:lstStyle/>
                <a:p>
                  <a:endParaRPr lang="en-US"/>
                </a:p>
              </p:txBody>
            </p:sp>
          </p:grpSp>
          <p:sp>
            <p:nvSpPr>
              <p:cNvPr id="391248" name="Text Box 80"/>
              <p:cNvSpPr txBox="1">
                <a:spLocks noChangeArrowheads="1"/>
              </p:cNvSpPr>
              <p:nvPr/>
            </p:nvSpPr>
            <p:spPr bwMode="auto">
              <a:xfrm>
                <a:off x="624" y="1392"/>
                <a:ext cx="14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000"/>
                  <a:t>1</a:t>
                </a:r>
              </a:p>
            </p:txBody>
          </p:sp>
          <p:sp>
            <p:nvSpPr>
              <p:cNvPr id="391249" name="Text Box 81"/>
              <p:cNvSpPr txBox="1">
                <a:spLocks noChangeArrowheads="1"/>
              </p:cNvSpPr>
              <p:nvPr/>
            </p:nvSpPr>
            <p:spPr bwMode="auto">
              <a:xfrm>
                <a:off x="960" y="1392"/>
                <a:ext cx="14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000"/>
                  <a:t>2</a:t>
                </a:r>
              </a:p>
            </p:txBody>
          </p:sp>
          <p:sp>
            <p:nvSpPr>
              <p:cNvPr id="391250" name="Text Box 82"/>
              <p:cNvSpPr txBox="1">
                <a:spLocks noChangeArrowheads="1"/>
              </p:cNvSpPr>
              <p:nvPr/>
            </p:nvSpPr>
            <p:spPr bwMode="auto">
              <a:xfrm>
                <a:off x="1296" y="1392"/>
                <a:ext cx="14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000"/>
                  <a:t>3</a:t>
                </a:r>
              </a:p>
            </p:txBody>
          </p:sp>
          <p:sp>
            <p:nvSpPr>
              <p:cNvPr id="391251" name="Text Box 83"/>
              <p:cNvSpPr txBox="1">
                <a:spLocks noChangeArrowheads="1"/>
              </p:cNvSpPr>
              <p:nvPr/>
            </p:nvSpPr>
            <p:spPr bwMode="auto">
              <a:xfrm>
                <a:off x="1632" y="1392"/>
                <a:ext cx="14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000"/>
                  <a:t>4</a:t>
                </a:r>
              </a:p>
            </p:txBody>
          </p:sp>
          <p:sp>
            <p:nvSpPr>
              <p:cNvPr id="391252" name="Text Box 84"/>
              <p:cNvSpPr txBox="1">
                <a:spLocks noChangeArrowheads="1"/>
              </p:cNvSpPr>
              <p:nvPr/>
            </p:nvSpPr>
            <p:spPr bwMode="auto">
              <a:xfrm>
                <a:off x="1968" y="1392"/>
                <a:ext cx="14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000"/>
                  <a:t>5</a:t>
                </a:r>
              </a:p>
            </p:txBody>
          </p:sp>
          <p:sp>
            <p:nvSpPr>
              <p:cNvPr id="391253" name="Text Box 85"/>
              <p:cNvSpPr txBox="1">
                <a:spLocks noChangeArrowheads="1"/>
              </p:cNvSpPr>
              <p:nvPr/>
            </p:nvSpPr>
            <p:spPr bwMode="auto">
              <a:xfrm>
                <a:off x="2304" y="1392"/>
                <a:ext cx="14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000"/>
                  <a:t>6</a:t>
                </a:r>
              </a:p>
            </p:txBody>
          </p:sp>
          <p:sp>
            <p:nvSpPr>
              <p:cNvPr id="391254" name="Text Box 86"/>
              <p:cNvSpPr txBox="1">
                <a:spLocks noChangeArrowheads="1"/>
              </p:cNvSpPr>
              <p:nvPr/>
            </p:nvSpPr>
            <p:spPr bwMode="auto">
              <a:xfrm>
                <a:off x="2640" y="1392"/>
                <a:ext cx="14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000"/>
                  <a:t>7</a:t>
                </a:r>
              </a:p>
            </p:txBody>
          </p:sp>
          <p:sp>
            <p:nvSpPr>
              <p:cNvPr id="391255" name="Text Box 87"/>
              <p:cNvSpPr txBox="1">
                <a:spLocks noChangeArrowheads="1"/>
              </p:cNvSpPr>
              <p:nvPr/>
            </p:nvSpPr>
            <p:spPr bwMode="auto">
              <a:xfrm>
                <a:off x="2976" y="1392"/>
                <a:ext cx="14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000"/>
                  <a:t>8</a:t>
                </a:r>
              </a:p>
            </p:txBody>
          </p:sp>
        </p:grpSp>
        <p:sp>
          <p:nvSpPr>
            <p:cNvPr id="391256" name="Text Box 88"/>
            <p:cNvSpPr txBox="1">
              <a:spLocks noChangeArrowheads="1"/>
            </p:cNvSpPr>
            <p:nvPr/>
          </p:nvSpPr>
          <p:spPr bwMode="auto">
            <a:xfrm>
              <a:off x="96" y="2784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498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COUNTING-SORT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84664"/>
            <a:ext cx="9008321" cy="5133975"/>
          </a:xfrm>
        </p:spPr>
        <p:txBody>
          <a:bodyPr/>
          <a:lstStyle/>
          <a:p>
            <a:pPr marL="914400" lvl="1" indent="-457200"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pitchFamily="-107" charset="0"/>
              </a:rPr>
              <a:t>Alg.: </a:t>
            </a:r>
            <a:r>
              <a:rPr lang="en-US" dirty="0"/>
              <a:t>COUNTING-SORT(A, B, n, k)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for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← 0</a:t>
            </a:r>
            <a:r>
              <a:rPr lang="en-US" dirty="0"/>
              <a:t> </a:t>
            </a:r>
            <a:r>
              <a:rPr lang="en-US" b="1" dirty="0"/>
              <a:t>to </a:t>
            </a:r>
            <a:r>
              <a:rPr lang="en-US" dirty="0">
                <a:latin typeface="Comic Sans MS" pitchFamily="-107" charset="0"/>
              </a:rPr>
              <a:t>k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     do </a:t>
            </a:r>
            <a:r>
              <a:rPr lang="en-US" dirty="0">
                <a:latin typeface="Comic Sans MS" pitchFamily="-107" charset="0"/>
              </a:rPr>
              <a:t>C[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] ← 0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for </a:t>
            </a:r>
            <a:r>
              <a:rPr lang="en-US" dirty="0">
                <a:latin typeface="Comic Sans MS" pitchFamily="-107" charset="0"/>
              </a:rPr>
              <a:t>j ← 1</a:t>
            </a:r>
            <a:r>
              <a:rPr lang="en-US" dirty="0"/>
              <a:t> </a:t>
            </a:r>
            <a:r>
              <a:rPr lang="en-US" b="1" dirty="0"/>
              <a:t>to </a:t>
            </a:r>
            <a:r>
              <a:rPr lang="en-US" dirty="0">
                <a:latin typeface="Comic Sans MS" pitchFamily="-107" charset="0"/>
              </a:rPr>
              <a:t>n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     do </a:t>
            </a:r>
            <a:r>
              <a:rPr lang="en-US" dirty="0">
                <a:latin typeface="Comic Sans MS" pitchFamily="-107" charset="0"/>
              </a:rPr>
              <a:t>C[A[ j ]] ← C[A[ j ]] + 1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 	</a:t>
            </a:r>
            <a:r>
              <a:rPr lang="en-US" dirty="0">
                <a:latin typeface="Comic Sans MS" pitchFamily="-107" charset="0"/>
              </a:rPr>
              <a:t>C[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]</a:t>
            </a:r>
            <a:r>
              <a:rPr lang="en-US" dirty="0"/>
              <a:t> contains the number of elements equal to </a:t>
            </a:r>
            <a:r>
              <a:rPr lang="en-US" dirty="0" err="1">
                <a:latin typeface="Comic Sans MS" pitchFamily="-107" charset="0"/>
              </a:rPr>
              <a:t>i</a:t>
            </a:r>
            <a:endParaRPr lang="en-US" b="1" dirty="0">
              <a:latin typeface="Comic Sans MS" pitchFamily="-107" charset="0"/>
            </a:endParaRP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for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← 1</a:t>
            </a:r>
            <a:r>
              <a:rPr lang="en-US" dirty="0"/>
              <a:t> </a:t>
            </a:r>
            <a:r>
              <a:rPr lang="en-US" b="1" dirty="0"/>
              <a:t>to </a:t>
            </a:r>
            <a:r>
              <a:rPr lang="en-US" dirty="0">
                <a:latin typeface="Comic Sans MS" pitchFamily="-107" charset="0"/>
              </a:rPr>
              <a:t>k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     do </a:t>
            </a:r>
            <a:r>
              <a:rPr lang="en-US" dirty="0">
                <a:latin typeface="Comic Sans MS" pitchFamily="-107" charset="0"/>
              </a:rPr>
              <a:t>C[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] ← C[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] + C[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-1]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 	 </a:t>
            </a:r>
            <a:r>
              <a:rPr lang="en-US" dirty="0">
                <a:latin typeface="Comic Sans MS" pitchFamily="-107" charset="0"/>
              </a:rPr>
              <a:t>C[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]</a:t>
            </a:r>
            <a:r>
              <a:rPr lang="en-US" dirty="0"/>
              <a:t> contains the number of elements </a:t>
            </a:r>
            <a:r>
              <a:rPr lang="en-US" dirty="0">
                <a:ea typeface="Arial" pitchFamily="-107" charset="0"/>
                <a:cs typeface="Arial" pitchFamily="-107" charset="0"/>
              </a:rPr>
              <a:t>≤</a:t>
            </a:r>
            <a:r>
              <a:rPr lang="en-US" dirty="0"/>
              <a:t> </a:t>
            </a:r>
            <a:r>
              <a:rPr lang="en-US" dirty="0" err="1">
                <a:latin typeface="Comic Sans MS" pitchFamily="-107" charset="0"/>
              </a:rPr>
              <a:t>i</a:t>
            </a:r>
            <a:endParaRPr lang="en-US" b="1" dirty="0"/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for </a:t>
            </a:r>
            <a:r>
              <a:rPr lang="en-US" dirty="0">
                <a:latin typeface="Comic Sans MS" pitchFamily="-107" charset="0"/>
              </a:rPr>
              <a:t>j ← n</a:t>
            </a:r>
            <a:r>
              <a:rPr lang="en-US" dirty="0"/>
              <a:t> </a:t>
            </a:r>
            <a:r>
              <a:rPr lang="en-US" b="1" dirty="0" err="1"/>
              <a:t>downto</a:t>
            </a:r>
            <a:r>
              <a:rPr lang="en-US" b="1" dirty="0"/>
              <a:t> </a:t>
            </a:r>
            <a:r>
              <a:rPr lang="en-US" dirty="0">
                <a:latin typeface="Comic Sans MS" pitchFamily="-107" charset="0"/>
              </a:rPr>
              <a:t>1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     do </a:t>
            </a:r>
            <a:r>
              <a:rPr lang="en-US" dirty="0">
                <a:latin typeface="Comic Sans MS" pitchFamily="-107" charset="0"/>
              </a:rPr>
              <a:t>B[C[A[ j ]]] ← A[ j ]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</a:t>
            </a:r>
            <a:r>
              <a:rPr lang="en-US" dirty="0"/>
              <a:t>	</a:t>
            </a:r>
            <a:r>
              <a:rPr lang="en-US" dirty="0">
                <a:latin typeface="Comic Sans MS" pitchFamily="-107" charset="0"/>
              </a:rPr>
              <a:t>C[A[ j ]] ← C[A[ j ]] - 1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976938" y="1325563"/>
            <a:ext cx="2430462" cy="269875"/>
            <a:chOff x="3765" y="990"/>
            <a:chExt cx="1531" cy="170"/>
          </a:xfrm>
        </p:grpSpPr>
        <p:sp>
          <p:nvSpPr>
            <p:cNvPr id="335877" name="Rectangle 5"/>
            <p:cNvSpPr>
              <a:spLocks noChangeArrowheads="1"/>
            </p:cNvSpPr>
            <p:nvPr/>
          </p:nvSpPr>
          <p:spPr bwMode="auto">
            <a:xfrm>
              <a:off x="5105" y="990"/>
              <a:ext cx="191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78" name="Rectangle 6"/>
            <p:cNvSpPr>
              <a:spLocks noChangeArrowheads="1"/>
            </p:cNvSpPr>
            <p:nvPr/>
          </p:nvSpPr>
          <p:spPr bwMode="auto">
            <a:xfrm>
              <a:off x="4913" y="990"/>
              <a:ext cx="192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79" name="Rectangle 7"/>
            <p:cNvSpPr>
              <a:spLocks noChangeArrowheads="1"/>
            </p:cNvSpPr>
            <p:nvPr/>
          </p:nvSpPr>
          <p:spPr bwMode="auto">
            <a:xfrm>
              <a:off x="4722" y="990"/>
              <a:ext cx="191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80" name="Rectangle 8"/>
            <p:cNvSpPr>
              <a:spLocks noChangeArrowheads="1"/>
            </p:cNvSpPr>
            <p:nvPr/>
          </p:nvSpPr>
          <p:spPr bwMode="auto">
            <a:xfrm>
              <a:off x="4531" y="990"/>
              <a:ext cx="191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81" name="Rectangle 9"/>
            <p:cNvSpPr>
              <a:spLocks noChangeArrowheads="1"/>
            </p:cNvSpPr>
            <p:nvPr/>
          </p:nvSpPr>
          <p:spPr bwMode="auto">
            <a:xfrm>
              <a:off x="4339" y="990"/>
              <a:ext cx="192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82" name="Rectangle 10"/>
            <p:cNvSpPr>
              <a:spLocks noChangeArrowheads="1"/>
            </p:cNvSpPr>
            <p:nvPr/>
          </p:nvSpPr>
          <p:spPr bwMode="auto">
            <a:xfrm>
              <a:off x="4148" y="990"/>
              <a:ext cx="191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83" name="Rectangle 11"/>
            <p:cNvSpPr>
              <a:spLocks noChangeArrowheads="1"/>
            </p:cNvSpPr>
            <p:nvPr/>
          </p:nvSpPr>
          <p:spPr bwMode="auto">
            <a:xfrm>
              <a:off x="3956" y="990"/>
              <a:ext cx="192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84" name="Rectangle 12"/>
            <p:cNvSpPr>
              <a:spLocks noChangeArrowheads="1"/>
            </p:cNvSpPr>
            <p:nvPr/>
          </p:nvSpPr>
          <p:spPr bwMode="auto">
            <a:xfrm>
              <a:off x="3765" y="990"/>
              <a:ext cx="191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85" name="Line 13"/>
            <p:cNvSpPr>
              <a:spLocks noChangeShapeType="1"/>
            </p:cNvSpPr>
            <p:nvPr/>
          </p:nvSpPr>
          <p:spPr bwMode="auto">
            <a:xfrm>
              <a:off x="3765" y="990"/>
              <a:ext cx="153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86" name="Line 14"/>
            <p:cNvSpPr>
              <a:spLocks noChangeShapeType="1"/>
            </p:cNvSpPr>
            <p:nvPr/>
          </p:nvSpPr>
          <p:spPr bwMode="auto">
            <a:xfrm>
              <a:off x="3765" y="1160"/>
              <a:ext cx="153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87" name="Line 15"/>
            <p:cNvSpPr>
              <a:spLocks noChangeShapeType="1"/>
            </p:cNvSpPr>
            <p:nvPr/>
          </p:nvSpPr>
          <p:spPr bwMode="auto">
            <a:xfrm>
              <a:off x="3765" y="990"/>
              <a:ext cx="0" cy="17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88" name="Line 16"/>
            <p:cNvSpPr>
              <a:spLocks noChangeShapeType="1"/>
            </p:cNvSpPr>
            <p:nvPr/>
          </p:nvSpPr>
          <p:spPr bwMode="auto">
            <a:xfrm>
              <a:off x="3956" y="990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89" name="Line 17"/>
            <p:cNvSpPr>
              <a:spLocks noChangeShapeType="1"/>
            </p:cNvSpPr>
            <p:nvPr/>
          </p:nvSpPr>
          <p:spPr bwMode="auto">
            <a:xfrm>
              <a:off x="4148" y="990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90" name="Line 18"/>
            <p:cNvSpPr>
              <a:spLocks noChangeShapeType="1"/>
            </p:cNvSpPr>
            <p:nvPr/>
          </p:nvSpPr>
          <p:spPr bwMode="auto">
            <a:xfrm>
              <a:off x="4339" y="990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91" name="Line 19"/>
            <p:cNvSpPr>
              <a:spLocks noChangeShapeType="1"/>
            </p:cNvSpPr>
            <p:nvPr/>
          </p:nvSpPr>
          <p:spPr bwMode="auto">
            <a:xfrm>
              <a:off x="4531" y="990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92" name="Line 20"/>
            <p:cNvSpPr>
              <a:spLocks noChangeShapeType="1"/>
            </p:cNvSpPr>
            <p:nvPr/>
          </p:nvSpPr>
          <p:spPr bwMode="auto">
            <a:xfrm>
              <a:off x="4722" y="990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93" name="Line 21"/>
            <p:cNvSpPr>
              <a:spLocks noChangeShapeType="1"/>
            </p:cNvSpPr>
            <p:nvPr/>
          </p:nvSpPr>
          <p:spPr bwMode="auto">
            <a:xfrm>
              <a:off x="4913" y="990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94" name="Line 22"/>
            <p:cNvSpPr>
              <a:spLocks noChangeShapeType="1"/>
            </p:cNvSpPr>
            <p:nvPr/>
          </p:nvSpPr>
          <p:spPr bwMode="auto">
            <a:xfrm>
              <a:off x="5105" y="990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895" name="Line 23"/>
            <p:cNvSpPr>
              <a:spLocks noChangeShapeType="1"/>
            </p:cNvSpPr>
            <p:nvPr/>
          </p:nvSpPr>
          <p:spPr bwMode="auto">
            <a:xfrm>
              <a:off x="5296" y="990"/>
              <a:ext cx="0" cy="17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aphicFrame>
        <p:nvGraphicFramePr>
          <p:cNvPr id="335896" name="Group 24"/>
          <p:cNvGraphicFramePr>
            <a:graphicFrameLocks noGrp="1"/>
          </p:cNvGraphicFramePr>
          <p:nvPr>
            <p:ph sz="quarter" idx="3"/>
            <p:extLst/>
          </p:nvPr>
        </p:nvGraphicFramePr>
        <p:xfrm>
          <a:off x="5976938" y="1938338"/>
          <a:ext cx="1519237" cy="265113"/>
        </p:xfrm>
        <a:graphic>
          <a:graphicData uri="http://schemas.openxmlformats.org/drawingml/2006/table">
            <a:tbl>
              <a:tblPr/>
              <a:tblGrid>
                <a:gridCol w="303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3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7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7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7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7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7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5910" name="Text Box 38"/>
          <p:cNvSpPr txBox="1">
            <a:spLocks noChangeArrowheads="1"/>
          </p:cNvSpPr>
          <p:nvPr/>
        </p:nvSpPr>
        <p:spPr bwMode="auto">
          <a:xfrm>
            <a:off x="5972175" y="1089025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Century Gothic" charset="0"/>
                <a:ea typeface="Century Gothic" charset="0"/>
                <a:cs typeface="Century Gothic" charset="0"/>
              </a:rPr>
              <a:t>1</a:t>
            </a:r>
          </a:p>
        </p:txBody>
      </p:sp>
      <p:sp>
        <p:nvSpPr>
          <p:cNvPr id="335911" name="Text Box 39"/>
          <p:cNvSpPr txBox="1">
            <a:spLocks noChangeArrowheads="1"/>
          </p:cNvSpPr>
          <p:nvPr/>
        </p:nvSpPr>
        <p:spPr bwMode="auto">
          <a:xfrm>
            <a:off x="8124825" y="1089025"/>
            <a:ext cx="2632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Century Gothic" charset="0"/>
                <a:ea typeface="Century Gothic" charset="0"/>
                <a:cs typeface="Century Gothic" charset="0"/>
              </a:rPr>
              <a:t>n</a:t>
            </a:r>
          </a:p>
        </p:txBody>
      </p:sp>
      <p:sp>
        <p:nvSpPr>
          <p:cNvPr id="335912" name="Text Box 40"/>
          <p:cNvSpPr txBox="1">
            <a:spLocks noChangeArrowheads="1"/>
          </p:cNvSpPr>
          <p:nvPr/>
        </p:nvSpPr>
        <p:spPr bwMode="auto">
          <a:xfrm>
            <a:off x="5989638" y="1722438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Century Gothic" charset="0"/>
                <a:ea typeface="Century Gothic" charset="0"/>
                <a:cs typeface="Century Gothic" charset="0"/>
              </a:rPr>
              <a:t>0</a:t>
            </a:r>
          </a:p>
        </p:txBody>
      </p:sp>
      <p:sp>
        <p:nvSpPr>
          <p:cNvPr id="335913" name="Text Box 41"/>
          <p:cNvSpPr txBox="1">
            <a:spLocks noChangeArrowheads="1"/>
          </p:cNvSpPr>
          <p:nvPr/>
        </p:nvSpPr>
        <p:spPr bwMode="auto">
          <a:xfrm>
            <a:off x="7188200" y="1722438"/>
            <a:ext cx="247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Century Gothic" charset="0"/>
                <a:ea typeface="Century Gothic" charset="0"/>
                <a:cs typeface="Century Gothic" charset="0"/>
              </a:rPr>
              <a:t>k</a:t>
            </a:r>
          </a:p>
        </p:txBody>
      </p:sp>
      <p:sp>
        <p:nvSpPr>
          <p:cNvPr id="335914" name="Text Box 42"/>
          <p:cNvSpPr txBox="1">
            <a:spLocks noChangeArrowheads="1"/>
          </p:cNvSpPr>
          <p:nvPr/>
        </p:nvSpPr>
        <p:spPr bwMode="auto">
          <a:xfrm>
            <a:off x="5594350" y="1257300"/>
            <a:ext cx="3561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A</a:t>
            </a:r>
          </a:p>
        </p:txBody>
      </p:sp>
      <p:sp>
        <p:nvSpPr>
          <p:cNvPr id="335915" name="Text Box 43"/>
          <p:cNvSpPr txBox="1">
            <a:spLocks noChangeArrowheads="1"/>
          </p:cNvSpPr>
          <p:nvPr/>
        </p:nvSpPr>
        <p:spPr bwMode="auto">
          <a:xfrm>
            <a:off x="5594350" y="1887538"/>
            <a:ext cx="3722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C</a:t>
            </a:r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5978525" y="2549525"/>
            <a:ext cx="2430463" cy="269875"/>
            <a:chOff x="3765" y="990"/>
            <a:chExt cx="1531" cy="170"/>
          </a:xfrm>
        </p:grpSpPr>
        <p:sp>
          <p:nvSpPr>
            <p:cNvPr id="335917" name="Rectangle 45"/>
            <p:cNvSpPr>
              <a:spLocks noChangeArrowheads="1"/>
            </p:cNvSpPr>
            <p:nvPr/>
          </p:nvSpPr>
          <p:spPr bwMode="auto">
            <a:xfrm>
              <a:off x="5105" y="990"/>
              <a:ext cx="191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18" name="Rectangle 46"/>
            <p:cNvSpPr>
              <a:spLocks noChangeArrowheads="1"/>
            </p:cNvSpPr>
            <p:nvPr/>
          </p:nvSpPr>
          <p:spPr bwMode="auto">
            <a:xfrm>
              <a:off x="4913" y="990"/>
              <a:ext cx="192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19" name="Rectangle 47"/>
            <p:cNvSpPr>
              <a:spLocks noChangeArrowheads="1"/>
            </p:cNvSpPr>
            <p:nvPr/>
          </p:nvSpPr>
          <p:spPr bwMode="auto">
            <a:xfrm>
              <a:off x="4722" y="990"/>
              <a:ext cx="191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20" name="Rectangle 48"/>
            <p:cNvSpPr>
              <a:spLocks noChangeArrowheads="1"/>
            </p:cNvSpPr>
            <p:nvPr/>
          </p:nvSpPr>
          <p:spPr bwMode="auto">
            <a:xfrm>
              <a:off x="4531" y="990"/>
              <a:ext cx="191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21" name="Rectangle 49"/>
            <p:cNvSpPr>
              <a:spLocks noChangeArrowheads="1"/>
            </p:cNvSpPr>
            <p:nvPr/>
          </p:nvSpPr>
          <p:spPr bwMode="auto">
            <a:xfrm>
              <a:off x="4339" y="990"/>
              <a:ext cx="192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22" name="Rectangle 50"/>
            <p:cNvSpPr>
              <a:spLocks noChangeArrowheads="1"/>
            </p:cNvSpPr>
            <p:nvPr/>
          </p:nvSpPr>
          <p:spPr bwMode="auto">
            <a:xfrm>
              <a:off x="4148" y="990"/>
              <a:ext cx="191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23" name="Rectangle 51"/>
            <p:cNvSpPr>
              <a:spLocks noChangeArrowheads="1"/>
            </p:cNvSpPr>
            <p:nvPr/>
          </p:nvSpPr>
          <p:spPr bwMode="auto">
            <a:xfrm>
              <a:off x="3956" y="990"/>
              <a:ext cx="192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24" name="Rectangle 52"/>
            <p:cNvSpPr>
              <a:spLocks noChangeArrowheads="1"/>
            </p:cNvSpPr>
            <p:nvPr/>
          </p:nvSpPr>
          <p:spPr bwMode="auto">
            <a:xfrm>
              <a:off x="3765" y="990"/>
              <a:ext cx="191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25" name="Line 53"/>
            <p:cNvSpPr>
              <a:spLocks noChangeShapeType="1"/>
            </p:cNvSpPr>
            <p:nvPr/>
          </p:nvSpPr>
          <p:spPr bwMode="auto">
            <a:xfrm>
              <a:off x="3765" y="990"/>
              <a:ext cx="153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26" name="Line 54"/>
            <p:cNvSpPr>
              <a:spLocks noChangeShapeType="1"/>
            </p:cNvSpPr>
            <p:nvPr/>
          </p:nvSpPr>
          <p:spPr bwMode="auto">
            <a:xfrm>
              <a:off x="3765" y="1160"/>
              <a:ext cx="153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27" name="Line 55"/>
            <p:cNvSpPr>
              <a:spLocks noChangeShapeType="1"/>
            </p:cNvSpPr>
            <p:nvPr/>
          </p:nvSpPr>
          <p:spPr bwMode="auto">
            <a:xfrm>
              <a:off x="3765" y="990"/>
              <a:ext cx="0" cy="17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28" name="Line 56"/>
            <p:cNvSpPr>
              <a:spLocks noChangeShapeType="1"/>
            </p:cNvSpPr>
            <p:nvPr/>
          </p:nvSpPr>
          <p:spPr bwMode="auto">
            <a:xfrm>
              <a:off x="3956" y="990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29" name="Line 57"/>
            <p:cNvSpPr>
              <a:spLocks noChangeShapeType="1"/>
            </p:cNvSpPr>
            <p:nvPr/>
          </p:nvSpPr>
          <p:spPr bwMode="auto">
            <a:xfrm>
              <a:off x="4148" y="990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30" name="Line 58"/>
            <p:cNvSpPr>
              <a:spLocks noChangeShapeType="1"/>
            </p:cNvSpPr>
            <p:nvPr/>
          </p:nvSpPr>
          <p:spPr bwMode="auto">
            <a:xfrm>
              <a:off x="4339" y="990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31" name="Line 59"/>
            <p:cNvSpPr>
              <a:spLocks noChangeShapeType="1"/>
            </p:cNvSpPr>
            <p:nvPr/>
          </p:nvSpPr>
          <p:spPr bwMode="auto">
            <a:xfrm>
              <a:off x="4531" y="990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32" name="Line 60"/>
            <p:cNvSpPr>
              <a:spLocks noChangeShapeType="1"/>
            </p:cNvSpPr>
            <p:nvPr/>
          </p:nvSpPr>
          <p:spPr bwMode="auto">
            <a:xfrm>
              <a:off x="4722" y="990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33" name="Line 61"/>
            <p:cNvSpPr>
              <a:spLocks noChangeShapeType="1"/>
            </p:cNvSpPr>
            <p:nvPr/>
          </p:nvSpPr>
          <p:spPr bwMode="auto">
            <a:xfrm>
              <a:off x="4913" y="990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34" name="Line 62"/>
            <p:cNvSpPr>
              <a:spLocks noChangeShapeType="1"/>
            </p:cNvSpPr>
            <p:nvPr/>
          </p:nvSpPr>
          <p:spPr bwMode="auto">
            <a:xfrm>
              <a:off x="5105" y="990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5935" name="Line 63"/>
            <p:cNvSpPr>
              <a:spLocks noChangeShapeType="1"/>
            </p:cNvSpPr>
            <p:nvPr/>
          </p:nvSpPr>
          <p:spPr bwMode="auto">
            <a:xfrm>
              <a:off x="5296" y="990"/>
              <a:ext cx="0" cy="17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sp>
        <p:nvSpPr>
          <p:cNvPr id="335936" name="Text Box 64"/>
          <p:cNvSpPr txBox="1">
            <a:spLocks noChangeArrowheads="1"/>
          </p:cNvSpPr>
          <p:nvPr/>
        </p:nvSpPr>
        <p:spPr bwMode="auto">
          <a:xfrm>
            <a:off x="5973763" y="2312988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Century Gothic" charset="0"/>
                <a:ea typeface="Century Gothic" charset="0"/>
                <a:cs typeface="Century Gothic" charset="0"/>
              </a:rPr>
              <a:t>1</a:t>
            </a:r>
          </a:p>
        </p:txBody>
      </p:sp>
      <p:sp>
        <p:nvSpPr>
          <p:cNvPr id="335937" name="Text Box 65"/>
          <p:cNvSpPr txBox="1">
            <a:spLocks noChangeArrowheads="1"/>
          </p:cNvSpPr>
          <p:nvPr/>
        </p:nvSpPr>
        <p:spPr bwMode="auto">
          <a:xfrm>
            <a:off x="8126413" y="2312988"/>
            <a:ext cx="2632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Century Gothic" charset="0"/>
                <a:ea typeface="Century Gothic" charset="0"/>
                <a:cs typeface="Century Gothic" charset="0"/>
              </a:rPr>
              <a:t>n</a:t>
            </a:r>
          </a:p>
        </p:txBody>
      </p:sp>
      <p:sp>
        <p:nvSpPr>
          <p:cNvPr id="335938" name="Text Box 66"/>
          <p:cNvSpPr txBox="1">
            <a:spLocks noChangeArrowheads="1"/>
          </p:cNvSpPr>
          <p:nvPr/>
        </p:nvSpPr>
        <p:spPr bwMode="auto">
          <a:xfrm>
            <a:off x="5595938" y="2481263"/>
            <a:ext cx="317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B</a:t>
            </a:r>
          </a:p>
        </p:txBody>
      </p:sp>
      <p:sp>
        <p:nvSpPr>
          <p:cNvPr id="335939" name="AutoShape 67"/>
          <p:cNvSpPr>
            <a:spLocks noChangeAspect="1" noChangeArrowheads="1"/>
          </p:cNvSpPr>
          <p:nvPr/>
        </p:nvSpPr>
        <p:spPr bwMode="auto">
          <a:xfrm rot="-8014074">
            <a:off x="1712359" y="3543520"/>
            <a:ext cx="155575" cy="146050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940" name="AutoShape 68"/>
          <p:cNvSpPr>
            <a:spLocks noChangeAspect="1" noChangeArrowheads="1"/>
          </p:cNvSpPr>
          <p:nvPr/>
        </p:nvSpPr>
        <p:spPr bwMode="auto">
          <a:xfrm rot="-8014074">
            <a:off x="1775859" y="4757957"/>
            <a:ext cx="155575" cy="146050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6705600" y="1066800"/>
            <a:ext cx="746125" cy="1676400"/>
            <a:chOff x="4224" y="672"/>
            <a:chExt cx="470" cy="1056"/>
          </a:xfrm>
        </p:grpSpPr>
        <p:grpSp>
          <p:nvGrpSpPr>
            <p:cNvPr id="5" name="Group 70"/>
            <p:cNvGrpSpPr>
              <a:grpSpLocks/>
            </p:cNvGrpSpPr>
            <p:nvPr/>
          </p:nvGrpSpPr>
          <p:grpSpPr bwMode="auto">
            <a:xfrm>
              <a:off x="4224" y="912"/>
              <a:ext cx="432" cy="816"/>
              <a:chOff x="4224" y="912"/>
              <a:chExt cx="432" cy="816"/>
            </a:xfrm>
          </p:grpSpPr>
          <p:sp>
            <p:nvSpPr>
              <p:cNvPr id="335943" name="Line 71"/>
              <p:cNvSpPr>
                <a:spLocks noChangeShapeType="1"/>
              </p:cNvSpPr>
              <p:nvPr/>
            </p:nvSpPr>
            <p:spPr bwMode="auto">
              <a:xfrm flipH="1">
                <a:off x="4224" y="912"/>
                <a:ext cx="384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5944" name="Line 72"/>
              <p:cNvSpPr>
                <a:spLocks noChangeShapeType="1"/>
              </p:cNvSpPr>
              <p:nvPr/>
            </p:nvSpPr>
            <p:spPr bwMode="auto">
              <a:xfrm>
                <a:off x="4224" y="1296"/>
                <a:ext cx="432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335945" name="Text Box 73"/>
            <p:cNvSpPr txBox="1">
              <a:spLocks noChangeArrowheads="1"/>
            </p:cNvSpPr>
            <p:nvPr/>
          </p:nvSpPr>
          <p:spPr bwMode="auto">
            <a:xfrm>
              <a:off x="4560" y="672"/>
              <a:ext cx="13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j</a:t>
              </a:r>
            </a:p>
          </p:txBody>
        </p:sp>
      </p:grp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D6950-B5BC-4046-A49E-2D335087A40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4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939" grpId="0" animBg="1"/>
      <p:bldP spid="3359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400" y="1219200"/>
            <a:ext cx="4114800" cy="1376363"/>
            <a:chOff x="96" y="768"/>
            <a:chExt cx="2592" cy="867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96" y="768"/>
              <a:ext cx="2592" cy="435"/>
              <a:chOff x="96" y="768"/>
              <a:chExt cx="2592" cy="435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384" y="768"/>
                <a:ext cx="2304" cy="432"/>
                <a:chOff x="528" y="1392"/>
                <a:chExt cx="2688" cy="480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528" y="1584"/>
                  <a:ext cx="2688" cy="288"/>
                  <a:chOff x="528" y="1440"/>
                  <a:chExt cx="2688" cy="288"/>
                </a:xfrm>
              </p:grpSpPr>
              <p:sp>
                <p:nvSpPr>
                  <p:cNvPr id="336903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2880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3</a:t>
                    </a:r>
                  </a:p>
                </p:txBody>
              </p:sp>
              <p:sp>
                <p:nvSpPr>
                  <p:cNvPr id="336904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2544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0</a:t>
                    </a:r>
                  </a:p>
                </p:txBody>
              </p:sp>
              <p:sp>
                <p:nvSpPr>
                  <p:cNvPr id="336905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3</a:t>
                    </a:r>
                  </a:p>
                </p:txBody>
              </p:sp>
              <p:sp>
                <p:nvSpPr>
                  <p:cNvPr id="336906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2</a:t>
                    </a:r>
                  </a:p>
                </p:txBody>
              </p:sp>
              <p:sp>
                <p:nvSpPr>
                  <p:cNvPr id="336907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1536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0</a:t>
                    </a:r>
                  </a:p>
                </p:txBody>
              </p:sp>
              <p:sp>
                <p:nvSpPr>
                  <p:cNvPr id="336908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3</a:t>
                    </a:r>
                  </a:p>
                </p:txBody>
              </p:sp>
              <p:sp>
                <p:nvSpPr>
                  <p:cNvPr id="336909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5</a:t>
                    </a:r>
                  </a:p>
                </p:txBody>
              </p:sp>
              <p:sp>
                <p:nvSpPr>
                  <p:cNvPr id="336910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2</a:t>
                    </a:r>
                  </a:p>
                </p:txBody>
              </p:sp>
              <p:sp>
                <p:nvSpPr>
                  <p:cNvPr id="336911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440"/>
                    <a:ext cx="2688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6912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728"/>
                    <a:ext cx="2688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6913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440"/>
                    <a:ext cx="0" cy="288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6914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864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6915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6916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536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6917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6918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2208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6919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6920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6921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1440"/>
                    <a:ext cx="0" cy="288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</p:grpSp>
            <p:sp>
              <p:nvSpPr>
                <p:cNvPr id="33692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624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1</a:t>
                  </a:r>
                </a:p>
              </p:txBody>
            </p:sp>
            <p:sp>
              <p:nvSpPr>
                <p:cNvPr id="33692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960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2</a:t>
                  </a:r>
                </a:p>
              </p:txBody>
            </p:sp>
            <p:sp>
              <p:nvSpPr>
                <p:cNvPr id="33692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296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3</a:t>
                  </a:r>
                </a:p>
              </p:txBody>
            </p:sp>
            <p:sp>
              <p:nvSpPr>
                <p:cNvPr id="33692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632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4</a:t>
                  </a:r>
                </a:p>
              </p:txBody>
            </p:sp>
            <p:sp>
              <p:nvSpPr>
                <p:cNvPr id="33692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968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5</a:t>
                  </a:r>
                </a:p>
              </p:txBody>
            </p:sp>
            <p:sp>
              <p:nvSpPr>
                <p:cNvPr id="336927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304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6</a:t>
                  </a:r>
                </a:p>
              </p:txBody>
            </p:sp>
            <p:sp>
              <p:nvSpPr>
                <p:cNvPr id="336928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640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7</a:t>
                  </a:r>
                </a:p>
              </p:txBody>
            </p:sp>
            <p:sp>
              <p:nvSpPr>
                <p:cNvPr id="336929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976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8</a:t>
                  </a:r>
                </a:p>
              </p:txBody>
            </p:sp>
          </p:grpSp>
          <p:sp>
            <p:nvSpPr>
              <p:cNvPr id="336930" name="Text Box 34"/>
              <p:cNvSpPr txBox="1">
                <a:spLocks noChangeArrowheads="1"/>
              </p:cNvSpPr>
              <p:nvPr/>
            </p:nvSpPr>
            <p:spPr bwMode="auto">
              <a:xfrm>
                <a:off x="96" y="912"/>
                <a:ext cx="26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A</a:t>
                </a:r>
              </a:p>
            </p:txBody>
          </p:sp>
        </p:grpSp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96" y="1200"/>
              <a:ext cx="2016" cy="435"/>
              <a:chOff x="96" y="1200"/>
              <a:chExt cx="2016" cy="435"/>
            </a:xfrm>
          </p:grpSpPr>
          <p:sp>
            <p:nvSpPr>
              <p:cNvPr id="336932" name="Rectangle 36"/>
              <p:cNvSpPr>
                <a:spLocks noChangeArrowheads="1"/>
              </p:cNvSpPr>
              <p:nvPr/>
            </p:nvSpPr>
            <p:spPr bwMode="auto">
              <a:xfrm>
                <a:off x="1536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0</a:t>
                </a:r>
              </a:p>
            </p:txBody>
          </p:sp>
          <p:sp>
            <p:nvSpPr>
              <p:cNvPr id="336933" name="Rectangle 37"/>
              <p:cNvSpPr>
                <a:spLocks noChangeArrowheads="1"/>
              </p:cNvSpPr>
              <p:nvPr/>
            </p:nvSpPr>
            <p:spPr bwMode="auto">
              <a:xfrm>
                <a:off x="1248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6934" name="Rectangle 38"/>
              <p:cNvSpPr>
                <a:spLocks noChangeArrowheads="1"/>
              </p:cNvSpPr>
              <p:nvPr/>
            </p:nvSpPr>
            <p:spPr bwMode="auto">
              <a:xfrm>
                <a:off x="960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6935" name="Rectangle 39"/>
              <p:cNvSpPr>
                <a:spLocks noChangeArrowheads="1"/>
              </p:cNvSpPr>
              <p:nvPr/>
            </p:nvSpPr>
            <p:spPr bwMode="auto">
              <a:xfrm>
                <a:off x="672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0</a:t>
                </a:r>
              </a:p>
            </p:txBody>
          </p:sp>
          <p:sp>
            <p:nvSpPr>
              <p:cNvPr id="336936" name="Rectangle 40"/>
              <p:cNvSpPr>
                <a:spLocks noChangeArrowheads="1"/>
              </p:cNvSpPr>
              <p:nvPr/>
            </p:nvSpPr>
            <p:spPr bwMode="auto">
              <a:xfrm>
                <a:off x="384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6937" name="Line 41"/>
              <p:cNvSpPr>
                <a:spLocks noChangeShapeType="1"/>
              </p:cNvSpPr>
              <p:nvPr/>
            </p:nvSpPr>
            <p:spPr bwMode="auto">
              <a:xfrm>
                <a:off x="385" y="1373"/>
                <a:ext cx="17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6938" name="Line 42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17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6939" name="Line 43"/>
              <p:cNvSpPr>
                <a:spLocks noChangeShapeType="1"/>
              </p:cNvSpPr>
              <p:nvPr/>
            </p:nvSpPr>
            <p:spPr bwMode="auto">
              <a:xfrm>
                <a:off x="384" y="1373"/>
                <a:ext cx="0" cy="2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6940" name="Line 44"/>
              <p:cNvSpPr>
                <a:spLocks noChangeShapeType="1"/>
              </p:cNvSpPr>
              <p:nvPr/>
            </p:nvSpPr>
            <p:spPr bwMode="auto">
              <a:xfrm>
                <a:off x="672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6941" name="Line 45"/>
              <p:cNvSpPr>
                <a:spLocks noChangeShapeType="1"/>
              </p:cNvSpPr>
              <p:nvPr/>
            </p:nvSpPr>
            <p:spPr bwMode="auto">
              <a:xfrm>
                <a:off x="960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6942" name="Line 46"/>
              <p:cNvSpPr>
                <a:spLocks noChangeShapeType="1"/>
              </p:cNvSpPr>
              <p:nvPr/>
            </p:nvSpPr>
            <p:spPr bwMode="auto">
              <a:xfrm>
                <a:off x="1248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6943" name="Line 47"/>
              <p:cNvSpPr>
                <a:spLocks noChangeShapeType="1"/>
              </p:cNvSpPr>
              <p:nvPr/>
            </p:nvSpPr>
            <p:spPr bwMode="auto">
              <a:xfrm>
                <a:off x="1536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6944" name="Line 48"/>
              <p:cNvSpPr>
                <a:spLocks noChangeShapeType="1"/>
              </p:cNvSpPr>
              <p:nvPr/>
            </p:nvSpPr>
            <p:spPr bwMode="auto">
              <a:xfrm>
                <a:off x="1824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6945" name="Line 49"/>
              <p:cNvSpPr>
                <a:spLocks noChangeShapeType="1"/>
              </p:cNvSpPr>
              <p:nvPr/>
            </p:nvSpPr>
            <p:spPr bwMode="auto">
              <a:xfrm>
                <a:off x="2112" y="1373"/>
                <a:ext cx="0" cy="2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6946" name="Text Box 50"/>
              <p:cNvSpPr txBox="1">
                <a:spLocks noChangeArrowheads="1"/>
              </p:cNvSpPr>
              <p:nvPr/>
            </p:nvSpPr>
            <p:spPr bwMode="auto">
              <a:xfrm>
                <a:off x="740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336947" name="Text Box 51"/>
              <p:cNvSpPr txBox="1">
                <a:spLocks noChangeArrowheads="1"/>
              </p:cNvSpPr>
              <p:nvPr/>
            </p:nvSpPr>
            <p:spPr bwMode="auto">
              <a:xfrm>
                <a:off x="1028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6948" name="Text Box 52"/>
              <p:cNvSpPr txBox="1">
                <a:spLocks noChangeArrowheads="1"/>
              </p:cNvSpPr>
              <p:nvPr/>
            </p:nvSpPr>
            <p:spPr bwMode="auto">
              <a:xfrm>
                <a:off x="1316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6949" name="Text Box 53"/>
              <p:cNvSpPr txBox="1">
                <a:spLocks noChangeArrowheads="1"/>
              </p:cNvSpPr>
              <p:nvPr/>
            </p:nvSpPr>
            <p:spPr bwMode="auto">
              <a:xfrm>
                <a:off x="1604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6950" name="Text Box 54"/>
              <p:cNvSpPr txBox="1">
                <a:spLocks noChangeArrowheads="1"/>
              </p:cNvSpPr>
              <p:nvPr/>
            </p:nvSpPr>
            <p:spPr bwMode="auto">
              <a:xfrm>
                <a:off x="1892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336951" name="Text Box 55"/>
              <p:cNvSpPr txBox="1">
                <a:spLocks noChangeArrowheads="1"/>
              </p:cNvSpPr>
              <p:nvPr/>
            </p:nvSpPr>
            <p:spPr bwMode="auto">
              <a:xfrm>
                <a:off x="96" y="1344"/>
                <a:ext cx="27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C</a:t>
                </a:r>
              </a:p>
            </p:txBody>
          </p:sp>
          <p:sp>
            <p:nvSpPr>
              <p:cNvPr id="336952" name="Rectangle 56"/>
              <p:cNvSpPr>
                <a:spLocks noChangeArrowheads="1"/>
              </p:cNvSpPr>
              <p:nvPr/>
            </p:nvSpPr>
            <p:spPr bwMode="auto">
              <a:xfrm>
                <a:off x="1824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336953" name="Text Box 57"/>
              <p:cNvSpPr txBox="1">
                <a:spLocks noChangeArrowheads="1"/>
              </p:cNvSpPr>
              <p:nvPr/>
            </p:nvSpPr>
            <p:spPr bwMode="auto">
              <a:xfrm>
                <a:off x="452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0</a:t>
                </a:r>
              </a:p>
            </p:txBody>
          </p:sp>
        </p:grpSp>
      </p:grpSp>
      <p:grpSp>
        <p:nvGrpSpPr>
          <p:cNvPr id="7" name="Group 58"/>
          <p:cNvGrpSpPr>
            <a:grpSpLocks/>
          </p:cNvGrpSpPr>
          <p:nvPr/>
        </p:nvGrpSpPr>
        <p:grpSpPr bwMode="auto">
          <a:xfrm>
            <a:off x="4953000" y="1219201"/>
            <a:ext cx="3200400" cy="690563"/>
            <a:chOff x="96" y="1200"/>
            <a:chExt cx="2016" cy="435"/>
          </a:xfrm>
        </p:grpSpPr>
        <p:sp>
          <p:nvSpPr>
            <p:cNvPr id="336955" name="Rectangle 59"/>
            <p:cNvSpPr>
              <a:spLocks noChangeArrowheads="1"/>
            </p:cNvSpPr>
            <p:nvPr/>
          </p:nvSpPr>
          <p:spPr bwMode="auto">
            <a:xfrm>
              <a:off x="1536" y="1373"/>
              <a:ext cx="288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36956" name="Rectangle 60"/>
            <p:cNvSpPr>
              <a:spLocks noChangeArrowheads="1"/>
            </p:cNvSpPr>
            <p:nvPr/>
          </p:nvSpPr>
          <p:spPr bwMode="auto">
            <a:xfrm>
              <a:off x="1248" y="1373"/>
              <a:ext cx="288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36957" name="Rectangle 61"/>
            <p:cNvSpPr>
              <a:spLocks noChangeArrowheads="1"/>
            </p:cNvSpPr>
            <p:nvPr/>
          </p:nvSpPr>
          <p:spPr bwMode="auto">
            <a:xfrm>
              <a:off x="960" y="1373"/>
              <a:ext cx="288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36958" name="Rectangle 62"/>
            <p:cNvSpPr>
              <a:spLocks noChangeArrowheads="1"/>
            </p:cNvSpPr>
            <p:nvPr/>
          </p:nvSpPr>
          <p:spPr bwMode="auto">
            <a:xfrm>
              <a:off x="672" y="1373"/>
              <a:ext cx="288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36959" name="Rectangle 63"/>
            <p:cNvSpPr>
              <a:spLocks noChangeArrowheads="1"/>
            </p:cNvSpPr>
            <p:nvPr/>
          </p:nvSpPr>
          <p:spPr bwMode="auto">
            <a:xfrm>
              <a:off x="384" y="1373"/>
              <a:ext cx="288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36960" name="Line 64"/>
            <p:cNvSpPr>
              <a:spLocks noChangeShapeType="1"/>
            </p:cNvSpPr>
            <p:nvPr/>
          </p:nvSpPr>
          <p:spPr bwMode="auto">
            <a:xfrm>
              <a:off x="385" y="1373"/>
              <a:ext cx="17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6961" name="Line 65"/>
            <p:cNvSpPr>
              <a:spLocks noChangeShapeType="1"/>
            </p:cNvSpPr>
            <p:nvPr/>
          </p:nvSpPr>
          <p:spPr bwMode="auto">
            <a:xfrm>
              <a:off x="384" y="1632"/>
              <a:ext cx="17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6962" name="Line 66"/>
            <p:cNvSpPr>
              <a:spLocks noChangeShapeType="1"/>
            </p:cNvSpPr>
            <p:nvPr/>
          </p:nvSpPr>
          <p:spPr bwMode="auto">
            <a:xfrm>
              <a:off x="384" y="1373"/>
              <a:ext cx="0" cy="25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6963" name="Line 67"/>
            <p:cNvSpPr>
              <a:spLocks noChangeShapeType="1"/>
            </p:cNvSpPr>
            <p:nvPr/>
          </p:nvSpPr>
          <p:spPr bwMode="auto">
            <a:xfrm>
              <a:off x="672" y="1373"/>
              <a:ext cx="0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6964" name="Line 68"/>
            <p:cNvSpPr>
              <a:spLocks noChangeShapeType="1"/>
            </p:cNvSpPr>
            <p:nvPr/>
          </p:nvSpPr>
          <p:spPr bwMode="auto">
            <a:xfrm>
              <a:off x="960" y="1373"/>
              <a:ext cx="0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6965" name="Line 69"/>
            <p:cNvSpPr>
              <a:spLocks noChangeShapeType="1"/>
            </p:cNvSpPr>
            <p:nvPr/>
          </p:nvSpPr>
          <p:spPr bwMode="auto">
            <a:xfrm>
              <a:off x="1248" y="1373"/>
              <a:ext cx="0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6966" name="Line 70"/>
            <p:cNvSpPr>
              <a:spLocks noChangeShapeType="1"/>
            </p:cNvSpPr>
            <p:nvPr/>
          </p:nvSpPr>
          <p:spPr bwMode="auto">
            <a:xfrm>
              <a:off x="1536" y="1373"/>
              <a:ext cx="0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6967" name="Line 71"/>
            <p:cNvSpPr>
              <a:spLocks noChangeShapeType="1"/>
            </p:cNvSpPr>
            <p:nvPr/>
          </p:nvSpPr>
          <p:spPr bwMode="auto">
            <a:xfrm>
              <a:off x="1824" y="1373"/>
              <a:ext cx="0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6968" name="Line 72"/>
            <p:cNvSpPr>
              <a:spLocks noChangeShapeType="1"/>
            </p:cNvSpPr>
            <p:nvPr/>
          </p:nvSpPr>
          <p:spPr bwMode="auto">
            <a:xfrm>
              <a:off x="2112" y="1373"/>
              <a:ext cx="0" cy="25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36969" name="Text Box 73"/>
            <p:cNvSpPr txBox="1">
              <a:spLocks noChangeArrowheads="1"/>
            </p:cNvSpPr>
            <p:nvPr/>
          </p:nvSpPr>
          <p:spPr bwMode="auto">
            <a:xfrm>
              <a:off x="740" y="1200"/>
              <a:ext cx="1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36970" name="Text Box 74"/>
            <p:cNvSpPr txBox="1">
              <a:spLocks noChangeArrowheads="1"/>
            </p:cNvSpPr>
            <p:nvPr/>
          </p:nvSpPr>
          <p:spPr bwMode="auto">
            <a:xfrm>
              <a:off x="1028" y="1200"/>
              <a:ext cx="1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36971" name="Text Box 75"/>
            <p:cNvSpPr txBox="1">
              <a:spLocks noChangeArrowheads="1"/>
            </p:cNvSpPr>
            <p:nvPr/>
          </p:nvSpPr>
          <p:spPr bwMode="auto">
            <a:xfrm>
              <a:off x="1316" y="1200"/>
              <a:ext cx="1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36972" name="Text Box 76"/>
            <p:cNvSpPr txBox="1">
              <a:spLocks noChangeArrowheads="1"/>
            </p:cNvSpPr>
            <p:nvPr/>
          </p:nvSpPr>
          <p:spPr bwMode="auto">
            <a:xfrm>
              <a:off x="1604" y="1200"/>
              <a:ext cx="1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36973" name="Text Box 77"/>
            <p:cNvSpPr txBox="1">
              <a:spLocks noChangeArrowheads="1"/>
            </p:cNvSpPr>
            <p:nvPr/>
          </p:nvSpPr>
          <p:spPr bwMode="auto">
            <a:xfrm>
              <a:off x="1892" y="1200"/>
              <a:ext cx="1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5</a:t>
              </a:r>
            </a:p>
          </p:txBody>
        </p:sp>
        <p:sp>
          <p:nvSpPr>
            <p:cNvPr id="336974" name="Text Box 78"/>
            <p:cNvSpPr txBox="1">
              <a:spLocks noChangeArrowheads="1"/>
            </p:cNvSpPr>
            <p:nvPr/>
          </p:nvSpPr>
          <p:spPr bwMode="auto">
            <a:xfrm>
              <a:off x="96" y="1344"/>
              <a:ext cx="27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C</a:t>
              </a:r>
            </a:p>
          </p:txBody>
        </p:sp>
        <p:sp>
          <p:nvSpPr>
            <p:cNvPr id="336975" name="Rectangle 79"/>
            <p:cNvSpPr>
              <a:spLocks noChangeArrowheads="1"/>
            </p:cNvSpPr>
            <p:nvPr/>
          </p:nvSpPr>
          <p:spPr bwMode="auto">
            <a:xfrm>
              <a:off x="1824" y="1373"/>
              <a:ext cx="288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36976" name="Text Box 80"/>
            <p:cNvSpPr txBox="1">
              <a:spLocks noChangeArrowheads="1"/>
            </p:cNvSpPr>
            <p:nvPr/>
          </p:nvSpPr>
          <p:spPr bwMode="auto">
            <a:xfrm>
              <a:off x="452" y="1200"/>
              <a:ext cx="1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0</a:t>
              </a:r>
            </a:p>
          </p:txBody>
        </p:sp>
      </p:grpSp>
      <p:grpSp>
        <p:nvGrpSpPr>
          <p:cNvPr id="8" name="Group 81"/>
          <p:cNvGrpSpPr>
            <a:grpSpLocks/>
          </p:cNvGrpSpPr>
          <p:nvPr/>
        </p:nvGrpSpPr>
        <p:grpSpPr bwMode="auto">
          <a:xfrm>
            <a:off x="152400" y="3048001"/>
            <a:ext cx="4114800" cy="1376363"/>
            <a:chOff x="96" y="1680"/>
            <a:chExt cx="2592" cy="867"/>
          </a:xfrm>
        </p:grpSpPr>
        <p:grpSp>
          <p:nvGrpSpPr>
            <p:cNvPr id="9" name="Group 82"/>
            <p:cNvGrpSpPr>
              <a:grpSpLocks/>
            </p:cNvGrpSpPr>
            <p:nvPr/>
          </p:nvGrpSpPr>
          <p:grpSpPr bwMode="auto">
            <a:xfrm>
              <a:off x="384" y="1680"/>
              <a:ext cx="2304" cy="432"/>
              <a:chOff x="528" y="1392"/>
              <a:chExt cx="2688" cy="480"/>
            </a:xfrm>
          </p:grpSpPr>
          <p:grpSp>
            <p:nvGrpSpPr>
              <p:cNvPr id="10" name="Group 83"/>
              <p:cNvGrpSpPr>
                <a:grpSpLocks/>
              </p:cNvGrpSpPr>
              <p:nvPr/>
            </p:nvGrpSpPr>
            <p:grpSpPr bwMode="auto">
              <a:xfrm>
                <a:off x="528" y="1584"/>
                <a:ext cx="2688" cy="288"/>
                <a:chOff x="528" y="1440"/>
                <a:chExt cx="2688" cy="288"/>
              </a:xfrm>
            </p:grpSpPr>
            <p:sp>
              <p:nvSpPr>
                <p:cNvPr id="336980" name="Rectangle 84"/>
                <p:cNvSpPr>
                  <a:spLocks noChangeArrowheads="1"/>
                </p:cNvSpPr>
                <p:nvPr/>
              </p:nvSpPr>
              <p:spPr bwMode="auto">
                <a:xfrm>
                  <a:off x="2880" y="1440"/>
                  <a:ext cx="336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endPara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81" name="Rectangle 85"/>
                <p:cNvSpPr>
                  <a:spLocks noChangeArrowheads="1"/>
                </p:cNvSpPr>
                <p:nvPr/>
              </p:nvSpPr>
              <p:spPr bwMode="auto">
                <a:xfrm>
                  <a:off x="2544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3</a:t>
                  </a:r>
                </a:p>
              </p:txBody>
            </p:sp>
            <p:sp>
              <p:nvSpPr>
                <p:cNvPr id="336982" name="Rectangle 86"/>
                <p:cNvSpPr>
                  <a:spLocks noChangeArrowheads="1"/>
                </p:cNvSpPr>
                <p:nvPr/>
              </p:nvSpPr>
              <p:spPr bwMode="auto">
                <a:xfrm>
                  <a:off x="2208" y="1440"/>
                  <a:ext cx="336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endPara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83" name="Rectangle 87"/>
                <p:cNvSpPr>
                  <a:spLocks noChangeArrowheads="1"/>
                </p:cNvSpPr>
                <p:nvPr/>
              </p:nvSpPr>
              <p:spPr bwMode="auto">
                <a:xfrm>
                  <a:off x="1872" y="1440"/>
                  <a:ext cx="336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endPara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84" name="Rectangle 88"/>
                <p:cNvSpPr>
                  <a:spLocks noChangeArrowheads="1"/>
                </p:cNvSpPr>
                <p:nvPr/>
              </p:nvSpPr>
              <p:spPr bwMode="auto">
                <a:xfrm>
                  <a:off x="1536" y="1440"/>
                  <a:ext cx="336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endPara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85" name="Rectangle 89"/>
                <p:cNvSpPr>
                  <a:spLocks noChangeArrowheads="1"/>
                </p:cNvSpPr>
                <p:nvPr/>
              </p:nvSpPr>
              <p:spPr bwMode="auto">
                <a:xfrm>
                  <a:off x="1200" y="1440"/>
                  <a:ext cx="336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endPara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86" name="Rectangle 90"/>
                <p:cNvSpPr>
                  <a:spLocks noChangeArrowheads="1"/>
                </p:cNvSpPr>
                <p:nvPr/>
              </p:nvSpPr>
              <p:spPr bwMode="auto">
                <a:xfrm>
                  <a:off x="864" y="1440"/>
                  <a:ext cx="336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endPara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87" name="Rectangle 91"/>
                <p:cNvSpPr>
                  <a:spLocks noChangeArrowheads="1"/>
                </p:cNvSpPr>
                <p:nvPr/>
              </p:nvSpPr>
              <p:spPr bwMode="auto">
                <a:xfrm>
                  <a:off x="528" y="1440"/>
                  <a:ext cx="336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endPara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88" name="Line 92"/>
                <p:cNvSpPr>
                  <a:spLocks noChangeShapeType="1"/>
                </p:cNvSpPr>
                <p:nvPr/>
              </p:nvSpPr>
              <p:spPr bwMode="auto">
                <a:xfrm>
                  <a:off x="528" y="1440"/>
                  <a:ext cx="268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89" name="Line 93"/>
                <p:cNvSpPr>
                  <a:spLocks noChangeShapeType="1"/>
                </p:cNvSpPr>
                <p:nvPr/>
              </p:nvSpPr>
              <p:spPr bwMode="auto">
                <a:xfrm>
                  <a:off x="528" y="1728"/>
                  <a:ext cx="268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90" name="Line 94"/>
                <p:cNvSpPr>
                  <a:spLocks noChangeShapeType="1"/>
                </p:cNvSpPr>
                <p:nvPr/>
              </p:nvSpPr>
              <p:spPr bwMode="auto">
                <a:xfrm>
                  <a:off x="528" y="1440"/>
                  <a:ext cx="0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91" name="Line 95"/>
                <p:cNvSpPr>
                  <a:spLocks noChangeShapeType="1"/>
                </p:cNvSpPr>
                <p:nvPr/>
              </p:nvSpPr>
              <p:spPr bwMode="auto">
                <a:xfrm>
                  <a:off x="864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92" name="Line 96"/>
                <p:cNvSpPr>
                  <a:spLocks noChangeShapeType="1"/>
                </p:cNvSpPr>
                <p:nvPr/>
              </p:nvSpPr>
              <p:spPr bwMode="auto">
                <a:xfrm>
                  <a:off x="1200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93" name="Line 97"/>
                <p:cNvSpPr>
                  <a:spLocks noChangeShapeType="1"/>
                </p:cNvSpPr>
                <p:nvPr/>
              </p:nvSpPr>
              <p:spPr bwMode="auto">
                <a:xfrm>
                  <a:off x="1536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94" name="Line 98"/>
                <p:cNvSpPr>
                  <a:spLocks noChangeShapeType="1"/>
                </p:cNvSpPr>
                <p:nvPr/>
              </p:nvSpPr>
              <p:spPr bwMode="auto">
                <a:xfrm>
                  <a:off x="1872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95" name="Line 99"/>
                <p:cNvSpPr>
                  <a:spLocks noChangeShapeType="1"/>
                </p:cNvSpPr>
                <p:nvPr/>
              </p:nvSpPr>
              <p:spPr bwMode="auto">
                <a:xfrm>
                  <a:off x="2208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96" name="Line 100"/>
                <p:cNvSpPr>
                  <a:spLocks noChangeShapeType="1"/>
                </p:cNvSpPr>
                <p:nvPr/>
              </p:nvSpPr>
              <p:spPr bwMode="auto">
                <a:xfrm>
                  <a:off x="2544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97" name="Line 101"/>
                <p:cNvSpPr>
                  <a:spLocks noChangeShapeType="1"/>
                </p:cNvSpPr>
                <p:nvPr/>
              </p:nvSpPr>
              <p:spPr bwMode="auto">
                <a:xfrm>
                  <a:off x="2880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6998" name="Line 102"/>
                <p:cNvSpPr>
                  <a:spLocks noChangeShapeType="1"/>
                </p:cNvSpPr>
                <p:nvPr/>
              </p:nvSpPr>
              <p:spPr bwMode="auto">
                <a:xfrm>
                  <a:off x="3216" y="1440"/>
                  <a:ext cx="0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</p:grpSp>
          <p:sp>
            <p:nvSpPr>
              <p:cNvPr id="336999" name="Text Box 103"/>
              <p:cNvSpPr txBox="1">
                <a:spLocks noChangeArrowheads="1"/>
              </p:cNvSpPr>
              <p:nvPr/>
            </p:nvSpPr>
            <p:spPr bwMode="auto">
              <a:xfrm>
                <a:off x="624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337000" name="Text Box 104"/>
              <p:cNvSpPr txBox="1">
                <a:spLocks noChangeArrowheads="1"/>
              </p:cNvSpPr>
              <p:nvPr/>
            </p:nvSpPr>
            <p:spPr bwMode="auto">
              <a:xfrm>
                <a:off x="960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7001" name="Text Box 105"/>
              <p:cNvSpPr txBox="1">
                <a:spLocks noChangeArrowheads="1"/>
              </p:cNvSpPr>
              <p:nvPr/>
            </p:nvSpPr>
            <p:spPr bwMode="auto">
              <a:xfrm>
                <a:off x="1296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7002" name="Text Box 106"/>
              <p:cNvSpPr txBox="1">
                <a:spLocks noChangeArrowheads="1"/>
              </p:cNvSpPr>
              <p:nvPr/>
            </p:nvSpPr>
            <p:spPr bwMode="auto">
              <a:xfrm>
                <a:off x="1632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7003" name="Text Box 107"/>
              <p:cNvSpPr txBox="1">
                <a:spLocks noChangeArrowheads="1"/>
              </p:cNvSpPr>
              <p:nvPr/>
            </p:nvSpPr>
            <p:spPr bwMode="auto">
              <a:xfrm>
                <a:off x="1968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337004" name="Text Box 108"/>
              <p:cNvSpPr txBox="1">
                <a:spLocks noChangeArrowheads="1"/>
              </p:cNvSpPr>
              <p:nvPr/>
            </p:nvSpPr>
            <p:spPr bwMode="auto">
              <a:xfrm>
                <a:off x="2304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6</a:t>
                </a:r>
              </a:p>
            </p:txBody>
          </p:sp>
          <p:sp>
            <p:nvSpPr>
              <p:cNvPr id="337005" name="Text Box 109"/>
              <p:cNvSpPr txBox="1">
                <a:spLocks noChangeArrowheads="1"/>
              </p:cNvSpPr>
              <p:nvPr/>
            </p:nvSpPr>
            <p:spPr bwMode="auto">
              <a:xfrm>
                <a:off x="2640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7</a:t>
                </a:r>
              </a:p>
            </p:txBody>
          </p:sp>
          <p:sp>
            <p:nvSpPr>
              <p:cNvPr id="337006" name="Text Box 110"/>
              <p:cNvSpPr txBox="1">
                <a:spLocks noChangeArrowheads="1"/>
              </p:cNvSpPr>
              <p:nvPr/>
            </p:nvSpPr>
            <p:spPr bwMode="auto">
              <a:xfrm>
                <a:off x="2976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8</a:t>
                </a:r>
              </a:p>
            </p:txBody>
          </p:sp>
        </p:grpSp>
        <p:sp>
          <p:nvSpPr>
            <p:cNvPr id="337007" name="Text Box 111"/>
            <p:cNvSpPr txBox="1">
              <a:spLocks noChangeArrowheads="1"/>
            </p:cNvSpPr>
            <p:nvPr/>
          </p:nvSpPr>
          <p:spPr bwMode="auto">
            <a:xfrm>
              <a:off x="96" y="1824"/>
              <a:ext cx="2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B</a:t>
              </a:r>
            </a:p>
          </p:txBody>
        </p:sp>
        <p:grpSp>
          <p:nvGrpSpPr>
            <p:cNvPr id="11" name="Group 112"/>
            <p:cNvGrpSpPr>
              <a:grpSpLocks/>
            </p:cNvGrpSpPr>
            <p:nvPr/>
          </p:nvGrpSpPr>
          <p:grpSpPr bwMode="auto">
            <a:xfrm>
              <a:off x="96" y="2112"/>
              <a:ext cx="2016" cy="435"/>
              <a:chOff x="96" y="1200"/>
              <a:chExt cx="2016" cy="435"/>
            </a:xfrm>
          </p:grpSpPr>
          <p:sp>
            <p:nvSpPr>
              <p:cNvPr id="337009" name="Rectangle 113"/>
              <p:cNvSpPr>
                <a:spLocks noChangeArrowheads="1"/>
              </p:cNvSpPr>
              <p:nvPr/>
            </p:nvSpPr>
            <p:spPr bwMode="auto">
              <a:xfrm>
                <a:off x="1536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7</a:t>
                </a:r>
              </a:p>
            </p:txBody>
          </p:sp>
          <p:sp>
            <p:nvSpPr>
              <p:cNvPr id="337010" name="Rectangle 114"/>
              <p:cNvSpPr>
                <a:spLocks noChangeArrowheads="1"/>
              </p:cNvSpPr>
              <p:nvPr/>
            </p:nvSpPr>
            <p:spPr bwMode="auto">
              <a:xfrm>
                <a:off x="1248" y="1373"/>
                <a:ext cx="288" cy="25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6</a:t>
                </a:r>
              </a:p>
            </p:txBody>
          </p:sp>
          <p:sp>
            <p:nvSpPr>
              <p:cNvPr id="337011" name="Rectangle 115"/>
              <p:cNvSpPr>
                <a:spLocks noChangeArrowheads="1"/>
              </p:cNvSpPr>
              <p:nvPr/>
            </p:nvSpPr>
            <p:spPr bwMode="auto">
              <a:xfrm>
                <a:off x="960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7012" name="Rectangle 116"/>
              <p:cNvSpPr>
                <a:spLocks noChangeArrowheads="1"/>
              </p:cNvSpPr>
              <p:nvPr/>
            </p:nvSpPr>
            <p:spPr bwMode="auto">
              <a:xfrm>
                <a:off x="672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7013" name="Rectangle 117"/>
              <p:cNvSpPr>
                <a:spLocks noChangeArrowheads="1"/>
              </p:cNvSpPr>
              <p:nvPr/>
            </p:nvSpPr>
            <p:spPr bwMode="auto">
              <a:xfrm>
                <a:off x="384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7014" name="Line 118"/>
              <p:cNvSpPr>
                <a:spLocks noChangeShapeType="1"/>
              </p:cNvSpPr>
              <p:nvPr/>
            </p:nvSpPr>
            <p:spPr bwMode="auto">
              <a:xfrm>
                <a:off x="385" y="1373"/>
                <a:ext cx="17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15" name="Line 119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17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16" name="Line 120"/>
              <p:cNvSpPr>
                <a:spLocks noChangeShapeType="1"/>
              </p:cNvSpPr>
              <p:nvPr/>
            </p:nvSpPr>
            <p:spPr bwMode="auto">
              <a:xfrm>
                <a:off x="384" y="1373"/>
                <a:ext cx="0" cy="2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17" name="Line 121"/>
              <p:cNvSpPr>
                <a:spLocks noChangeShapeType="1"/>
              </p:cNvSpPr>
              <p:nvPr/>
            </p:nvSpPr>
            <p:spPr bwMode="auto">
              <a:xfrm>
                <a:off x="672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18" name="Line 122"/>
              <p:cNvSpPr>
                <a:spLocks noChangeShapeType="1"/>
              </p:cNvSpPr>
              <p:nvPr/>
            </p:nvSpPr>
            <p:spPr bwMode="auto">
              <a:xfrm>
                <a:off x="960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19" name="Line 123"/>
              <p:cNvSpPr>
                <a:spLocks noChangeShapeType="1"/>
              </p:cNvSpPr>
              <p:nvPr/>
            </p:nvSpPr>
            <p:spPr bwMode="auto">
              <a:xfrm>
                <a:off x="1248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20" name="Line 124"/>
              <p:cNvSpPr>
                <a:spLocks noChangeShapeType="1"/>
              </p:cNvSpPr>
              <p:nvPr/>
            </p:nvSpPr>
            <p:spPr bwMode="auto">
              <a:xfrm>
                <a:off x="1536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21" name="Line 125"/>
              <p:cNvSpPr>
                <a:spLocks noChangeShapeType="1"/>
              </p:cNvSpPr>
              <p:nvPr/>
            </p:nvSpPr>
            <p:spPr bwMode="auto">
              <a:xfrm>
                <a:off x="1824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22" name="Line 126"/>
              <p:cNvSpPr>
                <a:spLocks noChangeShapeType="1"/>
              </p:cNvSpPr>
              <p:nvPr/>
            </p:nvSpPr>
            <p:spPr bwMode="auto">
              <a:xfrm>
                <a:off x="2112" y="1373"/>
                <a:ext cx="0" cy="2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23" name="Text Box 127"/>
              <p:cNvSpPr txBox="1">
                <a:spLocks noChangeArrowheads="1"/>
              </p:cNvSpPr>
              <p:nvPr/>
            </p:nvSpPr>
            <p:spPr bwMode="auto">
              <a:xfrm>
                <a:off x="740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337024" name="Text Box 128"/>
              <p:cNvSpPr txBox="1">
                <a:spLocks noChangeArrowheads="1"/>
              </p:cNvSpPr>
              <p:nvPr/>
            </p:nvSpPr>
            <p:spPr bwMode="auto">
              <a:xfrm>
                <a:off x="1028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7025" name="Text Box 129"/>
              <p:cNvSpPr txBox="1">
                <a:spLocks noChangeArrowheads="1"/>
              </p:cNvSpPr>
              <p:nvPr/>
            </p:nvSpPr>
            <p:spPr bwMode="auto">
              <a:xfrm>
                <a:off x="1316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7026" name="Text Box 130"/>
              <p:cNvSpPr txBox="1">
                <a:spLocks noChangeArrowheads="1"/>
              </p:cNvSpPr>
              <p:nvPr/>
            </p:nvSpPr>
            <p:spPr bwMode="auto">
              <a:xfrm>
                <a:off x="1604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7027" name="Text Box 131"/>
              <p:cNvSpPr txBox="1">
                <a:spLocks noChangeArrowheads="1"/>
              </p:cNvSpPr>
              <p:nvPr/>
            </p:nvSpPr>
            <p:spPr bwMode="auto">
              <a:xfrm>
                <a:off x="1892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337028" name="Text Box 132"/>
              <p:cNvSpPr txBox="1">
                <a:spLocks noChangeArrowheads="1"/>
              </p:cNvSpPr>
              <p:nvPr/>
            </p:nvSpPr>
            <p:spPr bwMode="auto">
              <a:xfrm>
                <a:off x="96" y="1344"/>
                <a:ext cx="27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C</a:t>
                </a:r>
              </a:p>
            </p:txBody>
          </p:sp>
          <p:sp>
            <p:nvSpPr>
              <p:cNvPr id="337029" name="Rectangle 133"/>
              <p:cNvSpPr>
                <a:spLocks noChangeArrowheads="1"/>
              </p:cNvSpPr>
              <p:nvPr/>
            </p:nvSpPr>
            <p:spPr bwMode="auto">
              <a:xfrm>
                <a:off x="1824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8</a:t>
                </a:r>
              </a:p>
            </p:txBody>
          </p:sp>
          <p:sp>
            <p:nvSpPr>
              <p:cNvPr id="337030" name="Text Box 134"/>
              <p:cNvSpPr txBox="1">
                <a:spLocks noChangeArrowheads="1"/>
              </p:cNvSpPr>
              <p:nvPr/>
            </p:nvSpPr>
            <p:spPr bwMode="auto">
              <a:xfrm>
                <a:off x="452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0</a:t>
                </a:r>
              </a:p>
            </p:txBody>
          </p:sp>
        </p:grpSp>
      </p:grpSp>
      <p:grpSp>
        <p:nvGrpSpPr>
          <p:cNvPr id="12" name="Group 135"/>
          <p:cNvGrpSpPr>
            <a:grpSpLocks/>
          </p:cNvGrpSpPr>
          <p:nvPr/>
        </p:nvGrpSpPr>
        <p:grpSpPr bwMode="auto">
          <a:xfrm>
            <a:off x="4648200" y="3048001"/>
            <a:ext cx="4114800" cy="1376363"/>
            <a:chOff x="2928" y="1680"/>
            <a:chExt cx="2592" cy="867"/>
          </a:xfrm>
        </p:grpSpPr>
        <p:grpSp>
          <p:nvGrpSpPr>
            <p:cNvPr id="13" name="Group 136"/>
            <p:cNvGrpSpPr>
              <a:grpSpLocks/>
            </p:cNvGrpSpPr>
            <p:nvPr/>
          </p:nvGrpSpPr>
          <p:grpSpPr bwMode="auto">
            <a:xfrm>
              <a:off x="3216" y="1680"/>
              <a:ext cx="2304" cy="432"/>
              <a:chOff x="528" y="1392"/>
              <a:chExt cx="2688" cy="480"/>
            </a:xfrm>
          </p:grpSpPr>
          <p:grpSp>
            <p:nvGrpSpPr>
              <p:cNvPr id="14" name="Group 137"/>
              <p:cNvGrpSpPr>
                <a:grpSpLocks/>
              </p:cNvGrpSpPr>
              <p:nvPr/>
            </p:nvGrpSpPr>
            <p:grpSpPr bwMode="auto">
              <a:xfrm>
                <a:off x="528" y="1584"/>
                <a:ext cx="2688" cy="288"/>
                <a:chOff x="528" y="1440"/>
                <a:chExt cx="2688" cy="288"/>
              </a:xfrm>
            </p:grpSpPr>
            <p:sp>
              <p:nvSpPr>
                <p:cNvPr id="337034" name="Rectangle 138"/>
                <p:cNvSpPr>
                  <a:spLocks noChangeArrowheads="1"/>
                </p:cNvSpPr>
                <p:nvPr/>
              </p:nvSpPr>
              <p:spPr bwMode="auto">
                <a:xfrm>
                  <a:off x="2880" y="1440"/>
                  <a:ext cx="336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endPara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035" name="Rectangle 139"/>
                <p:cNvSpPr>
                  <a:spLocks noChangeArrowheads="1"/>
                </p:cNvSpPr>
                <p:nvPr/>
              </p:nvSpPr>
              <p:spPr bwMode="auto">
                <a:xfrm>
                  <a:off x="2544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3</a:t>
                  </a:r>
                </a:p>
              </p:txBody>
            </p:sp>
            <p:sp>
              <p:nvSpPr>
                <p:cNvPr id="337036" name="Rectangle 140"/>
                <p:cNvSpPr>
                  <a:spLocks noChangeArrowheads="1"/>
                </p:cNvSpPr>
                <p:nvPr/>
              </p:nvSpPr>
              <p:spPr bwMode="auto">
                <a:xfrm>
                  <a:off x="2208" y="1440"/>
                  <a:ext cx="336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endPara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037" name="Rectangle 141"/>
                <p:cNvSpPr>
                  <a:spLocks noChangeArrowheads="1"/>
                </p:cNvSpPr>
                <p:nvPr/>
              </p:nvSpPr>
              <p:spPr bwMode="auto">
                <a:xfrm>
                  <a:off x="1872" y="1440"/>
                  <a:ext cx="336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endPara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038" name="Rectangle 142"/>
                <p:cNvSpPr>
                  <a:spLocks noChangeArrowheads="1"/>
                </p:cNvSpPr>
                <p:nvPr/>
              </p:nvSpPr>
              <p:spPr bwMode="auto">
                <a:xfrm>
                  <a:off x="1536" y="1440"/>
                  <a:ext cx="336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endPara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039" name="Rectangle 143"/>
                <p:cNvSpPr>
                  <a:spLocks noChangeArrowheads="1"/>
                </p:cNvSpPr>
                <p:nvPr/>
              </p:nvSpPr>
              <p:spPr bwMode="auto">
                <a:xfrm>
                  <a:off x="1200" y="1440"/>
                  <a:ext cx="336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endPara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040" name="Rectangle 144"/>
                <p:cNvSpPr>
                  <a:spLocks noChangeArrowheads="1"/>
                </p:cNvSpPr>
                <p:nvPr/>
              </p:nvSpPr>
              <p:spPr bwMode="auto">
                <a:xfrm>
                  <a:off x="864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0</a:t>
                  </a:r>
                </a:p>
              </p:txBody>
            </p:sp>
            <p:sp>
              <p:nvSpPr>
                <p:cNvPr id="337041" name="Rectangle 145"/>
                <p:cNvSpPr>
                  <a:spLocks noChangeArrowheads="1"/>
                </p:cNvSpPr>
                <p:nvPr/>
              </p:nvSpPr>
              <p:spPr bwMode="auto">
                <a:xfrm>
                  <a:off x="528" y="1440"/>
                  <a:ext cx="336" cy="28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endPara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042" name="Line 146"/>
                <p:cNvSpPr>
                  <a:spLocks noChangeShapeType="1"/>
                </p:cNvSpPr>
                <p:nvPr/>
              </p:nvSpPr>
              <p:spPr bwMode="auto">
                <a:xfrm>
                  <a:off x="528" y="1440"/>
                  <a:ext cx="268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043" name="Line 147"/>
                <p:cNvSpPr>
                  <a:spLocks noChangeShapeType="1"/>
                </p:cNvSpPr>
                <p:nvPr/>
              </p:nvSpPr>
              <p:spPr bwMode="auto">
                <a:xfrm>
                  <a:off x="528" y="1728"/>
                  <a:ext cx="268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044" name="Line 148"/>
                <p:cNvSpPr>
                  <a:spLocks noChangeShapeType="1"/>
                </p:cNvSpPr>
                <p:nvPr/>
              </p:nvSpPr>
              <p:spPr bwMode="auto">
                <a:xfrm>
                  <a:off x="528" y="1440"/>
                  <a:ext cx="0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045" name="Line 149"/>
                <p:cNvSpPr>
                  <a:spLocks noChangeShapeType="1"/>
                </p:cNvSpPr>
                <p:nvPr/>
              </p:nvSpPr>
              <p:spPr bwMode="auto">
                <a:xfrm>
                  <a:off x="864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046" name="Line 150"/>
                <p:cNvSpPr>
                  <a:spLocks noChangeShapeType="1"/>
                </p:cNvSpPr>
                <p:nvPr/>
              </p:nvSpPr>
              <p:spPr bwMode="auto">
                <a:xfrm>
                  <a:off x="1200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047" name="Line 151"/>
                <p:cNvSpPr>
                  <a:spLocks noChangeShapeType="1"/>
                </p:cNvSpPr>
                <p:nvPr/>
              </p:nvSpPr>
              <p:spPr bwMode="auto">
                <a:xfrm>
                  <a:off x="1536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048" name="Line 152"/>
                <p:cNvSpPr>
                  <a:spLocks noChangeShapeType="1"/>
                </p:cNvSpPr>
                <p:nvPr/>
              </p:nvSpPr>
              <p:spPr bwMode="auto">
                <a:xfrm>
                  <a:off x="1872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049" name="Line 153"/>
                <p:cNvSpPr>
                  <a:spLocks noChangeShapeType="1"/>
                </p:cNvSpPr>
                <p:nvPr/>
              </p:nvSpPr>
              <p:spPr bwMode="auto">
                <a:xfrm>
                  <a:off x="2208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050" name="Line 154"/>
                <p:cNvSpPr>
                  <a:spLocks noChangeShapeType="1"/>
                </p:cNvSpPr>
                <p:nvPr/>
              </p:nvSpPr>
              <p:spPr bwMode="auto">
                <a:xfrm>
                  <a:off x="2544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051" name="Line 155"/>
                <p:cNvSpPr>
                  <a:spLocks noChangeShapeType="1"/>
                </p:cNvSpPr>
                <p:nvPr/>
              </p:nvSpPr>
              <p:spPr bwMode="auto">
                <a:xfrm>
                  <a:off x="2880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052" name="Line 156"/>
                <p:cNvSpPr>
                  <a:spLocks noChangeShapeType="1"/>
                </p:cNvSpPr>
                <p:nvPr/>
              </p:nvSpPr>
              <p:spPr bwMode="auto">
                <a:xfrm>
                  <a:off x="3216" y="1440"/>
                  <a:ext cx="0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</p:grpSp>
          <p:sp>
            <p:nvSpPr>
              <p:cNvPr id="337053" name="Text Box 157"/>
              <p:cNvSpPr txBox="1">
                <a:spLocks noChangeArrowheads="1"/>
              </p:cNvSpPr>
              <p:nvPr/>
            </p:nvSpPr>
            <p:spPr bwMode="auto">
              <a:xfrm>
                <a:off x="624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337054" name="Text Box 158"/>
              <p:cNvSpPr txBox="1">
                <a:spLocks noChangeArrowheads="1"/>
              </p:cNvSpPr>
              <p:nvPr/>
            </p:nvSpPr>
            <p:spPr bwMode="auto">
              <a:xfrm>
                <a:off x="960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7055" name="Text Box 159"/>
              <p:cNvSpPr txBox="1">
                <a:spLocks noChangeArrowheads="1"/>
              </p:cNvSpPr>
              <p:nvPr/>
            </p:nvSpPr>
            <p:spPr bwMode="auto">
              <a:xfrm>
                <a:off x="1296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7056" name="Text Box 160"/>
              <p:cNvSpPr txBox="1">
                <a:spLocks noChangeArrowheads="1"/>
              </p:cNvSpPr>
              <p:nvPr/>
            </p:nvSpPr>
            <p:spPr bwMode="auto">
              <a:xfrm>
                <a:off x="1632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7057" name="Text Box 161"/>
              <p:cNvSpPr txBox="1">
                <a:spLocks noChangeArrowheads="1"/>
              </p:cNvSpPr>
              <p:nvPr/>
            </p:nvSpPr>
            <p:spPr bwMode="auto">
              <a:xfrm>
                <a:off x="1968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337058" name="Text Box 162"/>
              <p:cNvSpPr txBox="1">
                <a:spLocks noChangeArrowheads="1"/>
              </p:cNvSpPr>
              <p:nvPr/>
            </p:nvSpPr>
            <p:spPr bwMode="auto">
              <a:xfrm>
                <a:off x="2304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6</a:t>
                </a:r>
              </a:p>
            </p:txBody>
          </p:sp>
          <p:sp>
            <p:nvSpPr>
              <p:cNvPr id="337059" name="Text Box 163"/>
              <p:cNvSpPr txBox="1">
                <a:spLocks noChangeArrowheads="1"/>
              </p:cNvSpPr>
              <p:nvPr/>
            </p:nvSpPr>
            <p:spPr bwMode="auto">
              <a:xfrm>
                <a:off x="2640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7</a:t>
                </a:r>
              </a:p>
            </p:txBody>
          </p:sp>
          <p:sp>
            <p:nvSpPr>
              <p:cNvPr id="337060" name="Text Box 164"/>
              <p:cNvSpPr txBox="1">
                <a:spLocks noChangeArrowheads="1"/>
              </p:cNvSpPr>
              <p:nvPr/>
            </p:nvSpPr>
            <p:spPr bwMode="auto">
              <a:xfrm>
                <a:off x="2976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8</a:t>
                </a:r>
              </a:p>
            </p:txBody>
          </p:sp>
        </p:grpSp>
        <p:sp>
          <p:nvSpPr>
            <p:cNvPr id="337061" name="Text Box 165"/>
            <p:cNvSpPr txBox="1">
              <a:spLocks noChangeArrowheads="1"/>
            </p:cNvSpPr>
            <p:nvPr/>
          </p:nvSpPr>
          <p:spPr bwMode="auto">
            <a:xfrm>
              <a:off x="2928" y="1824"/>
              <a:ext cx="2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B</a:t>
              </a:r>
            </a:p>
          </p:txBody>
        </p:sp>
        <p:grpSp>
          <p:nvGrpSpPr>
            <p:cNvPr id="15" name="Group 166"/>
            <p:cNvGrpSpPr>
              <a:grpSpLocks/>
            </p:cNvGrpSpPr>
            <p:nvPr/>
          </p:nvGrpSpPr>
          <p:grpSpPr bwMode="auto">
            <a:xfrm>
              <a:off x="2928" y="2112"/>
              <a:ext cx="2016" cy="435"/>
              <a:chOff x="96" y="1200"/>
              <a:chExt cx="2016" cy="435"/>
            </a:xfrm>
          </p:grpSpPr>
          <p:sp>
            <p:nvSpPr>
              <p:cNvPr id="337063" name="Rectangle 167"/>
              <p:cNvSpPr>
                <a:spLocks noChangeArrowheads="1"/>
              </p:cNvSpPr>
              <p:nvPr/>
            </p:nvSpPr>
            <p:spPr bwMode="auto">
              <a:xfrm>
                <a:off x="1536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7</a:t>
                </a:r>
              </a:p>
            </p:txBody>
          </p:sp>
          <p:sp>
            <p:nvSpPr>
              <p:cNvPr id="337064" name="Rectangle 168"/>
              <p:cNvSpPr>
                <a:spLocks noChangeArrowheads="1"/>
              </p:cNvSpPr>
              <p:nvPr/>
            </p:nvSpPr>
            <p:spPr bwMode="auto">
              <a:xfrm>
                <a:off x="1248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6</a:t>
                </a:r>
              </a:p>
            </p:txBody>
          </p:sp>
          <p:sp>
            <p:nvSpPr>
              <p:cNvPr id="337065" name="Rectangle 169"/>
              <p:cNvSpPr>
                <a:spLocks noChangeArrowheads="1"/>
              </p:cNvSpPr>
              <p:nvPr/>
            </p:nvSpPr>
            <p:spPr bwMode="auto">
              <a:xfrm>
                <a:off x="960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7066" name="Rectangle 170"/>
              <p:cNvSpPr>
                <a:spLocks noChangeArrowheads="1"/>
              </p:cNvSpPr>
              <p:nvPr/>
            </p:nvSpPr>
            <p:spPr bwMode="auto">
              <a:xfrm>
                <a:off x="672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7067" name="Rectangle 171"/>
              <p:cNvSpPr>
                <a:spLocks noChangeArrowheads="1"/>
              </p:cNvSpPr>
              <p:nvPr/>
            </p:nvSpPr>
            <p:spPr bwMode="auto">
              <a:xfrm>
                <a:off x="384" y="1373"/>
                <a:ext cx="288" cy="25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337068" name="Line 172"/>
              <p:cNvSpPr>
                <a:spLocks noChangeShapeType="1"/>
              </p:cNvSpPr>
              <p:nvPr/>
            </p:nvSpPr>
            <p:spPr bwMode="auto">
              <a:xfrm>
                <a:off x="385" y="1373"/>
                <a:ext cx="17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69" name="Line 173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17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70" name="Line 174"/>
              <p:cNvSpPr>
                <a:spLocks noChangeShapeType="1"/>
              </p:cNvSpPr>
              <p:nvPr/>
            </p:nvSpPr>
            <p:spPr bwMode="auto">
              <a:xfrm>
                <a:off x="384" y="1373"/>
                <a:ext cx="0" cy="2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71" name="Line 175"/>
              <p:cNvSpPr>
                <a:spLocks noChangeShapeType="1"/>
              </p:cNvSpPr>
              <p:nvPr/>
            </p:nvSpPr>
            <p:spPr bwMode="auto">
              <a:xfrm>
                <a:off x="672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72" name="Line 176"/>
              <p:cNvSpPr>
                <a:spLocks noChangeShapeType="1"/>
              </p:cNvSpPr>
              <p:nvPr/>
            </p:nvSpPr>
            <p:spPr bwMode="auto">
              <a:xfrm>
                <a:off x="960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73" name="Line 177"/>
              <p:cNvSpPr>
                <a:spLocks noChangeShapeType="1"/>
              </p:cNvSpPr>
              <p:nvPr/>
            </p:nvSpPr>
            <p:spPr bwMode="auto">
              <a:xfrm>
                <a:off x="1248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74" name="Line 178"/>
              <p:cNvSpPr>
                <a:spLocks noChangeShapeType="1"/>
              </p:cNvSpPr>
              <p:nvPr/>
            </p:nvSpPr>
            <p:spPr bwMode="auto">
              <a:xfrm>
                <a:off x="1536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75" name="Line 179"/>
              <p:cNvSpPr>
                <a:spLocks noChangeShapeType="1"/>
              </p:cNvSpPr>
              <p:nvPr/>
            </p:nvSpPr>
            <p:spPr bwMode="auto">
              <a:xfrm>
                <a:off x="1824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76" name="Line 180"/>
              <p:cNvSpPr>
                <a:spLocks noChangeShapeType="1"/>
              </p:cNvSpPr>
              <p:nvPr/>
            </p:nvSpPr>
            <p:spPr bwMode="auto">
              <a:xfrm>
                <a:off x="2112" y="1373"/>
                <a:ext cx="0" cy="2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077" name="Text Box 181"/>
              <p:cNvSpPr txBox="1">
                <a:spLocks noChangeArrowheads="1"/>
              </p:cNvSpPr>
              <p:nvPr/>
            </p:nvSpPr>
            <p:spPr bwMode="auto">
              <a:xfrm>
                <a:off x="740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337078" name="Text Box 182"/>
              <p:cNvSpPr txBox="1">
                <a:spLocks noChangeArrowheads="1"/>
              </p:cNvSpPr>
              <p:nvPr/>
            </p:nvSpPr>
            <p:spPr bwMode="auto">
              <a:xfrm>
                <a:off x="1028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7079" name="Text Box 183"/>
              <p:cNvSpPr txBox="1">
                <a:spLocks noChangeArrowheads="1"/>
              </p:cNvSpPr>
              <p:nvPr/>
            </p:nvSpPr>
            <p:spPr bwMode="auto">
              <a:xfrm>
                <a:off x="1316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7080" name="Text Box 184"/>
              <p:cNvSpPr txBox="1">
                <a:spLocks noChangeArrowheads="1"/>
              </p:cNvSpPr>
              <p:nvPr/>
            </p:nvSpPr>
            <p:spPr bwMode="auto">
              <a:xfrm>
                <a:off x="1604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7081" name="Text Box 185"/>
              <p:cNvSpPr txBox="1">
                <a:spLocks noChangeArrowheads="1"/>
              </p:cNvSpPr>
              <p:nvPr/>
            </p:nvSpPr>
            <p:spPr bwMode="auto">
              <a:xfrm>
                <a:off x="1892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337082" name="Text Box 186"/>
              <p:cNvSpPr txBox="1">
                <a:spLocks noChangeArrowheads="1"/>
              </p:cNvSpPr>
              <p:nvPr/>
            </p:nvSpPr>
            <p:spPr bwMode="auto">
              <a:xfrm>
                <a:off x="96" y="1344"/>
                <a:ext cx="27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C</a:t>
                </a:r>
              </a:p>
            </p:txBody>
          </p:sp>
          <p:sp>
            <p:nvSpPr>
              <p:cNvPr id="337083" name="Rectangle 187"/>
              <p:cNvSpPr>
                <a:spLocks noChangeArrowheads="1"/>
              </p:cNvSpPr>
              <p:nvPr/>
            </p:nvSpPr>
            <p:spPr bwMode="auto">
              <a:xfrm>
                <a:off x="1824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8</a:t>
                </a:r>
              </a:p>
            </p:txBody>
          </p:sp>
          <p:sp>
            <p:nvSpPr>
              <p:cNvPr id="337084" name="Text Box 188"/>
              <p:cNvSpPr txBox="1">
                <a:spLocks noChangeArrowheads="1"/>
              </p:cNvSpPr>
              <p:nvPr/>
            </p:nvSpPr>
            <p:spPr bwMode="auto">
              <a:xfrm>
                <a:off x="452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0</a:t>
                </a:r>
              </a:p>
            </p:txBody>
          </p:sp>
        </p:grpSp>
      </p:grpSp>
      <p:grpSp>
        <p:nvGrpSpPr>
          <p:cNvPr id="16" name="Group 189"/>
          <p:cNvGrpSpPr>
            <a:grpSpLocks/>
          </p:cNvGrpSpPr>
          <p:nvPr/>
        </p:nvGrpSpPr>
        <p:grpSpPr bwMode="auto">
          <a:xfrm>
            <a:off x="152400" y="4876802"/>
            <a:ext cx="4114800" cy="1376363"/>
            <a:chOff x="96" y="3072"/>
            <a:chExt cx="2592" cy="867"/>
          </a:xfrm>
        </p:grpSpPr>
        <p:grpSp>
          <p:nvGrpSpPr>
            <p:cNvPr id="17" name="Group 190"/>
            <p:cNvGrpSpPr>
              <a:grpSpLocks/>
            </p:cNvGrpSpPr>
            <p:nvPr/>
          </p:nvGrpSpPr>
          <p:grpSpPr bwMode="auto">
            <a:xfrm>
              <a:off x="96" y="3072"/>
              <a:ext cx="2592" cy="435"/>
              <a:chOff x="96" y="2640"/>
              <a:chExt cx="2592" cy="435"/>
            </a:xfrm>
          </p:grpSpPr>
          <p:grpSp>
            <p:nvGrpSpPr>
              <p:cNvPr id="18" name="Group 191"/>
              <p:cNvGrpSpPr>
                <a:grpSpLocks/>
              </p:cNvGrpSpPr>
              <p:nvPr/>
            </p:nvGrpSpPr>
            <p:grpSpPr bwMode="auto">
              <a:xfrm>
                <a:off x="384" y="2640"/>
                <a:ext cx="2304" cy="432"/>
                <a:chOff x="528" y="1392"/>
                <a:chExt cx="2688" cy="480"/>
              </a:xfrm>
            </p:grpSpPr>
            <p:grpSp>
              <p:nvGrpSpPr>
                <p:cNvPr id="19" name="Group 192"/>
                <p:cNvGrpSpPr>
                  <a:grpSpLocks/>
                </p:cNvGrpSpPr>
                <p:nvPr/>
              </p:nvGrpSpPr>
              <p:grpSpPr bwMode="auto">
                <a:xfrm>
                  <a:off x="528" y="1584"/>
                  <a:ext cx="2688" cy="288"/>
                  <a:chOff x="528" y="1440"/>
                  <a:chExt cx="2688" cy="288"/>
                </a:xfrm>
              </p:grpSpPr>
              <p:sp>
                <p:nvSpPr>
                  <p:cNvPr id="337089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2880" y="1440"/>
                    <a:ext cx="336" cy="28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endPara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090" name="Rectangle 194"/>
                  <p:cNvSpPr>
                    <a:spLocks noChangeArrowheads="1"/>
                  </p:cNvSpPr>
                  <p:nvPr/>
                </p:nvSpPr>
                <p:spPr bwMode="auto">
                  <a:xfrm>
                    <a:off x="2544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3</a:t>
                    </a:r>
                  </a:p>
                </p:txBody>
              </p:sp>
              <p:sp>
                <p:nvSpPr>
                  <p:cNvPr id="337091" name="Rectangle 195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3</a:t>
                    </a:r>
                  </a:p>
                </p:txBody>
              </p:sp>
              <p:sp>
                <p:nvSpPr>
                  <p:cNvPr id="337092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440"/>
                    <a:ext cx="336" cy="28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endPara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093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1536" y="1440"/>
                    <a:ext cx="336" cy="28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endPara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094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1440"/>
                    <a:ext cx="336" cy="28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endPara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095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0</a:t>
                    </a:r>
                  </a:p>
                </p:txBody>
              </p:sp>
              <p:sp>
                <p:nvSpPr>
                  <p:cNvPr id="337096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1440"/>
                    <a:ext cx="336" cy="28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endPara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097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440"/>
                    <a:ext cx="2688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098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728"/>
                    <a:ext cx="2688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099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440"/>
                    <a:ext cx="0" cy="288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00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864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01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02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536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03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04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208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05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06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07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1440"/>
                    <a:ext cx="0" cy="288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</p:grpSp>
            <p:sp>
              <p:nvSpPr>
                <p:cNvPr id="337108" name="Text Box 212"/>
                <p:cNvSpPr txBox="1">
                  <a:spLocks noChangeArrowheads="1"/>
                </p:cNvSpPr>
                <p:nvPr/>
              </p:nvSpPr>
              <p:spPr bwMode="auto">
                <a:xfrm>
                  <a:off x="624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1</a:t>
                  </a:r>
                </a:p>
              </p:txBody>
            </p:sp>
            <p:sp>
              <p:nvSpPr>
                <p:cNvPr id="337109" name="Text Box 213"/>
                <p:cNvSpPr txBox="1">
                  <a:spLocks noChangeArrowheads="1"/>
                </p:cNvSpPr>
                <p:nvPr/>
              </p:nvSpPr>
              <p:spPr bwMode="auto">
                <a:xfrm>
                  <a:off x="960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2</a:t>
                  </a:r>
                </a:p>
              </p:txBody>
            </p:sp>
            <p:sp>
              <p:nvSpPr>
                <p:cNvPr id="337110" name="Text Box 214"/>
                <p:cNvSpPr txBox="1">
                  <a:spLocks noChangeArrowheads="1"/>
                </p:cNvSpPr>
                <p:nvPr/>
              </p:nvSpPr>
              <p:spPr bwMode="auto">
                <a:xfrm>
                  <a:off x="1296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3</a:t>
                  </a:r>
                </a:p>
              </p:txBody>
            </p:sp>
            <p:sp>
              <p:nvSpPr>
                <p:cNvPr id="337111" name="Text Box 215"/>
                <p:cNvSpPr txBox="1">
                  <a:spLocks noChangeArrowheads="1"/>
                </p:cNvSpPr>
                <p:nvPr/>
              </p:nvSpPr>
              <p:spPr bwMode="auto">
                <a:xfrm>
                  <a:off x="1632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4</a:t>
                  </a:r>
                </a:p>
              </p:txBody>
            </p:sp>
            <p:sp>
              <p:nvSpPr>
                <p:cNvPr id="337112" name="Text Box 216"/>
                <p:cNvSpPr txBox="1">
                  <a:spLocks noChangeArrowheads="1"/>
                </p:cNvSpPr>
                <p:nvPr/>
              </p:nvSpPr>
              <p:spPr bwMode="auto">
                <a:xfrm>
                  <a:off x="1968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5</a:t>
                  </a:r>
                </a:p>
              </p:txBody>
            </p:sp>
            <p:sp>
              <p:nvSpPr>
                <p:cNvPr id="337113" name="Text Box 217"/>
                <p:cNvSpPr txBox="1">
                  <a:spLocks noChangeArrowheads="1"/>
                </p:cNvSpPr>
                <p:nvPr/>
              </p:nvSpPr>
              <p:spPr bwMode="auto">
                <a:xfrm>
                  <a:off x="2304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6</a:t>
                  </a:r>
                </a:p>
              </p:txBody>
            </p:sp>
            <p:sp>
              <p:nvSpPr>
                <p:cNvPr id="337114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2640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7</a:t>
                  </a:r>
                </a:p>
              </p:txBody>
            </p:sp>
            <p:sp>
              <p:nvSpPr>
                <p:cNvPr id="337115" name="Text Box 219"/>
                <p:cNvSpPr txBox="1">
                  <a:spLocks noChangeArrowheads="1"/>
                </p:cNvSpPr>
                <p:nvPr/>
              </p:nvSpPr>
              <p:spPr bwMode="auto">
                <a:xfrm>
                  <a:off x="2976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8</a:t>
                  </a:r>
                </a:p>
              </p:txBody>
            </p:sp>
          </p:grpSp>
          <p:sp>
            <p:nvSpPr>
              <p:cNvPr id="337116" name="Text Box 220"/>
              <p:cNvSpPr txBox="1">
                <a:spLocks noChangeArrowheads="1"/>
              </p:cNvSpPr>
              <p:nvPr/>
            </p:nvSpPr>
            <p:spPr bwMode="auto">
              <a:xfrm>
                <a:off x="96" y="2784"/>
                <a:ext cx="22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B</a:t>
                </a:r>
              </a:p>
            </p:txBody>
          </p:sp>
        </p:grpSp>
        <p:grpSp>
          <p:nvGrpSpPr>
            <p:cNvPr id="20" name="Group 221"/>
            <p:cNvGrpSpPr>
              <a:grpSpLocks/>
            </p:cNvGrpSpPr>
            <p:nvPr/>
          </p:nvGrpSpPr>
          <p:grpSpPr bwMode="auto">
            <a:xfrm>
              <a:off x="96" y="3504"/>
              <a:ext cx="2016" cy="435"/>
              <a:chOff x="96" y="1200"/>
              <a:chExt cx="2016" cy="435"/>
            </a:xfrm>
          </p:grpSpPr>
          <p:sp>
            <p:nvSpPr>
              <p:cNvPr id="337118" name="Rectangle 222"/>
              <p:cNvSpPr>
                <a:spLocks noChangeArrowheads="1"/>
              </p:cNvSpPr>
              <p:nvPr/>
            </p:nvSpPr>
            <p:spPr bwMode="auto">
              <a:xfrm>
                <a:off x="1536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7</a:t>
                </a:r>
              </a:p>
            </p:txBody>
          </p:sp>
          <p:sp>
            <p:nvSpPr>
              <p:cNvPr id="337119" name="Rectangle 223"/>
              <p:cNvSpPr>
                <a:spLocks noChangeArrowheads="1"/>
              </p:cNvSpPr>
              <p:nvPr/>
            </p:nvSpPr>
            <p:spPr bwMode="auto">
              <a:xfrm>
                <a:off x="1248" y="1373"/>
                <a:ext cx="288" cy="25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337120" name="Rectangle 224"/>
              <p:cNvSpPr>
                <a:spLocks noChangeArrowheads="1"/>
              </p:cNvSpPr>
              <p:nvPr/>
            </p:nvSpPr>
            <p:spPr bwMode="auto">
              <a:xfrm>
                <a:off x="960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7121" name="Rectangle 225"/>
              <p:cNvSpPr>
                <a:spLocks noChangeArrowheads="1"/>
              </p:cNvSpPr>
              <p:nvPr/>
            </p:nvSpPr>
            <p:spPr bwMode="auto">
              <a:xfrm>
                <a:off x="672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7122" name="Rectangle 226"/>
              <p:cNvSpPr>
                <a:spLocks noChangeArrowheads="1"/>
              </p:cNvSpPr>
              <p:nvPr/>
            </p:nvSpPr>
            <p:spPr bwMode="auto">
              <a:xfrm>
                <a:off x="384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337123" name="Line 227"/>
              <p:cNvSpPr>
                <a:spLocks noChangeShapeType="1"/>
              </p:cNvSpPr>
              <p:nvPr/>
            </p:nvSpPr>
            <p:spPr bwMode="auto">
              <a:xfrm>
                <a:off x="385" y="1373"/>
                <a:ext cx="17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24" name="Line 228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17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25" name="Line 229"/>
              <p:cNvSpPr>
                <a:spLocks noChangeShapeType="1"/>
              </p:cNvSpPr>
              <p:nvPr/>
            </p:nvSpPr>
            <p:spPr bwMode="auto">
              <a:xfrm>
                <a:off x="384" y="1373"/>
                <a:ext cx="0" cy="2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26" name="Line 230"/>
              <p:cNvSpPr>
                <a:spLocks noChangeShapeType="1"/>
              </p:cNvSpPr>
              <p:nvPr/>
            </p:nvSpPr>
            <p:spPr bwMode="auto">
              <a:xfrm>
                <a:off x="672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27" name="Line 231"/>
              <p:cNvSpPr>
                <a:spLocks noChangeShapeType="1"/>
              </p:cNvSpPr>
              <p:nvPr/>
            </p:nvSpPr>
            <p:spPr bwMode="auto">
              <a:xfrm>
                <a:off x="960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28" name="Line 232"/>
              <p:cNvSpPr>
                <a:spLocks noChangeShapeType="1"/>
              </p:cNvSpPr>
              <p:nvPr/>
            </p:nvSpPr>
            <p:spPr bwMode="auto">
              <a:xfrm>
                <a:off x="1248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29" name="Line 233"/>
              <p:cNvSpPr>
                <a:spLocks noChangeShapeType="1"/>
              </p:cNvSpPr>
              <p:nvPr/>
            </p:nvSpPr>
            <p:spPr bwMode="auto">
              <a:xfrm>
                <a:off x="1536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30" name="Line 234"/>
              <p:cNvSpPr>
                <a:spLocks noChangeShapeType="1"/>
              </p:cNvSpPr>
              <p:nvPr/>
            </p:nvSpPr>
            <p:spPr bwMode="auto">
              <a:xfrm>
                <a:off x="1824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31" name="Line 235"/>
              <p:cNvSpPr>
                <a:spLocks noChangeShapeType="1"/>
              </p:cNvSpPr>
              <p:nvPr/>
            </p:nvSpPr>
            <p:spPr bwMode="auto">
              <a:xfrm>
                <a:off x="2112" y="1373"/>
                <a:ext cx="0" cy="2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32" name="Text Box 236"/>
              <p:cNvSpPr txBox="1">
                <a:spLocks noChangeArrowheads="1"/>
              </p:cNvSpPr>
              <p:nvPr/>
            </p:nvSpPr>
            <p:spPr bwMode="auto">
              <a:xfrm>
                <a:off x="740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337133" name="Text Box 237"/>
              <p:cNvSpPr txBox="1">
                <a:spLocks noChangeArrowheads="1"/>
              </p:cNvSpPr>
              <p:nvPr/>
            </p:nvSpPr>
            <p:spPr bwMode="auto">
              <a:xfrm>
                <a:off x="1028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7134" name="Text Box 238"/>
              <p:cNvSpPr txBox="1">
                <a:spLocks noChangeArrowheads="1"/>
              </p:cNvSpPr>
              <p:nvPr/>
            </p:nvSpPr>
            <p:spPr bwMode="auto">
              <a:xfrm>
                <a:off x="1316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7135" name="Text Box 239"/>
              <p:cNvSpPr txBox="1">
                <a:spLocks noChangeArrowheads="1"/>
              </p:cNvSpPr>
              <p:nvPr/>
            </p:nvSpPr>
            <p:spPr bwMode="auto">
              <a:xfrm>
                <a:off x="1604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7136" name="Text Box 240"/>
              <p:cNvSpPr txBox="1">
                <a:spLocks noChangeArrowheads="1"/>
              </p:cNvSpPr>
              <p:nvPr/>
            </p:nvSpPr>
            <p:spPr bwMode="auto">
              <a:xfrm>
                <a:off x="1892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337137" name="Text Box 241"/>
              <p:cNvSpPr txBox="1">
                <a:spLocks noChangeArrowheads="1"/>
              </p:cNvSpPr>
              <p:nvPr/>
            </p:nvSpPr>
            <p:spPr bwMode="auto">
              <a:xfrm>
                <a:off x="96" y="1344"/>
                <a:ext cx="27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C</a:t>
                </a:r>
              </a:p>
            </p:txBody>
          </p:sp>
          <p:sp>
            <p:nvSpPr>
              <p:cNvPr id="337138" name="Rectangle 242"/>
              <p:cNvSpPr>
                <a:spLocks noChangeArrowheads="1"/>
              </p:cNvSpPr>
              <p:nvPr/>
            </p:nvSpPr>
            <p:spPr bwMode="auto">
              <a:xfrm>
                <a:off x="1824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8</a:t>
                </a:r>
              </a:p>
            </p:txBody>
          </p:sp>
          <p:sp>
            <p:nvSpPr>
              <p:cNvPr id="337139" name="Text Box 243"/>
              <p:cNvSpPr txBox="1">
                <a:spLocks noChangeArrowheads="1"/>
              </p:cNvSpPr>
              <p:nvPr/>
            </p:nvSpPr>
            <p:spPr bwMode="auto">
              <a:xfrm>
                <a:off x="452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0</a:t>
                </a:r>
              </a:p>
            </p:txBody>
          </p:sp>
        </p:grpSp>
      </p:grpSp>
      <p:grpSp>
        <p:nvGrpSpPr>
          <p:cNvPr id="21" name="Group 244"/>
          <p:cNvGrpSpPr>
            <a:grpSpLocks/>
          </p:cNvGrpSpPr>
          <p:nvPr/>
        </p:nvGrpSpPr>
        <p:grpSpPr bwMode="auto">
          <a:xfrm>
            <a:off x="4648200" y="4876802"/>
            <a:ext cx="4114800" cy="1376363"/>
            <a:chOff x="96" y="3072"/>
            <a:chExt cx="2592" cy="867"/>
          </a:xfrm>
        </p:grpSpPr>
        <p:grpSp>
          <p:nvGrpSpPr>
            <p:cNvPr id="22" name="Group 245"/>
            <p:cNvGrpSpPr>
              <a:grpSpLocks/>
            </p:cNvGrpSpPr>
            <p:nvPr/>
          </p:nvGrpSpPr>
          <p:grpSpPr bwMode="auto">
            <a:xfrm>
              <a:off x="96" y="3072"/>
              <a:ext cx="2592" cy="435"/>
              <a:chOff x="96" y="2640"/>
              <a:chExt cx="2592" cy="435"/>
            </a:xfrm>
          </p:grpSpPr>
          <p:grpSp>
            <p:nvGrpSpPr>
              <p:cNvPr id="23" name="Group 246"/>
              <p:cNvGrpSpPr>
                <a:grpSpLocks/>
              </p:cNvGrpSpPr>
              <p:nvPr/>
            </p:nvGrpSpPr>
            <p:grpSpPr bwMode="auto">
              <a:xfrm>
                <a:off x="384" y="2640"/>
                <a:ext cx="2304" cy="432"/>
                <a:chOff x="528" y="1392"/>
                <a:chExt cx="2688" cy="480"/>
              </a:xfrm>
            </p:grpSpPr>
            <p:grpSp>
              <p:nvGrpSpPr>
                <p:cNvPr id="24" name="Group 247"/>
                <p:cNvGrpSpPr>
                  <a:grpSpLocks/>
                </p:cNvGrpSpPr>
                <p:nvPr/>
              </p:nvGrpSpPr>
              <p:grpSpPr bwMode="auto">
                <a:xfrm>
                  <a:off x="528" y="1584"/>
                  <a:ext cx="2688" cy="288"/>
                  <a:chOff x="528" y="1440"/>
                  <a:chExt cx="2688" cy="288"/>
                </a:xfrm>
              </p:grpSpPr>
              <p:sp>
                <p:nvSpPr>
                  <p:cNvPr id="337144" name="Rectangle 248"/>
                  <p:cNvSpPr>
                    <a:spLocks noChangeArrowheads="1"/>
                  </p:cNvSpPr>
                  <p:nvPr/>
                </p:nvSpPr>
                <p:spPr bwMode="auto">
                  <a:xfrm>
                    <a:off x="2880" y="1440"/>
                    <a:ext cx="336" cy="28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endPara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45" name="Rectangle 249"/>
                  <p:cNvSpPr>
                    <a:spLocks noChangeArrowheads="1"/>
                  </p:cNvSpPr>
                  <p:nvPr/>
                </p:nvSpPr>
                <p:spPr bwMode="auto">
                  <a:xfrm>
                    <a:off x="2544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3</a:t>
                    </a:r>
                  </a:p>
                </p:txBody>
              </p:sp>
              <p:sp>
                <p:nvSpPr>
                  <p:cNvPr id="337146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3</a:t>
                    </a:r>
                  </a:p>
                </p:txBody>
              </p:sp>
              <p:sp>
                <p:nvSpPr>
                  <p:cNvPr id="337147" name="Rectangle 251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440"/>
                    <a:ext cx="336" cy="28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endPara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48" name="Rectangle 252"/>
                  <p:cNvSpPr>
                    <a:spLocks noChangeArrowheads="1"/>
                  </p:cNvSpPr>
                  <p:nvPr/>
                </p:nvSpPr>
                <p:spPr bwMode="auto">
                  <a:xfrm>
                    <a:off x="1536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2</a:t>
                    </a:r>
                  </a:p>
                </p:txBody>
              </p:sp>
              <p:sp>
                <p:nvSpPr>
                  <p:cNvPr id="337149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1440"/>
                    <a:ext cx="336" cy="28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endPara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50" name="Rectangle 25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0</a:t>
                    </a:r>
                  </a:p>
                </p:txBody>
              </p:sp>
              <p:sp>
                <p:nvSpPr>
                  <p:cNvPr id="337151" name="Rectangle 255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1440"/>
                    <a:ext cx="336" cy="28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endPara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52" name="Line 256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440"/>
                    <a:ext cx="2688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53" name="Line 257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728"/>
                    <a:ext cx="2688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54" name="Line 258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440"/>
                    <a:ext cx="0" cy="288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55" name="Line 259"/>
                  <p:cNvSpPr>
                    <a:spLocks noChangeShapeType="1"/>
                  </p:cNvSpPr>
                  <p:nvPr/>
                </p:nvSpPr>
                <p:spPr bwMode="auto">
                  <a:xfrm>
                    <a:off x="864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56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57" name="Line 261"/>
                  <p:cNvSpPr>
                    <a:spLocks noChangeShapeType="1"/>
                  </p:cNvSpPr>
                  <p:nvPr/>
                </p:nvSpPr>
                <p:spPr bwMode="auto">
                  <a:xfrm>
                    <a:off x="1536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58" name="Line 262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59" name="Line 263"/>
                  <p:cNvSpPr>
                    <a:spLocks noChangeShapeType="1"/>
                  </p:cNvSpPr>
                  <p:nvPr/>
                </p:nvSpPr>
                <p:spPr bwMode="auto">
                  <a:xfrm>
                    <a:off x="2208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60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61" name="Line 265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162" name="Line 26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1440"/>
                    <a:ext cx="0" cy="288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</p:grpSp>
            <p:sp>
              <p:nvSpPr>
                <p:cNvPr id="337163" name="Text Box 267"/>
                <p:cNvSpPr txBox="1">
                  <a:spLocks noChangeArrowheads="1"/>
                </p:cNvSpPr>
                <p:nvPr/>
              </p:nvSpPr>
              <p:spPr bwMode="auto">
                <a:xfrm>
                  <a:off x="624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1</a:t>
                  </a:r>
                </a:p>
              </p:txBody>
            </p:sp>
            <p:sp>
              <p:nvSpPr>
                <p:cNvPr id="337164" name="Text Box 268"/>
                <p:cNvSpPr txBox="1">
                  <a:spLocks noChangeArrowheads="1"/>
                </p:cNvSpPr>
                <p:nvPr/>
              </p:nvSpPr>
              <p:spPr bwMode="auto">
                <a:xfrm>
                  <a:off x="960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2</a:t>
                  </a:r>
                </a:p>
              </p:txBody>
            </p:sp>
            <p:sp>
              <p:nvSpPr>
                <p:cNvPr id="337165" name="Text Box 269"/>
                <p:cNvSpPr txBox="1">
                  <a:spLocks noChangeArrowheads="1"/>
                </p:cNvSpPr>
                <p:nvPr/>
              </p:nvSpPr>
              <p:spPr bwMode="auto">
                <a:xfrm>
                  <a:off x="1296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3</a:t>
                  </a:r>
                </a:p>
              </p:txBody>
            </p:sp>
            <p:sp>
              <p:nvSpPr>
                <p:cNvPr id="337166" name="Text Box 270"/>
                <p:cNvSpPr txBox="1">
                  <a:spLocks noChangeArrowheads="1"/>
                </p:cNvSpPr>
                <p:nvPr/>
              </p:nvSpPr>
              <p:spPr bwMode="auto">
                <a:xfrm>
                  <a:off x="1632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4</a:t>
                  </a:r>
                </a:p>
              </p:txBody>
            </p:sp>
            <p:sp>
              <p:nvSpPr>
                <p:cNvPr id="337167" name="Text Box 271"/>
                <p:cNvSpPr txBox="1">
                  <a:spLocks noChangeArrowheads="1"/>
                </p:cNvSpPr>
                <p:nvPr/>
              </p:nvSpPr>
              <p:spPr bwMode="auto">
                <a:xfrm>
                  <a:off x="1968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5</a:t>
                  </a:r>
                </a:p>
              </p:txBody>
            </p:sp>
            <p:sp>
              <p:nvSpPr>
                <p:cNvPr id="337168" name="Text Box 272"/>
                <p:cNvSpPr txBox="1">
                  <a:spLocks noChangeArrowheads="1"/>
                </p:cNvSpPr>
                <p:nvPr/>
              </p:nvSpPr>
              <p:spPr bwMode="auto">
                <a:xfrm>
                  <a:off x="2304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6</a:t>
                  </a:r>
                </a:p>
              </p:txBody>
            </p:sp>
            <p:sp>
              <p:nvSpPr>
                <p:cNvPr id="337169" name="Text Box 273"/>
                <p:cNvSpPr txBox="1">
                  <a:spLocks noChangeArrowheads="1"/>
                </p:cNvSpPr>
                <p:nvPr/>
              </p:nvSpPr>
              <p:spPr bwMode="auto">
                <a:xfrm>
                  <a:off x="2640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7</a:t>
                  </a:r>
                </a:p>
              </p:txBody>
            </p:sp>
            <p:sp>
              <p:nvSpPr>
                <p:cNvPr id="337170" name="Text Box 274"/>
                <p:cNvSpPr txBox="1">
                  <a:spLocks noChangeArrowheads="1"/>
                </p:cNvSpPr>
                <p:nvPr/>
              </p:nvSpPr>
              <p:spPr bwMode="auto">
                <a:xfrm>
                  <a:off x="2976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8</a:t>
                  </a:r>
                </a:p>
              </p:txBody>
            </p:sp>
          </p:grpSp>
          <p:sp>
            <p:nvSpPr>
              <p:cNvPr id="337171" name="Text Box 275"/>
              <p:cNvSpPr txBox="1">
                <a:spLocks noChangeArrowheads="1"/>
              </p:cNvSpPr>
              <p:nvPr/>
            </p:nvSpPr>
            <p:spPr bwMode="auto">
              <a:xfrm>
                <a:off x="96" y="2784"/>
                <a:ext cx="22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B</a:t>
                </a:r>
              </a:p>
            </p:txBody>
          </p:sp>
        </p:grpSp>
        <p:grpSp>
          <p:nvGrpSpPr>
            <p:cNvPr id="25" name="Group 276"/>
            <p:cNvGrpSpPr>
              <a:grpSpLocks/>
            </p:cNvGrpSpPr>
            <p:nvPr/>
          </p:nvGrpSpPr>
          <p:grpSpPr bwMode="auto">
            <a:xfrm>
              <a:off x="96" y="3504"/>
              <a:ext cx="2016" cy="435"/>
              <a:chOff x="96" y="1200"/>
              <a:chExt cx="2016" cy="435"/>
            </a:xfrm>
          </p:grpSpPr>
          <p:sp>
            <p:nvSpPr>
              <p:cNvPr id="337173" name="Rectangle 277"/>
              <p:cNvSpPr>
                <a:spLocks noChangeArrowheads="1"/>
              </p:cNvSpPr>
              <p:nvPr/>
            </p:nvSpPr>
            <p:spPr bwMode="auto">
              <a:xfrm>
                <a:off x="1536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7</a:t>
                </a:r>
              </a:p>
            </p:txBody>
          </p:sp>
          <p:sp>
            <p:nvSpPr>
              <p:cNvPr id="337174" name="Rectangle 278"/>
              <p:cNvSpPr>
                <a:spLocks noChangeArrowheads="1"/>
              </p:cNvSpPr>
              <p:nvPr/>
            </p:nvSpPr>
            <p:spPr bwMode="auto">
              <a:xfrm>
                <a:off x="1248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337175" name="Rectangle 279"/>
              <p:cNvSpPr>
                <a:spLocks noChangeArrowheads="1"/>
              </p:cNvSpPr>
              <p:nvPr/>
            </p:nvSpPr>
            <p:spPr bwMode="auto">
              <a:xfrm>
                <a:off x="960" y="1373"/>
                <a:ext cx="288" cy="25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7176" name="Rectangle 280"/>
              <p:cNvSpPr>
                <a:spLocks noChangeArrowheads="1"/>
              </p:cNvSpPr>
              <p:nvPr/>
            </p:nvSpPr>
            <p:spPr bwMode="auto">
              <a:xfrm>
                <a:off x="672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7177" name="Rectangle 281"/>
              <p:cNvSpPr>
                <a:spLocks noChangeArrowheads="1"/>
              </p:cNvSpPr>
              <p:nvPr/>
            </p:nvSpPr>
            <p:spPr bwMode="auto">
              <a:xfrm>
                <a:off x="384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337178" name="Line 282"/>
              <p:cNvSpPr>
                <a:spLocks noChangeShapeType="1"/>
              </p:cNvSpPr>
              <p:nvPr/>
            </p:nvSpPr>
            <p:spPr bwMode="auto">
              <a:xfrm>
                <a:off x="385" y="1373"/>
                <a:ext cx="17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79" name="Line 283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17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80" name="Line 284"/>
              <p:cNvSpPr>
                <a:spLocks noChangeShapeType="1"/>
              </p:cNvSpPr>
              <p:nvPr/>
            </p:nvSpPr>
            <p:spPr bwMode="auto">
              <a:xfrm>
                <a:off x="384" y="1373"/>
                <a:ext cx="0" cy="2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81" name="Line 285"/>
              <p:cNvSpPr>
                <a:spLocks noChangeShapeType="1"/>
              </p:cNvSpPr>
              <p:nvPr/>
            </p:nvSpPr>
            <p:spPr bwMode="auto">
              <a:xfrm>
                <a:off x="672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82" name="Line 286"/>
              <p:cNvSpPr>
                <a:spLocks noChangeShapeType="1"/>
              </p:cNvSpPr>
              <p:nvPr/>
            </p:nvSpPr>
            <p:spPr bwMode="auto">
              <a:xfrm>
                <a:off x="960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83" name="Line 287"/>
              <p:cNvSpPr>
                <a:spLocks noChangeShapeType="1"/>
              </p:cNvSpPr>
              <p:nvPr/>
            </p:nvSpPr>
            <p:spPr bwMode="auto">
              <a:xfrm>
                <a:off x="1248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84" name="Line 288"/>
              <p:cNvSpPr>
                <a:spLocks noChangeShapeType="1"/>
              </p:cNvSpPr>
              <p:nvPr/>
            </p:nvSpPr>
            <p:spPr bwMode="auto">
              <a:xfrm>
                <a:off x="1536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85" name="Line 289"/>
              <p:cNvSpPr>
                <a:spLocks noChangeShapeType="1"/>
              </p:cNvSpPr>
              <p:nvPr/>
            </p:nvSpPr>
            <p:spPr bwMode="auto">
              <a:xfrm>
                <a:off x="1824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86" name="Line 290"/>
              <p:cNvSpPr>
                <a:spLocks noChangeShapeType="1"/>
              </p:cNvSpPr>
              <p:nvPr/>
            </p:nvSpPr>
            <p:spPr bwMode="auto">
              <a:xfrm>
                <a:off x="2112" y="1373"/>
                <a:ext cx="0" cy="2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187" name="Text Box 291"/>
              <p:cNvSpPr txBox="1">
                <a:spLocks noChangeArrowheads="1"/>
              </p:cNvSpPr>
              <p:nvPr/>
            </p:nvSpPr>
            <p:spPr bwMode="auto">
              <a:xfrm>
                <a:off x="740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337188" name="Text Box 292"/>
              <p:cNvSpPr txBox="1">
                <a:spLocks noChangeArrowheads="1"/>
              </p:cNvSpPr>
              <p:nvPr/>
            </p:nvSpPr>
            <p:spPr bwMode="auto">
              <a:xfrm>
                <a:off x="1028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7189" name="Text Box 293"/>
              <p:cNvSpPr txBox="1">
                <a:spLocks noChangeArrowheads="1"/>
              </p:cNvSpPr>
              <p:nvPr/>
            </p:nvSpPr>
            <p:spPr bwMode="auto">
              <a:xfrm>
                <a:off x="1316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7190" name="Text Box 294"/>
              <p:cNvSpPr txBox="1">
                <a:spLocks noChangeArrowheads="1"/>
              </p:cNvSpPr>
              <p:nvPr/>
            </p:nvSpPr>
            <p:spPr bwMode="auto">
              <a:xfrm>
                <a:off x="1604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7191" name="Text Box 295"/>
              <p:cNvSpPr txBox="1">
                <a:spLocks noChangeArrowheads="1"/>
              </p:cNvSpPr>
              <p:nvPr/>
            </p:nvSpPr>
            <p:spPr bwMode="auto">
              <a:xfrm>
                <a:off x="1892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337192" name="Text Box 296"/>
              <p:cNvSpPr txBox="1">
                <a:spLocks noChangeArrowheads="1"/>
              </p:cNvSpPr>
              <p:nvPr/>
            </p:nvSpPr>
            <p:spPr bwMode="auto">
              <a:xfrm>
                <a:off x="96" y="1344"/>
                <a:ext cx="27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C</a:t>
                </a:r>
              </a:p>
            </p:txBody>
          </p:sp>
          <p:sp>
            <p:nvSpPr>
              <p:cNvPr id="337193" name="Rectangle 297"/>
              <p:cNvSpPr>
                <a:spLocks noChangeArrowheads="1"/>
              </p:cNvSpPr>
              <p:nvPr/>
            </p:nvSpPr>
            <p:spPr bwMode="auto">
              <a:xfrm>
                <a:off x="1824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8</a:t>
                </a:r>
              </a:p>
            </p:txBody>
          </p:sp>
          <p:sp>
            <p:nvSpPr>
              <p:cNvPr id="337194" name="Text Box 298"/>
              <p:cNvSpPr txBox="1">
                <a:spLocks noChangeArrowheads="1"/>
              </p:cNvSpPr>
              <p:nvPr/>
            </p:nvSpPr>
            <p:spPr bwMode="auto">
              <a:xfrm>
                <a:off x="452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0</a:t>
                </a:r>
              </a:p>
            </p:txBody>
          </p:sp>
        </p:grpSp>
      </p:grpSp>
      <p:sp>
        <p:nvSpPr>
          <p:cNvPr id="301" name="Slide Number Placeholder 3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640A-B8A2-2445-8DC6-F94C6EE39E0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4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(cont.)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400" y="1219201"/>
            <a:ext cx="4114800" cy="690563"/>
            <a:chOff x="96" y="768"/>
            <a:chExt cx="2592" cy="435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84" y="768"/>
              <a:ext cx="2304" cy="432"/>
              <a:chOff x="528" y="1392"/>
              <a:chExt cx="2688" cy="480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528" y="1584"/>
                <a:ext cx="2688" cy="288"/>
                <a:chOff x="528" y="1440"/>
                <a:chExt cx="2688" cy="288"/>
              </a:xfrm>
            </p:grpSpPr>
            <p:sp>
              <p:nvSpPr>
                <p:cNvPr id="337926" name="Rectangle 6"/>
                <p:cNvSpPr>
                  <a:spLocks noChangeArrowheads="1"/>
                </p:cNvSpPr>
                <p:nvPr/>
              </p:nvSpPr>
              <p:spPr bwMode="auto">
                <a:xfrm>
                  <a:off x="2880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3</a:t>
                  </a:r>
                </a:p>
              </p:txBody>
            </p:sp>
            <p:sp>
              <p:nvSpPr>
                <p:cNvPr id="337927" name="Rectangle 7"/>
                <p:cNvSpPr>
                  <a:spLocks noChangeArrowheads="1"/>
                </p:cNvSpPr>
                <p:nvPr/>
              </p:nvSpPr>
              <p:spPr bwMode="auto">
                <a:xfrm>
                  <a:off x="2544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0</a:t>
                  </a:r>
                </a:p>
              </p:txBody>
            </p:sp>
            <p:sp>
              <p:nvSpPr>
                <p:cNvPr id="337928" name="Rectangle 8"/>
                <p:cNvSpPr>
                  <a:spLocks noChangeArrowheads="1"/>
                </p:cNvSpPr>
                <p:nvPr/>
              </p:nvSpPr>
              <p:spPr bwMode="auto">
                <a:xfrm>
                  <a:off x="2208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3</a:t>
                  </a:r>
                </a:p>
              </p:txBody>
            </p:sp>
            <p:sp>
              <p:nvSpPr>
                <p:cNvPr id="337929" name="Rectangle 9"/>
                <p:cNvSpPr>
                  <a:spLocks noChangeArrowheads="1"/>
                </p:cNvSpPr>
                <p:nvPr/>
              </p:nvSpPr>
              <p:spPr bwMode="auto">
                <a:xfrm>
                  <a:off x="1872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2</a:t>
                  </a:r>
                </a:p>
              </p:txBody>
            </p:sp>
            <p:sp>
              <p:nvSpPr>
                <p:cNvPr id="337930" name="Rectangle 10"/>
                <p:cNvSpPr>
                  <a:spLocks noChangeArrowheads="1"/>
                </p:cNvSpPr>
                <p:nvPr/>
              </p:nvSpPr>
              <p:spPr bwMode="auto">
                <a:xfrm>
                  <a:off x="1536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0</a:t>
                  </a:r>
                </a:p>
              </p:txBody>
            </p:sp>
            <p:sp>
              <p:nvSpPr>
                <p:cNvPr id="337931" name="Rectangle 11"/>
                <p:cNvSpPr>
                  <a:spLocks noChangeArrowheads="1"/>
                </p:cNvSpPr>
                <p:nvPr/>
              </p:nvSpPr>
              <p:spPr bwMode="auto">
                <a:xfrm>
                  <a:off x="1200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3</a:t>
                  </a:r>
                </a:p>
              </p:txBody>
            </p:sp>
            <p:sp>
              <p:nvSpPr>
                <p:cNvPr id="337932" name="Rectangle 12"/>
                <p:cNvSpPr>
                  <a:spLocks noChangeArrowheads="1"/>
                </p:cNvSpPr>
                <p:nvPr/>
              </p:nvSpPr>
              <p:spPr bwMode="auto">
                <a:xfrm>
                  <a:off x="864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5</a:t>
                  </a:r>
                </a:p>
              </p:txBody>
            </p:sp>
            <p:sp>
              <p:nvSpPr>
                <p:cNvPr id="337933" name="Rectangle 13"/>
                <p:cNvSpPr>
                  <a:spLocks noChangeArrowheads="1"/>
                </p:cNvSpPr>
                <p:nvPr/>
              </p:nvSpPr>
              <p:spPr bwMode="auto">
                <a:xfrm>
                  <a:off x="528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2</a:t>
                  </a:r>
                </a:p>
              </p:txBody>
            </p:sp>
            <p:sp>
              <p:nvSpPr>
                <p:cNvPr id="337934" name="Line 14"/>
                <p:cNvSpPr>
                  <a:spLocks noChangeShapeType="1"/>
                </p:cNvSpPr>
                <p:nvPr/>
              </p:nvSpPr>
              <p:spPr bwMode="auto">
                <a:xfrm>
                  <a:off x="528" y="1440"/>
                  <a:ext cx="268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935" name="Line 15"/>
                <p:cNvSpPr>
                  <a:spLocks noChangeShapeType="1"/>
                </p:cNvSpPr>
                <p:nvPr/>
              </p:nvSpPr>
              <p:spPr bwMode="auto">
                <a:xfrm>
                  <a:off x="528" y="1728"/>
                  <a:ext cx="268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936" name="Line 16"/>
                <p:cNvSpPr>
                  <a:spLocks noChangeShapeType="1"/>
                </p:cNvSpPr>
                <p:nvPr/>
              </p:nvSpPr>
              <p:spPr bwMode="auto">
                <a:xfrm>
                  <a:off x="528" y="1440"/>
                  <a:ext cx="0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937" name="Line 17"/>
                <p:cNvSpPr>
                  <a:spLocks noChangeShapeType="1"/>
                </p:cNvSpPr>
                <p:nvPr/>
              </p:nvSpPr>
              <p:spPr bwMode="auto">
                <a:xfrm>
                  <a:off x="864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938" name="Line 18"/>
                <p:cNvSpPr>
                  <a:spLocks noChangeShapeType="1"/>
                </p:cNvSpPr>
                <p:nvPr/>
              </p:nvSpPr>
              <p:spPr bwMode="auto">
                <a:xfrm>
                  <a:off x="1200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939" name="Line 19"/>
                <p:cNvSpPr>
                  <a:spLocks noChangeShapeType="1"/>
                </p:cNvSpPr>
                <p:nvPr/>
              </p:nvSpPr>
              <p:spPr bwMode="auto">
                <a:xfrm>
                  <a:off x="1536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940" name="Line 20"/>
                <p:cNvSpPr>
                  <a:spLocks noChangeShapeType="1"/>
                </p:cNvSpPr>
                <p:nvPr/>
              </p:nvSpPr>
              <p:spPr bwMode="auto">
                <a:xfrm>
                  <a:off x="1872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941" name="Line 21"/>
                <p:cNvSpPr>
                  <a:spLocks noChangeShapeType="1"/>
                </p:cNvSpPr>
                <p:nvPr/>
              </p:nvSpPr>
              <p:spPr bwMode="auto">
                <a:xfrm>
                  <a:off x="2208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942" name="Line 22"/>
                <p:cNvSpPr>
                  <a:spLocks noChangeShapeType="1"/>
                </p:cNvSpPr>
                <p:nvPr/>
              </p:nvSpPr>
              <p:spPr bwMode="auto">
                <a:xfrm>
                  <a:off x="2544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943" name="Line 23"/>
                <p:cNvSpPr>
                  <a:spLocks noChangeShapeType="1"/>
                </p:cNvSpPr>
                <p:nvPr/>
              </p:nvSpPr>
              <p:spPr bwMode="auto">
                <a:xfrm>
                  <a:off x="2880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7944" name="Line 24"/>
                <p:cNvSpPr>
                  <a:spLocks noChangeShapeType="1"/>
                </p:cNvSpPr>
                <p:nvPr/>
              </p:nvSpPr>
              <p:spPr bwMode="auto">
                <a:xfrm>
                  <a:off x="3216" y="1440"/>
                  <a:ext cx="0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</p:grpSp>
          <p:sp>
            <p:nvSpPr>
              <p:cNvPr id="337945" name="Text Box 25"/>
              <p:cNvSpPr txBox="1">
                <a:spLocks noChangeArrowheads="1"/>
              </p:cNvSpPr>
              <p:nvPr/>
            </p:nvSpPr>
            <p:spPr bwMode="auto">
              <a:xfrm>
                <a:off x="624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337946" name="Text Box 26"/>
              <p:cNvSpPr txBox="1">
                <a:spLocks noChangeArrowheads="1"/>
              </p:cNvSpPr>
              <p:nvPr/>
            </p:nvSpPr>
            <p:spPr bwMode="auto">
              <a:xfrm>
                <a:off x="960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7947" name="Text Box 27"/>
              <p:cNvSpPr txBox="1">
                <a:spLocks noChangeArrowheads="1"/>
              </p:cNvSpPr>
              <p:nvPr/>
            </p:nvSpPr>
            <p:spPr bwMode="auto">
              <a:xfrm>
                <a:off x="1296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7948" name="Text Box 28"/>
              <p:cNvSpPr txBox="1">
                <a:spLocks noChangeArrowheads="1"/>
              </p:cNvSpPr>
              <p:nvPr/>
            </p:nvSpPr>
            <p:spPr bwMode="auto">
              <a:xfrm>
                <a:off x="1632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7949" name="Text Box 29"/>
              <p:cNvSpPr txBox="1">
                <a:spLocks noChangeArrowheads="1"/>
              </p:cNvSpPr>
              <p:nvPr/>
            </p:nvSpPr>
            <p:spPr bwMode="auto">
              <a:xfrm>
                <a:off x="1968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337950" name="Text Box 30"/>
              <p:cNvSpPr txBox="1">
                <a:spLocks noChangeArrowheads="1"/>
              </p:cNvSpPr>
              <p:nvPr/>
            </p:nvSpPr>
            <p:spPr bwMode="auto">
              <a:xfrm>
                <a:off x="2304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6</a:t>
                </a:r>
              </a:p>
            </p:txBody>
          </p:sp>
          <p:sp>
            <p:nvSpPr>
              <p:cNvPr id="337951" name="Text Box 31"/>
              <p:cNvSpPr txBox="1">
                <a:spLocks noChangeArrowheads="1"/>
              </p:cNvSpPr>
              <p:nvPr/>
            </p:nvSpPr>
            <p:spPr bwMode="auto">
              <a:xfrm>
                <a:off x="2640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7</a:t>
                </a:r>
              </a:p>
            </p:txBody>
          </p:sp>
          <p:sp>
            <p:nvSpPr>
              <p:cNvPr id="337952" name="Text Box 32"/>
              <p:cNvSpPr txBox="1">
                <a:spLocks noChangeArrowheads="1"/>
              </p:cNvSpPr>
              <p:nvPr/>
            </p:nvSpPr>
            <p:spPr bwMode="auto">
              <a:xfrm>
                <a:off x="2976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8</a:t>
                </a:r>
              </a:p>
            </p:txBody>
          </p:sp>
        </p:grpSp>
        <p:sp>
          <p:nvSpPr>
            <p:cNvPr id="337953" name="Text Box 33"/>
            <p:cNvSpPr txBox="1">
              <a:spLocks noChangeArrowheads="1"/>
            </p:cNvSpPr>
            <p:nvPr/>
          </p:nvSpPr>
          <p:spPr bwMode="auto">
            <a:xfrm>
              <a:off x="96" y="912"/>
              <a:ext cx="26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A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152400" y="2667002"/>
            <a:ext cx="4114800" cy="1376363"/>
            <a:chOff x="96" y="3072"/>
            <a:chExt cx="2592" cy="867"/>
          </a:xfrm>
        </p:grpSpPr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96" y="3072"/>
              <a:ext cx="2592" cy="435"/>
              <a:chOff x="96" y="2640"/>
              <a:chExt cx="2592" cy="435"/>
            </a:xfrm>
          </p:grpSpPr>
          <p:grpSp>
            <p:nvGrpSpPr>
              <p:cNvPr id="7" name="Group 36"/>
              <p:cNvGrpSpPr>
                <a:grpSpLocks/>
              </p:cNvGrpSpPr>
              <p:nvPr/>
            </p:nvGrpSpPr>
            <p:grpSpPr bwMode="auto">
              <a:xfrm>
                <a:off x="384" y="2640"/>
                <a:ext cx="2304" cy="432"/>
                <a:chOff x="528" y="1392"/>
                <a:chExt cx="2688" cy="480"/>
              </a:xfrm>
            </p:grpSpPr>
            <p:grpSp>
              <p:nvGrpSpPr>
                <p:cNvPr id="8" name="Group 37"/>
                <p:cNvGrpSpPr>
                  <a:grpSpLocks/>
                </p:cNvGrpSpPr>
                <p:nvPr/>
              </p:nvGrpSpPr>
              <p:grpSpPr bwMode="auto">
                <a:xfrm>
                  <a:off x="528" y="1584"/>
                  <a:ext cx="2688" cy="288"/>
                  <a:chOff x="528" y="1440"/>
                  <a:chExt cx="2688" cy="288"/>
                </a:xfrm>
              </p:grpSpPr>
              <p:sp>
                <p:nvSpPr>
                  <p:cNvPr id="337958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2880" y="1440"/>
                    <a:ext cx="336" cy="28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endPara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959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2544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3</a:t>
                    </a:r>
                  </a:p>
                </p:txBody>
              </p:sp>
              <p:sp>
                <p:nvSpPr>
                  <p:cNvPr id="33796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3</a:t>
                    </a:r>
                  </a:p>
                </p:txBody>
              </p:sp>
              <p:sp>
                <p:nvSpPr>
                  <p:cNvPr id="33796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440"/>
                    <a:ext cx="336" cy="28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endPara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962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1536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2</a:t>
                    </a:r>
                  </a:p>
                </p:txBody>
              </p:sp>
              <p:sp>
                <p:nvSpPr>
                  <p:cNvPr id="337963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1440"/>
                    <a:ext cx="336" cy="28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endPara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964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0</a:t>
                    </a:r>
                  </a:p>
                </p:txBody>
              </p:sp>
              <p:sp>
                <p:nvSpPr>
                  <p:cNvPr id="337965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0</a:t>
                    </a:r>
                  </a:p>
                </p:txBody>
              </p:sp>
              <p:sp>
                <p:nvSpPr>
                  <p:cNvPr id="337966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440"/>
                    <a:ext cx="2688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967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728"/>
                    <a:ext cx="2688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968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440"/>
                    <a:ext cx="0" cy="288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969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864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970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971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1536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972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973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2208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974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975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7976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1440"/>
                    <a:ext cx="0" cy="288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</p:grpSp>
            <p:sp>
              <p:nvSpPr>
                <p:cNvPr id="337977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624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1</a:t>
                  </a:r>
                </a:p>
              </p:txBody>
            </p:sp>
            <p:sp>
              <p:nvSpPr>
                <p:cNvPr id="337978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960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2</a:t>
                  </a:r>
                </a:p>
              </p:txBody>
            </p:sp>
            <p:sp>
              <p:nvSpPr>
                <p:cNvPr id="337979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1296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3</a:t>
                  </a:r>
                </a:p>
              </p:txBody>
            </p:sp>
            <p:sp>
              <p:nvSpPr>
                <p:cNvPr id="337980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1632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4</a:t>
                  </a:r>
                </a:p>
              </p:txBody>
            </p:sp>
            <p:sp>
              <p:nvSpPr>
                <p:cNvPr id="337981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1968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5</a:t>
                  </a:r>
                </a:p>
              </p:txBody>
            </p:sp>
            <p:sp>
              <p:nvSpPr>
                <p:cNvPr id="337982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2304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6</a:t>
                  </a:r>
                </a:p>
              </p:txBody>
            </p:sp>
            <p:sp>
              <p:nvSpPr>
                <p:cNvPr id="337983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2640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7</a:t>
                  </a:r>
                </a:p>
              </p:txBody>
            </p:sp>
            <p:sp>
              <p:nvSpPr>
                <p:cNvPr id="337984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2976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8</a:t>
                  </a:r>
                </a:p>
              </p:txBody>
            </p:sp>
          </p:grpSp>
          <p:sp>
            <p:nvSpPr>
              <p:cNvPr id="337985" name="Text Box 65"/>
              <p:cNvSpPr txBox="1">
                <a:spLocks noChangeArrowheads="1"/>
              </p:cNvSpPr>
              <p:nvPr/>
            </p:nvSpPr>
            <p:spPr bwMode="auto">
              <a:xfrm>
                <a:off x="96" y="2784"/>
                <a:ext cx="22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B</a:t>
                </a:r>
              </a:p>
            </p:txBody>
          </p:sp>
        </p:grpSp>
        <p:grpSp>
          <p:nvGrpSpPr>
            <p:cNvPr id="9" name="Group 66"/>
            <p:cNvGrpSpPr>
              <a:grpSpLocks/>
            </p:cNvGrpSpPr>
            <p:nvPr/>
          </p:nvGrpSpPr>
          <p:grpSpPr bwMode="auto">
            <a:xfrm>
              <a:off x="96" y="3504"/>
              <a:ext cx="2016" cy="435"/>
              <a:chOff x="96" y="1200"/>
              <a:chExt cx="2016" cy="435"/>
            </a:xfrm>
          </p:grpSpPr>
          <p:sp>
            <p:nvSpPr>
              <p:cNvPr id="337987" name="Rectangle 67"/>
              <p:cNvSpPr>
                <a:spLocks noChangeArrowheads="1"/>
              </p:cNvSpPr>
              <p:nvPr/>
            </p:nvSpPr>
            <p:spPr bwMode="auto">
              <a:xfrm>
                <a:off x="1536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7</a:t>
                </a:r>
              </a:p>
            </p:txBody>
          </p:sp>
          <p:sp>
            <p:nvSpPr>
              <p:cNvPr id="337988" name="Rectangle 68"/>
              <p:cNvSpPr>
                <a:spLocks noChangeArrowheads="1"/>
              </p:cNvSpPr>
              <p:nvPr/>
            </p:nvSpPr>
            <p:spPr bwMode="auto">
              <a:xfrm>
                <a:off x="1248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337989" name="Rectangle 69"/>
              <p:cNvSpPr>
                <a:spLocks noChangeArrowheads="1"/>
              </p:cNvSpPr>
              <p:nvPr/>
            </p:nvSpPr>
            <p:spPr bwMode="auto">
              <a:xfrm>
                <a:off x="960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7990" name="Rectangle 70"/>
              <p:cNvSpPr>
                <a:spLocks noChangeArrowheads="1"/>
              </p:cNvSpPr>
              <p:nvPr/>
            </p:nvSpPr>
            <p:spPr bwMode="auto">
              <a:xfrm>
                <a:off x="672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7991" name="Rectangle 71"/>
              <p:cNvSpPr>
                <a:spLocks noChangeArrowheads="1"/>
              </p:cNvSpPr>
              <p:nvPr/>
            </p:nvSpPr>
            <p:spPr bwMode="auto">
              <a:xfrm>
                <a:off x="384" y="1373"/>
                <a:ext cx="288" cy="25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0</a:t>
                </a:r>
              </a:p>
            </p:txBody>
          </p:sp>
          <p:sp>
            <p:nvSpPr>
              <p:cNvPr id="337992" name="Line 72"/>
              <p:cNvSpPr>
                <a:spLocks noChangeShapeType="1"/>
              </p:cNvSpPr>
              <p:nvPr/>
            </p:nvSpPr>
            <p:spPr bwMode="auto">
              <a:xfrm>
                <a:off x="385" y="1373"/>
                <a:ext cx="17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993" name="Line 73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17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994" name="Line 74"/>
              <p:cNvSpPr>
                <a:spLocks noChangeShapeType="1"/>
              </p:cNvSpPr>
              <p:nvPr/>
            </p:nvSpPr>
            <p:spPr bwMode="auto">
              <a:xfrm>
                <a:off x="384" y="1373"/>
                <a:ext cx="0" cy="2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995" name="Line 75"/>
              <p:cNvSpPr>
                <a:spLocks noChangeShapeType="1"/>
              </p:cNvSpPr>
              <p:nvPr/>
            </p:nvSpPr>
            <p:spPr bwMode="auto">
              <a:xfrm>
                <a:off x="672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996" name="Line 76"/>
              <p:cNvSpPr>
                <a:spLocks noChangeShapeType="1"/>
              </p:cNvSpPr>
              <p:nvPr/>
            </p:nvSpPr>
            <p:spPr bwMode="auto">
              <a:xfrm>
                <a:off x="960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997" name="Line 77"/>
              <p:cNvSpPr>
                <a:spLocks noChangeShapeType="1"/>
              </p:cNvSpPr>
              <p:nvPr/>
            </p:nvSpPr>
            <p:spPr bwMode="auto">
              <a:xfrm>
                <a:off x="1248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998" name="Line 78"/>
              <p:cNvSpPr>
                <a:spLocks noChangeShapeType="1"/>
              </p:cNvSpPr>
              <p:nvPr/>
            </p:nvSpPr>
            <p:spPr bwMode="auto">
              <a:xfrm>
                <a:off x="1536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7999" name="Line 79"/>
              <p:cNvSpPr>
                <a:spLocks noChangeShapeType="1"/>
              </p:cNvSpPr>
              <p:nvPr/>
            </p:nvSpPr>
            <p:spPr bwMode="auto">
              <a:xfrm>
                <a:off x="1824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000" name="Line 80"/>
              <p:cNvSpPr>
                <a:spLocks noChangeShapeType="1"/>
              </p:cNvSpPr>
              <p:nvPr/>
            </p:nvSpPr>
            <p:spPr bwMode="auto">
              <a:xfrm>
                <a:off x="2112" y="1373"/>
                <a:ext cx="0" cy="2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001" name="Text Box 81"/>
              <p:cNvSpPr txBox="1">
                <a:spLocks noChangeArrowheads="1"/>
              </p:cNvSpPr>
              <p:nvPr/>
            </p:nvSpPr>
            <p:spPr bwMode="auto">
              <a:xfrm>
                <a:off x="740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338002" name="Text Box 82"/>
              <p:cNvSpPr txBox="1">
                <a:spLocks noChangeArrowheads="1"/>
              </p:cNvSpPr>
              <p:nvPr/>
            </p:nvSpPr>
            <p:spPr bwMode="auto">
              <a:xfrm>
                <a:off x="1028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8003" name="Text Box 83"/>
              <p:cNvSpPr txBox="1">
                <a:spLocks noChangeArrowheads="1"/>
              </p:cNvSpPr>
              <p:nvPr/>
            </p:nvSpPr>
            <p:spPr bwMode="auto">
              <a:xfrm>
                <a:off x="1316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8004" name="Text Box 84"/>
              <p:cNvSpPr txBox="1">
                <a:spLocks noChangeArrowheads="1"/>
              </p:cNvSpPr>
              <p:nvPr/>
            </p:nvSpPr>
            <p:spPr bwMode="auto">
              <a:xfrm>
                <a:off x="1604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8005" name="Text Box 85"/>
              <p:cNvSpPr txBox="1">
                <a:spLocks noChangeArrowheads="1"/>
              </p:cNvSpPr>
              <p:nvPr/>
            </p:nvSpPr>
            <p:spPr bwMode="auto">
              <a:xfrm>
                <a:off x="1892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338006" name="Text Box 86"/>
              <p:cNvSpPr txBox="1">
                <a:spLocks noChangeArrowheads="1"/>
              </p:cNvSpPr>
              <p:nvPr/>
            </p:nvSpPr>
            <p:spPr bwMode="auto">
              <a:xfrm>
                <a:off x="96" y="1344"/>
                <a:ext cx="27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C</a:t>
                </a:r>
              </a:p>
            </p:txBody>
          </p:sp>
          <p:sp>
            <p:nvSpPr>
              <p:cNvPr id="338007" name="Rectangle 87"/>
              <p:cNvSpPr>
                <a:spLocks noChangeArrowheads="1"/>
              </p:cNvSpPr>
              <p:nvPr/>
            </p:nvSpPr>
            <p:spPr bwMode="auto">
              <a:xfrm>
                <a:off x="1824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8</a:t>
                </a:r>
              </a:p>
            </p:txBody>
          </p:sp>
          <p:sp>
            <p:nvSpPr>
              <p:cNvPr id="338008" name="Text Box 88"/>
              <p:cNvSpPr txBox="1">
                <a:spLocks noChangeArrowheads="1"/>
              </p:cNvSpPr>
              <p:nvPr/>
            </p:nvSpPr>
            <p:spPr bwMode="auto">
              <a:xfrm>
                <a:off x="452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0</a:t>
                </a:r>
              </a:p>
            </p:txBody>
          </p:sp>
        </p:grpSp>
      </p:grpSp>
      <p:grpSp>
        <p:nvGrpSpPr>
          <p:cNvPr id="10" name="Group 89"/>
          <p:cNvGrpSpPr>
            <a:grpSpLocks/>
          </p:cNvGrpSpPr>
          <p:nvPr/>
        </p:nvGrpSpPr>
        <p:grpSpPr bwMode="auto">
          <a:xfrm>
            <a:off x="4724400" y="2667002"/>
            <a:ext cx="4114800" cy="1376363"/>
            <a:chOff x="96" y="3072"/>
            <a:chExt cx="2592" cy="867"/>
          </a:xfrm>
        </p:grpSpPr>
        <p:grpSp>
          <p:nvGrpSpPr>
            <p:cNvPr id="11" name="Group 90"/>
            <p:cNvGrpSpPr>
              <a:grpSpLocks/>
            </p:cNvGrpSpPr>
            <p:nvPr/>
          </p:nvGrpSpPr>
          <p:grpSpPr bwMode="auto">
            <a:xfrm>
              <a:off x="96" y="3072"/>
              <a:ext cx="2592" cy="435"/>
              <a:chOff x="96" y="2640"/>
              <a:chExt cx="2592" cy="435"/>
            </a:xfrm>
          </p:grpSpPr>
          <p:grpSp>
            <p:nvGrpSpPr>
              <p:cNvPr id="12" name="Group 91"/>
              <p:cNvGrpSpPr>
                <a:grpSpLocks/>
              </p:cNvGrpSpPr>
              <p:nvPr/>
            </p:nvGrpSpPr>
            <p:grpSpPr bwMode="auto">
              <a:xfrm>
                <a:off x="384" y="2640"/>
                <a:ext cx="2304" cy="432"/>
                <a:chOff x="528" y="1392"/>
                <a:chExt cx="2688" cy="480"/>
              </a:xfrm>
            </p:grpSpPr>
            <p:grpSp>
              <p:nvGrpSpPr>
                <p:cNvPr id="13" name="Group 92"/>
                <p:cNvGrpSpPr>
                  <a:grpSpLocks/>
                </p:cNvGrpSpPr>
                <p:nvPr/>
              </p:nvGrpSpPr>
              <p:grpSpPr bwMode="auto">
                <a:xfrm>
                  <a:off x="528" y="1584"/>
                  <a:ext cx="2688" cy="288"/>
                  <a:chOff x="528" y="1440"/>
                  <a:chExt cx="2688" cy="288"/>
                </a:xfrm>
              </p:grpSpPr>
              <p:sp>
                <p:nvSpPr>
                  <p:cNvPr id="338013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2880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5</a:t>
                    </a:r>
                  </a:p>
                </p:txBody>
              </p:sp>
              <p:sp>
                <p:nvSpPr>
                  <p:cNvPr id="338014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2544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3</a:t>
                    </a:r>
                  </a:p>
                </p:txBody>
              </p:sp>
              <p:sp>
                <p:nvSpPr>
                  <p:cNvPr id="338015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3</a:t>
                    </a:r>
                  </a:p>
                </p:txBody>
              </p:sp>
              <p:sp>
                <p:nvSpPr>
                  <p:cNvPr id="338016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3</a:t>
                    </a:r>
                  </a:p>
                </p:txBody>
              </p:sp>
              <p:sp>
                <p:nvSpPr>
                  <p:cNvPr id="338017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1536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2</a:t>
                    </a:r>
                  </a:p>
                </p:txBody>
              </p:sp>
              <p:sp>
                <p:nvSpPr>
                  <p:cNvPr id="338018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1440"/>
                    <a:ext cx="336" cy="28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endPara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19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0</a:t>
                    </a:r>
                  </a:p>
                </p:txBody>
              </p:sp>
              <p:sp>
                <p:nvSpPr>
                  <p:cNvPr id="338020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0</a:t>
                    </a:r>
                  </a:p>
                </p:txBody>
              </p:sp>
              <p:sp>
                <p:nvSpPr>
                  <p:cNvPr id="338021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440"/>
                    <a:ext cx="2688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22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728"/>
                    <a:ext cx="2688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23" name="Line 103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440"/>
                    <a:ext cx="0" cy="288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24" name="Line 104"/>
                  <p:cNvSpPr>
                    <a:spLocks noChangeShapeType="1"/>
                  </p:cNvSpPr>
                  <p:nvPr/>
                </p:nvSpPr>
                <p:spPr bwMode="auto">
                  <a:xfrm>
                    <a:off x="864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25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26" name="Line 106"/>
                  <p:cNvSpPr>
                    <a:spLocks noChangeShapeType="1"/>
                  </p:cNvSpPr>
                  <p:nvPr/>
                </p:nvSpPr>
                <p:spPr bwMode="auto">
                  <a:xfrm>
                    <a:off x="1536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27" name="Line 107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28" name="Line 108"/>
                  <p:cNvSpPr>
                    <a:spLocks noChangeShapeType="1"/>
                  </p:cNvSpPr>
                  <p:nvPr/>
                </p:nvSpPr>
                <p:spPr bwMode="auto">
                  <a:xfrm>
                    <a:off x="2208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29" name="Line 109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30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31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1440"/>
                    <a:ext cx="0" cy="288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</p:grpSp>
            <p:sp>
              <p:nvSpPr>
                <p:cNvPr id="338032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624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1</a:t>
                  </a:r>
                </a:p>
              </p:txBody>
            </p:sp>
            <p:sp>
              <p:nvSpPr>
                <p:cNvPr id="338033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960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2</a:t>
                  </a:r>
                </a:p>
              </p:txBody>
            </p:sp>
            <p:sp>
              <p:nvSpPr>
                <p:cNvPr id="338034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1296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3</a:t>
                  </a:r>
                </a:p>
              </p:txBody>
            </p:sp>
            <p:sp>
              <p:nvSpPr>
                <p:cNvPr id="338035" name="Text Box 115"/>
                <p:cNvSpPr txBox="1">
                  <a:spLocks noChangeArrowheads="1"/>
                </p:cNvSpPr>
                <p:nvPr/>
              </p:nvSpPr>
              <p:spPr bwMode="auto">
                <a:xfrm>
                  <a:off x="1632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4</a:t>
                  </a:r>
                </a:p>
              </p:txBody>
            </p:sp>
            <p:sp>
              <p:nvSpPr>
                <p:cNvPr id="338036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1968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5</a:t>
                  </a:r>
                </a:p>
              </p:txBody>
            </p:sp>
            <p:sp>
              <p:nvSpPr>
                <p:cNvPr id="338037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2304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6</a:t>
                  </a:r>
                </a:p>
              </p:txBody>
            </p:sp>
            <p:sp>
              <p:nvSpPr>
                <p:cNvPr id="338038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2640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7</a:t>
                  </a:r>
                </a:p>
              </p:txBody>
            </p:sp>
            <p:sp>
              <p:nvSpPr>
                <p:cNvPr id="338039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2976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8</a:t>
                  </a:r>
                </a:p>
              </p:txBody>
            </p:sp>
          </p:grpSp>
          <p:sp>
            <p:nvSpPr>
              <p:cNvPr id="338040" name="Text Box 120"/>
              <p:cNvSpPr txBox="1">
                <a:spLocks noChangeArrowheads="1"/>
              </p:cNvSpPr>
              <p:nvPr/>
            </p:nvSpPr>
            <p:spPr bwMode="auto">
              <a:xfrm>
                <a:off x="96" y="2784"/>
                <a:ext cx="22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B</a:t>
                </a:r>
              </a:p>
            </p:txBody>
          </p:sp>
        </p:grpSp>
        <p:grpSp>
          <p:nvGrpSpPr>
            <p:cNvPr id="14" name="Group 121"/>
            <p:cNvGrpSpPr>
              <a:grpSpLocks/>
            </p:cNvGrpSpPr>
            <p:nvPr/>
          </p:nvGrpSpPr>
          <p:grpSpPr bwMode="auto">
            <a:xfrm>
              <a:off x="96" y="3504"/>
              <a:ext cx="2016" cy="435"/>
              <a:chOff x="96" y="1200"/>
              <a:chExt cx="2016" cy="435"/>
            </a:xfrm>
          </p:grpSpPr>
          <p:sp>
            <p:nvSpPr>
              <p:cNvPr id="338042" name="Rectangle 122"/>
              <p:cNvSpPr>
                <a:spLocks noChangeArrowheads="1"/>
              </p:cNvSpPr>
              <p:nvPr/>
            </p:nvSpPr>
            <p:spPr bwMode="auto">
              <a:xfrm>
                <a:off x="1536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7</a:t>
                </a:r>
              </a:p>
            </p:txBody>
          </p:sp>
          <p:sp>
            <p:nvSpPr>
              <p:cNvPr id="338043" name="Rectangle 123"/>
              <p:cNvSpPr>
                <a:spLocks noChangeArrowheads="1"/>
              </p:cNvSpPr>
              <p:nvPr/>
            </p:nvSpPr>
            <p:spPr bwMode="auto">
              <a:xfrm>
                <a:off x="1248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8044" name="Rectangle 124"/>
              <p:cNvSpPr>
                <a:spLocks noChangeArrowheads="1"/>
              </p:cNvSpPr>
              <p:nvPr/>
            </p:nvSpPr>
            <p:spPr bwMode="auto">
              <a:xfrm>
                <a:off x="960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8045" name="Rectangle 125"/>
              <p:cNvSpPr>
                <a:spLocks noChangeArrowheads="1"/>
              </p:cNvSpPr>
              <p:nvPr/>
            </p:nvSpPr>
            <p:spPr bwMode="auto">
              <a:xfrm>
                <a:off x="672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8046" name="Rectangle 126"/>
              <p:cNvSpPr>
                <a:spLocks noChangeArrowheads="1"/>
              </p:cNvSpPr>
              <p:nvPr/>
            </p:nvSpPr>
            <p:spPr bwMode="auto">
              <a:xfrm>
                <a:off x="384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0</a:t>
                </a:r>
              </a:p>
            </p:txBody>
          </p:sp>
          <p:sp>
            <p:nvSpPr>
              <p:cNvPr id="338047" name="Line 127"/>
              <p:cNvSpPr>
                <a:spLocks noChangeShapeType="1"/>
              </p:cNvSpPr>
              <p:nvPr/>
            </p:nvSpPr>
            <p:spPr bwMode="auto">
              <a:xfrm>
                <a:off x="385" y="1373"/>
                <a:ext cx="17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048" name="Line 128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17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049" name="Line 129"/>
              <p:cNvSpPr>
                <a:spLocks noChangeShapeType="1"/>
              </p:cNvSpPr>
              <p:nvPr/>
            </p:nvSpPr>
            <p:spPr bwMode="auto">
              <a:xfrm>
                <a:off x="384" y="1373"/>
                <a:ext cx="0" cy="2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050" name="Line 130"/>
              <p:cNvSpPr>
                <a:spLocks noChangeShapeType="1"/>
              </p:cNvSpPr>
              <p:nvPr/>
            </p:nvSpPr>
            <p:spPr bwMode="auto">
              <a:xfrm>
                <a:off x="672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051" name="Line 131"/>
              <p:cNvSpPr>
                <a:spLocks noChangeShapeType="1"/>
              </p:cNvSpPr>
              <p:nvPr/>
            </p:nvSpPr>
            <p:spPr bwMode="auto">
              <a:xfrm>
                <a:off x="960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052" name="Line 132"/>
              <p:cNvSpPr>
                <a:spLocks noChangeShapeType="1"/>
              </p:cNvSpPr>
              <p:nvPr/>
            </p:nvSpPr>
            <p:spPr bwMode="auto">
              <a:xfrm>
                <a:off x="1248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053" name="Line 133"/>
              <p:cNvSpPr>
                <a:spLocks noChangeShapeType="1"/>
              </p:cNvSpPr>
              <p:nvPr/>
            </p:nvSpPr>
            <p:spPr bwMode="auto">
              <a:xfrm>
                <a:off x="1536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054" name="Line 134"/>
              <p:cNvSpPr>
                <a:spLocks noChangeShapeType="1"/>
              </p:cNvSpPr>
              <p:nvPr/>
            </p:nvSpPr>
            <p:spPr bwMode="auto">
              <a:xfrm>
                <a:off x="1824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055" name="Line 135"/>
              <p:cNvSpPr>
                <a:spLocks noChangeShapeType="1"/>
              </p:cNvSpPr>
              <p:nvPr/>
            </p:nvSpPr>
            <p:spPr bwMode="auto">
              <a:xfrm>
                <a:off x="2112" y="1373"/>
                <a:ext cx="0" cy="2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056" name="Text Box 136"/>
              <p:cNvSpPr txBox="1">
                <a:spLocks noChangeArrowheads="1"/>
              </p:cNvSpPr>
              <p:nvPr/>
            </p:nvSpPr>
            <p:spPr bwMode="auto">
              <a:xfrm>
                <a:off x="740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338057" name="Text Box 137"/>
              <p:cNvSpPr txBox="1">
                <a:spLocks noChangeArrowheads="1"/>
              </p:cNvSpPr>
              <p:nvPr/>
            </p:nvSpPr>
            <p:spPr bwMode="auto">
              <a:xfrm>
                <a:off x="1028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8058" name="Text Box 138"/>
              <p:cNvSpPr txBox="1">
                <a:spLocks noChangeArrowheads="1"/>
              </p:cNvSpPr>
              <p:nvPr/>
            </p:nvSpPr>
            <p:spPr bwMode="auto">
              <a:xfrm>
                <a:off x="1316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8059" name="Text Box 139"/>
              <p:cNvSpPr txBox="1">
                <a:spLocks noChangeArrowheads="1"/>
              </p:cNvSpPr>
              <p:nvPr/>
            </p:nvSpPr>
            <p:spPr bwMode="auto">
              <a:xfrm>
                <a:off x="1604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8060" name="Text Box 140"/>
              <p:cNvSpPr txBox="1">
                <a:spLocks noChangeArrowheads="1"/>
              </p:cNvSpPr>
              <p:nvPr/>
            </p:nvSpPr>
            <p:spPr bwMode="auto">
              <a:xfrm>
                <a:off x="1892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338061" name="Text Box 141"/>
              <p:cNvSpPr txBox="1">
                <a:spLocks noChangeArrowheads="1"/>
              </p:cNvSpPr>
              <p:nvPr/>
            </p:nvSpPr>
            <p:spPr bwMode="auto">
              <a:xfrm>
                <a:off x="96" y="1344"/>
                <a:ext cx="27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C</a:t>
                </a:r>
              </a:p>
            </p:txBody>
          </p:sp>
          <p:sp>
            <p:nvSpPr>
              <p:cNvPr id="338062" name="Rectangle 142"/>
              <p:cNvSpPr>
                <a:spLocks noChangeArrowheads="1"/>
              </p:cNvSpPr>
              <p:nvPr/>
            </p:nvSpPr>
            <p:spPr bwMode="auto">
              <a:xfrm>
                <a:off x="1824" y="1373"/>
                <a:ext cx="288" cy="25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7</a:t>
                </a:r>
              </a:p>
            </p:txBody>
          </p:sp>
          <p:sp>
            <p:nvSpPr>
              <p:cNvPr id="338063" name="Text Box 143"/>
              <p:cNvSpPr txBox="1">
                <a:spLocks noChangeArrowheads="1"/>
              </p:cNvSpPr>
              <p:nvPr/>
            </p:nvSpPr>
            <p:spPr bwMode="auto">
              <a:xfrm>
                <a:off x="452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0</a:t>
                </a:r>
              </a:p>
            </p:txBody>
          </p:sp>
        </p:grpSp>
      </p:grpSp>
      <p:grpSp>
        <p:nvGrpSpPr>
          <p:cNvPr id="15" name="Group 144"/>
          <p:cNvGrpSpPr>
            <a:grpSpLocks/>
          </p:cNvGrpSpPr>
          <p:nvPr/>
        </p:nvGrpSpPr>
        <p:grpSpPr bwMode="auto">
          <a:xfrm>
            <a:off x="152400" y="4641852"/>
            <a:ext cx="4114800" cy="1376363"/>
            <a:chOff x="96" y="3072"/>
            <a:chExt cx="2592" cy="867"/>
          </a:xfrm>
        </p:grpSpPr>
        <p:grpSp>
          <p:nvGrpSpPr>
            <p:cNvPr id="16" name="Group 145"/>
            <p:cNvGrpSpPr>
              <a:grpSpLocks/>
            </p:cNvGrpSpPr>
            <p:nvPr/>
          </p:nvGrpSpPr>
          <p:grpSpPr bwMode="auto">
            <a:xfrm>
              <a:off x="96" y="3072"/>
              <a:ext cx="2592" cy="435"/>
              <a:chOff x="96" y="2640"/>
              <a:chExt cx="2592" cy="435"/>
            </a:xfrm>
          </p:grpSpPr>
          <p:grpSp>
            <p:nvGrpSpPr>
              <p:cNvPr id="17" name="Group 146"/>
              <p:cNvGrpSpPr>
                <a:grpSpLocks/>
              </p:cNvGrpSpPr>
              <p:nvPr/>
            </p:nvGrpSpPr>
            <p:grpSpPr bwMode="auto">
              <a:xfrm>
                <a:off x="384" y="2640"/>
                <a:ext cx="2304" cy="432"/>
                <a:chOff x="528" y="1392"/>
                <a:chExt cx="2688" cy="480"/>
              </a:xfrm>
            </p:grpSpPr>
            <p:grpSp>
              <p:nvGrpSpPr>
                <p:cNvPr id="18" name="Group 147"/>
                <p:cNvGrpSpPr>
                  <a:grpSpLocks/>
                </p:cNvGrpSpPr>
                <p:nvPr/>
              </p:nvGrpSpPr>
              <p:grpSpPr bwMode="auto">
                <a:xfrm>
                  <a:off x="528" y="1584"/>
                  <a:ext cx="2688" cy="288"/>
                  <a:chOff x="528" y="1440"/>
                  <a:chExt cx="2688" cy="288"/>
                </a:xfrm>
              </p:grpSpPr>
              <p:sp>
                <p:nvSpPr>
                  <p:cNvPr id="338068" name="Rectangle 148"/>
                  <p:cNvSpPr>
                    <a:spLocks noChangeArrowheads="1"/>
                  </p:cNvSpPr>
                  <p:nvPr/>
                </p:nvSpPr>
                <p:spPr bwMode="auto">
                  <a:xfrm>
                    <a:off x="2880" y="1440"/>
                    <a:ext cx="336" cy="28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endPara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69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2544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3</a:t>
                    </a:r>
                  </a:p>
                </p:txBody>
              </p:sp>
              <p:sp>
                <p:nvSpPr>
                  <p:cNvPr id="338070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3</a:t>
                    </a:r>
                  </a:p>
                </p:txBody>
              </p:sp>
              <p:sp>
                <p:nvSpPr>
                  <p:cNvPr id="338071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3</a:t>
                    </a:r>
                  </a:p>
                </p:txBody>
              </p:sp>
              <p:sp>
                <p:nvSpPr>
                  <p:cNvPr id="338072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1536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2</a:t>
                    </a:r>
                  </a:p>
                </p:txBody>
              </p:sp>
              <p:sp>
                <p:nvSpPr>
                  <p:cNvPr id="338073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1440"/>
                    <a:ext cx="336" cy="28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endPara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74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0</a:t>
                    </a:r>
                  </a:p>
                </p:txBody>
              </p:sp>
              <p:sp>
                <p:nvSpPr>
                  <p:cNvPr id="338075" name="Rectangle 155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1440"/>
                    <a:ext cx="33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pPr>
                      <a:spcBef>
                        <a:spcPct val="20000"/>
                      </a:spcBef>
                    </a:pPr>
                    <a:r>
                      <a:rPr lang="en-US" sz="2400">
                        <a:solidFill>
                          <a:schemeClr val="accent2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rPr>
                      <a:t>0</a:t>
                    </a:r>
                  </a:p>
                </p:txBody>
              </p:sp>
              <p:sp>
                <p:nvSpPr>
                  <p:cNvPr id="338076" name="Line 156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440"/>
                    <a:ext cx="2688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77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728"/>
                    <a:ext cx="2688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78" name="Line 158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1440"/>
                    <a:ext cx="0" cy="288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79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864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80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81" name="Line 161"/>
                  <p:cNvSpPr>
                    <a:spLocks noChangeShapeType="1"/>
                  </p:cNvSpPr>
                  <p:nvPr/>
                </p:nvSpPr>
                <p:spPr bwMode="auto">
                  <a:xfrm>
                    <a:off x="1536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82" name="Line 162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83" name="Line 163"/>
                  <p:cNvSpPr>
                    <a:spLocks noChangeShapeType="1"/>
                  </p:cNvSpPr>
                  <p:nvPr/>
                </p:nvSpPr>
                <p:spPr bwMode="auto">
                  <a:xfrm>
                    <a:off x="2208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84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85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440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  <p:sp>
                <p:nvSpPr>
                  <p:cNvPr id="338086" name="Line 16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1440"/>
                    <a:ext cx="0" cy="288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 anchorCtr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Century Gothic" charset="0"/>
                      <a:ea typeface="Century Gothic" charset="0"/>
                      <a:cs typeface="Century Gothic" charset="0"/>
                    </a:endParaRPr>
                  </a:p>
                </p:txBody>
              </p:sp>
            </p:grpSp>
            <p:sp>
              <p:nvSpPr>
                <p:cNvPr id="338087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624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1</a:t>
                  </a:r>
                </a:p>
              </p:txBody>
            </p:sp>
            <p:sp>
              <p:nvSpPr>
                <p:cNvPr id="338088" name="Text Box 168"/>
                <p:cNvSpPr txBox="1">
                  <a:spLocks noChangeArrowheads="1"/>
                </p:cNvSpPr>
                <p:nvPr/>
              </p:nvSpPr>
              <p:spPr bwMode="auto">
                <a:xfrm>
                  <a:off x="960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2</a:t>
                  </a:r>
                </a:p>
              </p:txBody>
            </p:sp>
            <p:sp>
              <p:nvSpPr>
                <p:cNvPr id="338089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1296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3</a:t>
                  </a:r>
                </a:p>
              </p:txBody>
            </p:sp>
            <p:sp>
              <p:nvSpPr>
                <p:cNvPr id="338090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1632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4</a:t>
                  </a:r>
                </a:p>
              </p:txBody>
            </p:sp>
            <p:sp>
              <p:nvSpPr>
                <p:cNvPr id="338091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1968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5</a:t>
                  </a:r>
                </a:p>
              </p:txBody>
            </p:sp>
            <p:sp>
              <p:nvSpPr>
                <p:cNvPr id="338092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2304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6</a:t>
                  </a:r>
                </a:p>
              </p:txBody>
            </p:sp>
            <p:sp>
              <p:nvSpPr>
                <p:cNvPr id="338093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640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7</a:t>
                  </a:r>
                </a:p>
              </p:txBody>
            </p:sp>
            <p:sp>
              <p:nvSpPr>
                <p:cNvPr id="338094" name="Text Box 174"/>
                <p:cNvSpPr txBox="1">
                  <a:spLocks noChangeArrowheads="1"/>
                </p:cNvSpPr>
                <p:nvPr/>
              </p:nvSpPr>
              <p:spPr bwMode="auto">
                <a:xfrm>
                  <a:off x="2976" y="1392"/>
                  <a:ext cx="1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8</a:t>
                  </a:r>
                </a:p>
              </p:txBody>
            </p:sp>
          </p:grpSp>
          <p:sp>
            <p:nvSpPr>
              <p:cNvPr id="338095" name="Text Box 175"/>
              <p:cNvSpPr txBox="1">
                <a:spLocks noChangeArrowheads="1"/>
              </p:cNvSpPr>
              <p:nvPr/>
            </p:nvSpPr>
            <p:spPr bwMode="auto">
              <a:xfrm>
                <a:off x="96" y="2784"/>
                <a:ext cx="22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B</a:t>
                </a:r>
              </a:p>
            </p:txBody>
          </p:sp>
        </p:grpSp>
        <p:grpSp>
          <p:nvGrpSpPr>
            <p:cNvPr id="19" name="Group 176"/>
            <p:cNvGrpSpPr>
              <a:grpSpLocks/>
            </p:cNvGrpSpPr>
            <p:nvPr/>
          </p:nvGrpSpPr>
          <p:grpSpPr bwMode="auto">
            <a:xfrm>
              <a:off x="96" y="3504"/>
              <a:ext cx="2016" cy="435"/>
              <a:chOff x="96" y="1200"/>
              <a:chExt cx="2016" cy="435"/>
            </a:xfrm>
          </p:grpSpPr>
          <p:sp>
            <p:nvSpPr>
              <p:cNvPr id="338097" name="Rectangle 177"/>
              <p:cNvSpPr>
                <a:spLocks noChangeArrowheads="1"/>
              </p:cNvSpPr>
              <p:nvPr/>
            </p:nvSpPr>
            <p:spPr bwMode="auto">
              <a:xfrm>
                <a:off x="1536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7</a:t>
                </a:r>
              </a:p>
            </p:txBody>
          </p:sp>
          <p:sp>
            <p:nvSpPr>
              <p:cNvPr id="338098" name="Rectangle 178"/>
              <p:cNvSpPr>
                <a:spLocks noChangeArrowheads="1"/>
              </p:cNvSpPr>
              <p:nvPr/>
            </p:nvSpPr>
            <p:spPr bwMode="auto">
              <a:xfrm>
                <a:off x="1248" y="1373"/>
                <a:ext cx="288" cy="25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8099" name="Rectangle 179"/>
              <p:cNvSpPr>
                <a:spLocks noChangeArrowheads="1"/>
              </p:cNvSpPr>
              <p:nvPr/>
            </p:nvSpPr>
            <p:spPr bwMode="auto">
              <a:xfrm>
                <a:off x="960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8100" name="Rectangle 180"/>
              <p:cNvSpPr>
                <a:spLocks noChangeArrowheads="1"/>
              </p:cNvSpPr>
              <p:nvPr/>
            </p:nvSpPr>
            <p:spPr bwMode="auto">
              <a:xfrm>
                <a:off x="672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8101" name="Rectangle 181"/>
              <p:cNvSpPr>
                <a:spLocks noChangeArrowheads="1"/>
              </p:cNvSpPr>
              <p:nvPr/>
            </p:nvSpPr>
            <p:spPr bwMode="auto">
              <a:xfrm>
                <a:off x="384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0</a:t>
                </a:r>
              </a:p>
            </p:txBody>
          </p:sp>
          <p:sp>
            <p:nvSpPr>
              <p:cNvPr id="338102" name="Line 182"/>
              <p:cNvSpPr>
                <a:spLocks noChangeShapeType="1"/>
              </p:cNvSpPr>
              <p:nvPr/>
            </p:nvSpPr>
            <p:spPr bwMode="auto">
              <a:xfrm>
                <a:off x="385" y="1373"/>
                <a:ext cx="17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103" name="Line 183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17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104" name="Line 184"/>
              <p:cNvSpPr>
                <a:spLocks noChangeShapeType="1"/>
              </p:cNvSpPr>
              <p:nvPr/>
            </p:nvSpPr>
            <p:spPr bwMode="auto">
              <a:xfrm>
                <a:off x="384" y="1373"/>
                <a:ext cx="0" cy="2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105" name="Line 185"/>
              <p:cNvSpPr>
                <a:spLocks noChangeShapeType="1"/>
              </p:cNvSpPr>
              <p:nvPr/>
            </p:nvSpPr>
            <p:spPr bwMode="auto">
              <a:xfrm>
                <a:off x="672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106" name="Line 186"/>
              <p:cNvSpPr>
                <a:spLocks noChangeShapeType="1"/>
              </p:cNvSpPr>
              <p:nvPr/>
            </p:nvSpPr>
            <p:spPr bwMode="auto">
              <a:xfrm>
                <a:off x="960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107" name="Line 187"/>
              <p:cNvSpPr>
                <a:spLocks noChangeShapeType="1"/>
              </p:cNvSpPr>
              <p:nvPr/>
            </p:nvSpPr>
            <p:spPr bwMode="auto">
              <a:xfrm>
                <a:off x="1248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108" name="Line 188"/>
              <p:cNvSpPr>
                <a:spLocks noChangeShapeType="1"/>
              </p:cNvSpPr>
              <p:nvPr/>
            </p:nvSpPr>
            <p:spPr bwMode="auto">
              <a:xfrm>
                <a:off x="1536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109" name="Line 189"/>
              <p:cNvSpPr>
                <a:spLocks noChangeShapeType="1"/>
              </p:cNvSpPr>
              <p:nvPr/>
            </p:nvSpPr>
            <p:spPr bwMode="auto">
              <a:xfrm>
                <a:off x="1824" y="1373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110" name="Line 190"/>
              <p:cNvSpPr>
                <a:spLocks noChangeShapeType="1"/>
              </p:cNvSpPr>
              <p:nvPr/>
            </p:nvSpPr>
            <p:spPr bwMode="auto">
              <a:xfrm>
                <a:off x="2112" y="1373"/>
                <a:ext cx="0" cy="2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38111" name="Text Box 191"/>
              <p:cNvSpPr txBox="1">
                <a:spLocks noChangeArrowheads="1"/>
              </p:cNvSpPr>
              <p:nvPr/>
            </p:nvSpPr>
            <p:spPr bwMode="auto">
              <a:xfrm>
                <a:off x="740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338112" name="Text Box 192"/>
              <p:cNvSpPr txBox="1">
                <a:spLocks noChangeArrowheads="1"/>
              </p:cNvSpPr>
              <p:nvPr/>
            </p:nvSpPr>
            <p:spPr bwMode="auto">
              <a:xfrm>
                <a:off x="1028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8113" name="Text Box 193"/>
              <p:cNvSpPr txBox="1">
                <a:spLocks noChangeArrowheads="1"/>
              </p:cNvSpPr>
              <p:nvPr/>
            </p:nvSpPr>
            <p:spPr bwMode="auto">
              <a:xfrm>
                <a:off x="1316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8114" name="Text Box 194"/>
              <p:cNvSpPr txBox="1">
                <a:spLocks noChangeArrowheads="1"/>
              </p:cNvSpPr>
              <p:nvPr/>
            </p:nvSpPr>
            <p:spPr bwMode="auto">
              <a:xfrm>
                <a:off x="1604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8115" name="Text Box 195"/>
              <p:cNvSpPr txBox="1">
                <a:spLocks noChangeArrowheads="1"/>
              </p:cNvSpPr>
              <p:nvPr/>
            </p:nvSpPr>
            <p:spPr bwMode="auto">
              <a:xfrm>
                <a:off x="1892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338116" name="Text Box 196"/>
              <p:cNvSpPr txBox="1">
                <a:spLocks noChangeArrowheads="1"/>
              </p:cNvSpPr>
              <p:nvPr/>
            </p:nvSpPr>
            <p:spPr bwMode="auto">
              <a:xfrm>
                <a:off x="96" y="1344"/>
                <a:ext cx="27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C</a:t>
                </a:r>
              </a:p>
            </p:txBody>
          </p:sp>
          <p:sp>
            <p:nvSpPr>
              <p:cNvPr id="338117" name="Rectangle 197"/>
              <p:cNvSpPr>
                <a:spLocks noChangeArrowheads="1"/>
              </p:cNvSpPr>
              <p:nvPr/>
            </p:nvSpPr>
            <p:spPr bwMode="auto">
              <a:xfrm>
                <a:off x="1824" y="1373"/>
                <a:ext cx="28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8</a:t>
                </a:r>
              </a:p>
            </p:txBody>
          </p:sp>
          <p:sp>
            <p:nvSpPr>
              <p:cNvPr id="338118" name="Text Box 198"/>
              <p:cNvSpPr txBox="1">
                <a:spLocks noChangeArrowheads="1"/>
              </p:cNvSpPr>
              <p:nvPr/>
            </p:nvSpPr>
            <p:spPr bwMode="auto">
              <a:xfrm>
                <a:off x="452" y="1200"/>
                <a:ext cx="1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0</a:t>
                </a:r>
              </a:p>
            </p:txBody>
          </p:sp>
        </p:grpSp>
      </p:grpSp>
      <p:grpSp>
        <p:nvGrpSpPr>
          <p:cNvPr id="20" name="Group 199"/>
          <p:cNvGrpSpPr>
            <a:grpSpLocks/>
          </p:cNvGrpSpPr>
          <p:nvPr/>
        </p:nvGrpSpPr>
        <p:grpSpPr bwMode="auto">
          <a:xfrm>
            <a:off x="4800600" y="4641853"/>
            <a:ext cx="4114800" cy="690563"/>
            <a:chOff x="96" y="2640"/>
            <a:chExt cx="2592" cy="435"/>
          </a:xfrm>
        </p:grpSpPr>
        <p:grpSp>
          <p:nvGrpSpPr>
            <p:cNvPr id="21" name="Group 200"/>
            <p:cNvGrpSpPr>
              <a:grpSpLocks/>
            </p:cNvGrpSpPr>
            <p:nvPr/>
          </p:nvGrpSpPr>
          <p:grpSpPr bwMode="auto">
            <a:xfrm>
              <a:off x="384" y="2640"/>
              <a:ext cx="2304" cy="432"/>
              <a:chOff x="528" y="1392"/>
              <a:chExt cx="2688" cy="480"/>
            </a:xfrm>
          </p:grpSpPr>
          <p:grpSp>
            <p:nvGrpSpPr>
              <p:cNvPr id="22" name="Group 201"/>
              <p:cNvGrpSpPr>
                <a:grpSpLocks/>
              </p:cNvGrpSpPr>
              <p:nvPr/>
            </p:nvGrpSpPr>
            <p:grpSpPr bwMode="auto">
              <a:xfrm>
                <a:off x="528" y="1584"/>
                <a:ext cx="2688" cy="288"/>
                <a:chOff x="528" y="1440"/>
                <a:chExt cx="2688" cy="288"/>
              </a:xfrm>
            </p:grpSpPr>
            <p:sp>
              <p:nvSpPr>
                <p:cNvPr id="338122" name="Rectangle 202"/>
                <p:cNvSpPr>
                  <a:spLocks noChangeArrowheads="1"/>
                </p:cNvSpPr>
                <p:nvPr/>
              </p:nvSpPr>
              <p:spPr bwMode="auto">
                <a:xfrm>
                  <a:off x="2880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5</a:t>
                  </a:r>
                </a:p>
              </p:txBody>
            </p:sp>
            <p:sp>
              <p:nvSpPr>
                <p:cNvPr id="338123" name="Rectangle 203"/>
                <p:cNvSpPr>
                  <a:spLocks noChangeArrowheads="1"/>
                </p:cNvSpPr>
                <p:nvPr/>
              </p:nvSpPr>
              <p:spPr bwMode="auto">
                <a:xfrm>
                  <a:off x="2544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3</a:t>
                  </a:r>
                </a:p>
              </p:txBody>
            </p:sp>
            <p:sp>
              <p:nvSpPr>
                <p:cNvPr id="338124" name="Rectangle 204"/>
                <p:cNvSpPr>
                  <a:spLocks noChangeArrowheads="1"/>
                </p:cNvSpPr>
                <p:nvPr/>
              </p:nvSpPr>
              <p:spPr bwMode="auto">
                <a:xfrm>
                  <a:off x="2208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3</a:t>
                  </a:r>
                </a:p>
              </p:txBody>
            </p:sp>
            <p:sp>
              <p:nvSpPr>
                <p:cNvPr id="338125" name="Rectangle 205"/>
                <p:cNvSpPr>
                  <a:spLocks noChangeArrowheads="1"/>
                </p:cNvSpPr>
                <p:nvPr/>
              </p:nvSpPr>
              <p:spPr bwMode="auto">
                <a:xfrm>
                  <a:off x="1872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3</a:t>
                  </a:r>
                </a:p>
              </p:txBody>
            </p:sp>
            <p:sp>
              <p:nvSpPr>
                <p:cNvPr id="338126" name="Rectangle 206"/>
                <p:cNvSpPr>
                  <a:spLocks noChangeArrowheads="1"/>
                </p:cNvSpPr>
                <p:nvPr/>
              </p:nvSpPr>
              <p:spPr bwMode="auto">
                <a:xfrm>
                  <a:off x="1536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2</a:t>
                  </a:r>
                </a:p>
              </p:txBody>
            </p:sp>
            <p:sp>
              <p:nvSpPr>
                <p:cNvPr id="338127" name="Rectangle 207"/>
                <p:cNvSpPr>
                  <a:spLocks noChangeArrowheads="1"/>
                </p:cNvSpPr>
                <p:nvPr/>
              </p:nvSpPr>
              <p:spPr bwMode="auto">
                <a:xfrm>
                  <a:off x="1200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2</a:t>
                  </a:r>
                </a:p>
              </p:txBody>
            </p:sp>
            <p:sp>
              <p:nvSpPr>
                <p:cNvPr id="338128" name="Rectangle 208"/>
                <p:cNvSpPr>
                  <a:spLocks noChangeArrowheads="1"/>
                </p:cNvSpPr>
                <p:nvPr/>
              </p:nvSpPr>
              <p:spPr bwMode="auto">
                <a:xfrm>
                  <a:off x="864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0</a:t>
                  </a:r>
                </a:p>
              </p:txBody>
            </p:sp>
            <p:sp>
              <p:nvSpPr>
                <p:cNvPr id="338129" name="Rectangle 209"/>
                <p:cNvSpPr>
                  <a:spLocks noChangeArrowheads="1"/>
                </p:cNvSpPr>
                <p:nvPr/>
              </p:nvSpPr>
              <p:spPr bwMode="auto">
                <a:xfrm>
                  <a:off x="528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  <a:latin typeface="Century Gothic" charset="0"/>
                      <a:ea typeface="Century Gothic" charset="0"/>
                      <a:cs typeface="Century Gothic" charset="0"/>
                    </a:rPr>
                    <a:t>0</a:t>
                  </a:r>
                </a:p>
              </p:txBody>
            </p:sp>
            <p:sp>
              <p:nvSpPr>
                <p:cNvPr id="338130" name="Line 210"/>
                <p:cNvSpPr>
                  <a:spLocks noChangeShapeType="1"/>
                </p:cNvSpPr>
                <p:nvPr/>
              </p:nvSpPr>
              <p:spPr bwMode="auto">
                <a:xfrm>
                  <a:off x="528" y="1440"/>
                  <a:ext cx="268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8131" name="Line 211"/>
                <p:cNvSpPr>
                  <a:spLocks noChangeShapeType="1"/>
                </p:cNvSpPr>
                <p:nvPr/>
              </p:nvSpPr>
              <p:spPr bwMode="auto">
                <a:xfrm>
                  <a:off x="528" y="1728"/>
                  <a:ext cx="268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8132" name="Line 212"/>
                <p:cNvSpPr>
                  <a:spLocks noChangeShapeType="1"/>
                </p:cNvSpPr>
                <p:nvPr/>
              </p:nvSpPr>
              <p:spPr bwMode="auto">
                <a:xfrm>
                  <a:off x="528" y="1440"/>
                  <a:ext cx="0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8133" name="Line 213"/>
                <p:cNvSpPr>
                  <a:spLocks noChangeShapeType="1"/>
                </p:cNvSpPr>
                <p:nvPr/>
              </p:nvSpPr>
              <p:spPr bwMode="auto">
                <a:xfrm>
                  <a:off x="864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8134" name="Line 214"/>
                <p:cNvSpPr>
                  <a:spLocks noChangeShapeType="1"/>
                </p:cNvSpPr>
                <p:nvPr/>
              </p:nvSpPr>
              <p:spPr bwMode="auto">
                <a:xfrm>
                  <a:off x="1200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8135" name="Line 215"/>
                <p:cNvSpPr>
                  <a:spLocks noChangeShapeType="1"/>
                </p:cNvSpPr>
                <p:nvPr/>
              </p:nvSpPr>
              <p:spPr bwMode="auto">
                <a:xfrm>
                  <a:off x="1536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8136" name="Line 216"/>
                <p:cNvSpPr>
                  <a:spLocks noChangeShapeType="1"/>
                </p:cNvSpPr>
                <p:nvPr/>
              </p:nvSpPr>
              <p:spPr bwMode="auto">
                <a:xfrm>
                  <a:off x="1872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8137" name="Line 217"/>
                <p:cNvSpPr>
                  <a:spLocks noChangeShapeType="1"/>
                </p:cNvSpPr>
                <p:nvPr/>
              </p:nvSpPr>
              <p:spPr bwMode="auto">
                <a:xfrm>
                  <a:off x="2208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8138" name="Line 218"/>
                <p:cNvSpPr>
                  <a:spLocks noChangeShapeType="1"/>
                </p:cNvSpPr>
                <p:nvPr/>
              </p:nvSpPr>
              <p:spPr bwMode="auto">
                <a:xfrm>
                  <a:off x="2544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8139" name="Line 219"/>
                <p:cNvSpPr>
                  <a:spLocks noChangeShapeType="1"/>
                </p:cNvSpPr>
                <p:nvPr/>
              </p:nvSpPr>
              <p:spPr bwMode="auto">
                <a:xfrm>
                  <a:off x="2880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  <p:sp>
              <p:nvSpPr>
                <p:cNvPr id="338140" name="Line 220"/>
                <p:cNvSpPr>
                  <a:spLocks noChangeShapeType="1"/>
                </p:cNvSpPr>
                <p:nvPr/>
              </p:nvSpPr>
              <p:spPr bwMode="auto">
                <a:xfrm>
                  <a:off x="3216" y="1440"/>
                  <a:ext cx="0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</p:grpSp>
          <p:sp>
            <p:nvSpPr>
              <p:cNvPr id="338141" name="Text Box 221"/>
              <p:cNvSpPr txBox="1">
                <a:spLocks noChangeArrowheads="1"/>
              </p:cNvSpPr>
              <p:nvPr/>
            </p:nvSpPr>
            <p:spPr bwMode="auto">
              <a:xfrm>
                <a:off x="624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1</a:t>
                </a:r>
              </a:p>
            </p:txBody>
          </p:sp>
          <p:sp>
            <p:nvSpPr>
              <p:cNvPr id="338142" name="Text Box 222"/>
              <p:cNvSpPr txBox="1">
                <a:spLocks noChangeArrowheads="1"/>
              </p:cNvSpPr>
              <p:nvPr/>
            </p:nvSpPr>
            <p:spPr bwMode="auto">
              <a:xfrm>
                <a:off x="960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2</a:t>
                </a:r>
              </a:p>
            </p:txBody>
          </p:sp>
          <p:sp>
            <p:nvSpPr>
              <p:cNvPr id="338143" name="Text Box 223"/>
              <p:cNvSpPr txBox="1">
                <a:spLocks noChangeArrowheads="1"/>
              </p:cNvSpPr>
              <p:nvPr/>
            </p:nvSpPr>
            <p:spPr bwMode="auto">
              <a:xfrm>
                <a:off x="1296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3</a:t>
                </a:r>
              </a:p>
            </p:txBody>
          </p:sp>
          <p:sp>
            <p:nvSpPr>
              <p:cNvPr id="338144" name="Text Box 224"/>
              <p:cNvSpPr txBox="1">
                <a:spLocks noChangeArrowheads="1"/>
              </p:cNvSpPr>
              <p:nvPr/>
            </p:nvSpPr>
            <p:spPr bwMode="auto">
              <a:xfrm>
                <a:off x="1632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4</a:t>
                </a:r>
              </a:p>
            </p:txBody>
          </p:sp>
          <p:sp>
            <p:nvSpPr>
              <p:cNvPr id="338145" name="Text Box 225"/>
              <p:cNvSpPr txBox="1">
                <a:spLocks noChangeArrowheads="1"/>
              </p:cNvSpPr>
              <p:nvPr/>
            </p:nvSpPr>
            <p:spPr bwMode="auto">
              <a:xfrm>
                <a:off x="1968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5</a:t>
                </a:r>
              </a:p>
            </p:txBody>
          </p:sp>
          <p:sp>
            <p:nvSpPr>
              <p:cNvPr id="338146" name="Text Box 226"/>
              <p:cNvSpPr txBox="1">
                <a:spLocks noChangeArrowheads="1"/>
              </p:cNvSpPr>
              <p:nvPr/>
            </p:nvSpPr>
            <p:spPr bwMode="auto">
              <a:xfrm>
                <a:off x="2304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6</a:t>
                </a:r>
              </a:p>
            </p:txBody>
          </p:sp>
          <p:sp>
            <p:nvSpPr>
              <p:cNvPr id="338147" name="Text Box 227"/>
              <p:cNvSpPr txBox="1">
                <a:spLocks noChangeArrowheads="1"/>
              </p:cNvSpPr>
              <p:nvPr/>
            </p:nvSpPr>
            <p:spPr bwMode="auto">
              <a:xfrm>
                <a:off x="2640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7</a:t>
                </a:r>
              </a:p>
            </p:txBody>
          </p:sp>
          <p:sp>
            <p:nvSpPr>
              <p:cNvPr id="338148" name="Text Box 228"/>
              <p:cNvSpPr txBox="1">
                <a:spLocks noChangeArrowheads="1"/>
              </p:cNvSpPr>
              <p:nvPr/>
            </p:nvSpPr>
            <p:spPr bwMode="auto">
              <a:xfrm>
                <a:off x="2976" y="1392"/>
                <a:ext cx="1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8</a:t>
                </a:r>
              </a:p>
            </p:txBody>
          </p:sp>
        </p:grpSp>
        <p:sp>
          <p:nvSpPr>
            <p:cNvPr id="338149" name="Text Box 229"/>
            <p:cNvSpPr txBox="1">
              <a:spLocks noChangeArrowheads="1"/>
            </p:cNvSpPr>
            <p:nvPr/>
          </p:nvSpPr>
          <p:spPr bwMode="auto">
            <a:xfrm>
              <a:off x="96" y="2784"/>
              <a:ext cx="2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B</a:t>
              </a:r>
            </a:p>
          </p:txBody>
        </p:sp>
      </p:grpSp>
      <p:sp>
        <p:nvSpPr>
          <p:cNvPr id="232" name="Slide Number Placeholder 2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640A-B8A2-2445-8DC6-F94C6EE39E0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0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84138"/>
            <a:ext cx="8229600" cy="906462"/>
          </a:xfrm>
        </p:spPr>
        <p:txBody>
          <a:bodyPr/>
          <a:lstStyle/>
          <a:p>
            <a:r>
              <a:rPr lang="en-US"/>
              <a:t>Analysis of Counting Sort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43013"/>
            <a:ext cx="8761413" cy="5133975"/>
          </a:xfrm>
        </p:spPr>
        <p:txBody>
          <a:bodyPr/>
          <a:lstStyle/>
          <a:p>
            <a:pPr marL="914400" lvl="1" indent="-457200"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pitchFamily="-107" charset="0"/>
              </a:rPr>
              <a:t>Alg.: </a:t>
            </a:r>
            <a:r>
              <a:rPr lang="en-US" dirty="0"/>
              <a:t>COUNTING-SORT(A, B, n, k)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for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← 0</a:t>
            </a:r>
            <a:r>
              <a:rPr lang="en-US" dirty="0"/>
              <a:t> </a:t>
            </a:r>
            <a:r>
              <a:rPr lang="en-US" b="1" dirty="0"/>
              <a:t>to </a:t>
            </a:r>
            <a:r>
              <a:rPr lang="en-US" dirty="0">
                <a:latin typeface="Comic Sans MS" pitchFamily="-107" charset="0"/>
              </a:rPr>
              <a:t>k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     do </a:t>
            </a:r>
            <a:r>
              <a:rPr lang="en-US" dirty="0">
                <a:latin typeface="Comic Sans MS" pitchFamily="-107" charset="0"/>
              </a:rPr>
              <a:t>C[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] ← 0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for </a:t>
            </a:r>
            <a:r>
              <a:rPr lang="en-US" dirty="0">
                <a:latin typeface="Comic Sans MS" pitchFamily="-107" charset="0"/>
              </a:rPr>
              <a:t>j ← 1</a:t>
            </a:r>
            <a:r>
              <a:rPr lang="en-US" dirty="0"/>
              <a:t> </a:t>
            </a:r>
            <a:r>
              <a:rPr lang="en-US" b="1" dirty="0"/>
              <a:t>to </a:t>
            </a:r>
            <a:r>
              <a:rPr lang="en-US" dirty="0">
                <a:latin typeface="Comic Sans MS" pitchFamily="-107" charset="0"/>
              </a:rPr>
              <a:t>n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      do </a:t>
            </a:r>
            <a:r>
              <a:rPr lang="en-US" dirty="0">
                <a:latin typeface="Comic Sans MS" pitchFamily="-107" charset="0"/>
              </a:rPr>
              <a:t>C[A[ j ]] ← C[A[ j ]] + 1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 	</a:t>
            </a:r>
            <a:r>
              <a:rPr lang="en-US" sz="2000" dirty="0">
                <a:latin typeface="Comic Sans MS" pitchFamily="-107" charset="0"/>
              </a:rPr>
              <a:t>C[</a:t>
            </a:r>
            <a:r>
              <a:rPr lang="en-US" sz="2000" dirty="0" err="1">
                <a:latin typeface="Comic Sans MS" pitchFamily="-107" charset="0"/>
              </a:rPr>
              <a:t>i</a:t>
            </a:r>
            <a:r>
              <a:rPr lang="en-US" sz="2000" dirty="0">
                <a:latin typeface="Comic Sans MS" pitchFamily="-107" charset="0"/>
              </a:rPr>
              <a:t>]</a:t>
            </a:r>
            <a:r>
              <a:rPr lang="en-US" sz="2000" dirty="0"/>
              <a:t> contains the number of elements equal to </a:t>
            </a:r>
            <a:r>
              <a:rPr lang="en-US" sz="2000" dirty="0" err="1">
                <a:latin typeface="Comic Sans MS" pitchFamily="-107" charset="0"/>
              </a:rPr>
              <a:t>i</a:t>
            </a:r>
            <a:endParaRPr lang="en-US" sz="2000" b="1" dirty="0">
              <a:latin typeface="Comic Sans MS" pitchFamily="-107" charset="0"/>
            </a:endParaRP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for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← 1</a:t>
            </a:r>
            <a:r>
              <a:rPr lang="en-US" dirty="0"/>
              <a:t> </a:t>
            </a:r>
            <a:r>
              <a:rPr lang="en-US" b="1" dirty="0"/>
              <a:t>to </a:t>
            </a:r>
            <a:r>
              <a:rPr lang="en-US" dirty="0">
                <a:latin typeface="Comic Sans MS" pitchFamily="-107" charset="0"/>
              </a:rPr>
              <a:t>k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     do </a:t>
            </a:r>
            <a:r>
              <a:rPr lang="en-US" dirty="0">
                <a:latin typeface="Comic Sans MS" pitchFamily="-107" charset="0"/>
              </a:rPr>
              <a:t>C[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] ← C[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] + C[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-1]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 	 </a:t>
            </a:r>
            <a:r>
              <a:rPr lang="en-US" sz="2000" dirty="0">
                <a:latin typeface="Comic Sans MS" pitchFamily="-107" charset="0"/>
              </a:rPr>
              <a:t>C[</a:t>
            </a:r>
            <a:r>
              <a:rPr lang="en-US" sz="2000" dirty="0" err="1">
                <a:latin typeface="Comic Sans MS" pitchFamily="-107" charset="0"/>
              </a:rPr>
              <a:t>i</a:t>
            </a:r>
            <a:r>
              <a:rPr lang="en-US" sz="2000" dirty="0">
                <a:latin typeface="Comic Sans MS" pitchFamily="-107" charset="0"/>
              </a:rPr>
              <a:t>]</a:t>
            </a:r>
            <a:r>
              <a:rPr lang="en-US" sz="2000" dirty="0"/>
              <a:t> contains the number of elements </a:t>
            </a:r>
            <a:r>
              <a:rPr lang="en-US" sz="2000" dirty="0">
                <a:ea typeface="Arial" pitchFamily="-107" charset="0"/>
                <a:cs typeface="Arial" pitchFamily="-107" charset="0"/>
              </a:rPr>
              <a:t>≤</a:t>
            </a:r>
            <a:r>
              <a:rPr lang="en-US" sz="2000" dirty="0"/>
              <a:t> </a:t>
            </a:r>
            <a:r>
              <a:rPr lang="en-US" sz="2000" dirty="0" err="1">
                <a:latin typeface="Comic Sans MS" pitchFamily="-107" charset="0"/>
              </a:rPr>
              <a:t>i</a:t>
            </a:r>
            <a:endParaRPr lang="en-US" sz="2000" b="1" dirty="0"/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for </a:t>
            </a:r>
            <a:r>
              <a:rPr lang="en-US" dirty="0">
                <a:latin typeface="Comic Sans MS" pitchFamily="-107" charset="0"/>
              </a:rPr>
              <a:t>j ← n</a:t>
            </a:r>
            <a:r>
              <a:rPr lang="en-US" dirty="0"/>
              <a:t> </a:t>
            </a:r>
            <a:r>
              <a:rPr lang="en-US" b="1" dirty="0" err="1"/>
              <a:t>downto</a:t>
            </a:r>
            <a:r>
              <a:rPr lang="en-US" b="1" dirty="0"/>
              <a:t> </a:t>
            </a:r>
            <a:r>
              <a:rPr lang="en-US" dirty="0">
                <a:latin typeface="Comic Sans MS" pitchFamily="-107" charset="0"/>
              </a:rPr>
              <a:t>1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     do </a:t>
            </a:r>
            <a:r>
              <a:rPr lang="en-US" dirty="0">
                <a:latin typeface="Comic Sans MS" pitchFamily="-107" charset="0"/>
              </a:rPr>
              <a:t>B[C[A[ j ]]] ← A[ j ]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b="1" dirty="0"/>
              <a:t>	</a:t>
            </a:r>
            <a:r>
              <a:rPr lang="en-US" dirty="0"/>
              <a:t>	</a:t>
            </a:r>
            <a:r>
              <a:rPr lang="en-US" dirty="0">
                <a:latin typeface="Comic Sans MS" pitchFamily="-107" charset="0"/>
              </a:rPr>
              <a:t>C[A[ j ]] ← C[A[ j ]] - 1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  <p:sp>
        <p:nvSpPr>
          <p:cNvPr id="339972" name="AutoShape 4"/>
          <p:cNvSpPr>
            <a:spLocks noChangeAspect="1" noChangeArrowheads="1"/>
          </p:cNvSpPr>
          <p:nvPr/>
        </p:nvSpPr>
        <p:spPr bwMode="auto">
          <a:xfrm rot="-8014074">
            <a:off x="1704975" y="3357563"/>
            <a:ext cx="155575" cy="146050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9973" name="AutoShape 5"/>
          <p:cNvSpPr>
            <a:spLocks noChangeAspect="1" noChangeArrowheads="1"/>
          </p:cNvSpPr>
          <p:nvPr/>
        </p:nvSpPr>
        <p:spPr bwMode="auto">
          <a:xfrm rot="-8014074">
            <a:off x="1768475" y="4572001"/>
            <a:ext cx="155575" cy="146050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9974" name="AutoShape 6"/>
          <p:cNvSpPr>
            <a:spLocks/>
          </p:cNvSpPr>
          <p:nvPr/>
        </p:nvSpPr>
        <p:spPr bwMode="auto">
          <a:xfrm>
            <a:off x="6629400" y="1652588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9975" name="AutoShape 7"/>
          <p:cNvSpPr>
            <a:spLocks/>
          </p:cNvSpPr>
          <p:nvPr/>
        </p:nvSpPr>
        <p:spPr bwMode="auto">
          <a:xfrm>
            <a:off x="6629400" y="2490788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9976" name="AutoShape 8"/>
          <p:cNvSpPr>
            <a:spLocks/>
          </p:cNvSpPr>
          <p:nvPr/>
        </p:nvSpPr>
        <p:spPr bwMode="auto">
          <a:xfrm>
            <a:off x="6629400" y="3709988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9977" name="AutoShape 9"/>
          <p:cNvSpPr>
            <a:spLocks/>
          </p:cNvSpPr>
          <p:nvPr/>
        </p:nvSpPr>
        <p:spPr bwMode="auto">
          <a:xfrm>
            <a:off x="6629400" y="4929188"/>
            <a:ext cx="152400" cy="10668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6858000" y="1812925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(k)</a:t>
            </a:r>
          </a:p>
        </p:txBody>
      </p:sp>
      <p:sp>
        <p:nvSpPr>
          <p:cNvPr id="339979" name="Rectangle 11"/>
          <p:cNvSpPr>
            <a:spLocks noChangeArrowheads="1"/>
          </p:cNvSpPr>
          <p:nvPr/>
        </p:nvSpPr>
        <p:spPr bwMode="auto">
          <a:xfrm>
            <a:off x="6858000" y="2652713"/>
            <a:ext cx="659155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(n)</a:t>
            </a: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6858000" y="3894138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(k)</a:t>
            </a:r>
          </a:p>
        </p:txBody>
      </p:sp>
      <p:sp>
        <p:nvSpPr>
          <p:cNvPr id="339981" name="Rectangle 13"/>
          <p:cNvSpPr>
            <a:spLocks noChangeArrowheads="1"/>
          </p:cNvSpPr>
          <p:nvPr/>
        </p:nvSpPr>
        <p:spPr bwMode="auto">
          <a:xfrm>
            <a:off x="6858000" y="5241925"/>
            <a:ext cx="6591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(n)</a:t>
            </a:r>
          </a:p>
        </p:txBody>
      </p:sp>
      <p:sp>
        <p:nvSpPr>
          <p:cNvPr id="339982" name="Line 14"/>
          <p:cNvSpPr>
            <a:spLocks noChangeShapeType="1"/>
          </p:cNvSpPr>
          <p:nvPr/>
        </p:nvSpPr>
        <p:spPr bwMode="auto">
          <a:xfrm>
            <a:off x="5638800" y="6172200"/>
            <a:ext cx="251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9983" name="Rectangle 15"/>
          <p:cNvSpPr>
            <a:spLocks noChangeArrowheads="1"/>
          </p:cNvSpPr>
          <p:nvPr/>
        </p:nvSpPr>
        <p:spPr bwMode="auto">
          <a:xfrm>
            <a:off x="5638800" y="6256338"/>
            <a:ext cx="24999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/>
                <a:cs typeface="Century Gothic"/>
                <a:sym typeface="Symbol" pitchFamily="-107" charset="2"/>
              </a:rPr>
              <a:t>Overall time: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(n + k)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D6950-B5BC-4046-A49E-2D335087A40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5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4" grpId="0" animBg="1"/>
      <p:bldP spid="339975" grpId="0" animBg="1"/>
      <p:bldP spid="339976" grpId="0" animBg="1"/>
      <p:bldP spid="339977" grpId="0" animBg="1"/>
      <p:bldP spid="339978" grpId="0"/>
      <p:bldP spid="339979" grpId="0"/>
      <p:bldP spid="339980" grpId="0"/>
      <p:bldP spid="339981" grpId="0"/>
      <p:bldP spid="339982" grpId="0" animBg="1"/>
      <p:bldP spid="3399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Counting Sort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5309" y="1214438"/>
            <a:ext cx="8908535" cy="54911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ym typeface="Symbol" pitchFamily="-107" charset="2"/>
              </a:rPr>
              <a:t>Overall time: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(n + k)</a:t>
            </a:r>
          </a:p>
          <a:p>
            <a:pPr>
              <a:lnSpc>
                <a:spcPct val="150000"/>
              </a:lnSpc>
            </a:pPr>
            <a:r>
              <a:rPr lang="en-US" dirty="0">
                <a:sym typeface="Symbol" pitchFamily="-107" charset="2"/>
              </a:rPr>
              <a:t>In practice we use COUNTING sort when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k = O(n)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>
                <a:latin typeface="Comic Sans MS" pitchFamily="-107" charset="0"/>
                <a:sym typeface="Symbol" pitchFamily="-107" charset="2"/>
              </a:rPr>
              <a:t>			⇒ </a:t>
            </a:r>
            <a:r>
              <a:rPr lang="en-US" dirty="0">
                <a:sym typeface="Symbol" pitchFamily="-107" charset="2"/>
              </a:rPr>
              <a:t>running time is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(n)</a:t>
            </a:r>
          </a:p>
          <a:p>
            <a:pPr>
              <a:lnSpc>
                <a:spcPct val="150000"/>
              </a:lnSpc>
            </a:pPr>
            <a:r>
              <a:rPr lang="en-US" dirty="0">
                <a:sym typeface="Symbol" pitchFamily="-107" charset="2"/>
              </a:rPr>
              <a:t>Counting sort is </a:t>
            </a:r>
            <a:r>
              <a:rPr lang="en-US" b="1" dirty="0">
                <a:sym typeface="Symbol" pitchFamily="-107" charset="2"/>
              </a:rPr>
              <a:t>stable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ym typeface="Symbol" pitchFamily="-107" charset="2"/>
              </a:rPr>
              <a:t>Numbers with the same value appear in the same order in the output array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ym typeface="Symbol" pitchFamily="-107" charset="2"/>
              </a:rPr>
              <a:t>Important when additional data is carried around with the sorted keys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9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Radix Sort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7097712" cy="507682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Considers keys as numbers in a base-k number</a:t>
            </a:r>
          </a:p>
          <a:p>
            <a:pPr lvl="1">
              <a:lnSpc>
                <a:spcPct val="110000"/>
              </a:lnSpc>
            </a:pPr>
            <a:r>
              <a:rPr lang="en-US"/>
              <a:t>A </a:t>
            </a:r>
            <a:r>
              <a:rPr lang="en-US">
                <a:latin typeface="Comic Sans MS" pitchFamily="-107" charset="0"/>
              </a:rPr>
              <a:t>d</a:t>
            </a:r>
            <a:r>
              <a:rPr lang="en-US"/>
              <a:t>-digit number will occupy a field of </a:t>
            </a:r>
            <a:r>
              <a:rPr lang="en-US">
                <a:latin typeface="Comic Sans MS" pitchFamily="-107" charset="0"/>
              </a:rPr>
              <a:t>d</a:t>
            </a:r>
            <a:r>
              <a:rPr lang="en-US"/>
              <a:t> columns</a:t>
            </a:r>
          </a:p>
          <a:p>
            <a:pPr>
              <a:lnSpc>
                <a:spcPct val="110000"/>
              </a:lnSpc>
            </a:pPr>
            <a:r>
              <a:rPr lang="en-US"/>
              <a:t>Sorting looks at one column at a time</a:t>
            </a:r>
          </a:p>
          <a:p>
            <a:pPr lvl="1">
              <a:lnSpc>
                <a:spcPct val="110000"/>
              </a:lnSpc>
            </a:pPr>
            <a:r>
              <a:rPr lang="en-US"/>
              <a:t>For a </a:t>
            </a:r>
            <a:r>
              <a:rPr lang="en-US">
                <a:latin typeface="Comic Sans MS" pitchFamily="-107" charset="0"/>
              </a:rPr>
              <a:t>d</a:t>
            </a:r>
            <a:r>
              <a:rPr lang="en-US"/>
              <a:t> digit number, sort the least significant digit first</a:t>
            </a:r>
          </a:p>
          <a:p>
            <a:pPr lvl="1">
              <a:lnSpc>
                <a:spcPct val="110000"/>
              </a:lnSpc>
            </a:pPr>
            <a:r>
              <a:rPr lang="en-US"/>
              <a:t>Continue sorting on the next least significant digit, until all digits have been sorted</a:t>
            </a:r>
          </a:p>
          <a:p>
            <a:pPr lvl="1">
              <a:lnSpc>
                <a:spcPct val="110000"/>
              </a:lnSpc>
            </a:pPr>
            <a:r>
              <a:rPr lang="en-US"/>
              <a:t>Requires only </a:t>
            </a:r>
            <a:r>
              <a:rPr lang="en-US">
                <a:latin typeface="Comic Sans MS" pitchFamily="-107" charset="0"/>
              </a:rPr>
              <a:t>d</a:t>
            </a:r>
            <a:r>
              <a:rPr lang="en-US"/>
              <a:t> passes through the list</a:t>
            </a:r>
          </a:p>
        </p:txBody>
      </p:sp>
      <p:graphicFrame>
        <p:nvGraphicFramePr>
          <p:cNvPr id="342020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7539038" y="1517650"/>
          <a:ext cx="1087437" cy="401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1" name="Paint Shop Pro Image" r:id="rId4" imgW="878287" imgH="3239024" progId="">
                  <p:embed/>
                </p:oleObj>
              </mc:Choice>
              <mc:Fallback>
                <p:oleObj name="Paint Shop Pro Image" r:id="rId4" imgW="878287" imgH="3239024" progId="">
                  <p:embed/>
                  <p:pic>
                    <p:nvPicPr>
                      <p:cNvPr id="3420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9038" y="1517650"/>
                        <a:ext cx="1087437" cy="401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0252C-BAEC-7D4B-AC13-432B03D3A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4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RADIX-SORT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47763"/>
            <a:ext cx="8259762" cy="2290762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Alg.: RADIX-SORT</a:t>
            </a:r>
            <a:r>
              <a:rPr lang="en-US" sz="2400">
                <a:latin typeface="Comic Sans MS" pitchFamily="-107" charset="0"/>
              </a:rPr>
              <a:t>(A, d)</a:t>
            </a:r>
          </a:p>
          <a:p>
            <a:pPr>
              <a:buFontTx/>
              <a:buNone/>
            </a:pPr>
            <a:r>
              <a:rPr lang="en-US" sz="2400" b="1"/>
              <a:t>	for </a:t>
            </a:r>
            <a:r>
              <a:rPr lang="en-US" sz="2400">
                <a:latin typeface="Comic Sans MS" pitchFamily="-107" charset="0"/>
              </a:rPr>
              <a:t>i ← 1</a:t>
            </a:r>
            <a:r>
              <a:rPr lang="en-US" sz="2400"/>
              <a:t> </a:t>
            </a:r>
            <a:r>
              <a:rPr lang="en-US" sz="2400" b="1"/>
              <a:t>to </a:t>
            </a:r>
            <a:r>
              <a:rPr lang="en-US" sz="2400">
                <a:latin typeface="Comic Sans MS" pitchFamily="-107" charset="0"/>
              </a:rPr>
              <a:t>d</a:t>
            </a:r>
          </a:p>
          <a:p>
            <a:pPr>
              <a:buFontTx/>
              <a:buNone/>
            </a:pPr>
            <a:r>
              <a:rPr lang="en-US" sz="2400" b="1"/>
              <a:t>		do </a:t>
            </a:r>
            <a:r>
              <a:rPr lang="en-US" sz="2400"/>
              <a:t>use a stable sort to sort array </a:t>
            </a:r>
            <a:r>
              <a:rPr lang="en-US" sz="2400">
                <a:latin typeface="Comic Sans MS" pitchFamily="-107" charset="0"/>
              </a:rPr>
              <a:t>A</a:t>
            </a:r>
            <a:r>
              <a:rPr lang="en-US" sz="2400"/>
              <a:t> on digit </a:t>
            </a:r>
            <a:r>
              <a:rPr lang="en-US" sz="2400">
                <a:latin typeface="Comic Sans MS" pitchFamily="-107" charset="0"/>
              </a:rPr>
              <a:t>i</a:t>
            </a:r>
          </a:p>
          <a:p>
            <a:pPr>
              <a:buFontTx/>
              <a:buNone/>
            </a:pPr>
            <a:endParaRPr lang="en-US" sz="800">
              <a:latin typeface="Comic Sans MS" pitchFamily="-107" charset="0"/>
            </a:endParaRPr>
          </a:p>
          <a:p>
            <a:r>
              <a:rPr lang="en-US" sz="2400"/>
              <a:t>1 is the lowest order digit, d is the highest-order digit</a:t>
            </a:r>
          </a:p>
        </p:txBody>
      </p:sp>
      <p:graphicFrame>
        <p:nvGraphicFramePr>
          <p:cNvPr id="52736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846263" y="3852863"/>
          <a:ext cx="6667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03" name="Paint Shop Pro Image" r:id="rId4" imgW="878287" imgH="3239024" progId="">
                  <p:embed/>
                </p:oleObj>
              </mc:Choice>
              <mc:Fallback>
                <p:oleObj name="Paint Shop Pro Image" r:id="rId4" imgW="878287" imgH="3239024" progId="">
                  <p:embed/>
                  <p:pic>
                    <p:nvPicPr>
                      <p:cNvPr id="5273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263" y="3852863"/>
                        <a:ext cx="666750" cy="2462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736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517775" y="3884613"/>
          <a:ext cx="1365250" cy="243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04" name="Paint Shop Pro Image" r:id="rId6" imgW="1873679" imgH="3346341" progId="">
                  <p:embed/>
                </p:oleObj>
              </mc:Choice>
              <mc:Fallback>
                <p:oleObj name="Paint Shop Pro Image" r:id="rId6" imgW="1873679" imgH="3346341" progId="">
                  <p:embed/>
                  <p:pic>
                    <p:nvPicPr>
                      <p:cNvPr id="5273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7775" y="3884613"/>
                        <a:ext cx="1365250" cy="2439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7366" name="Object 6"/>
          <p:cNvGraphicFramePr>
            <a:graphicFrameLocks noChangeAspect="1"/>
          </p:cNvGraphicFramePr>
          <p:nvPr/>
        </p:nvGraphicFramePr>
        <p:xfrm>
          <a:off x="4095750" y="3884613"/>
          <a:ext cx="1319213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05" name="Paint Shop Pro Image" r:id="rId8" imgW="1804878" imgH="3336585" progId="">
                  <p:embed/>
                </p:oleObj>
              </mc:Choice>
              <mc:Fallback>
                <p:oleObj name="Paint Shop Pro Image" r:id="rId8" imgW="1804878" imgH="3336585" progId="">
                  <p:embed/>
                  <p:pic>
                    <p:nvPicPr>
                      <p:cNvPr id="52736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0" y="3884613"/>
                        <a:ext cx="1319213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7367" name="Object 7"/>
          <p:cNvGraphicFramePr>
            <a:graphicFrameLocks noChangeAspect="1"/>
          </p:cNvGraphicFramePr>
          <p:nvPr/>
        </p:nvGraphicFramePr>
        <p:xfrm>
          <a:off x="5627688" y="3884613"/>
          <a:ext cx="1382712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06" name="Paint Shop Pro Image" r:id="rId10" imgW="1902439" imgH="3336585" progId="">
                  <p:embed/>
                </p:oleObj>
              </mc:Choice>
              <mc:Fallback>
                <p:oleObj name="Paint Shop Pro Image" r:id="rId10" imgW="1902439" imgH="3336585" progId="">
                  <p:embed/>
                  <p:pic>
                    <p:nvPicPr>
                      <p:cNvPr id="52736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7688" y="3884613"/>
                        <a:ext cx="1382712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7368" name="Object 8"/>
          <p:cNvGraphicFramePr>
            <a:graphicFrameLocks noChangeAspect="1"/>
          </p:cNvGraphicFramePr>
          <p:nvPr/>
        </p:nvGraphicFramePr>
        <p:xfrm>
          <a:off x="3360738" y="3044825"/>
          <a:ext cx="335915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07" name="Paint Shop Pro Image" r:id="rId12" imgW="3921951" imgH="936839" progId="">
                  <p:embed/>
                </p:oleObj>
              </mc:Choice>
              <mc:Fallback>
                <p:oleObj name="Paint Shop Pro Image" r:id="rId12" imgW="3921951" imgH="936839" progId="">
                  <p:embed/>
                  <p:pic>
                    <p:nvPicPr>
                      <p:cNvPr id="52736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0738" y="3044825"/>
                        <a:ext cx="3359150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F9982A-8EB4-5E47-8380-D91A0177D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C0E3-8C81-6E42-BDC5-759A6331DBA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Better Selection Algorithm</a:t>
            </a:r>
            <a:endParaRPr lang="en-US">
              <a:latin typeface="Comic Sans MS" pitchFamily="-107" charset="0"/>
            </a:endParaRP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57288"/>
            <a:ext cx="8229600" cy="5257800"/>
          </a:xfrm>
        </p:spPr>
        <p:txBody>
          <a:bodyPr/>
          <a:lstStyle/>
          <a:p>
            <a:pPr marL="533400" indent="-533400">
              <a:lnSpc>
                <a:spcPct val="150000"/>
              </a:lnSpc>
            </a:pPr>
            <a:r>
              <a:rPr lang="en-US" dirty="0"/>
              <a:t>Can perform Selection in </a:t>
            </a:r>
            <a:r>
              <a:rPr lang="en-US" dirty="0">
                <a:latin typeface="Comic Sans MS" pitchFamily="-107" charset="0"/>
              </a:rPr>
              <a:t>O(n)</a:t>
            </a:r>
            <a:r>
              <a:rPr lang="en-US" dirty="0"/>
              <a:t> Worst Case</a:t>
            </a:r>
          </a:p>
          <a:p>
            <a:pPr marL="533400" indent="-533400">
              <a:lnSpc>
                <a:spcPct val="150000"/>
              </a:lnSpc>
            </a:pPr>
            <a:r>
              <a:rPr lang="en-US" dirty="0">
                <a:solidFill>
                  <a:srgbClr val="DD0111"/>
                </a:solidFill>
              </a:rPr>
              <a:t>Idea: guarantee a good split on partitioning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dirty="0"/>
              <a:t>Running time is influenced by how “balanced” are the resulting partitions</a:t>
            </a:r>
          </a:p>
          <a:p>
            <a:pPr marL="533400" indent="-533400">
              <a:lnSpc>
                <a:spcPct val="150000"/>
              </a:lnSpc>
            </a:pPr>
            <a:r>
              <a:rPr lang="en-US" dirty="0"/>
              <a:t>Use a modified version of PARTITION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dirty="0"/>
              <a:t>Takes as input the element around which to partition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9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Radix Sort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Given </a:t>
            </a:r>
            <a:r>
              <a:rPr lang="en-US" dirty="0">
                <a:latin typeface="Comic Sans MS" pitchFamily="-107" charset="0"/>
              </a:rPr>
              <a:t>n</a:t>
            </a:r>
            <a:r>
              <a:rPr lang="en-US" dirty="0"/>
              <a:t> numbers of </a:t>
            </a:r>
            <a:r>
              <a:rPr lang="en-US" dirty="0">
                <a:latin typeface="Comic Sans MS" pitchFamily="-107" charset="0"/>
              </a:rPr>
              <a:t>d</a:t>
            </a:r>
            <a:r>
              <a:rPr lang="en-US" dirty="0"/>
              <a:t> digits each, where each digit may take up to </a:t>
            </a:r>
            <a:r>
              <a:rPr lang="en-US" dirty="0">
                <a:latin typeface="Comic Sans MS" pitchFamily="-107" charset="0"/>
              </a:rPr>
              <a:t>k</a:t>
            </a:r>
            <a:r>
              <a:rPr lang="en-US" dirty="0"/>
              <a:t> possible values, RADIX-SORT correctly sorts the numbers in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(d(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n+k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))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ym typeface="Symbol" pitchFamily="-107" charset="2"/>
              </a:rPr>
              <a:t>One pass of sorting per digit takes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n+k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)</a:t>
            </a:r>
            <a:r>
              <a:rPr lang="en-US" dirty="0">
                <a:sym typeface="Symbol" pitchFamily="-107" charset="2"/>
              </a:rPr>
              <a:t> assuming that we use counting sort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ym typeface="Symbol" pitchFamily="-107" charset="2"/>
              </a:rPr>
              <a:t>There are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d</a:t>
            </a:r>
            <a:r>
              <a:rPr lang="en-US" dirty="0">
                <a:sym typeface="Symbol" pitchFamily="-107" charset="2"/>
              </a:rPr>
              <a:t> passes (for each digit)</a:t>
            </a:r>
            <a:endParaRPr lang="en-US" dirty="0">
              <a:latin typeface="Comic Sans MS" pitchFamily="-107" charset="0"/>
              <a:sym typeface="Symbol" pitchFamily="-107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80F6E7-1478-AF49-9C2F-25D775D72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graphicFrame>
        <p:nvGraphicFramePr>
          <p:cNvPr id="531458" name="Object 2"/>
          <p:cNvGraphicFramePr>
            <a:graphicFrameLocks noChangeAspect="1"/>
          </p:cNvGraphicFramePr>
          <p:nvPr>
            <p:extLst/>
          </p:nvPr>
        </p:nvGraphicFramePr>
        <p:xfrm>
          <a:off x="6377355" y="3525838"/>
          <a:ext cx="1319213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21" name="Paint Shop Pro Image" r:id="rId4" imgW="1804878" imgH="3336585" progId="">
                  <p:embed/>
                </p:oleObj>
              </mc:Choice>
              <mc:Fallback>
                <p:oleObj name="Paint Shop Pro Image" r:id="rId4" imgW="1804878" imgH="3336585" progId="">
                  <p:embed/>
                  <p:pic>
                    <p:nvPicPr>
                      <p:cNvPr id="53145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7355" y="3525838"/>
                        <a:ext cx="1319213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1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Correctness of Radix sort</a:t>
            </a:r>
          </a:p>
        </p:txBody>
      </p:sp>
      <p:sp>
        <p:nvSpPr>
          <p:cNvPr id="5314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07963" y="1066800"/>
            <a:ext cx="8229600" cy="5410200"/>
          </a:xfrm>
        </p:spPr>
        <p:txBody>
          <a:bodyPr/>
          <a:lstStyle/>
          <a:p>
            <a:r>
              <a:rPr lang="en-US" sz="2400" dirty="0"/>
              <a:t>We use induction on the number </a:t>
            </a:r>
            <a:r>
              <a:rPr lang="en-US" sz="2400" dirty="0">
                <a:latin typeface="Comic Sans MS" pitchFamily="-107" charset="0"/>
              </a:rPr>
              <a:t>d </a:t>
            </a:r>
            <a:r>
              <a:rPr lang="en-US" sz="2400" dirty="0"/>
              <a:t>of passes through the digits</a:t>
            </a:r>
          </a:p>
          <a:p>
            <a:r>
              <a:rPr lang="en-US" sz="2400" b="1" dirty="0"/>
              <a:t>Basis: </a:t>
            </a:r>
            <a:r>
              <a:rPr lang="en-US" sz="2400" dirty="0"/>
              <a:t>If </a:t>
            </a:r>
            <a:r>
              <a:rPr lang="en-US" sz="2400" dirty="0">
                <a:latin typeface="Comic Sans MS" pitchFamily="-107" charset="0"/>
              </a:rPr>
              <a:t>d </a:t>
            </a:r>
            <a:r>
              <a:rPr lang="en-US" sz="2400" dirty="0"/>
              <a:t>= 1, there’s only one digit, trivial</a:t>
            </a:r>
          </a:p>
          <a:p>
            <a:r>
              <a:rPr lang="en-US" sz="2400" b="1" dirty="0"/>
              <a:t>Inductive step:</a:t>
            </a:r>
            <a:r>
              <a:rPr lang="en-US" sz="2400" dirty="0"/>
              <a:t> assume digits 1</a:t>
            </a:r>
            <a:r>
              <a:rPr lang="en-US" sz="2400" i="1" dirty="0"/>
              <a:t>, </a:t>
            </a:r>
            <a:r>
              <a:rPr lang="en-US" sz="2400" dirty="0"/>
              <a:t>2</a:t>
            </a:r>
            <a:r>
              <a:rPr lang="en-US" sz="2400" i="1" dirty="0"/>
              <a:t>, . . . , </a:t>
            </a:r>
            <a:r>
              <a:rPr lang="en-US" sz="2400" dirty="0">
                <a:latin typeface="Comic Sans MS" pitchFamily="-107" charset="0"/>
              </a:rPr>
              <a:t>d-1</a:t>
            </a:r>
            <a:r>
              <a:rPr lang="en-US" sz="2400" dirty="0"/>
              <a:t> are sorted</a:t>
            </a:r>
          </a:p>
          <a:p>
            <a:pPr lvl="1"/>
            <a:r>
              <a:rPr lang="en-US" sz="2200" dirty="0"/>
              <a:t>Now sort on the </a:t>
            </a:r>
            <a:r>
              <a:rPr lang="en-US" sz="2200" dirty="0">
                <a:latin typeface="Comic Sans MS" pitchFamily="-107" charset="0"/>
              </a:rPr>
              <a:t>d</a:t>
            </a:r>
            <a:r>
              <a:rPr lang="en-US" sz="2200" dirty="0"/>
              <a:t>-</a:t>
            </a:r>
            <a:r>
              <a:rPr lang="en-US" sz="2200" dirty="0" err="1"/>
              <a:t>th</a:t>
            </a:r>
            <a:r>
              <a:rPr lang="en-US" sz="2200" dirty="0"/>
              <a:t> digit</a:t>
            </a:r>
          </a:p>
          <a:p>
            <a:pPr lvl="1"/>
            <a:r>
              <a:rPr lang="en-US" sz="2200" dirty="0"/>
              <a:t>If </a:t>
            </a:r>
            <a:r>
              <a:rPr lang="en-US" sz="2200" dirty="0">
                <a:latin typeface="Comic Sans MS" pitchFamily="-107" charset="0"/>
              </a:rPr>
              <a:t>a</a:t>
            </a:r>
            <a:r>
              <a:rPr lang="en-US" sz="2200" baseline="-25000" dirty="0">
                <a:latin typeface="Comic Sans MS" pitchFamily="-107" charset="0"/>
              </a:rPr>
              <a:t>d </a:t>
            </a:r>
            <a:r>
              <a:rPr lang="en-US" sz="2200" dirty="0">
                <a:latin typeface="Comic Sans MS" pitchFamily="-107" charset="0"/>
              </a:rPr>
              <a:t>&lt; </a:t>
            </a:r>
            <a:r>
              <a:rPr lang="en-US" sz="2200" dirty="0" err="1">
                <a:latin typeface="Comic Sans MS" pitchFamily="-107" charset="0"/>
              </a:rPr>
              <a:t>b</a:t>
            </a:r>
            <a:r>
              <a:rPr lang="en-US" sz="2200" baseline="-25000" dirty="0" err="1">
                <a:latin typeface="Comic Sans MS" pitchFamily="-107" charset="0"/>
              </a:rPr>
              <a:t>d</a:t>
            </a:r>
            <a:r>
              <a:rPr lang="en-US" sz="2200" dirty="0"/>
              <a:t>, sort will put </a:t>
            </a:r>
            <a:r>
              <a:rPr lang="en-US" sz="2200" dirty="0">
                <a:latin typeface="Comic Sans MS" pitchFamily="-107" charset="0"/>
              </a:rPr>
              <a:t>a</a:t>
            </a:r>
            <a:r>
              <a:rPr lang="en-US" sz="2200" dirty="0"/>
              <a:t> before </a:t>
            </a:r>
            <a:r>
              <a:rPr lang="en-US" sz="2200" dirty="0">
                <a:latin typeface="Comic Sans MS" pitchFamily="-107" charset="0"/>
              </a:rPr>
              <a:t>b</a:t>
            </a:r>
            <a:r>
              <a:rPr lang="en-US" sz="2200" dirty="0"/>
              <a:t>: correct</a:t>
            </a:r>
          </a:p>
          <a:p>
            <a:pPr lvl="1">
              <a:buFontTx/>
              <a:buNone/>
            </a:pPr>
            <a:r>
              <a:rPr lang="en-US" sz="2200" dirty="0">
                <a:latin typeface="Comic Sans MS" pitchFamily="-107" charset="0"/>
              </a:rPr>
              <a:t>	a &lt; b</a:t>
            </a:r>
            <a:r>
              <a:rPr lang="en-US" sz="2200" dirty="0"/>
              <a:t> regardless of the low-order digits</a:t>
            </a:r>
          </a:p>
          <a:p>
            <a:pPr lvl="1"/>
            <a:r>
              <a:rPr lang="en-US" sz="2200" dirty="0"/>
              <a:t>If </a:t>
            </a:r>
            <a:r>
              <a:rPr lang="en-US" sz="2200" dirty="0">
                <a:latin typeface="Comic Sans MS" pitchFamily="-107" charset="0"/>
              </a:rPr>
              <a:t>a</a:t>
            </a:r>
            <a:r>
              <a:rPr lang="en-US" sz="2200" baseline="-25000" dirty="0">
                <a:latin typeface="Comic Sans MS" pitchFamily="-107" charset="0"/>
              </a:rPr>
              <a:t>d</a:t>
            </a:r>
            <a:r>
              <a:rPr lang="en-US" sz="2200" dirty="0">
                <a:latin typeface="Comic Sans MS" pitchFamily="-107" charset="0"/>
              </a:rPr>
              <a:t> &gt; </a:t>
            </a:r>
            <a:r>
              <a:rPr lang="en-US" sz="2200" dirty="0" err="1">
                <a:latin typeface="Comic Sans MS" pitchFamily="-107" charset="0"/>
              </a:rPr>
              <a:t>b</a:t>
            </a:r>
            <a:r>
              <a:rPr lang="en-US" sz="2200" baseline="-25000" dirty="0" err="1">
                <a:latin typeface="Comic Sans MS" pitchFamily="-107" charset="0"/>
              </a:rPr>
              <a:t>d</a:t>
            </a:r>
            <a:r>
              <a:rPr lang="en-US" sz="2200" dirty="0"/>
              <a:t>, sort will put </a:t>
            </a:r>
            <a:r>
              <a:rPr lang="en-US" sz="2200" dirty="0">
                <a:latin typeface="Comic Sans MS" pitchFamily="-107" charset="0"/>
              </a:rPr>
              <a:t>a</a:t>
            </a:r>
            <a:r>
              <a:rPr lang="en-US" sz="2200" dirty="0"/>
              <a:t> after </a:t>
            </a:r>
            <a:r>
              <a:rPr lang="en-US" sz="2200" dirty="0">
                <a:latin typeface="Comic Sans MS" pitchFamily="-107" charset="0"/>
              </a:rPr>
              <a:t>b</a:t>
            </a:r>
            <a:r>
              <a:rPr lang="en-US" sz="2200" dirty="0"/>
              <a:t>: correct</a:t>
            </a:r>
          </a:p>
          <a:p>
            <a:pPr lvl="1">
              <a:buFontTx/>
              <a:buNone/>
            </a:pPr>
            <a:r>
              <a:rPr lang="en-US" sz="2200" dirty="0"/>
              <a:t>	</a:t>
            </a:r>
            <a:r>
              <a:rPr lang="en-US" sz="2200" dirty="0">
                <a:latin typeface="Comic Sans MS" pitchFamily="-107" charset="0"/>
              </a:rPr>
              <a:t>a &gt; b</a:t>
            </a:r>
            <a:r>
              <a:rPr lang="en-US" sz="2200" dirty="0"/>
              <a:t> regardless of the low-order digits</a:t>
            </a:r>
          </a:p>
          <a:p>
            <a:pPr lvl="1"/>
            <a:r>
              <a:rPr lang="en-US" sz="2200" dirty="0"/>
              <a:t>If </a:t>
            </a:r>
            <a:r>
              <a:rPr lang="en-US" sz="2200" dirty="0">
                <a:latin typeface="Comic Sans MS" pitchFamily="-107" charset="0"/>
              </a:rPr>
              <a:t>a</a:t>
            </a:r>
            <a:r>
              <a:rPr lang="en-US" sz="2200" baseline="-25000" dirty="0">
                <a:latin typeface="Comic Sans MS" pitchFamily="-107" charset="0"/>
              </a:rPr>
              <a:t>d</a:t>
            </a:r>
            <a:r>
              <a:rPr lang="en-US" sz="2200" dirty="0">
                <a:latin typeface="Comic Sans MS" pitchFamily="-107" charset="0"/>
              </a:rPr>
              <a:t> = </a:t>
            </a:r>
            <a:r>
              <a:rPr lang="en-US" sz="2200" dirty="0" err="1">
                <a:latin typeface="Comic Sans MS" pitchFamily="-107" charset="0"/>
              </a:rPr>
              <a:t>b</a:t>
            </a:r>
            <a:r>
              <a:rPr lang="en-US" sz="2200" baseline="-25000" dirty="0" err="1">
                <a:latin typeface="Comic Sans MS" pitchFamily="-107" charset="0"/>
              </a:rPr>
              <a:t>d</a:t>
            </a:r>
            <a:r>
              <a:rPr lang="en-US" sz="2200" dirty="0"/>
              <a:t>, sort will leave </a:t>
            </a:r>
            <a:r>
              <a:rPr lang="en-US" sz="2200" dirty="0">
                <a:latin typeface="Comic Sans MS" pitchFamily="-107" charset="0"/>
              </a:rPr>
              <a:t>a</a:t>
            </a:r>
            <a:r>
              <a:rPr lang="en-US" sz="2200" dirty="0"/>
              <a:t> and </a:t>
            </a:r>
            <a:r>
              <a:rPr lang="en-US" sz="2200" dirty="0">
                <a:latin typeface="Comic Sans MS" pitchFamily="-107" charset="0"/>
              </a:rPr>
              <a:t>b</a:t>
            </a:r>
            <a:r>
              <a:rPr lang="en-US" sz="2200" dirty="0"/>
              <a:t> in the </a:t>
            </a:r>
          </a:p>
          <a:p>
            <a:pPr lvl="1">
              <a:buFontTx/>
              <a:buNone/>
            </a:pPr>
            <a:r>
              <a:rPr lang="en-US" sz="2200" dirty="0"/>
              <a:t>	same order and </a:t>
            </a:r>
            <a:r>
              <a:rPr lang="en-US" sz="2200" dirty="0">
                <a:latin typeface="Comic Sans MS" pitchFamily="-107" charset="0"/>
              </a:rPr>
              <a:t>a</a:t>
            </a:r>
            <a:r>
              <a:rPr lang="en-US" sz="2200" dirty="0"/>
              <a:t> and </a:t>
            </a:r>
            <a:r>
              <a:rPr lang="en-US" sz="2200" dirty="0">
                <a:latin typeface="Comic Sans MS" pitchFamily="-107" charset="0"/>
              </a:rPr>
              <a:t>b</a:t>
            </a:r>
            <a:r>
              <a:rPr lang="en-US" sz="2200" dirty="0"/>
              <a:t> are already sorted </a:t>
            </a:r>
          </a:p>
          <a:p>
            <a:pPr lvl="1">
              <a:buFontTx/>
              <a:buNone/>
            </a:pPr>
            <a:r>
              <a:rPr lang="en-US" sz="2200" dirty="0"/>
              <a:t>	on the low-order </a:t>
            </a:r>
            <a:r>
              <a:rPr lang="en-US" sz="2200" dirty="0">
                <a:latin typeface="Comic Sans MS" pitchFamily="-107" charset="0"/>
              </a:rPr>
              <a:t>d-1</a:t>
            </a:r>
            <a:r>
              <a:rPr lang="en-US" sz="2200" dirty="0"/>
              <a:t> digits</a:t>
            </a:r>
          </a:p>
        </p:txBody>
      </p:sp>
      <p:graphicFrame>
        <p:nvGraphicFramePr>
          <p:cNvPr id="531461" name="Object 5"/>
          <p:cNvGraphicFramePr>
            <a:graphicFrameLocks noChangeAspect="1"/>
          </p:cNvGraphicFramePr>
          <p:nvPr>
            <p:extLst/>
          </p:nvPr>
        </p:nvGraphicFramePr>
        <p:xfrm>
          <a:off x="7693539" y="3525838"/>
          <a:ext cx="1382712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22" name="Paint Shop Pro Image" r:id="rId6" imgW="1902439" imgH="3336585" progId="">
                  <p:embed/>
                </p:oleObj>
              </mc:Choice>
              <mc:Fallback>
                <p:oleObj name="Paint Shop Pro Image" r:id="rId6" imgW="1902439" imgH="3336585" progId="">
                  <p:embed/>
                  <p:pic>
                    <p:nvPicPr>
                      <p:cNvPr id="5314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3539" y="3525838"/>
                        <a:ext cx="1382712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232F4A-6222-E34E-A2E7-04FCF5C5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3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Bucket Sort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21942" cy="5076825"/>
          </a:xfrm>
        </p:spPr>
        <p:txBody>
          <a:bodyPr/>
          <a:lstStyle/>
          <a:p>
            <a:r>
              <a:rPr lang="en-US" sz="2400" dirty="0"/>
              <a:t>Assumption: </a:t>
            </a:r>
          </a:p>
          <a:p>
            <a:pPr lvl="1"/>
            <a:r>
              <a:rPr lang="en-US" sz="2000" dirty="0"/>
              <a:t>the input is generated by a random process that distributes elements uniformly over [0</a:t>
            </a:r>
            <a:r>
              <a:rPr lang="en-US" sz="2000" i="1" dirty="0"/>
              <a:t>, </a:t>
            </a:r>
            <a:r>
              <a:rPr lang="en-US" sz="2000" dirty="0"/>
              <a:t>1)</a:t>
            </a:r>
          </a:p>
          <a:p>
            <a:r>
              <a:rPr lang="en-US" sz="2400" dirty="0"/>
              <a:t>Idea:</a:t>
            </a:r>
          </a:p>
          <a:p>
            <a:pPr lvl="1"/>
            <a:r>
              <a:rPr lang="en-US" sz="2000" dirty="0"/>
              <a:t>Divide [0, 1) into </a:t>
            </a:r>
            <a:r>
              <a:rPr lang="en-US" sz="2000" dirty="0">
                <a:latin typeface="Comic Sans MS" charset="0"/>
              </a:rPr>
              <a:t>n</a:t>
            </a:r>
            <a:r>
              <a:rPr lang="en-US" sz="2000" dirty="0"/>
              <a:t> equal-sized buckets</a:t>
            </a:r>
          </a:p>
          <a:p>
            <a:pPr lvl="1"/>
            <a:r>
              <a:rPr lang="en-US" sz="2000" dirty="0"/>
              <a:t>Distribute the </a:t>
            </a:r>
            <a:r>
              <a:rPr lang="en-US" sz="2000" dirty="0">
                <a:latin typeface="Comic Sans MS" charset="0"/>
              </a:rPr>
              <a:t>n</a:t>
            </a:r>
            <a:r>
              <a:rPr lang="en-US" sz="2000" dirty="0"/>
              <a:t> input values into the buckets</a:t>
            </a:r>
          </a:p>
          <a:p>
            <a:pPr lvl="1"/>
            <a:r>
              <a:rPr lang="en-US" sz="2000" dirty="0"/>
              <a:t>Sort each bucket</a:t>
            </a:r>
          </a:p>
          <a:p>
            <a:pPr lvl="1"/>
            <a:r>
              <a:rPr lang="en-US" sz="2000" dirty="0"/>
              <a:t>Go through the buckets in order, listing elements in each one</a:t>
            </a:r>
          </a:p>
          <a:p>
            <a:pPr lvl="1"/>
            <a:endParaRPr lang="en-US" sz="2000" dirty="0"/>
          </a:p>
          <a:p>
            <a:r>
              <a:rPr lang="en-US" sz="2400" b="1" dirty="0"/>
              <a:t>Input: </a:t>
            </a:r>
            <a:r>
              <a:rPr lang="en-US" sz="2400" dirty="0">
                <a:latin typeface="Comic Sans MS" charset="0"/>
              </a:rPr>
              <a:t>A[1 . . n]</a:t>
            </a:r>
            <a:r>
              <a:rPr lang="en-US" sz="2400" dirty="0"/>
              <a:t>, where </a:t>
            </a:r>
            <a:r>
              <a:rPr lang="en-US" sz="2400" dirty="0">
                <a:latin typeface="Comic Sans MS" charset="0"/>
              </a:rPr>
              <a:t>0 ≤ A[</a:t>
            </a:r>
            <a:r>
              <a:rPr lang="en-US" sz="2400" dirty="0" err="1">
                <a:latin typeface="Comic Sans MS" charset="0"/>
              </a:rPr>
              <a:t>i</a:t>
            </a:r>
            <a:r>
              <a:rPr lang="en-US" sz="2400" dirty="0">
                <a:latin typeface="Comic Sans MS" charset="0"/>
              </a:rPr>
              <a:t>] &lt; 1</a:t>
            </a:r>
            <a:r>
              <a:rPr lang="en-US" sz="2400" dirty="0"/>
              <a:t> for all </a:t>
            </a:r>
            <a:r>
              <a:rPr lang="en-US" sz="2400" dirty="0" err="1">
                <a:latin typeface="Comic Sans MS" charset="0"/>
              </a:rPr>
              <a:t>i</a:t>
            </a:r>
            <a:r>
              <a:rPr lang="en-US" sz="2400" dirty="0">
                <a:latin typeface="Comic Sans MS" charset="0"/>
              </a:rPr>
              <a:t> </a:t>
            </a:r>
          </a:p>
          <a:p>
            <a:r>
              <a:rPr lang="en-US" sz="2400" b="1" dirty="0"/>
              <a:t>Output:</a:t>
            </a:r>
            <a:r>
              <a:rPr lang="en-US" sz="2400" dirty="0"/>
              <a:t> elements in </a:t>
            </a:r>
            <a:r>
              <a:rPr lang="en-US" sz="2400" dirty="0">
                <a:latin typeface="Comic Sans MS" charset="0"/>
              </a:rPr>
              <a:t>A </a:t>
            </a:r>
            <a:r>
              <a:rPr lang="en-US" sz="2400" dirty="0"/>
              <a:t>sorted</a:t>
            </a:r>
          </a:p>
          <a:p>
            <a:r>
              <a:rPr lang="en-US" sz="2400" b="1" dirty="0"/>
              <a:t>Auxiliary array: </a:t>
            </a:r>
            <a:r>
              <a:rPr lang="en-US" sz="2400" dirty="0">
                <a:latin typeface="Comic Sans MS" charset="0"/>
              </a:rPr>
              <a:t>B[0 . . n - 1]</a:t>
            </a:r>
            <a:r>
              <a:rPr lang="en-US" sz="2400" dirty="0"/>
              <a:t> of linked lists, each list initially empty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282D01-9D11-104B-B6C9-88869DD22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1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BUCKET-SORT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charset="0"/>
              </a:rPr>
              <a:t>	Alg.:</a:t>
            </a:r>
            <a:r>
              <a:rPr lang="en-US" dirty="0"/>
              <a:t> BUCKET-SORT(A, n)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b="1" dirty="0"/>
              <a:t>		for </a:t>
            </a:r>
            <a:r>
              <a:rPr lang="en-US" dirty="0" err="1">
                <a:latin typeface="Comic Sans MS" charset="0"/>
              </a:rPr>
              <a:t>i</a:t>
            </a:r>
            <a:r>
              <a:rPr lang="en-US" dirty="0">
                <a:latin typeface="Comic Sans MS" charset="0"/>
              </a:rPr>
              <a:t> ← 1</a:t>
            </a:r>
            <a:r>
              <a:rPr lang="en-US" dirty="0"/>
              <a:t> </a:t>
            </a:r>
            <a:r>
              <a:rPr lang="en-US" b="1" dirty="0"/>
              <a:t>to </a:t>
            </a:r>
            <a:r>
              <a:rPr lang="en-US" dirty="0"/>
              <a:t>n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b="1" dirty="0"/>
              <a:t>		     do </a:t>
            </a:r>
            <a:r>
              <a:rPr lang="en-US" dirty="0"/>
              <a:t>insert A[</a:t>
            </a:r>
            <a:r>
              <a:rPr lang="en-US" dirty="0" err="1"/>
              <a:t>i</a:t>
            </a:r>
            <a:r>
              <a:rPr lang="en-US" dirty="0"/>
              <a:t>] into list </a:t>
            </a:r>
            <a:r>
              <a:rPr lang="en-US" dirty="0">
                <a:latin typeface="Comic Sans MS" charset="0"/>
              </a:rPr>
              <a:t>B[</a:t>
            </a:r>
            <a:r>
              <a:rPr lang="en-US" dirty="0">
                <a:latin typeface="Comic Sans MS" charset="0"/>
                <a:sym typeface="Symbol" charset="2"/>
              </a:rPr>
              <a:t>⎣</a:t>
            </a:r>
            <a:r>
              <a:rPr lang="en-US" dirty="0" err="1">
                <a:latin typeface="Comic Sans MS" charset="0"/>
              </a:rPr>
              <a:t>nA</a:t>
            </a:r>
            <a:r>
              <a:rPr lang="en-US" dirty="0">
                <a:latin typeface="Comic Sans MS" charset="0"/>
              </a:rPr>
              <a:t>[</a:t>
            </a:r>
            <a:r>
              <a:rPr lang="en-US" dirty="0" err="1">
                <a:latin typeface="Comic Sans MS" charset="0"/>
              </a:rPr>
              <a:t>i</a:t>
            </a:r>
            <a:r>
              <a:rPr lang="en-US" dirty="0">
                <a:latin typeface="Comic Sans MS" charset="0"/>
              </a:rPr>
              <a:t>]</a:t>
            </a:r>
            <a:r>
              <a:rPr lang="en-US" dirty="0">
                <a:latin typeface="Comic Sans MS" charset="0"/>
                <a:sym typeface="Symbol" charset="2"/>
              </a:rPr>
              <a:t>⎦</a:t>
            </a:r>
            <a:r>
              <a:rPr lang="en-US" dirty="0">
                <a:latin typeface="Comic Sans MS" charset="0"/>
              </a:rPr>
              <a:t>]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b="1" dirty="0"/>
              <a:t>		for </a:t>
            </a:r>
            <a:r>
              <a:rPr lang="en-US" dirty="0" err="1">
                <a:latin typeface="Comic Sans MS" charset="0"/>
              </a:rPr>
              <a:t>i</a:t>
            </a:r>
            <a:r>
              <a:rPr lang="en-US" dirty="0">
                <a:latin typeface="Comic Sans MS" charset="0"/>
              </a:rPr>
              <a:t> ← 0</a:t>
            </a:r>
            <a:r>
              <a:rPr lang="en-US" dirty="0"/>
              <a:t> </a:t>
            </a:r>
            <a:r>
              <a:rPr lang="en-US" b="1" dirty="0"/>
              <a:t>to </a:t>
            </a:r>
            <a:r>
              <a:rPr lang="en-US" dirty="0">
                <a:latin typeface="Comic Sans MS" charset="0"/>
              </a:rPr>
              <a:t>n - 1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b="1" dirty="0"/>
              <a:t>			do </a:t>
            </a:r>
            <a:r>
              <a:rPr lang="en-US" dirty="0"/>
              <a:t>sort list </a:t>
            </a:r>
            <a:r>
              <a:rPr lang="en-US" dirty="0">
                <a:latin typeface="Comic Sans MS" charset="0"/>
              </a:rPr>
              <a:t>B[</a:t>
            </a:r>
            <a:r>
              <a:rPr lang="en-US" dirty="0" err="1">
                <a:latin typeface="Comic Sans MS" charset="0"/>
              </a:rPr>
              <a:t>i</a:t>
            </a:r>
            <a:r>
              <a:rPr lang="en-US" dirty="0">
                <a:latin typeface="Comic Sans MS" charset="0"/>
              </a:rPr>
              <a:t>]</a:t>
            </a:r>
            <a:r>
              <a:rPr lang="en-US" dirty="0"/>
              <a:t> with insertion sort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/>
              <a:t>		concatenate lists </a:t>
            </a:r>
            <a:r>
              <a:rPr lang="en-US" dirty="0">
                <a:latin typeface="Comic Sans MS" charset="0"/>
              </a:rPr>
              <a:t>B[0], B[1], . . . , B[n -1]</a:t>
            </a:r>
            <a:r>
              <a:rPr lang="en-US" dirty="0"/>
              <a:t> 		together in order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b="1" dirty="0"/>
              <a:t>		return </a:t>
            </a:r>
            <a:r>
              <a:rPr lang="en-US" dirty="0"/>
              <a:t>the concatenated lists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D7F7F1-6CCB-A742-AB27-7CC1366A6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- Bucket Sort</a:t>
            </a:r>
          </a:p>
        </p:txBody>
      </p:sp>
      <p:graphicFrame>
        <p:nvGraphicFramePr>
          <p:cNvPr id="537603" name="Group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387475" y="1247775"/>
          <a:ext cx="563563" cy="5076828"/>
        </p:xfrm>
        <a:graphic>
          <a:graphicData uri="http://schemas.openxmlformats.org/drawingml/2006/table">
            <a:tbl>
              <a:tblPr/>
              <a:tblGrid>
                <a:gridCol w="563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.78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.17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.39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.26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.72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.94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.21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.12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.23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.68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37627" name="Group 27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3398838" y="1247775"/>
          <a:ext cx="487362" cy="5076828"/>
        </p:xfrm>
        <a:graphic>
          <a:graphicData uri="http://schemas.openxmlformats.org/drawingml/2006/table">
            <a:tbl>
              <a:tblPr/>
              <a:tblGrid>
                <a:gridCol w="487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37651" name="Text Box 51"/>
          <p:cNvSpPr txBox="1">
            <a:spLocks noChangeArrowheads="1"/>
          </p:cNvSpPr>
          <p:nvPr/>
        </p:nvSpPr>
        <p:spPr bwMode="auto">
          <a:xfrm>
            <a:off x="3124200" y="131921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0</a:t>
            </a:r>
          </a:p>
        </p:txBody>
      </p:sp>
      <p:sp>
        <p:nvSpPr>
          <p:cNvPr id="537652" name="Text Box 52"/>
          <p:cNvSpPr txBox="1">
            <a:spLocks noChangeArrowheads="1"/>
          </p:cNvSpPr>
          <p:nvPr/>
        </p:nvSpPr>
        <p:spPr bwMode="auto">
          <a:xfrm>
            <a:off x="3124200" y="18319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1</a:t>
            </a:r>
          </a:p>
        </p:txBody>
      </p:sp>
      <p:sp>
        <p:nvSpPr>
          <p:cNvPr id="537653" name="Text Box 53"/>
          <p:cNvSpPr txBox="1">
            <a:spLocks noChangeArrowheads="1"/>
          </p:cNvSpPr>
          <p:nvPr/>
        </p:nvSpPr>
        <p:spPr bwMode="auto">
          <a:xfrm>
            <a:off x="3124200" y="234632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2</a:t>
            </a:r>
          </a:p>
        </p:txBody>
      </p:sp>
      <p:sp>
        <p:nvSpPr>
          <p:cNvPr id="537654" name="Text Box 54"/>
          <p:cNvSpPr txBox="1">
            <a:spLocks noChangeArrowheads="1"/>
          </p:cNvSpPr>
          <p:nvPr/>
        </p:nvSpPr>
        <p:spPr bwMode="auto">
          <a:xfrm>
            <a:off x="3124200" y="28606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3</a:t>
            </a:r>
          </a:p>
        </p:txBody>
      </p:sp>
      <p:sp>
        <p:nvSpPr>
          <p:cNvPr id="537655" name="Text Box 55"/>
          <p:cNvSpPr txBox="1">
            <a:spLocks noChangeArrowheads="1"/>
          </p:cNvSpPr>
          <p:nvPr/>
        </p:nvSpPr>
        <p:spPr bwMode="auto">
          <a:xfrm>
            <a:off x="3124200" y="337343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4</a:t>
            </a:r>
          </a:p>
        </p:txBody>
      </p:sp>
      <p:sp>
        <p:nvSpPr>
          <p:cNvPr id="537656" name="Text Box 56"/>
          <p:cNvSpPr txBox="1">
            <a:spLocks noChangeArrowheads="1"/>
          </p:cNvSpPr>
          <p:nvPr/>
        </p:nvSpPr>
        <p:spPr bwMode="auto">
          <a:xfrm>
            <a:off x="3124200" y="388778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5</a:t>
            </a:r>
          </a:p>
        </p:txBody>
      </p:sp>
      <p:sp>
        <p:nvSpPr>
          <p:cNvPr id="537657" name="Text Box 57"/>
          <p:cNvSpPr txBox="1">
            <a:spLocks noChangeArrowheads="1"/>
          </p:cNvSpPr>
          <p:nvPr/>
        </p:nvSpPr>
        <p:spPr bwMode="auto">
          <a:xfrm>
            <a:off x="3124200" y="440213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6</a:t>
            </a:r>
          </a:p>
        </p:txBody>
      </p:sp>
      <p:sp>
        <p:nvSpPr>
          <p:cNvPr id="537658" name="Text Box 58"/>
          <p:cNvSpPr txBox="1">
            <a:spLocks noChangeArrowheads="1"/>
          </p:cNvSpPr>
          <p:nvPr/>
        </p:nvSpPr>
        <p:spPr bwMode="auto">
          <a:xfrm>
            <a:off x="3124200" y="49149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7</a:t>
            </a:r>
          </a:p>
        </p:txBody>
      </p:sp>
      <p:sp>
        <p:nvSpPr>
          <p:cNvPr id="537659" name="Text Box 59"/>
          <p:cNvSpPr txBox="1">
            <a:spLocks noChangeArrowheads="1"/>
          </p:cNvSpPr>
          <p:nvPr/>
        </p:nvSpPr>
        <p:spPr bwMode="auto">
          <a:xfrm>
            <a:off x="3124200" y="54292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8</a:t>
            </a:r>
          </a:p>
        </p:txBody>
      </p:sp>
      <p:sp>
        <p:nvSpPr>
          <p:cNvPr id="537660" name="Text Box 60"/>
          <p:cNvSpPr txBox="1">
            <a:spLocks noChangeArrowheads="1"/>
          </p:cNvSpPr>
          <p:nvPr/>
        </p:nvSpPr>
        <p:spPr bwMode="auto">
          <a:xfrm>
            <a:off x="3124200" y="59436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9</a:t>
            </a:r>
          </a:p>
        </p:txBody>
      </p:sp>
      <p:sp>
        <p:nvSpPr>
          <p:cNvPr id="537661" name="Text Box 61"/>
          <p:cNvSpPr txBox="1">
            <a:spLocks noChangeArrowheads="1"/>
          </p:cNvSpPr>
          <p:nvPr/>
        </p:nvSpPr>
        <p:spPr bwMode="auto">
          <a:xfrm>
            <a:off x="1066800" y="12954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1</a:t>
            </a:r>
          </a:p>
        </p:txBody>
      </p:sp>
      <p:sp>
        <p:nvSpPr>
          <p:cNvPr id="537662" name="Text Box 62"/>
          <p:cNvSpPr txBox="1">
            <a:spLocks noChangeArrowheads="1"/>
          </p:cNvSpPr>
          <p:nvPr/>
        </p:nvSpPr>
        <p:spPr bwMode="auto">
          <a:xfrm>
            <a:off x="1066800" y="18097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2</a:t>
            </a:r>
          </a:p>
        </p:txBody>
      </p:sp>
      <p:sp>
        <p:nvSpPr>
          <p:cNvPr id="537663" name="Text Box 63"/>
          <p:cNvSpPr txBox="1">
            <a:spLocks noChangeArrowheads="1"/>
          </p:cNvSpPr>
          <p:nvPr/>
        </p:nvSpPr>
        <p:spPr bwMode="auto">
          <a:xfrm>
            <a:off x="1066800" y="23241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3</a:t>
            </a:r>
          </a:p>
        </p:txBody>
      </p:sp>
      <p:sp>
        <p:nvSpPr>
          <p:cNvPr id="537664" name="Text Box 64"/>
          <p:cNvSpPr txBox="1">
            <a:spLocks noChangeArrowheads="1"/>
          </p:cNvSpPr>
          <p:nvPr/>
        </p:nvSpPr>
        <p:spPr bwMode="auto">
          <a:xfrm>
            <a:off x="1066800" y="283686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4</a:t>
            </a:r>
          </a:p>
        </p:txBody>
      </p:sp>
      <p:sp>
        <p:nvSpPr>
          <p:cNvPr id="537665" name="Text Box 65"/>
          <p:cNvSpPr txBox="1">
            <a:spLocks noChangeArrowheads="1"/>
          </p:cNvSpPr>
          <p:nvPr/>
        </p:nvSpPr>
        <p:spPr bwMode="auto">
          <a:xfrm>
            <a:off x="1066800" y="335121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5</a:t>
            </a:r>
          </a:p>
        </p:txBody>
      </p:sp>
      <p:sp>
        <p:nvSpPr>
          <p:cNvPr id="537666" name="Text Box 66"/>
          <p:cNvSpPr txBox="1">
            <a:spLocks noChangeArrowheads="1"/>
          </p:cNvSpPr>
          <p:nvPr/>
        </p:nvSpPr>
        <p:spPr bwMode="auto">
          <a:xfrm>
            <a:off x="1066800" y="386556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6</a:t>
            </a:r>
          </a:p>
        </p:txBody>
      </p:sp>
      <p:sp>
        <p:nvSpPr>
          <p:cNvPr id="537667" name="Text Box 67"/>
          <p:cNvSpPr txBox="1">
            <a:spLocks noChangeArrowheads="1"/>
          </p:cNvSpPr>
          <p:nvPr/>
        </p:nvSpPr>
        <p:spPr bwMode="auto">
          <a:xfrm>
            <a:off x="1066800" y="437832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7</a:t>
            </a:r>
          </a:p>
        </p:txBody>
      </p:sp>
      <p:sp>
        <p:nvSpPr>
          <p:cNvPr id="537668" name="Text Box 68"/>
          <p:cNvSpPr txBox="1">
            <a:spLocks noChangeArrowheads="1"/>
          </p:cNvSpPr>
          <p:nvPr/>
        </p:nvSpPr>
        <p:spPr bwMode="auto">
          <a:xfrm>
            <a:off x="1066800" y="48926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8</a:t>
            </a:r>
          </a:p>
        </p:txBody>
      </p:sp>
      <p:sp>
        <p:nvSpPr>
          <p:cNvPr id="537669" name="Text Box 69"/>
          <p:cNvSpPr txBox="1">
            <a:spLocks noChangeArrowheads="1"/>
          </p:cNvSpPr>
          <p:nvPr/>
        </p:nvSpPr>
        <p:spPr bwMode="auto">
          <a:xfrm>
            <a:off x="1066800" y="540702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9</a:t>
            </a:r>
          </a:p>
        </p:txBody>
      </p:sp>
      <p:sp>
        <p:nvSpPr>
          <p:cNvPr id="537670" name="Text Box 70"/>
          <p:cNvSpPr txBox="1">
            <a:spLocks noChangeArrowheads="1"/>
          </p:cNvSpPr>
          <p:nvPr/>
        </p:nvSpPr>
        <p:spPr bwMode="auto">
          <a:xfrm>
            <a:off x="990600" y="58674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10</a:t>
            </a: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4800600" y="2362200"/>
            <a:ext cx="1600200" cy="381000"/>
            <a:chOff x="2016" y="1536"/>
            <a:chExt cx="1008" cy="240"/>
          </a:xfrm>
        </p:grpSpPr>
        <p:grpSp>
          <p:nvGrpSpPr>
            <p:cNvPr id="3" name="Group 72"/>
            <p:cNvGrpSpPr>
              <a:grpSpLocks/>
            </p:cNvGrpSpPr>
            <p:nvPr/>
          </p:nvGrpSpPr>
          <p:grpSpPr bwMode="auto">
            <a:xfrm>
              <a:off x="2400" y="1536"/>
              <a:ext cx="624" cy="240"/>
              <a:chOff x="1536" y="2160"/>
              <a:chExt cx="624" cy="240"/>
            </a:xfrm>
          </p:grpSpPr>
          <p:sp>
            <p:nvSpPr>
              <p:cNvPr id="537673" name="Rectangle 73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.21</a:t>
                </a:r>
              </a:p>
            </p:txBody>
          </p:sp>
          <p:sp>
            <p:nvSpPr>
              <p:cNvPr id="537674" name="Line 74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7675" name="Line 75"/>
            <p:cNvSpPr>
              <a:spLocks noChangeShapeType="1"/>
            </p:cNvSpPr>
            <p:nvPr/>
          </p:nvSpPr>
          <p:spPr bwMode="auto">
            <a:xfrm>
              <a:off x="2016" y="165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4" name="Group 76"/>
          <p:cNvGrpSpPr>
            <a:grpSpLocks/>
          </p:cNvGrpSpPr>
          <p:nvPr/>
        </p:nvGrpSpPr>
        <p:grpSpPr bwMode="auto">
          <a:xfrm>
            <a:off x="4800600" y="1828800"/>
            <a:ext cx="1600200" cy="381000"/>
            <a:chOff x="2016" y="1200"/>
            <a:chExt cx="1008" cy="240"/>
          </a:xfrm>
        </p:grpSpPr>
        <p:sp>
          <p:nvSpPr>
            <p:cNvPr id="537677" name="Line 77"/>
            <p:cNvSpPr>
              <a:spLocks noChangeShapeType="1"/>
            </p:cNvSpPr>
            <p:nvPr/>
          </p:nvSpPr>
          <p:spPr bwMode="auto">
            <a:xfrm>
              <a:off x="2016" y="132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grpSp>
          <p:nvGrpSpPr>
            <p:cNvPr id="5" name="Group 78"/>
            <p:cNvGrpSpPr>
              <a:grpSpLocks/>
            </p:cNvGrpSpPr>
            <p:nvPr/>
          </p:nvGrpSpPr>
          <p:grpSpPr bwMode="auto">
            <a:xfrm>
              <a:off x="2400" y="1200"/>
              <a:ext cx="624" cy="240"/>
              <a:chOff x="1536" y="2160"/>
              <a:chExt cx="624" cy="240"/>
            </a:xfrm>
          </p:grpSpPr>
          <p:sp>
            <p:nvSpPr>
              <p:cNvPr id="537679" name="Rectangle 79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.12    /</a:t>
                </a:r>
              </a:p>
            </p:txBody>
          </p:sp>
          <p:sp>
            <p:nvSpPr>
              <p:cNvPr id="537680" name="Line 80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</p:grpSp>
      <p:grpSp>
        <p:nvGrpSpPr>
          <p:cNvPr id="6" name="Group 81"/>
          <p:cNvGrpSpPr>
            <a:grpSpLocks/>
          </p:cNvGrpSpPr>
          <p:nvPr/>
        </p:nvGrpSpPr>
        <p:grpSpPr bwMode="auto">
          <a:xfrm>
            <a:off x="4800600" y="4876800"/>
            <a:ext cx="1600200" cy="381000"/>
            <a:chOff x="2016" y="3120"/>
            <a:chExt cx="1008" cy="240"/>
          </a:xfrm>
        </p:grpSpPr>
        <p:grpSp>
          <p:nvGrpSpPr>
            <p:cNvPr id="7" name="Group 82"/>
            <p:cNvGrpSpPr>
              <a:grpSpLocks/>
            </p:cNvGrpSpPr>
            <p:nvPr/>
          </p:nvGrpSpPr>
          <p:grpSpPr bwMode="auto">
            <a:xfrm>
              <a:off x="2400" y="3120"/>
              <a:ext cx="624" cy="240"/>
              <a:chOff x="1536" y="2160"/>
              <a:chExt cx="624" cy="240"/>
            </a:xfrm>
          </p:grpSpPr>
          <p:sp>
            <p:nvSpPr>
              <p:cNvPr id="537683" name="Rectangle 83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.72    /</a:t>
                </a:r>
              </a:p>
            </p:txBody>
          </p:sp>
          <p:sp>
            <p:nvSpPr>
              <p:cNvPr id="537684" name="Line 84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7685" name="Line 85"/>
            <p:cNvSpPr>
              <a:spLocks noChangeShapeType="1"/>
            </p:cNvSpPr>
            <p:nvPr/>
          </p:nvSpPr>
          <p:spPr bwMode="auto">
            <a:xfrm>
              <a:off x="2016" y="324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8" name="Group 86"/>
          <p:cNvGrpSpPr>
            <a:grpSpLocks/>
          </p:cNvGrpSpPr>
          <p:nvPr/>
        </p:nvGrpSpPr>
        <p:grpSpPr bwMode="auto">
          <a:xfrm>
            <a:off x="6096000" y="2362200"/>
            <a:ext cx="1600200" cy="381000"/>
            <a:chOff x="2832" y="1536"/>
            <a:chExt cx="1008" cy="240"/>
          </a:xfrm>
        </p:grpSpPr>
        <p:sp>
          <p:nvSpPr>
            <p:cNvPr id="537687" name="Line 87"/>
            <p:cNvSpPr>
              <a:spLocks noChangeShapeType="1"/>
            </p:cNvSpPr>
            <p:nvPr/>
          </p:nvSpPr>
          <p:spPr bwMode="auto">
            <a:xfrm>
              <a:off x="2832" y="165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grpSp>
          <p:nvGrpSpPr>
            <p:cNvPr id="9" name="Group 88"/>
            <p:cNvGrpSpPr>
              <a:grpSpLocks/>
            </p:cNvGrpSpPr>
            <p:nvPr/>
          </p:nvGrpSpPr>
          <p:grpSpPr bwMode="auto">
            <a:xfrm>
              <a:off x="3216" y="1536"/>
              <a:ext cx="624" cy="240"/>
              <a:chOff x="1536" y="2160"/>
              <a:chExt cx="624" cy="240"/>
            </a:xfrm>
          </p:grpSpPr>
          <p:sp>
            <p:nvSpPr>
              <p:cNvPr id="537689" name="Rectangle 89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.23    /</a:t>
                </a:r>
              </a:p>
            </p:txBody>
          </p:sp>
          <p:sp>
            <p:nvSpPr>
              <p:cNvPr id="537690" name="Line 90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</p:grpSp>
      <p:grpSp>
        <p:nvGrpSpPr>
          <p:cNvPr id="10" name="Group 91"/>
          <p:cNvGrpSpPr>
            <a:grpSpLocks/>
          </p:cNvGrpSpPr>
          <p:nvPr/>
        </p:nvGrpSpPr>
        <p:grpSpPr bwMode="auto">
          <a:xfrm>
            <a:off x="3657600" y="4876800"/>
            <a:ext cx="1447800" cy="381000"/>
            <a:chOff x="1296" y="3120"/>
            <a:chExt cx="912" cy="240"/>
          </a:xfrm>
        </p:grpSpPr>
        <p:grpSp>
          <p:nvGrpSpPr>
            <p:cNvPr id="11" name="Group 92"/>
            <p:cNvGrpSpPr>
              <a:grpSpLocks/>
            </p:cNvGrpSpPr>
            <p:nvPr/>
          </p:nvGrpSpPr>
          <p:grpSpPr bwMode="auto">
            <a:xfrm>
              <a:off x="1584" y="3120"/>
              <a:ext cx="624" cy="240"/>
              <a:chOff x="1536" y="2160"/>
              <a:chExt cx="624" cy="240"/>
            </a:xfrm>
          </p:grpSpPr>
          <p:sp>
            <p:nvSpPr>
              <p:cNvPr id="537693" name="Rectangle 93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.78</a:t>
                </a:r>
              </a:p>
            </p:txBody>
          </p:sp>
          <p:sp>
            <p:nvSpPr>
              <p:cNvPr id="537694" name="Line 94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7695" name="Line 95"/>
            <p:cNvSpPr>
              <a:spLocks noChangeShapeType="1"/>
            </p:cNvSpPr>
            <p:nvPr/>
          </p:nvSpPr>
          <p:spPr bwMode="auto">
            <a:xfrm>
              <a:off x="1296" y="32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12" name="Group 96"/>
          <p:cNvGrpSpPr>
            <a:grpSpLocks/>
          </p:cNvGrpSpPr>
          <p:nvPr/>
        </p:nvGrpSpPr>
        <p:grpSpPr bwMode="auto">
          <a:xfrm>
            <a:off x="3657600" y="5943600"/>
            <a:ext cx="1447800" cy="381000"/>
            <a:chOff x="1296" y="3792"/>
            <a:chExt cx="912" cy="240"/>
          </a:xfrm>
        </p:grpSpPr>
        <p:grpSp>
          <p:nvGrpSpPr>
            <p:cNvPr id="13" name="Group 97"/>
            <p:cNvGrpSpPr>
              <a:grpSpLocks/>
            </p:cNvGrpSpPr>
            <p:nvPr/>
          </p:nvGrpSpPr>
          <p:grpSpPr bwMode="auto">
            <a:xfrm>
              <a:off x="1584" y="3792"/>
              <a:ext cx="624" cy="240"/>
              <a:chOff x="1536" y="2160"/>
              <a:chExt cx="624" cy="240"/>
            </a:xfrm>
          </p:grpSpPr>
          <p:sp>
            <p:nvSpPr>
              <p:cNvPr id="537698" name="Rectangle 98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.94    /</a:t>
                </a:r>
              </a:p>
            </p:txBody>
          </p:sp>
          <p:sp>
            <p:nvSpPr>
              <p:cNvPr id="537699" name="Line 99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7700" name="Line 100"/>
            <p:cNvSpPr>
              <a:spLocks noChangeShapeType="1"/>
            </p:cNvSpPr>
            <p:nvPr/>
          </p:nvSpPr>
          <p:spPr bwMode="auto">
            <a:xfrm>
              <a:off x="1296" y="391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14" name="Group 101"/>
          <p:cNvGrpSpPr>
            <a:grpSpLocks/>
          </p:cNvGrpSpPr>
          <p:nvPr/>
        </p:nvGrpSpPr>
        <p:grpSpPr bwMode="auto">
          <a:xfrm>
            <a:off x="3657600" y="4343400"/>
            <a:ext cx="1447800" cy="381000"/>
            <a:chOff x="1296" y="2784"/>
            <a:chExt cx="912" cy="240"/>
          </a:xfrm>
        </p:grpSpPr>
        <p:grpSp>
          <p:nvGrpSpPr>
            <p:cNvPr id="15" name="Group 102"/>
            <p:cNvGrpSpPr>
              <a:grpSpLocks/>
            </p:cNvGrpSpPr>
            <p:nvPr/>
          </p:nvGrpSpPr>
          <p:grpSpPr bwMode="auto">
            <a:xfrm>
              <a:off x="1584" y="2784"/>
              <a:ext cx="624" cy="240"/>
              <a:chOff x="1536" y="2160"/>
              <a:chExt cx="624" cy="240"/>
            </a:xfrm>
          </p:grpSpPr>
          <p:sp>
            <p:nvSpPr>
              <p:cNvPr id="537703" name="Rectangle 103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.68    /</a:t>
                </a:r>
              </a:p>
            </p:txBody>
          </p:sp>
          <p:sp>
            <p:nvSpPr>
              <p:cNvPr id="537704" name="Line 104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7705" name="Line 105"/>
            <p:cNvSpPr>
              <a:spLocks noChangeShapeType="1"/>
            </p:cNvSpPr>
            <p:nvPr/>
          </p:nvSpPr>
          <p:spPr bwMode="auto">
            <a:xfrm>
              <a:off x="1296" y="29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16" name="Group 106"/>
          <p:cNvGrpSpPr>
            <a:grpSpLocks/>
          </p:cNvGrpSpPr>
          <p:nvPr/>
        </p:nvGrpSpPr>
        <p:grpSpPr bwMode="auto">
          <a:xfrm>
            <a:off x="3657600" y="2819400"/>
            <a:ext cx="1447800" cy="381000"/>
            <a:chOff x="1296" y="1824"/>
            <a:chExt cx="912" cy="240"/>
          </a:xfrm>
        </p:grpSpPr>
        <p:grpSp>
          <p:nvGrpSpPr>
            <p:cNvPr id="17" name="Group 107"/>
            <p:cNvGrpSpPr>
              <a:grpSpLocks/>
            </p:cNvGrpSpPr>
            <p:nvPr/>
          </p:nvGrpSpPr>
          <p:grpSpPr bwMode="auto">
            <a:xfrm>
              <a:off x="1584" y="1824"/>
              <a:ext cx="624" cy="240"/>
              <a:chOff x="1536" y="2160"/>
              <a:chExt cx="624" cy="240"/>
            </a:xfrm>
          </p:grpSpPr>
          <p:sp>
            <p:nvSpPr>
              <p:cNvPr id="537708" name="Rectangle 108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.39    /</a:t>
                </a:r>
              </a:p>
            </p:txBody>
          </p:sp>
          <p:sp>
            <p:nvSpPr>
              <p:cNvPr id="537709" name="Line 109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7710" name="Line 110"/>
            <p:cNvSpPr>
              <a:spLocks noChangeShapeType="1"/>
            </p:cNvSpPr>
            <p:nvPr/>
          </p:nvSpPr>
          <p:spPr bwMode="auto">
            <a:xfrm>
              <a:off x="1296" y="194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18" name="Group 111"/>
          <p:cNvGrpSpPr>
            <a:grpSpLocks/>
          </p:cNvGrpSpPr>
          <p:nvPr/>
        </p:nvGrpSpPr>
        <p:grpSpPr bwMode="auto">
          <a:xfrm>
            <a:off x="3657600" y="2362200"/>
            <a:ext cx="1447800" cy="381000"/>
            <a:chOff x="1296" y="1536"/>
            <a:chExt cx="912" cy="240"/>
          </a:xfrm>
        </p:grpSpPr>
        <p:grpSp>
          <p:nvGrpSpPr>
            <p:cNvPr id="19" name="Group 112"/>
            <p:cNvGrpSpPr>
              <a:grpSpLocks/>
            </p:cNvGrpSpPr>
            <p:nvPr/>
          </p:nvGrpSpPr>
          <p:grpSpPr bwMode="auto">
            <a:xfrm>
              <a:off x="1584" y="1536"/>
              <a:ext cx="624" cy="240"/>
              <a:chOff x="1536" y="2160"/>
              <a:chExt cx="624" cy="240"/>
            </a:xfrm>
          </p:grpSpPr>
          <p:sp>
            <p:nvSpPr>
              <p:cNvPr id="537713" name="Rectangle 113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.26</a:t>
                </a:r>
              </a:p>
            </p:txBody>
          </p:sp>
          <p:sp>
            <p:nvSpPr>
              <p:cNvPr id="537714" name="Line 114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7715" name="Line 115"/>
            <p:cNvSpPr>
              <a:spLocks noChangeShapeType="1"/>
            </p:cNvSpPr>
            <p:nvPr/>
          </p:nvSpPr>
          <p:spPr bwMode="auto">
            <a:xfrm>
              <a:off x="1296" y="165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20" name="Group 116"/>
          <p:cNvGrpSpPr>
            <a:grpSpLocks/>
          </p:cNvGrpSpPr>
          <p:nvPr/>
        </p:nvGrpSpPr>
        <p:grpSpPr bwMode="auto">
          <a:xfrm>
            <a:off x="3657600" y="1828800"/>
            <a:ext cx="1447800" cy="381000"/>
            <a:chOff x="1296" y="1200"/>
            <a:chExt cx="912" cy="240"/>
          </a:xfrm>
        </p:grpSpPr>
        <p:grpSp>
          <p:nvGrpSpPr>
            <p:cNvPr id="21" name="Group 117"/>
            <p:cNvGrpSpPr>
              <a:grpSpLocks/>
            </p:cNvGrpSpPr>
            <p:nvPr/>
          </p:nvGrpSpPr>
          <p:grpSpPr bwMode="auto">
            <a:xfrm>
              <a:off x="1584" y="1200"/>
              <a:ext cx="624" cy="240"/>
              <a:chOff x="1536" y="2160"/>
              <a:chExt cx="624" cy="240"/>
            </a:xfrm>
          </p:grpSpPr>
          <p:sp>
            <p:nvSpPr>
              <p:cNvPr id="537718" name="Rectangle 118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.17</a:t>
                </a:r>
              </a:p>
            </p:txBody>
          </p:sp>
          <p:sp>
            <p:nvSpPr>
              <p:cNvPr id="537719" name="Line 119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7720" name="Line 120"/>
            <p:cNvSpPr>
              <a:spLocks noChangeShapeType="1"/>
            </p:cNvSpPr>
            <p:nvPr/>
          </p:nvSpPr>
          <p:spPr bwMode="auto">
            <a:xfrm>
              <a:off x="1296" y="132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22" name="Group 121"/>
          <p:cNvGrpSpPr>
            <a:grpSpLocks/>
          </p:cNvGrpSpPr>
          <p:nvPr/>
        </p:nvGrpSpPr>
        <p:grpSpPr bwMode="auto">
          <a:xfrm>
            <a:off x="3505200" y="1295400"/>
            <a:ext cx="285750" cy="4484688"/>
            <a:chOff x="1200" y="864"/>
            <a:chExt cx="180" cy="2825"/>
          </a:xfrm>
        </p:grpSpPr>
        <p:sp>
          <p:nvSpPr>
            <p:cNvPr id="537722" name="Text Box 122"/>
            <p:cNvSpPr txBox="1">
              <a:spLocks noChangeArrowheads="1"/>
            </p:cNvSpPr>
            <p:nvPr/>
          </p:nvSpPr>
          <p:spPr bwMode="auto">
            <a:xfrm>
              <a:off x="1200" y="864"/>
              <a:ext cx="1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/</a:t>
              </a:r>
            </a:p>
          </p:txBody>
        </p:sp>
        <p:sp>
          <p:nvSpPr>
            <p:cNvPr id="537723" name="Text Box 123"/>
            <p:cNvSpPr txBox="1">
              <a:spLocks noChangeArrowheads="1"/>
            </p:cNvSpPr>
            <p:nvPr/>
          </p:nvSpPr>
          <p:spPr bwMode="auto">
            <a:xfrm>
              <a:off x="1200" y="2160"/>
              <a:ext cx="1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/</a:t>
              </a:r>
            </a:p>
          </p:txBody>
        </p:sp>
        <p:sp>
          <p:nvSpPr>
            <p:cNvPr id="537724" name="Text Box 124"/>
            <p:cNvSpPr txBox="1">
              <a:spLocks noChangeArrowheads="1"/>
            </p:cNvSpPr>
            <p:nvPr/>
          </p:nvSpPr>
          <p:spPr bwMode="auto">
            <a:xfrm>
              <a:off x="1200" y="2496"/>
              <a:ext cx="1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/</a:t>
              </a:r>
            </a:p>
          </p:txBody>
        </p:sp>
        <p:sp>
          <p:nvSpPr>
            <p:cNvPr id="537725" name="Text Box 125"/>
            <p:cNvSpPr txBox="1">
              <a:spLocks noChangeArrowheads="1"/>
            </p:cNvSpPr>
            <p:nvPr/>
          </p:nvSpPr>
          <p:spPr bwMode="auto">
            <a:xfrm>
              <a:off x="1200" y="3456"/>
              <a:ext cx="1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/</a:t>
              </a:r>
            </a:p>
          </p:txBody>
        </p:sp>
      </p:grp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BA7BDCAF-146A-5F43-ADA6-FEDB88157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75F5-9CC2-FF4E-9B44-8471E8A33A1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1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51" grpId="0"/>
      <p:bldP spid="537652" grpId="0"/>
      <p:bldP spid="537653" grpId="0"/>
      <p:bldP spid="537654" grpId="0"/>
      <p:bldP spid="537655" grpId="0"/>
      <p:bldP spid="537656" grpId="0"/>
      <p:bldP spid="537657" grpId="0"/>
      <p:bldP spid="537658" grpId="0"/>
      <p:bldP spid="537659" grpId="0"/>
      <p:bldP spid="53766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CS 477/677 - Lecture 10</a:t>
            </a:r>
          </a:p>
        </p:txBody>
      </p:sp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- Bucket Sort</a:t>
            </a:r>
          </a:p>
        </p:txBody>
      </p:sp>
      <p:graphicFrame>
        <p:nvGraphicFramePr>
          <p:cNvPr id="539651" name="Group 3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808038" y="1628775"/>
          <a:ext cx="487362" cy="5076828"/>
        </p:xfrm>
        <a:graphic>
          <a:graphicData uri="http://schemas.openxmlformats.org/drawingml/2006/table">
            <a:tbl>
              <a:tblPr/>
              <a:tblGrid>
                <a:gridCol w="487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39675" name="Text Box 27"/>
          <p:cNvSpPr txBox="1">
            <a:spLocks noChangeArrowheads="1"/>
          </p:cNvSpPr>
          <p:nvPr/>
        </p:nvSpPr>
        <p:spPr bwMode="auto">
          <a:xfrm>
            <a:off x="533400" y="170021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0</a:t>
            </a:r>
          </a:p>
        </p:txBody>
      </p:sp>
      <p:sp>
        <p:nvSpPr>
          <p:cNvPr id="539676" name="Text Box 28"/>
          <p:cNvSpPr txBox="1">
            <a:spLocks noChangeArrowheads="1"/>
          </p:cNvSpPr>
          <p:nvPr/>
        </p:nvSpPr>
        <p:spPr bwMode="auto">
          <a:xfrm>
            <a:off x="533400" y="22129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1</a:t>
            </a:r>
          </a:p>
        </p:txBody>
      </p:sp>
      <p:sp>
        <p:nvSpPr>
          <p:cNvPr id="539677" name="Text Box 29"/>
          <p:cNvSpPr txBox="1">
            <a:spLocks noChangeArrowheads="1"/>
          </p:cNvSpPr>
          <p:nvPr/>
        </p:nvSpPr>
        <p:spPr bwMode="auto">
          <a:xfrm>
            <a:off x="533400" y="272732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2</a:t>
            </a:r>
          </a:p>
        </p:txBody>
      </p:sp>
      <p:sp>
        <p:nvSpPr>
          <p:cNvPr id="539678" name="Text Box 30"/>
          <p:cNvSpPr txBox="1">
            <a:spLocks noChangeArrowheads="1"/>
          </p:cNvSpPr>
          <p:nvPr/>
        </p:nvSpPr>
        <p:spPr bwMode="auto">
          <a:xfrm>
            <a:off x="533400" y="32416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3</a:t>
            </a:r>
          </a:p>
        </p:txBody>
      </p:sp>
      <p:sp>
        <p:nvSpPr>
          <p:cNvPr id="539679" name="Text Box 31"/>
          <p:cNvSpPr txBox="1">
            <a:spLocks noChangeArrowheads="1"/>
          </p:cNvSpPr>
          <p:nvPr/>
        </p:nvSpPr>
        <p:spPr bwMode="auto">
          <a:xfrm>
            <a:off x="533400" y="375443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4</a:t>
            </a:r>
          </a:p>
        </p:txBody>
      </p:sp>
      <p:sp>
        <p:nvSpPr>
          <p:cNvPr id="539680" name="Text Box 32"/>
          <p:cNvSpPr txBox="1">
            <a:spLocks noChangeArrowheads="1"/>
          </p:cNvSpPr>
          <p:nvPr/>
        </p:nvSpPr>
        <p:spPr bwMode="auto">
          <a:xfrm>
            <a:off x="533400" y="426878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5</a:t>
            </a:r>
          </a:p>
        </p:txBody>
      </p:sp>
      <p:sp>
        <p:nvSpPr>
          <p:cNvPr id="539681" name="Text Box 33"/>
          <p:cNvSpPr txBox="1">
            <a:spLocks noChangeArrowheads="1"/>
          </p:cNvSpPr>
          <p:nvPr/>
        </p:nvSpPr>
        <p:spPr bwMode="auto">
          <a:xfrm>
            <a:off x="533400" y="478313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6</a:t>
            </a:r>
          </a:p>
        </p:txBody>
      </p:sp>
      <p:sp>
        <p:nvSpPr>
          <p:cNvPr id="539682" name="Text Box 34"/>
          <p:cNvSpPr txBox="1">
            <a:spLocks noChangeArrowheads="1"/>
          </p:cNvSpPr>
          <p:nvPr/>
        </p:nvSpPr>
        <p:spPr bwMode="auto">
          <a:xfrm>
            <a:off x="533400" y="52959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7</a:t>
            </a:r>
          </a:p>
        </p:txBody>
      </p:sp>
      <p:sp>
        <p:nvSpPr>
          <p:cNvPr id="539683" name="Text Box 35"/>
          <p:cNvSpPr txBox="1">
            <a:spLocks noChangeArrowheads="1"/>
          </p:cNvSpPr>
          <p:nvPr/>
        </p:nvSpPr>
        <p:spPr bwMode="auto">
          <a:xfrm>
            <a:off x="533400" y="58102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8</a:t>
            </a:r>
          </a:p>
        </p:txBody>
      </p:sp>
      <p:sp>
        <p:nvSpPr>
          <p:cNvPr id="539684" name="Text Box 36"/>
          <p:cNvSpPr txBox="1">
            <a:spLocks noChangeArrowheads="1"/>
          </p:cNvSpPr>
          <p:nvPr/>
        </p:nvSpPr>
        <p:spPr bwMode="auto">
          <a:xfrm>
            <a:off x="533400" y="63246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9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2209800" y="2743200"/>
            <a:ext cx="1600200" cy="381000"/>
            <a:chOff x="2016" y="1536"/>
            <a:chExt cx="1008" cy="240"/>
          </a:xfrm>
        </p:grpSpPr>
        <p:grpSp>
          <p:nvGrpSpPr>
            <p:cNvPr id="3" name="Group 38"/>
            <p:cNvGrpSpPr>
              <a:grpSpLocks/>
            </p:cNvGrpSpPr>
            <p:nvPr/>
          </p:nvGrpSpPr>
          <p:grpSpPr bwMode="auto">
            <a:xfrm>
              <a:off x="2400" y="1536"/>
              <a:ext cx="624" cy="240"/>
              <a:chOff x="1536" y="2160"/>
              <a:chExt cx="624" cy="240"/>
            </a:xfrm>
          </p:grpSpPr>
          <p:sp>
            <p:nvSpPr>
              <p:cNvPr id="539687" name="Rectangle 39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.23</a:t>
                </a:r>
              </a:p>
            </p:txBody>
          </p:sp>
          <p:sp>
            <p:nvSpPr>
              <p:cNvPr id="539688" name="Line 40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9689" name="Line 41"/>
            <p:cNvSpPr>
              <a:spLocks noChangeShapeType="1"/>
            </p:cNvSpPr>
            <p:nvPr/>
          </p:nvSpPr>
          <p:spPr bwMode="auto">
            <a:xfrm>
              <a:off x="2016" y="165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2209800" y="2209800"/>
            <a:ext cx="1600200" cy="381000"/>
            <a:chOff x="2016" y="1200"/>
            <a:chExt cx="1008" cy="240"/>
          </a:xfrm>
        </p:grpSpPr>
        <p:sp>
          <p:nvSpPr>
            <p:cNvPr id="539691" name="Line 43"/>
            <p:cNvSpPr>
              <a:spLocks noChangeShapeType="1"/>
            </p:cNvSpPr>
            <p:nvPr/>
          </p:nvSpPr>
          <p:spPr bwMode="auto">
            <a:xfrm>
              <a:off x="2016" y="132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2400" y="1200"/>
              <a:ext cx="624" cy="240"/>
              <a:chOff x="1536" y="2160"/>
              <a:chExt cx="624" cy="240"/>
            </a:xfrm>
          </p:grpSpPr>
          <p:sp>
            <p:nvSpPr>
              <p:cNvPr id="539693" name="Rectangle 45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.17    /</a:t>
                </a:r>
              </a:p>
            </p:txBody>
          </p:sp>
          <p:sp>
            <p:nvSpPr>
              <p:cNvPr id="539694" name="Line 46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</p:grp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2209800" y="5257800"/>
            <a:ext cx="1600200" cy="381000"/>
            <a:chOff x="2016" y="3120"/>
            <a:chExt cx="1008" cy="240"/>
          </a:xfrm>
        </p:grpSpPr>
        <p:grpSp>
          <p:nvGrpSpPr>
            <p:cNvPr id="7" name="Group 48"/>
            <p:cNvGrpSpPr>
              <a:grpSpLocks/>
            </p:cNvGrpSpPr>
            <p:nvPr/>
          </p:nvGrpSpPr>
          <p:grpSpPr bwMode="auto">
            <a:xfrm>
              <a:off x="2400" y="3120"/>
              <a:ext cx="624" cy="240"/>
              <a:chOff x="1536" y="2160"/>
              <a:chExt cx="624" cy="240"/>
            </a:xfrm>
          </p:grpSpPr>
          <p:sp>
            <p:nvSpPr>
              <p:cNvPr id="539697" name="Rectangle 49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.78    /</a:t>
                </a:r>
              </a:p>
            </p:txBody>
          </p:sp>
          <p:sp>
            <p:nvSpPr>
              <p:cNvPr id="539698" name="Line 50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9699" name="Line 51"/>
            <p:cNvSpPr>
              <a:spLocks noChangeShapeType="1"/>
            </p:cNvSpPr>
            <p:nvPr/>
          </p:nvSpPr>
          <p:spPr bwMode="auto">
            <a:xfrm>
              <a:off x="2016" y="324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8" name="Group 52"/>
          <p:cNvGrpSpPr>
            <a:grpSpLocks/>
          </p:cNvGrpSpPr>
          <p:nvPr/>
        </p:nvGrpSpPr>
        <p:grpSpPr bwMode="auto">
          <a:xfrm>
            <a:off x="3505200" y="2743200"/>
            <a:ext cx="1600200" cy="381000"/>
            <a:chOff x="2832" y="1536"/>
            <a:chExt cx="1008" cy="240"/>
          </a:xfrm>
        </p:grpSpPr>
        <p:sp>
          <p:nvSpPr>
            <p:cNvPr id="539701" name="Line 53"/>
            <p:cNvSpPr>
              <a:spLocks noChangeShapeType="1"/>
            </p:cNvSpPr>
            <p:nvPr/>
          </p:nvSpPr>
          <p:spPr bwMode="auto">
            <a:xfrm>
              <a:off x="2832" y="165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grpSp>
          <p:nvGrpSpPr>
            <p:cNvPr id="9" name="Group 54"/>
            <p:cNvGrpSpPr>
              <a:grpSpLocks/>
            </p:cNvGrpSpPr>
            <p:nvPr/>
          </p:nvGrpSpPr>
          <p:grpSpPr bwMode="auto">
            <a:xfrm>
              <a:off x="3216" y="1536"/>
              <a:ext cx="624" cy="240"/>
              <a:chOff x="1536" y="2160"/>
              <a:chExt cx="624" cy="240"/>
            </a:xfrm>
          </p:grpSpPr>
          <p:sp>
            <p:nvSpPr>
              <p:cNvPr id="539703" name="Rectangle 55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.26    /</a:t>
                </a:r>
              </a:p>
            </p:txBody>
          </p:sp>
          <p:sp>
            <p:nvSpPr>
              <p:cNvPr id="539704" name="Line 56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</p:grpSp>
      <p:grpSp>
        <p:nvGrpSpPr>
          <p:cNvPr id="10" name="Group 57"/>
          <p:cNvGrpSpPr>
            <a:grpSpLocks/>
          </p:cNvGrpSpPr>
          <p:nvPr/>
        </p:nvGrpSpPr>
        <p:grpSpPr bwMode="auto">
          <a:xfrm>
            <a:off x="1066800" y="5257800"/>
            <a:ext cx="1447800" cy="381000"/>
            <a:chOff x="1296" y="3120"/>
            <a:chExt cx="912" cy="240"/>
          </a:xfrm>
        </p:grpSpPr>
        <p:grpSp>
          <p:nvGrpSpPr>
            <p:cNvPr id="11" name="Group 58"/>
            <p:cNvGrpSpPr>
              <a:grpSpLocks/>
            </p:cNvGrpSpPr>
            <p:nvPr/>
          </p:nvGrpSpPr>
          <p:grpSpPr bwMode="auto">
            <a:xfrm>
              <a:off x="1584" y="3120"/>
              <a:ext cx="624" cy="240"/>
              <a:chOff x="1536" y="2160"/>
              <a:chExt cx="624" cy="240"/>
            </a:xfrm>
          </p:grpSpPr>
          <p:sp>
            <p:nvSpPr>
              <p:cNvPr id="539707" name="Rectangle 59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.72</a:t>
                </a:r>
              </a:p>
            </p:txBody>
          </p:sp>
          <p:sp>
            <p:nvSpPr>
              <p:cNvPr id="539708" name="Line 60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9709" name="Line 61"/>
            <p:cNvSpPr>
              <a:spLocks noChangeShapeType="1"/>
            </p:cNvSpPr>
            <p:nvPr/>
          </p:nvSpPr>
          <p:spPr bwMode="auto">
            <a:xfrm>
              <a:off x="1296" y="32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12" name="Group 62"/>
          <p:cNvGrpSpPr>
            <a:grpSpLocks/>
          </p:cNvGrpSpPr>
          <p:nvPr/>
        </p:nvGrpSpPr>
        <p:grpSpPr bwMode="auto">
          <a:xfrm>
            <a:off x="1066800" y="6324600"/>
            <a:ext cx="1447800" cy="381000"/>
            <a:chOff x="1296" y="3792"/>
            <a:chExt cx="912" cy="240"/>
          </a:xfrm>
        </p:grpSpPr>
        <p:grpSp>
          <p:nvGrpSpPr>
            <p:cNvPr id="13" name="Group 63"/>
            <p:cNvGrpSpPr>
              <a:grpSpLocks/>
            </p:cNvGrpSpPr>
            <p:nvPr/>
          </p:nvGrpSpPr>
          <p:grpSpPr bwMode="auto">
            <a:xfrm>
              <a:off x="1584" y="3792"/>
              <a:ext cx="624" cy="240"/>
              <a:chOff x="1536" y="2160"/>
              <a:chExt cx="624" cy="240"/>
            </a:xfrm>
          </p:grpSpPr>
          <p:sp>
            <p:nvSpPr>
              <p:cNvPr id="539712" name="Rectangle 64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.94    /</a:t>
                </a:r>
              </a:p>
            </p:txBody>
          </p:sp>
          <p:sp>
            <p:nvSpPr>
              <p:cNvPr id="539713" name="Line 65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9714" name="Line 66"/>
            <p:cNvSpPr>
              <a:spLocks noChangeShapeType="1"/>
            </p:cNvSpPr>
            <p:nvPr/>
          </p:nvSpPr>
          <p:spPr bwMode="auto">
            <a:xfrm>
              <a:off x="1296" y="391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14" name="Group 67"/>
          <p:cNvGrpSpPr>
            <a:grpSpLocks/>
          </p:cNvGrpSpPr>
          <p:nvPr/>
        </p:nvGrpSpPr>
        <p:grpSpPr bwMode="auto">
          <a:xfrm>
            <a:off x="1066800" y="4724400"/>
            <a:ext cx="1447800" cy="381000"/>
            <a:chOff x="1296" y="2784"/>
            <a:chExt cx="912" cy="240"/>
          </a:xfrm>
        </p:grpSpPr>
        <p:grpSp>
          <p:nvGrpSpPr>
            <p:cNvPr id="15" name="Group 68"/>
            <p:cNvGrpSpPr>
              <a:grpSpLocks/>
            </p:cNvGrpSpPr>
            <p:nvPr/>
          </p:nvGrpSpPr>
          <p:grpSpPr bwMode="auto">
            <a:xfrm>
              <a:off x="1584" y="2784"/>
              <a:ext cx="624" cy="240"/>
              <a:chOff x="1536" y="2160"/>
              <a:chExt cx="624" cy="240"/>
            </a:xfrm>
          </p:grpSpPr>
          <p:sp>
            <p:nvSpPr>
              <p:cNvPr id="539717" name="Rectangle 69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.68    /</a:t>
                </a:r>
              </a:p>
            </p:txBody>
          </p:sp>
          <p:sp>
            <p:nvSpPr>
              <p:cNvPr id="539718" name="Line 70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9719" name="Line 71"/>
            <p:cNvSpPr>
              <a:spLocks noChangeShapeType="1"/>
            </p:cNvSpPr>
            <p:nvPr/>
          </p:nvSpPr>
          <p:spPr bwMode="auto">
            <a:xfrm>
              <a:off x="1296" y="29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16" name="Group 72"/>
          <p:cNvGrpSpPr>
            <a:grpSpLocks/>
          </p:cNvGrpSpPr>
          <p:nvPr/>
        </p:nvGrpSpPr>
        <p:grpSpPr bwMode="auto">
          <a:xfrm>
            <a:off x="1066800" y="3200400"/>
            <a:ext cx="1447800" cy="381000"/>
            <a:chOff x="1296" y="1824"/>
            <a:chExt cx="912" cy="240"/>
          </a:xfrm>
        </p:grpSpPr>
        <p:grpSp>
          <p:nvGrpSpPr>
            <p:cNvPr id="17" name="Group 73"/>
            <p:cNvGrpSpPr>
              <a:grpSpLocks/>
            </p:cNvGrpSpPr>
            <p:nvPr/>
          </p:nvGrpSpPr>
          <p:grpSpPr bwMode="auto">
            <a:xfrm>
              <a:off x="1584" y="1824"/>
              <a:ext cx="624" cy="240"/>
              <a:chOff x="1536" y="2160"/>
              <a:chExt cx="624" cy="240"/>
            </a:xfrm>
          </p:grpSpPr>
          <p:sp>
            <p:nvSpPr>
              <p:cNvPr id="539722" name="Rectangle 74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.39    /</a:t>
                </a:r>
              </a:p>
            </p:txBody>
          </p:sp>
          <p:sp>
            <p:nvSpPr>
              <p:cNvPr id="539723" name="Line 75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9724" name="Line 76"/>
            <p:cNvSpPr>
              <a:spLocks noChangeShapeType="1"/>
            </p:cNvSpPr>
            <p:nvPr/>
          </p:nvSpPr>
          <p:spPr bwMode="auto">
            <a:xfrm>
              <a:off x="1296" y="194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18" name="Group 77"/>
          <p:cNvGrpSpPr>
            <a:grpSpLocks/>
          </p:cNvGrpSpPr>
          <p:nvPr/>
        </p:nvGrpSpPr>
        <p:grpSpPr bwMode="auto">
          <a:xfrm>
            <a:off x="1066800" y="2743200"/>
            <a:ext cx="1447800" cy="381000"/>
            <a:chOff x="1296" y="1536"/>
            <a:chExt cx="912" cy="240"/>
          </a:xfrm>
        </p:grpSpPr>
        <p:grpSp>
          <p:nvGrpSpPr>
            <p:cNvPr id="19" name="Group 78"/>
            <p:cNvGrpSpPr>
              <a:grpSpLocks/>
            </p:cNvGrpSpPr>
            <p:nvPr/>
          </p:nvGrpSpPr>
          <p:grpSpPr bwMode="auto">
            <a:xfrm>
              <a:off x="1584" y="1536"/>
              <a:ext cx="624" cy="240"/>
              <a:chOff x="1536" y="2160"/>
              <a:chExt cx="624" cy="240"/>
            </a:xfrm>
          </p:grpSpPr>
          <p:sp>
            <p:nvSpPr>
              <p:cNvPr id="539727" name="Rectangle 79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.21</a:t>
                </a:r>
              </a:p>
            </p:txBody>
          </p:sp>
          <p:sp>
            <p:nvSpPr>
              <p:cNvPr id="539728" name="Line 80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9729" name="Line 81"/>
            <p:cNvSpPr>
              <a:spLocks noChangeShapeType="1"/>
            </p:cNvSpPr>
            <p:nvPr/>
          </p:nvSpPr>
          <p:spPr bwMode="auto">
            <a:xfrm>
              <a:off x="1296" y="165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20" name="Group 82"/>
          <p:cNvGrpSpPr>
            <a:grpSpLocks/>
          </p:cNvGrpSpPr>
          <p:nvPr/>
        </p:nvGrpSpPr>
        <p:grpSpPr bwMode="auto">
          <a:xfrm>
            <a:off x="1066800" y="2209800"/>
            <a:ext cx="1447800" cy="381000"/>
            <a:chOff x="1296" y="1200"/>
            <a:chExt cx="912" cy="240"/>
          </a:xfrm>
        </p:grpSpPr>
        <p:grpSp>
          <p:nvGrpSpPr>
            <p:cNvPr id="21" name="Group 83"/>
            <p:cNvGrpSpPr>
              <a:grpSpLocks/>
            </p:cNvGrpSpPr>
            <p:nvPr/>
          </p:nvGrpSpPr>
          <p:grpSpPr bwMode="auto">
            <a:xfrm>
              <a:off x="1584" y="1200"/>
              <a:ext cx="624" cy="240"/>
              <a:chOff x="1536" y="2160"/>
              <a:chExt cx="624" cy="240"/>
            </a:xfrm>
          </p:grpSpPr>
          <p:sp>
            <p:nvSpPr>
              <p:cNvPr id="539732" name="Rectangle 84"/>
              <p:cNvSpPr>
                <a:spLocks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entury Gothic" charset="0"/>
                    <a:ea typeface="Century Gothic" charset="0"/>
                    <a:cs typeface="Century Gothic" charset="0"/>
                  </a:rPr>
                  <a:t>.12</a:t>
                </a:r>
              </a:p>
            </p:txBody>
          </p:sp>
          <p:sp>
            <p:nvSpPr>
              <p:cNvPr id="539733" name="Line 85"/>
              <p:cNvSpPr>
                <a:spLocks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9734" name="Line 86"/>
            <p:cNvSpPr>
              <a:spLocks noChangeShapeType="1"/>
            </p:cNvSpPr>
            <p:nvPr/>
          </p:nvSpPr>
          <p:spPr bwMode="auto">
            <a:xfrm>
              <a:off x="1296" y="132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22" name="Group 87"/>
          <p:cNvGrpSpPr>
            <a:grpSpLocks/>
          </p:cNvGrpSpPr>
          <p:nvPr/>
        </p:nvGrpSpPr>
        <p:grpSpPr bwMode="auto">
          <a:xfrm>
            <a:off x="914400" y="1676400"/>
            <a:ext cx="285750" cy="4484688"/>
            <a:chOff x="1200" y="864"/>
            <a:chExt cx="180" cy="2825"/>
          </a:xfrm>
        </p:grpSpPr>
        <p:sp>
          <p:nvSpPr>
            <p:cNvPr id="539736" name="Text Box 88"/>
            <p:cNvSpPr txBox="1">
              <a:spLocks noChangeArrowheads="1"/>
            </p:cNvSpPr>
            <p:nvPr/>
          </p:nvSpPr>
          <p:spPr bwMode="auto">
            <a:xfrm>
              <a:off x="1200" y="864"/>
              <a:ext cx="1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/</a:t>
              </a:r>
            </a:p>
          </p:txBody>
        </p:sp>
        <p:sp>
          <p:nvSpPr>
            <p:cNvPr id="539737" name="Text Box 89"/>
            <p:cNvSpPr txBox="1">
              <a:spLocks noChangeArrowheads="1"/>
            </p:cNvSpPr>
            <p:nvPr/>
          </p:nvSpPr>
          <p:spPr bwMode="auto">
            <a:xfrm>
              <a:off x="1200" y="2160"/>
              <a:ext cx="1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/</a:t>
              </a:r>
            </a:p>
          </p:txBody>
        </p:sp>
        <p:sp>
          <p:nvSpPr>
            <p:cNvPr id="539738" name="Text Box 90"/>
            <p:cNvSpPr txBox="1">
              <a:spLocks noChangeArrowheads="1"/>
            </p:cNvSpPr>
            <p:nvPr/>
          </p:nvSpPr>
          <p:spPr bwMode="auto">
            <a:xfrm>
              <a:off x="1200" y="2496"/>
              <a:ext cx="1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/</a:t>
              </a:r>
            </a:p>
          </p:txBody>
        </p:sp>
        <p:sp>
          <p:nvSpPr>
            <p:cNvPr id="539739" name="Text Box 91"/>
            <p:cNvSpPr txBox="1">
              <a:spLocks noChangeArrowheads="1"/>
            </p:cNvSpPr>
            <p:nvPr/>
          </p:nvSpPr>
          <p:spPr bwMode="auto">
            <a:xfrm>
              <a:off x="1200" y="3456"/>
              <a:ext cx="1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/</a:t>
              </a:r>
            </a:p>
          </p:txBody>
        </p:sp>
      </p:grpSp>
      <p:grpSp>
        <p:nvGrpSpPr>
          <p:cNvPr id="23" name="Group 92"/>
          <p:cNvGrpSpPr>
            <a:grpSpLocks/>
          </p:cNvGrpSpPr>
          <p:nvPr/>
        </p:nvGrpSpPr>
        <p:grpSpPr bwMode="auto">
          <a:xfrm>
            <a:off x="823913" y="1219200"/>
            <a:ext cx="1462087" cy="301625"/>
            <a:chOff x="519" y="768"/>
            <a:chExt cx="921" cy="190"/>
          </a:xfrm>
        </p:grpSpPr>
        <p:grpSp>
          <p:nvGrpSpPr>
            <p:cNvPr id="24" name="Group 93"/>
            <p:cNvGrpSpPr>
              <a:grpSpLocks noChangeAspect="1"/>
            </p:cNvGrpSpPr>
            <p:nvPr/>
          </p:nvGrpSpPr>
          <p:grpSpPr bwMode="auto">
            <a:xfrm>
              <a:off x="802" y="768"/>
              <a:ext cx="638" cy="190"/>
              <a:chOff x="2016" y="1200"/>
              <a:chExt cx="1008" cy="240"/>
            </a:xfrm>
          </p:grpSpPr>
          <p:sp>
            <p:nvSpPr>
              <p:cNvPr id="539742" name="Line 94"/>
              <p:cNvSpPr>
                <a:spLocks noChangeAspect="1" noChangeShapeType="1"/>
              </p:cNvSpPr>
              <p:nvPr/>
            </p:nvSpPr>
            <p:spPr bwMode="auto">
              <a:xfrm>
                <a:off x="2016" y="1320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grpSp>
            <p:nvGrpSpPr>
              <p:cNvPr id="25" name="Group 95"/>
              <p:cNvGrpSpPr>
                <a:grpSpLocks noChangeAspect="1"/>
              </p:cNvGrpSpPr>
              <p:nvPr/>
            </p:nvGrpSpPr>
            <p:grpSpPr bwMode="auto">
              <a:xfrm>
                <a:off x="2400" y="1200"/>
                <a:ext cx="624" cy="240"/>
                <a:chOff x="1536" y="2160"/>
                <a:chExt cx="624" cy="240"/>
              </a:xfrm>
            </p:grpSpPr>
            <p:sp>
              <p:nvSpPr>
                <p:cNvPr id="539744" name="Rectangle 96"/>
                <p:cNvSpPr>
                  <a:spLocks noChangeAspect="1" noChangeArrowheads="1"/>
                </p:cNvSpPr>
                <p:nvPr/>
              </p:nvSpPr>
              <p:spPr bwMode="auto">
                <a:xfrm>
                  <a:off x="1536" y="2160"/>
                  <a:ext cx="624" cy="24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.17</a:t>
                  </a:r>
                </a:p>
              </p:txBody>
            </p:sp>
            <p:sp>
              <p:nvSpPr>
                <p:cNvPr id="539745" name="Line 97"/>
                <p:cNvSpPr>
                  <a:spLocks noChangeAspect="1" noChangeShapeType="1"/>
                </p:cNvSpPr>
                <p:nvPr/>
              </p:nvSpPr>
              <p:spPr bwMode="auto">
                <a:xfrm>
                  <a:off x="1848" y="2160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</p:grpSp>
        </p:grpSp>
        <p:grpSp>
          <p:nvGrpSpPr>
            <p:cNvPr id="26" name="Group 98"/>
            <p:cNvGrpSpPr>
              <a:grpSpLocks noChangeAspect="1"/>
            </p:cNvGrpSpPr>
            <p:nvPr/>
          </p:nvGrpSpPr>
          <p:grpSpPr bwMode="auto">
            <a:xfrm>
              <a:off x="519" y="768"/>
              <a:ext cx="395" cy="190"/>
              <a:chOff x="1536" y="2160"/>
              <a:chExt cx="624" cy="240"/>
            </a:xfrm>
          </p:grpSpPr>
          <p:sp>
            <p:nvSpPr>
              <p:cNvPr id="539747" name="Rectangle 99"/>
              <p:cNvSpPr>
                <a:spLocks noChangeAspect="1"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.12</a:t>
                </a:r>
              </a:p>
            </p:txBody>
          </p:sp>
          <p:sp>
            <p:nvSpPr>
              <p:cNvPr id="539748" name="Line 100"/>
              <p:cNvSpPr>
                <a:spLocks noChangeAspect="1"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</p:grpSp>
      <p:grpSp>
        <p:nvGrpSpPr>
          <p:cNvPr id="27" name="Group 101"/>
          <p:cNvGrpSpPr>
            <a:grpSpLocks/>
          </p:cNvGrpSpPr>
          <p:nvPr/>
        </p:nvGrpSpPr>
        <p:grpSpPr bwMode="auto">
          <a:xfrm>
            <a:off x="2206625" y="1219200"/>
            <a:ext cx="2616200" cy="304800"/>
            <a:chOff x="1390" y="768"/>
            <a:chExt cx="1648" cy="192"/>
          </a:xfrm>
        </p:grpSpPr>
        <p:grpSp>
          <p:nvGrpSpPr>
            <p:cNvPr id="28" name="Group 102"/>
            <p:cNvGrpSpPr>
              <a:grpSpLocks noChangeAspect="1"/>
            </p:cNvGrpSpPr>
            <p:nvPr/>
          </p:nvGrpSpPr>
          <p:grpSpPr bwMode="auto">
            <a:xfrm>
              <a:off x="1872" y="768"/>
              <a:ext cx="638" cy="190"/>
              <a:chOff x="2016" y="1536"/>
              <a:chExt cx="1008" cy="240"/>
            </a:xfrm>
          </p:grpSpPr>
          <p:grpSp>
            <p:nvGrpSpPr>
              <p:cNvPr id="29" name="Group 103"/>
              <p:cNvGrpSpPr>
                <a:grpSpLocks noChangeAspect="1"/>
              </p:cNvGrpSpPr>
              <p:nvPr/>
            </p:nvGrpSpPr>
            <p:grpSpPr bwMode="auto">
              <a:xfrm>
                <a:off x="2400" y="1536"/>
                <a:ext cx="624" cy="240"/>
                <a:chOff x="1536" y="2160"/>
                <a:chExt cx="624" cy="240"/>
              </a:xfrm>
            </p:grpSpPr>
            <p:sp>
              <p:nvSpPr>
                <p:cNvPr id="539752" name="Rectangle 104"/>
                <p:cNvSpPr>
                  <a:spLocks noChangeAspect="1" noChangeArrowheads="1"/>
                </p:cNvSpPr>
                <p:nvPr/>
              </p:nvSpPr>
              <p:spPr bwMode="auto">
                <a:xfrm>
                  <a:off x="1536" y="2160"/>
                  <a:ext cx="624" cy="24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.23</a:t>
                  </a:r>
                </a:p>
              </p:txBody>
            </p:sp>
            <p:sp>
              <p:nvSpPr>
                <p:cNvPr id="539753" name="Line 105"/>
                <p:cNvSpPr>
                  <a:spLocks noChangeAspect="1" noChangeShapeType="1"/>
                </p:cNvSpPr>
                <p:nvPr/>
              </p:nvSpPr>
              <p:spPr bwMode="auto">
                <a:xfrm>
                  <a:off x="1848" y="2160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</p:grpSp>
          <p:sp>
            <p:nvSpPr>
              <p:cNvPr id="539754" name="Line 106"/>
              <p:cNvSpPr>
                <a:spLocks noChangeAspect="1" noChangeShapeType="1"/>
              </p:cNvSpPr>
              <p:nvPr/>
            </p:nvSpPr>
            <p:spPr bwMode="auto">
              <a:xfrm>
                <a:off x="2016" y="165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30" name="Group 107"/>
            <p:cNvGrpSpPr>
              <a:grpSpLocks noChangeAspect="1"/>
            </p:cNvGrpSpPr>
            <p:nvPr/>
          </p:nvGrpSpPr>
          <p:grpSpPr bwMode="auto">
            <a:xfrm>
              <a:off x="2400" y="768"/>
              <a:ext cx="638" cy="190"/>
              <a:chOff x="2832" y="1536"/>
              <a:chExt cx="1008" cy="240"/>
            </a:xfrm>
          </p:grpSpPr>
          <p:sp>
            <p:nvSpPr>
              <p:cNvPr id="539756" name="Line 108"/>
              <p:cNvSpPr>
                <a:spLocks noChangeAspect="1" noChangeShapeType="1"/>
              </p:cNvSpPr>
              <p:nvPr/>
            </p:nvSpPr>
            <p:spPr bwMode="auto">
              <a:xfrm>
                <a:off x="2832" y="165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grpSp>
            <p:nvGrpSpPr>
              <p:cNvPr id="31" name="Group 109"/>
              <p:cNvGrpSpPr>
                <a:grpSpLocks noChangeAspect="1"/>
              </p:cNvGrpSpPr>
              <p:nvPr/>
            </p:nvGrpSpPr>
            <p:grpSpPr bwMode="auto">
              <a:xfrm>
                <a:off x="3216" y="1536"/>
                <a:ext cx="624" cy="240"/>
                <a:chOff x="1536" y="2160"/>
                <a:chExt cx="624" cy="240"/>
              </a:xfrm>
            </p:grpSpPr>
            <p:sp>
              <p:nvSpPr>
                <p:cNvPr id="539758" name="Rectangle 110"/>
                <p:cNvSpPr>
                  <a:spLocks noChangeAspect="1" noChangeArrowheads="1"/>
                </p:cNvSpPr>
                <p:nvPr/>
              </p:nvSpPr>
              <p:spPr bwMode="auto">
                <a:xfrm>
                  <a:off x="1536" y="2160"/>
                  <a:ext cx="624" cy="24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.26</a:t>
                  </a:r>
                </a:p>
              </p:txBody>
            </p:sp>
            <p:sp>
              <p:nvSpPr>
                <p:cNvPr id="539759" name="Line 111"/>
                <p:cNvSpPr>
                  <a:spLocks noChangeAspect="1" noChangeShapeType="1"/>
                </p:cNvSpPr>
                <p:nvPr/>
              </p:nvSpPr>
              <p:spPr bwMode="auto">
                <a:xfrm>
                  <a:off x="1848" y="2160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</p:grpSp>
        </p:grpSp>
        <p:grpSp>
          <p:nvGrpSpPr>
            <p:cNvPr id="539648" name="Group 112"/>
            <p:cNvGrpSpPr>
              <a:grpSpLocks noChangeAspect="1"/>
            </p:cNvGrpSpPr>
            <p:nvPr/>
          </p:nvGrpSpPr>
          <p:grpSpPr bwMode="auto">
            <a:xfrm>
              <a:off x="1390" y="770"/>
              <a:ext cx="578" cy="190"/>
              <a:chOff x="1296" y="1536"/>
              <a:chExt cx="912" cy="240"/>
            </a:xfrm>
          </p:grpSpPr>
          <p:grpSp>
            <p:nvGrpSpPr>
              <p:cNvPr id="539649" name="Group 113"/>
              <p:cNvGrpSpPr>
                <a:grpSpLocks noChangeAspect="1"/>
              </p:cNvGrpSpPr>
              <p:nvPr/>
            </p:nvGrpSpPr>
            <p:grpSpPr bwMode="auto">
              <a:xfrm>
                <a:off x="1584" y="1536"/>
                <a:ext cx="624" cy="240"/>
                <a:chOff x="1536" y="2160"/>
                <a:chExt cx="624" cy="240"/>
              </a:xfrm>
            </p:grpSpPr>
            <p:sp>
              <p:nvSpPr>
                <p:cNvPr id="539762" name="Rectangle 114"/>
                <p:cNvSpPr>
                  <a:spLocks noChangeAspect="1" noChangeArrowheads="1"/>
                </p:cNvSpPr>
                <p:nvPr/>
              </p:nvSpPr>
              <p:spPr bwMode="auto">
                <a:xfrm>
                  <a:off x="1536" y="2160"/>
                  <a:ext cx="624" cy="24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.21</a:t>
                  </a:r>
                </a:p>
              </p:txBody>
            </p:sp>
            <p:sp>
              <p:nvSpPr>
                <p:cNvPr id="539763" name="Line 115"/>
                <p:cNvSpPr>
                  <a:spLocks noChangeAspect="1" noChangeShapeType="1"/>
                </p:cNvSpPr>
                <p:nvPr/>
              </p:nvSpPr>
              <p:spPr bwMode="auto">
                <a:xfrm>
                  <a:off x="1848" y="2160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</p:grpSp>
          <p:sp>
            <p:nvSpPr>
              <p:cNvPr id="539764" name="Line 116"/>
              <p:cNvSpPr>
                <a:spLocks noChangeAspect="1" noChangeShapeType="1"/>
              </p:cNvSpPr>
              <p:nvPr/>
            </p:nvSpPr>
            <p:spPr bwMode="auto">
              <a:xfrm>
                <a:off x="1296" y="165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</p:grpSp>
      <p:grpSp>
        <p:nvGrpSpPr>
          <p:cNvPr id="539652" name="Group 117"/>
          <p:cNvGrpSpPr>
            <a:grpSpLocks noChangeAspect="1"/>
          </p:cNvGrpSpPr>
          <p:nvPr/>
        </p:nvGrpSpPr>
        <p:grpSpPr bwMode="auto">
          <a:xfrm>
            <a:off x="4724400" y="1219200"/>
            <a:ext cx="917575" cy="301625"/>
            <a:chOff x="1296" y="1824"/>
            <a:chExt cx="912" cy="240"/>
          </a:xfrm>
        </p:grpSpPr>
        <p:grpSp>
          <p:nvGrpSpPr>
            <p:cNvPr id="539653" name="Group 118"/>
            <p:cNvGrpSpPr>
              <a:grpSpLocks noChangeAspect="1"/>
            </p:cNvGrpSpPr>
            <p:nvPr/>
          </p:nvGrpSpPr>
          <p:grpSpPr bwMode="auto">
            <a:xfrm>
              <a:off x="1584" y="1824"/>
              <a:ext cx="624" cy="240"/>
              <a:chOff x="1536" y="2160"/>
              <a:chExt cx="624" cy="240"/>
            </a:xfrm>
          </p:grpSpPr>
          <p:sp>
            <p:nvSpPr>
              <p:cNvPr id="539767" name="Rectangle 119"/>
              <p:cNvSpPr>
                <a:spLocks noChangeAspect="1"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.39</a:t>
                </a:r>
              </a:p>
            </p:txBody>
          </p:sp>
          <p:sp>
            <p:nvSpPr>
              <p:cNvPr id="539768" name="Line 120"/>
              <p:cNvSpPr>
                <a:spLocks noChangeAspect="1"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9769" name="Line 121"/>
            <p:cNvSpPr>
              <a:spLocks noChangeAspect="1" noChangeShapeType="1"/>
            </p:cNvSpPr>
            <p:nvPr/>
          </p:nvSpPr>
          <p:spPr bwMode="auto">
            <a:xfrm>
              <a:off x="1296" y="194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539654" name="Group 122"/>
          <p:cNvGrpSpPr>
            <a:grpSpLocks noChangeAspect="1"/>
          </p:cNvGrpSpPr>
          <p:nvPr/>
        </p:nvGrpSpPr>
        <p:grpSpPr bwMode="auto">
          <a:xfrm>
            <a:off x="5559425" y="1219200"/>
            <a:ext cx="917575" cy="301625"/>
            <a:chOff x="1296" y="2784"/>
            <a:chExt cx="912" cy="240"/>
          </a:xfrm>
        </p:grpSpPr>
        <p:grpSp>
          <p:nvGrpSpPr>
            <p:cNvPr id="539655" name="Group 123"/>
            <p:cNvGrpSpPr>
              <a:grpSpLocks noChangeAspect="1"/>
            </p:cNvGrpSpPr>
            <p:nvPr/>
          </p:nvGrpSpPr>
          <p:grpSpPr bwMode="auto">
            <a:xfrm>
              <a:off x="1584" y="2784"/>
              <a:ext cx="624" cy="240"/>
              <a:chOff x="1536" y="2160"/>
              <a:chExt cx="624" cy="240"/>
            </a:xfrm>
          </p:grpSpPr>
          <p:sp>
            <p:nvSpPr>
              <p:cNvPr id="539772" name="Rectangle 124"/>
              <p:cNvSpPr>
                <a:spLocks noChangeAspect="1"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.68    </a:t>
                </a:r>
              </a:p>
            </p:txBody>
          </p:sp>
          <p:sp>
            <p:nvSpPr>
              <p:cNvPr id="539773" name="Line 125"/>
              <p:cNvSpPr>
                <a:spLocks noChangeAspect="1"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9774" name="Line 126"/>
            <p:cNvSpPr>
              <a:spLocks noChangeAspect="1" noChangeShapeType="1"/>
            </p:cNvSpPr>
            <p:nvPr/>
          </p:nvSpPr>
          <p:spPr bwMode="auto">
            <a:xfrm>
              <a:off x="1296" y="29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539656" name="Group 127"/>
          <p:cNvGrpSpPr>
            <a:grpSpLocks/>
          </p:cNvGrpSpPr>
          <p:nvPr/>
        </p:nvGrpSpPr>
        <p:grpSpPr bwMode="auto">
          <a:xfrm>
            <a:off x="6324600" y="1219200"/>
            <a:ext cx="1774825" cy="301625"/>
            <a:chOff x="3984" y="768"/>
            <a:chExt cx="1118" cy="190"/>
          </a:xfrm>
        </p:grpSpPr>
        <p:grpSp>
          <p:nvGrpSpPr>
            <p:cNvPr id="539657" name="Group 128"/>
            <p:cNvGrpSpPr>
              <a:grpSpLocks noChangeAspect="1"/>
            </p:cNvGrpSpPr>
            <p:nvPr/>
          </p:nvGrpSpPr>
          <p:grpSpPr bwMode="auto">
            <a:xfrm>
              <a:off x="4464" y="768"/>
              <a:ext cx="638" cy="190"/>
              <a:chOff x="2016" y="3120"/>
              <a:chExt cx="1008" cy="240"/>
            </a:xfrm>
          </p:grpSpPr>
          <p:grpSp>
            <p:nvGrpSpPr>
              <p:cNvPr id="539658" name="Group 129"/>
              <p:cNvGrpSpPr>
                <a:grpSpLocks noChangeAspect="1"/>
              </p:cNvGrpSpPr>
              <p:nvPr/>
            </p:nvGrpSpPr>
            <p:grpSpPr bwMode="auto">
              <a:xfrm>
                <a:off x="2400" y="3120"/>
                <a:ext cx="624" cy="240"/>
                <a:chOff x="1536" y="2160"/>
                <a:chExt cx="624" cy="240"/>
              </a:xfrm>
            </p:grpSpPr>
            <p:sp>
              <p:nvSpPr>
                <p:cNvPr id="539778" name="Rectangle 130"/>
                <p:cNvSpPr>
                  <a:spLocks noChangeAspect="1" noChangeArrowheads="1"/>
                </p:cNvSpPr>
                <p:nvPr/>
              </p:nvSpPr>
              <p:spPr bwMode="auto">
                <a:xfrm>
                  <a:off x="1536" y="2160"/>
                  <a:ext cx="624" cy="24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.78</a:t>
                  </a:r>
                </a:p>
              </p:txBody>
            </p:sp>
            <p:sp>
              <p:nvSpPr>
                <p:cNvPr id="539779" name="Line 131"/>
                <p:cNvSpPr>
                  <a:spLocks noChangeAspect="1" noChangeShapeType="1"/>
                </p:cNvSpPr>
                <p:nvPr/>
              </p:nvSpPr>
              <p:spPr bwMode="auto">
                <a:xfrm>
                  <a:off x="1848" y="2160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</p:grpSp>
          <p:sp>
            <p:nvSpPr>
              <p:cNvPr id="539780" name="Line 132"/>
              <p:cNvSpPr>
                <a:spLocks noChangeAspect="1" noChangeShapeType="1"/>
              </p:cNvSpPr>
              <p:nvPr/>
            </p:nvSpPr>
            <p:spPr bwMode="auto">
              <a:xfrm>
                <a:off x="2016" y="3240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539659" name="Group 133"/>
            <p:cNvGrpSpPr>
              <a:grpSpLocks noChangeAspect="1"/>
            </p:cNvGrpSpPr>
            <p:nvPr/>
          </p:nvGrpSpPr>
          <p:grpSpPr bwMode="auto">
            <a:xfrm>
              <a:off x="3984" y="768"/>
              <a:ext cx="578" cy="190"/>
              <a:chOff x="1296" y="3120"/>
              <a:chExt cx="912" cy="240"/>
            </a:xfrm>
          </p:grpSpPr>
          <p:grpSp>
            <p:nvGrpSpPr>
              <p:cNvPr id="539660" name="Group 134"/>
              <p:cNvGrpSpPr>
                <a:grpSpLocks noChangeAspect="1"/>
              </p:cNvGrpSpPr>
              <p:nvPr/>
            </p:nvGrpSpPr>
            <p:grpSpPr bwMode="auto">
              <a:xfrm>
                <a:off x="1584" y="3120"/>
                <a:ext cx="624" cy="240"/>
                <a:chOff x="1536" y="2160"/>
                <a:chExt cx="624" cy="240"/>
              </a:xfrm>
            </p:grpSpPr>
            <p:sp>
              <p:nvSpPr>
                <p:cNvPr id="539783" name="Rectangle 135"/>
                <p:cNvSpPr>
                  <a:spLocks noChangeAspect="1" noChangeArrowheads="1"/>
                </p:cNvSpPr>
                <p:nvPr/>
              </p:nvSpPr>
              <p:spPr bwMode="auto">
                <a:xfrm>
                  <a:off x="1536" y="2160"/>
                  <a:ext cx="624" cy="24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r>
                    <a:rPr lang="en-US" sz="1000">
                      <a:latin typeface="Century Gothic" charset="0"/>
                      <a:ea typeface="Century Gothic" charset="0"/>
                      <a:cs typeface="Century Gothic" charset="0"/>
                    </a:rPr>
                    <a:t>.72</a:t>
                  </a:r>
                </a:p>
              </p:txBody>
            </p:sp>
            <p:sp>
              <p:nvSpPr>
                <p:cNvPr id="539784" name="Line 136"/>
                <p:cNvSpPr>
                  <a:spLocks noChangeAspect="1" noChangeShapeType="1"/>
                </p:cNvSpPr>
                <p:nvPr/>
              </p:nvSpPr>
              <p:spPr bwMode="auto">
                <a:xfrm>
                  <a:off x="1848" y="2160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Century Gothic" charset="0"/>
                    <a:ea typeface="Century Gothic" charset="0"/>
                    <a:cs typeface="Century Gothic" charset="0"/>
                  </a:endParaRPr>
                </a:p>
              </p:txBody>
            </p:sp>
          </p:grpSp>
          <p:sp>
            <p:nvSpPr>
              <p:cNvPr id="539785" name="Line 137"/>
              <p:cNvSpPr>
                <a:spLocks noChangeAspect="1" noChangeShapeType="1"/>
              </p:cNvSpPr>
              <p:nvPr/>
            </p:nvSpPr>
            <p:spPr bwMode="auto">
              <a:xfrm>
                <a:off x="1296" y="324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</p:grpSp>
      <p:grpSp>
        <p:nvGrpSpPr>
          <p:cNvPr id="539661" name="Group 138"/>
          <p:cNvGrpSpPr>
            <a:grpSpLocks noChangeAspect="1"/>
          </p:cNvGrpSpPr>
          <p:nvPr/>
        </p:nvGrpSpPr>
        <p:grpSpPr bwMode="auto">
          <a:xfrm>
            <a:off x="7997825" y="1219200"/>
            <a:ext cx="917575" cy="301625"/>
            <a:chOff x="1296" y="3792"/>
            <a:chExt cx="912" cy="240"/>
          </a:xfrm>
        </p:grpSpPr>
        <p:grpSp>
          <p:nvGrpSpPr>
            <p:cNvPr id="539662" name="Group 139"/>
            <p:cNvGrpSpPr>
              <a:grpSpLocks noChangeAspect="1"/>
            </p:cNvGrpSpPr>
            <p:nvPr/>
          </p:nvGrpSpPr>
          <p:grpSpPr bwMode="auto">
            <a:xfrm>
              <a:off x="1584" y="3792"/>
              <a:ext cx="624" cy="240"/>
              <a:chOff x="1536" y="2160"/>
              <a:chExt cx="624" cy="240"/>
            </a:xfrm>
          </p:grpSpPr>
          <p:sp>
            <p:nvSpPr>
              <p:cNvPr id="539788" name="Rectangle 140"/>
              <p:cNvSpPr>
                <a:spLocks noChangeAspect="1" noChangeArrowheads="1"/>
              </p:cNvSpPr>
              <p:nvPr/>
            </p:nvSpPr>
            <p:spPr bwMode="auto">
              <a:xfrm>
                <a:off x="1536" y="2160"/>
                <a:ext cx="624" cy="2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000">
                    <a:latin typeface="Century Gothic" charset="0"/>
                    <a:ea typeface="Century Gothic" charset="0"/>
                    <a:cs typeface="Century Gothic" charset="0"/>
                  </a:rPr>
                  <a:t>.94    /</a:t>
                </a:r>
              </a:p>
            </p:txBody>
          </p:sp>
          <p:sp>
            <p:nvSpPr>
              <p:cNvPr id="539789" name="Line 141"/>
              <p:cNvSpPr>
                <a:spLocks noChangeAspect="1" noChangeShapeType="1"/>
              </p:cNvSpPr>
              <p:nvPr/>
            </p:nvSpPr>
            <p:spPr bwMode="auto">
              <a:xfrm>
                <a:off x="184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39790" name="Line 142"/>
            <p:cNvSpPr>
              <a:spLocks noChangeAspect="1" noChangeShapeType="1"/>
            </p:cNvSpPr>
            <p:nvPr/>
          </p:nvSpPr>
          <p:spPr bwMode="auto">
            <a:xfrm>
              <a:off x="1296" y="391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sp>
        <p:nvSpPr>
          <p:cNvPr id="539791" name="Text Box 143"/>
          <p:cNvSpPr txBox="1">
            <a:spLocks noChangeArrowheads="1"/>
          </p:cNvSpPr>
          <p:nvPr/>
        </p:nvSpPr>
        <p:spPr bwMode="auto">
          <a:xfrm>
            <a:off x="4800600" y="5410200"/>
            <a:ext cx="42178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Concatenate the lists from </a:t>
            </a:r>
          </a:p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0 to n – 1 together, in order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B534D754-08B9-ED4C-AA1A-2FD5185E4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75F5-9CC2-FF4E-9B44-8471E8A33A1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Correctness of Bucket Sort</a:t>
            </a:r>
          </a:p>
        </p:txBody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793162" cy="5076825"/>
          </a:xfrm>
        </p:spPr>
        <p:txBody>
          <a:bodyPr/>
          <a:lstStyle/>
          <a:p>
            <a:pPr>
              <a:spcBef>
                <a:spcPts val="1272"/>
              </a:spcBef>
            </a:pPr>
            <a:r>
              <a:rPr lang="en-US" dirty="0"/>
              <a:t>Consider two elements </a:t>
            </a:r>
            <a:r>
              <a:rPr lang="en-US" dirty="0">
                <a:latin typeface="Comic Sans MS" charset="0"/>
              </a:rPr>
              <a:t>A[</a:t>
            </a:r>
            <a:r>
              <a:rPr lang="en-US" dirty="0" err="1">
                <a:latin typeface="Comic Sans MS" charset="0"/>
              </a:rPr>
              <a:t>i</a:t>
            </a:r>
            <a:r>
              <a:rPr lang="en-US" dirty="0">
                <a:latin typeface="Comic Sans MS" charset="0"/>
              </a:rPr>
              <a:t>], A[ j]</a:t>
            </a:r>
          </a:p>
          <a:p>
            <a:pPr>
              <a:spcBef>
                <a:spcPts val="1272"/>
              </a:spcBef>
            </a:pPr>
            <a:r>
              <a:rPr lang="en-US" dirty="0"/>
              <a:t>Assume without loss of generality that </a:t>
            </a:r>
            <a:r>
              <a:rPr lang="en-US" dirty="0">
                <a:latin typeface="Comic Sans MS" charset="0"/>
              </a:rPr>
              <a:t>A[</a:t>
            </a:r>
            <a:r>
              <a:rPr lang="en-US" dirty="0" err="1">
                <a:latin typeface="Comic Sans MS" charset="0"/>
              </a:rPr>
              <a:t>i</a:t>
            </a:r>
            <a:r>
              <a:rPr lang="en-US" dirty="0">
                <a:latin typeface="Comic Sans MS" charset="0"/>
              </a:rPr>
              <a:t>] ≤ A[j]</a:t>
            </a:r>
          </a:p>
          <a:p>
            <a:pPr>
              <a:spcBef>
                <a:spcPts val="1272"/>
              </a:spcBef>
            </a:pPr>
            <a:r>
              <a:rPr lang="en-US" dirty="0"/>
              <a:t>Then </a:t>
            </a:r>
            <a:r>
              <a:rPr lang="en-US" dirty="0">
                <a:latin typeface="Comic Sans MS" charset="0"/>
                <a:sym typeface="Symbol" charset="2"/>
              </a:rPr>
              <a:t>⎣</a:t>
            </a:r>
            <a:r>
              <a:rPr lang="en-US" dirty="0" err="1">
                <a:latin typeface="Comic Sans MS" charset="0"/>
              </a:rPr>
              <a:t>nA</a:t>
            </a:r>
            <a:r>
              <a:rPr lang="en-US" dirty="0">
                <a:latin typeface="Comic Sans MS" charset="0"/>
              </a:rPr>
              <a:t>[</a:t>
            </a:r>
            <a:r>
              <a:rPr lang="en-US" dirty="0" err="1">
                <a:latin typeface="Comic Sans MS" charset="0"/>
              </a:rPr>
              <a:t>i</a:t>
            </a:r>
            <a:r>
              <a:rPr lang="en-US" dirty="0">
                <a:latin typeface="Comic Sans MS" charset="0"/>
              </a:rPr>
              <a:t>]</a:t>
            </a:r>
            <a:r>
              <a:rPr lang="en-US" dirty="0">
                <a:latin typeface="Comic Sans MS" charset="0"/>
                <a:sym typeface="Symbol" charset="2"/>
              </a:rPr>
              <a:t>⎦ </a:t>
            </a:r>
            <a:r>
              <a:rPr lang="en-US" dirty="0"/>
              <a:t>≤ </a:t>
            </a:r>
            <a:r>
              <a:rPr lang="en-US" dirty="0">
                <a:latin typeface="Comic Sans MS" charset="0"/>
                <a:sym typeface="Symbol" charset="2"/>
              </a:rPr>
              <a:t>⎣</a:t>
            </a:r>
            <a:r>
              <a:rPr lang="en-US" dirty="0" err="1">
                <a:latin typeface="Comic Sans MS" charset="0"/>
              </a:rPr>
              <a:t>nA</a:t>
            </a:r>
            <a:r>
              <a:rPr lang="en-US" dirty="0">
                <a:latin typeface="Comic Sans MS" charset="0"/>
              </a:rPr>
              <a:t>[j]</a:t>
            </a:r>
            <a:r>
              <a:rPr lang="en-US" dirty="0">
                <a:latin typeface="Comic Sans MS" charset="0"/>
                <a:sym typeface="Symbol" charset="2"/>
              </a:rPr>
              <a:t>⎦</a:t>
            </a:r>
          </a:p>
          <a:p>
            <a:pPr lvl="1">
              <a:spcBef>
                <a:spcPts val="1272"/>
              </a:spcBef>
            </a:pPr>
            <a:r>
              <a:rPr lang="en-US" dirty="0">
                <a:latin typeface="Comic Sans MS" charset="0"/>
              </a:rPr>
              <a:t>A[</a:t>
            </a:r>
            <a:r>
              <a:rPr lang="en-US" dirty="0" err="1">
                <a:latin typeface="Comic Sans MS" charset="0"/>
              </a:rPr>
              <a:t>i</a:t>
            </a:r>
            <a:r>
              <a:rPr lang="en-US" dirty="0">
                <a:latin typeface="Comic Sans MS" charset="0"/>
              </a:rPr>
              <a:t>]</a:t>
            </a:r>
            <a:r>
              <a:rPr lang="en-US" dirty="0"/>
              <a:t> belongs to the same group as </a:t>
            </a:r>
            <a:r>
              <a:rPr lang="en-US" dirty="0">
                <a:latin typeface="Comic Sans MS" charset="0"/>
              </a:rPr>
              <a:t>A[j]</a:t>
            </a:r>
            <a:r>
              <a:rPr lang="en-US" dirty="0"/>
              <a:t> or to a group with a lower index than that of </a:t>
            </a:r>
            <a:r>
              <a:rPr lang="en-US" dirty="0">
                <a:latin typeface="Comic Sans MS" charset="0"/>
              </a:rPr>
              <a:t>A[j]</a:t>
            </a:r>
          </a:p>
          <a:p>
            <a:pPr>
              <a:spcBef>
                <a:spcPts val="1272"/>
              </a:spcBef>
            </a:pPr>
            <a:r>
              <a:rPr lang="en-US" dirty="0"/>
              <a:t>If </a:t>
            </a:r>
            <a:r>
              <a:rPr lang="en-US" dirty="0">
                <a:latin typeface="Comic Sans MS" charset="0"/>
              </a:rPr>
              <a:t>A[</a:t>
            </a:r>
            <a:r>
              <a:rPr lang="en-US" dirty="0" err="1">
                <a:latin typeface="Comic Sans MS" charset="0"/>
              </a:rPr>
              <a:t>i</a:t>
            </a:r>
            <a:r>
              <a:rPr lang="en-US" dirty="0">
                <a:latin typeface="Comic Sans MS" charset="0"/>
              </a:rPr>
              <a:t>], A[j]</a:t>
            </a:r>
            <a:r>
              <a:rPr lang="en-US" dirty="0"/>
              <a:t> belong to the same bucket:</a:t>
            </a:r>
          </a:p>
          <a:p>
            <a:pPr lvl="1">
              <a:spcBef>
                <a:spcPts val="1272"/>
              </a:spcBef>
            </a:pPr>
            <a:r>
              <a:rPr lang="en-US" dirty="0"/>
              <a:t>insertion sort puts them in the proper order</a:t>
            </a:r>
          </a:p>
          <a:p>
            <a:pPr>
              <a:spcBef>
                <a:spcPts val="1272"/>
              </a:spcBef>
            </a:pPr>
            <a:r>
              <a:rPr lang="en-US" dirty="0"/>
              <a:t>If </a:t>
            </a:r>
            <a:r>
              <a:rPr lang="en-US" dirty="0">
                <a:latin typeface="Comic Sans MS" charset="0"/>
              </a:rPr>
              <a:t>A[</a:t>
            </a:r>
            <a:r>
              <a:rPr lang="en-US" dirty="0" err="1">
                <a:latin typeface="Comic Sans MS" charset="0"/>
              </a:rPr>
              <a:t>i</a:t>
            </a:r>
            <a:r>
              <a:rPr lang="en-US" dirty="0">
                <a:latin typeface="Comic Sans MS" charset="0"/>
              </a:rPr>
              <a:t>], A[j]</a:t>
            </a:r>
            <a:r>
              <a:rPr lang="en-US" dirty="0"/>
              <a:t> are put in different buckets:</a:t>
            </a:r>
          </a:p>
          <a:p>
            <a:pPr lvl="1">
              <a:spcBef>
                <a:spcPts val="1272"/>
              </a:spcBef>
            </a:pPr>
            <a:r>
              <a:rPr lang="en-US" dirty="0"/>
              <a:t>concatenation of the lists puts them in the proper order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7D7AF82-82DB-144B-A0AD-BC2EC821B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3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Bucket Sort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59762" cy="5076825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sz="2400" dirty="0">
                <a:solidFill>
                  <a:srgbClr val="DD0111"/>
                </a:solidFill>
                <a:latin typeface="Monotype Corsiva" charset="0"/>
              </a:rPr>
              <a:t>Alg.:</a:t>
            </a:r>
            <a:r>
              <a:rPr lang="en-US" sz="2400" dirty="0"/>
              <a:t> BUCKET-SORT(A, n)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b="1" dirty="0"/>
              <a:t>		for </a:t>
            </a:r>
            <a:r>
              <a:rPr lang="en-US" sz="2400" dirty="0" err="1">
                <a:latin typeface="Comic Sans MS" charset="0"/>
              </a:rPr>
              <a:t>i</a:t>
            </a:r>
            <a:r>
              <a:rPr lang="en-US" sz="2400" dirty="0">
                <a:latin typeface="Comic Sans MS" charset="0"/>
              </a:rPr>
              <a:t> ← 1</a:t>
            </a:r>
            <a:r>
              <a:rPr lang="en-US" sz="2400" dirty="0"/>
              <a:t> </a:t>
            </a:r>
            <a:r>
              <a:rPr lang="en-US" sz="2400" b="1" dirty="0"/>
              <a:t>to </a:t>
            </a:r>
            <a:r>
              <a:rPr lang="en-US" sz="2400" dirty="0"/>
              <a:t>n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b="1" dirty="0"/>
              <a:t>		     do </a:t>
            </a:r>
            <a:r>
              <a:rPr lang="en-US" sz="2400" dirty="0"/>
              <a:t>insert A[</a:t>
            </a:r>
            <a:r>
              <a:rPr lang="en-US" sz="2400" dirty="0" err="1"/>
              <a:t>i</a:t>
            </a:r>
            <a:r>
              <a:rPr lang="en-US" sz="2400" dirty="0"/>
              <a:t>] into list </a:t>
            </a:r>
            <a:r>
              <a:rPr lang="en-US" sz="2400" dirty="0">
                <a:latin typeface="Comic Sans MS" charset="0"/>
              </a:rPr>
              <a:t>B[</a:t>
            </a:r>
            <a:r>
              <a:rPr lang="en-US" sz="2400" dirty="0">
                <a:latin typeface="Comic Sans MS" charset="0"/>
                <a:sym typeface="Symbol" charset="2"/>
              </a:rPr>
              <a:t>⎣</a:t>
            </a:r>
            <a:r>
              <a:rPr lang="en-US" sz="2400" dirty="0" err="1">
                <a:latin typeface="Comic Sans MS" charset="0"/>
              </a:rPr>
              <a:t>nA</a:t>
            </a:r>
            <a:r>
              <a:rPr lang="en-US" sz="2400" dirty="0">
                <a:latin typeface="Comic Sans MS" charset="0"/>
              </a:rPr>
              <a:t>[</a:t>
            </a:r>
            <a:r>
              <a:rPr lang="en-US" sz="2400" dirty="0" err="1">
                <a:latin typeface="Comic Sans MS" charset="0"/>
              </a:rPr>
              <a:t>i</a:t>
            </a:r>
            <a:r>
              <a:rPr lang="en-US" sz="2400" dirty="0">
                <a:latin typeface="Comic Sans MS" charset="0"/>
              </a:rPr>
              <a:t>]</a:t>
            </a:r>
            <a:r>
              <a:rPr lang="en-US" sz="2400" dirty="0">
                <a:latin typeface="Comic Sans MS" charset="0"/>
                <a:sym typeface="Symbol" charset="2"/>
              </a:rPr>
              <a:t>⎦</a:t>
            </a:r>
            <a:r>
              <a:rPr lang="en-US" sz="2400" dirty="0">
                <a:latin typeface="Comic Sans MS" charset="0"/>
              </a:rPr>
              <a:t>]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b="1" dirty="0"/>
              <a:t>		for </a:t>
            </a:r>
            <a:r>
              <a:rPr lang="en-US" sz="2400" dirty="0" err="1">
                <a:latin typeface="Comic Sans MS" charset="0"/>
              </a:rPr>
              <a:t>i</a:t>
            </a:r>
            <a:r>
              <a:rPr lang="en-US" sz="2400" dirty="0">
                <a:latin typeface="Comic Sans MS" charset="0"/>
              </a:rPr>
              <a:t> ← 0</a:t>
            </a:r>
            <a:r>
              <a:rPr lang="en-US" sz="2400" dirty="0"/>
              <a:t> </a:t>
            </a:r>
            <a:r>
              <a:rPr lang="en-US" sz="2400" b="1" dirty="0"/>
              <a:t>to </a:t>
            </a:r>
            <a:r>
              <a:rPr lang="en-US" sz="2400" dirty="0">
                <a:latin typeface="Comic Sans MS" charset="0"/>
              </a:rPr>
              <a:t>n - 1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b="1" dirty="0"/>
              <a:t>			do </a:t>
            </a:r>
            <a:r>
              <a:rPr lang="en-US" sz="2400" dirty="0"/>
              <a:t>sort list </a:t>
            </a:r>
            <a:r>
              <a:rPr lang="en-US" sz="2400" dirty="0">
                <a:latin typeface="Comic Sans MS" charset="0"/>
              </a:rPr>
              <a:t>B[</a:t>
            </a:r>
            <a:r>
              <a:rPr lang="en-US" sz="2400" dirty="0" err="1">
                <a:latin typeface="Comic Sans MS" charset="0"/>
              </a:rPr>
              <a:t>i</a:t>
            </a:r>
            <a:r>
              <a:rPr lang="en-US" sz="2400" dirty="0">
                <a:latin typeface="Comic Sans MS" charset="0"/>
              </a:rPr>
              <a:t>]</a:t>
            </a:r>
            <a:r>
              <a:rPr lang="en-US" sz="2400" dirty="0"/>
              <a:t> with insertion sort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dirty="0"/>
              <a:t>		concatenate lists </a:t>
            </a:r>
            <a:r>
              <a:rPr lang="en-US" sz="2400" dirty="0">
                <a:latin typeface="Comic Sans MS" charset="0"/>
              </a:rPr>
              <a:t>B[0], B[1], . . . , B[n -1]</a:t>
            </a:r>
            <a:r>
              <a:rPr lang="en-US" sz="2400" dirty="0"/>
              <a:t> 		together in order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b="1" dirty="0"/>
              <a:t>		return </a:t>
            </a:r>
            <a:r>
              <a:rPr lang="en-US" sz="2400" dirty="0"/>
              <a:t>the concatenated lists</a:t>
            </a:r>
          </a:p>
        </p:txBody>
      </p:sp>
      <p:sp>
        <p:nvSpPr>
          <p:cNvPr id="543748" name="AutoShape 4"/>
          <p:cNvSpPr>
            <a:spLocks/>
          </p:cNvSpPr>
          <p:nvPr/>
        </p:nvSpPr>
        <p:spPr bwMode="auto">
          <a:xfrm>
            <a:off x="7287800" y="1981200"/>
            <a:ext cx="76200" cy="1066800"/>
          </a:xfrm>
          <a:prstGeom prst="rightBrace">
            <a:avLst>
              <a:gd name="adj1" fmla="val 1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749" name="AutoShape 5"/>
          <p:cNvSpPr>
            <a:spLocks/>
          </p:cNvSpPr>
          <p:nvPr/>
        </p:nvSpPr>
        <p:spPr bwMode="auto">
          <a:xfrm>
            <a:off x="7287800" y="3276600"/>
            <a:ext cx="76200" cy="1066800"/>
          </a:xfrm>
          <a:prstGeom prst="rightBrace">
            <a:avLst>
              <a:gd name="adj1" fmla="val 1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750" name="AutoShape 6"/>
          <p:cNvSpPr>
            <a:spLocks/>
          </p:cNvSpPr>
          <p:nvPr/>
        </p:nvSpPr>
        <p:spPr bwMode="auto">
          <a:xfrm>
            <a:off x="7287800" y="4648200"/>
            <a:ext cx="76200" cy="1066800"/>
          </a:xfrm>
          <a:prstGeom prst="rightBrace">
            <a:avLst>
              <a:gd name="adj1" fmla="val 1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751" name="Text Box 7"/>
          <p:cNvSpPr txBox="1">
            <a:spLocks noChangeArrowheads="1"/>
          </p:cNvSpPr>
          <p:nvPr/>
        </p:nvSpPr>
        <p:spPr bwMode="auto">
          <a:xfrm>
            <a:off x="7560850" y="2243138"/>
            <a:ext cx="633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ym typeface="Symbol" charset="2"/>
              </a:rPr>
              <a:t>𝝤(n)</a:t>
            </a:r>
          </a:p>
        </p:txBody>
      </p:sp>
      <p:sp>
        <p:nvSpPr>
          <p:cNvPr id="543752" name="Text Box 8"/>
          <p:cNvSpPr txBox="1">
            <a:spLocks noChangeArrowheads="1"/>
          </p:cNvSpPr>
          <p:nvPr/>
        </p:nvSpPr>
        <p:spPr bwMode="auto">
          <a:xfrm>
            <a:off x="7560850" y="3581400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ym typeface="Symbol" charset="2"/>
              </a:rPr>
              <a:t>Θ</a:t>
            </a:r>
            <a:r>
              <a:rPr lang="en-US" dirty="0">
                <a:sym typeface="Symbol" charset="2"/>
              </a:rPr>
              <a:t>(n)</a:t>
            </a:r>
          </a:p>
        </p:txBody>
      </p:sp>
      <p:sp>
        <p:nvSpPr>
          <p:cNvPr id="543753" name="Text Box 9"/>
          <p:cNvSpPr txBox="1">
            <a:spLocks noChangeArrowheads="1"/>
          </p:cNvSpPr>
          <p:nvPr/>
        </p:nvSpPr>
        <p:spPr bwMode="auto">
          <a:xfrm>
            <a:off x="7560850" y="4953000"/>
            <a:ext cx="633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ym typeface="Symbol" charset="2"/>
              </a:rPr>
              <a:t>𝝤(n)</a:t>
            </a:r>
          </a:p>
        </p:txBody>
      </p:sp>
      <p:sp>
        <p:nvSpPr>
          <p:cNvPr id="543754" name="Line 10"/>
          <p:cNvSpPr>
            <a:spLocks noChangeShapeType="1"/>
          </p:cNvSpPr>
          <p:nvPr/>
        </p:nvSpPr>
        <p:spPr bwMode="auto">
          <a:xfrm>
            <a:off x="6068600" y="6096000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755" name="Text Box 11"/>
          <p:cNvSpPr txBox="1">
            <a:spLocks noChangeArrowheads="1"/>
          </p:cNvSpPr>
          <p:nvPr/>
        </p:nvSpPr>
        <p:spPr bwMode="auto">
          <a:xfrm>
            <a:off x="7612221" y="6172200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ym typeface="Symbol" charset="2"/>
              </a:rPr>
              <a:t>Θ</a:t>
            </a:r>
            <a:r>
              <a:rPr lang="en-US" dirty="0">
                <a:sym typeface="Symbol" charset="2"/>
              </a:rPr>
              <a:t>(n)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AEFF84-DAA4-C84E-A812-A492165E4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4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8" grpId="0" animBg="1"/>
      <p:bldP spid="543749" grpId="0" animBg="1"/>
      <p:bldP spid="543750" grpId="0" animBg="1"/>
      <p:bldP spid="543751" grpId="0"/>
      <p:bldP spid="543752" grpId="0"/>
      <p:bldP spid="543753" grpId="0"/>
      <p:bldP spid="543754" grpId="0" animBg="1"/>
      <p:bldP spid="54375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54149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 dirty="0"/>
              <a:t>Any comparison sort will take at least </a:t>
            </a:r>
            <a:r>
              <a:rPr lang="en-US" sz="2400" dirty="0" err="1">
                <a:latin typeface="Comic Sans MS" charset="0"/>
              </a:rPr>
              <a:t>nlgn</a:t>
            </a:r>
            <a:r>
              <a:rPr lang="en-US" sz="2400" dirty="0">
                <a:latin typeface="Comic Sans MS" charset="0"/>
              </a:rPr>
              <a:t> </a:t>
            </a:r>
            <a:r>
              <a:rPr lang="en-US" sz="2400" dirty="0"/>
              <a:t>to sort an array of </a:t>
            </a:r>
            <a:r>
              <a:rPr lang="en-US" sz="2400" dirty="0">
                <a:latin typeface="Comic Sans MS" charset="0"/>
              </a:rPr>
              <a:t>n</a:t>
            </a:r>
            <a:r>
              <a:rPr lang="en-US" sz="2400" dirty="0"/>
              <a:t> numbers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We can achieve a better running time for sorting if we can make certain assumptions on the input data:</a:t>
            </a:r>
          </a:p>
          <a:p>
            <a:pPr lvl="1">
              <a:lnSpc>
                <a:spcPct val="120000"/>
              </a:lnSpc>
            </a:pPr>
            <a:r>
              <a:rPr lang="en-US" sz="2000" b="1" dirty="0"/>
              <a:t>Counting sort:</a:t>
            </a:r>
            <a:r>
              <a:rPr lang="en-US" sz="2000" dirty="0"/>
              <a:t> each of the n input elements is an integer in the range </a:t>
            </a:r>
            <a:r>
              <a:rPr lang="en-US" sz="2000" dirty="0">
                <a:latin typeface="Comic Sans MS" charset="0"/>
              </a:rPr>
              <a:t>0</a:t>
            </a:r>
            <a:r>
              <a:rPr lang="en-US" sz="2000" dirty="0"/>
              <a:t> to </a:t>
            </a:r>
            <a:r>
              <a:rPr lang="en-US" sz="2000" dirty="0">
                <a:latin typeface="Comic Sans MS" charset="0"/>
              </a:rPr>
              <a:t>k</a:t>
            </a:r>
          </a:p>
          <a:p>
            <a:pPr lvl="1">
              <a:lnSpc>
                <a:spcPct val="120000"/>
              </a:lnSpc>
            </a:pPr>
            <a:r>
              <a:rPr lang="en-US" sz="2000" b="1" dirty="0"/>
              <a:t>Radix sort:</a:t>
            </a:r>
            <a:r>
              <a:rPr lang="en-US" sz="2000" dirty="0"/>
              <a:t> the elements in the input are integers represented with </a:t>
            </a:r>
            <a:r>
              <a:rPr lang="en-US" sz="2000" dirty="0">
                <a:latin typeface="Comic Sans MS" charset="0"/>
              </a:rPr>
              <a:t>d</a:t>
            </a:r>
            <a:r>
              <a:rPr lang="en-US" sz="2000" dirty="0"/>
              <a:t> digits</a:t>
            </a:r>
          </a:p>
          <a:p>
            <a:pPr lvl="1">
              <a:lnSpc>
                <a:spcPct val="120000"/>
              </a:lnSpc>
            </a:pPr>
            <a:r>
              <a:rPr lang="en-US" sz="2000" b="1" dirty="0"/>
              <a:t>Bucket sort:</a:t>
            </a:r>
            <a:r>
              <a:rPr lang="en-US" sz="2000" dirty="0"/>
              <a:t> the numbers in the input are uniformly distributed over the interval </a:t>
            </a:r>
            <a:r>
              <a:rPr lang="en-US" sz="2000" dirty="0">
                <a:latin typeface="Comic Sans MS" charset="0"/>
              </a:rPr>
              <a:t>[0, 1)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551D884-A022-0448-BBF9-361DE3BBC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385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10</a:t>
            </a:r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/>
              <a:t>Chapter </a:t>
            </a:r>
            <a:r>
              <a:rPr lang="en-US" sz="2400" dirty="0"/>
              <a:t>8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48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Selection in </a:t>
            </a:r>
            <a:r>
              <a:rPr lang="en-US">
                <a:latin typeface="Comic Sans MS" pitchFamily="-107" charset="0"/>
              </a:rPr>
              <a:t>O(n)</a:t>
            </a:r>
            <a:r>
              <a:rPr lang="en-US"/>
              <a:t> Worst Case</a:t>
            </a:r>
            <a:endParaRPr lang="en-US">
              <a:latin typeface="Comic Sans MS" pitchFamily="-107" charset="0"/>
            </a:endParaRP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2657475"/>
            <a:ext cx="8558212" cy="3987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sz="2000" dirty="0"/>
              <a:t>Divide the </a:t>
            </a:r>
            <a:r>
              <a:rPr lang="en-US" sz="2000" dirty="0">
                <a:latin typeface="Comic Sans MS" pitchFamily="-107" charset="0"/>
              </a:rPr>
              <a:t>n</a:t>
            </a:r>
            <a:r>
              <a:rPr lang="en-US" sz="2000" i="1" dirty="0"/>
              <a:t> </a:t>
            </a:r>
            <a:r>
              <a:rPr lang="en-US" sz="2000" dirty="0"/>
              <a:t>elements into groups of 5 </a:t>
            </a:r>
            <a:r>
              <a:rPr lang="en-US" sz="2000" dirty="0">
                <a:sym typeface="Symbol" pitchFamily="-107" charset="2"/>
              </a:rPr>
              <a:t>⇒⎡</a:t>
            </a:r>
            <a:r>
              <a:rPr lang="en-US" sz="2000" dirty="0">
                <a:latin typeface="Comic Sans MS" pitchFamily="-107" charset="0"/>
              </a:rPr>
              <a:t>n/5</a:t>
            </a:r>
            <a:r>
              <a:rPr lang="en-US" sz="2000" dirty="0">
                <a:sym typeface="Symbol" pitchFamily="-107" charset="2"/>
              </a:rPr>
              <a:t>⎤ groups </a:t>
            </a:r>
          </a:p>
          <a:p>
            <a:pPr marL="533400" indent="-533400">
              <a:buFontTx/>
              <a:buAutoNum type="arabicPeriod"/>
            </a:pPr>
            <a:r>
              <a:rPr lang="en-US" sz="2000" dirty="0"/>
              <a:t>Find the median of each of the </a:t>
            </a:r>
            <a:r>
              <a:rPr lang="en-US" sz="2000" dirty="0">
                <a:sym typeface="Symbol" pitchFamily="-107" charset="2"/>
              </a:rPr>
              <a:t>⎡</a:t>
            </a:r>
            <a:r>
              <a:rPr lang="en-US" sz="2000" dirty="0">
                <a:latin typeface="Comic Sans MS" pitchFamily="-107" charset="0"/>
              </a:rPr>
              <a:t>n/5</a:t>
            </a:r>
            <a:r>
              <a:rPr lang="en-US" sz="2000" dirty="0">
                <a:sym typeface="Symbol" pitchFamily="-107" charset="2"/>
              </a:rPr>
              <a:t>⎤ groups</a:t>
            </a:r>
          </a:p>
          <a:p>
            <a:pPr marL="914400" lvl="1" indent="-457200">
              <a:buFontTx/>
              <a:buChar char="•"/>
            </a:pPr>
            <a:r>
              <a:rPr lang="en-US" sz="1800" dirty="0">
                <a:sym typeface="Symbol" pitchFamily="-107" charset="2"/>
              </a:rPr>
              <a:t>Use insertion sort, then pick the median</a:t>
            </a:r>
          </a:p>
          <a:p>
            <a:pPr marL="533400" indent="-533400">
              <a:buFontTx/>
              <a:buAutoNum type="arabicPeriod"/>
            </a:pPr>
            <a:r>
              <a:rPr lang="en-US" sz="2000" dirty="0">
                <a:sym typeface="Symbol" pitchFamily="-107" charset="2"/>
              </a:rPr>
              <a:t>Use SELECT recursively to find the median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x</a:t>
            </a:r>
            <a:r>
              <a:rPr lang="en-US" sz="2000" dirty="0">
                <a:sym typeface="Symbol" pitchFamily="-107" charset="2"/>
              </a:rPr>
              <a:t> of the ⎡</a:t>
            </a:r>
            <a:r>
              <a:rPr lang="en-US" sz="2000" dirty="0">
                <a:latin typeface="Comic Sans MS" pitchFamily="-107" charset="0"/>
              </a:rPr>
              <a:t>n/5</a:t>
            </a:r>
            <a:r>
              <a:rPr lang="en-US" sz="2000" dirty="0">
                <a:sym typeface="Symbol" pitchFamily="-107" charset="2"/>
              </a:rPr>
              <a:t>⎤ medians</a:t>
            </a:r>
          </a:p>
          <a:p>
            <a:pPr marL="533400" indent="-533400">
              <a:buFontTx/>
              <a:buAutoNum type="arabicPeriod"/>
            </a:pPr>
            <a:r>
              <a:rPr lang="en-US" sz="2000" dirty="0">
                <a:sym typeface="Symbol" pitchFamily="-107" charset="2"/>
              </a:rPr>
              <a:t>Partition the input array around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x</a:t>
            </a:r>
            <a:r>
              <a:rPr lang="en-US" sz="2000" dirty="0">
                <a:sym typeface="Symbol" pitchFamily="-107" charset="2"/>
              </a:rPr>
              <a:t>, using the modified version of PARTITION</a:t>
            </a:r>
          </a:p>
          <a:p>
            <a:pPr marL="914400" lvl="1" indent="-457200">
              <a:buFontTx/>
              <a:buChar char="•"/>
            </a:pPr>
            <a:r>
              <a:rPr lang="en-US" sz="1800" dirty="0">
                <a:sym typeface="Symbol" pitchFamily="-107" charset="2"/>
              </a:rPr>
              <a:t>There are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 k-1</a:t>
            </a:r>
            <a:r>
              <a:rPr lang="en-US" sz="1800" dirty="0">
                <a:sym typeface="Symbol" pitchFamily="-107" charset="2"/>
              </a:rPr>
              <a:t> elements on the low side of the partition and 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n-k</a:t>
            </a:r>
            <a:r>
              <a:rPr lang="en-US" sz="1800" dirty="0">
                <a:sym typeface="Symbol" pitchFamily="-107" charset="2"/>
              </a:rPr>
              <a:t> on the high side</a:t>
            </a:r>
          </a:p>
          <a:p>
            <a:pPr marL="533400" indent="-533400">
              <a:buFontTx/>
              <a:buAutoNum type="arabicPeriod"/>
            </a:pPr>
            <a:r>
              <a:rPr lang="en-US" sz="2000" dirty="0">
                <a:sym typeface="Symbol" pitchFamily="-107" charset="2"/>
              </a:rPr>
              <a:t>If </a:t>
            </a:r>
            <a:r>
              <a:rPr lang="en-US" sz="2000" dirty="0" err="1"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 = k</a:t>
            </a:r>
            <a:r>
              <a:rPr lang="en-US" sz="2000" dirty="0">
                <a:sym typeface="Symbol" pitchFamily="-107" charset="2"/>
              </a:rPr>
              <a:t> then return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x</a:t>
            </a:r>
            <a:r>
              <a:rPr lang="en-US" sz="2000" dirty="0">
                <a:sym typeface="Symbol" pitchFamily="-107" charset="2"/>
              </a:rPr>
              <a:t>. Otherwise, use SELECT recursively:</a:t>
            </a:r>
          </a:p>
          <a:p>
            <a:pPr marL="914400" lvl="1" indent="-457200">
              <a:buFontTx/>
              <a:buChar char="•"/>
            </a:pPr>
            <a:r>
              <a:rPr lang="en-US" sz="1800" dirty="0">
                <a:sym typeface="Symbol" pitchFamily="-107" charset="2"/>
              </a:rPr>
              <a:t>Find the </a:t>
            </a:r>
            <a:r>
              <a:rPr lang="en-US" sz="1800" dirty="0" err="1"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1800" dirty="0" err="1">
                <a:sym typeface="Symbol" pitchFamily="-107" charset="2"/>
              </a:rPr>
              <a:t>-th</a:t>
            </a:r>
            <a:r>
              <a:rPr lang="en-US" sz="1800" dirty="0">
                <a:sym typeface="Symbol" pitchFamily="-107" charset="2"/>
              </a:rPr>
              <a:t> smallest element on the low side if </a:t>
            </a:r>
            <a:r>
              <a:rPr lang="en-US" sz="1800" dirty="0" err="1"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 &lt; k</a:t>
            </a:r>
          </a:p>
          <a:p>
            <a:pPr marL="914400" lvl="1" indent="-457200">
              <a:buFontTx/>
              <a:buChar char="•"/>
            </a:pPr>
            <a:r>
              <a:rPr lang="en-US" sz="1800" dirty="0">
                <a:sym typeface="Symbol" pitchFamily="-107" charset="2"/>
              </a:rPr>
              <a:t>Find the 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(</a:t>
            </a:r>
            <a:r>
              <a:rPr lang="en-US" sz="1800" dirty="0" err="1"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-k)</a:t>
            </a:r>
            <a:r>
              <a:rPr lang="en-US" sz="1800" dirty="0">
                <a:sym typeface="Symbol" pitchFamily="-107" charset="2"/>
              </a:rPr>
              <a:t>-</a:t>
            </a:r>
            <a:r>
              <a:rPr lang="en-US" sz="1800" dirty="0" err="1">
                <a:sym typeface="Symbol" pitchFamily="-107" charset="2"/>
              </a:rPr>
              <a:t>th</a:t>
            </a:r>
            <a:r>
              <a:rPr lang="en-US" sz="1800" dirty="0">
                <a:sym typeface="Symbol" pitchFamily="-107" charset="2"/>
              </a:rPr>
              <a:t> smallest element on the high side if </a:t>
            </a:r>
            <a:r>
              <a:rPr lang="en-US" sz="1800" dirty="0" err="1"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 &gt; k</a:t>
            </a:r>
          </a:p>
        </p:txBody>
      </p:sp>
      <p:sp>
        <p:nvSpPr>
          <p:cNvPr id="465924" name="Rectangle 4"/>
          <p:cNvSpPr>
            <a:spLocks noChangeArrowheads="1"/>
          </p:cNvSpPr>
          <p:nvPr/>
        </p:nvSpPr>
        <p:spPr bwMode="auto">
          <a:xfrm>
            <a:off x="717550" y="1263650"/>
            <a:ext cx="7600950" cy="3286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5925" name="Text Box 5"/>
          <p:cNvSpPr txBox="1">
            <a:spLocks noChangeArrowheads="1"/>
          </p:cNvSpPr>
          <p:nvPr/>
        </p:nvSpPr>
        <p:spPr bwMode="auto">
          <a:xfrm>
            <a:off x="200025" y="1246188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A:</a:t>
            </a:r>
          </a:p>
        </p:txBody>
      </p:sp>
      <p:grpSp>
        <p:nvGrpSpPr>
          <p:cNvPr id="465926" name="Group 6"/>
          <p:cNvGrpSpPr>
            <a:grpSpLocks/>
          </p:cNvGrpSpPr>
          <p:nvPr/>
        </p:nvGrpSpPr>
        <p:grpSpPr bwMode="auto">
          <a:xfrm>
            <a:off x="965200" y="1181100"/>
            <a:ext cx="7116763" cy="490538"/>
            <a:chOff x="608" y="744"/>
            <a:chExt cx="4483" cy="309"/>
          </a:xfrm>
        </p:grpSpPr>
        <p:sp>
          <p:nvSpPr>
            <p:cNvPr id="465927" name="Line 7"/>
            <p:cNvSpPr>
              <a:spLocks noChangeShapeType="1"/>
            </p:cNvSpPr>
            <p:nvPr/>
          </p:nvSpPr>
          <p:spPr bwMode="auto">
            <a:xfrm>
              <a:off x="1229" y="747"/>
              <a:ext cx="0" cy="3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28" name="Line 8"/>
            <p:cNvSpPr>
              <a:spLocks noChangeShapeType="1"/>
            </p:cNvSpPr>
            <p:nvPr/>
          </p:nvSpPr>
          <p:spPr bwMode="auto">
            <a:xfrm>
              <a:off x="2040" y="752"/>
              <a:ext cx="0" cy="3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29" name="Line 9"/>
            <p:cNvSpPr>
              <a:spLocks noChangeShapeType="1"/>
            </p:cNvSpPr>
            <p:nvPr/>
          </p:nvSpPr>
          <p:spPr bwMode="auto">
            <a:xfrm>
              <a:off x="2852" y="744"/>
              <a:ext cx="0" cy="3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0" name="Line 10"/>
            <p:cNvSpPr>
              <a:spLocks noChangeShapeType="1"/>
            </p:cNvSpPr>
            <p:nvPr/>
          </p:nvSpPr>
          <p:spPr bwMode="auto">
            <a:xfrm>
              <a:off x="3267" y="891"/>
              <a:ext cx="29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1" name="Line 11"/>
            <p:cNvSpPr>
              <a:spLocks noChangeShapeType="1"/>
            </p:cNvSpPr>
            <p:nvPr/>
          </p:nvSpPr>
          <p:spPr bwMode="auto">
            <a:xfrm>
              <a:off x="4450" y="750"/>
              <a:ext cx="0" cy="3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2" name="Line 12"/>
            <p:cNvSpPr>
              <a:spLocks noChangeShapeType="1"/>
            </p:cNvSpPr>
            <p:nvPr/>
          </p:nvSpPr>
          <p:spPr bwMode="auto">
            <a:xfrm>
              <a:off x="608" y="796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3" name="Line 13"/>
            <p:cNvSpPr>
              <a:spLocks noChangeShapeType="1"/>
            </p:cNvSpPr>
            <p:nvPr/>
          </p:nvSpPr>
          <p:spPr bwMode="auto">
            <a:xfrm>
              <a:off x="761" y="796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4" name="Line 14"/>
            <p:cNvSpPr>
              <a:spLocks noChangeShapeType="1"/>
            </p:cNvSpPr>
            <p:nvPr/>
          </p:nvSpPr>
          <p:spPr bwMode="auto">
            <a:xfrm>
              <a:off x="914" y="796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5" name="Line 15"/>
            <p:cNvSpPr>
              <a:spLocks noChangeShapeType="1"/>
            </p:cNvSpPr>
            <p:nvPr/>
          </p:nvSpPr>
          <p:spPr bwMode="auto">
            <a:xfrm>
              <a:off x="1068" y="796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6" name="Line 16"/>
            <p:cNvSpPr>
              <a:spLocks noChangeShapeType="1"/>
            </p:cNvSpPr>
            <p:nvPr/>
          </p:nvSpPr>
          <p:spPr bwMode="auto">
            <a:xfrm>
              <a:off x="1411" y="797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7" name="Line 17"/>
            <p:cNvSpPr>
              <a:spLocks noChangeShapeType="1"/>
            </p:cNvSpPr>
            <p:nvPr/>
          </p:nvSpPr>
          <p:spPr bwMode="auto">
            <a:xfrm>
              <a:off x="1564" y="797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8" name="Line 18"/>
            <p:cNvSpPr>
              <a:spLocks noChangeShapeType="1"/>
            </p:cNvSpPr>
            <p:nvPr/>
          </p:nvSpPr>
          <p:spPr bwMode="auto">
            <a:xfrm>
              <a:off x="1717" y="797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9" name="Line 19"/>
            <p:cNvSpPr>
              <a:spLocks noChangeShapeType="1"/>
            </p:cNvSpPr>
            <p:nvPr/>
          </p:nvSpPr>
          <p:spPr bwMode="auto">
            <a:xfrm>
              <a:off x="1871" y="797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40" name="Line 20"/>
            <p:cNvSpPr>
              <a:spLocks noChangeShapeType="1"/>
            </p:cNvSpPr>
            <p:nvPr/>
          </p:nvSpPr>
          <p:spPr bwMode="auto">
            <a:xfrm>
              <a:off x="2222" y="799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41" name="Line 21"/>
            <p:cNvSpPr>
              <a:spLocks noChangeShapeType="1"/>
            </p:cNvSpPr>
            <p:nvPr/>
          </p:nvSpPr>
          <p:spPr bwMode="auto">
            <a:xfrm>
              <a:off x="2375" y="799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42" name="Line 22"/>
            <p:cNvSpPr>
              <a:spLocks noChangeShapeType="1"/>
            </p:cNvSpPr>
            <p:nvPr/>
          </p:nvSpPr>
          <p:spPr bwMode="auto">
            <a:xfrm>
              <a:off x="2528" y="799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43" name="Line 23"/>
            <p:cNvSpPr>
              <a:spLocks noChangeShapeType="1"/>
            </p:cNvSpPr>
            <p:nvPr/>
          </p:nvSpPr>
          <p:spPr bwMode="auto">
            <a:xfrm>
              <a:off x="2682" y="799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44" name="Line 24"/>
            <p:cNvSpPr>
              <a:spLocks noChangeShapeType="1"/>
            </p:cNvSpPr>
            <p:nvPr/>
          </p:nvSpPr>
          <p:spPr bwMode="auto">
            <a:xfrm>
              <a:off x="4631" y="801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45" name="Line 25"/>
            <p:cNvSpPr>
              <a:spLocks noChangeShapeType="1"/>
            </p:cNvSpPr>
            <p:nvPr/>
          </p:nvSpPr>
          <p:spPr bwMode="auto">
            <a:xfrm>
              <a:off x="4784" y="801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46" name="Line 26"/>
            <p:cNvSpPr>
              <a:spLocks noChangeShapeType="1"/>
            </p:cNvSpPr>
            <p:nvPr/>
          </p:nvSpPr>
          <p:spPr bwMode="auto">
            <a:xfrm>
              <a:off x="4937" y="801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47" name="Line 27"/>
            <p:cNvSpPr>
              <a:spLocks noChangeShapeType="1"/>
            </p:cNvSpPr>
            <p:nvPr/>
          </p:nvSpPr>
          <p:spPr bwMode="auto">
            <a:xfrm>
              <a:off x="5091" y="801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5948" name="Group 28"/>
          <p:cNvGrpSpPr>
            <a:grpSpLocks/>
          </p:cNvGrpSpPr>
          <p:nvPr/>
        </p:nvGrpSpPr>
        <p:grpSpPr bwMode="auto">
          <a:xfrm>
            <a:off x="1171575" y="1239838"/>
            <a:ext cx="6902450" cy="347662"/>
            <a:chOff x="738" y="781"/>
            <a:chExt cx="4348" cy="219"/>
          </a:xfrm>
        </p:grpSpPr>
        <p:sp>
          <p:nvSpPr>
            <p:cNvPr id="465949" name="Text Box 29"/>
            <p:cNvSpPr txBox="1">
              <a:spLocks noChangeArrowheads="1"/>
            </p:cNvSpPr>
            <p:nvPr/>
          </p:nvSpPr>
          <p:spPr bwMode="auto">
            <a:xfrm>
              <a:off x="738" y="781"/>
              <a:ext cx="2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x</a:t>
              </a:r>
              <a:r>
                <a:rPr lang="en-US" sz="1600" baseline="-25000"/>
                <a:t>1</a:t>
              </a:r>
              <a:endParaRPr lang="en-US" sz="1600"/>
            </a:p>
          </p:txBody>
        </p:sp>
        <p:sp>
          <p:nvSpPr>
            <p:cNvPr id="465950" name="Text Box 30"/>
            <p:cNvSpPr txBox="1">
              <a:spLocks noChangeArrowheads="1"/>
            </p:cNvSpPr>
            <p:nvPr/>
          </p:nvSpPr>
          <p:spPr bwMode="auto">
            <a:xfrm>
              <a:off x="1543" y="787"/>
              <a:ext cx="2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x</a:t>
              </a:r>
              <a:r>
                <a:rPr lang="en-US" sz="1600" baseline="-25000"/>
                <a:t>2</a:t>
              </a:r>
              <a:endParaRPr lang="en-US" sz="1600"/>
            </a:p>
          </p:txBody>
        </p:sp>
        <p:sp>
          <p:nvSpPr>
            <p:cNvPr id="465951" name="Text Box 31"/>
            <p:cNvSpPr txBox="1">
              <a:spLocks noChangeArrowheads="1"/>
            </p:cNvSpPr>
            <p:nvPr/>
          </p:nvSpPr>
          <p:spPr bwMode="auto">
            <a:xfrm>
              <a:off x="2343" y="786"/>
              <a:ext cx="2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x</a:t>
              </a:r>
              <a:r>
                <a:rPr lang="en-US" sz="1600" baseline="-25000"/>
                <a:t>3</a:t>
              </a:r>
              <a:endParaRPr lang="en-US" sz="1600"/>
            </a:p>
          </p:txBody>
        </p:sp>
        <p:sp>
          <p:nvSpPr>
            <p:cNvPr id="465952" name="Text Box 32"/>
            <p:cNvSpPr txBox="1">
              <a:spLocks noChangeArrowheads="1"/>
            </p:cNvSpPr>
            <p:nvPr/>
          </p:nvSpPr>
          <p:spPr bwMode="auto">
            <a:xfrm>
              <a:off x="4707" y="788"/>
              <a:ext cx="379" cy="212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x</a:t>
              </a:r>
              <a:r>
                <a:rPr lang="en-US" sz="1600" baseline="-25000">
                  <a:sym typeface="Symbol" pitchFamily="-107" charset="2"/>
                </a:rPr>
                <a:t>n/5</a:t>
              </a:r>
              <a:endParaRPr lang="en-US" sz="1600">
                <a:sym typeface="Symbol" pitchFamily="-107" charset="2"/>
              </a:endParaRPr>
            </a:p>
          </p:txBody>
        </p:sp>
      </p:grpSp>
      <p:grpSp>
        <p:nvGrpSpPr>
          <p:cNvPr id="465953" name="Group 33"/>
          <p:cNvGrpSpPr>
            <a:grpSpLocks/>
          </p:cNvGrpSpPr>
          <p:nvPr/>
        </p:nvGrpSpPr>
        <p:grpSpPr bwMode="auto">
          <a:xfrm>
            <a:off x="4602163" y="1665288"/>
            <a:ext cx="369887" cy="569912"/>
            <a:chOff x="2899" y="1049"/>
            <a:chExt cx="233" cy="359"/>
          </a:xfrm>
        </p:grpSpPr>
        <p:sp>
          <p:nvSpPr>
            <p:cNvPr id="465954" name="Text Box 34"/>
            <p:cNvSpPr txBox="1">
              <a:spLocks noChangeArrowheads="1"/>
            </p:cNvSpPr>
            <p:nvPr/>
          </p:nvSpPr>
          <p:spPr bwMode="auto">
            <a:xfrm>
              <a:off x="2899" y="1177"/>
              <a:ext cx="2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omic Sans MS" pitchFamily="-107" charset="0"/>
                </a:rPr>
                <a:t>x</a:t>
              </a:r>
            </a:p>
          </p:txBody>
        </p:sp>
        <p:sp>
          <p:nvSpPr>
            <p:cNvPr id="465955" name="AutoShape 35"/>
            <p:cNvSpPr>
              <a:spLocks noChangeArrowheads="1"/>
            </p:cNvSpPr>
            <p:nvPr/>
          </p:nvSpPr>
          <p:spPr bwMode="auto">
            <a:xfrm>
              <a:off x="2970" y="1049"/>
              <a:ext cx="90" cy="153"/>
            </a:xfrm>
            <a:prstGeom prst="downArrow">
              <a:avLst>
                <a:gd name="adj1" fmla="val 50000"/>
                <a:gd name="adj2" fmla="val 4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5956" name="Group 36"/>
          <p:cNvGrpSpPr>
            <a:grpSpLocks/>
          </p:cNvGrpSpPr>
          <p:nvPr/>
        </p:nvGrpSpPr>
        <p:grpSpPr bwMode="auto">
          <a:xfrm>
            <a:off x="717550" y="2085975"/>
            <a:ext cx="7600950" cy="496888"/>
            <a:chOff x="452" y="1314"/>
            <a:chExt cx="4788" cy="313"/>
          </a:xfrm>
        </p:grpSpPr>
        <p:sp>
          <p:nvSpPr>
            <p:cNvPr id="465957" name="Rectangle 37"/>
            <p:cNvSpPr>
              <a:spLocks noChangeArrowheads="1"/>
            </p:cNvSpPr>
            <p:nvPr/>
          </p:nvSpPr>
          <p:spPr bwMode="auto">
            <a:xfrm>
              <a:off x="452" y="1369"/>
              <a:ext cx="4788" cy="20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58" name="Line 38"/>
            <p:cNvSpPr>
              <a:spLocks noChangeShapeType="1"/>
            </p:cNvSpPr>
            <p:nvPr/>
          </p:nvSpPr>
          <p:spPr bwMode="auto">
            <a:xfrm>
              <a:off x="2615" y="1314"/>
              <a:ext cx="0" cy="3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59" name="Line 39"/>
            <p:cNvSpPr>
              <a:spLocks noChangeShapeType="1"/>
            </p:cNvSpPr>
            <p:nvPr/>
          </p:nvSpPr>
          <p:spPr bwMode="auto">
            <a:xfrm>
              <a:off x="2855" y="1316"/>
              <a:ext cx="0" cy="3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60" name="Text Box 40"/>
            <p:cNvSpPr txBox="1">
              <a:spLocks noChangeArrowheads="1"/>
            </p:cNvSpPr>
            <p:nvPr/>
          </p:nvSpPr>
          <p:spPr bwMode="auto">
            <a:xfrm>
              <a:off x="2636" y="1364"/>
              <a:ext cx="2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omic Sans MS" pitchFamily="-107" charset="0"/>
                </a:rPr>
                <a:t>x</a:t>
              </a:r>
            </a:p>
          </p:txBody>
        </p:sp>
        <p:sp>
          <p:nvSpPr>
            <p:cNvPr id="465961" name="Text Box 41"/>
            <p:cNvSpPr txBox="1">
              <a:spLocks noChangeArrowheads="1"/>
            </p:cNvSpPr>
            <p:nvPr/>
          </p:nvSpPr>
          <p:spPr bwMode="auto">
            <a:xfrm>
              <a:off x="870" y="1358"/>
              <a:ext cx="10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omic Sans MS" pitchFamily="-107" charset="0"/>
                </a:rPr>
                <a:t>k – 1</a:t>
              </a:r>
              <a:r>
                <a:rPr lang="en-US"/>
                <a:t> elements</a:t>
              </a:r>
            </a:p>
          </p:txBody>
        </p:sp>
        <p:sp>
          <p:nvSpPr>
            <p:cNvPr id="465962" name="Text Box 42"/>
            <p:cNvSpPr txBox="1">
              <a:spLocks noChangeArrowheads="1"/>
            </p:cNvSpPr>
            <p:nvPr/>
          </p:nvSpPr>
          <p:spPr bwMode="auto">
            <a:xfrm>
              <a:off x="3493" y="1351"/>
              <a:ext cx="10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omic Sans MS" pitchFamily="-107" charset="0"/>
                </a:rPr>
                <a:t>n - k</a:t>
              </a:r>
              <a:r>
                <a:rPr lang="en-US"/>
                <a:t> elements</a:t>
              </a:r>
            </a:p>
          </p:txBody>
        </p:sp>
      </p:grp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</p:spTree>
    <p:extLst>
      <p:ext uri="{BB962C8B-B14F-4D97-AF65-F5344CB8AC3E}">
        <p14:creationId xmlns:p14="http://schemas.microsoft.com/office/powerpoint/2010/main" val="283825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Recurrence for the Running Time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81088"/>
            <a:ext cx="8229600" cy="554831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000" dirty="0"/>
              <a:t>Step 1: making groups of 5 elements takes</a:t>
            </a:r>
          </a:p>
          <a:p>
            <a:pPr>
              <a:lnSpc>
                <a:spcPct val="200000"/>
              </a:lnSpc>
            </a:pPr>
            <a:r>
              <a:rPr lang="en-US" sz="2000" dirty="0"/>
              <a:t>Step 2: sorting </a:t>
            </a:r>
            <a:r>
              <a:rPr lang="en-US" sz="2000" dirty="0">
                <a:latin typeface="Comic Sans MS" pitchFamily="-107" charset="0"/>
              </a:rPr>
              <a:t>n/5</a:t>
            </a:r>
            <a:r>
              <a:rPr lang="en-US" sz="2000" dirty="0"/>
              <a:t> groups in </a:t>
            </a:r>
            <a:r>
              <a:rPr lang="en-US" sz="2000" dirty="0">
                <a:latin typeface="Comic Sans MS" pitchFamily="-107" charset="0"/>
              </a:rPr>
              <a:t>O(1)</a:t>
            </a:r>
            <a:r>
              <a:rPr lang="en-US" sz="2000" dirty="0"/>
              <a:t> time each takes </a:t>
            </a:r>
          </a:p>
          <a:p>
            <a:pPr>
              <a:lnSpc>
                <a:spcPct val="200000"/>
              </a:lnSpc>
            </a:pPr>
            <a:r>
              <a:rPr lang="en-US" sz="2000" dirty="0"/>
              <a:t>Step 3: calling SELECT on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⎡</a:t>
            </a:r>
            <a:r>
              <a:rPr lang="en-US" sz="2000" dirty="0">
                <a:latin typeface="Comic Sans MS" pitchFamily="-107" charset="0"/>
              </a:rPr>
              <a:t>n/5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⎤ </a:t>
            </a:r>
            <a:r>
              <a:rPr lang="en-US" sz="2000" dirty="0"/>
              <a:t>medians takes time </a:t>
            </a:r>
          </a:p>
          <a:p>
            <a:pPr>
              <a:lnSpc>
                <a:spcPct val="200000"/>
              </a:lnSpc>
            </a:pPr>
            <a:r>
              <a:rPr lang="en-US" sz="2000" dirty="0"/>
              <a:t>Step 4: partitioning the n-element array around </a:t>
            </a:r>
            <a:r>
              <a:rPr lang="en-US" sz="2000" dirty="0">
                <a:latin typeface="Comic Sans MS" pitchFamily="-107" charset="0"/>
              </a:rPr>
              <a:t>x</a:t>
            </a:r>
            <a:r>
              <a:rPr lang="en-US" sz="2000" dirty="0"/>
              <a:t> takes</a:t>
            </a:r>
          </a:p>
          <a:p>
            <a:pPr>
              <a:lnSpc>
                <a:spcPct val="200000"/>
              </a:lnSpc>
            </a:pPr>
            <a:r>
              <a:rPr lang="en-US" sz="2000" dirty="0"/>
              <a:t>Step 5: recursion on one partition takes</a:t>
            </a:r>
          </a:p>
          <a:p>
            <a:pPr>
              <a:lnSpc>
                <a:spcPct val="200000"/>
              </a:lnSpc>
            </a:pPr>
            <a:r>
              <a:rPr lang="en-US" sz="2000" dirty="0">
                <a:latin typeface="Comic Sans MS" pitchFamily="-107" charset="0"/>
              </a:rPr>
              <a:t>T(n) = T(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⎡</a:t>
            </a:r>
            <a:r>
              <a:rPr lang="en-US" sz="2000" dirty="0">
                <a:latin typeface="Comic Sans MS" pitchFamily="-107" charset="0"/>
              </a:rPr>
              <a:t>n/5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⎤</a:t>
            </a:r>
            <a:r>
              <a:rPr lang="en-US" sz="2000" dirty="0">
                <a:latin typeface="Comic Sans MS" pitchFamily="-107" charset="0"/>
              </a:rPr>
              <a:t>) + T(7n/10 + 6) + O(n)</a:t>
            </a:r>
          </a:p>
          <a:p>
            <a:pPr>
              <a:lnSpc>
                <a:spcPct val="200000"/>
              </a:lnSpc>
            </a:pPr>
            <a:r>
              <a:rPr lang="en-US" sz="2000" dirty="0"/>
              <a:t>We will show that </a:t>
            </a:r>
            <a:r>
              <a:rPr lang="en-US" sz="2000" dirty="0">
                <a:latin typeface="Comic Sans MS" pitchFamily="-107" charset="0"/>
              </a:rPr>
              <a:t>T(n) = O(n)</a:t>
            </a:r>
          </a:p>
        </p:txBody>
      </p:sp>
      <p:sp>
        <p:nvSpPr>
          <p:cNvPr id="474116" name="Rectangle 4"/>
          <p:cNvSpPr>
            <a:spLocks noChangeArrowheads="1"/>
          </p:cNvSpPr>
          <p:nvPr/>
        </p:nvSpPr>
        <p:spPr bwMode="auto">
          <a:xfrm>
            <a:off x="6235347" y="1346200"/>
            <a:ext cx="708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Comic Sans MS" pitchFamily="-107" charset="0"/>
              </a:rPr>
              <a:t>O(n)</a:t>
            </a:r>
            <a:endParaRPr lang="en-US" sz="2000">
              <a:solidFill>
                <a:schemeClr val="accent2"/>
              </a:solidFill>
            </a:endParaRPr>
          </a:p>
        </p:txBody>
      </p:sp>
      <p:sp>
        <p:nvSpPr>
          <p:cNvPr id="474117" name="Rectangle 5"/>
          <p:cNvSpPr>
            <a:spLocks noChangeArrowheads="1"/>
          </p:cNvSpPr>
          <p:nvPr/>
        </p:nvSpPr>
        <p:spPr bwMode="auto">
          <a:xfrm>
            <a:off x="7183085" y="1706563"/>
            <a:ext cx="708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Comic Sans MS" pitchFamily="-107" charset="0"/>
              </a:rPr>
              <a:t>O(n)</a:t>
            </a:r>
          </a:p>
        </p:txBody>
      </p:sp>
      <p:sp>
        <p:nvSpPr>
          <p:cNvPr id="474118" name="Rectangle 6"/>
          <p:cNvSpPr>
            <a:spLocks noChangeArrowheads="1"/>
          </p:cNvSpPr>
          <p:nvPr/>
        </p:nvSpPr>
        <p:spPr bwMode="auto">
          <a:xfrm>
            <a:off x="7270397" y="2430463"/>
            <a:ext cx="1157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</a:rPr>
              <a:t>T(</a:t>
            </a: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⎡</a:t>
            </a: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</a:rPr>
              <a:t>n/5</a:t>
            </a: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⎤</a:t>
            </a: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</a:rPr>
              <a:t>)</a:t>
            </a:r>
          </a:p>
        </p:txBody>
      </p:sp>
      <p:sp>
        <p:nvSpPr>
          <p:cNvPr id="474119" name="Rectangle 7"/>
          <p:cNvSpPr>
            <a:spLocks noChangeArrowheads="1"/>
          </p:cNvSpPr>
          <p:nvPr/>
        </p:nvSpPr>
        <p:spPr bwMode="auto">
          <a:xfrm>
            <a:off x="7516460" y="3330575"/>
            <a:ext cx="708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Comic Sans MS" pitchFamily="-107" charset="0"/>
              </a:rPr>
              <a:t>O(n)</a:t>
            </a:r>
            <a:endParaRPr lang="en-US" sz="2000">
              <a:solidFill>
                <a:schemeClr val="accent2"/>
              </a:solidFill>
            </a:endParaRPr>
          </a:p>
        </p:txBody>
      </p:sp>
      <p:sp>
        <p:nvSpPr>
          <p:cNvPr id="474120" name="Rectangle 8"/>
          <p:cNvSpPr>
            <a:spLocks noChangeArrowheads="1"/>
          </p:cNvSpPr>
          <p:nvPr/>
        </p:nvSpPr>
        <p:spPr bwMode="auto">
          <a:xfrm>
            <a:off x="5573873" y="4015340"/>
            <a:ext cx="25022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262626"/>
                </a:solidFill>
                <a:latin typeface="Century Gothic"/>
                <a:cs typeface="Century Gothic"/>
              </a:rPr>
              <a:t>time ≤ </a:t>
            </a:r>
            <a:r>
              <a:rPr lang="en-US" sz="2000" dirty="0">
                <a:solidFill>
                  <a:srgbClr val="DD0111"/>
                </a:solidFill>
                <a:latin typeface="Comic Sans MS" pitchFamily="-107" charset="0"/>
              </a:rPr>
              <a:t>T(7n/10 + 6)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3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Substitution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737983" cy="5076825"/>
          </a:xfrm>
        </p:spPr>
        <p:txBody>
          <a:bodyPr/>
          <a:lstStyle/>
          <a:p>
            <a:r>
              <a:rPr lang="en-US" sz="2400" dirty="0">
                <a:latin typeface="Comic Sans MS" pitchFamily="-107" charset="0"/>
              </a:rPr>
              <a:t>T(n) = T(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⎡</a:t>
            </a:r>
            <a:r>
              <a:rPr lang="en-US" sz="2400" dirty="0">
                <a:latin typeface="Comic Sans MS" pitchFamily="-107" charset="0"/>
              </a:rPr>
              <a:t>n/5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⎤</a:t>
            </a:r>
            <a:r>
              <a:rPr lang="en-US" sz="2400" dirty="0">
                <a:latin typeface="Comic Sans MS" pitchFamily="-107" charset="0"/>
              </a:rPr>
              <a:t>) + T(7n/10 + 6) + O(n)</a:t>
            </a:r>
          </a:p>
          <a:p>
            <a:pPr>
              <a:buFontTx/>
              <a:buNone/>
            </a:pPr>
            <a:r>
              <a:rPr lang="en-US" sz="2400" dirty="0"/>
              <a:t>	Show that </a:t>
            </a:r>
            <a:r>
              <a:rPr lang="en-US" sz="2400" dirty="0">
                <a:latin typeface="Comic Sans MS" pitchFamily="-107" charset="0"/>
              </a:rPr>
              <a:t>T(n) 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≤ </a:t>
            </a:r>
            <a:r>
              <a:rPr lang="en-US" sz="2400" dirty="0" err="1">
                <a:latin typeface="Comic Sans MS" pitchFamily="-107" charset="0"/>
                <a:ea typeface="Arial" pitchFamily="-107" charset="0"/>
                <a:cs typeface="Arial" pitchFamily="-107" charset="0"/>
              </a:rPr>
              <a:t>cn</a:t>
            </a:r>
            <a:r>
              <a:rPr lang="en-US" sz="2400" dirty="0">
                <a:ea typeface="Arial" pitchFamily="-107" charset="0"/>
                <a:cs typeface="Arial" pitchFamily="-107" charset="0"/>
              </a:rPr>
              <a:t> for some constant 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c &gt; 0</a:t>
            </a:r>
            <a:r>
              <a:rPr lang="en-US" sz="2400" dirty="0">
                <a:ea typeface="Arial" pitchFamily="-107" charset="0"/>
                <a:cs typeface="Arial" pitchFamily="-107" charset="0"/>
              </a:rPr>
              <a:t> and all 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n ≥ n</a:t>
            </a:r>
            <a:r>
              <a:rPr lang="en-US" sz="2400" baseline="-250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0</a:t>
            </a:r>
            <a:endParaRPr lang="en-US" sz="2400" dirty="0">
              <a:latin typeface="Comic Sans MS" pitchFamily="-107" charset="0"/>
              <a:ea typeface="Arial" pitchFamily="-107" charset="0"/>
              <a:cs typeface="Arial" pitchFamily="-107" charset="0"/>
            </a:endParaRPr>
          </a:p>
          <a:p>
            <a:pPr>
              <a:buFontTx/>
              <a:buNone/>
            </a:pPr>
            <a:r>
              <a:rPr lang="en-US" sz="2400" dirty="0">
                <a:latin typeface="Comic Sans MS" pitchFamily="-107" charset="0"/>
              </a:rPr>
              <a:t>	</a:t>
            </a:r>
          </a:p>
          <a:p>
            <a:pPr>
              <a:buFontTx/>
              <a:buNone/>
            </a:pPr>
            <a:r>
              <a:rPr lang="en-US" sz="2400" dirty="0">
                <a:latin typeface="Comic Sans MS" pitchFamily="-107" charset="0"/>
              </a:rPr>
              <a:t>	T(n) 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≤ c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⎡</a:t>
            </a:r>
            <a:r>
              <a:rPr lang="en-US" sz="2400" dirty="0">
                <a:latin typeface="Comic Sans MS" pitchFamily="-107" charset="0"/>
              </a:rPr>
              <a:t>n/5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⎤ + c (7n/10 + 6) + an</a:t>
            </a:r>
          </a:p>
          <a:p>
            <a:pPr>
              <a:buFontTx/>
              <a:buNone/>
            </a:pPr>
            <a:r>
              <a:rPr lang="en-US" sz="2400" dirty="0">
                <a:latin typeface="Comic Sans MS" pitchFamily="-107" charset="0"/>
                <a:sym typeface="Symbol" pitchFamily="-107" charset="2"/>
              </a:rPr>
              <a:t>		 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≤ </a:t>
            </a:r>
            <a:r>
              <a:rPr lang="en-US" sz="2400" dirty="0" err="1">
                <a:latin typeface="Comic Sans MS" pitchFamily="-107" charset="0"/>
                <a:ea typeface="Arial" pitchFamily="-107" charset="0"/>
                <a:cs typeface="Arial" pitchFamily="-107" charset="0"/>
              </a:rPr>
              <a:t>cn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/5 + c + 7cn/10 + 6c + an</a:t>
            </a:r>
          </a:p>
          <a:p>
            <a:pPr>
              <a:buFontTx/>
              <a:buNone/>
            </a:pP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		 = 9cn/10 + 7c + an</a:t>
            </a:r>
          </a:p>
          <a:p>
            <a:pPr>
              <a:buFontTx/>
              <a:buNone/>
            </a:pP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		 = </a:t>
            </a:r>
            <a:r>
              <a:rPr lang="en-US" sz="2400" dirty="0" err="1">
                <a:latin typeface="Comic Sans MS" pitchFamily="-107" charset="0"/>
                <a:ea typeface="Arial" pitchFamily="-107" charset="0"/>
                <a:cs typeface="Arial" pitchFamily="-107" charset="0"/>
              </a:rPr>
              <a:t>cn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 + (-</a:t>
            </a:r>
            <a:r>
              <a:rPr lang="en-US" sz="2400" dirty="0" err="1">
                <a:latin typeface="Comic Sans MS" pitchFamily="-107" charset="0"/>
                <a:ea typeface="Arial" pitchFamily="-107" charset="0"/>
                <a:cs typeface="Arial" pitchFamily="-107" charset="0"/>
              </a:rPr>
              <a:t>cn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/10 + 7c + an)</a:t>
            </a:r>
          </a:p>
          <a:p>
            <a:pPr>
              <a:buFontTx/>
              <a:buNone/>
            </a:pP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		 ≤ </a:t>
            </a:r>
            <a:r>
              <a:rPr lang="en-US" sz="2400" dirty="0" err="1">
                <a:latin typeface="Comic Sans MS" pitchFamily="-107" charset="0"/>
                <a:ea typeface="Arial" pitchFamily="-107" charset="0"/>
                <a:cs typeface="Arial" pitchFamily="-107" charset="0"/>
              </a:rPr>
              <a:t>cn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 		</a:t>
            </a:r>
            <a:r>
              <a:rPr lang="en-US" sz="2400" dirty="0">
                <a:ea typeface="Arial" pitchFamily="-107" charset="0"/>
                <a:cs typeface="Arial" pitchFamily="-107" charset="0"/>
              </a:rPr>
              <a:t>if: 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-</a:t>
            </a:r>
            <a:r>
              <a:rPr lang="en-US" sz="2400" dirty="0" err="1">
                <a:latin typeface="Comic Sans MS" pitchFamily="-107" charset="0"/>
                <a:ea typeface="Arial" pitchFamily="-107" charset="0"/>
                <a:cs typeface="Arial" pitchFamily="-107" charset="0"/>
              </a:rPr>
              <a:t>cn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/10 + 7c + an ≤ 0</a:t>
            </a:r>
          </a:p>
          <a:p>
            <a:pPr>
              <a:buFontTx/>
              <a:buNone/>
            </a:pPr>
            <a:endParaRPr lang="en-US" sz="2400" dirty="0">
              <a:latin typeface="Comic Sans MS" pitchFamily="-107" charset="0"/>
              <a:ea typeface="Arial" pitchFamily="-107" charset="0"/>
              <a:cs typeface="Arial" pitchFamily="-107" charset="0"/>
            </a:endParaRPr>
          </a:p>
          <a:p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c ≥ 10a(n/(n-70))	</a:t>
            </a:r>
          </a:p>
          <a:p>
            <a:pPr lvl="1"/>
            <a:r>
              <a:rPr lang="en-US" sz="2000" dirty="0">
                <a:ea typeface="Arial" pitchFamily="-107" charset="0"/>
                <a:cs typeface="Arial" pitchFamily="-107" charset="0"/>
              </a:rPr>
              <a:t>choose</a:t>
            </a:r>
            <a:r>
              <a:rPr lang="en-US" sz="20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 n</a:t>
            </a:r>
            <a:r>
              <a:rPr lang="en-US" sz="2000" baseline="-250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0</a:t>
            </a:r>
            <a:r>
              <a:rPr lang="en-US" sz="20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 &gt; 70</a:t>
            </a:r>
            <a:r>
              <a:rPr lang="en-US" sz="2000" dirty="0">
                <a:ea typeface="Arial" pitchFamily="-107" charset="0"/>
                <a:cs typeface="Arial" pitchFamily="-107" charset="0"/>
              </a:rPr>
              <a:t> and obtain the value of </a:t>
            </a:r>
            <a:r>
              <a:rPr lang="en-US" sz="20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773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Fast Can We Sort?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7" y="1214438"/>
            <a:ext cx="8469969" cy="5076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Insertion sort, Bubble Sort, Selection Sort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Merge sort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Quicksort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What is common to all these algorithms?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These algorithms sort by making comparisons between the input elements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To sort </a:t>
            </a:r>
            <a:r>
              <a:rPr lang="en-US" sz="2400" dirty="0">
                <a:latin typeface="Comic Sans MS" pitchFamily="-107" charset="0"/>
              </a:rPr>
              <a:t>n</a:t>
            </a:r>
            <a:r>
              <a:rPr lang="en-US" sz="2400" dirty="0"/>
              <a:t> elements, comparison sorts must make         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𝝮(</a:t>
            </a:r>
            <a:r>
              <a:rPr lang="en-US" sz="2400" dirty="0" err="1">
                <a:latin typeface="Comic Sans MS" pitchFamily="-107" charset="0"/>
              </a:rPr>
              <a:t>nlgn</a:t>
            </a:r>
            <a:r>
              <a:rPr lang="en-US" sz="2400" dirty="0">
                <a:latin typeface="Comic Sans MS" pitchFamily="-107" charset="0"/>
              </a:rPr>
              <a:t>)</a:t>
            </a:r>
            <a:r>
              <a:rPr lang="en-US" sz="2400" dirty="0"/>
              <a:t> comparisons in the worst case</a:t>
            </a:r>
          </a:p>
        </p:txBody>
      </p:sp>
      <p:sp>
        <p:nvSpPr>
          <p:cNvPr id="424964" name="Text Box 4"/>
          <p:cNvSpPr txBox="1">
            <a:spLocks noChangeArrowheads="1"/>
          </p:cNvSpPr>
          <p:nvPr/>
        </p:nvSpPr>
        <p:spPr bwMode="auto">
          <a:xfrm>
            <a:off x="6611938" y="1338263"/>
            <a:ext cx="9412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(n</a:t>
            </a:r>
            <a:r>
              <a:rPr lang="en-US" sz="2400" baseline="30000" dirty="0">
                <a:latin typeface="Comic Sans MS" pitchFamily="-107" charset="0"/>
                <a:sym typeface="Symbol" pitchFamily="-107" charset="2"/>
              </a:rPr>
              <a:t>2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)</a:t>
            </a:r>
          </a:p>
        </p:txBody>
      </p:sp>
      <p:sp>
        <p:nvSpPr>
          <p:cNvPr id="424965" name="Text Box 5"/>
          <p:cNvSpPr txBox="1">
            <a:spLocks noChangeArrowheads="1"/>
          </p:cNvSpPr>
          <p:nvPr/>
        </p:nvSpPr>
        <p:spPr bwMode="auto">
          <a:xfrm>
            <a:off x="3200400" y="1981200"/>
            <a:ext cx="1226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(</a:t>
            </a:r>
            <a:r>
              <a:rPr lang="en-US" sz="2400" dirty="0" err="1">
                <a:latin typeface="Comic Sans MS" pitchFamily="-107" charset="0"/>
                <a:sym typeface="Symbol" pitchFamily="-107" charset="2"/>
              </a:rPr>
              <a:t>nlgn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)</a:t>
            </a:r>
          </a:p>
        </p:txBody>
      </p:sp>
      <p:sp>
        <p:nvSpPr>
          <p:cNvPr id="424966" name="Text Box 6"/>
          <p:cNvSpPr txBox="1">
            <a:spLocks noChangeArrowheads="1"/>
          </p:cNvSpPr>
          <p:nvPr/>
        </p:nvSpPr>
        <p:spPr bwMode="auto">
          <a:xfrm>
            <a:off x="3200400" y="2590800"/>
            <a:ext cx="1226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(</a:t>
            </a:r>
            <a:r>
              <a:rPr lang="en-US" sz="2400" dirty="0" err="1">
                <a:latin typeface="Comic Sans MS" pitchFamily="-107" charset="0"/>
                <a:sym typeface="Symbol" pitchFamily="-107" charset="2"/>
              </a:rPr>
              <a:t>nlgn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F22C-61EC-3A4B-8BFA-1CEBFB5B19B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7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4" grpId="0"/>
      <p:bldP spid="424965" grpId="0"/>
      <p:bldP spid="4249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pic>
        <p:nvPicPr>
          <p:cNvPr id="48025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46188" y="3530600"/>
            <a:ext cx="6827837" cy="2895600"/>
          </a:xfrm>
          <a:noFill/>
          <a:ln/>
        </p:spPr>
      </p:pic>
      <p:sp>
        <p:nvSpPr>
          <p:cNvPr id="4802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 Tree Model</a:t>
            </a:r>
          </a:p>
        </p:txBody>
      </p:sp>
      <p:sp>
        <p:nvSpPr>
          <p:cNvPr id="48026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77925"/>
            <a:ext cx="8301037" cy="492601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000">
                <a:sym typeface="Symbol" pitchFamily="-107" charset="2"/>
              </a:rPr>
              <a:t>Represents the comparisons made by a sorting algorithm on an input of a given size: models all possible execution traces</a:t>
            </a:r>
          </a:p>
          <a:p>
            <a:pPr>
              <a:lnSpc>
                <a:spcPct val="120000"/>
              </a:lnSpc>
            </a:pPr>
            <a:r>
              <a:rPr lang="en-US" sz="2000">
                <a:sym typeface="Symbol" pitchFamily="-107" charset="2"/>
              </a:rPr>
              <a:t>Control, data movement, other operations are ignored</a:t>
            </a:r>
          </a:p>
          <a:p>
            <a:pPr>
              <a:lnSpc>
                <a:spcPct val="120000"/>
              </a:lnSpc>
            </a:pPr>
            <a:r>
              <a:rPr lang="en-US" sz="2000">
                <a:sym typeface="Symbol" pitchFamily="-107" charset="2"/>
              </a:rPr>
              <a:t>Count only the comparisons</a:t>
            </a:r>
          </a:p>
          <a:p>
            <a:pPr>
              <a:lnSpc>
                <a:spcPct val="120000"/>
              </a:lnSpc>
            </a:pPr>
            <a:r>
              <a:rPr lang="en-US" sz="2000">
                <a:sym typeface="Symbol" pitchFamily="-107" charset="2"/>
              </a:rPr>
              <a:t>Decision tree for insertion sort on three elements:</a:t>
            </a:r>
          </a:p>
        </p:txBody>
      </p:sp>
      <p:grpSp>
        <p:nvGrpSpPr>
          <p:cNvPr id="480261" name="Group 5"/>
          <p:cNvGrpSpPr>
            <a:grpSpLocks/>
          </p:cNvGrpSpPr>
          <p:nvPr/>
        </p:nvGrpSpPr>
        <p:grpSpPr bwMode="auto">
          <a:xfrm>
            <a:off x="5149851" y="3568700"/>
            <a:ext cx="2660651" cy="369888"/>
            <a:chOff x="3244" y="2248"/>
            <a:chExt cx="1676" cy="233"/>
          </a:xfrm>
        </p:grpSpPr>
        <p:sp>
          <p:nvSpPr>
            <p:cNvPr id="480262" name="Rectangle 6"/>
            <p:cNvSpPr>
              <a:spLocks noChangeArrowheads="1"/>
            </p:cNvSpPr>
            <p:nvPr/>
          </p:nvSpPr>
          <p:spPr bwMode="auto">
            <a:xfrm>
              <a:off x="3244" y="2255"/>
              <a:ext cx="1166" cy="211"/>
            </a:xfrm>
            <a:prstGeom prst="rect">
              <a:avLst/>
            </a:prstGeom>
            <a:noFill/>
            <a:ln w="25400">
              <a:solidFill>
                <a:srgbClr val="DD011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263" name="Text Box 7"/>
            <p:cNvSpPr txBox="1">
              <a:spLocks noChangeArrowheads="1"/>
            </p:cNvSpPr>
            <p:nvPr/>
          </p:nvSpPr>
          <p:spPr bwMode="auto">
            <a:xfrm>
              <a:off x="4411" y="2248"/>
              <a:ext cx="50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DD0111"/>
                  </a:solidFill>
                  <a:latin typeface="Century Gothic"/>
                  <a:cs typeface="Century Gothic"/>
                </a:rPr>
                <a:t>node</a:t>
              </a:r>
            </a:p>
          </p:txBody>
        </p:sp>
      </p:grpSp>
      <p:grpSp>
        <p:nvGrpSpPr>
          <p:cNvPr id="480264" name="Group 8"/>
          <p:cNvGrpSpPr>
            <a:grpSpLocks/>
          </p:cNvGrpSpPr>
          <p:nvPr/>
        </p:nvGrpSpPr>
        <p:grpSpPr bwMode="auto">
          <a:xfrm>
            <a:off x="704850" y="5649913"/>
            <a:ext cx="2298700" cy="369887"/>
            <a:chOff x="444" y="3559"/>
            <a:chExt cx="1448" cy="233"/>
          </a:xfrm>
        </p:grpSpPr>
        <p:sp>
          <p:nvSpPr>
            <p:cNvPr id="480265" name="Text Box 9"/>
            <p:cNvSpPr txBox="1">
              <a:spLocks noChangeArrowheads="1"/>
            </p:cNvSpPr>
            <p:nvPr/>
          </p:nvSpPr>
          <p:spPr bwMode="auto">
            <a:xfrm>
              <a:off x="444" y="3559"/>
              <a:ext cx="4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DD0111"/>
                  </a:solidFill>
                  <a:latin typeface="Century Gothic"/>
                  <a:cs typeface="Century Gothic"/>
                </a:rPr>
                <a:t>leaf:</a:t>
              </a:r>
            </a:p>
          </p:txBody>
        </p:sp>
        <p:sp>
          <p:nvSpPr>
            <p:cNvPr id="480266" name="Rectangle 10"/>
            <p:cNvSpPr>
              <a:spLocks noChangeArrowheads="1"/>
            </p:cNvSpPr>
            <p:nvPr/>
          </p:nvSpPr>
          <p:spPr bwMode="auto">
            <a:xfrm>
              <a:off x="825" y="3593"/>
              <a:ext cx="1067" cy="158"/>
            </a:xfrm>
            <a:prstGeom prst="rect">
              <a:avLst/>
            </a:prstGeom>
            <a:noFill/>
            <a:ln w="25400">
              <a:solidFill>
                <a:srgbClr val="DD011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80267" name="Group 11"/>
          <p:cNvGrpSpPr>
            <a:grpSpLocks/>
          </p:cNvGrpSpPr>
          <p:nvPr/>
        </p:nvGrpSpPr>
        <p:grpSpPr bwMode="auto">
          <a:xfrm>
            <a:off x="2393950" y="3532188"/>
            <a:ext cx="2476500" cy="2454275"/>
            <a:chOff x="1508" y="2225"/>
            <a:chExt cx="1560" cy="1546"/>
          </a:xfrm>
        </p:grpSpPr>
        <p:sp>
          <p:nvSpPr>
            <p:cNvPr id="480268" name="Line 12"/>
            <p:cNvSpPr>
              <a:spLocks noChangeShapeType="1"/>
            </p:cNvSpPr>
            <p:nvPr/>
          </p:nvSpPr>
          <p:spPr bwMode="auto">
            <a:xfrm flipH="1">
              <a:off x="2244" y="2777"/>
              <a:ext cx="491" cy="252"/>
            </a:xfrm>
            <a:prstGeom prst="line">
              <a:avLst/>
            </a:prstGeom>
            <a:noFill/>
            <a:ln w="254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269" name="Line 13"/>
            <p:cNvSpPr>
              <a:spLocks noChangeShapeType="1"/>
            </p:cNvSpPr>
            <p:nvPr/>
          </p:nvSpPr>
          <p:spPr bwMode="auto">
            <a:xfrm>
              <a:off x="2201" y="3173"/>
              <a:ext cx="229" cy="225"/>
            </a:xfrm>
            <a:prstGeom prst="line">
              <a:avLst/>
            </a:prstGeom>
            <a:noFill/>
            <a:ln w="254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270" name="Line 14"/>
            <p:cNvSpPr>
              <a:spLocks noChangeShapeType="1"/>
            </p:cNvSpPr>
            <p:nvPr/>
          </p:nvSpPr>
          <p:spPr bwMode="auto">
            <a:xfrm>
              <a:off x="2579" y="3560"/>
              <a:ext cx="216" cy="211"/>
            </a:xfrm>
            <a:prstGeom prst="line">
              <a:avLst/>
            </a:prstGeom>
            <a:noFill/>
            <a:ln w="254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271" name="Line 15"/>
            <p:cNvSpPr>
              <a:spLocks noChangeShapeType="1"/>
            </p:cNvSpPr>
            <p:nvPr/>
          </p:nvSpPr>
          <p:spPr bwMode="auto">
            <a:xfrm>
              <a:off x="2399" y="2466"/>
              <a:ext cx="220" cy="3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272" name="Text Box 16"/>
            <p:cNvSpPr txBox="1">
              <a:spLocks noChangeArrowheads="1"/>
            </p:cNvSpPr>
            <p:nvPr/>
          </p:nvSpPr>
          <p:spPr bwMode="auto">
            <a:xfrm>
              <a:off x="1508" y="2225"/>
              <a:ext cx="156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DD0111"/>
                  </a:solidFill>
                  <a:latin typeface="Century Gothic"/>
                  <a:cs typeface="Century Gothic"/>
                </a:rPr>
                <a:t>one execution trace</a:t>
              </a:r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F22C-61EC-3A4B-8BFA-1CEBFB5B19B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9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 Tree Model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251825" cy="5076825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2400"/>
              <a:t>All</a:t>
            </a:r>
            <a:r>
              <a:rPr lang="en-US" sz="2400">
                <a:latin typeface="Comic Sans MS" pitchFamily="-107" charset="0"/>
              </a:rPr>
              <a:t> </a:t>
            </a:r>
            <a:r>
              <a:rPr lang="en-US" sz="2400"/>
              <a:t>permutations on n elements must appear as one of the leaves in the decision tree </a:t>
            </a:r>
          </a:p>
          <a:p>
            <a:pPr>
              <a:lnSpc>
                <a:spcPct val="140000"/>
              </a:lnSpc>
            </a:pPr>
            <a:r>
              <a:rPr lang="en-US" sz="2400"/>
              <a:t>Worst-case number of comparisons </a:t>
            </a:r>
          </a:p>
          <a:p>
            <a:pPr lvl="1">
              <a:lnSpc>
                <a:spcPct val="140000"/>
              </a:lnSpc>
            </a:pPr>
            <a:r>
              <a:rPr lang="en-US" sz="2000"/>
              <a:t>the length of the longest path from the root to a leaf </a:t>
            </a:r>
          </a:p>
          <a:p>
            <a:pPr lvl="1">
              <a:lnSpc>
                <a:spcPct val="140000"/>
              </a:lnSpc>
            </a:pPr>
            <a:r>
              <a:rPr lang="en-US" sz="2000"/>
              <a:t>the height of the decision tree</a:t>
            </a:r>
          </a:p>
        </p:txBody>
      </p:sp>
      <p:pic>
        <p:nvPicPr>
          <p:cNvPr id="48230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127250" y="3917950"/>
            <a:ext cx="5565775" cy="2360613"/>
          </a:xfrm>
          <a:noFill/>
          <a:ln/>
        </p:spPr>
      </p:pic>
      <p:sp>
        <p:nvSpPr>
          <p:cNvPr id="482309" name="Text Box 5"/>
          <p:cNvSpPr txBox="1">
            <a:spLocks noChangeArrowheads="1"/>
          </p:cNvSpPr>
          <p:nvPr/>
        </p:nvSpPr>
        <p:spPr bwMode="auto">
          <a:xfrm>
            <a:off x="5656681" y="1808915"/>
            <a:ext cx="2524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DD0111"/>
                </a:solidFill>
                <a:latin typeface="Century Gothic"/>
                <a:cs typeface="Century Gothic"/>
              </a:rPr>
              <a:t>n! permutations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F22C-61EC-3A4B-8BFA-1CEBFB5B19B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10</a:t>
            </a:r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 Tree Model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n-US"/>
              <a:t>Goal: finding a lower bound on the running time on any comparison sort algorithm</a:t>
            </a:r>
          </a:p>
          <a:p>
            <a:pPr lvl="1">
              <a:lnSpc>
                <a:spcPct val="140000"/>
              </a:lnSpc>
            </a:pPr>
            <a:r>
              <a:rPr lang="en-US"/>
              <a:t>find a lower bound on the heights of all decision trees for all algorithms</a:t>
            </a:r>
          </a:p>
        </p:txBody>
      </p:sp>
      <p:pic>
        <p:nvPicPr>
          <p:cNvPr id="484356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998663" y="3700463"/>
            <a:ext cx="5838825" cy="2476500"/>
          </a:xfrm>
          <a:noFill/>
          <a:ln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3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3977</TotalTime>
  <Words>2015</Words>
  <Application>Microsoft Macintosh PowerPoint</Application>
  <PresentationFormat>On-screen Show (4:3)</PresentationFormat>
  <Paragraphs>712</Paragraphs>
  <Slides>29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Default Design</vt:lpstr>
      <vt:lpstr>Paint Shop Pro Image</vt:lpstr>
      <vt:lpstr>Analysis of Algorithms CS 477/677</vt:lpstr>
      <vt:lpstr>A Better Selection Algorithm</vt:lpstr>
      <vt:lpstr>Selection in O(n) Worst Case</vt:lpstr>
      <vt:lpstr>Recurrence for the Running Time</vt:lpstr>
      <vt:lpstr>Substitution</vt:lpstr>
      <vt:lpstr>How Fast Can We Sort?</vt:lpstr>
      <vt:lpstr>Decision Tree Model</vt:lpstr>
      <vt:lpstr>Decision Tree Model</vt:lpstr>
      <vt:lpstr>Decision Tree Model</vt:lpstr>
      <vt:lpstr>Lemma</vt:lpstr>
      <vt:lpstr>Lower Bound for Comparison Sorts</vt:lpstr>
      <vt:lpstr>Counting Sort</vt:lpstr>
      <vt:lpstr>COUNTING-SORT</vt:lpstr>
      <vt:lpstr>Example</vt:lpstr>
      <vt:lpstr>Example (cont.)</vt:lpstr>
      <vt:lpstr>Analysis of Counting Sort</vt:lpstr>
      <vt:lpstr>Analysis of Counting Sort</vt:lpstr>
      <vt:lpstr>Radix Sort</vt:lpstr>
      <vt:lpstr>RADIX-SORT</vt:lpstr>
      <vt:lpstr>Analysis of Radix Sort</vt:lpstr>
      <vt:lpstr>Correctness of Radix sort</vt:lpstr>
      <vt:lpstr>Bucket Sort</vt:lpstr>
      <vt:lpstr>BUCKET-SORT</vt:lpstr>
      <vt:lpstr>Example - Bucket Sort</vt:lpstr>
      <vt:lpstr>Example - Bucket Sort</vt:lpstr>
      <vt:lpstr>Correctness of Bucket Sort</vt:lpstr>
      <vt:lpstr>Analysis of Bucket Sort</vt:lpstr>
      <vt:lpstr>Conclusion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681</cp:revision>
  <cp:lastPrinted>2019-09-26T16:59:03Z</cp:lastPrinted>
  <dcterms:created xsi:type="dcterms:W3CDTF">2011-01-18T17:28:39Z</dcterms:created>
  <dcterms:modified xsi:type="dcterms:W3CDTF">2020-02-21T01:49:48Z</dcterms:modified>
</cp:coreProperties>
</file>