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564" r:id="rId3"/>
    <p:sldId id="530" r:id="rId4"/>
    <p:sldId id="531" r:id="rId5"/>
    <p:sldId id="532" r:id="rId6"/>
    <p:sldId id="560" r:id="rId7"/>
    <p:sldId id="534" r:id="rId8"/>
    <p:sldId id="535" r:id="rId9"/>
    <p:sldId id="536" r:id="rId10"/>
    <p:sldId id="537" r:id="rId11"/>
    <p:sldId id="538" r:id="rId12"/>
    <p:sldId id="539" r:id="rId13"/>
    <p:sldId id="540" r:id="rId14"/>
    <p:sldId id="541" r:id="rId15"/>
    <p:sldId id="542" r:id="rId16"/>
    <p:sldId id="561" r:id="rId17"/>
    <p:sldId id="562" r:id="rId18"/>
    <p:sldId id="563" r:id="rId19"/>
    <p:sldId id="547" r:id="rId20"/>
    <p:sldId id="480" r:id="rId21"/>
    <p:sldId id="481" r:id="rId22"/>
    <p:sldId id="482" r:id="rId23"/>
    <p:sldId id="548" r:id="rId24"/>
    <p:sldId id="549" r:id="rId25"/>
    <p:sldId id="550" r:id="rId26"/>
    <p:sldId id="551" r:id="rId27"/>
    <p:sldId id="552" r:id="rId28"/>
    <p:sldId id="553" r:id="rId29"/>
    <p:sldId id="554" r:id="rId30"/>
    <p:sldId id="555" r:id="rId31"/>
    <p:sldId id="556" r:id="rId32"/>
    <p:sldId id="557" r:id="rId33"/>
    <p:sldId id="558" r:id="rId34"/>
    <p:sldId id="559" r:id="rId35"/>
    <p:sldId id="483" r:id="rId36"/>
    <p:sldId id="484" r:id="rId37"/>
    <p:sldId id="485" r:id="rId38"/>
    <p:sldId id="486" r:id="rId39"/>
    <p:sldId id="487" r:id="rId40"/>
    <p:sldId id="488" r:id="rId41"/>
    <p:sldId id="489" r:id="rId42"/>
    <p:sldId id="490" r:id="rId43"/>
    <p:sldId id="290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7" autoAdjust="0"/>
    <p:restoredTop sz="94667" autoAdjust="0"/>
  </p:normalViewPr>
  <p:slideViewPr>
    <p:cSldViewPr snapToGrid="0">
      <p:cViewPr varScale="1">
        <p:scale>
          <a:sx n="163" d="100"/>
          <a:sy n="163" d="100"/>
        </p:scale>
        <p:origin x="16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4DF104-92B5-A040-A621-3FC25795ED75}" type="slidenum">
              <a:rPr lang="en-US"/>
              <a:pPr/>
              <a:t>10</a:t>
            </a:fld>
            <a:endParaRPr lang="en-US"/>
          </a:p>
        </p:txBody>
      </p:sp>
      <p:sp>
        <p:nvSpPr>
          <p:cNvPr id="567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27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D501D-8F12-FA45-B1D4-858B31117722}" type="slidenum">
              <a:rPr lang="en-US"/>
              <a:pPr/>
              <a:t>11</a:t>
            </a:fld>
            <a:endParaRPr lang="en-US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569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AA012C-0B9C-2B41-8AD1-6A2158CEC1C2}" type="slidenum">
              <a:rPr lang="en-US"/>
              <a:pPr/>
              <a:t>16</a:t>
            </a:fld>
            <a:endParaRPr lang="en-US"/>
          </a:p>
        </p:txBody>
      </p:sp>
      <p:sp>
        <p:nvSpPr>
          <p:cNvPr id="579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8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782920-3089-B447-B92D-9114452C6EEB}" type="slidenum">
              <a:rPr lang="en-US"/>
              <a:pPr/>
              <a:t>17</a:t>
            </a:fld>
            <a:endParaRPr lang="en-US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94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7AF7B4-4881-DF4B-BD4C-CF3526BAAA35}" type="slidenum">
              <a:rPr lang="en-US"/>
              <a:pPr/>
              <a:t>18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350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4765B1-2967-0F42-916F-BD5DC03ABFF1}" type="slidenum">
              <a:rPr lang="en-US"/>
              <a:pPr/>
              <a:t>19</a:t>
            </a:fld>
            <a:endParaRPr lang="en-US"/>
          </a:p>
        </p:txBody>
      </p:sp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824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722403-B431-E348-977C-621694930347}" type="slidenum">
              <a:rPr lang="en-US"/>
              <a:pPr/>
              <a:t>20</a:t>
            </a:fld>
            <a:endParaRPr lang="en-US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747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D53947-70C7-3643-816A-EA5A28F80E97}" type="slidenum">
              <a:rPr lang="en-US"/>
              <a:pPr/>
              <a:t>21</a:t>
            </a:fld>
            <a:endParaRPr lang="en-US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046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89D4B4-EB8C-6D49-8C9D-1BE99BE8148E}" type="slidenum">
              <a:rPr lang="en-US"/>
              <a:pPr/>
              <a:t>22</a:t>
            </a:fld>
            <a:endParaRPr 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615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D501D-8F12-FA45-B1D4-858B31117722}" type="slidenum">
              <a:rPr lang="en-US"/>
              <a:pPr/>
              <a:t>23</a:t>
            </a:fld>
            <a:endParaRPr lang="en-US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62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E324F-080E-6946-8D87-1C0670E9E027}" type="slidenum">
              <a:rPr lang="en-US"/>
              <a:pPr/>
              <a:t>2</a:t>
            </a:fld>
            <a:endParaRPr lang="en-US"/>
          </a:p>
        </p:txBody>
      </p:sp>
      <p:sp>
        <p:nvSpPr>
          <p:cNvPr id="54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056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6B50D1-B934-C94E-8C5D-037DB820412C}" type="slidenum">
              <a:rPr lang="en-US"/>
              <a:pPr/>
              <a:t>24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126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353021-5B1A-A94F-A51A-6AC01EE1E784}" type="slidenum">
              <a:rPr lang="en-US"/>
              <a:pPr/>
              <a:t>25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194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9C2C33-8DA5-CA44-9182-83BD7C778078}" type="slidenum">
              <a:rPr lang="en-US"/>
              <a:pPr/>
              <a:t>28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726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FEC8B8-5D64-6B45-B7F4-D06753494A25}" type="slidenum">
              <a:rPr lang="en-US"/>
              <a:pPr/>
              <a:t>31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6286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710812-67AE-FE4D-9D9A-C73870DE505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0252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4E6BE9-955B-AF4A-990D-4DA73447088E}" type="slidenum">
              <a:rPr lang="en-US"/>
              <a:pPr/>
              <a:t>35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7187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1B3A5-85E0-4E46-9670-5A5F1D89971E}" type="slidenum">
              <a:rPr lang="en-US"/>
              <a:pPr/>
              <a:t>36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4204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AF9CCB-6930-694A-A1B5-FD9091B15DD5}" type="slidenum">
              <a:rPr lang="en-US"/>
              <a:pPr/>
              <a:t>37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4487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4DF149-8F59-144E-BDF2-98BA72699DF9}" type="slidenum">
              <a:rPr lang="en-US"/>
              <a:pPr/>
              <a:t>38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5398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51281-4773-FE40-B5AA-E4F21D026C54}" type="slidenum">
              <a:rPr lang="en-US"/>
              <a:pPr/>
              <a:t>39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420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5F6B5-B9F8-DF4F-B970-E7DE937523FB}" type="slidenum">
              <a:rPr lang="en-US"/>
              <a:pPr/>
              <a:t>3</a:t>
            </a:fld>
            <a:endParaRPr lang="en-US"/>
          </a:p>
        </p:txBody>
      </p:sp>
      <p:sp>
        <p:nvSpPr>
          <p:cNvPr id="55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251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64190-B019-1541-9506-E6203E65CEB9}" type="slidenum">
              <a:rPr lang="en-US"/>
              <a:pPr/>
              <a:t>40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4762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DA3B8C-9F7E-8840-B490-B6E3B7609F1C}" type="slidenum">
              <a:rPr lang="en-US"/>
              <a:pPr/>
              <a:t>41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6855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D9B95-C051-0E4F-BD46-D61BB709F257}" type="slidenum">
              <a:rPr lang="en-US"/>
              <a:pPr/>
              <a:t>42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44433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43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6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782614-FBC0-7C41-8788-82522283F37C}" type="slidenum">
              <a:rPr lang="en-US"/>
              <a:pPr/>
              <a:t>4</a:t>
            </a:fld>
            <a:endParaRPr lang="en-US"/>
          </a:p>
        </p:txBody>
      </p:sp>
      <p:sp>
        <p:nvSpPr>
          <p:cNvPr id="555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07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762535-150C-4749-A8DB-52FE930DC2D6}" type="slidenum">
              <a:rPr lang="en-US"/>
              <a:pPr/>
              <a:t>5</a:t>
            </a:fld>
            <a:endParaRPr lang="en-US"/>
          </a:p>
        </p:txBody>
      </p:sp>
      <p:sp>
        <p:nvSpPr>
          <p:cNvPr id="557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88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B82B6-EB71-0144-BCAE-2062676D22F0}" type="slidenum">
              <a:rPr lang="en-US"/>
              <a:pPr/>
              <a:t>6</a:t>
            </a:fld>
            <a:endParaRPr lang="en-US"/>
          </a:p>
        </p:txBody>
      </p:sp>
      <p:sp>
        <p:nvSpPr>
          <p:cNvPr id="559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9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84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FEE5D-62B6-544D-979A-530DC6A99F48}" type="slidenum">
              <a:rPr lang="en-US"/>
              <a:pPr/>
              <a:t>7</a:t>
            </a:fld>
            <a:endParaRPr lang="en-US"/>
          </a:p>
        </p:txBody>
      </p:sp>
      <p:sp>
        <p:nvSpPr>
          <p:cNvPr id="561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1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04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E7CEE4-B158-6140-997E-FC5548F0C3E0}" type="slidenum">
              <a:rPr lang="en-US"/>
              <a:pPr/>
              <a:t>8</a:t>
            </a:fld>
            <a:endParaRPr lang="en-US"/>
          </a:p>
        </p:txBody>
      </p:sp>
      <p:sp>
        <p:nvSpPr>
          <p:cNvPr id="563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15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C47232-67B3-634F-86BC-89075346917F}" type="slidenum">
              <a:rPr lang="en-US"/>
              <a:pPr/>
              <a:t>9</a:t>
            </a:fld>
            <a:endParaRPr lang="en-US"/>
          </a:p>
        </p:txBody>
      </p:sp>
      <p:sp>
        <p:nvSpPr>
          <p:cNvPr id="565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45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0838" y="1214438"/>
            <a:ext cx="8229600" cy="50768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6809202E-B9E4-7A4F-87B3-872CE9B4E1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27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0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50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AA0F3669-FB5A-1946-8523-51396F1533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13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CS 477/677 - Lecture 11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fld id="{62544448-526E-0B47-9667-3E1D9CE549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3844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0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50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CS 477/677 - Lecture 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C225FD-2961-F844-9EED-C1AF66F015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6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9" r:id="rId15"/>
    <p:sldLayoutId id="2147483670" r:id="rId16"/>
    <p:sldLayoutId id="2147483671" r:id="rId17"/>
    <p:sldLayoutId id="2147483672" r:id="rId18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2.wmf"/><Relationship Id="rId5" Type="http://schemas.openxmlformats.org/officeDocument/2006/relationships/image" Target="../media/image10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9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Heaps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52538"/>
            <a:ext cx="8452199" cy="5300662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>
                <a:solidFill>
                  <a:schemeClr val="tx1"/>
                </a:solidFill>
              </a:rPr>
              <a:t>Maintain the max-heap property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336699"/>
                </a:solidFill>
              </a:rPr>
              <a:t>MAX-HEAPIFY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Create a max-heap from an unordered array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336699"/>
                </a:solidFill>
              </a:rPr>
              <a:t>BUILD-MAX-HEAP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Sort an array in place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336699"/>
                </a:solidFill>
              </a:rPr>
              <a:t>HEAPSORT</a:t>
            </a:r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Priority queue operations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083D06-C072-9045-B3AE-93F9B9184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3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Priority Queues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474663" cy="5338762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Max-priority queues support the following operations: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</a:rPr>
              <a:t>INSERT</a:t>
            </a:r>
            <a:r>
              <a:rPr lang="en-US" dirty="0">
                <a:solidFill>
                  <a:schemeClr val="accent2"/>
                </a:solidFill>
                <a:latin typeface="Comic Sans MS" charset="0"/>
              </a:rPr>
              <a:t>(S, x)</a:t>
            </a:r>
            <a:r>
              <a:rPr lang="en-US" dirty="0"/>
              <a:t>: inserts element </a:t>
            </a:r>
            <a:r>
              <a:rPr lang="en-US" dirty="0">
                <a:latin typeface="Comic Sans MS" charset="0"/>
              </a:rPr>
              <a:t>x</a:t>
            </a:r>
            <a:r>
              <a:rPr lang="en-US" dirty="0"/>
              <a:t> into set </a:t>
            </a:r>
            <a:r>
              <a:rPr lang="en-US" dirty="0">
                <a:latin typeface="Comic Sans MS" charset="0"/>
              </a:rPr>
              <a:t>S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</a:rPr>
              <a:t>EXTRACT-MAX</a:t>
            </a:r>
            <a:r>
              <a:rPr lang="en-US" dirty="0">
                <a:solidFill>
                  <a:schemeClr val="accent2"/>
                </a:solidFill>
                <a:latin typeface="Comic Sans MS" charset="0"/>
              </a:rPr>
              <a:t>(S)</a:t>
            </a:r>
            <a:r>
              <a:rPr lang="en-US" dirty="0"/>
              <a:t>: removes and returns element of </a:t>
            </a:r>
            <a:r>
              <a:rPr lang="en-US" dirty="0">
                <a:latin typeface="Comic Sans MS" charset="0"/>
              </a:rPr>
              <a:t>S</a:t>
            </a:r>
            <a:r>
              <a:rPr lang="en-US" dirty="0"/>
              <a:t> with largest key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</a:rPr>
              <a:t>MAXIMUM</a:t>
            </a:r>
            <a:r>
              <a:rPr lang="en-US" dirty="0">
                <a:solidFill>
                  <a:schemeClr val="accent2"/>
                </a:solidFill>
                <a:latin typeface="Comic Sans MS" charset="0"/>
              </a:rPr>
              <a:t>(S)</a:t>
            </a:r>
            <a:r>
              <a:rPr lang="en-US" dirty="0"/>
              <a:t>: returns element of </a:t>
            </a:r>
            <a:r>
              <a:rPr lang="en-US" dirty="0">
                <a:latin typeface="Comic Sans MS" charset="0"/>
              </a:rPr>
              <a:t>S</a:t>
            </a:r>
            <a:r>
              <a:rPr lang="en-US" dirty="0"/>
              <a:t> with largest key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</a:rPr>
              <a:t>INCREASE-KEY</a:t>
            </a:r>
            <a:r>
              <a:rPr lang="en-US" dirty="0">
                <a:solidFill>
                  <a:schemeClr val="accent2"/>
                </a:solidFill>
                <a:latin typeface="Comic Sans MS" charset="0"/>
              </a:rPr>
              <a:t>(S, x, k)</a:t>
            </a:r>
            <a:r>
              <a:rPr lang="en-US" dirty="0"/>
              <a:t>: increases value of element </a:t>
            </a:r>
            <a:r>
              <a:rPr lang="en-US" dirty="0">
                <a:latin typeface="Comic Sans MS" charset="0"/>
              </a:rPr>
              <a:t>x</a:t>
            </a:r>
            <a:r>
              <a:rPr lang="en-US" dirty="0"/>
              <a:t>’s key to </a:t>
            </a:r>
            <a:r>
              <a:rPr lang="en-US" dirty="0">
                <a:latin typeface="Comic Sans MS" charset="0"/>
              </a:rPr>
              <a:t>k</a:t>
            </a:r>
            <a:r>
              <a:rPr lang="en-US" dirty="0"/>
              <a:t> (assume </a:t>
            </a:r>
            <a:r>
              <a:rPr lang="en-US" dirty="0">
                <a:latin typeface="Comic Sans MS" charset="0"/>
              </a:rPr>
              <a:t>k ≥ </a:t>
            </a:r>
            <a:r>
              <a:rPr lang="en-US" dirty="0"/>
              <a:t>current key value at </a:t>
            </a:r>
            <a:r>
              <a:rPr lang="en-US" dirty="0">
                <a:latin typeface="Comic Sans MS" charset="0"/>
              </a:rPr>
              <a:t>x</a:t>
            </a:r>
            <a:r>
              <a:rPr lang="en-US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7612258-0BEE-BA44-9577-D11B12B31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5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11</a:t>
            </a:r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Maintaining the Heap Property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7175" y="1282700"/>
            <a:ext cx="5865813" cy="5334000"/>
          </a:xfrm>
        </p:spPr>
        <p:txBody>
          <a:bodyPr/>
          <a:lstStyle/>
          <a:p>
            <a:pPr marL="457200" indent="-457200"/>
            <a:r>
              <a:rPr lang="en-US" altLang="en-US" sz="2400"/>
              <a:t>Suppose a node is smaller than a child</a:t>
            </a:r>
          </a:p>
          <a:p>
            <a:pPr marL="838200" lvl="1" indent="-381000"/>
            <a:r>
              <a:rPr lang="en-US" altLang="en-US" sz="2000"/>
              <a:t>Left and Right subtrees of </a:t>
            </a:r>
            <a:r>
              <a:rPr lang="en-US" altLang="en-US" sz="2000">
                <a:latin typeface="Comic Sans MS" charset="0"/>
              </a:rPr>
              <a:t>i</a:t>
            </a:r>
            <a:r>
              <a:rPr lang="en-US" altLang="en-US" sz="2000"/>
              <a:t> are max-heaps</a:t>
            </a:r>
          </a:p>
          <a:p>
            <a:pPr marL="457200" indent="-457200"/>
            <a:r>
              <a:rPr lang="en-US" altLang="en-US" sz="2400"/>
              <a:t>Invariant: </a:t>
            </a:r>
          </a:p>
          <a:p>
            <a:pPr marL="838200" lvl="1" indent="-381000"/>
            <a:r>
              <a:rPr lang="en-US" altLang="en-US" sz="2000"/>
              <a:t>the heap condition is violated only at that node</a:t>
            </a:r>
          </a:p>
          <a:p>
            <a:pPr marL="457200" indent="-457200"/>
            <a:r>
              <a:rPr lang="en-US" altLang="en-US" sz="2400"/>
              <a:t>To eliminate the violation:</a:t>
            </a:r>
          </a:p>
          <a:p>
            <a:pPr marL="838200" lvl="1" indent="-381000"/>
            <a:r>
              <a:rPr lang="en-US" altLang="en-US" sz="2000"/>
              <a:t>Exchange with larger child</a:t>
            </a:r>
          </a:p>
          <a:p>
            <a:pPr marL="838200" lvl="1" indent="-381000"/>
            <a:r>
              <a:rPr lang="en-US" altLang="en-US" sz="2000"/>
              <a:t>Move down the tree</a:t>
            </a:r>
          </a:p>
          <a:p>
            <a:pPr marL="838200" lvl="1" indent="-381000"/>
            <a:r>
              <a:rPr lang="en-US" altLang="en-US" sz="2000"/>
              <a:t>Continue until node is not smaller than children</a:t>
            </a:r>
          </a:p>
        </p:txBody>
      </p:sp>
      <p:graphicFrame>
        <p:nvGraphicFramePr>
          <p:cNvPr id="32154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351588" y="2141538"/>
          <a:ext cx="2514600" cy="215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183" name="Paint Shop Pro Image" r:id="rId3" imgW="2790244" imgH="2390244" progId="PaintShopPro">
                  <p:embed/>
                </p:oleObj>
              </mc:Choice>
              <mc:Fallback>
                <p:oleObj name="Paint Shop Pro Image" r:id="rId3" imgW="2790244" imgH="2390244" progId="PaintShopPro">
                  <p:embed/>
                  <p:pic>
                    <p:nvPicPr>
                      <p:cNvPr id="3215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1588" y="2141538"/>
                        <a:ext cx="2514600" cy="215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C7735A-226C-7F48-BC3C-F513C31FD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5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2565" name="Object 5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601663" y="4200526"/>
          <a:ext cx="2790825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07" name="Paint Shop Pro Image" r:id="rId3" imgW="2790244" imgH="2390244" progId="PaintShopPro">
                  <p:embed/>
                </p:oleObj>
              </mc:Choice>
              <mc:Fallback>
                <p:oleObj name="Paint Shop Pro Image" r:id="rId3" imgW="2790244" imgH="2390244" progId="PaintShopPro">
                  <p:embed/>
                  <p:pic>
                    <p:nvPicPr>
                      <p:cNvPr id="3225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3" y="4200526"/>
                        <a:ext cx="2790825" cy="239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Maintaining the Heap Property</a:t>
            </a:r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3041650" cy="3644945"/>
          </a:xfrm>
        </p:spPr>
        <p:txBody>
          <a:bodyPr/>
          <a:lstStyle/>
          <a:p>
            <a:r>
              <a:rPr lang="en-US" altLang="en-US" dirty="0"/>
              <a:t>Assumptions:</a:t>
            </a:r>
          </a:p>
          <a:p>
            <a:pPr lvl="1"/>
            <a:r>
              <a:rPr lang="en-US" altLang="en-US" dirty="0"/>
              <a:t>Left and Right </a:t>
            </a:r>
            <a:r>
              <a:rPr lang="en-US" altLang="en-US" dirty="0" err="1"/>
              <a:t>subtrees</a:t>
            </a:r>
            <a:r>
              <a:rPr lang="en-US" altLang="en-US" dirty="0"/>
              <a:t> of </a:t>
            </a:r>
            <a:r>
              <a:rPr lang="en-US" altLang="en-US" dirty="0" err="1"/>
              <a:t>i</a:t>
            </a:r>
            <a:r>
              <a:rPr lang="en-US" altLang="en-US" dirty="0"/>
              <a:t> are max-heaps</a:t>
            </a:r>
          </a:p>
          <a:p>
            <a:pPr lvl="1"/>
            <a:r>
              <a:rPr lang="en-US" altLang="en-US" dirty="0"/>
              <a:t>A[</a:t>
            </a:r>
            <a:r>
              <a:rPr lang="en-US" altLang="en-US" dirty="0" err="1"/>
              <a:t>i</a:t>
            </a:r>
            <a:r>
              <a:rPr lang="en-US" altLang="en-US" dirty="0"/>
              <a:t>] may be smaller than its children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11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3392488" y="871538"/>
            <a:ext cx="5741987" cy="551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Arial" charset="0"/>
              </a:defRPr>
            </a:lvl1pPr>
            <a:lvl2pPr marL="838200" indent="-38100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spcBef>
                <a:spcPct val="20000"/>
              </a:spcBef>
              <a:buChar char="•"/>
              <a:defRPr sz="2000">
                <a:solidFill>
                  <a:schemeClr val="accent2"/>
                </a:solidFill>
                <a:latin typeface="Arial" charset="0"/>
              </a:defRPr>
            </a:lvl3pPr>
            <a:lvl4pPr marL="1676400" indent="-3048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95500" indent="-2667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52700" indent="-2667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3009900" indent="-2667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67100" indent="-2667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924300" indent="-26670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otype Corsiva" charset="0"/>
              </a:rPr>
              <a:t>Alg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Monotype Corsiva" charset="0"/>
              </a:rPr>
              <a:t>: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MAX-HEAPIFY(</a:t>
            </a:r>
            <a:r>
              <a:rPr lang="en-US" alt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A, </a:t>
            </a:r>
            <a:r>
              <a:rPr lang="en-US" altLang="en-US" sz="2400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i</a:t>
            </a:r>
            <a:r>
              <a:rPr lang="en-US" alt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, n</a:t>
            </a:r>
            <a:r>
              <a:rPr lang="en-US" altLang="en-US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>
              <a:buFontTx/>
              <a:buAutoNum type="arabicPeriod"/>
            </a:pP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l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← LEFT(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i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>
              <a:buFontTx/>
              <a:buAutoNum type="arabicPeriod"/>
            </a:pP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r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← RIGHT(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i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>
              <a:buFontTx/>
              <a:buAutoNum type="arabicPeriod"/>
            </a:pPr>
            <a:r>
              <a:rPr lang="en-US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l ≤ n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A[l] &gt; A[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i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]</a:t>
            </a:r>
          </a:p>
          <a:p>
            <a:pPr>
              <a:buFontTx/>
              <a:buAutoNum type="arabicPeriod"/>
            </a:pP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en-US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then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largest ←l</a:t>
            </a:r>
          </a:p>
          <a:p>
            <a:pPr>
              <a:buFontTx/>
              <a:buAutoNum type="arabicPeriod"/>
            </a:pP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en-US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else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largest ←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i</a:t>
            </a:r>
            <a:endParaRPr lang="en-US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mic Sans MS" charset="0"/>
            </a:endParaRPr>
          </a:p>
          <a:p>
            <a:pPr>
              <a:buFontTx/>
              <a:buAutoNum type="arabicPeriod"/>
            </a:pPr>
            <a:r>
              <a:rPr lang="en-US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r ≤ n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and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A[r] &gt; A[largest]</a:t>
            </a:r>
          </a:p>
          <a:p>
            <a:pPr>
              <a:buFontTx/>
              <a:buAutoNum type="arabicPeriod"/>
            </a:pP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en-US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then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largest ←r</a:t>
            </a:r>
          </a:p>
          <a:p>
            <a:pPr>
              <a:buFontTx/>
              <a:buAutoNum type="arabicPeriod"/>
            </a:pPr>
            <a:r>
              <a:rPr lang="en-US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largest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≠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i</a:t>
            </a:r>
            <a:endParaRPr lang="en-US" alt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mic Sans MS" charset="0"/>
            </a:endParaRPr>
          </a:p>
          <a:p>
            <a:pPr>
              <a:buFontTx/>
              <a:buAutoNum type="arabicPeriod"/>
            </a:pP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en-US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then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exchange 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A[</a:t>
            </a:r>
            <a:r>
              <a:rPr lang="en-US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i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] ⟺ A[largest]</a:t>
            </a:r>
          </a:p>
          <a:p>
            <a:pPr>
              <a:buFontTx/>
              <a:buAutoNum type="arabicPeriod"/>
            </a:pP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MAX-HEAPIFY(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A, largest, n</a:t>
            </a:r>
            <a:r>
              <a:rPr lang="en-US" alt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191D72-C490-384B-90D4-828D4571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9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11</a:t>
            </a:r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323587" name="Text Box 3"/>
          <p:cNvSpPr txBox="1">
            <a:spLocks noChangeArrowheads="1"/>
          </p:cNvSpPr>
          <p:nvPr/>
        </p:nvSpPr>
        <p:spPr bwMode="auto">
          <a:xfrm>
            <a:off x="381000" y="1223101"/>
            <a:ext cx="2673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u="sng" dirty="0">
                <a:latin typeface="Century Gothic" charset="0"/>
                <a:ea typeface="Century Gothic" charset="0"/>
                <a:cs typeface="Century Gothic" charset="0"/>
              </a:rPr>
              <a:t>MAX-HEAPIFY(A, 2, 10)</a:t>
            </a:r>
          </a:p>
        </p:txBody>
      </p:sp>
      <p:grpSp>
        <p:nvGrpSpPr>
          <p:cNvPr id="323588" name="Group 4"/>
          <p:cNvGrpSpPr>
            <a:grpSpLocks/>
          </p:cNvGrpSpPr>
          <p:nvPr/>
        </p:nvGrpSpPr>
        <p:grpSpPr bwMode="auto">
          <a:xfrm>
            <a:off x="457200" y="1521551"/>
            <a:ext cx="3684588" cy="2393950"/>
            <a:chOff x="288" y="942"/>
            <a:chExt cx="2321" cy="1508"/>
          </a:xfrm>
        </p:grpSpPr>
        <p:graphicFrame>
          <p:nvGraphicFramePr>
            <p:cNvPr id="323589" name="Object 5"/>
            <p:cNvGraphicFramePr>
              <a:graphicFrameLocks noChangeAspect="1"/>
            </p:cNvGraphicFramePr>
            <p:nvPr/>
          </p:nvGraphicFramePr>
          <p:xfrm>
            <a:off x="288" y="942"/>
            <a:ext cx="1950" cy="1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259" name="Paint Shop Pro Image" r:id="rId3" imgW="5160976" imgH="3248780" progId="PaintShopPro">
                    <p:embed/>
                  </p:oleObj>
                </mc:Choice>
                <mc:Fallback>
                  <p:oleObj name="Paint Shop Pro Image" r:id="rId3" imgW="5160976" imgH="3248780" progId="PaintShopPro">
                    <p:embed/>
                    <p:pic>
                      <p:nvPicPr>
                        <p:cNvPr id="323589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942"/>
                          <a:ext cx="1950" cy="1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3590" name="Text Box 6"/>
            <p:cNvSpPr txBox="1">
              <a:spLocks noChangeArrowheads="1"/>
            </p:cNvSpPr>
            <p:nvPr/>
          </p:nvSpPr>
          <p:spPr bwMode="auto">
            <a:xfrm>
              <a:off x="288" y="2217"/>
              <a:ext cx="232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Century Gothic" charset="0"/>
                  <a:ea typeface="Century Gothic" charset="0"/>
                  <a:cs typeface="Century Gothic" charset="0"/>
                </a:rPr>
                <a:t>A[2] violates the heap property</a:t>
              </a:r>
            </a:p>
          </p:txBody>
        </p:sp>
      </p:grpSp>
      <p:sp>
        <p:nvSpPr>
          <p:cNvPr id="323591" name="Text Box 7"/>
          <p:cNvSpPr txBox="1">
            <a:spLocks noChangeArrowheads="1"/>
          </p:cNvSpPr>
          <p:nvPr/>
        </p:nvSpPr>
        <p:spPr bwMode="auto">
          <a:xfrm>
            <a:off x="3886200" y="2312126"/>
            <a:ext cx="1511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A[2] </a:t>
            </a:r>
            <a:r>
              <a:rPr lang="en-US" alt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⟷ A[4]</a:t>
            </a:r>
          </a:p>
        </p:txBody>
      </p:sp>
      <p:grpSp>
        <p:nvGrpSpPr>
          <p:cNvPr id="323592" name="Group 8"/>
          <p:cNvGrpSpPr>
            <a:grpSpLocks/>
          </p:cNvGrpSpPr>
          <p:nvPr/>
        </p:nvGrpSpPr>
        <p:grpSpPr bwMode="auto">
          <a:xfrm>
            <a:off x="5449889" y="1521551"/>
            <a:ext cx="3684588" cy="2393950"/>
            <a:chOff x="3433" y="942"/>
            <a:chExt cx="2321" cy="1508"/>
          </a:xfrm>
        </p:grpSpPr>
        <p:graphicFrame>
          <p:nvGraphicFramePr>
            <p:cNvPr id="323593" name="Object 9"/>
            <p:cNvGraphicFramePr>
              <a:graphicFrameLocks noChangeAspect="1"/>
            </p:cNvGraphicFramePr>
            <p:nvPr/>
          </p:nvGraphicFramePr>
          <p:xfrm>
            <a:off x="3433" y="942"/>
            <a:ext cx="1943" cy="1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260" name="Paint Shop Pro Image" r:id="rId5" imgW="5141463" imgH="3248780" progId="PaintShopPro">
                    <p:embed/>
                  </p:oleObj>
                </mc:Choice>
                <mc:Fallback>
                  <p:oleObj name="Paint Shop Pro Image" r:id="rId5" imgW="5141463" imgH="3248780" progId="PaintShopPro">
                    <p:embed/>
                    <p:pic>
                      <p:nvPicPr>
                        <p:cNvPr id="323593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3" y="942"/>
                          <a:ext cx="1943" cy="12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3594" name="Text Box 10"/>
            <p:cNvSpPr txBox="1">
              <a:spLocks noChangeArrowheads="1"/>
            </p:cNvSpPr>
            <p:nvPr/>
          </p:nvSpPr>
          <p:spPr bwMode="auto">
            <a:xfrm>
              <a:off x="3433" y="2217"/>
              <a:ext cx="232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Century Gothic" charset="0"/>
                  <a:ea typeface="Century Gothic" charset="0"/>
                  <a:cs typeface="Century Gothic" charset="0"/>
                </a:rPr>
                <a:t>A[4] violates the heap property</a:t>
              </a:r>
            </a:p>
          </p:txBody>
        </p:sp>
      </p:grpSp>
      <p:sp>
        <p:nvSpPr>
          <p:cNvPr id="323595" name="Text Box 11"/>
          <p:cNvSpPr txBox="1">
            <a:spLocks noChangeArrowheads="1"/>
          </p:cNvSpPr>
          <p:nvPr/>
        </p:nvSpPr>
        <p:spPr bwMode="auto">
          <a:xfrm>
            <a:off x="1219200" y="4824413"/>
            <a:ext cx="15119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A[4] </a:t>
            </a:r>
            <a:r>
              <a:rPr lang="en-US" alt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⟷ A[9]</a:t>
            </a:r>
          </a:p>
        </p:txBody>
      </p:sp>
      <p:grpSp>
        <p:nvGrpSpPr>
          <p:cNvPr id="323596" name="Group 12"/>
          <p:cNvGrpSpPr>
            <a:grpSpLocks/>
          </p:cNvGrpSpPr>
          <p:nvPr/>
        </p:nvGrpSpPr>
        <p:grpSpPr bwMode="auto">
          <a:xfrm>
            <a:off x="2754313" y="4038600"/>
            <a:ext cx="3052763" cy="2274888"/>
            <a:chOff x="1735" y="2544"/>
            <a:chExt cx="1923" cy="1433"/>
          </a:xfrm>
        </p:grpSpPr>
        <p:graphicFrame>
          <p:nvGraphicFramePr>
            <p:cNvPr id="323597" name="Object 13"/>
            <p:cNvGraphicFramePr>
              <a:graphicFrameLocks noChangeAspect="1"/>
            </p:cNvGraphicFramePr>
            <p:nvPr/>
          </p:nvGraphicFramePr>
          <p:xfrm>
            <a:off x="1735" y="2544"/>
            <a:ext cx="1906" cy="1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5261" name="Paint Shop Pro Image" r:id="rId7" imgW="5043902" imgH="3229268" progId="PaintShopPro">
                    <p:embed/>
                  </p:oleObj>
                </mc:Choice>
                <mc:Fallback>
                  <p:oleObj name="Paint Shop Pro Image" r:id="rId7" imgW="5043902" imgH="3229268" progId="PaintShopPro">
                    <p:embed/>
                    <p:pic>
                      <p:nvPicPr>
                        <p:cNvPr id="323597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35" y="2544"/>
                          <a:ext cx="1906" cy="1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3598" name="Text Box 14"/>
            <p:cNvSpPr txBox="1">
              <a:spLocks noChangeArrowheads="1"/>
            </p:cNvSpPr>
            <p:nvPr/>
          </p:nvSpPr>
          <p:spPr bwMode="auto">
            <a:xfrm>
              <a:off x="1890" y="3744"/>
              <a:ext cx="176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Century Gothic" charset="0"/>
                  <a:ea typeface="Century Gothic" charset="0"/>
                  <a:cs typeface="Century Gothic" charset="0"/>
                </a:rPr>
                <a:t>Heap property restored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0B3FC0D-0A92-6C43-ABC2-35CA1EC29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44448-526E-0B47-9667-3E1D9CE549DA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68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91" grpId="0"/>
      <p:bldP spid="3235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CS 477/677 - Lecture 11</a:t>
            </a:r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MAX-HEAPIFY Running Time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66800"/>
            <a:ext cx="8229600" cy="52244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/>
              <a:t>Intuitively:</a:t>
            </a:r>
          </a:p>
          <a:p>
            <a:pPr lvl="1">
              <a:lnSpc>
                <a:spcPct val="150000"/>
              </a:lnSpc>
            </a:pPr>
            <a:r>
              <a:rPr lang="en-US" altLang="en-US" dirty="0"/>
              <a:t>A heap is an almost complete binary tree </a:t>
            </a:r>
            <a:r>
              <a:rPr lang="en-US" altLang="en-US" dirty="0">
                <a:sym typeface="Symbol" charset="2"/>
              </a:rPr>
              <a:t>⇒ must process </a:t>
            </a:r>
            <a:r>
              <a:rPr lang="en-US" altLang="en-US" dirty="0">
                <a:latin typeface="Comic Sans MS" charset="0"/>
                <a:sym typeface="Symbol" charset="2"/>
              </a:rPr>
              <a:t>O(</a:t>
            </a:r>
            <a:r>
              <a:rPr lang="en-US" altLang="en-US" dirty="0" err="1">
                <a:latin typeface="Comic Sans MS" charset="0"/>
                <a:sym typeface="Symbol" charset="2"/>
              </a:rPr>
              <a:t>lgn</a:t>
            </a:r>
            <a:r>
              <a:rPr lang="en-US" altLang="en-US" dirty="0">
                <a:latin typeface="Comic Sans MS" charset="0"/>
                <a:sym typeface="Symbol" charset="2"/>
              </a:rPr>
              <a:t>)</a:t>
            </a:r>
            <a:r>
              <a:rPr lang="en-US" altLang="en-US" dirty="0">
                <a:sym typeface="Symbol" charset="2"/>
              </a:rPr>
              <a:t> levels, with constant work at each level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ym typeface="Symbol" charset="2"/>
              </a:rPr>
              <a:t>Running time of MAX-HEAPIFY is </a:t>
            </a:r>
            <a:r>
              <a:rPr lang="en-US" altLang="en-US" dirty="0">
                <a:latin typeface="Comic Sans MS" charset="0"/>
                <a:sym typeface="Symbol" charset="2"/>
              </a:rPr>
              <a:t>O(</a:t>
            </a:r>
            <a:r>
              <a:rPr lang="en-US" altLang="en-US" dirty="0" err="1">
                <a:latin typeface="Comic Sans MS" charset="0"/>
                <a:sym typeface="Symbol" charset="2"/>
              </a:rPr>
              <a:t>lgn</a:t>
            </a:r>
            <a:r>
              <a:rPr lang="en-US" altLang="en-US" dirty="0">
                <a:latin typeface="Comic Sans MS" charset="0"/>
                <a:sym typeface="Symbol" charset="2"/>
              </a:rPr>
              <a:t>)</a:t>
            </a:r>
            <a:r>
              <a:rPr lang="en-US" altLang="en-US" dirty="0">
                <a:sym typeface="Symbol" charset="2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sym typeface="Symbol" charset="2"/>
              </a:rPr>
              <a:t>Can be written in terms of the height of the heap, as being </a:t>
            </a:r>
            <a:r>
              <a:rPr lang="en-US" altLang="en-US" dirty="0">
                <a:latin typeface="Comic Sans MS" charset="0"/>
                <a:sym typeface="Symbol" charset="2"/>
              </a:rPr>
              <a:t>O(h)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sym typeface="Symbol" charset="2"/>
              </a:rPr>
              <a:t>Since the height of the heap is</a:t>
            </a:r>
            <a:r>
              <a:rPr lang="en-US" altLang="en-US" dirty="0">
                <a:latin typeface="Comic Sans MS" charset="0"/>
                <a:sym typeface="Symbol" charset="2"/>
              </a:rPr>
              <a:t> </a:t>
            </a:r>
            <a:r>
              <a:rPr lang="en-US" dirty="0">
                <a:latin typeface="Comic Sans MS" charset="0"/>
                <a:sym typeface="Symbol" charset="2"/>
              </a:rPr>
              <a:t>⎣</a:t>
            </a:r>
            <a:r>
              <a:rPr lang="en-US" dirty="0" err="1">
                <a:latin typeface="Comic Sans MS" charset="0"/>
                <a:sym typeface="Symbol" charset="2"/>
              </a:rPr>
              <a:t>lgn</a:t>
            </a:r>
            <a:r>
              <a:rPr lang="en-US" dirty="0">
                <a:latin typeface="Comic Sans MS" charset="0"/>
                <a:sym typeface="Symbol" charset="2"/>
              </a:rPr>
              <a:t>⎦</a:t>
            </a:r>
            <a:endParaRPr lang="en-US" altLang="en-US" dirty="0">
              <a:latin typeface="Comic Sans MS" charset="0"/>
              <a:sym typeface="Symbol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DCB15E-37D8-D743-8DA2-A6543F57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88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Heap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6719" y="3578225"/>
            <a:ext cx="5334000" cy="2212975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None/>
            </a:pPr>
            <a:r>
              <a:rPr lang="en-US" sz="2400" dirty="0" err="1">
                <a:solidFill>
                  <a:srgbClr val="DD0111"/>
                </a:solidFill>
                <a:latin typeface="Monotype Corsiva" charset="0"/>
              </a:rPr>
              <a:t>Alg</a:t>
            </a:r>
            <a:r>
              <a:rPr lang="en-US" sz="2400" dirty="0">
                <a:solidFill>
                  <a:srgbClr val="DD0111"/>
                </a:solidFill>
                <a:latin typeface="Monotype Corsiva" charset="0"/>
              </a:rPr>
              <a:t>:</a:t>
            </a:r>
            <a:r>
              <a:rPr lang="en-US" sz="2400" dirty="0">
                <a:latin typeface="Monotype Corsiva" charset="0"/>
              </a:rPr>
              <a:t> </a:t>
            </a:r>
            <a:r>
              <a:rPr lang="en-US" sz="2400" u="sng" dirty="0"/>
              <a:t>BUILD-MAX-HEAP</a:t>
            </a:r>
            <a:r>
              <a:rPr lang="en-US" sz="2400" u="sng" dirty="0">
                <a:latin typeface="Comic Sans MS" charset="0"/>
              </a:rPr>
              <a:t>(A)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>
                <a:latin typeface="Comic Sans MS" charset="0"/>
              </a:rPr>
              <a:t>n</a:t>
            </a:r>
            <a:r>
              <a:rPr lang="en-US" sz="2400" dirty="0"/>
              <a:t> = length[A]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/>
              <a:t> </a:t>
            </a:r>
            <a:r>
              <a:rPr lang="en-US" sz="2400" b="1" dirty="0"/>
              <a:t>for</a:t>
            </a:r>
            <a:r>
              <a:rPr lang="en-US" sz="2400" dirty="0"/>
              <a:t> </a:t>
            </a:r>
            <a:r>
              <a:rPr lang="en-US" sz="2400" dirty="0" err="1">
                <a:latin typeface="Comic Sans MS" charset="0"/>
              </a:rPr>
              <a:t>i</a:t>
            </a:r>
            <a:r>
              <a:rPr lang="en-US" sz="2400" dirty="0">
                <a:latin typeface="Comic Sans MS" charset="0"/>
              </a:rPr>
              <a:t> ← </a:t>
            </a:r>
            <a:r>
              <a:rPr lang="en-US" sz="2400" dirty="0">
                <a:latin typeface="Comic Sans MS" charset="0"/>
                <a:sym typeface="Symbol" charset="2"/>
              </a:rPr>
              <a:t>⎣</a:t>
            </a:r>
            <a:r>
              <a:rPr lang="en-US" sz="2400" dirty="0">
                <a:latin typeface="Comic Sans MS" charset="0"/>
              </a:rPr>
              <a:t>n/2</a:t>
            </a:r>
            <a:r>
              <a:rPr lang="en-US" sz="2400" dirty="0">
                <a:latin typeface="Comic Sans MS" charset="0"/>
                <a:sym typeface="Symbol" charset="2"/>
              </a:rPr>
              <a:t>⎦ </a:t>
            </a:r>
            <a:r>
              <a:rPr lang="en-US" sz="2400" b="1" dirty="0" err="1"/>
              <a:t>downto</a:t>
            </a:r>
            <a:r>
              <a:rPr lang="en-US" sz="2400" dirty="0"/>
              <a:t> </a:t>
            </a:r>
            <a:r>
              <a:rPr lang="en-US" sz="2400" dirty="0">
                <a:latin typeface="Comic Sans MS" charset="0"/>
              </a:rPr>
              <a:t>1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sz="2400" dirty="0"/>
              <a:t>       </a:t>
            </a:r>
            <a:r>
              <a:rPr lang="en-US" sz="2400" b="1" dirty="0"/>
              <a:t>do</a:t>
            </a:r>
            <a:r>
              <a:rPr lang="en-US" sz="2400" dirty="0"/>
              <a:t> MAX-HEAPIFY</a:t>
            </a:r>
            <a:r>
              <a:rPr lang="en-US" sz="2400" dirty="0">
                <a:latin typeface="Comic Sans MS" charset="0"/>
              </a:rPr>
              <a:t>(A, </a:t>
            </a:r>
            <a:r>
              <a:rPr lang="en-US" sz="2400" dirty="0" err="1">
                <a:latin typeface="Comic Sans MS" charset="0"/>
              </a:rPr>
              <a:t>i</a:t>
            </a:r>
            <a:r>
              <a:rPr lang="en-US" sz="2400" dirty="0">
                <a:latin typeface="Comic Sans MS" charset="0"/>
              </a:rPr>
              <a:t>, n)</a:t>
            </a:r>
          </a:p>
        </p:txBody>
      </p:sp>
      <p:sp>
        <p:nvSpPr>
          <p:cNvPr id="578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19200"/>
            <a:ext cx="8753959" cy="27432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Convert an array </a:t>
            </a:r>
            <a:r>
              <a:rPr lang="en-US" sz="2400" dirty="0">
                <a:latin typeface="Comic Sans MS" charset="0"/>
              </a:rPr>
              <a:t>A[1 … n]</a:t>
            </a:r>
            <a:r>
              <a:rPr lang="en-US" sz="2400" dirty="0"/>
              <a:t> into a max-heap                    (</a:t>
            </a:r>
            <a:r>
              <a:rPr lang="en-US" sz="2400" dirty="0">
                <a:latin typeface="Comic Sans MS" charset="0"/>
              </a:rPr>
              <a:t>n = length[A]</a:t>
            </a:r>
            <a:r>
              <a:rPr lang="en-US" sz="2400" dirty="0"/>
              <a:t>)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The elements in the </a:t>
            </a:r>
            <a:r>
              <a:rPr lang="en-US" sz="2400" dirty="0" err="1"/>
              <a:t>subarray</a:t>
            </a:r>
            <a:r>
              <a:rPr lang="en-US" sz="2400" dirty="0"/>
              <a:t> </a:t>
            </a:r>
            <a:r>
              <a:rPr lang="en-US" sz="2400" dirty="0">
                <a:latin typeface="Comic Sans MS" charset="0"/>
              </a:rPr>
              <a:t>A[(</a:t>
            </a:r>
            <a:r>
              <a:rPr lang="en-US" sz="2400" dirty="0">
                <a:latin typeface="Comic Sans MS" charset="0"/>
                <a:sym typeface="Symbol" charset="2"/>
              </a:rPr>
              <a:t>⎣n/2⎦+1</a:t>
            </a:r>
            <a:r>
              <a:rPr lang="en-US" sz="2400" dirty="0">
                <a:latin typeface="Comic Sans MS" charset="0"/>
              </a:rPr>
              <a:t>) .. n]</a:t>
            </a:r>
            <a:r>
              <a:rPr lang="en-US" sz="2400" dirty="0"/>
              <a:t> are leaves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Apply MAX-HEAPIFY on elements between </a:t>
            </a:r>
            <a:r>
              <a:rPr lang="en-US" sz="2400" dirty="0">
                <a:latin typeface="Comic Sans MS" charset="0"/>
              </a:rPr>
              <a:t>1</a:t>
            </a:r>
            <a:r>
              <a:rPr lang="en-US" sz="2400" dirty="0"/>
              <a:t> and </a:t>
            </a:r>
            <a:r>
              <a:rPr lang="en-US" sz="2400" dirty="0">
                <a:latin typeface="Comic Sans MS" charset="0"/>
                <a:sym typeface="Symbol" charset="2"/>
              </a:rPr>
              <a:t>⎣n/2⎦</a:t>
            </a:r>
            <a:endParaRPr lang="en-US" sz="2400" dirty="0">
              <a:latin typeface="Comic Sans MS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802313" y="3441700"/>
            <a:ext cx="2943225" cy="2044700"/>
            <a:chOff x="137" y="715"/>
            <a:chExt cx="1854" cy="1288"/>
          </a:xfrm>
        </p:grpSpPr>
        <p:sp>
          <p:nvSpPr>
            <p:cNvPr id="578566" name="Line 6"/>
            <p:cNvSpPr>
              <a:spLocks noChangeAspect="1" noChangeShapeType="1"/>
            </p:cNvSpPr>
            <p:nvPr/>
          </p:nvSpPr>
          <p:spPr bwMode="auto">
            <a:xfrm flipV="1">
              <a:off x="851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8567" name="Line 7"/>
            <p:cNvSpPr>
              <a:spLocks noChangeAspect="1" noChangeShapeType="1"/>
            </p:cNvSpPr>
            <p:nvPr/>
          </p:nvSpPr>
          <p:spPr bwMode="auto">
            <a:xfrm flipV="1">
              <a:off x="1318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8568" name="Line 8"/>
            <p:cNvSpPr>
              <a:spLocks noChangeAspect="1" noChangeShapeType="1"/>
            </p:cNvSpPr>
            <p:nvPr/>
          </p:nvSpPr>
          <p:spPr bwMode="auto">
            <a:xfrm rot="16200000" flipV="1">
              <a:off x="417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8569" name="Line 9"/>
            <p:cNvSpPr>
              <a:spLocks noChangeAspect="1" noChangeShapeType="1"/>
            </p:cNvSpPr>
            <p:nvPr/>
          </p:nvSpPr>
          <p:spPr bwMode="auto">
            <a:xfrm rot="16200000" flipV="1">
              <a:off x="758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8570" name="Line 10"/>
            <p:cNvSpPr>
              <a:spLocks noChangeAspect="1" noChangeShapeType="1"/>
            </p:cNvSpPr>
            <p:nvPr/>
          </p:nvSpPr>
          <p:spPr bwMode="auto">
            <a:xfrm rot="16200000" flipV="1">
              <a:off x="1154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8571" name="Line 11"/>
            <p:cNvSpPr>
              <a:spLocks noChangeShapeType="1"/>
            </p:cNvSpPr>
            <p:nvPr/>
          </p:nvSpPr>
          <p:spPr bwMode="auto">
            <a:xfrm flipV="1">
              <a:off x="243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78572" name="Oval 12"/>
            <p:cNvSpPr>
              <a:spLocks noChangeArrowheads="1"/>
            </p:cNvSpPr>
            <p:nvPr/>
          </p:nvSpPr>
          <p:spPr bwMode="auto">
            <a:xfrm>
              <a:off x="387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578573" name="Oval 13"/>
            <p:cNvSpPr>
              <a:spLocks noChangeArrowheads="1"/>
            </p:cNvSpPr>
            <p:nvPr/>
          </p:nvSpPr>
          <p:spPr bwMode="auto">
            <a:xfrm>
              <a:off x="137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578574" name="Oval 14"/>
            <p:cNvSpPr>
              <a:spLocks noChangeArrowheads="1"/>
            </p:cNvSpPr>
            <p:nvPr/>
          </p:nvSpPr>
          <p:spPr bwMode="auto">
            <a:xfrm>
              <a:off x="57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578575" name="Oval 15"/>
            <p:cNvSpPr>
              <a:spLocks noChangeArrowheads="1"/>
            </p:cNvSpPr>
            <p:nvPr/>
          </p:nvSpPr>
          <p:spPr bwMode="auto">
            <a:xfrm>
              <a:off x="675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578576" name="Oval 16"/>
            <p:cNvSpPr>
              <a:spLocks noChangeArrowheads="1"/>
            </p:cNvSpPr>
            <p:nvPr/>
          </p:nvSpPr>
          <p:spPr bwMode="auto">
            <a:xfrm>
              <a:off x="96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578577" name="Oval 17"/>
            <p:cNvSpPr>
              <a:spLocks noChangeArrowheads="1"/>
            </p:cNvSpPr>
            <p:nvPr/>
          </p:nvSpPr>
          <p:spPr bwMode="auto">
            <a:xfrm>
              <a:off x="81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578578" name="Oval 18"/>
            <p:cNvSpPr>
              <a:spLocks noChangeArrowheads="1"/>
            </p:cNvSpPr>
            <p:nvPr/>
          </p:nvSpPr>
          <p:spPr bwMode="auto">
            <a:xfrm>
              <a:off x="1131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578579" name="Oval 19"/>
            <p:cNvSpPr>
              <a:spLocks noChangeArrowheads="1"/>
            </p:cNvSpPr>
            <p:nvPr/>
          </p:nvSpPr>
          <p:spPr bwMode="auto">
            <a:xfrm>
              <a:off x="1537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78580" name="Oval 20"/>
            <p:cNvSpPr>
              <a:spLocks noChangeArrowheads="1"/>
            </p:cNvSpPr>
            <p:nvPr/>
          </p:nvSpPr>
          <p:spPr bwMode="auto">
            <a:xfrm>
              <a:off x="121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578581" name="Oval 21"/>
            <p:cNvSpPr>
              <a:spLocks noChangeArrowheads="1"/>
            </p:cNvSpPr>
            <p:nvPr/>
          </p:nvSpPr>
          <p:spPr bwMode="auto">
            <a:xfrm>
              <a:off x="178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578582" name="Text Box 22"/>
            <p:cNvSpPr txBox="1">
              <a:spLocks noChangeArrowheads="1"/>
            </p:cNvSpPr>
            <p:nvPr/>
          </p:nvSpPr>
          <p:spPr bwMode="auto">
            <a:xfrm>
              <a:off x="1152" y="715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578583" name="Text Box 23"/>
            <p:cNvSpPr txBox="1">
              <a:spLocks noChangeArrowheads="1"/>
            </p:cNvSpPr>
            <p:nvPr/>
          </p:nvSpPr>
          <p:spPr bwMode="auto">
            <a:xfrm>
              <a:off x="699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578584" name="Text Box 24"/>
            <p:cNvSpPr txBox="1">
              <a:spLocks noChangeArrowheads="1"/>
            </p:cNvSpPr>
            <p:nvPr/>
          </p:nvSpPr>
          <p:spPr bwMode="auto">
            <a:xfrm>
              <a:off x="1552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78585" name="Text Box 25"/>
            <p:cNvSpPr txBox="1">
              <a:spLocks noChangeArrowheads="1"/>
            </p:cNvSpPr>
            <p:nvPr/>
          </p:nvSpPr>
          <p:spPr bwMode="auto">
            <a:xfrm>
              <a:off x="406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578586" name="Text Box 26"/>
            <p:cNvSpPr txBox="1">
              <a:spLocks noChangeArrowheads="1"/>
            </p:cNvSpPr>
            <p:nvPr/>
          </p:nvSpPr>
          <p:spPr bwMode="auto">
            <a:xfrm>
              <a:off x="992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578587" name="Text Box 27"/>
            <p:cNvSpPr txBox="1">
              <a:spLocks noChangeArrowheads="1"/>
            </p:cNvSpPr>
            <p:nvPr/>
          </p:nvSpPr>
          <p:spPr bwMode="auto">
            <a:xfrm>
              <a:off x="1237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6</a:t>
              </a:r>
            </a:p>
          </p:txBody>
        </p:sp>
        <p:sp>
          <p:nvSpPr>
            <p:cNvPr id="578588" name="Text Box 28"/>
            <p:cNvSpPr txBox="1">
              <a:spLocks noChangeArrowheads="1"/>
            </p:cNvSpPr>
            <p:nvPr/>
          </p:nvSpPr>
          <p:spPr bwMode="auto">
            <a:xfrm>
              <a:off x="1824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578589" name="Text Box 29"/>
            <p:cNvSpPr txBox="1">
              <a:spLocks noChangeArrowheads="1"/>
            </p:cNvSpPr>
            <p:nvPr/>
          </p:nvSpPr>
          <p:spPr bwMode="auto">
            <a:xfrm>
              <a:off x="150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578590" name="Text Box 30"/>
            <p:cNvSpPr txBox="1">
              <a:spLocks noChangeArrowheads="1"/>
            </p:cNvSpPr>
            <p:nvPr/>
          </p:nvSpPr>
          <p:spPr bwMode="auto">
            <a:xfrm>
              <a:off x="603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578591" name="Text Box 31"/>
            <p:cNvSpPr txBox="1">
              <a:spLocks noChangeArrowheads="1"/>
            </p:cNvSpPr>
            <p:nvPr/>
          </p:nvSpPr>
          <p:spPr bwMode="auto">
            <a:xfrm>
              <a:off x="808" y="1664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graphicFrame>
        <p:nvGraphicFramePr>
          <p:cNvPr id="578592" name="Group 32"/>
          <p:cNvGraphicFramePr>
            <a:graphicFrameLocks noGrp="1"/>
          </p:cNvGraphicFramePr>
          <p:nvPr>
            <p:extLst/>
          </p:nvPr>
        </p:nvGraphicFramePr>
        <p:xfrm>
          <a:off x="4826000" y="5791200"/>
          <a:ext cx="4141788" cy="335280"/>
        </p:xfrm>
        <a:graphic>
          <a:graphicData uri="http://schemas.openxmlformats.org/drawingml/2006/table">
            <a:tbl>
              <a:tblPr/>
              <a:tblGrid>
                <a:gridCol w="41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8616" name="Text Box 56"/>
          <p:cNvSpPr txBox="1">
            <a:spLocks noChangeArrowheads="1"/>
          </p:cNvSpPr>
          <p:nvPr/>
        </p:nvSpPr>
        <p:spPr bwMode="auto">
          <a:xfrm>
            <a:off x="4264025" y="5741988"/>
            <a:ext cx="4203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A:</a:t>
            </a:r>
          </a:p>
        </p:txBody>
      </p:sp>
      <p:sp>
        <p:nvSpPr>
          <p:cNvPr id="578617" name="Freeform 57"/>
          <p:cNvSpPr>
            <a:spLocks/>
          </p:cNvSpPr>
          <p:nvPr/>
        </p:nvSpPr>
        <p:spPr bwMode="auto">
          <a:xfrm>
            <a:off x="5924550" y="3371850"/>
            <a:ext cx="2636838" cy="1811338"/>
          </a:xfrm>
          <a:custGeom>
            <a:avLst/>
            <a:gdLst/>
            <a:ahLst/>
            <a:cxnLst>
              <a:cxn ang="0">
                <a:pos x="300" y="593"/>
              </a:cxn>
              <a:cxn ang="0">
                <a:pos x="260" y="638"/>
              </a:cxn>
              <a:cxn ang="0">
                <a:pos x="158" y="666"/>
              </a:cxn>
              <a:cxn ang="0">
                <a:pos x="85" y="694"/>
              </a:cxn>
              <a:cxn ang="0">
                <a:pos x="57" y="711"/>
              </a:cxn>
              <a:cxn ang="0">
                <a:pos x="12" y="768"/>
              </a:cxn>
              <a:cxn ang="0">
                <a:pos x="0" y="802"/>
              </a:cxn>
              <a:cxn ang="0">
                <a:pos x="40" y="966"/>
              </a:cxn>
              <a:cxn ang="0">
                <a:pos x="62" y="1011"/>
              </a:cxn>
              <a:cxn ang="0">
                <a:pos x="91" y="1056"/>
              </a:cxn>
              <a:cxn ang="0">
                <a:pos x="125" y="1078"/>
              </a:cxn>
              <a:cxn ang="0">
                <a:pos x="108" y="1084"/>
              </a:cxn>
              <a:cxn ang="0">
                <a:pos x="147" y="1095"/>
              </a:cxn>
              <a:cxn ang="0">
                <a:pos x="277" y="1129"/>
              </a:cxn>
              <a:cxn ang="0">
                <a:pos x="322" y="1124"/>
              </a:cxn>
              <a:cxn ang="0">
                <a:pos x="334" y="1135"/>
              </a:cxn>
              <a:cxn ang="0">
                <a:pos x="350" y="1124"/>
              </a:cxn>
              <a:cxn ang="0">
                <a:pos x="418" y="1101"/>
              </a:cxn>
              <a:cxn ang="0">
                <a:pos x="475" y="1078"/>
              </a:cxn>
              <a:cxn ang="0">
                <a:pos x="514" y="1067"/>
              </a:cxn>
              <a:cxn ang="0">
                <a:pos x="791" y="1095"/>
              </a:cxn>
              <a:cxn ang="0">
                <a:pos x="910" y="1141"/>
              </a:cxn>
              <a:cxn ang="0">
                <a:pos x="972" y="1101"/>
              </a:cxn>
              <a:cxn ang="0">
                <a:pos x="977" y="920"/>
              </a:cxn>
              <a:cxn ang="0">
                <a:pos x="989" y="909"/>
              </a:cxn>
              <a:cxn ang="0">
                <a:pos x="1147" y="824"/>
              </a:cxn>
              <a:cxn ang="0">
                <a:pos x="1373" y="847"/>
              </a:cxn>
              <a:cxn ang="0">
                <a:pos x="1587" y="819"/>
              </a:cxn>
              <a:cxn ang="0">
                <a:pos x="1610" y="796"/>
              </a:cxn>
              <a:cxn ang="0">
                <a:pos x="1638" y="751"/>
              </a:cxn>
              <a:cxn ang="0">
                <a:pos x="1644" y="734"/>
              </a:cxn>
              <a:cxn ang="0">
                <a:pos x="1649" y="717"/>
              </a:cxn>
              <a:cxn ang="0">
                <a:pos x="1661" y="683"/>
              </a:cxn>
              <a:cxn ang="0">
                <a:pos x="1632" y="570"/>
              </a:cxn>
              <a:cxn ang="0">
                <a:pos x="1615" y="519"/>
              </a:cxn>
              <a:cxn ang="0">
                <a:pos x="1610" y="469"/>
              </a:cxn>
              <a:cxn ang="0">
                <a:pos x="1598" y="423"/>
              </a:cxn>
              <a:cxn ang="0">
                <a:pos x="1587" y="367"/>
              </a:cxn>
              <a:cxn ang="0">
                <a:pos x="1553" y="299"/>
              </a:cxn>
              <a:cxn ang="0">
                <a:pos x="1519" y="226"/>
              </a:cxn>
              <a:cxn ang="0">
                <a:pos x="1491" y="186"/>
              </a:cxn>
              <a:cxn ang="0">
                <a:pos x="1378" y="102"/>
              </a:cxn>
              <a:cxn ang="0">
                <a:pos x="1265" y="51"/>
              </a:cxn>
              <a:cxn ang="0">
                <a:pos x="1130" y="0"/>
              </a:cxn>
              <a:cxn ang="0">
                <a:pos x="983" y="11"/>
              </a:cxn>
              <a:cxn ang="0">
                <a:pos x="926" y="22"/>
              </a:cxn>
              <a:cxn ang="0">
                <a:pos x="893" y="34"/>
              </a:cxn>
              <a:cxn ang="0">
                <a:pos x="814" y="73"/>
              </a:cxn>
              <a:cxn ang="0">
                <a:pos x="734" y="113"/>
              </a:cxn>
              <a:cxn ang="0">
                <a:pos x="661" y="164"/>
              </a:cxn>
              <a:cxn ang="0">
                <a:pos x="616" y="198"/>
              </a:cxn>
              <a:cxn ang="0">
                <a:pos x="582" y="220"/>
              </a:cxn>
              <a:cxn ang="0">
                <a:pos x="571" y="237"/>
              </a:cxn>
              <a:cxn ang="0">
                <a:pos x="554" y="243"/>
              </a:cxn>
              <a:cxn ang="0">
                <a:pos x="531" y="265"/>
              </a:cxn>
              <a:cxn ang="0">
                <a:pos x="486" y="294"/>
              </a:cxn>
              <a:cxn ang="0">
                <a:pos x="418" y="350"/>
              </a:cxn>
              <a:cxn ang="0">
                <a:pos x="384" y="384"/>
              </a:cxn>
              <a:cxn ang="0">
                <a:pos x="350" y="440"/>
              </a:cxn>
              <a:cxn ang="0">
                <a:pos x="328" y="486"/>
              </a:cxn>
              <a:cxn ang="0">
                <a:pos x="300" y="576"/>
              </a:cxn>
              <a:cxn ang="0">
                <a:pos x="300" y="593"/>
              </a:cxn>
            </a:cxnLst>
            <a:rect l="0" t="0" r="r" b="b"/>
            <a:pathLst>
              <a:path w="1661" h="1141">
                <a:moveTo>
                  <a:pt x="300" y="593"/>
                </a:moveTo>
                <a:cubicBezTo>
                  <a:pt x="286" y="607"/>
                  <a:pt x="276" y="625"/>
                  <a:pt x="260" y="638"/>
                </a:cubicBezTo>
                <a:cubicBezTo>
                  <a:pt x="241" y="654"/>
                  <a:pt x="183" y="662"/>
                  <a:pt x="158" y="666"/>
                </a:cubicBezTo>
                <a:cubicBezTo>
                  <a:pt x="130" y="676"/>
                  <a:pt x="113" y="689"/>
                  <a:pt x="85" y="694"/>
                </a:cubicBezTo>
                <a:cubicBezTo>
                  <a:pt x="57" y="725"/>
                  <a:pt x="94" y="689"/>
                  <a:pt x="57" y="711"/>
                </a:cubicBezTo>
                <a:cubicBezTo>
                  <a:pt x="39" y="722"/>
                  <a:pt x="22" y="753"/>
                  <a:pt x="12" y="768"/>
                </a:cubicBezTo>
                <a:cubicBezTo>
                  <a:pt x="5" y="778"/>
                  <a:pt x="0" y="802"/>
                  <a:pt x="0" y="802"/>
                </a:cubicBezTo>
                <a:cubicBezTo>
                  <a:pt x="5" y="868"/>
                  <a:pt x="11" y="910"/>
                  <a:pt x="40" y="966"/>
                </a:cubicBezTo>
                <a:cubicBezTo>
                  <a:pt x="49" y="983"/>
                  <a:pt x="48" y="996"/>
                  <a:pt x="62" y="1011"/>
                </a:cubicBezTo>
                <a:cubicBezTo>
                  <a:pt x="68" y="1029"/>
                  <a:pt x="75" y="1045"/>
                  <a:pt x="91" y="1056"/>
                </a:cubicBezTo>
                <a:cubicBezTo>
                  <a:pt x="102" y="1064"/>
                  <a:pt x="125" y="1078"/>
                  <a:pt x="125" y="1078"/>
                </a:cubicBezTo>
                <a:cubicBezTo>
                  <a:pt x="119" y="1080"/>
                  <a:pt x="103" y="1080"/>
                  <a:pt x="108" y="1084"/>
                </a:cubicBezTo>
                <a:cubicBezTo>
                  <a:pt x="119" y="1092"/>
                  <a:pt x="134" y="1091"/>
                  <a:pt x="147" y="1095"/>
                </a:cubicBezTo>
                <a:cubicBezTo>
                  <a:pt x="191" y="1108"/>
                  <a:pt x="231" y="1122"/>
                  <a:pt x="277" y="1129"/>
                </a:cubicBezTo>
                <a:cubicBezTo>
                  <a:pt x="292" y="1127"/>
                  <a:pt x="307" y="1122"/>
                  <a:pt x="322" y="1124"/>
                </a:cubicBezTo>
                <a:cubicBezTo>
                  <a:pt x="327" y="1125"/>
                  <a:pt x="329" y="1135"/>
                  <a:pt x="334" y="1135"/>
                </a:cubicBezTo>
                <a:cubicBezTo>
                  <a:pt x="340" y="1135"/>
                  <a:pt x="344" y="1127"/>
                  <a:pt x="350" y="1124"/>
                </a:cubicBezTo>
                <a:cubicBezTo>
                  <a:pt x="371" y="1114"/>
                  <a:pt x="396" y="1109"/>
                  <a:pt x="418" y="1101"/>
                </a:cubicBezTo>
                <a:cubicBezTo>
                  <a:pt x="434" y="1086"/>
                  <a:pt x="454" y="1084"/>
                  <a:pt x="475" y="1078"/>
                </a:cubicBezTo>
                <a:cubicBezTo>
                  <a:pt x="488" y="1074"/>
                  <a:pt x="514" y="1067"/>
                  <a:pt x="514" y="1067"/>
                </a:cubicBezTo>
                <a:cubicBezTo>
                  <a:pt x="676" y="1072"/>
                  <a:pt x="684" y="1063"/>
                  <a:pt x="791" y="1095"/>
                </a:cubicBezTo>
                <a:cubicBezTo>
                  <a:pt x="816" y="1122"/>
                  <a:pt x="874" y="1132"/>
                  <a:pt x="910" y="1141"/>
                </a:cubicBezTo>
                <a:cubicBezTo>
                  <a:pt x="953" y="1129"/>
                  <a:pt x="942" y="1129"/>
                  <a:pt x="972" y="1101"/>
                </a:cubicBezTo>
                <a:cubicBezTo>
                  <a:pt x="974" y="1041"/>
                  <a:pt x="972" y="980"/>
                  <a:pt x="977" y="920"/>
                </a:cubicBezTo>
                <a:cubicBezTo>
                  <a:pt x="977" y="915"/>
                  <a:pt x="986" y="914"/>
                  <a:pt x="989" y="909"/>
                </a:cubicBezTo>
                <a:cubicBezTo>
                  <a:pt x="1031" y="839"/>
                  <a:pt x="1068" y="836"/>
                  <a:pt x="1147" y="824"/>
                </a:cubicBezTo>
                <a:cubicBezTo>
                  <a:pt x="1224" y="829"/>
                  <a:pt x="1297" y="836"/>
                  <a:pt x="1373" y="847"/>
                </a:cubicBezTo>
                <a:cubicBezTo>
                  <a:pt x="1473" y="843"/>
                  <a:pt x="1507" y="843"/>
                  <a:pt x="1587" y="819"/>
                </a:cubicBezTo>
                <a:cubicBezTo>
                  <a:pt x="1594" y="811"/>
                  <a:pt x="1604" y="805"/>
                  <a:pt x="1610" y="796"/>
                </a:cubicBezTo>
                <a:cubicBezTo>
                  <a:pt x="1625" y="772"/>
                  <a:pt x="1609" y="770"/>
                  <a:pt x="1638" y="751"/>
                </a:cubicBezTo>
                <a:cubicBezTo>
                  <a:pt x="1640" y="745"/>
                  <a:pt x="1642" y="740"/>
                  <a:pt x="1644" y="734"/>
                </a:cubicBezTo>
                <a:cubicBezTo>
                  <a:pt x="1646" y="728"/>
                  <a:pt x="1647" y="723"/>
                  <a:pt x="1649" y="717"/>
                </a:cubicBezTo>
                <a:cubicBezTo>
                  <a:pt x="1653" y="706"/>
                  <a:pt x="1661" y="683"/>
                  <a:pt x="1661" y="683"/>
                </a:cubicBezTo>
                <a:cubicBezTo>
                  <a:pt x="1655" y="640"/>
                  <a:pt x="1644" y="611"/>
                  <a:pt x="1632" y="570"/>
                </a:cubicBezTo>
                <a:cubicBezTo>
                  <a:pt x="1627" y="553"/>
                  <a:pt x="1615" y="519"/>
                  <a:pt x="1615" y="519"/>
                </a:cubicBezTo>
                <a:cubicBezTo>
                  <a:pt x="1613" y="502"/>
                  <a:pt x="1613" y="485"/>
                  <a:pt x="1610" y="469"/>
                </a:cubicBezTo>
                <a:cubicBezTo>
                  <a:pt x="1607" y="453"/>
                  <a:pt x="1598" y="423"/>
                  <a:pt x="1598" y="423"/>
                </a:cubicBezTo>
                <a:cubicBezTo>
                  <a:pt x="1595" y="403"/>
                  <a:pt x="1596" y="385"/>
                  <a:pt x="1587" y="367"/>
                </a:cubicBezTo>
                <a:cubicBezTo>
                  <a:pt x="1576" y="345"/>
                  <a:pt x="1559" y="323"/>
                  <a:pt x="1553" y="299"/>
                </a:cubicBezTo>
                <a:cubicBezTo>
                  <a:pt x="1545" y="267"/>
                  <a:pt x="1547" y="244"/>
                  <a:pt x="1519" y="226"/>
                </a:cubicBezTo>
                <a:cubicBezTo>
                  <a:pt x="1513" y="206"/>
                  <a:pt x="1505" y="201"/>
                  <a:pt x="1491" y="186"/>
                </a:cubicBezTo>
                <a:cubicBezTo>
                  <a:pt x="1479" y="146"/>
                  <a:pt x="1417" y="114"/>
                  <a:pt x="1378" y="102"/>
                </a:cubicBezTo>
                <a:cubicBezTo>
                  <a:pt x="1359" y="81"/>
                  <a:pt x="1294" y="60"/>
                  <a:pt x="1265" y="51"/>
                </a:cubicBezTo>
                <a:cubicBezTo>
                  <a:pt x="1236" y="19"/>
                  <a:pt x="1170" y="14"/>
                  <a:pt x="1130" y="0"/>
                </a:cubicBezTo>
                <a:cubicBezTo>
                  <a:pt x="1058" y="4"/>
                  <a:pt x="1040" y="2"/>
                  <a:pt x="983" y="11"/>
                </a:cubicBezTo>
                <a:cubicBezTo>
                  <a:pt x="977" y="12"/>
                  <a:pt x="936" y="19"/>
                  <a:pt x="926" y="22"/>
                </a:cubicBezTo>
                <a:cubicBezTo>
                  <a:pt x="915" y="25"/>
                  <a:pt x="893" y="34"/>
                  <a:pt x="893" y="34"/>
                </a:cubicBezTo>
                <a:cubicBezTo>
                  <a:pt x="872" y="53"/>
                  <a:pt x="842" y="64"/>
                  <a:pt x="814" y="73"/>
                </a:cubicBezTo>
                <a:cubicBezTo>
                  <a:pt x="794" y="93"/>
                  <a:pt x="760" y="100"/>
                  <a:pt x="734" y="113"/>
                </a:cubicBezTo>
                <a:cubicBezTo>
                  <a:pt x="708" y="126"/>
                  <a:pt x="684" y="147"/>
                  <a:pt x="661" y="164"/>
                </a:cubicBezTo>
                <a:cubicBezTo>
                  <a:pt x="657" y="167"/>
                  <a:pt x="626" y="190"/>
                  <a:pt x="616" y="198"/>
                </a:cubicBezTo>
                <a:cubicBezTo>
                  <a:pt x="605" y="206"/>
                  <a:pt x="582" y="220"/>
                  <a:pt x="582" y="220"/>
                </a:cubicBezTo>
                <a:cubicBezTo>
                  <a:pt x="578" y="226"/>
                  <a:pt x="576" y="233"/>
                  <a:pt x="571" y="237"/>
                </a:cubicBezTo>
                <a:cubicBezTo>
                  <a:pt x="566" y="241"/>
                  <a:pt x="558" y="239"/>
                  <a:pt x="554" y="243"/>
                </a:cubicBezTo>
                <a:cubicBezTo>
                  <a:pt x="525" y="272"/>
                  <a:pt x="574" y="252"/>
                  <a:pt x="531" y="265"/>
                </a:cubicBezTo>
                <a:cubicBezTo>
                  <a:pt x="517" y="280"/>
                  <a:pt x="505" y="287"/>
                  <a:pt x="486" y="294"/>
                </a:cubicBezTo>
                <a:cubicBezTo>
                  <a:pt x="476" y="309"/>
                  <a:pt x="435" y="339"/>
                  <a:pt x="418" y="350"/>
                </a:cubicBezTo>
                <a:cubicBezTo>
                  <a:pt x="411" y="373"/>
                  <a:pt x="401" y="369"/>
                  <a:pt x="384" y="384"/>
                </a:cubicBezTo>
                <a:cubicBezTo>
                  <a:pt x="379" y="401"/>
                  <a:pt x="363" y="428"/>
                  <a:pt x="350" y="440"/>
                </a:cubicBezTo>
                <a:cubicBezTo>
                  <a:pt x="344" y="459"/>
                  <a:pt x="341" y="471"/>
                  <a:pt x="328" y="486"/>
                </a:cubicBezTo>
                <a:cubicBezTo>
                  <a:pt x="319" y="516"/>
                  <a:pt x="310" y="546"/>
                  <a:pt x="300" y="576"/>
                </a:cubicBezTo>
                <a:cubicBezTo>
                  <a:pt x="294" y="595"/>
                  <a:pt x="288" y="593"/>
                  <a:pt x="300" y="593"/>
                </a:cubicBezTo>
                <a:close/>
              </a:path>
            </a:pathLst>
          </a:custGeom>
          <a:noFill/>
          <a:ln w="254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4C231-52D1-964A-90FA-237DEE53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375F5-9CC2-FF4E-9B44-8471E8A33A1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8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86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Example:         A</a:t>
            </a:r>
          </a:p>
        </p:txBody>
      </p:sp>
      <p:graphicFrame>
        <p:nvGraphicFramePr>
          <p:cNvPr id="369667" name="Group 3"/>
          <p:cNvGraphicFramePr>
            <a:graphicFrameLocks noGrp="1"/>
          </p:cNvGraphicFramePr>
          <p:nvPr>
            <p:ph idx="1"/>
            <p:extLst/>
          </p:nvPr>
        </p:nvGraphicFramePr>
        <p:xfrm>
          <a:off x="4348163" y="381000"/>
          <a:ext cx="4141787" cy="335280"/>
        </p:xfrm>
        <a:graphic>
          <a:graphicData uri="http://schemas.openxmlformats.org/drawingml/2006/table">
            <a:tbl>
              <a:tblPr/>
              <a:tblGrid>
                <a:gridCol w="414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43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2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9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entury Gothic" charset="0"/>
                          <a:ea typeface="Century Gothic" charset="0"/>
                          <a:cs typeface="Century Gothic" charset="0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25425" y="1524000"/>
            <a:ext cx="2943225" cy="2044700"/>
            <a:chOff x="137" y="715"/>
            <a:chExt cx="1854" cy="1288"/>
          </a:xfrm>
        </p:grpSpPr>
        <p:sp>
          <p:nvSpPr>
            <p:cNvPr id="369692" name="Line 28"/>
            <p:cNvSpPr>
              <a:spLocks noChangeAspect="1" noChangeShapeType="1"/>
            </p:cNvSpPr>
            <p:nvPr/>
          </p:nvSpPr>
          <p:spPr bwMode="auto">
            <a:xfrm flipV="1">
              <a:off x="851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693" name="Line 29"/>
            <p:cNvSpPr>
              <a:spLocks noChangeAspect="1" noChangeShapeType="1"/>
            </p:cNvSpPr>
            <p:nvPr/>
          </p:nvSpPr>
          <p:spPr bwMode="auto">
            <a:xfrm flipV="1">
              <a:off x="1318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694" name="Line 30"/>
            <p:cNvSpPr>
              <a:spLocks noChangeAspect="1" noChangeShapeType="1"/>
            </p:cNvSpPr>
            <p:nvPr/>
          </p:nvSpPr>
          <p:spPr bwMode="auto">
            <a:xfrm rot="16200000" flipV="1">
              <a:off x="417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695" name="Line 31"/>
            <p:cNvSpPr>
              <a:spLocks noChangeAspect="1" noChangeShapeType="1"/>
            </p:cNvSpPr>
            <p:nvPr/>
          </p:nvSpPr>
          <p:spPr bwMode="auto">
            <a:xfrm rot="16200000" flipV="1">
              <a:off x="758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696" name="Line 32"/>
            <p:cNvSpPr>
              <a:spLocks noChangeAspect="1" noChangeShapeType="1"/>
            </p:cNvSpPr>
            <p:nvPr/>
          </p:nvSpPr>
          <p:spPr bwMode="auto">
            <a:xfrm rot="16200000" flipV="1">
              <a:off x="1154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697" name="Line 33"/>
            <p:cNvSpPr>
              <a:spLocks noChangeShapeType="1"/>
            </p:cNvSpPr>
            <p:nvPr/>
          </p:nvSpPr>
          <p:spPr bwMode="auto">
            <a:xfrm flipV="1">
              <a:off x="243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698" name="Oval 34"/>
            <p:cNvSpPr>
              <a:spLocks noChangeArrowheads="1"/>
            </p:cNvSpPr>
            <p:nvPr/>
          </p:nvSpPr>
          <p:spPr bwMode="auto">
            <a:xfrm>
              <a:off x="387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699" name="Oval 35"/>
            <p:cNvSpPr>
              <a:spLocks noChangeArrowheads="1"/>
            </p:cNvSpPr>
            <p:nvPr/>
          </p:nvSpPr>
          <p:spPr bwMode="auto">
            <a:xfrm>
              <a:off x="137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369700" name="Oval 36"/>
            <p:cNvSpPr>
              <a:spLocks noChangeArrowheads="1"/>
            </p:cNvSpPr>
            <p:nvPr/>
          </p:nvSpPr>
          <p:spPr bwMode="auto">
            <a:xfrm>
              <a:off x="57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701" name="Oval 37"/>
            <p:cNvSpPr>
              <a:spLocks noChangeArrowheads="1"/>
            </p:cNvSpPr>
            <p:nvPr/>
          </p:nvSpPr>
          <p:spPr bwMode="auto">
            <a:xfrm>
              <a:off x="675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702" name="Oval 38"/>
            <p:cNvSpPr>
              <a:spLocks noChangeArrowheads="1"/>
            </p:cNvSpPr>
            <p:nvPr/>
          </p:nvSpPr>
          <p:spPr bwMode="auto">
            <a:xfrm>
              <a:off x="96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369703" name="Oval 39"/>
            <p:cNvSpPr>
              <a:spLocks noChangeArrowheads="1"/>
            </p:cNvSpPr>
            <p:nvPr/>
          </p:nvSpPr>
          <p:spPr bwMode="auto">
            <a:xfrm>
              <a:off x="81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704" name="Oval 40"/>
            <p:cNvSpPr>
              <a:spLocks noChangeArrowheads="1"/>
            </p:cNvSpPr>
            <p:nvPr/>
          </p:nvSpPr>
          <p:spPr bwMode="auto">
            <a:xfrm>
              <a:off x="1131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705" name="Oval 41"/>
            <p:cNvSpPr>
              <a:spLocks noChangeArrowheads="1"/>
            </p:cNvSpPr>
            <p:nvPr/>
          </p:nvSpPr>
          <p:spPr bwMode="auto">
            <a:xfrm>
              <a:off x="1537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706" name="Oval 42"/>
            <p:cNvSpPr>
              <a:spLocks noChangeArrowheads="1"/>
            </p:cNvSpPr>
            <p:nvPr/>
          </p:nvSpPr>
          <p:spPr bwMode="auto">
            <a:xfrm>
              <a:off x="121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707" name="Oval 43"/>
            <p:cNvSpPr>
              <a:spLocks noChangeArrowheads="1"/>
            </p:cNvSpPr>
            <p:nvPr/>
          </p:nvSpPr>
          <p:spPr bwMode="auto">
            <a:xfrm>
              <a:off x="178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369708" name="Text Box 44"/>
            <p:cNvSpPr txBox="1">
              <a:spLocks noChangeArrowheads="1"/>
            </p:cNvSpPr>
            <p:nvPr/>
          </p:nvSpPr>
          <p:spPr bwMode="auto">
            <a:xfrm>
              <a:off x="1152" y="715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709" name="Text Box 45"/>
            <p:cNvSpPr txBox="1">
              <a:spLocks noChangeArrowheads="1"/>
            </p:cNvSpPr>
            <p:nvPr/>
          </p:nvSpPr>
          <p:spPr bwMode="auto">
            <a:xfrm>
              <a:off x="699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710" name="Text Box 46"/>
            <p:cNvSpPr txBox="1">
              <a:spLocks noChangeArrowheads="1"/>
            </p:cNvSpPr>
            <p:nvPr/>
          </p:nvSpPr>
          <p:spPr bwMode="auto">
            <a:xfrm>
              <a:off x="1552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711" name="Text Box 47"/>
            <p:cNvSpPr txBox="1">
              <a:spLocks noChangeArrowheads="1"/>
            </p:cNvSpPr>
            <p:nvPr/>
          </p:nvSpPr>
          <p:spPr bwMode="auto">
            <a:xfrm>
              <a:off x="406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712" name="Text Box 48"/>
            <p:cNvSpPr txBox="1">
              <a:spLocks noChangeArrowheads="1"/>
            </p:cNvSpPr>
            <p:nvPr/>
          </p:nvSpPr>
          <p:spPr bwMode="auto">
            <a:xfrm>
              <a:off x="992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369713" name="Text Box 49"/>
            <p:cNvSpPr txBox="1">
              <a:spLocks noChangeArrowheads="1"/>
            </p:cNvSpPr>
            <p:nvPr/>
          </p:nvSpPr>
          <p:spPr bwMode="auto">
            <a:xfrm>
              <a:off x="1237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6</a:t>
              </a:r>
            </a:p>
          </p:txBody>
        </p:sp>
        <p:sp>
          <p:nvSpPr>
            <p:cNvPr id="369714" name="Text Box 50"/>
            <p:cNvSpPr txBox="1">
              <a:spLocks noChangeArrowheads="1"/>
            </p:cNvSpPr>
            <p:nvPr/>
          </p:nvSpPr>
          <p:spPr bwMode="auto">
            <a:xfrm>
              <a:off x="1824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715" name="Text Box 51"/>
            <p:cNvSpPr txBox="1">
              <a:spLocks noChangeArrowheads="1"/>
            </p:cNvSpPr>
            <p:nvPr/>
          </p:nvSpPr>
          <p:spPr bwMode="auto">
            <a:xfrm>
              <a:off x="150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716" name="Text Box 52"/>
            <p:cNvSpPr txBox="1">
              <a:spLocks noChangeArrowheads="1"/>
            </p:cNvSpPr>
            <p:nvPr/>
          </p:nvSpPr>
          <p:spPr bwMode="auto">
            <a:xfrm>
              <a:off x="603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717" name="Text Box 53"/>
            <p:cNvSpPr txBox="1">
              <a:spLocks noChangeArrowheads="1"/>
            </p:cNvSpPr>
            <p:nvPr/>
          </p:nvSpPr>
          <p:spPr bwMode="auto">
            <a:xfrm>
              <a:off x="808" y="1664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17488" y="4279900"/>
            <a:ext cx="2943225" cy="2044700"/>
            <a:chOff x="137" y="2528"/>
            <a:chExt cx="1854" cy="1288"/>
          </a:xfrm>
        </p:grpSpPr>
        <p:sp>
          <p:nvSpPr>
            <p:cNvPr id="369719" name="Line 55"/>
            <p:cNvSpPr>
              <a:spLocks noChangeAspect="1" noChangeShapeType="1"/>
            </p:cNvSpPr>
            <p:nvPr/>
          </p:nvSpPr>
          <p:spPr bwMode="auto">
            <a:xfrm flipV="1">
              <a:off x="851" y="3466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20" name="Line 56"/>
            <p:cNvSpPr>
              <a:spLocks noChangeAspect="1" noChangeShapeType="1"/>
            </p:cNvSpPr>
            <p:nvPr/>
          </p:nvSpPr>
          <p:spPr bwMode="auto">
            <a:xfrm flipV="1">
              <a:off x="1318" y="317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21" name="Line 57"/>
            <p:cNvSpPr>
              <a:spLocks noChangeAspect="1" noChangeShapeType="1"/>
            </p:cNvSpPr>
            <p:nvPr/>
          </p:nvSpPr>
          <p:spPr bwMode="auto">
            <a:xfrm rot="16200000" flipV="1">
              <a:off x="417" y="342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22" name="Line 58"/>
            <p:cNvSpPr>
              <a:spLocks noChangeAspect="1" noChangeShapeType="1"/>
            </p:cNvSpPr>
            <p:nvPr/>
          </p:nvSpPr>
          <p:spPr bwMode="auto">
            <a:xfrm rot="16200000" flipV="1">
              <a:off x="758" y="317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23" name="Line 59"/>
            <p:cNvSpPr>
              <a:spLocks noChangeAspect="1" noChangeShapeType="1"/>
            </p:cNvSpPr>
            <p:nvPr/>
          </p:nvSpPr>
          <p:spPr bwMode="auto">
            <a:xfrm rot="16200000" flipV="1">
              <a:off x="1154" y="2722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24" name="Line 60"/>
            <p:cNvSpPr>
              <a:spLocks noChangeShapeType="1"/>
            </p:cNvSpPr>
            <p:nvPr/>
          </p:nvSpPr>
          <p:spPr bwMode="auto">
            <a:xfrm flipV="1">
              <a:off x="243" y="2750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25" name="Oval 61"/>
            <p:cNvSpPr>
              <a:spLocks noChangeArrowheads="1"/>
            </p:cNvSpPr>
            <p:nvPr/>
          </p:nvSpPr>
          <p:spPr bwMode="auto">
            <a:xfrm>
              <a:off x="387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369726" name="Oval 62"/>
            <p:cNvSpPr>
              <a:spLocks noChangeArrowheads="1"/>
            </p:cNvSpPr>
            <p:nvPr/>
          </p:nvSpPr>
          <p:spPr bwMode="auto">
            <a:xfrm>
              <a:off x="137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727" name="Oval 63"/>
            <p:cNvSpPr>
              <a:spLocks noChangeArrowheads="1"/>
            </p:cNvSpPr>
            <p:nvPr/>
          </p:nvSpPr>
          <p:spPr bwMode="auto">
            <a:xfrm>
              <a:off x="579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728" name="Oval 64"/>
            <p:cNvSpPr>
              <a:spLocks noChangeArrowheads="1"/>
            </p:cNvSpPr>
            <p:nvPr/>
          </p:nvSpPr>
          <p:spPr bwMode="auto">
            <a:xfrm>
              <a:off x="675" y="3086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729" name="Oval 65"/>
            <p:cNvSpPr>
              <a:spLocks noChangeArrowheads="1"/>
            </p:cNvSpPr>
            <p:nvPr/>
          </p:nvSpPr>
          <p:spPr bwMode="auto">
            <a:xfrm>
              <a:off x="963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369730" name="Oval 66"/>
            <p:cNvSpPr>
              <a:spLocks noChangeArrowheads="1"/>
            </p:cNvSpPr>
            <p:nvPr/>
          </p:nvSpPr>
          <p:spPr bwMode="auto">
            <a:xfrm>
              <a:off x="819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731" name="Oval 67"/>
            <p:cNvSpPr>
              <a:spLocks noChangeArrowheads="1"/>
            </p:cNvSpPr>
            <p:nvPr/>
          </p:nvSpPr>
          <p:spPr bwMode="auto">
            <a:xfrm>
              <a:off x="1131" y="265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732" name="Oval 68"/>
            <p:cNvSpPr>
              <a:spLocks noChangeArrowheads="1"/>
            </p:cNvSpPr>
            <p:nvPr/>
          </p:nvSpPr>
          <p:spPr bwMode="auto">
            <a:xfrm>
              <a:off x="1537" y="308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369733" name="Oval 69"/>
            <p:cNvSpPr>
              <a:spLocks noChangeArrowheads="1"/>
            </p:cNvSpPr>
            <p:nvPr/>
          </p:nvSpPr>
          <p:spPr bwMode="auto">
            <a:xfrm>
              <a:off x="1213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734" name="Oval 70"/>
            <p:cNvSpPr>
              <a:spLocks noChangeArrowheads="1"/>
            </p:cNvSpPr>
            <p:nvPr/>
          </p:nvSpPr>
          <p:spPr bwMode="auto">
            <a:xfrm>
              <a:off x="1789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735" name="Text Box 71"/>
            <p:cNvSpPr txBox="1">
              <a:spLocks noChangeArrowheads="1"/>
            </p:cNvSpPr>
            <p:nvPr/>
          </p:nvSpPr>
          <p:spPr bwMode="auto">
            <a:xfrm>
              <a:off x="1152" y="252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736" name="Text Box 72"/>
            <p:cNvSpPr txBox="1">
              <a:spLocks noChangeArrowheads="1"/>
            </p:cNvSpPr>
            <p:nvPr/>
          </p:nvSpPr>
          <p:spPr bwMode="auto">
            <a:xfrm>
              <a:off x="699" y="2961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737" name="Text Box 73"/>
            <p:cNvSpPr txBox="1">
              <a:spLocks noChangeArrowheads="1"/>
            </p:cNvSpPr>
            <p:nvPr/>
          </p:nvSpPr>
          <p:spPr bwMode="auto">
            <a:xfrm>
              <a:off x="1552" y="2961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738" name="Text Box 74"/>
            <p:cNvSpPr txBox="1">
              <a:spLocks noChangeArrowheads="1"/>
            </p:cNvSpPr>
            <p:nvPr/>
          </p:nvSpPr>
          <p:spPr bwMode="auto">
            <a:xfrm>
              <a:off x="406" y="323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739" name="Text Box 75"/>
            <p:cNvSpPr txBox="1">
              <a:spLocks noChangeArrowheads="1"/>
            </p:cNvSpPr>
            <p:nvPr/>
          </p:nvSpPr>
          <p:spPr bwMode="auto">
            <a:xfrm>
              <a:off x="992" y="323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369740" name="Text Box 76"/>
            <p:cNvSpPr txBox="1">
              <a:spLocks noChangeArrowheads="1"/>
            </p:cNvSpPr>
            <p:nvPr/>
          </p:nvSpPr>
          <p:spPr bwMode="auto">
            <a:xfrm>
              <a:off x="1237" y="323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6</a:t>
              </a:r>
            </a:p>
          </p:txBody>
        </p:sp>
        <p:sp>
          <p:nvSpPr>
            <p:cNvPr id="369741" name="Text Box 77"/>
            <p:cNvSpPr txBox="1">
              <a:spLocks noChangeArrowheads="1"/>
            </p:cNvSpPr>
            <p:nvPr/>
          </p:nvSpPr>
          <p:spPr bwMode="auto">
            <a:xfrm>
              <a:off x="1824" y="323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742" name="Text Box 78"/>
            <p:cNvSpPr txBox="1">
              <a:spLocks noChangeArrowheads="1"/>
            </p:cNvSpPr>
            <p:nvPr/>
          </p:nvSpPr>
          <p:spPr bwMode="auto">
            <a:xfrm>
              <a:off x="150" y="3477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743" name="Text Box 79"/>
            <p:cNvSpPr txBox="1">
              <a:spLocks noChangeArrowheads="1"/>
            </p:cNvSpPr>
            <p:nvPr/>
          </p:nvSpPr>
          <p:spPr bwMode="auto">
            <a:xfrm>
              <a:off x="603" y="3477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744" name="Text Box 80"/>
            <p:cNvSpPr txBox="1">
              <a:spLocks noChangeArrowheads="1"/>
            </p:cNvSpPr>
            <p:nvPr/>
          </p:nvSpPr>
          <p:spPr bwMode="auto">
            <a:xfrm>
              <a:off x="808" y="3477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3087688" y="1524000"/>
            <a:ext cx="2943225" cy="2044700"/>
            <a:chOff x="1940" y="715"/>
            <a:chExt cx="1854" cy="1288"/>
          </a:xfrm>
        </p:grpSpPr>
        <p:sp>
          <p:nvSpPr>
            <p:cNvPr id="369746" name="Line 82"/>
            <p:cNvSpPr>
              <a:spLocks noChangeAspect="1" noChangeShapeType="1"/>
            </p:cNvSpPr>
            <p:nvPr/>
          </p:nvSpPr>
          <p:spPr bwMode="auto">
            <a:xfrm flipV="1">
              <a:off x="2654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47" name="Line 83"/>
            <p:cNvSpPr>
              <a:spLocks noChangeAspect="1" noChangeShapeType="1"/>
            </p:cNvSpPr>
            <p:nvPr/>
          </p:nvSpPr>
          <p:spPr bwMode="auto">
            <a:xfrm flipV="1">
              <a:off x="3121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48" name="Line 84"/>
            <p:cNvSpPr>
              <a:spLocks noChangeAspect="1" noChangeShapeType="1"/>
            </p:cNvSpPr>
            <p:nvPr/>
          </p:nvSpPr>
          <p:spPr bwMode="auto">
            <a:xfrm rot="16200000" flipV="1">
              <a:off x="2220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49" name="Line 85"/>
            <p:cNvSpPr>
              <a:spLocks noChangeAspect="1" noChangeShapeType="1"/>
            </p:cNvSpPr>
            <p:nvPr/>
          </p:nvSpPr>
          <p:spPr bwMode="auto">
            <a:xfrm rot="16200000" flipV="1">
              <a:off x="2561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50" name="Line 86"/>
            <p:cNvSpPr>
              <a:spLocks noChangeAspect="1" noChangeShapeType="1"/>
            </p:cNvSpPr>
            <p:nvPr/>
          </p:nvSpPr>
          <p:spPr bwMode="auto">
            <a:xfrm rot="16200000" flipV="1">
              <a:off x="2957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51" name="Line 87"/>
            <p:cNvSpPr>
              <a:spLocks noChangeShapeType="1"/>
            </p:cNvSpPr>
            <p:nvPr/>
          </p:nvSpPr>
          <p:spPr bwMode="auto">
            <a:xfrm flipV="1">
              <a:off x="2046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52" name="Oval 88"/>
            <p:cNvSpPr>
              <a:spLocks noChangeArrowheads="1"/>
            </p:cNvSpPr>
            <p:nvPr/>
          </p:nvSpPr>
          <p:spPr bwMode="auto">
            <a:xfrm>
              <a:off x="2190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753" name="Oval 89"/>
            <p:cNvSpPr>
              <a:spLocks noChangeArrowheads="1"/>
            </p:cNvSpPr>
            <p:nvPr/>
          </p:nvSpPr>
          <p:spPr bwMode="auto">
            <a:xfrm>
              <a:off x="1940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369754" name="Oval 90"/>
            <p:cNvSpPr>
              <a:spLocks noChangeArrowheads="1"/>
            </p:cNvSpPr>
            <p:nvPr/>
          </p:nvSpPr>
          <p:spPr bwMode="auto">
            <a:xfrm>
              <a:off x="2382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755" name="Oval 91"/>
            <p:cNvSpPr>
              <a:spLocks noChangeArrowheads="1"/>
            </p:cNvSpPr>
            <p:nvPr/>
          </p:nvSpPr>
          <p:spPr bwMode="auto">
            <a:xfrm>
              <a:off x="2478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756" name="Oval 92"/>
            <p:cNvSpPr>
              <a:spLocks noChangeArrowheads="1"/>
            </p:cNvSpPr>
            <p:nvPr/>
          </p:nvSpPr>
          <p:spPr bwMode="auto">
            <a:xfrm>
              <a:off x="2766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369757" name="Oval 93"/>
            <p:cNvSpPr>
              <a:spLocks noChangeArrowheads="1"/>
            </p:cNvSpPr>
            <p:nvPr/>
          </p:nvSpPr>
          <p:spPr bwMode="auto">
            <a:xfrm>
              <a:off x="2622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758" name="Oval 94"/>
            <p:cNvSpPr>
              <a:spLocks noChangeArrowheads="1"/>
            </p:cNvSpPr>
            <p:nvPr/>
          </p:nvSpPr>
          <p:spPr bwMode="auto">
            <a:xfrm>
              <a:off x="2934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759" name="Oval 95"/>
            <p:cNvSpPr>
              <a:spLocks noChangeArrowheads="1"/>
            </p:cNvSpPr>
            <p:nvPr/>
          </p:nvSpPr>
          <p:spPr bwMode="auto">
            <a:xfrm>
              <a:off x="3340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760" name="Oval 96"/>
            <p:cNvSpPr>
              <a:spLocks noChangeArrowheads="1"/>
            </p:cNvSpPr>
            <p:nvPr/>
          </p:nvSpPr>
          <p:spPr bwMode="auto">
            <a:xfrm>
              <a:off x="3016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761" name="Oval 97"/>
            <p:cNvSpPr>
              <a:spLocks noChangeArrowheads="1"/>
            </p:cNvSpPr>
            <p:nvPr/>
          </p:nvSpPr>
          <p:spPr bwMode="auto">
            <a:xfrm>
              <a:off x="3592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369762" name="Text Box 98"/>
            <p:cNvSpPr txBox="1">
              <a:spLocks noChangeArrowheads="1"/>
            </p:cNvSpPr>
            <p:nvPr/>
          </p:nvSpPr>
          <p:spPr bwMode="auto">
            <a:xfrm>
              <a:off x="2955" y="715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763" name="Text Box 99"/>
            <p:cNvSpPr txBox="1">
              <a:spLocks noChangeArrowheads="1"/>
            </p:cNvSpPr>
            <p:nvPr/>
          </p:nvSpPr>
          <p:spPr bwMode="auto">
            <a:xfrm>
              <a:off x="2502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764" name="Text Box 100"/>
            <p:cNvSpPr txBox="1">
              <a:spLocks noChangeArrowheads="1"/>
            </p:cNvSpPr>
            <p:nvPr/>
          </p:nvSpPr>
          <p:spPr bwMode="auto">
            <a:xfrm>
              <a:off x="3355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765" name="Text Box 101"/>
            <p:cNvSpPr txBox="1">
              <a:spLocks noChangeArrowheads="1"/>
            </p:cNvSpPr>
            <p:nvPr/>
          </p:nvSpPr>
          <p:spPr bwMode="auto">
            <a:xfrm>
              <a:off x="2209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766" name="Text Box 102"/>
            <p:cNvSpPr txBox="1">
              <a:spLocks noChangeArrowheads="1"/>
            </p:cNvSpPr>
            <p:nvPr/>
          </p:nvSpPr>
          <p:spPr bwMode="auto">
            <a:xfrm>
              <a:off x="2795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369767" name="Text Box 103"/>
            <p:cNvSpPr txBox="1">
              <a:spLocks noChangeArrowheads="1"/>
            </p:cNvSpPr>
            <p:nvPr/>
          </p:nvSpPr>
          <p:spPr bwMode="auto">
            <a:xfrm>
              <a:off x="3040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6</a:t>
              </a:r>
            </a:p>
          </p:txBody>
        </p:sp>
        <p:sp>
          <p:nvSpPr>
            <p:cNvPr id="369768" name="Text Box 104"/>
            <p:cNvSpPr txBox="1">
              <a:spLocks noChangeArrowheads="1"/>
            </p:cNvSpPr>
            <p:nvPr/>
          </p:nvSpPr>
          <p:spPr bwMode="auto">
            <a:xfrm>
              <a:off x="3627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769" name="Text Box 105"/>
            <p:cNvSpPr txBox="1">
              <a:spLocks noChangeArrowheads="1"/>
            </p:cNvSpPr>
            <p:nvPr/>
          </p:nvSpPr>
          <p:spPr bwMode="auto">
            <a:xfrm>
              <a:off x="1953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770" name="Text Box 106"/>
            <p:cNvSpPr txBox="1">
              <a:spLocks noChangeArrowheads="1"/>
            </p:cNvSpPr>
            <p:nvPr/>
          </p:nvSpPr>
          <p:spPr bwMode="auto">
            <a:xfrm>
              <a:off x="2406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771" name="Text Box 107"/>
            <p:cNvSpPr txBox="1">
              <a:spLocks noChangeArrowheads="1"/>
            </p:cNvSpPr>
            <p:nvPr/>
          </p:nvSpPr>
          <p:spPr bwMode="auto">
            <a:xfrm>
              <a:off x="2611" y="1664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grpSp>
        <p:nvGrpSpPr>
          <p:cNvPr id="5" name="Group 108"/>
          <p:cNvGrpSpPr>
            <a:grpSpLocks/>
          </p:cNvGrpSpPr>
          <p:nvPr/>
        </p:nvGrpSpPr>
        <p:grpSpPr bwMode="auto">
          <a:xfrm>
            <a:off x="5949950" y="1524000"/>
            <a:ext cx="2943225" cy="2044700"/>
            <a:chOff x="3743" y="715"/>
            <a:chExt cx="1854" cy="1288"/>
          </a:xfrm>
        </p:grpSpPr>
        <p:sp>
          <p:nvSpPr>
            <p:cNvPr id="369773" name="Line 109"/>
            <p:cNvSpPr>
              <a:spLocks noChangeAspect="1" noChangeShapeType="1"/>
            </p:cNvSpPr>
            <p:nvPr/>
          </p:nvSpPr>
          <p:spPr bwMode="auto">
            <a:xfrm flipV="1">
              <a:off x="4457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74" name="Line 110"/>
            <p:cNvSpPr>
              <a:spLocks noChangeAspect="1" noChangeShapeType="1"/>
            </p:cNvSpPr>
            <p:nvPr/>
          </p:nvSpPr>
          <p:spPr bwMode="auto">
            <a:xfrm flipV="1">
              <a:off x="4924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75" name="Line 111"/>
            <p:cNvSpPr>
              <a:spLocks noChangeAspect="1" noChangeShapeType="1"/>
            </p:cNvSpPr>
            <p:nvPr/>
          </p:nvSpPr>
          <p:spPr bwMode="auto">
            <a:xfrm rot="16200000" flipV="1">
              <a:off x="4023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76" name="Line 112"/>
            <p:cNvSpPr>
              <a:spLocks noChangeAspect="1" noChangeShapeType="1"/>
            </p:cNvSpPr>
            <p:nvPr/>
          </p:nvSpPr>
          <p:spPr bwMode="auto">
            <a:xfrm rot="16200000" flipV="1">
              <a:off x="4364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77" name="Line 113"/>
            <p:cNvSpPr>
              <a:spLocks noChangeAspect="1" noChangeShapeType="1"/>
            </p:cNvSpPr>
            <p:nvPr/>
          </p:nvSpPr>
          <p:spPr bwMode="auto">
            <a:xfrm rot="16200000" flipV="1">
              <a:off x="4760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78" name="Line 114"/>
            <p:cNvSpPr>
              <a:spLocks noChangeShapeType="1"/>
            </p:cNvSpPr>
            <p:nvPr/>
          </p:nvSpPr>
          <p:spPr bwMode="auto">
            <a:xfrm flipV="1">
              <a:off x="3849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779" name="Oval 115"/>
            <p:cNvSpPr>
              <a:spLocks noChangeArrowheads="1"/>
            </p:cNvSpPr>
            <p:nvPr/>
          </p:nvSpPr>
          <p:spPr bwMode="auto">
            <a:xfrm>
              <a:off x="399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369780" name="Oval 116"/>
            <p:cNvSpPr>
              <a:spLocks noChangeArrowheads="1"/>
            </p:cNvSpPr>
            <p:nvPr/>
          </p:nvSpPr>
          <p:spPr bwMode="auto">
            <a:xfrm>
              <a:off x="3743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781" name="Oval 117"/>
            <p:cNvSpPr>
              <a:spLocks noChangeArrowheads="1"/>
            </p:cNvSpPr>
            <p:nvPr/>
          </p:nvSpPr>
          <p:spPr bwMode="auto">
            <a:xfrm>
              <a:off x="4185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782" name="Oval 118"/>
            <p:cNvSpPr>
              <a:spLocks noChangeArrowheads="1"/>
            </p:cNvSpPr>
            <p:nvPr/>
          </p:nvSpPr>
          <p:spPr bwMode="auto">
            <a:xfrm>
              <a:off x="4281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783" name="Oval 119"/>
            <p:cNvSpPr>
              <a:spLocks noChangeArrowheads="1"/>
            </p:cNvSpPr>
            <p:nvPr/>
          </p:nvSpPr>
          <p:spPr bwMode="auto">
            <a:xfrm>
              <a:off x="456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369784" name="Oval 120"/>
            <p:cNvSpPr>
              <a:spLocks noChangeArrowheads="1"/>
            </p:cNvSpPr>
            <p:nvPr/>
          </p:nvSpPr>
          <p:spPr bwMode="auto">
            <a:xfrm>
              <a:off x="4425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785" name="Oval 121"/>
            <p:cNvSpPr>
              <a:spLocks noChangeArrowheads="1"/>
            </p:cNvSpPr>
            <p:nvPr/>
          </p:nvSpPr>
          <p:spPr bwMode="auto">
            <a:xfrm>
              <a:off x="4737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786" name="Oval 122"/>
            <p:cNvSpPr>
              <a:spLocks noChangeArrowheads="1"/>
            </p:cNvSpPr>
            <p:nvPr/>
          </p:nvSpPr>
          <p:spPr bwMode="auto">
            <a:xfrm>
              <a:off x="5143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787" name="Oval 123"/>
            <p:cNvSpPr>
              <a:spLocks noChangeArrowheads="1"/>
            </p:cNvSpPr>
            <p:nvPr/>
          </p:nvSpPr>
          <p:spPr bwMode="auto">
            <a:xfrm>
              <a:off x="481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788" name="Oval 124"/>
            <p:cNvSpPr>
              <a:spLocks noChangeArrowheads="1"/>
            </p:cNvSpPr>
            <p:nvPr/>
          </p:nvSpPr>
          <p:spPr bwMode="auto">
            <a:xfrm>
              <a:off x="5395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369789" name="Text Box 125"/>
            <p:cNvSpPr txBox="1">
              <a:spLocks noChangeArrowheads="1"/>
            </p:cNvSpPr>
            <p:nvPr/>
          </p:nvSpPr>
          <p:spPr bwMode="auto">
            <a:xfrm>
              <a:off x="4758" y="715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790" name="Text Box 126"/>
            <p:cNvSpPr txBox="1">
              <a:spLocks noChangeArrowheads="1"/>
            </p:cNvSpPr>
            <p:nvPr/>
          </p:nvSpPr>
          <p:spPr bwMode="auto">
            <a:xfrm>
              <a:off x="4305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791" name="Text Box 127"/>
            <p:cNvSpPr txBox="1">
              <a:spLocks noChangeArrowheads="1"/>
            </p:cNvSpPr>
            <p:nvPr/>
          </p:nvSpPr>
          <p:spPr bwMode="auto">
            <a:xfrm>
              <a:off x="5158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792" name="Text Box 128"/>
            <p:cNvSpPr txBox="1">
              <a:spLocks noChangeArrowheads="1"/>
            </p:cNvSpPr>
            <p:nvPr/>
          </p:nvSpPr>
          <p:spPr bwMode="auto">
            <a:xfrm>
              <a:off x="4012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793" name="Text Box 129"/>
            <p:cNvSpPr txBox="1">
              <a:spLocks noChangeArrowheads="1"/>
            </p:cNvSpPr>
            <p:nvPr/>
          </p:nvSpPr>
          <p:spPr bwMode="auto">
            <a:xfrm>
              <a:off x="4598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369794" name="Text Box 130"/>
            <p:cNvSpPr txBox="1">
              <a:spLocks noChangeArrowheads="1"/>
            </p:cNvSpPr>
            <p:nvPr/>
          </p:nvSpPr>
          <p:spPr bwMode="auto">
            <a:xfrm>
              <a:off x="4843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6</a:t>
              </a:r>
            </a:p>
          </p:txBody>
        </p:sp>
        <p:sp>
          <p:nvSpPr>
            <p:cNvPr id="369795" name="Text Box 131"/>
            <p:cNvSpPr txBox="1">
              <a:spLocks noChangeArrowheads="1"/>
            </p:cNvSpPr>
            <p:nvPr/>
          </p:nvSpPr>
          <p:spPr bwMode="auto">
            <a:xfrm>
              <a:off x="5430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796" name="Text Box 132"/>
            <p:cNvSpPr txBox="1">
              <a:spLocks noChangeArrowheads="1"/>
            </p:cNvSpPr>
            <p:nvPr/>
          </p:nvSpPr>
          <p:spPr bwMode="auto">
            <a:xfrm>
              <a:off x="3756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797" name="Text Box 133"/>
            <p:cNvSpPr txBox="1">
              <a:spLocks noChangeArrowheads="1"/>
            </p:cNvSpPr>
            <p:nvPr/>
          </p:nvSpPr>
          <p:spPr bwMode="auto">
            <a:xfrm>
              <a:off x="4209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798" name="Text Box 134"/>
            <p:cNvSpPr txBox="1">
              <a:spLocks noChangeArrowheads="1"/>
            </p:cNvSpPr>
            <p:nvPr/>
          </p:nvSpPr>
          <p:spPr bwMode="auto">
            <a:xfrm>
              <a:off x="4414" y="1664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grpSp>
        <p:nvGrpSpPr>
          <p:cNvPr id="6" name="Group 135"/>
          <p:cNvGrpSpPr>
            <a:grpSpLocks/>
          </p:cNvGrpSpPr>
          <p:nvPr/>
        </p:nvGrpSpPr>
        <p:grpSpPr bwMode="auto">
          <a:xfrm>
            <a:off x="3079750" y="4279900"/>
            <a:ext cx="2943225" cy="2044700"/>
            <a:chOff x="1940" y="2528"/>
            <a:chExt cx="1854" cy="1288"/>
          </a:xfrm>
        </p:grpSpPr>
        <p:sp>
          <p:nvSpPr>
            <p:cNvPr id="369800" name="Line 136"/>
            <p:cNvSpPr>
              <a:spLocks noChangeAspect="1" noChangeShapeType="1"/>
            </p:cNvSpPr>
            <p:nvPr/>
          </p:nvSpPr>
          <p:spPr bwMode="auto">
            <a:xfrm flipV="1">
              <a:off x="2654" y="3466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01" name="Line 137"/>
            <p:cNvSpPr>
              <a:spLocks noChangeAspect="1" noChangeShapeType="1"/>
            </p:cNvSpPr>
            <p:nvPr/>
          </p:nvSpPr>
          <p:spPr bwMode="auto">
            <a:xfrm flipV="1">
              <a:off x="3121" y="317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02" name="Line 138"/>
            <p:cNvSpPr>
              <a:spLocks noChangeAspect="1" noChangeShapeType="1"/>
            </p:cNvSpPr>
            <p:nvPr/>
          </p:nvSpPr>
          <p:spPr bwMode="auto">
            <a:xfrm rot="16200000" flipV="1">
              <a:off x="2220" y="342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03" name="Line 139"/>
            <p:cNvSpPr>
              <a:spLocks noChangeAspect="1" noChangeShapeType="1"/>
            </p:cNvSpPr>
            <p:nvPr/>
          </p:nvSpPr>
          <p:spPr bwMode="auto">
            <a:xfrm rot="16200000" flipV="1">
              <a:off x="2561" y="317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04" name="Line 140"/>
            <p:cNvSpPr>
              <a:spLocks noChangeAspect="1" noChangeShapeType="1"/>
            </p:cNvSpPr>
            <p:nvPr/>
          </p:nvSpPr>
          <p:spPr bwMode="auto">
            <a:xfrm rot="16200000" flipV="1">
              <a:off x="2957" y="2722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05" name="Line 141"/>
            <p:cNvSpPr>
              <a:spLocks noChangeShapeType="1"/>
            </p:cNvSpPr>
            <p:nvPr/>
          </p:nvSpPr>
          <p:spPr bwMode="auto">
            <a:xfrm flipV="1">
              <a:off x="2046" y="2750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06" name="Oval 142"/>
            <p:cNvSpPr>
              <a:spLocks noChangeArrowheads="1"/>
            </p:cNvSpPr>
            <p:nvPr/>
          </p:nvSpPr>
          <p:spPr bwMode="auto">
            <a:xfrm>
              <a:off x="2190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369807" name="Oval 143"/>
            <p:cNvSpPr>
              <a:spLocks noChangeArrowheads="1"/>
            </p:cNvSpPr>
            <p:nvPr/>
          </p:nvSpPr>
          <p:spPr bwMode="auto">
            <a:xfrm>
              <a:off x="1940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808" name="Oval 144"/>
            <p:cNvSpPr>
              <a:spLocks noChangeArrowheads="1"/>
            </p:cNvSpPr>
            <p:nvPr/>
          </p:nvSpPr>
          <p:spPr bwMode="auto">
            <a:xfrm>
              <a:off x="2382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809" name="Oval 145"/>
            <p:cNvSpPr>
              <a:spLocks noChangeArrowheads="1"/>
            </p:cNvSpPr>
            <p:nvPr/>
          </p:nvSpPr>
          <p:spPr bwMode="auto">
            <a:xfrm>
              <a:off x="2478" y="308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369810" name="Oval 146"/>
            <p:cNvSpPr>
              <a:spLocks noChangeArrowheads="1"/>
            </p:cNvSpPr>
            <p:nvPr/>
          </p:nvSpPr>
          <p:spPr bwMode="auto">
            <a:xfrm>
              <a:off x="2766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811" name="Oval 147"/>
            <p:cNvSpPr>
              <a:spLocks noChangeArrowheads="1"/>
            </p:cNvSpPr>
            <p:nvPr/>
          </p:nvSpPr>
          <p:spPr bwMode="auto">
            <a:xfrm>
              <a:off x="2622" y="36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812" name="Oval 148"/>
            <p:cNvSpPr>
              <a:spLocks noChangeArrowheads="1"/>
            </p:cNvSpPr>
            <p:nvPr/>
          </p:nvSpPr>
          <p:spPr bwMode="auto">
            <a:xfrm>
              <a:off x="2934" y="2654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813" name="Oval 149"/>
            <p:cNvSpPr>
              <a:spLocks noChangeArrowheads="1"/>
            </p:cNvSpPr>
            <p:nvPr/>
          </p:nvSpPr>
          <p:spPr bwMode="auto">
            <a:xfrm>
              <a:off x="3340" y="308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369814" name="Oval 150"/>
            <p:cNvSpPr>
              <a:spLocks noChangeArrowheads="1"/>
            </p:cNvSpPr>
            <p:nvPr/>
          </p:nvSpPr>
          <p:spPr bwMode="auto">
            <a:xfrm>
              <a:off x="3016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815" name="Oval 151"/>
            <p:cNvSpPr>
              <a:spLocks noChangeArrowheads="1"/>
            </p:cNvSpPr>
            <p:nvPr/>
          </p:nvSpPr>
          <p:spPr bwMode="auto">
            <a:xfrm>
              <a:off x="3592" y="336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816" name="Text Box 152"/>
            <p:cNvSpPr txBox="1">
              <a:spLocks noChangeArrowheads="1"/>
            </p:cNvSpPr>
            <p:nvPr/>
          </p:nvSpPr>
          <p:spPr bwMode="auto">
            <a:xfrm>
              <a:off x="2955" y="252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817" name="Text Box 153"/>
            <p:cNvSpPr txBox="1">
              <a:spLocks noChangeArrowheads="1"/>
            </p:cNvSpPr>
            <p:nvPr/>
          </p:nvSpPr>
          <p:spPr bwMode="auto">
            <a:xfrm>
              <a:off x="2502" y="2961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818" name="Text Box 154"/>
            <p:cNvSpPr txBox="1">
              <a:spLocks noChangeArrowheads="1"/>
            </p:cNvSpPr>
            <p:nvPr/>
          </p:nvSpPr>
          <p:spPr bwMode="auto">
            <a:xfrm>
              <a:off x="3355" y="2961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819" name="Text Box 155"/>
            <p:cNvSpPr txBox="1">
              <a:spLocks noChangeArrowheads="1"/>
            </p:cNvSpPr>
            <p:nvPr/>
          </p:nvSpPr>
          <p:spPr bwMode="auto">
            <a:xfrm>
              <a:off x="2209" y="323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820" name="Text Box 156"/>
            <p:cNvSpPr txBox="1">
              <a:spLocks noChangeArrowheads="1"/>
            </p:cNvSpPr>
            <p:nvPr/>
          </p:nvSpPr>
          <p:spPr bwMode="auto">
            <a:xfrm>
              <a:off x="2795" y="323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369821" name="Text Box 157"/>
            <p:cNvSpPr txBox="1">
              <a:spLocks noChangeArrowheads="1"/>
            </p:cNvSpPr>
            <p:nvPr/>
          </p:nvSpPr>
          <p:spPr bwMode="auto">
            <a:xfrm>
              <a:off x="3040" y="323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6</a:t>
              </a:r>
            </a:p>
          </p:txBody>
        </p:sp>
        <p:sp>
          <p:nvSpPr>
            <p:cNvPr id="369822" name="Text Box 158"/>
            <p:cNvSpPr txBox="1">
              <a:spLocks noChangeArrowheads="1"/>
            </p:cNvSpPr>
            <p:nvPr/>
          </p:nvSpPr>
          <p:spPr bwMode="auto">
            <a:xfrm>
              <a:off x="3627" y="3236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823" name="Text Box 159"/>
            <p:cNvSpPr txBox="1">
              <a:spLocks noChangeArrowheads="1"/>
            </p:cNvSpPr>
            <p:nvPr/>
          </p:nvSpPr>
          <p:spPr bwMode="auto">
            <a:xfrm>
              <a:off x="1953" y="3477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824" name="Text Box 160"/>
            <p:cNvSpPr txBox="1">
              <a:spLocks noChangeArrowheads="1"/>
            </p:cNvSpPr>
            <p:nvPr/>
          </p:nvSpPr>
          <p:spPr bwMode="auto">
            <a:xfrm>
              <a:off x="2406" y="3477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825" name="Text Box 161"/>
            <p:cNvSpPr txBox="1">
              <a:spLocks noChangeArrowheads="1"/>
            </p:cNvSpPr>
            <p:nvPr/>
          </p:nvSpPr>
          <p:spPr bwMode="auto">
            <a:xfrm>
              <a:off x="2611" y="3477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grpSp>
        <p:nvGrpSpPr>
          <p:cNvPr id="7" name="Group 162"/>
          <p:cNvGrpSpPr>
            <a:grpSpLocks/>
          </p:cNvGrpSpPr>
          <p:nvPr/>
        </p:nvGrpSpPr>
        <p:grpSpPr bwMode="auto">
          <a:xfrm>
            <a:off x="5942013" y="4279900"/>
            <a:ext cx="2943225" cy="2044700"/>
            <a:chOff x="137" y="715"/>
            <a:chExt cx="1854" cy="1288"/>
          </a:xfrm>
        </p:grpSpPr>
        <p:sp>
          <p:nvSpPr>
            <p:cNvPr id="369827" name="Line 163"/>
            <p:cNvSpPr>
              <a:spLocks noChangeAspect="1" noChangeShapeType="1"/>
            </p:cNvSpPr>
            <p:nvPr/>
          </p:nvSpPr>
          <p:spPr bwMode="auto">
            <a:xfrm flipV="1">
              <a:off x="851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28" name="Line 164"/>
            <p:cNvSpPr>
              <a:spLocks noChangeAspect="1" noChangeShapeType="1"/>
            </p:cNvSpPr>
            <p:nvPr/>
          </p:nvSpPr>
          <p:spPr bwMode="auto">
            <a:xfrm flipV="1">
              <a:off x="1318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29" name="Line 165"/>
            <p:cNvSpPr>
              <a:spLocks noChangeAspect="1" noChangeShapeType="1"/>
            </p:cNvSpPr>
            <p:nvPr/>
          </p:nvSpPr>
          <p:spPr bwMode="auto">
            <a:xfrm rot="16200000" flipV="1">
              <a:off x="417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30" name="Line 166"/>
            <p:cNvSpPr>
              <a:spLocks noChangeAspect="1" noChangeShapeType="1"/>
            </p:cNvSpPr>
            <p:nvPr/>
          </p:nvSpPr>
          <p:spPr bwMode="auto">
            <a:xfrm rot="16200000" flipV="1">
              <a:off x="758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31" name="Line 167"/>
            <p:cNvSpPr>
              <a:spLocks noChangeAspect="1" noChangeShapeType="1"/>
            </p:cNvSpPr>
            <p:nvPr/>
          </p:nvSpPr>
          <p:spPr bwMode="auto">
            <a:xfrm rot="16200000" flipV="1">
              <a:off x="1154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32" name="Line 168"/>
            <p:cNvSpPr>
              <a:spLocks noChangeShapeType="1"/>
            </p:cNvSpPr>
            <p:nvPr/>
          </p:nvSpPr>
          <p:spPr bwMode="auto">
            <a:xfrm flipV="1">
              <a:off x="243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69833" name="Oval 169"/>
            <p:cNvSpPr>
              <a:spLocks noChangeArrowheads="1"/>
            </p:cNvSpPr>
            <p:nvPr/>
          </p:nvSpPr>
          <p:spPr bwMode="auto">
            <a:xfrm>
              <a:off x="387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834" name="Oval 170"/>
            <p:cNvSpPr>
              <a:spLocks noChangeArrowheads="1"/>
            </p:cNvSpPr>
            <p:nvPr/>
          </p:nvSpPr>
          <p:spPr bwMode="auto">
            <a:xfrm>
              <a:off x="137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835" name="Oval 171"/>
            <p:cNvSpPr>
              <a:spLocks noChangeArrowheads="1"/>
            </p:cNvSpPr>
            <p:nvPr/>
          </p:nvSpPr>
          <p:spPr bwMode="auto">
            <a:xfrm>
              <a:off x="57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836" name="Oval 172"/>
            <p:cNvSpPr>
              <a:spLocks noChangeArrowheads="1"/>
            </p:cNvSpPr>
            <p:nvPr/>
          </p:nvSpPr>
          <p:spPr bwMode="auto">
            <a:xfrm>
              <a:off x="675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369837" name="Oval 173"/>
            <p:cNvSpPr>
              <a:spLocks noChangeArrowheads="1"/>
            </p:cNvSpPr>
            <p:nvPr/>
          </p:nvSpPr>
          <p:spPr bwMode="auto">
            <a:xfrm>
              <a:off x="96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838" name="Oval 174"/>
            <p:cNvSpPr>
              <a:spLocks noChangeArrowheads="1"/>
            </p:cNvSpPr>
            <p:nvPr/>
          </p:nvSpPr>
          <p:spPr bwMode="auto">
            <a:xfrm>
              <a:off x="81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839" name="Oval 175"/>
            <p:cNvSpPr>
              <a:spLocks noChangeArrowheads="1"/>
            </p:cNvSpPr>
            <p:nvPr/>
          </p:nvSpPr>
          <p:spPr bwMode="auto">
            <a:xfrm>
              <a:off x="1131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369840" name="Oval 176"/>
            <p:cNvSpPr>
              <a:spLocks noChangeArrowheads="1"/>
            </p:cNvSpPr>
            <p:nvPr/>
          </p:nvSpPr>
          <p:spPr bwMode="auto">
            <a:xfrm>
              <a:off x="1537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369841" name="Oval 177"/>
            <p:cNvSpPr>
              <a:spLocks noChangeArrowheads="1"/>
            </p:cNvSpPr>
            <p:nvPr/>
          </p:nvSpPr>
          <p:spPr bwMode="auto">
            <a:xfrm>
              <a:off x="121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842" name="Oval 178"/>
            <p:cNvSpPr>
              <a:spLocks noChangeArrowheads="1"/>
            </p:cNvSpPr>
            <p:nvPr/>
          </p:nvSpPr>
          <p:spPr bwMode="auto">
            <a:xfrm>
              <a:off x="178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843" name="Text Box 179"/>
            <p:cNvSpPr txBox="1">
              <a:spLocks noChangeArrowheads="1"/>
            </p:cNvSpPr>
            <p:nvPr/>
          </p:nvSpPr>
          <p:spPr bwMode="auto">
            <a:xfrm>
              <a:off x="1152" y="715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69844" name="Text Box 180"/>
            <p:cNvSpPr txBox="1">
              <a:spLocks noChangeArrowheads="1"/>
            </p:cNvSpPr>
            <p:nvPr/>
          </p:nvSpPr>
          <p:spPr bwMode="auto">
            <a:xfrm>
              <a:off x="699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69845" name="Text Box 181"/>
            <p:cNvSpPr txBox="1">
              <a:spLocks noChangeArrowheads="1"/>
            </p:cNvSpPr>
            <p:nvPr/>
          </p:nvSpPr>
          <p:spPr bwMode="auto">
            <a:xfrm>
              <a:off x="1552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69846" name="Text Box 182"/>
            <p:cNvSpPr txBox="1">
              <a:spLocks noChangeArrowheads="1"/>
            </p:cNvSpPr>
            <p:nvPr/>
          </p:nvSpPr>
          <p:spPr bwMode="auto">
            <a:xfrm>
              <a:off x="406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69847" name="Text Box 183"/>
            <p:cNvSpPr txBox="1">
              <a:spLocks noChangeArrowheads="1"/>
            </p:cNvSpPr>
            <p:nvPr/>
          </p:nvSpPr>
          <p:spPr bwMode="auto">
            <a:xfrm>
              <a:off x="992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369848" name="Text Box 184"/>
            <p:cNvSpPr txBox="1">
              <a:spLocks noChangeArrowheads="1"/>
            </p:cNvSpPr>
            <p:nvPr/>
          </p:nvSpPr>
          <p:spPr bwMode="auto">
            <a:xfrm>
              <a:off x="1237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6</a:t>
              </a:r>
            </a:p>
          </p:txBody>
        </p:sp>
        <p:sp>
          <p:nvSpPr>
            <p:cNvPr id="369849" name="Text Box 185"/>
            <p:cNvSpPr txBox="1">
              <a:spLocks noChangeArrowheads="1"/>
            </p:cNvSpPr>
            <p:nvPr/>
          </p:nvSpPr>
          <p:spPr bwMode="auto">
            <a:xfrm>
              <a:off x="1824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69850" name="Text Box 186"/>
            <p:cNvSpPr txBox="1">
              <a:spLocks noChangeArrowheads="1"/>
            </p:cNvSpPr>
            <p:nvPr/>
          </p:nvSpPr>
          <p:spPr bwMode="auto">
            <a:xfrm>
              <a:off x="150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69851" name="Text Box 187"/>
            <p:cNvSpPr txBox="1">
              <a:spLocks noChangeArrowheads="1"/>
            </p:cNvSpPr>
            <p:nvPr/>
          </p:nvSpPr>
          <p:spPr bwMode="auto">
            <a:xfrm>
              <a:off x="603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69852" name="Text Box 188"/>
            <p:cNvSpPr txBox="1">
              <a:spLocks noChangeArrowheads="1"/>
            </p:cNvSpPr>
            <p:nvPr/>
          </p:nvSpPr>
          <p:spPr bwMode="auto">
            <a:xfrm>
              <a:off x="808" y="1664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sp>
        <p:nvSpPr>
          <p:cNvPr id="369853" name="Text Box 189"/>
          <p:cNvSpPr txBox="1">
            <a:spLocks noChangeArrowheads="1"/>
          </p:cNvSpPr>
          <p:nvPr/>
        </p:nvSpPr>
        <p:spPr bwMode="auto">
          <a:xfrm>
            <a:off x="1600200" y="1295400"/>
            <a:ext cx="62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 = 5</a:t>
            </a:r>
          </a:p>
        </p:txBody>
      </p:sp>
      <p:sp>
        <p:nvSpPr>
          <p:cNvPr id="369854" name="Text Box 190"/>
          <p:cNvSpPr txBox="1">
            <a:spLocks noChangeArrowheads="1"/>
          </p:cNvSpPr>
          <p:nvPr/>
        </p:nvSpPr>
        <p:spPr bwMode="auto">
          <a:xfrm>
            <a:off x="4572000" y="1295400"/>
            <a:ext cx="62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 = 4</a:t>
            </a:r>
          </a:p>
        </p:txBody>
      </p:sp>
      <p:sp>
        <p:nvSpPr>
          <p:cNvPr id="369855" name="Text Box 191"/>
          <p:cNvSpPr txBox="1">
            <a:spLocks noChangeArrowheads="1"/>
          </p:cNvSpPr>
          <p:nvPr/>
        </p:nvSpPr>
        <p:spPr bwMode="auto">
          <a:xfrm>
            <a:off x="7315200" y="1295400"/>
            <a:ext cx="62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 = 3</a:t>
            </a:r>
          </a:p>
        </p:txBody>
      </p:sp>
      <p:sp>
        <p:nvSpPr>
          <p:cNvPr id="369856" name="Text Box 192"/>
          <p:cNvSpPr txBox="1">
            <a:spLocks noChangeArrowheads="1"/>
          </p:cNvSpPr>
          <p:nvPr/>
        </p:nvSpPr>
        <p:spPr bwMode="auto">
          <a:xfrm>
            <a:off x="1600200" y="4038600"/>
            <a:ext cx="62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 = 2</a:t>
            </a:r>
          </a:p>
        </p:txBody>
      </p:sp>
      <p:sp>
        <p:nvSpPr>
          <p:cNvPr id="369857" name="Text Box 193"/>
          <p:cNvSpPr txBox="1">
            <a:spLocks noChangeArrowheads="1"/>
          </p:cNvSpPr>
          <p:nvPr/>
        </p:nvSpPr>
        <p:spPr bwMode="auto">
          <a:xfrm>
            <a:off x="4495800" y="4038600"/>
            <a:ext cx="62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i = 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5D3881-BAF7-6049-BDF9-050113D68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202E-B9E4-7A4F-87B3-872CE9B4E10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6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853" grpId="0"/>
      <p:bldP spid="369854" grpId="0"/>
      <p:bldP spid="369855" grpId="0"/>
      <p:bldP spid="369856" grpId="0"/>
      <p:bldP spid="36985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Correctness of BUILD-MAX-HEAP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52039"/>
            <a:ext cx="8307387" cy="2846388"/>
          </a:xfrm>
        </p:spPr>
        <p:txBody>
          <a:bodyPr/>
          <a:lstStyle/>
          <a:p>
            <a:r>
              <a:rPr lang="en-US" b="1" dirty="0"/>
              <a:t>Loop invariant:</a:t>
            </a:r>
          </a:p>
          <a:p>
            <a:pPr lvl="1"/>
            <a:r>
              <a:rPr lang="en-US" dirty="0"/>
              <a:t>At the start of each iteration of the </a:t>
            </a:r>
            <a:r>
              <a:rPr lang="en-US" b="1" dirty="0"/>
              <a:t>for</a:t>
            </a:r>
            <a:r>
              <a:rPr lang="en-US" dirty="0"/>
              <a:t> loop, each node 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 + 1, </a:t>
            </a:r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 + 2,…, n</a:t>
            </a:r>
            <a:r>
              <a:rPr lang="en-US" dirty="0"/>
              <a:t> is the root of a max-heap </a:t>
            </a:r>
          </a:p>
          <a:p>
            <a:r>
              <a:rPr lang="en-US" b="1" dirty="0"/>
              <a:t>Initialization:</a:t>
            </a:r>
          </a:p>
          <a:p>
            <a:pPr lvl="1"/>
            <a:r>
              <a:rPr lang="en-US" dirty="0" err="1">
                <a:latin typeface="Comic Sans MS" charset="0"/>
              </a:rPr>
              <a:t>i</a:t>
            </a:r>
            <a:r>
              <a:rPr lang="en-US" dirty="0">
                <a:latin typeface="Comic Sans MS" charset="0"/>
              </a:rPr>
              <a:t> = </a:t>
            </a:r>
            <a:r>
              <a:rPr lang="en-US" dirty="0">
                <a:latin typeface="Comic Sans MS" charset="0"/>
                <a:sym typeface="Symbol" charset="2"/>
              </a:rPr>
              <a:t>⎣n/2⎦:</a:t>
            </a:r>
            <a:r>
              <a:rPr lang="en-US" dirty="0">
                <a:sym typeface="Symbol" charset="2"/>
              </a:rPr>
              <a:t> Nodes </a:t>
            </a:r>
            <a:r>
              <a:rPr lang="en-US" dirty="0">
                <a:latin typeface="Comic Sans MS" charset="0"/>
                <a:sym typeface="Symbol" charset="2"/>
              </a:rPr>
              <a:t>⎣n/2⎦ + 1, ⎣n/2⎦ + 2, …, n</a:t>
            </a:r>
            <a:r>
              <a:rPr lang="en-US" dirty="0">
                <a:sym typeface="Symbol" charset="2"/>
              </a:rPr>
              <a:t> are leaves ⇒ they are the root of trivial max-heaps</a:t>
            </a:r>
            <a:endParaRPr lang="en-US" dirty="0">
              <a:latin typeface="Comic Sans MS" charset="0"/>
              <a:sym typeface="Symbol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24250" y="4078288"/>
            <a:ext cx="2943225" cy="2044700"/>
            <a:chOff x="137" y="715"/>
            <a:chExt cx="1854" cy="1288"/>
          </a:xfrm>
        </p:grpSpPr>
        <p:sp>
          <p:nvSpPr>
            <p:cNvPr id="370693" name="Line 5"/>
            <p:cNvSpPr>
              <a:spLocks noChangeAspect="1" noChangeShapeType="1"/>
            </p:cNvSpPr>
            <p:nvPr/>
          </p:nvSpPr>
          <p:spPr bwMode="auto">
            <a:xfrm flipV="1">
              <a:off x="851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0694" name="Line 6"/>
            <p:cNvSpPr>
              <a:spLocks noChangeAspect="1" noChangeShapeType="1"/>
            </p:cNvSpPr>
            <p:nvPr/>
          </p:nvSpPr>
          <p:spPr bwMode="auto">
            <a:xfrm flipV="1">
              <a:off x="1318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0695" name="Line 7"/>
            <p:cNvSpPr>
              <a:spLocks noChangeAspect="1" noChangeShapeType="1"/>
            </p:cNvSpPr>
            <p:nvPr/>
          </p:nvSpPr>
          <p:spPr bwMode="auto">
            <a:xfrm rot="16200000" flipV="1">
              <a:off x="417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0696" name="Line 8"/>
            <p:cNvSpPr>
              <a:spLocks noChangeAspect="1" noChangeShapeType="1"/>
            </p:cNvSpPr>
            <p:nvPr/>
          </p:nvSpPr>
          <p:spPr bwMode="auto">
            <a:xfrm rot="16200000" flipV="1">
              <a:off x="758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0697" name="Line 9"/>
            <p:cNvSpPr>
              <a:spLocks noChangeAspect="1" noChangeShapeType="1"/>
            </p:cNvSpPr>
            <p:nvPr/>
          </p:nvSpPr>
          <p:spPr bwMode="auto">
            <a:xfrm rot="16200000" flipV="1">
              <a:off x="1154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0698" name="Line 10"/>
            <p:cNvSpPr>
              <a:spLocks noChangeShapeType="1"/>
            </p:cNvSpPr>
            <p:nvPr/>
          </p:nvSpPr>
          <p:spPr bwMode="auto">
            <a:xfrm flipV="1">
              <a:off x="243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0699" name="Oval 11"/>
            <p:cNvSpPr>
              <a:spLocks noChangeArrowheads="1"/>
            </p:cNvSpPr>
            <p:nvPr/>
          </p:nvSpPr>
          <p:spPr bwMode="auto">
            <a:xfrm>
              <a:off x="387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70700" name="Oval 12"/>
            <p:cNvSpPr>
              <a:spLocks noChangeArrowheads="1"/>
            </p:cNvSpPr>
            <p:nvPr/>
          </p:nvSpPr>
          <p:spPr bwMode="auto">
            <a:xfrm>
              <a:off x="137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370701" name="Oval 13"/>
            <p:cNvSpPr>
              <a:spLocks noChangeArrowheads="1"/>
            </p:cNvSpPr>
            <p:nvPr/>
          </p:nvSpPr>
          <p:spPr bwMode="auto">
            <a:xfrm>
              <a:off x="57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70702" name="Oval 14"/>
            <p:cNvSpPr>
              <a:spLocks noChangeArrowheads="1"/>
            </p:cNvSpPr>
            <p:nvPr/>
          </p:nvSpPr>
          <p:spPr bwMode="auto">
            <a:xfrm>
              <a:off x="675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70703" name="Oval 15"/>
            <p:cNvSpPr>
              <a:spLocks noChangeArrowheads="1"/>
            </p:cNvSpPr>
            <p:nvPr/>
          </p:nvSpPr>
          <p:spPr bwMode="auto">
            <a:xfrm>
              <a:off x="96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370704" name="Oval 16"/>
            <p:cNvSpPr>
              <a:spLocks noChangeArrowheads="1"/>
            </p:cNvSpPr>
            <p:nvPr/>
          </p:nvSpPr>
          <p:spPr bwMode="auto">
            <a:xfrm>
              <a:off x="81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70705" name="Oval 17"/>
            <p:cNvSpPr>
              <a:spLocks noChangeArrowheads="1"/>
            </p:cNvSpPr>
            <p:nvPr/>
          </p:nvSpPr>
          <p:spPr bwMode="auto">
            <a:xfrm>
              <a:off x="1131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70706" name="Oval 18"/>
            <p:cNvSpPr>
              <a:spLocks noChangeArrowheads="1"/>
            </p:cNvSpPr>
            <p:nvPr/>
          </p:nvSpPr>
          <p:spPr bwMode="auto">
            <a:xfrm>
              <a:off x="1537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70707" name="Oval 19"/>
            <p:cNvSpPr>
              <a:spLocks noChangeArrowheads="1"/>
            </p:cNvSpPr>
            <p:nvPr/>
          </p:nvSpPr>
          <p:spPr bwMode="auto">
            <a:xfrm>
              <a:off x="121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70708" name="Oval 20"/>
            <p:cNvSpPr>
              <a:spLocks noChangeArrowheads="1"/>
            </p:cNvSpPr>
            <p:nvPr/>
          </p:nvSpPr>
          <p:spPr bwMode="auto">
            <a:xfrm>
              <a:off x="178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370709" name="Text Box 21"/>
            <p:cNvSpPr txBox="1">
              <a:spLocks noChangeArrowheads="1"/>
            </p:cNvSpPr>
            <p:nvPr/>
          </p:nvSpPr>
          <p:spPr bwMode="auto">
            <a:xfrm>
              <a:off x="1152" y="715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70710" name="Text Box 22"/>
            <p:cNvSpPr txBox="1">
              <a:spLocks noChangeArrowheads="1"/>
            </p:cNvSpPr>
            <p:nvPr/>
          </p:nvSpPr>
          <p:spPr bwMode="auto">
            <a:xfrm>
              <a:off x="699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70711" name="Text Box 23"/>
            <p:cNvSpPr txBox="1">
              <a:spLocks noChangeArrowheads="1"/>
            </p:cNvSpPr>
            <p:nvPr/>
          </p:nvSpPr>
          <p:spPr bwMode="auto">
            <a:xfrm>
              <a:off x="1552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70712" name="Text Box 24"/>
            <p:cNvSpPr txBox="1">
              <a:spLocks noChangeArrowheads="1"/>
            </p:cNvSpPr>
            <p:nvPr/>
          </p:nvSpPr>
          <p:spPr bwMode="auto">
            <a:xfrm>
              <a:off x="406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70713" name="Text Box 25"/>
            <p:cNvSpPr txBox="1">
              <a:spLocks noChangeArrowheads="1"/>
            </p:cNvSpPr>
            <p:nvPr/>
          </p:nvSpPr>
          <p:spPr bwMode="auto">
            <a:xfrm>
              <a:off x="992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370714" name="Text Box 26"/>
            <p:cNvSpPr txBox="1">
              <a:spLocks noChangeArrowheads="1"/>
            </p:cNvSpPr>
            <p:nvPr/>
          </p:nvSpPr>
          <p:spPr bwMode="auto">
            <a:xfrm>
              <a:off x="1237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6</a:t>
              </a:r>
            </a:p>
          </p:txBody>
        </p:sp>
        <p:sp>
          <p:nvSpPr>
            <p:cNvPr id="370715" name="Text Box 27"/>
            <p:cNvSpPr txBox="1">
              <a:spLocks noChangeArrowheads="1"/>
            </p:cNvSpPr>
            <p:nvPr/>
          </p:nvSpPr>
          <p:spPr bwMode="auto">
            <a:xfrm>
              <a:off x="1824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70716" name="Text Box 28"/>
            <p:cNvSpPr txBox="1">
              <a:spLocks noChangeArrowheads="1"/>
            </p:cNvSpPr>
            <p:nvPr/>
          </p:nvSpPr>
          <p:spPr bwMode="auto">
            <a:xfrm>
              <a:off x="150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70717" name="Text Box 29"/>
            <p:cNvSpPr txBox="1">
              <a:spLocks noChangeArrowheads="1"/>
            </p:cNvSpPr>
            <p:nvPr/>
          </p:nvSpPr>
          <p:spPr bwMode="auto">
            <a:xfrm>
              <a:off x="603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70718" name="Text Box 30"/>
            <p:cNvSpPr txBox="1">
              <a:spLocks noChangeArrowheads="1"/>
            </p:cNvSpPr>
            <p:nvPr/>
          </p:nvSpPr>
          <p:spPr bwMode="auto">
            <a:xfrm>
              <a:off x="808" y="1664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sp>
        <p:nvSpPr>
          <p:cNvPr id="370719" name="Freeform 31"/>
          <p:cNvSpPr>
            <a:spLocks/>
          </p:cNvSpPr>
          <p:nvPr/>
        </p:nvSpPr>
        <p:spPr bwMode="auto">
          <a:xfrm>
            <a:off x="3648075" y="4016375"/>
            <a:ext cx="2636838" cy="1811338"/>
          </a:xfrm>
          <a:custGeom>
            <a:avLst/>
            <a:gdLst/>
            <a:ahLst/>
            <a:cxnLst>
              <a:cxn ang="0">
                <a:pos x="300" y="593"/>
              </a:cxn>
              <a:cxn ang="0">
                <a:pos x="260" y="638"/>
              </a:cxn>
              <a:cxn ang="0">
                <a:pos x="158" y="666"/>
              </a:cxn>
              <a:cxn ang="0">
                <a:pos x="85" y="694"/>
              </a:cxn>
              <a:cxn ang="0">
                <a:pos x="57" y="711"/>
              </a:cxn>
              <a:cxn ang="0">
                <a:pos x="12" y="768"/>
              </a:cxn>
              <a:cxn ang="0">
                <a:pos x="0" y="802"/>
              </a:cxn>
              <a:cxn ang="0">
                <a:pos x="40" y="966"/>
              </a:cxn>
              <a:cxn ang="0">
                <a:pos x="62" y="1011"/>
              </a:cxn>
              <a:cxn ang="0">
                <a:pos x="91" y="1056"/>
              </a:cxn>
              <a:cxn ang="0">
                <a:pos x="125" y="1078"/>
              </a:cxn>
              <a:cxn ang="0">
                <a:pos x="108" y="1084"/>
              </a:cxn>
              <a:cxn ang="0">
                <a:pos x="147" y="1095"/>
              </a:cxn>
              <a:cxn ang="0">
                <a:pos x="277" y="1129"/>
              </a:cxn>
              <a:cxn ang="0">
                <a:pos x="322" y="1124"/>
              </a:cxn>
              <a:cxn ang="0">
                <a:pos x="334" y="1135"/>
              </a:cxn>
              <a:cxn ang="0">
                <a:pos x="350" y="1124"/>
              </a:cxn>
              <a:cxn ang="0">
                <a:pos x="418" y="1101"/>
              </a:cxn>
              <a:cxn ang="0">
                <a:pos x="475" y="1078"/>
              </a:cxn>
              <a:cxn ang="0">
                <a:pos x="514" y="1067"/>
              </a:cxn>
              <a:cxn ang="0">
                <a:pos x="791" y="1095"/>
              </a:cxn>
              <a:cxn ang="0">
                <a:pos x="910" y="1141"/>
              </a:cxn>
              <a:cxn ang="0">
                <a:pos x="972" y="1101"/>
              </a:cxn>
              <a:cxn ang="0">
                <a:pos x="977" y="920"/>
              </a:cxn>
              <a:cxn ang="0">
                <a:pos x="989" y="909"/>
              </a:cxn>
              <a:cxn ang="0">
                <a:pos x="1147" y="824"/>
              </a:cxn>
              <a:cxn ang="0">
                <a:pos x="1373" y="847"/>
              </a:cxn>
              <a:cxn ang="0">
                <a:pos x="1587" y="819"/>
              </a:cxn>
              <a:cxn ang="0">
                <a:pos x="1610" y="796"/>
              </a:cxn>
              <a:cxn ang="0">
                <a:pos x="1638" y="751"/>
              </a:cxn>
              <a:cxn ang="0">
                <a:pos x="1644" y="734"/>
              </a:cxn>
              <a:cxn ang="0">
                <a:pos x="1649" y="717"/>
              </a:cxn>
              <a:cxn ang="0">
                <a:pos x="1661" y="683"/>
              </a:cxn>
              <a:cxn ang="0">
                <a:pos x="1632" y="570"/>
              </a:cxn>
              <a:cxn ang="0">
                <a:pos x="1615" y="519"/>
              </a:cxn>
              <a:cxn ang="0">
                <a:pos x="1610" y="469"/>
              </a:cxn>
              <a:cxn ang="0">
                <a:pos x="1598" y="423"/>
              </a:cxn>
              <a:cxn ang="0">
                <a:pos x="1587" y="367"/>
              </a:cxn>
              <a:cxn ang="0">
                <a:pos x="1553" y="299"/>
              </a:cxn>
              <a:cxn ang="0">
                <a:pos x="1519" y="226"/>
              </a:cxn>
              <a:cxn ang="0">
                <a:pos x="1491" y="186"/>
              </a:cxn>
              <a:cxn ang="0">
                <a:pos x="1378" y="102"/>
              </a:cxn>
              <a:cxn ang="0">
                <a:pos x="1265" y="51"/>
              </a:cxn>
              <a:cxn ang="0">
                <a:pos x="1130" y="0"/>
              </a:cxn>
              <a:cxn ang="0">
                <a:pos x="983" y="11"/>
              </a:cxn>
              <a:cxn ang="0">
                <a:pos x="926" y="22"/>
              </a:cxn>
              <a:cxn ang="0">
                <a:pos x="893" y="34"/>
              </a:cxn>
              <a:cxn ang="0">
                <a:pos x="814" y="73"/>
              </a:cxn>
              <a:cxn ang="0">
                <a:pos x="734" y="113"/>
              </a:cxn>
              <a:cxn ang="0">
                <a:pos x="661" y="164"/>
              </a:cxn>
              <a:cxn ang="0">
                <a:pos x="616" y="198"/>
              </a:cxn>
              <a:cxn ang="0">
                <a:pos x="582" y="220"/>
              </a:cxn>
              <a:cxn ang="0">
                <a:pos x="571" y="237"/>
              </a:cxn>
              <a:cxn ang="0">
                <a:pos x="554" y="243"/>
              </a:cxn>
              <a:cxn ang="0">
                <a:pos x="531" y="265"/>
              </a:cxn>
              <a:cxn ang="0">
                <a:pos x="486" y="294"/>
              </a:cxn>
              <a:cxn ang="0">
                <a:pos x="418" y="350"/>
              </a:cxn>
              <a:cxn ang="0">
                <a:pos x="384" y="384"/>
              </a:cxn>
              <a:cxn ang="0">
                <a:pos x="350" y="440"/>
              </a:cxn>
              <a:cxn ang="0">
                <a:pos x="328" y="486"/>
              </a:cxn>
              <a:cxn ang="0">
                <a:pos x="300" y="576"/>
              </a:cxn>
              <a:cxn ang="0">
                <a:pos x="300" y="593"/>
              </a:cxn>
            </a:cxnLst>
            <a:rect l="0" t="0" r="r" b="b"/>
            <a:pathLst>
              <a:path w="1661" h="1141">
                <a:moveTo>
                  <a:pt x="300" y="593"/>
                </a:moveTo>
                <a:cubicBezTo>
                  <a:pt x="286" y="607"/>
                  <a:pt x="276" y="625"/>
                  <a:pt x="260" y="638"/>
                </a:cubicBezTo>
                <a:cubicBezTo>
                  <a:pt x="241" y="654"/>
                  <a:pt x="183" y="662"/>
                  <a:pt x="158" y="666"/>
                </a:cubicBezTo>
                <a:cubicBezTo>
                  <a:pt x="130" y="676"/>
                  <a:pt x="113" y="689"/>
                  <a:pt x="85" y="694"/>
                </a:cubicBezTo>
                <a:cubicBezTo>
                  <a:pt x="57" y="725"/>
                  <a:pt x="94" y="689"/>
                  <a:pt x="57" y="711"/>
                </a:cubicBezTo>
                <a:cubicBezTo>
                  <a:pt x="39" y="722"/>
                  <a:pt x="22" y="753"/>
                  <a:pt x="12" y="768"/>
                </a:cubicBezTo>
                <a:cubicBezTo>
                  <a:pt x="5" y="778"/>
                  <a:pt x="0" y="802"/>
                  <a:pt x="0" y="802"/>
                </a:cubicBezTo>
                <a:cubicBezTo>
                  <a:pt x="5" y="868"/>
                  <a:pt x="11" y="910"/>
                  <a:pt x="40" y="966"/>
                </a:cubicBezTo>
                <a:cubicBezTo>
                  <a:pt x="49" y="983"/>
                  <a:pt x="48" y="996"/>
                  <a:pt x="62" y="1011"/>
                </a:cubicBezTo>
                <a:cubicBezTo>
                  <a:pt x="68" y="1029"/>
                  <a:pt x="75" y="1045"/>
                  <a:pt x="91" y="1056"/>
                </a:cubicBezTo>
                <a:cubicBezTo>
                  <a:pt x="102" y="1064"/>
                  <a:pt x="125" y="1078"/>
                  <a:pt x="125" y="1078"/>
                </a:cubicBezTo>
                <a:cubicBezTo>
                  <a:pt x="119" y="1080"/>
                  <a:pt x="103" y="1080"/>
                  <a:pt x="108" y="1084"/>
                </a:cubicBezTo>
                <a:cubicBezTo>
                  <a:pt x="119" y="1092"/>
                  <a:pt x="134" y="1091"/>
                  <a:pt x="147" y="1095"/>
                </a:cubicBezTo>
                <a:cubicBezTo>
                  <a:pt x="191" y="1108"/>
                  <a:pt x="231" y="1122"/>
                  <a:pt x="277" y="1129"/>
                </a:cubicBezTo>
                <a:cubicBezTo>
                  <a:pt x="292" y="1127"/>
                  <a:pt x="307" y="1122"/>
                  <a:pt x="322" y="1124"/>
                </a:cubicBezTo>
                <a:cubicBezTo>
                  <a:pt x="327" y="1125"/>
                  <a:pt x="329" y="1135"/>
                  <a:pt x="334" y="1135"/>
                </a:cubicBezTo>
                <a:cubicBezTo>
                  <a:pt x="340" y="1135"/>
                  <a:pt x="344" y="1127"/>
                  <a:pt x="350" y="1124"/>
                </a:cubicBezTo>
                <a:cubicBezTo>
                  <a:pt x="371" y="1114"/>
                  <a:pt x="396" y="1109"/>
                  <a:pt x="418" y="1101"/>
                </a:cubicBezTo>
                <a:cubicBezTo>
                  <a:pt x="434" y="1086"/>
                  <a:pt x="454" y="1084"/>
                  <a:pt x="475" y="1078"/>
                </a:cubicBezTo>
                <a:cubicBezTo>
                  <a:pt x="488" y="1074"/>
                  <a:pt x="514" y="1067"/>
                  <a:pt x="514" y="1067"/>
                </a:cubicBezTo>
                <a:cubicBezTo>
                  <a:pt x="676" y="1072"/>
                  <a:pt x="684" y="1063"/>
                  <a:pt x="791" y="1095"/>
                </a:cubicBezTo>
                <a:cubicBezTo>
                  <a:pt x="816" y="1122"/>
                  <a:pt x="874" y="1132"/>
                  <a:pt x="910" y="1141"/>
                </a:cubicBezTo>
                <a:cubicBezTo>
                  <a:pt x="953" y="1129"/>
                  <a:pt x="942" y="1129"/>
                  <a:pt x="972" y="1101"/>
                </a:cubicBezTo>
                <a:cubicBezTo>
                  <a:pt x="974" y="1041"/>
                  <a:pt x="972" y="980"/>
                  <a:pt x="977" y="920"/>
                </a:cubicBezTo>
                <a:cubicBezTo>
                  <a:pt x="977" y="915"/>
                  <a:pt x="986" y="914"/>
                  <a:pt x="989" y="909"/>
                </a:cubicBezTo>
                <a:cubicBezTo>
                  <a:pt x="1031" y="839"/>
                  <a:pt x="1068" y="836"/>
                  <a:pt x="1147" y="824"/>
                </a:cubicBezTo>
                <a:cubicBezTo>
                  <a:pt x="1224" y="829"/>
                  <a:pt x="1297" y="836"/>
                  <a:pt x="1373" y="847"/>
                </a:cubicBezTo>
                <a:cubicBezTo>
                  <a:pt x="1473" y="843"/>
                  <a:pt x="1507" y="843"/>
                  <a:pt x="1587" y="819"/>
                </a:cubicBezTo>
                <a:cubicBezTo>
                  <a:pt x="1594" y="811"/>
                  <a:pt x="1604" y="805"/>
                  <a:pt x="1610" y="796"/>
                </a:cubicBezTo>
                <a:cubicBezTo>
                  <a:pt x="1625" y="772"/>
                  <a:pt x="1609" y="770"/>
                  <a:pt x="1638" y="751"/>
                </a:cubicBezTo>
                <a:cubicBezTo>
                  <a:pt x="1640" y="745"/>
                  <a:pt x="1642" y="740"/>
                  <a:pt x="1644" y="734"/>
                </a:cubicBezTo>
                <a:cubicBezTo>
                  <a:pt x="1646" y="728"/>
                  <a:pt x="1647" y="723"/>
                  <a:pt x="1649" y="717"/>
                </a:cubicBezTo>
                <a:cubicBezTo>
                  <a:pt x="1653" y="706"/>
                  <a:pt x="1661" y="683"/>
                  <a:pt x="1661" y="683"/>
                </a:cubicBezTo>
                <a:cubicBezTo>
                  <a:pt x="1655" y="640"/>
                  <a:pt x="1644" y="611"/>
                  <a:pt x="1632" y="570"/>
                </a:cubicBezTo>
                <a:cubicBezTo>
                  <a:pt x="1627" y="553"/>
                  <a:pt x="1615" y="519"/>
                  <a:pt x="1615" y="519"/>
                </a:cubicBezTo>
                <a:cubicBezTo>
                  <a:pt x="1613" y="502"/>
                  <a:pt x="1613" y="485"/>
                  <a:pt x="1610" y="469"/>
                </a:cubicBezTo>
                <a:cubicBezTo>
                  <a:pt x="1607" y="453"/>
                  <a:pt x="1598" y="423"/>
                  <a:pt x="1598" y="423"/>
                </a:cubicBezTo>
                <a:cubicBezTo>
                  <a:pt x="1595" y="403"/>
                  <a:pt x="1596" y="385"/>
                  <a:pt x="1587" y="367"/>
                </a:cubicBezTo>
                <a:cubicBezTo>
                  <a:pt x="1576" y="345"/>
                  <a:pt x="1559" y="323"/>
                  <a:pt x="1553" y="299"/>
                </a:cubicBezTo>
                <a:cubicBezTo>
                  <a:pt x="1545" y="267"/>
                  <a:pt x="1547" y="244"/>
                  <a:pt x="1519" y="226"/>
                </a:cubicBezTo>
                <a:cubicBezTo>
                  <a:pt x="1513" y="206"/>
                  <a:pt x="1505" y="201"/>
                  <a:pt x="1491" y="186"/>
                </a:cubicBezTo>
                <a:cubicBezTo>
                  <a:pt x="1479" y="146"/>
                  <a:pt x="1417" y="114"/>
                  <a:pt x="1378" y="102"/>
                </a:cubicBezTo>
                <a:cubicBezTo>
                  <a:pt x="1359" y="81"/>
                  <a:pt x="1294" y="60"/>
                  <a:pt x="1265" y="51"/>
                </a:cubicBezTo>
                <a:cubicBezTo>
                  <a:pt x="1236" y="19"/>
                  <a:pt x="1170" y="14"/>
                  <a:pt x="1130" y="0"/>
                </a:cubicBezTo>
                <a:cubicBezTo>
                  <a:pt x="1058" y="4"/>
                  <a:pt x="1040" y="2"/>
                  <a:pt x="983" y="11"/>
                </a:cubicBezTo>
                <a:cubicBezTo>
                  <a:pt x="977" y="12"/>
                  <a:pt x="936" y="19"/>
                  <a:pt x="926" y="22"/>
                </a:cubicBezTo>
                <a:cubicBezTo>
                  <a:pt x="915" y="25"/>
                  <a:pt x="893" y="34"/>
                  <a:pt x="893" y="34"/>
                </a:cubicBezTo>
                <a:cubicBezTo>
                  <a:pt x="872" y="53"/>
                  <a:pt x="842" y="64"/>
                  <a:pt x="814" y="73"/>
                </a:cubicBezTo>
                <a:cubicBezTo>
                  <a:pt x="794" y="93"/>
                  <a:pt x="760" y="100"/>
                  <a:pt x="734" y="113"/>
                </a:cubicBezTo>
                <a:cubicBezTo>
                  <a:pt x="708" y="126"/>
                  <a:pt x="684" y="147"/>
                  <a:pt x="661" y="164"/>
                </a:cubicBezTo>
                <a:cubicBezTo>
                  <a:pt x="657" y="167"/>
                  <a:pt x="626" y="190"/>
                  <a:pt x="616" y="198"/>
                </a:cubicBezTo>
                <a:cubicBezTo>
                  <a:pt x="605" y="206"/>
                  <a:pt x="582" y="220"/>
                  <a:pt x="582" y="220"/>
                </a:cubicBezTo>
                <a:cubicBezTo>
                  <a:pt x="578" y="226"/>
                  <a:pt x="576" y="233"/>
                  <a:pt x="571" y="237"/>
                </a:cubicBezTo>
                <a:cubicBezTo>
                  <a:pt x="566" y="241"/>
                  <a:pt x="558" y="239"/>
                  <a:pt x="554" y="243"/>
                </a:cubicBezTo>
                <a:cubicBezTo>
                  <a:pt x="525" y="272"/>
                  <a:pt x="574" y="252"/>
                  <a:pt x="531" y="265"/>
                </a:cubicBezTo>
                <a:cubicBezTo>
                  <a:pt x="517" y="280"/>
                  <a:pt x="505" y="287"/>
                  <a:pt x="486" y="294"/>
                </a:cubicBezTo>
                <a:cubicBezTo>
                  <a:pt x="476" y="309"/>
                  <a:pt x="435" y="339"/>
                  <a:pt x="418" y="350"/>
                </a:cubicBezTo>
                <a:cubicBezTo>
                  <a:pt x="411" y="373"/>
                  <a:pt x="401" y="369"/>
                  <a:pt x="384" y="384"/>
                </a:cubicBezTo>
                <a:cubicBezTo>
                  <a:pt x="379" y="401"/>
                  <a:pt x="363" y="428"/>
                  <a:pt x="350" y="440"/>
                </a:cubicBezTo>
                <a:cubicBezTo>
                  <a:pt x="344" y="459"/>
                  <a:pt x="341" y="471"/>
                  <a:pt x="328" y="486"/>
                </a:cubicBezTo>
                <a:cubicBezTo>
                  <a:pt x="319" y="516"/>
                  <a:pt x="310" y="546"/>
                  <a:pt x="300" y="576"/>
                </a:cubicBezTo>
                <a:cubicBezTo>
                  <a:pt x="294" y="595"/>
                  <a:pt x="288" y="593"/>
                  <a:pt x="300" y="593"/>
                </a:cubicBezTo>
                <a:close/>
              </a:path>
            </a:pathLst>
          </a:custGeom>
          <a:noFill/>
          <a:ln w="254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51507-954C-FF4B-8B85-3AEDC20CB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9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Correctness of BUILD-MAX-HEAP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66800"/>
            <a:ext cx="6535737" cy="5454650"/>
          </a:xfrm>
        </p:spPr>
        <p:txBody>
          <a:bodyPr/>
          <a:lstStyle/>
          <a:p>
            <a:r>
              <a:rPr lang="en-US" b="1" dirty="0"/>
              <a:t>Maintenance:</a:t>
            </a:r>
          </a:p>
          <a:p>
            <a:pPr lvl="1"/>
            <a:r>
              <a:rPr lang="en-US" dirty="0">
                <a:sym typeface="Symbol" charset="2"/>
              </a:rPr>
              <a:t>MAX-HEAPIFY makes node </a:t>
            </a:r>
            <a:r>
              <a:rPr lang="en-US" dirty="0" err="1">
                <a:latin typeface="Comic Sans MS" charset="0"/>
                <a:sym typeface="Symbol" charset="2"/>
              </a:rPr>
              <a:t>i</a:t>
            </a:r>
            <a:r>
              <a:rPr lang="en-US" dirty="0">
                <a:sym typeface="Symbol" charset="2"/>
              </a:rPr>
              <a:t> a max-heap root and preserves the property that nodes </a:t>
            </a:r>
            <a:r>
              <a:rPr lang="en-US" dirty="0" err="1">
                <a:latin typeface="Comic Sans MS" charset="0"/>
                <a:sym typeface="Symbol" charset="2"/>
              </a:rPr>
              <a:t>i</a:t>
            </a:r>
            <a:r>
              <a:rPr lang="en-US" dirty="0">
                <a:latin typeface="Comic Sans MS" charset="0"/>
                <a:sym typeface="Symbol" charset="2"/>
              </a:rPr>
              <a:t> + 1, </a:t>
            </a:r>
            <a:r>
              <a:rPr lang="en-US" dirty="0" err="1">
                <a:latin typeface="Comic Sans MS" charset="0"/>
                <a:sym typeface="Symbol" charset="2"/>
              </a:rPr>
              <a:t>i</a:t>
            </a:r>
            <a:r>
              <a:rPr lang="en-US" dirty="0">
                <a:latin typeface="Comic Sans MS" charset="0"/>
                <a:sym typeface="Symbol" charset="2"/>
              </a:rPr>
              <a:t> + 2, …, n</a:t>
            </a:r>
            <a:r>
              <a:rPr lang="en-US" dirty="0">
                <a:sym typeface="Symbol" charset="2"/>
              </a:rPr>
              <a:t> are roots of max-heaps</a:t>
            </a:r>
          </a:p>
          <a:p>
            <a:pPr lvl="1"/>
            <a:r>
              <a:rPr lang="en-US" dirty="0">
                <a:sym typeface="Symbol" charset="2"/>
              </a:rPr>
              <a:t>Decrementing </a:t>
            </a:r>
            <a:r>
              <a:rPr lang="en-US" dirty="0" err="1">
                <a:latin typeface="Comic Sans MS" charset="0"/>
                <a:sym typeface="Symbol" charset="2"/>
              </a:rPr>
              <a:t>i</a:t>
            </a:r>
            <a:r>
              <a:rPr lang="en-US" dirty="0">
                <a:sym typeface="Symbol" charset="2"/>
              </a:rPr>
              <a:t> in the for loop reestablishes the loop invariant</a:t>
            </a:r>
          </a:p>
          <a:p>
            <a:r>
              <a:rPr lang="en-US" b="1" dirty="0"/>
              <a:t>Termination:</a:t>
            </a:r>
          </a:p>
          <a:p>
            <a:pPr lvl="1"/>
            <a:r>
              <a:rPr lang="en-US" dirty="0" err="1"/>
              <a:t>i</a:t>
            </a:r>
            <a:r>
              <a:rPr lang="en-US" dirty="0"/>
              <a:t> = 0 </a:t>
            </a:r>
            <a:r>
              <a:rPr lang="en-US" dirty="0">
                <a:sym typeface="Symbol" charset="2"/>
              </a:rPr>
              <a:t>⇒ each node 1, 2, …, n is the root of a max-heap (by the loop invariant)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00775" y="2066925"/>
            <a:ext cx="2943225" cy="2044700"/>
            <a:chOff x="137" y="715"/>
            <a:chExt cx="1854" cy="1288"/>
          </a:xfrm>
        </p:grpSpPr>
        <p:sp>
          <p:nvSpPr>
            <p:cNvPr id="371717" name="Line 5"/>
            <p:cNvSpPr>
              <a:spLocks noChangeAspect="1" noChangeShapeType="1"/>
            </p:cNvSpPr>
            <p:nvPr/>
          </p:nvSpPr>
          <p:spPr bwMode="auto">
            <a:xfrm flipV="1">
              <a:off x="851" y="1653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1718" name="Line 6"/>
            <p:cNvSpPr>
              <a:spLocks noChangeAspect="1" noChangeShapeType="1"/>
            </p:cNvSpPr>
            <p:nvPr/>
          </p:nvSpPr>
          <p:spPr bwMode="auto">
            <a:xfrm flipV="1">
              <a:off x="1318" y="136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1719" name="Line 7"/>
            <p:cNvSpPr>
              <a:spLocks noChangeAspect="1" noChangeShapeType="1"/>
            </p:cNvSpPr>
            <p:nvPr/>
          </p:nvSpPr>
          <p:spPr bwMode="auto">
            <a:xfrm rot="16200000" flipV="1">
              <a:off x="417" y="16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1720" name="Line 8"/>
            <p:cNvSpPr>
              <a:spLocks noChangeAspect="1" noChangeShapeType="1"/>
            </p:cNvSpPr>
            <p:nvPr/>
          </p:nvSpPr>
          <p:spPr bwMode="auto">
            <a:xfrm rot="16200000" flipV="1">
              <a:off x="758" y="136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1721" name="Line 9"/>
            <p:cNvSpPr>
              <a:spLocks noChangeAspect="1" noChangeShapeType="1"/>
            </p:cNvSpPr>
            <p:nvPr/>
          </p:nvSpPr>
          <p:spPr bwMode="auto">
            <a:xfrm rot="16200000" flipV="1">
              <a:off x="1154" y="909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1722" name="Line 10"/>
            <p:cNvSpPr>
              <a:spLocks noChangeShapeType="1"/>
            </p:cNvSpPr>
            <p:nvPr/>
          </p:nvSpPr>
          <p:spPr bwMode="auto">
            <a:xfrm flipV="1">
              <a:off x="243" y="937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1723" name="Oval 11"/>
            <p:cNvSpPr>
              <a:spLocks noChangeArrowheads="1"/>
            </p:cNvSpPr>
            <p:nvPr/>
          </p:nvSpPr>
          <p:spPr bwMode="auto">
            <a:xfrm>
              <a:off x="387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71724" name="Oval 12"/>
            <p:cNvSpPr>
              <a:spLocks noChangeArrowheads="1"/>
            </p:cNvSpPr>
            <p:nvPr/>
          </p:nvSpPr>
          <p:spPr bwMode="auto">
            <a:xfrm>
              <a:off x="137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371725" name="Oval 13"/>
            <p:cNvSpPr>
              <a:spLocks noChangeArrowheads="1"/>
            </p:cNvSpPr>
            <p:nvPr/>
          </p:nvSpPr>
          <p:spPr bwMode="auto">
            <a:xfrm>
              <a:off x="57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71726" name="Oval 14"/>
            <p:cNvSpPr>
              <a:spLocks noChangeArrowheads="1"/>
            </p:cNvSpPr>
            <p:nvPr/>
          </p:nvSpPr>
          <p:spPr bwMode="auto">
            <a:xfrm>
              <a:off x="675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71727" name="Oval 15"/>
            <p:cNvSpPr>
              <a:spLocks noChangeArrowheads="1"/>
            </p:cNvSpPr>
            <p:nvPr/>
          </p:nvSpPr>
          <p:spPr bwMode="auto">
            <a:xfrm>
              <a:off x="96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371728" name="Oval 16"/>
            <p:cNvSpPr>
              <a:spLocks noChangeArrowheads="1"/>
            </p:cNvSpPr>
            <p:nvPr/>
          </p:nvSpPr>
          <p:spPr bwMode="auto">
            <a:xfrm>
              <a:off x="819" y="180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71729" name="Oval 17"/>
            <p:cNvSpPr>
              <a:spLocks noChangeArrowheads="1"/>
            </p:cNvSpPr>
            <p:nvPr/>
          </p:nvSpPr>
          <p:spPr bwMode="auto">
            <a:xfrm>
              <a:off x="1131" y="84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71730" name="Oval 18"/>
            <p:cNvSpPr>
              <a:spLocks noChangeArrowheads="1"/>
            </p:cNvSpPr>
            <p:nvPr/>
          </p:nvSpPr>
          <p:spPr bwMode="auto">
            <a:xfrm>
              <a:off x="1537" y="12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71731" name="Oval 19"/>
            <p:cNvSpPr>
              <a:spLocks noChangeArrowheads="1"/>
            </p:cNvSpPr>
            <p:nvPr/>
          </p:nvSpPr>
          <p:spPr bwMode="auto">
            <a:xfrm>
              <a:off x="1213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71732" name="Oval 20"/>
            <p:cNvSpPr>
              <a:spLocks noChangeArrowheads="1"/>
            </p:cNvSpPr>
            <p:nvPr/>
          </p:nvSpPr>
          <p:spPr bwMode="auto">
            <a:xfrm>
              <a:off x="1789" y="155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371733" name="Text Box 21"/>
            <p:cNvSpPr txBox="1">
              <a:spLocks noChangeArrowheads="1"/>
            </p:cNvSpPr>
            <p:nvPr/>
          </p:nvSpPr>
          <p:spPr bwMode="auto">
            <a:xfrm>
              <a:off x="1152" y="715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371734" name="Text Box 22"/>
            <p:cNvSpPr txBox="1">
              <a:spLocks noChangeArrowheads="1"/>
            </p:cNvSpPr>
            <p:nvPr/>
          </p:nvSpPr>
          <p:spPr bwMode="auto">
            <a:xfrm>
              <a:off x="699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371735" name="Text Box 23"/>
            <p:cNvSpPr txBox="1">
              <a:spLocks noChangeArrowheads="1"/>
            </p:cNvSpPr>
            <p:nvPr/>
          </p:nvSpPr>
          <p:spPr bwMode="auto">
            <a:xfrm>
              <a:off x="1552" y="1148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371736" name="Text Box 24"/>
            <p:cNvSpPr txBox="1">
              <a:spLocks noChangeArrowheads="1"/>
            </p:cNvSpPr>
            <p:nvPr/>
          </p:nvSpPr>
          <p:spPr bwMode="auto">
            <a:xfrm>
              <a:off x="406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371737" name="Text Box 25"/>
            <p:cNvSpPr txBox="1">
              <a:spLocks noChangeArrowheads="1"/>
            </p:cNvSpPr>
            <p:nvPr/>
          </p:nvSpPr>
          <p:spPr bwMode="auto">
            <a:xfrm>
              <a:off x="992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5</a:t>
              </a:r>
            </a:p>
          </p:txBody>
        </p:sp>
        <p:sp>
          <p:nvSpPr>
            <p:cNvPr id="371738" name="Text Box 26"/>
            <p:cNvSpPr txBox="1">
              <a:spLocks noChangeArrowheads="1"/>
            </p:cNvSpPr>
            <p:nvPr/>
          </p:nvSpPr>
          <p:spPr bwMode="auto">
            <a:xfrm>
              <a:off x="1237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6</a:t>
              </a:r>
            </a:p>
          </p:txBody>
        </p:sp>
        <p:sp>
          <p:nvSpPr>
            <p:cNvPr id="371739" name="Text Box 27"/>
            <p:cNvSpPr txBox="1">
              <a:spLocks noChangeArrowheads="1"/>
            </p:cNvSpPr>
            <p:nvPr/>
          </p:nvSpPr>
          <p:spPr bwMode="auto">
            <a:xfrm>
              <a:off x="1824" y="1423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371740" name="Text Box 28"/>
            <p:cNvSpPr txBox="1">
              <a:spLocks noChangeArrowheads="1"/>
            </p:cNvSpPr>
            <p:nvPr/>
          </p:nvSpPr>
          <p:spPr bwMode="auto">
            <a:xfrm>
              <a:off x="150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371741" name="Text Box 29"/>
            <p:cNvSpPr txBox="1">
              <a:spLocks noChangeArrowheads="1"/>
            </p:cNvSpPr>
            <p:nvPr/>
          </p:nvSpPr>
          <p:spPr bwMode="auto">
            <a:xfrm>
              <a:off x="603" y="1664"/>
              <a:ext cx="16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371742" name="Text Box 30"/>
            <p:cNvSpPr txBox="1">
              <a:spLocks noChangeArrowheads="1"/>
            </p:cNvSpPr>
            <p:nvPr/>
          </p:nvSpPr>
          <p:spPr bwMode="auto">
            <a:xfrm>
              <a:off x="808" y="1664"/>
              <a:ext cx="20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000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sp>
        <p:nvSpPr>
          <p:cNvPr id="371743" name="Freeform 31"/>
          <p:cNvSpPr>
            <a:spLocks/>
          </p:cNvSpPr>
          <p:nvPr/>
        </p:nvSpPr>
        <p:spPr bwMode="auto">
          <a:xfrm>
            <a:off x="6324600" y="2005013"/>
            <a:ext cx="2636838" cy="1811337"/>
          </a:xfrm>
          <a:custGeom>
            <a:avLst/>
            <a:gdLst/>
            <a:ahLst/>
            <a:cxnLst>
              <a:cxn ang="0">
                <a:pos x="300" y="593"/>
              </a:cxn>
              <a:cxn ang="0">
                <a:pos x="260" y="638"/>
              </a:cxn>
              <a:cxn ang="0">
                <a:pos x="158" y="666"/>
              </a:cxn>
              <a:cxn ang="0">
                <a:pos x="85" y="694"/>
              </a:cxn>
              <a:cxn ang="0">
                <a:pos x="57" y="711"/>
              </a:cxn>
              <a:cxn ang="0">
                <a:pos x="12" y="768"/>
              </a:cxn>
              <a:cxn ang="0">
                <a:pos x="0" y="802"/>
              </a:cxn>
              <a:cxn ang="0">
                <a:pos x="40" y="966"/>
              </a:cxn>
              <a:cxn ang="0">
                <a:pos x="62" y="1011"/>
              </a:cxn>
              <a:cxn ang="0">
                <a:pos x="91" y="1056"/>
              </a:cxn>
              <a:cxn ang="0">
                <a:pos x="125" y="1078"/>
              </a:cxn>
              <a:cxn ang="0">
                <a:pos x="108" y="1084"/>
              </a:cxn>
              <a:cxn ang="0">
                <a:pos x="147" y="1095"/>
              </a:cxn>
              <a:cxn ang="0">
                <a:pos x="277" y="1129"/>
              </a:cxn>
              <a:cxn ang="0">
                <a:pos x="322" y="1124"/>
              </a:cxn>
              <a:cxn ang="0">
                <a:pos x="334" y="1135"/>
              </a:cxn>
              <a:cxn ang="0">
                <a:pos x="350" y="1124"/>
              </a:cxn>
              <a:cxn ang="0">
                <a:pos x="418" y="1101"/>
              </a:cxn>
              <a:cxn ang="0">
                <a:pos x="475" y="1078"/>
              </a:cxn>
              <a:cxn ang="0">
                <a:pos x="514" y="1067"/>
              </a:cxn>
              <a:cxn ang="0">
                <a:pos x="791" y="1095"/>
              </a:cxn>
              <a:cxn ang="0">
                <a:pos x="910" y="1141"/>
              </a:cxn>
              <a:cxn ang="0">
                <a:pos x="972" y="1101"/>
              </a:cxn>
              <a:cxn ang="0">
                <a:pos x="977" y="920"/>
              </a:cxn>
              <a:cxn ang="0">
                <a:pos x="989" y="909"/>
              </a:cxn>
              <a:cxn ang="0">
                <a:pos x="1147" y="824"/>
              </a:cxn>
              <a:cxn ang="0">
                <a:pos x="1373" y="847"/>
              </a:cxn>
              <a:cxn ang="0">
                <a:pos x="1587" y="819"/>
              </a:cxn>
              <a:cxn ang="0">
                <a:pos x="1610" y="796"/>
              </a:cxn>
              <a:cxn ang="0">
                <a:pos x="1638" y="751"/>
              </a:cxn>
              <a:cxn ang="0">
                <a:pos x="1644" y="734"/>
              </a:cxn>
              <a:cxn ang="0">
                <a:pos x="1649" y="717"/>
              </a:cxn>
              <a:cxn ang="0">
                <a:pos x="1661" y="683"/>
              </a:cxn>
              <a:cxn ang="0">
                <a:pos x="1632" y="570"/>
              </a:cxn>
              <a:cxn ang="0">
                <a:pos x="1615" y="519"/>
              </a:cxn>
              <a:cxn ang="0">
                <a:pos x="1610" y="469"/>
              </a:cxn>
              <a:cxn ang="0">
                <a:pos x="1598" y="423"/>
              </a:cxn>
              <a:cxn ang="0">
                <a:pos x="1587" y="367"/>
              </a:cxn>
              <a:cxn ang="0">
                <a:pos x="1553" y="299"/>
              </a:cxn>
              <a:cxn ang="0">
                <a:pos x="1519" y="226"/>
              </a:cxn>
              <a:cxn ang="0">
                <a:pos x="1491" y="186"/>
              </a:cxn>
              <a:cxn ang="0">
                <a:pos x="1378" y="102"/>
              </a:cxn>
              <a:cxn ang="0">
                <a:pos x="1265" y="51"/>
              </a:cxn>
              <a:cxn ang="0">
                <a:pos x="1130" y="0"/>
              </a:cxn>
              <a:cxn ang="0">
                <a:pos x="983" y="11"/>
              </a:cxn>
              <a:cxn ang="0">
                <a:pos x="926" y="22"/>
              </a:cxn>
              <a:cxn ang="0">
                <a:pos x="893" y="34"/>
              </a:cxn>
              <a:cxn ang="0">
                <a:pos x="814" y="73"/>
              </a:cxn>
              <a:cxn ang="0">
                <a:pos x="734" y="113"/>
              </a:cxn>
              <a:cxn ang="0">
                <a:pos x="661" y="164"/>
              </a:cxn>
              <a:cxn ang="0">
                <a:pos x="616" y="198"/>
              </a:cxn>
              <a:cxn ang="0">
                <a:pos x="582" y="220"/>
              </a:cxn>
              <a:cxn ang="0">
                <a:pos x="571" y="237"/>
              </a:cxn>
              <a:cxn ang="0">
                <a:pos x="554" y="243"/>
              </a:cxn>
              <a:cxn ang="0">
                <a:pos x="531" y="265"/>
              </a:cxn>
              <a:cxn ang="0">
                <a:pos x="486" y="294"/>
              </a:cxn>
              <a:cxn ang="0">
                <a:pos x="418" y="350"/>
              </a:cxn>
              <a:cxn ang="0">
                <a:pos x="384" y="384"/>
              </a:cxn>
              <a:cxn ang="0">
                <a:pos x="350" y="440"/>
              </a:cxn>
              <a:cxn ang="0">
                <a:pos x="328" y="486"/>
              </a:cxn>
              <a:cxn ang="0">
                <a:pos x="300" y="576"/>
              </a:cxn>
              <a:cxn ang="0">
                <a:pos x="300" y="593"/>
              </a:cxn>
            </a:cxnLst>
            <a:rect l="0" t="0" r="r" b="b"/>
            <a:pathLst>
              <a:path w="1661" h="1141">
                <a:moveTo>
                  <a:pt x="300" y="593"/>
                </a:moveTo>
                <a:cubicBezTo>
                  <a:pt x="286" y="607"/>
                  <a:pt x="276" y="625"/>
                  <a:pt x="260" y="638"/>
                </a:cubicBezTo>
                <a:cubicBezTo>
                  <a:pt x="241" y="654"/>
                  <a:pt x="183" y="662"/>
                  <a:pt x="158" y="666"/>
                </a:cubicBezTo>
                <a:cubicBezTo>
                  <a:pt x="130" y="676"/>
                  <a:pt x="113" y="689"/>
                  <a:pt x="85" y="694"/>
                </a:cubicBezTo>
                <a:cubicBezTo>
                  <a:pt x="57" y="725"/>
                  <a:pt x="94" y="689"/>
                  <a:pt x="57" y="711"/>
                </a:cubicBezTo>
                <a:cubicBezTo>
                  <a:pt x="39" y="722"/>
                  <a:pt x="22" y="753"/>
                  <a:pt x="12" y="768"/>
                </a:cubicBezTo>
                <a:cubicBezTo>
                  <a:pt x="5" y="778"/>
                  <a:pt x="0" y="802"/>
                  <a:pt x="0" y="802"/>
                </a:cubicBezTo>
                <a:cubicBezTo>
                  <a:pt x="5" y="868"/>
                  <a:pt x="11" y="910"/>
                  <a:pt x="40" y="966"/>
                </a:cubicBezTo>
                <a:cubicBezTo>
                  <a:pt x="49" y="983"/>
                  <a:pt x="48" y="996"/>
                  <a:pt x="62" y="1011"/>
                </a:cubicBezTo>
                <a:cubicBezTo>
                  <a:pt x="68" y="1029"/>
                  <a:pt x="75" y="1045"/>
                  <a:pt x="91" y="1056"/>
                </a:cubicBezTo>
                <a:cubicBezTo>
                  <a:pt x="102" y="1064"/>
                  <a:pt x="125" y="1078"/>
                  <a:pt x="125" y="1078"/>
                </a:cubicBezTo>
                <a:cubicBezTo>
                  <a:pt x="119" y="1080"/>
                  <a:pt x="103" y="1080"/>
                  <a:pt x="108" y="1084"/>
                </a:cubicBezTo>
                <a:cubicBezTo>
                  <a:pt x="119" y="1092"/>
                  <a:pt x="134" y="1091"/>
                  <a:pt x="147" y="1095"/>
                </a:cubicBezTo>
                <a:cubicBezTo>
                  <a:pt x="191" y="1108"/>
                  <a:pt x="231" y="1122"/>
                  <a:pt x="277" y="1129"/>
                </a:cubicBezTo>
                <a:cubicBezTo>
                  <a:pt x="292" y="1127"/>
                  <a:pt x="307" y="1122"/>
                  <a:pt x="322" y="1124"/>
                </a:cubicBezTo>
                <a:cubicBezTo>
                  <a:pt x="327" y="1125"/>
                  <a:pt x="329" y="1135"/>
                  <a:pt x="334" y="1135"/>
                </a:cubicBezTo>
                <a:cubicBezTo>
                  <a:pt x="340" y="1135"/>
                  <a:pt x="344" y="1127"/>
                  <a:pt x="350" y="1124"/>
                </a:cubicBezTo>
                <a:cubicBezTo>
                  <a:pt x="371" y="1114"/>
                  <a:pt x="396" y="1109"/>
                  <a:pt x="418" y="1101"/>
                </a:cubicBezTo>
                <a:cubicBezTo>
                  <a:pt x="434" y="1086"/>
                  <a:pt x="454" y="1084"/>
                  <a:pt x="475" y="1078"/>
                </a:cubicBezTo>
                <a:cubicBezTo>
                  <a:pt x="488" y="1074"/>
                  <a:pt x="514" y="1067"/>
                  <a:pt x="514" y="1067"/>
                </a:cubicBezTo>
                <a:cubicBezTo>
                  <a:pt x="676" y="1072"/>
                  <a:pt x="684" y="1063"/>
                  <a:pt x="791" y="1095"/>
                </a:cubicBezTo>
                <a:cubicBezTo>
                  <a:pt x="816" y="1122"/>
                  <a:pt x="874" y="1132"/>
                  <a:pt x="910" y="1141"/>
                </a:cubicBezTo>
                <a:cubicBezTo>
                  <a:pt x="953" y="1129"/>
                  <a:pt x="942" y="1129"/>
                  <a:pt x="972" y="1101"/>
                </a:cubicBezTo>
                <a:cubicBezTo>
                  <a:pt x="974" y="1041"/>
                  <a:pt x="972" y="980"/>
                  <a:pt x="977" y="920"/>
                </a:cubicBezTo>
                <a:cubicBezTo>
                  <a:pt x="977" y="915"/>
                  <a:pt x="986" y="914"/>
                  <a:pt x="989" y="909"/>
                </a:cubicBezTo>
                <a:cubicBezTo>
                  <a:pt x="1031" y="839"/>
                  <a:pt x="1068" y="836"/>
                  <a:pt x="1147" y="824"/>
                </a:cubicBezTo>
                <a:cubicBezTo>
                  <a:pt x="1224" y="829"/>
                  <a:pt x="1297" y="836"/>
                  <a:pt x="1373" y="847"/>
                </a:cubicBezTo>
                <a:cubicBezTo>
                  <a:pt x="1473" y="843"/>
                  <a:pt x="1507" y="843"/>
                  <a:pt x="1587" y="819"/>
                </a:cubicBezTo>
                <a:cubicBezTo>
                  <a:pt x="1594" y="811"/>
                  <a:pt x="1604" y="805"/>
                  <a:pt x="1610" y="796"/>
                </a:cubicBezTo>
                <a:cubicBezTo>
                  <a:pt x="1625" y="772"/>
                  <a:pt x="1609" y="770"/>
                  <a:pt x="1638" y="751"/>
                </a:cubicBezTo>
                <a:cubicBezTo>
                  <a:pt x="1640" y="745"/>
                  <a:pt x="1642" y="740"/>
                  <a:pt x="1644" y="734"/>
                </a:cubicBezTo>
                <a:cubicBezTo>
                  <a:pt x="1646" y="728"/>
                  <a:pt x="1647" y="723"/>
                  <a:pt x="1649" y="717"/>
                </a:cubicBezTo>
                <a:cubicBezTo>
                  <a:pt x="1653" y="706"/>
                  <a:pt x="1661" y="683"/>
                  <a:pt x="1661" y="683"/>
                </a:cubicBezTo>
                <a:cubicBezTo>
                  <a:pt x="1655" y="640"/>
                  <a:pt x="1644" y="611"/>
                  <a:pt x="1632" y="570"/>
                </a:cubicBezTo>
                <a:cubicBezTo>
                  <a:pt x="1627" y="553"/>
                  <a:pt x="1615" y="519"/>
                  <a:pt x="1615" y="519"/>
                </a:cubicBezTo>
                <a:cubicBezTo>
                  <a:pt x="1613" y="502"/>
                  <a:pt x="1613" y="485"/>
                  <a:pt x="1610" y="469"/>
                </a:cubicBezTo>
                <a:cubicBezTo>
                  <a:pt x="1607" y="453"/>
                  <a:pt x="1598" y="423"/>
                  <a:pt x="1598" y="423"/>
                </a:cubicBezTo>
                <a:cubicBezTo>
                  <a:pt x="1595" y="403"/>
                  <a:pt x="1596" y="385"/>
                  <a:pt x="1587" y="367"/>
                </a:cubicBezTo>
                <a:cubicBezTo>
                  <a:pt x="1576" y="345"/>
                  <a:pt x="1559" y="323"/>
                  <a:pt x="1553" y="299"/>
                </a:cubicBezTo>
                <a:cubicBezTo>
                  <a:pt x="1545" y="267"/>
                  <a:pt x="1547" y="244"/>
                  <a:pt x="1519" y="226"/>
                </a:cubicBezTo>
                <a:cubicBezTo>
                  <a:pt x="1513" y="206"/>
                  <a:pt x="1505" y="201"/>
                  <a:pt x="1491" y="186"/>
                </a:cubicBezTo>
                <a:cubicBezTo>
                  <a:pt x="1479" y="146"/>
                  <a:pt x="1417" y="114"/>
                  <a:pt x="1378" y="102"/>
                </a:cubicBezTo>
                <a:cubicBezTo>
                  <a:pt x="1359" y="81"/>
                  <a:pt x="1294" y="60"/>
                  <a:pt x="1265" y="51"/>
                </a:cubicBezTo>
                <a:cubicBezTo>
                  <a:pt x="1236" y="19"/>
                  <a:pt x="1170" y="14"/>
                  <a:pt x="1130" y="0"/>
                </a:cubicBezTo>
                <a:cubicBezTo>
                  <a:pt x="1058" y="4"/>
                  <a:pt x="1040" y="2"/>
                  <a:pt x="983" y="11"/>
                </a:cubicBezTo>
                <a:cubicBezTo>
                  <a:pt x="977" y="12"/>
                  <a:pt x="936" y="19"/>
                  <a:pt x="926" y="22"/>
                </a:cubicBezTo>
                <a:cubicBezTo>
                  <a:pt x="915" y="25"/>
                  <a:pt x="893" y="34"/>
                  <a:pt x="893" y="34"/>
                </a:cubicBezTo>
                <a:cubicBezTo>
                  <a:pt x="872" y="53"/>
                  <a:pt x="842" y="64"/>
                  <a:pt x="814" y="73"/>
                </a:cubicBezTo>
                <a:cubicBezTo>
                  <a:pt x="794" y="93"/>
                  <a:pt x="760" y="100"/>
                  <a:pt x="734" y="113"/>
                </a:cubicBezTo>
                <a:cubicBezTo>
                  <a:pt x="708" y="126"/>
                  <a:pt x="684" y="147"/>
                  <a:pt x="661" y="164"/>
                </a:cubicBezTo>
                <a:cubicBezTo>
                  <a:pt x="657" y="167"/>
                  <a:pt x="626" y="190"/>
                  <a:pt x="616" y="198"/>
                </a:cubicBezTo>
                <a:cubicBezTo>
                  <a:pt x="605" y="206"/>
                  <a:pt x="582" y="220"/>
                  <a:pt x="582" y="220"/>
                </a:cubicBezTo>
                <a:cubicBezTo>
                  <a:pt x="578" y="226"/>
                  <a:pt x="576" y="233"/>
                  <a:pt x="571" y="237"/>
                </a:cubicBezTo>
                <a:cubicBezTo>
                  <a:pt x="566" y="241"/>
                  <a:pt x="558" y="239"/>
                  <a:pt x="554" y="243"/>
                </a:cubicBezTo>
                <a:cubicBezTo>
                  <a:pt x="525" y="272"/>
                  <a:pt x="574" y="252"/>
                  <a:pt x="531" y="265"/>
                </a:cubicBezTo>
                <a:cubicBezTo>
                  <a:pt x="517" y="280"/>
                  <a:pt x="505" y="287"/>
                  <a:pt x="486" y="294"/>
                </a:cubicBezTo>
                <a:cubicBezTo>
                  <a:pt x="476" y="309"/>
                  <a:pt x="435" y="339"/>
                  <a:pt x="418" y="350"/>
                </a:cubicBezTo>
                <a:cubicBezTo>
                  <a:pt x="411" y="373"/>
                  <a:pt x="401" y="369"/>
                  <a:pt x="384" y="384"/>
                </a:cubicBezTo>
                <a:cubicBezTo>
                  <a:pt x="379" y="401"/>
                  <a:pt x="363" y="428"/>
                  <a:pt x="350" y="440"/>
                </a:cubicBezTo>
                <a:cubicBezTo>
                  <a:pt x="344" y="459"/>
                  <a:pt x="341" y="471"/>
                  <a:pt x="328" y="486"/>
                </a:cubicBezTo>
                <a:cubicBezTo>
                  <a:pt x="319" y="516"/>
                  <a:pt x="310" y="546"/>
                  <a:pt x="300" y="576"/>
                </a:cubicBezTo>
                <a:cubicBezTo>
                  <a:pt x="294" y="595"/>
                  <a:pt x="288" y="593"/>
                  <a:pt x="300" y="593"/>
                </a:cubicBezTo>
                <a:close/>
              </a:path>
            </a:pathLst>
          </a:custGeom>
          <a:noFill/>
          <a:ln w="254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BAD66-B9C3-7944-AD83-292E81D05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0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Job Scheduling Application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59762" cy="5338762"/>
          </a:xfrm>
          <a:noFill/>
          <a:ln/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/>
              <a:t>Job scheduling</a:t>
            </a:r>
          </a:p>
          <a:p>
            <a:pPr lvl="1">
              <a:lnSpc>
                <a:spcPct val="130000"/>
              </a:lnSpc>
            </a:pPr>
            <a:r>
              <a:rPr lang="en-US"/>
              <a:t>The key is the priority of the jobs in the queue</a:t>
            </a:r>
          </a:p>
          <a:p>
            <a:pPr lvl="1">
              <a:lnSpc>
                <a:spcPct val="130000"/>
              </a:lnSpc>
            </a:pPr>
            <a:r>
              <a:rPr lang="en-US"/>
              <a:t>The job with the highest priority needs to be executed next</a:t>
            </a:r>
          </a:p>
          <a:p>
            <a:pPr>
              <a:lnSpc>
                <a:spcPct val="130000"/>
              </a:lnSpc>
            </a:pPr>
            <a:r>
              <a:rPr lang="en-US"/>
              <a:t>Operations</a:t>
            </a:r>
          </a:p>
          <a:p>
            <a:pPr lvl="1">
              <a:lnSpc>
                <a:spcPct val="130000"/>
              </a:lnSpc>
            </a:pPr>
            <a:r>
              <a:rPr lang="en-US"/>
              <a:t>Insert, remove maximum</a:t>
            </a:r>
          </a:p>
          <a:p>
            <a:pPr>
              <a:lnSpc>
                <a:spcPct val="130000"/>
              </a:lnSpc>
            </a:pPr>
            <a:r>
              <a:rPr lang="en-US"/>
              <a:t>Data structures</a:t>
            </a:r>
          </a:p>
          <a:p>
            <a:pPr lvl="1">
              <a:lnSpc>
                <a:spcPct val="130000"/>
              </a:lnSpc>
            </a:pPr>
            <a:r>
              <a:rPr lang="en-US" b="1"/>
              <a:t>Priority queues</a:t>
            </a:r>
            <a:endParaRPr lang="en-US"/>
          </a:p>
          <a:p>
            <a:pPr lvl="1">
              <a:lnSpc>
                <a:spcPct val="130000"/>
              </a:lnSpc>
            </a:pPr>
            <a:r>
              <a:rPr lang="en-US"/>
              <a:t>Ordered array/list, unordered array/list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640A70-D52C-A445-AC9A-A0F251FA6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Running Time of BUILD MAX HEAP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681413"/>
            <a:ext cx="8229600" cy="2051050"/>
          </a:xfrm>
        </p:spPr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 dirty="0">
                <a:sym typeface="Symbol" charset="2"/>
              </a:rPr>
              <a:t>⇒ It would seem that r</a:t>
            </a:r>
            <a:r>
              <a:rPr lang="en-US" dirty="0"/>
              <a:t>unning time is </a:t>
            </a:r>
            <a:r>
              <a:rPr lang="en-US" dirty="0">
                <a:latin typeface="Comic Sans MS" charset="0"/>
              </a:rPr>
              <a:t>O(</a:t>
            </a:r>
            <a:r>
              <a:rPr lang="en-US" dirty="0" err="1">
                <a:latin typeface="Comic Sans MS" charset="0"/>
              </a:rPr>
              <a:t>nlgn</a:t>
            </a:r>
            <a:r>
              <a:rPr lang="en-US" dirty="0">
                <a:latin typeface="Comic Sans MS" charset="0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dirty="0"/>
              <a:t>This is not an asymptotically tight upper bound</a:t>
            </a:r>
          </a:p>
        </p:txBody>
      </p:sp>
      <p:sp>
        <p:nvSpPr>
          <p:cNvPr id="372740" name="Rectangle 4"/>
          <p:cNvSpPr>
            <a:spLocks noChangeArrowheads="1"/>
          </p:cNvSpPr>
          <p:nvPr/>
        </p:nvSpPr>
        <p:spPr bwMode="auto">
          <a:xfrm>
            <a:off x="527050" y="1281113"/>
            <a:ext cx="533400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533400" indent="-533400">
              <a:lnSpc>
                <a:spcPct val="120000"/>
              </a:lnSpc>
              <a:spcBef>
                <a:spcPct val="20000"/>
              </a:spcBef>
            </a:pPr>
            <a:r>
              <a:rPr lang="en-US" sz="2400" dirty="0" err="1">
                <a:solidFill>
                  <a:srgbClr val="DD0111"/>
                </a:solidFill>
                <a:latin typeface="Monotype Corsiva" charset="0"/>
              </a:rPr>
              <a:t>Alg</a:t>
            </a:r>
            <a:r>
              <a:rPr lang="en-US" sz="2400" dirty="0">
                <a:solidFill>
                  <a:srgbClr val="DD0111"/>
                </a:solidFill>
                <a:latin typeface="Monotype Corsiva" charset="0"/>
              </a:rPr>
              <a:t>:</a:t>
            </a:r>
            <a:r>
              <a:rPr lang="en-US" sz="2400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BUILD-MAX-HEAP</a:t>
            </a:r>
            <a:r>
              <a:rPr 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(A)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= length[A]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for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 ←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sym typeface="Symbol" charset="2"/>
              </a:rPr>
              <a:t>⎣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n/2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  <a:sym typeface="Symbol" charset="2"/>
              </a:rPr>
              <a:t>⎦ 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downto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1</a:t>
            </a:r>
          </a:p>
          <a:p>
            <a:pPr marL="533400" indent="-533400">
              <a:lnSpc>
                <a:spcPct val="120000"/>
              </a:lnSpc>
              <a:spcBef>
                <a:spcPct val="20000"/>
              </a:spcBef>
              <a:buFontTx/>
              <a:buAutoNum type="arabicPeriod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do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MAX-HEAPIFY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(A, 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i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, n)</a:t>
            </a:r>
          </a:p>
        </p:txBody>
      </p:sp>
      <p:sp>
        <p:nvSpPr>
          <p:cNvPr id="372741" name="Text Box 5"/>
          <p:cNvSpPr txBox="1">
            <a:spLocks noChangeArrowheads="1"/>
          </p:cNvSpPr>
          <p:nvPr/>
        </p:nvSpPr>
        <p:spPr bwMode="auto">
          <a:xfrm>
            <a:off x="5895975" y="2862263"/>
            <a:ext cx="105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charset="0"/>
              </a:rPr>
              <a:t>O(lgn)</a:t>
            </a:r>
          </a:p>
        </p:txBody>
      </p:sp>
      <p:sp>
        <p:nvSpPr>
          <p:cNvPr id="372742" name="Text Box 6"/>
          <p:cNvSpPr txBox="1">
            <a:spLocks noChangeArrowheads="1"/>
          </p:cNvSpPr>
          <p:nvPr/>
        </p:nvSpPr>
        <p:spPr bwMode="auto">
          <a:xfrm>
            <a:off x="7285038" y="25781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charset="0"/>
              </a:rPr>
              <a:t>O(n)</a:t>
            </a:r>
          </a:p>
        </p:txBody>
      </p:sp>
      <p:sp>
        <p:nvSpPr>
          <p:cNvPr id="372743" name="AutoShape 7"/>
          <p:cNvSpPr>
            <a:spLocks/>
          </p:cNvSpPr>
          <p:nvPr/>
        </p:nvSpPr>
        <p:spPr bwMode="auto">
          <a:xfrm>
            <a:off x="6956425" y="2359025"/>
            <a:ext cx="152400" cy="973138"/>
          </a:xfrm>
          <a:prstGeom prst="rightBrace">
            <a:avLst>
              <a:gd name="adj1" fmla="val 5321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BC81B5-62BA-EC43-82BB-B8A8567F6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4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build="p"/>
      <p:bldP spid="372741" grpId="0"/>
      <p:bldP spid="372742" grpId="0"/>
      <p:bldP spid="3727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Running Time of BUILD MAX HEAP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9713" y="1125538"/>
            <a:ext cx="8578850" cy="935037"/>
          </a:xfrm>
        </p:spPr>
        <p:txBody>
          <a:bodyPr/>
          <a:lstStyle/>
          <a:p>
            <a:r>
              <a:rPr lang="en-US" sz="2400" dirty="0"/>
              <a:t>HEAPIFY takes </a:t>
            </a:r>
            <a:r>
              <a:rPr lang="en-US" sz="2400" dirty="0">
                <a:latin typeface="Comic Sans MS" charset="0"/>
              </a:rPr>
              <a:t>O(h)</a:t>
            </a:r>
            <a:r>
              <a:rPr lang="en-US" sz="2400" dirty="0"/>
              <a:t> </a:t>
            </a:r>
            <a:r>
              <a:rPr lang="en-US" sz="2400" dirty="0">
                <a:sym typeface="Symbol" charset="2"/>
              </a:rPr>
              <a:t>⇒ the cost of HEAPIFY on a node </a:t>
            </a:r>
            <a:r>
              <a:rPr lang="en-US" sz="2400" dirty="0" err="1">
                <a:latin typeface="Comic Sans MS" charset="0"/>
                <a:sym typeface="Symbol" charset="2"/>
              </a:rPr>
              <a:t>i</a:t>
            </a:r>
            <a:r>
              <a:rPr lang="en-US" sz="2400" dirty="0">
                <a:sym typeface="Symbol" charset="2"/>
              </a:rPr>
              <a:t> is proportional to the height of the node </a:t>
            </a:r>
            <a:r>
              <a:rPr lang="en-US" sz="2400" dirty="0" err="1">
                <a:latin typeface="Comic Sans MS" charset="0"/>
                <a:sym typeface="Symbol" charset="2"/>
              </a:rPr>
              <a:t>i</a:t>
            </a:r>
            <a:r>
              <a:rPr lang="en-US" sz="2400" dirty="0">
                <a:sym typeface="Symbol" charset="2"/>
              </a:rPr>
              <a:t> in the tree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49463" y="2867025"/>
            <a:ext cx="3565525" cy="2543175"/>
            <a:chOff x="682" y="1758"/>
            <a:chExt cx="2246" cy="1602"/>
          </a:xfrm>
        </p:grpSpPr>
        <p:sp>
          <p:nvSpPr>
            <p:cNvPr id="373765" name="Line 5"/>
            <p:cNvSpPr>
              <a:spLocks noChangeAspect="1" noChangeShapeType="1"/>
            </p:cNvSpPr>
            <p:nvPr/>
          </p:nvSpPr>
          <p:spPr bwMode="auto">
            <a:xfrm rot="16200000" flipV="1">
              <a:off x="1745" y="1818"/>
              <a:ext cx="449" cy="4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66" name="Line 6"/>
            <p:cNvSpPr>
              <a:spLocks noChangeShapeType="1"/>
            </p:cNvSpPr>
            <p:nvPr/>
          </p:nvSpPr>
          <p:spPr bwMode="auto">
            <a:xfrm flipV="1">
              <a:off x="1440" y="1854"/>
              <a:ext cx="394" cy="3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67" name="Oval 7"/>
            <p:cNvSpPr>
              <a:spLocks noChangeArrowheads="1"/>
            </p:cNvSpPr>
            <p:nvPr/>
          </p:nvSpPr>
          <p:spPr bwMode="auto">
            <a:xfrm>
              <a:off x="1703" y="1758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353" y="2112"/>
              <a:ext cx="903" cy="202"/>
              <a:chOff x="1065" y="2112"/>
              <a:chExt cx="903" cy="202"/>
            </a:xfrm>
          </p:grpSpPr>
          <p:sp>
            <p:nvSpPr>
              <p:cNvPr id="373769" name="Oval 9"/>
              <p:cNvSpPr>
                <a:spLocks noChangeArrowheads="1"/>
              </p:cNvSpPr>
              <p:nvPr/>
            </p:nvSpPr>
            <p:spPr bwMode="auto">
              <a:xfrm>
                <a:off x="1065" y="2112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73770" name="Oval 10"/>
              <p:cNvSpPr>
                <a:spLocks noChangeArrowheads="1"/>
              </p:cNvSpPr>
              <p:nvPr/>
            </p:nvSpPr>
            <p:spPr bwMode="auto">
              <a:xfrm>
                <a:off x="1766" y="2112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373771" name="Oval 11"/>
            <p:cNvSpPr>
              <a:spLocks noChangeArrowheads="1"/>
            </p:cNvSpPr>
            <p:nvPr/>
          </p:nvSpPr>
          <p:spPr bwMode="auto">
            <a:xfrm>
              <a:off x="828" y="2635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72" name="Oval 12"/>
            <p:cNvSpPr>
              <a:spLocks noChangeArrowheads="1"/>
            </p:cNvSpPr>
            <p:nvPr/>
          </p:nvSpPr>
          <p:spPr bwMode="auto">
            <a:xfrm>
              <a:off x="1412" y="2635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73" name="Oval 13"/>
            <p:cNvSpPr>
              <a:spLocks noChangeArrowheads="1"/>
            </p:cNvSpPr>
            <p:nvPr/>
          </p:nvSpPr>
          <p:spPr bwMode="auto">
            <a:xfrm>
              <a:off x="1996" y="2635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74" name="Oval 14"/>
            <p:cNvSpPr>
              <a:spLocks noChangeArrowheads="1"/>
            </p:cNvSpPr>
            <p:nvPr/>
          </p:nvSpPr>
          <p:spPr bwMode="auto">
            <a:xfrm>
              <a:off x="2580" y="2635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682" y="3158"/>
              <a:ext cx="494" cy="202"/>
              <a:chOff x="394" y="3158"/>
              <a:chExt cx="494" cy="202"/>
            </a:xfrm>
          </p:grpSpPr>
          <p:sp>
            <p:nvSpPr>
              <p:cNvPr id="373776" name="Oval 16"/>
              <p:cNvSpPr>
                <a:spLocks noChangeArrowheads="1"/>
              </p:cNvSpPr>
              <p:nvPr/>
            </p:nvSpPr>
            <p:spPr bwMode="auto">
              <a:xfrm>
                <a:off x="394" y="3158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73777" name="Oval 17"/>
              <p:cNvSpPr>
                <a:spLocks noChangeArrowheads="1"/>
              </p:cNvSpPr>
              <p:nvPr/>
            </p:nvSpPr>
            <p:spPr bwMode="auto">
              <a:xfrm>
                <a:off x="686" y="3158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266" y="3158"/>
              <a:ext cx="494" cy="202"/>
              <a:chOff x="978" y="3158"/>
              <a:chExt cx="494" cy="202"/>
            </a:xfrm>
          </p:grpSpPr>
          <p:sp>
            <p:nvSpPr>
              <p:cNvPr id="373779" name="Oval 19"/>
              <p:cNvSpPr>
                <a:spLocks noChangeArrowheads="1"/>
              </p:cNvSpPr>
              <p:nvPr/>
            </p:nvSpPr>
            <p:spPr bwMode="auto">
              <a:xfrm>
                <a:off x="978" y="3158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73780" name="Oval 20"/>
              <p:cNvSpPr>
                <a:spLocks noChangeArrowheads="1"/>
              </p:cNvSpPr>
              <p:nvPr/>
            </p:nvSpPr>
            <p:spPr bwMode="auto">
              <a:xfrm>
                <a:off x="1270" y="3158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1850" y="3158"/>
              <a:ext cx="494" cy="202"/>
              <a:chOff x="1562" y="3158"/>
              <a:chExt cx="494" cy="202"/>
            </a:xfrm>
          </p:grpSpPr>
          <p:sp>
            <p:nvSpPr>
              <p:cNvPr id="373782" name="Oval 22"/>
              <p:cNvSpPr>
                <a:spLocks noChangeArrowheads="1"/>
              </p:cNvSpPr>
              <p:nvPr/>
            </p:nvSpPr>
            <p:spPr bwMode="auto">
              <a:xfrm>
                <a:off x="1854" y="3158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73783" name="Oval 23"/>
              <p:cNvSpPr>
                <a:spLocks noChangeArrowheads="1"/>
              </p:cNvSpPr>
              <p:nvPr/>
            </p:nvSpPr>
            <p:spPr bwMode="auto">
              <a:xfrm>
                <a:off x="1562" y="3158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434" y="3158"/>
              <a:ext cx="494" cy="202"/>
              <a:chOff x="2146" y="3158"/>
              <a:chExt cx="494" cy="202"/>
            </a:xfrm>
          </p:grpSpPr>
          <p:sp>
            <p:nvSpPr>
              <p:cNvPr id="373785" name="Oval 25"/>
              <p:cNvSpPr>
                <a:spLocks noChangeArrowheads="1"/>
              </p:cNvSpPr>
              <p:nvPr/>
            </p:nvSpPr>
            <p:spPr bwMode="auto">
              <a:xfrm>
                <a:off x="2146" y="3158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73786" name="Oval 26"/>
              <p:cNvSpPr>
                <a:spLocks noChangeArrowheads="1"/>
              </p:cNvSpPr>
              <p:nvPr/>
            </p:nvSpPr>
            <p:spPr bwMode="auto">
              <a:xfrm>
                <a:off x="2438" y="3158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1008" y="2304"/>
              <a:ext cx="480" cy="384"/>
              <a:chOff x="1008" y="2304"/>
              <a:chExt cx="480" cy="384"/>
            </a:xfrm>
          </p:grpSpPr>
          <p:sp>
            <p:nvSpPr>
              <p:cNvPr id="373788" name="Line 28"/>
              <p:cNvSpPr>
                <a:spLocks noChangeShapeType="1"/>
              </p:cNvSpPr>
              <p:nvPr/>
            </p:nvSpPr>
            <p:spPr bwMode="auto">
              <a:xfrm flipH="1">
                <a:off x="1008" y="2304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73789" name="Line 29"/>
              <p:cNvSpPr>
                <a:spLocks noChangeShapeType="1"/>
              </p:cNvSpPr>
              <p:nvPr/>
            </p:nvSpPr>
            <p:spPr bwMode="auto">
              <a:xfrm>
                <a:off x="1392" y="230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grpSp>
          <p:nvGrpSpPr>
            <p:cNvPr id="9" name="Group 30"/>
            <p:cNvGrpSpPr>
              <a:grpSpLocks/>
            </p:cNvGrpSpPr>
            <p:nvPr/>
          </p:nvGrpSpPr>
          <p:grpSpPr bwMode="auto">
            <a:xfrm flipH="1">
              <a:off x="2112" y="2304"/>
              <a:ext cx="480" cy="384"/>
              <a:chOff x="1008" y="2304"/>
              <a:chExt cx="480" cy="384"/>
            </a:xfrm>
          </p:grpSpPr>
          <p:sp>
            <p:nvSpPr>
              <p:cNvPr id="373791" name="Line 31"/>
              <p:cNvSpPr>
                <a:spLocks noChangeShapeType="1"/>
              </p:cNvSpPr>
              <p:nvPr/>
            </p:nvSpPr>
            <p:spPr bwMode="auto">
              <a:xfrm flipH="1">
                <a:off x="1008" y="2304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373792" name="Line 32"/>
              <p:cNvSpPr>
                <a:spLocks noChangeShapeType="1"/>
              </p:cNvSpPr>
              <p:nvPr/>
            </p:nvSpPr>
            <p:spPr bwMode="auto">
              <a:xfrm>
                <a:off x="1392" y="230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373793" name="Line 33"/>
            <p:cNvSpPr>
              <a:spLocks noChangeShapeType="1"/>
            </p:cNvSpPr>
            <p:nvPr/>
          </p:nvSpPr>
          <p:spPr bwMode="auto">
            <a:xfrm flipH="1">
              <a:off x="816" y="283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94" name="Line 34"/>
            <p:cNvSpPr>
              <a:spLocks noChangeShapeType="1"/>
            </p:cNvSpPr>
            <p:nvPr/>
          </p:nvSpPr>
          <p:spPr bwMode="auto">
            <a:xfrm>
              <a:off x="912" y="2839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95" name="Line 35"/>
            <p:cNvSpPr>
              <a:spLocks noChangeShapeType="1"/>
            </p:cNvSpPr>
            <p:nvPr/>
          </p:nvSpPr>
          <p:spPr bwMode="auto">
            <a:xfrm flipH="1">
              <a:off x="1413" y="2839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96" name="Line 36"/>
            <p:cNvSpPr>
              <a:spLocks noChangeShapeType="1"/>
            </p:cNvSpPr>
            <p:nvPr/>
          </p:nvSpPr>
          <p:spPr bwMode="auto">
            <a:xfrm>
              <a:off x="1509" y="2839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97" name="Line 37"/>
            <p:cNvSpPr>
              <a:spLocks noChangeShapeType="1"/>
            </p:cNvSpPr>
            <p:nvPr/>
          </p:nvSpPr>
          <p:spPr bwMode="auto">
            <a:xfrm flipH="1">
              <a:off x="1999" y="2837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98" name="Line 38"/>
            <p:cNvSpPr>
              <a:spLocks noChangeShapeType="1"/>
            </p:cNvSpPr>
            <p:nvPr/>
          </p:nvSpPr>
          <p:spPr bwMode="auto">
            <a:xfrm>
              <a:off x="2095" y="2837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799" name="Line 39"/>
            <p:cNvSpPr>
              <a:spLocks noChangeShapeType="1"/>
            </p:cNvSpPr>
            <p:nvPr/>
          </p:nvSpPr>
          <p:spPr bwMode="auto">
            <a:xfrm flipH="1">
              <a:off x="2578" y="28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373800" name="Line 40"/>
            <p:cNvSpPr>
              <a:spLocks noChangeShapeType="1"/>
            </p:cNvSpPr>
            <p:nvPr/>
          </p:nvSpPr>
          <p:spPr bwMode="auto">
            <a:xfrm>
              <a:off x="2674" y="2835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373801" name="Text Box 41"/>
          <p:cNvSpPr txBox="1">
            <a:spLocks noChangeArrowheads="1"/>
          </p:cNvSpPr>
          <p:nvPr/>
        </p:nvSpPr>
        <p:spPr bwMode="auto">
          <a:xfrm>
            <a:off x="774700" y="2378075"/>
            <a:ext cx="9140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Height</a:t>
            </a:r>
          </a:p>
        </p:txBody>
      </p:sp>
      <p:sp>
        <p:nvSpPr>
          <p:cNvPr id="373802" name="Text Box 42"/>
          <p:cNvSpPr txBox="1">
            <a:spLocks noChangeArrowheads="1"/>
          </p:cNvSpPr>
          <p:nvPr/>
        </p:nvSpPr>
        <p:spPr bwMode="auto">
          <a:xfrm>
            <a:off x="6013450" y="2378075"/>
            <a:ext cx="7681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Level</a:t>
            </a:r>
          </a:p>
        </p:txBody>
      </p:sp>
      <p:sp>
        <p:nvSpPr>
          <p:cNvPr id="373803" name="Text Box 43"/>
          <p:cNvSpPr txBox="1">
            <a:spLocks noChangeArrowheads="1"/>
          </p:cNvSpPr>
          <p:nvPr/>
        </p:nvSpPr>
        <p:spPr bwMode="auto">
          <a:xfrm>
            <a:off x="850900" y="2792413"/>
            <a:ext cx="1544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h</a:t>
            </a:r>
            <a:r>
              <a:rPr lang="en-US" baseline="-25000" dirty="0">
                <a:latin typeface="Century Gothic" charset="0"/>
                <a:ea typeface="Century Gothic" charset="0"/>
                <a:cs typeface="Century Gothic" charset="0"/>
              </a:rPr>
              <a:t>0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= 3 (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⎣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lgn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⎦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</p:txBody>
      </p:sp>
      <p:sp>
        <p:nvSpPr>
          <p:cNvPr id="373804" name="Text Box 44"/>
          <p:cNvSpPr txBox="1">
            <a:spLocks noChangeArrowheads="1"/>
          </p:cNvSpPr>
          <p:nvPr/>
        </p:nvSpPr>
        <p:spPr bwMode="auto">
          <a:xfrm>
            <a:off x="850900" y="3394075"/>
            <a:ext cx="806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h</a:t>
            </a:r>
            <a:r>
              <a:rPr lang="en-US" baseline="-25000">
                <a:latin typeface="Century Gothic" charset="0"/>
                <a:ea typeface="Century Gothic" charset="0"/>
                <a:cs typeface="Century Gothic" charset="0"/>
              </a:rPr>
              <a:t>1</a:t>
            </a:r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 = 2</a:t>
            </a:r>
          </a:p>
        </p:txBody>
      </p:sp>
      <p:sp>
        <p:nvSpPr>
          <p:cNvPr id="373805" name="Text Box 45"/>
          <p:cNvSpPr txBox="1">
            <a:spLocks noChangeArrowheads="1"/>
          </p:cNvSpPr>
          <p:nvPr/>
        </p:nvSpPr>
        <p:spPr bwMode="auto">
          <a:xfrm>
            <a:off x="850900" y="4252913"/>
            <a:ext cx="806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h</a:t>
            </a:r>
            <a:r>
              <a:rPr lang="en-US" baseline="-25000">
                <a:latin typeface="Century Gothic" charset="0"/>
                <a:ea typeface="Century Gothic" charset="0"/>
                <a:cs typeface="Century Gothic" charset="0"/>
              </a:rPr>
              <a:t>2</a:t>
            </a:r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 = 1</a:t>
            </a:r>
          </a:p>
        </p:txBody>
      </p:sp>
      <p:sp>
        <p:nvSpPr>
          <p:cNvPr id="373806" name="Text Box 46"/>
          <p:cNvSpPr txBox="1">
            <a:spLocks noChangeArrowheads="1"/>
          </p:cNvSpPr>
          <p:nvPr/>
        </p:nvSpPr>
        <p:spPr bwMode="auto">
          <a:xfrm>
            <a:off x="850900" y="5062538"/>
            <a:ext cx="806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h</a:t>
            </a:r>
            <a:r>
              <a:rPr lang="en-US" baseline="-25000">
                <a:latin typeface="Century Gothic" charset="0"/>
                <a:ea typeface="Century Gothic" charset="0"/>
                <a:cs typeface="Century Gothic" charset="0"/>
              </a:rPr>
              <a:t>3</a:t>
            </a:r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 = 0</a:t>
            </a:r>
          </a:p>
        </p:txBody>
      </p:sp>
      <p:sp>
        <p:nvSpPr>
          <p:cNvPr id="373807" name="Text Box 47"/>
          <p:cNvSpPr txBox="1">
            <a:spLocks noChangeArrowheads="1"/>
          </p:cNvSpPr>
          <p:nvPr/>
        </p:nvSpPr>
        <p:spPr bwMode="auto">
          <a:xfrm>
            <a:off x="6070600" y="2792413"/>
            <a:ext cx="62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i = 0</a:t>
            </a:r>
          </a:p>
        </p:txBody>
      </p:sp>
      <p:sp>
        <p:nvSpPr>
          <p:cNvPr id="373808" name="Text Box 48"/>
          <p:cNvSpPr txBox="1">
            <a:spLocks noChangeArrowheads="1"/>
          </p:cNvSpPr>
          <p:nvPr/>
        </p:nvSpPr>
        <p:spPr bwMode="auto">
          <a:xfrm>
            <a:off x="6070600" y="3390900"/>
            <a:ext cx="622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i = 1</a:t>
            </a:r>
          </a:p>
        </p:txBody>
      </p:sp>
      <p:sp>
        <p:nvSpPr>
          <p:cNvPr id="373809" name="Text Box 49"/>
          <p:cNvSpPr txBox="1">
            <a:spLocks noChangeArrowheads="1"/>
          </p:cNvSpPr>
          <p:nvPr/>
        </p:nvSpPr>
        <p:spPr bwMode="auto">
          <a:xfrm>
            <a:off x="6070600" y="4249738"/>
            <a:ext cx="622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i = 2</a:t>
            </a:r>
          </a:p>
        </p:txBody>
      </p:sp>
      <p:sp>
        <p:nvSpPr>
          <p:cNvPr id="373810" name="Text Box 50"/>
          <p:cNvSpPr txBox="1">
            <a:spLocks noChangeArrowheads="1"/>
          </p:cNvSpPr>
          <p:nvPr/>
        </p:nvSpPr>
        <p:spPr bwMode="auto">
          <a:xfrm>
            <a:off x="6070600" y="5064125"/>
            <a:ext cx="14285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 = 3  (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⎣</a:t>
            </a:r>
            <a:r>
              <a:rPr lang="en-US" dirty="0" err="1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lgn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rPr>
              <a:t>⎦</a:t>
            </a:r>
            <a:r>
              <a:rPr lang="en-US" dirty="0"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</p:txBody>
      </p:sp>
      <p:sp>
        <p:nvSpPr>
          <p:cNvPr id="373811" name="Line 51"/>
          <p:cNvSpPr>
            <a:spLocks noChangeShapeType="1"/>
          </p:cNvSpPr>
          <p:nvPr/>
        </p:nvSpPr>
        <p:spPr bwMode="auto">
          <a:xfrm>
            <a:off x="655638" y="2735263"/>
            <a:ext cx="1104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73812" name="Line 52"/>
          <p:cNvSpPr>
            <a:spLocks noChangeShapeType="1"/>
          </p:cNvSpPr>
          <p:nvPr/>
        </p:nvSpPr>
        <p:spPr bwMode="auto">
          <a:xfrm>
            <a:off x="5853113" y="2732088"/>
            <a:ext cx="1104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73813" name="Text Box 53"/>
          <p:cNvSpPr txBox="1">
            <a:spLocks noChangeArrowheads="1"/>
          </p:cNvSpPr>
          <p:nvPr/>
        </p:nvSpPr>
        <p:spPr bwMode="auto">
          <a:xfrm>
            <a:off x="7288213" y="2386013"/>
            <a:ext cx="16129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No. of nodes</a:t>
            </a:r>
          </a:p>
        </p:txBody>
      </p:sp>
      <p:sp>
        <p:nvSpPr>
          <p:cNvPr id="373814" name="Text Box 54"/>
          <p:cNvSpPr txBox="1">
            <a:spLocks noChangeArrowheads="1"/>
          </p:cNvSpPr>
          <p:nvPr/>
        </p:nvSpPr>
        <p:spPr bwMode="auto">
          <a:xfrm>
            <a:off x="7767638" y="2800350"/>
            <a:ext cx="395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2</a:t>
            </a:r>
            <a:r>
              <a:rPr lang="en-US" baseline="30000">
                <a:latin typeface="Century Gothic" charset="0"/>
                <a:ea typeface="Century Gothic" charset="0"/>
                <a:cs typeface="Century Gothic" charset="0"/>
              </a:rPr>
              <a:t>0</a:t>
            </a:r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73815" name="Text Box 55"/>
          <p:cNvSpPr txBox="1">
            <a:spLocks noChangeArrowheads="1"/>
          </p:cNvSpPr>
          <p:nvPr/>
        </p:nvSpPr>
        <p:spPr bwMode="auto">
          <a:xfrm>
            <a:off x="7767638" y="3398838"/>
            <a:ext cx="395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2</a:t>
            </a:r>
            <a:r>
              <a:rPr lang="en-US" baseline="30000">
                <a:latin typeface="Century Gothic" charset="0"/>
                <a:ea typeface="Century Gothic" charset="0"/>
                <a:cs typeface="Century Gothic" charset="0"/>
              </a:rPr>
              <a:t>1</a:t>
            </a:r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73816" name="Text Box 56"/>
          <p:cNvSpPr txBox="1">
            <a:spLocks noChangeArrowheads="1"/>
          </p:cNvSpPr>
          <p:nvPr/>
        </p:nvSpPr>
        <p:spPr bwMode="auto">
          <a:xfrm>
            <a:off x="7767638" y="4257675"/>
            <a:ext cx="395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2</a:t>
            </a:r>
            <a:r>
              <a:rPr lang="en-US" baseline="30000">
                <a:latin typeface="Century Gothic" charset="0"/>
                <a:ea typeface="Century Gothic" charset="0"/>
                <a:cs typeface="Century Gothic" charset="0"/>
              </a:rPr>
              <a:t>2</a:t>
            </a:r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73817" name="Text Box 57"/>
          <p:cNvSpPr txBox="1">
            <a:spLocks noChangeArrowheads="1"/>
          </p:cNvSpPr>
          <p:nvPr/>
        </p:nvSpPr>
        <p:spPr bwMode="auto">
          <a:xfrm>
            <a:off x="7767638" y="5067300"/>
            <a:ext cx="395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2</a:t>
            </a:r>
            <a:r>
              <a:rPr lang="en-US" baseline="30000">
                <a:latin typeface="Century Gothic" charset="0"/>
                <a:ea typeface="Century Gothic" charset="0"/>
                <a:cs typeface="Century Gothic" charset="0"/>
              </a:rPr>
              <a:t>3</a:t>
            </a:r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73818" name="Line 58"/>
          <p:cNvSpPr>
            <a:spLocks noChangeShapeType="1"/>
          </p:cNvSpPr>
          <p:nvPr/>
        </p:nvSpPr>
        <p:spPr bwMode="auto">
          <a:xfrm>
            <a:off x="7127875" y="2740025"/>
            <a:ext cx="17748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73819" name="Text Box 59"/>
          <p:cNvSpPr txBox="1">
            <a:spLocks noChangeArrowheads="1"/>
          </p:cNvSpPr>
          <p:nvPr/>
        </p:nvSpPr>
        <p:spPr bwMode="auto">
          <a:xfrm>
            <a:off x="984250" y="5656263"/>
            <a:ext cx="71786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h</a:t>
            </a:r>
            <a:r>
              <a:rPr lang="en-US" sz="2400" baseline="-25000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 = h –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  height of the heap rooted at level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n</a:t>
            </a:r>
            <a:r>
              <a:rPr lang="en-US" sz="2400" baseline="-250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 = 2</a:t>
            </a:r>
            <a:r>
              <a:rPr lang="en-US" sz="2400" baseline="30000" dirty="0">
                <a:latin typeface="Century Gothic" charset="0"/>
                <a:ea typeface="Century Gothic" charset="0"/>
                <a:cs typeface="Century Gothic" charset="0"/>
              </a:rPr>
              <a:t>i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	      number of nodes at level </a:t>
            </a:r>
            <a:r>
              <a:rPr lang="en-US" sz="2400" dirty="0" err="1">
                <a:latin typeface="Century Gothic" charset="0"/>
                <a:ea typeface="Century Gothic" charset="0"/>
                <a:cs typeface="Century Gothic" charset="0"/>
              </a:rPr>
              <a:t>i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aphicFrame>
        <p:nvGraphicFramePr>
          <p:cNvPr id="373820" name="Object 60"/>
          <p:cNvGraphicFramePr>
            <a:graphicFrameLocks noGrp="1" noChangeAspect="1"/>
          </p:cNvGraphicFramePr>
          <p:nvPr>
            <p:ph sz="half" idx="2"/>
          </p:nvPr>
        </p:nvGraphicFramePr>
        <p:xfrm>
          <a:off x="2897188" y="1787525"/>
          <a:ext cx="2166937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35" name="Equation" r:id="rId4" imgW="1054080" imgH="431640" progId="Equation.3">
                  <p:embed/>
                </p:oleObj>
              </mc:Choice>
              <mc:Fallback>
                <p:oleObj name="Equation" r:id="rId4" imgW="1054080" imgH="431640" progId="Equation.3">
                  <p:embed/>
                  <p:pic>
                    <p:nvPicPr>
                      <p:cNvPr id="37382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8" y="1787525"/>
                        <a:ext cx="2166937" cy="8874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3821" name="Object 6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108575" y="1849438"/>
          <a:ext cx="1497013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36" name="Equation" r:id="rId6" imgW="825480" imgH="431640" progId="Equation.3">
                  <p:embed/>
                </p:oleObj>
              </mc:Choice>
              <mc:Fallback>
                <p:oleObj name="Equation" r:id="rId6" imgW="825480" imgH="431640" progId="Equation.3">
                  <p:embed/>
                  <p:pic>
                    <p:nvPicPr>
                      <p:cNvPr id="373821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8575" y="1849438"/>
                        <a:ext cx="1497013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3822" name="Object 6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634163" y="2016125"/>
          <a:ext cx="9715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537" name="Equation" r:id="rId8" imgW="457200" imgH="203040" progId="Equation.3">
                  <p:embed/>
                </p:oleObj>
              </mc:Choice>
              <mc:Fallback>
                <p:oleObj name="Equation" r:id="rId8" imgW="457200" imgH="203040" progId="Equation.3">
                  <p:embed/>
                  <p:pic>
                    <p:nvPicPr>
                      <p:cNvPr id="373822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4163" y="2016125"/>
                        <a:ext cx="97155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DC583E0-6811-6341-B79F-898D877CC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6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803" grpId="0"/>
      <p:bldP spid="373804" grpId="0"/>
      <p:bldP spid="373805" grpId="0"/>
      <p:bldP spid="373806" grpId="0"/>
      <p:bldP spid="373814" grpId="0"/>
      <p:bldP spid="373815" grpId="0"/>
      <p:bldP spid="373816" grpId="0"/>
      <p:bldP spid="373817" grpId="0"/>
      <p:bldP spid="3738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z="3600"/>
              <a:t>Running Time of BUILD MAX HEAP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5413" y="1074738"/>
            <a:ext cx="8807449" cy="806450"/>
            <a:chOff x="313" y="768"/>
            <a:chExt cx="5548" cy="508"/>
          </a:xfrm>
        </p:grpSpPr>
        <p:graphicFrame>
          <p:nvGraphicFramePr>
            <p:cNvPr id="374788" name="Object 4"/>
            <p:cNvGraphicFramePr>
              <a:graphicFrameLocks noChangeAspect="1"/>
            </p:cNvGraphicFramePr>
            <p:nvPr/>
          </p:nvGraphicFramePr>
          <p:xfrm>
            <a:off x="313" y="768"/>
            <a:ext cx="1031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567" name="Equation" r:id="rId4" imgW="876240" imgH="431640" progId="Equation.3">
                    <p:embed/>
                  </p:oleObj>
                </mc:Choice>
                <mc:Fallback>
                  <p:oleObj name="Equation" r:id="rId4" imgW="876240" imgH="431640" progId="Equation.3">
                    <p:embed/>
                    <p:pic>
                      <p:nvPicPr>
                        <p:cNvPr id="374788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" y="768"/>
                          <a:ext cx="1031" cy="508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4789" name="Text Box 5"/>
            <p:cNvSpPr txBox="1">
              <a:spLocks noChangeArrowheads="1"/>
            </p:cNvSpPr>
            <p:nvPr/>
          </p:nvSpPr>
          <p:spPr bwMode="auto">
            <a:xfrm>
              <a:off x="1754" y="894"/>
              <a:ext cx="410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Cost of HEAPIFY at level </a:t>
              </a:r>
              <a:r>
                <a:rPr lang="en-US" dirty="0" err="1">
                  <a:latin typeface="Century Gothic" charset="0"/>
                  <a:ea typeface="Century Gothic" charset="0"/>
                  <a:cs typeface="Century Gothic" charset="0"/>
                </a:rPr>
                <a:t>i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 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  <a:sym typeface="Symbol" charset="2"/>
                </a:rPr>
                <a:t>× number of nodes at that level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16125" y="1920875"/>
            <a:ext cx="7381876" cy="782638"/>
            <a:chOff x="704" y="1350"/>
            <a:chExt cx="4650" cy="493"/>
          </a:xfrm>
        </p:grpSpPr>
        <p:graphicFrame>
          <p:nvGraphicFramePr>
            <p:cNvPr id="374791" name="Object 7"/>
            <p:cNvGraphicFramePr>
              <a:graphicFrameLocks noChangeAspect="1"/>
            </p:cNvGraphicFramePr>
            <p:nvPr/>
          </p:nvGraphicFramePr>
          <p:xfrm>
            <a:off x="704" y="1350"/>
            <a:ext cx="943" cy="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568" name="Equation" r:id="rId6" imgW="825480" imgH="431640" progId="Equation.3">
                    <p:embed/>
                  </p:oleObj>
                </mc:Choice>
                <mc:Fallback>
                  <p:oleObj name="Equation" r:id="rId6" imgW="825480" imgH="431640" progId="Equation.3">
                    <p:embed/>
                    <p:pic>
                      <p:nvPicPr>
                        <p:cNvPr id="374791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" y="1350"/>
                          <a:ext cx="943" cy="493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4792" name="Text Box 8"/>
            <p:cNvSpPr txBox="1">
              <a:spLocks noChangeArrowheads="1"/>
            </p:cNvSpPr>
            <p:nvPr/>
          </p:nvSpPr>
          <p:spPr bwMode="auto">
            <a:xfrm>
              <a:off x="1759" y="1468"/>
              <a:ext cx="359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Replace the values of n</a:t>
              </a:r>
              <a:r>
                <a:rPr lang="en-US" baseline="-25000">
                  <a:latin typeface="Century Gothic" charset="0"/>
                  <a:ea typeface="Century Gothic" charset="0"/>
                  <a:cs typeface="Century Gothic" charset="0"/>
                </a:rPr>
                <a:t>i</a:t>
              </a:r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 and h</a:t>
              </a:r>
              <a:r>
                <a:rPr lang="en-US" baseline="-25000">
                  <a:latin typeface="Century Gothic" charset="0"/>
                  <a:ea typeface="Century Gothic" charset="0"/>
                  <a:cs typeface="Century Gothic" charset="0"/>
                </a:rPr>
                <a:t>i</a:t>
              </a:r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 computed before</a:t>
              </a:r>
              <a:endParaRPr lang="en-US">
                <a:latin typeface="Century Gothic" charset="0"/>
                <a:ea typeface="Century Gothic" charset="0"/>
                <a:cs typeface="Century Gothic" charset="0"/>
                <a:sym typeface="Symbol" charset="2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916125" y="2736852"/>
            <a:ext cx="8023228" cy="976313"/>
            <a:chOff x="704" y="1892"/>
            <a:chExt cx="5054" cy="615"/>
          </a:xfrm>
        </p:grpSpPr>
        <p:graphicFrame>
          <p:nvGraphicFramePr>
            <p:cNvPr id="374794" name="Object 10"/>
            <p:cNvGraphicFramePr>
              <a:graphicFrameLocks noChangeAspect="1"/>
            </p:cNvGraphicFramePr>
            <p:nvPr/>
          </p:nvGraphicFramePr>
          <p:xfrm>
            <a:off x="704" y="1892"/>
            <a:ext cx="962" cy="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569" name="Equation" r:id="rId8" imgW="761760" imgH="431640" progId="Equation.3">
                    <p:embed/>
                  </p:oleObj>
                </mc:Choice>
                <mc:Fallback>
                  <p:oleObj name="Equation" r:id="rId8" imgW="761760" imgH="431640" progId="Equation.3">
                    <p:embed/>
                    <p:pic>
                      <p:nvPicPr>
                        <p:cNvPr id="374794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" y="1892"/>
                          <a:ext cx="962" cy="545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4795" name="Text Box 11"/>
            <p:cNvSpPr txBox="1">
              <a:spLocks noChangeArrowheads="1"/>
            </p:cNvSpPr>
            <p:nvPr/>
          </p:nvSpPr>
          <p:spPr bwMode="auto">
            <a:xfrm>
              <a:off x="1764" y="1956"/>
              <a:ext cx="3994" cy="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Multiply by 2</a:t>
              </a:r>
              <a:r>
                <a:rPr lang="en-US" baseline="30000" dirty="0">
                  <a:latin typeface="Century Gothic" charset="0"/>
                  <a:ea typeface="Century Gothic" charset="0"/>
                  <a:cs typeface="Century Gothic" charset="0"/>
                </a:rPr>
                <a:t>h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 both at the numerator and denominator </a:t>
              </a:r>
            </a:p>
            <a:p>
              <a:pPr>
                <a:lnSpc>
                  <a:spcPct val="120000"/>
                </a:lnSpc>
              </a:pP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and write 2</a:t>
              </a:r>
              <a:r>
                <a:rPr lang="en-US" baseline="30000" dirty="0">
                  <a:latin typeface="Century Gothic" charset="0"/>
                  <a:ea typeface="Century Gothic" charset="0"/>
                  <a:cs typeface="Century Gothic" charset="0"/>
                </a:rPr>
                <a:t>i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 as</a:t>
              </a:r>
              <a:endPara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endParaRPr>
            </a:p>
          </p:txBody>
        </p:sp>
        <p:graphicFrame>
          <p:nvGraphicFramePr>
            <p:cNvPr id="374796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2780" y="2155"/>
            <a:ext cx="227" cy="3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570" name="Equation" r:id="rId10" imgW="253800" imgH="393480" progId="Equation.3">
                    <p:embed/>
                  </p:oleObj>
                </mc:Choice>
                <mc:Fallback>
                  <p:oleObj name="Equation" r:id="rId10" imgW="253800" imgH="393480" progId="Equation.3">
                    <p:embed/>
                    <p:pic>
                      <p:nvPicPr>
                        <p:cNvPr id="37479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0" y="2155"/>
                          <a:ext cx="227" cy="3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916125" y="3619500"/>
            <a:ext cx="4770438" cy="841375"/>
            <a:chOff x="704" y="2434"/>
            <a:chExt cx="3005" cy="530"/>
          </a:xfrm>
        </p:grpSpPr>
        <p:graphicFrame>
          <p:nvGraphicFramePr>
            <p:cNvPr id="374798" name="Object 14"/>
            <p:cNvGraphicFramePr>
              <a:graphicFrameLocks noChangeAspect="1"/>
            </p:cNvGraphicFramePr>
            <p:nvPr/>
          </p:nvGraphicFramePr>
          <p:xfrm>
            <a:off x="704" y="2434"/>
            <a:ext cx="826" cy="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571" name="Equation" r:id="rId12" imgW="672840" imgH="431640" progId="Equation.3">
                    <p:embed/>
                  </p:oleObj>
                </mc:Choice>
                <mc:Fallback>
                  <p:oleObj name="Equation" r:id="rId12" imgW="672840" imgH="431640" progId="Equation.3">
                    <p:embed/>
                    <p:pic>
                      <p:nvPicPr>
                        <p:cNvPr id="374798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" y="2434"/>
                          <a:ext cx="826" cy="53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4799" name="Text Box 15"/>
            <p:cNvSpPr txBox="1">
              <a:spLocks noChangeArrowheads="1"/>
            </p:cNvSpPr>
            <p:nvPr/>
          </p:nvSpPr>
          <p:spPr bwMode="auto">
            <a:xfrm>
              <a:off x="1764" y="2619"/>
              <a:ext cx="194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Change variables: k = h - i</a:t>
              </a:r>
              <a:endParaRPr lang="en-US">
                <a:latin typeface="Century Gothic" charset="0"/>
                <a:ea typeface="Century Gothic" charset="0"/>
                <a:cs typeface="Century Gothic" charset="0"/>
                <a:sym typeface="Symbol" charset="2"/>
              </a:endParaRP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916125" y="4524375"/>
            <a:ext cx="8356601" cy="854075"/>
            <a:chOff x="704" y="2976"/>
            <a:chExt cx="5264" cy="538"/>
          </a:xfrm>
        </p:grpSpPr>
        <p:graphicFrame>
          <p:nvGraphicFramePr>
            <p:cNvPr id="374801" name="Object 17"/>
            <p:cNvGraphicFramePr>
              <a:graphicFrameLocks noChangeAspect="1"/>
            </p:cNvGraphicFramePr>
            <p:nvPr/>
          </p:nvGraphicFramePr>
          <p:xfrm>
            <a:off x="704" y="2976"/>
            <a:ext cx="744" cy="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572" name="Equation" r:id="rId14" imgW="596880" imgH="431640" progId="Equation.3">
                    <p:embed/>
                  </p:oleObj>
                </mc:Choice>
                <mc:Fallback>
                  <p:oleObj name="Equation" r:id="rId14" imgW="596880" imgH="431640" progId="Equation.3">
                    <p:embed/>
                    <p:pic>
                      <p:nvPicPr>
                        <p:cNvPr id="374801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" y="2976"/>
                          <a:ext cx="744" cy="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4802" name="Text Box 18"/>
            <p:cNvSpPr txBox="1">
              <a:spLocks noChangeArrowheads="1"/>
            </p:cNvSpPr>
            <p:nvPr/>
          </p:nvSpPr>
          <p:spPr bwMode="auto">
            <a:xfrm>
              <a:off x="1764" y="3081"/>
              <a:ext cx="420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</a:rPr>
                <a:t>The sum above is smaller than the sum of all elements to 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  <a:sym typeface="Symbol" charset="2"/>
                </a:rPr>
                <a:t>∞</a:t>
              </a:r>
            </a:p>
            <a:p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  <a:sym typeface="Symbol" charset="2"/>
                </a:rPr>
                <a:t>and h = </a:t>
              </a:r>
              <a:r>
                <a:rPr lang="en-US" dirty="0" err="1">
                  <a:latin typeface="Century Gothic" charset="0"/>
                  <a:ea typeface="Century Gothic" charset="0"/>
                  <a:cs typeface="Century Gothic" charset="0"/>
                  <a:sym typeface="Symbol" charset="2"/>
                </a:rPr>
                <a:t>lgn</a:t>
              </a:r>
              <a:endParaRPr 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endParaRPr>
            </a:p>
          </p:txBody>
        </p:sp>
      </p:grp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916125" y="5457825"/>
            <a:ext cx="5376863" cy="447675"/>
            <a:chOff x="704" y="3550"/>
            <a:chExt cx="3387" cy="282"/>
          </a:xfrm>
        </p:grpSpPr>
        <p:graphicFrame>
          <p:nvGraphicFramePr>
            <p:cNvPr id="374804" name="Object 20"/>
            <p:cNvGraphicFramePr>
              <a:graphicFrameLocks noChangeAspect="1"/>
            </p:cNvGraphicFramePr>
            <p:nvPr/>
          </p:nvGraphicFramePr>
          <p:xfrm>
            <a:off x="704" y="3560"/>
            <a:ext cx="612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9573" name="Equation" r:id="rId16" imgW="457200" imgH="203040" progId="Equation.3">
                    <p:embed/>
                  </p:oleObj>
                </mc:Choice>
                <mc:Fallback>
                  <p:oleObj name="Equation" r:id="rId16" imgW="457200" imgH="203040" progId="Equation.3">
                    <p:embed/>
                    <p:pic>
                      <p:nvPicPr>
                        <p:cNvPr id="374804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4" y="3560"/>
                          <a:ext cx="612" cy="272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=""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AF507438-7753-43e0-B8FC-AC1667EBCBE1}">
                            <a14:hiddenEffects xmlns="" xmlns:a14="http://schemas.microsoft.com/office/drawing/2010/main">
                              <a:effectLst>
                                <a:outerShdw blurRad="63500" dist="38099" dir="2700000" algn="ctr" rotWithShape="0">
                                  <a:srgbClr val="80808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4805" name="Text Box 21"/>
            <p:cNvSpPr txBox="1">
              <a:spLocks noChangeArrowheads="1"/>
            </p:cNvSpPr>
            <p:nvPr/>
          </p:nvSpPr>
          <p:spPr bwMode="auto">
            <a:xfrm>
              <a:off x="1755" y="3550"/>
              <a:ext cx="23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The sum above is smaller than 2</a:t>
              </a:r>
              <a:endParaRPr lang="en-US">
                <a:latin typeface="Century Gothic" charset="0"/>
                <a:ea typeface="Century Gothic" charset="0"/>
                <a:cs typeface="Century Gothic" charset="0"/>
                <a:sym typeface="Symbol" charset="2"/>
              </a:endParaRPr>
            </a:p>
          </p:txBody>
        </p:sp>
      </p:grpSp>
      <p:sp>
        <p:nvSpPr>
          <p:cNvPr id="374806" name="Text Box 22"/>
          <p:cNvSpPr txBox="1">
            <a:spLocks noChangeArrowheads="1"/>
          </p:cNvSpPr>
          <p:nvPr/>
        </p:nvSpPr>
        <p:spPr bwMode="auto">
          <a:xfrm>
            <a:off x="1168400" y="6022975"/>
            <a:ext cx="6859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Running time of BUILD-MAX-HEAP: T(n) = O(n)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7B996-82B5-2A4E-ABCA-6599AA47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225FD-2961-F844-9EED-C1AF66F0152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231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80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Operations on Priority Queues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474663" cy="5338762"/>
          </a:xfrm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Max-priority queues support the following operations: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</a:rPr>
              <a:t>INSERT</a:t>
            </a:r>
            <a:r>
              <a:rPr lang="en-US" dirty="0">
                <a:solidFill>
                  <a:schemeClr val="accent2"/>
                </a:solidFill>
                <a:latin typeface="Comic Sans MS" charset="0"/>
              </a:rPr>
              <a:t>(S, x)</a:t>
            </a:r>
            <a:r>
              <a:rPr lang="en-US" dirty="0"/>
              <a:t>: inserts element </a:t>
            </a:r>
            <a:r>
              <a:rPr lang="en-US" dirty="0">
                <a:latin typeface="Comic Sans MS" charset="0"/>
              </a:rPr>
              <a:t>x</a:t>
            </a:r>
            <a:r>
              <a:rPr lang="en-US" dirty="0"/>
              <a:t> into set </a:t>
            </a:r>
            <a:r>
              <a:rPr lang="en-US" dirty="0">
                <a:latin typeface="Comic Sans MS" charset="0"/>
              </a:rPr>
              <a:t>S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</a:rPr>
              <a:t>EXTRACT-MAX</a:t>
            </a:r>
            <a:r>
              <a:rPr lang="en-US" dirty="0">
                <a:solidFill>
                  <a:schemeClr val="accent2"/>
                </a:solidFill>
                <a:latin typeface="Comic Sans MS" charset="0"/>
              </a:rPr>
              <a:t>(S)</a:t>
            </a:r>
            <a:r>
              <a:rPr lang="en-US" dirty="0"/>
              <a:t>: removes and returns element of </a:t>
            </a:r>
            <a:r>
              <a:rPr lang="en-US" dirty="0">
                <a:latin typeface="Comic Sans MS" charset="0"/>
              </a:rPr>
              <a:t>S</a:t>
            </a:r>
            <a:r>
              <a:rPr lang="en-US" dirty="0"/>
              <a:t> with largest key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</a:rPr>
              <a:t>MAXIMUM</a:t>
            </a:r>
            <a:r>
              <a:rPr lang="en-US" dirty="0">
                <a:solidFill>
                  <a:schemeClr val="accent2"/>
                </a:solidFill>
                <a:latin typeface="Comic Sans MS" charset="0"/>
              </a:rPr>
              <a:t>(S)</a:t>
            </a:r>
            <a:r>
              <a:rPr lang="en-US" dirty="0"/>
              <a:t>: returns element of </a:t>
            </a:r>
            <a:r>
              <a:rPr lang="en-US" dirty="0">
                <a:latin typeface="Comic Sans MS" charset="0"/>
              </a:rPr>
              <a:t>S</a:t>
            </a:r>
            <a:r>
              <a:rPr lang="en-US" dirty="0"/>
              <a:t> with largest key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accent2"/>
                </a:solidFill>
              </a:rPr>
              <a:t>INCREASE-KEY</a:t>
            </a:r>
            <a:r>
              <a:rPr lang="en-US" dirty="0">
                <a:solidFill>
                  <a:schemeClr val="accent2"/>
                </a:solidFill>
                <a:latin typeface="Comic Sans MS" charset="0"/>
              </a:rPr>
              <a:t>(S, x, k)</a:t>
            </a:r>
            <a:r>
              <a:rPr lang="en-US" dirty="0"/>
              <a:t>: increases value of element </a:t>
            </a:r>
            <a:r>
              <a:rPr lang="en-US" dirty="0">
                <a:latin typeface="Comic Sans MS" charset="0"/>
              </a:rPr>
              <a:t>x</a:t>
            </a:r>
            <a:r>
              <a:rPr lang="en-US" dirty="0"/>
              <a:t>’s key to </a:t>
            </a:r>
            <a:r>
              <a:rPr lang="en-US" dirty="0">
                <a:latin typeface="Comic Sans MS" charset="0"/>
              </a:rPr>
              <a:t>k</a:t>
            </a:r>
            <a:r>
              <a:rPr lang="en-US" dirty="0"/>
              <a:t> (assume </a:t>
            </a:r>
            <a:r>
              <a:rPr lang="en-US" dirty="0">
                <a:latin typeface="Comic Sans MS" charset="0"/>
              </a:rPr>
              <a:t>k ≥ </a:t>
            </a:r>
            <a:r>
              <a:rPr lang="en-US" dirty="0"/>
              <a:t>current key value at </a:t>
            </a:r>
            <a:r>
              <a:rPr lang="en-US" dirty="0">
                <a:latin typeface="Comic Sans MS" charset="0"/>
              </a:rPr>
              <a:t>x</a:t>
            </a:r>
            <a:r>
              <a:rPr lang="en-US" dirty="0"/>
              <a:t>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DE060-73FB-1748-B4ED-FEB75A849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5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HEAP-MAXIMUM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9200"/>
            <a:ext cx="7192962" cy="26670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dirty="0"/>
              <a:t>Goal:</a:t>
            </a:r>
          </a:p>
          <a:p>
            <a:pPr marL="914400" lvl="1" indent="-457200" eaLnBrk="1" hangingPunct="1"/>
            <a:r>
              <a:rPr lang="en-US" dirty="0"/>
              <a:t>Return the largest element of the heap</a:t>
            </a:r>
          </a:p>
          <a:p>
            <a:pPr marL="533400" indent="-533400" eaLnBrk="1" hangingPunct="1">
              <a:buFontTx/>
              <a:buNone/>
            </a:pPr>
            <a:endParaRPr lang="en-US" dirty="0">
              <a:solidFill>
                <a:srgbClr val="DD0111"/>
              </a:solidFill>
              <a:latin typeface="Monotype Corsiva" charset="0"/>
            </a:endParaRPr>
          </a:p>
          <a:p>
            <a:pPr marL="533400" indent="-533400" eaLnBrk="1" hangingPunct="1">
              <a:buFontTx/>
              <a:buNone/>
            </a:pPr>
            <a:r>
              <a:rPr lang="en-US" dirty="0" err="1">
                <a:solidFill>
                  <a:srgbClr val="DD0111"/>
                </a:solidFill>
                <a:latin typeface="Monotype Corsiva" charset="0"/>
              </a:rPr>
              <a:t>Alg</a:t>
            </a:r>
            <a:r>
              <a:rPr lang="en-US" dirty="0">
                <a:solidFill>
                  <a:srgbClr val="DD0111"/>
                </a:solidFill>
                <a:latin typeface="Monotype Corsiva" charset="0"/>
              </a:rPr>
              <a:t>:</a:t>
            </a:r>
            <a:r>
              <a:rPr lang="en-US" dirty="0"/>
              <a:t> HEAP-MAXIMUM</a:t>
            </a:r>
            <a:r>
              <a:rPr lang="en-US" dirty="0">
                <a:latin typeface="Comic Sans MS" charset="0"/>
              </a:rPr>
              <a:t>(A)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sz="2400" dirty="0"/>
              <a:t>	</a:t>
            </a:r>
            <a:r>
              <a:rPr lang="en-US" sz="2400" b="1" dirty="0"/>
              <a:t>return </a:t>
            </a:r>
            <a:r>
              <a:rPr lang="en-US" sz="2400" dirty="0">
                <a:latin typeface="Comic Sans MS" charset="0"/>
              </a:rPr>
              <a:t>A[1]</a:t>
            </a:r>
            <a:endParaRPr lang="en-US" i="1" dirty="0">
              <a:latin typeface="Monotype Corsiva" charset="0"/>
            </a:endParaRPr>
          </a:p>
        </p:txBody>
      </p:sp>
      <p:sp>
        <p:nvSpPr>
          <p:cNvPr id="555012" name="Text Box 4"/>
          <p:cNvSpPr txBox="1">
            <a:spLocks noChangeArrowheads="1"/>
          </p:cNvSpPr>
          <p:nvPr/>
        </p:nvSpPr>
        <p:spPr bwMode="auto">
          <a:xfrm>
            <a:off x="5418667" y="2631281"/>
            <a:ext cx="31522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dirty="0"/>
              <a:t> 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Running time:</a:t>
            </a:r>
            <a:r>
              <a:rPr lang="en-US" sz="2000" i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dirty="0">
                <a:latin typeface="Comic Sans MS" charset="0"/>
              </a:rPr>
              <a:t>O(1)</a:t>
            </a:r>
          </a:p>
        </p:txBody>
      </p:sp>
      <p:graphicFrame>
        <p:nvGraphicFramePr>
          <p:cNvPr id="3074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2895600" y="3730625"/>
          <a:ext cx="3511550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79" name="Paint Shop Pro Image" r:id="rId4" imgW="3512195" imgH="2097561" progId="">
                  <p:embed/>
                </p:oleObj>
              </mc:Choice>
              <mc:Fallback>
                <p:oleObj name="Paint Shop Pro Image" r:id="rId4" imgW="3512195" imgH="2097561" progId="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730625"/>
                        <a:ext cx="3511550" cy="209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2362200" y="3654425"/>
            <a:ext cx="1285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Heap A:</a:t>
            </a:r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2362200" y="5943600"/>
            <a:ext cx="4363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Heap-Maximum(A) returns 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5E8FCF-9768-C04D-8FC9-AFF7F54E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HEAP-EXTRACT-MAX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59763" cy="3810000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  <a:buFontTx/>
              <a:buNone/>
            </a:pPr>
            <a:r>
              <a:rPr lang="en-US" sz="2400" dirty="0"/>
              <a:t>Goal: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en-US" sz="2000" dirty="0"/>
              <a:t>Extract the largest element of the heap (i.e., return the max value and also remove that element from the heap </a:t>
            </a:r>
            <a:endParaRPr lang="en-US" sz="1800" dirty="0"/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r>
              <a:rPr lang="en-US" sz="2400" dirty="0"/>
              <a:t>Idea: 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en-US" sz="2000" dirty="0"/>
              <a:t>Exchange the root element with the last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en-US" sz="2000" dirty="0"/>
              <a:t>Decrease the size of the heap by 1 element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en-US" sz="2000" dirty="0"/>
              <a:t>Call MAX-HEAPIFY on the new root, on a heap of size n-1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2438400" y="4572000"/>
          <a:ext cx="3511550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03" name="Paint Shop Pro Image" r:id="rId4" imgW="3512195" imgH="2097561" progId="">
                  <p:embed/>
                </p:oleObj>
              </mc:Choice>
              <mc:Fallback>
                <p:oleObj name="Paint Shop Pro Image" r:id="rId4" imgW="3512195" imgH="2097561" progId="">
                  <p:embed/>
                  <p:pic>
                    <p:nvPicPr>
                      <p:cNvPr id="40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3511550" cy="209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5"/>
          <p:cNvSpPr txBox="1">
            <a:spLocks noChangeArrowheads="1"/>
          </p:cNvSpPr>
          <p:nvPr/>
        </p:nvSpPr>
        <p:spPr bwMode="auto">
          <a:xfrm>
            <a:off x="1905000" y="4495800"/>
            <a:ext cx="14125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Heap A: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191001" y="4572000"/>
            <a:ext cx="3986213" cy="762000"/>
            <a:chOff x="2736" y="2880"/>
            <a:chExt cx="2511" cy="480"/>
          </a:xfrm>
        </p:grpSpPr>
        <p:sp>
          <p:nvSpPr>
            <p:cNvPr id="4105" name="Rectangle 7"/>
            <p:cNvSpPr>
              <a:spLocks noChangeArrowheads="1"/>
            </p:cNvSpPr>
            <p:nvPr/>
          </p:nvSpPr>
          <p:spPr bwMode="auto">
            <a:xfrm>
              <a:off x="2736" y="2880"/>
              <a:ext cx="480" cy="480"/>
            </a:xfrm>
            <a:prstGeom prst="rect">
              <a:avLst/>
            </a:prstGeom>
            <a:noFill/>
            <a:ln w="25400">
              <a:solidFill>
                <a:srgbClr val="DD011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4106" name="Text Box 8"/>
            <p:cNvSpPr txBox="1">
              <a:spLocks noChangeArrowheads="1"/>
            </p:cNvSpPr>
            <p:nvPr/>
          </p:nvSpPr>
          <p:spPr bwMode="auto">
            <a:xfrm>
              <a:off x="3264" y="2880"/>
              <a:ext cx="198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rgbClr val="DD0111"/>
                  </a:solidFill>
                  <a:latin typeface="Century Gothic" charset="0"/>
                  <a:ea typeface="Century Gothic" charset="0"/>
                  <a:cs typeface="Century Gothic" charset="0"/>
                </a:rPr>
                <a:t>Root is the largest element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8642A8-EF8D-734A-A339-00BB9C13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7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5094" name="Object 6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5364163" y="2182813"/>
          <a:ext cx="3511550" cy="209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27" name="Paint Shop Pro Image" r:id="rId3" imgW="3512195" imgH="2097561" progId="PaintShopPro">
                  <p:embed/>
                </p:oleObj>
              </mc:Choice>
              <mc:Fallback>
                <p:oleObj name="Paint Shop Pro Image" r:id="rId3" imgW="3512195" imgH="2097561" progId="PaintShopPro">
                  <p:embed/>
                  <p:pic>
                    <p:nvPicPr>
                      <p:cNvPr id="3450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182813"/>
                        <a:ext cx="3511550" cy="209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HEAP-EXTRACT-MAX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26450" cy="5076825"/>
          </a:xfrm>
        </p:spPr>
        <p:txBody>
          <a:bodyPr/>
          <a:lstStyle/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dirty="0" err="1">
                <a:solidFill>
                  <a:srgbClr val="DD0111"/>
                </a:solidFill>
                <a:latin typeface="Monotype Corsiva" charset="0"/>
              </a:rPr>
              <a:t>Alg</a:t>
            </a:r>
            <a:r>
              <a:rPr lang="en-US" altLang="en-US" dirty="0">
                <a:solidFill>
                  <a:srgbClr val="DD0111"/>
                </a:solidFill>
                <a:latin typeface="Monotype Corsiva" charset="0"/>
              </a:rPr>
              <a:t>:</a:t>
            </a:r>
            <a:r>
              <a:rPr lang="en-US" altLang="en-US" dirty="0"/>
              <a:t> HEAP-EXTRACT-MAX</a:t>
            </a:r>
            <a:r>
              <a:rPr lang="en-US" altLang="en-US" dirty="0">
                <a:latin typeface="Comic Sans MS" charset="0"/>
              </a:rPr>
              <a:t>(A, n)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sz="2400" b="1" dirty="0"/>
              <a:t>if </a:t>
            </a:r>
            <a:r>
              <a:rPr lang="en-US" altLang="en-US" sz="2400" dirty="0">
                <a:latin typeface="Comic Sans MS" charset="0"/>
              </a:rPr>
              <a:t>n &lt; 1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altLang="en-US" sz="2400" dirty="0"/>
              <a:t>     </a:t>
            </a:r>
            <a:r>
              <a:rPr lang="en-US" altLang="en-US" sz="2400" b="1" dirty="0"/>
              <a:t>then error </a:t>
            </a:r>
            <a:r>
              <a:rPr lang="en-US" altLang="en-US" sz="2400" dirty="0"/>
              <a:t>“heap underflow”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dirty="0">
                <a:latin typeface="Comic Sans MS" charset="0"/>
              </a:rPr>
              <a:t>max ← A[1]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dirty="0">
                <a:latin typeface="Comic Sans MS" charset="0"/>
              </a:rPr>
              <a:t>A[1] ← A[n]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altLang="en-US" sz="2400" dirty="0"/>
              <a:t> MAX-HEAPIFY</a:t>
            </a:r>
            <a:r>
              <a:rPr lang="en-US" altLang="en-US" sz="2400" dirty="0">
                <a:latin typeface="Comic Sans MS" charset="0"/>
              </a:rPr>
              <a:t>(A, 1, n-1)</a:t>
            </a:r>
            <a:r>
              <a:rPr lang="en-US" altLang="en-US" sz="2400" dirty="0"/>
              <a:t>                 remakes heap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b="1" dirty="0"/>
              <a:t>return </a:t>
            </a:r>
            <a:r>
              <a:rPr lang="en-US" altLang="en-US" sz="2400" dirty="0">
                <a:latin typeface="Comic Sans MS" charset="0"/>
              </a:rPr>
              <a:t>max</a:t>
            </a:r>
          </a:p>
        </p:txBody>
      </p:sp>
      <p:sp>
        <p:nvSpPr>
          <p:cNvPr id="345092" name="AutoShape 4"/>
          <p:cNvSpPr>
            <a:spLocks noChangeArrowheads="1"/>
          </p:cNvSpPr>
          <p:nvPr/>
        </p:nvSpPr>
        <p:spPr bwMode="auto">
          <a:xfrm rot="13500000">
            <a:off x="5545136" y="4822825"/>
            <a:ext cx="152400" cy="152400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5093" name="Text Box 5"/>
          <p:cNvSpPr txBox="1">
            <a:spLocks noChangeArrowheads="1"/>
          </p:cNvSpPr>
          <p:nvPr/>
        </p:nvSpPr>
        <p:spPr bwMode="auto">
          <a:xfrm>
            <a:off x="2971800" y="5867400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 </a:t>
            </a:r>
            <a:r>
              <a:rPr lang="en-US" altLang="en-US" sz="2000" dirty="0">
                <a:latin typeface="Century Gothic" charset="0"/>
                <a:ea typeface="Century Gothic" charset="0"/>
                <a:cs typeface="Century Gothic" charset="0"/>
              </a:rPr>
              <a:t>Running time:</a:t>
            </a:r>
            <a:r>
              <a:rPr lang="en-US" altLang="en-US" sz="2000" i="1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altLang="en-US" sz="2000" dirty="0">
                <a:latin typeface="Comic Sans MS" charset="0"/>
              </a:rPr>
              <a:t>O(</a:t>
            </a:r>
            <a:r>
              <a:rPr lang="en-US" altLang="en-US" sz="2000" dirty="0" err="1">
                <a:latin typeface="Comic Sans MS" charset="0"/>
              </a:rPr>
              <a:t>lgn</a:t>
            </a:r>
            <a:r>
              <a:rPr lang="en-US" altLang="en-US" sz="2000" dirty="0">
                <a:latin typeface="Comic Sans MS" charset="0"/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30D9FC-5B2A-5741-BE9D-F44EF4327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6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animBg="1"/>
      <p:bldP spid="34509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</a:t>
            </a:r>
            <a:r>
              <a:rPr lang="en-US" altLang="en-US" sz="2800"/>
              <a:t>HEAP-EXTRACT-MAX</a:t>
            </a:r>
          </a:p>
        </p:txBody>
      </p:sp>
      <p:grpSp>
        <p:nvGrpSpPr>
          <p:cNvPr id="346115" name="Group 3"/>
          <p:cNvGrpSpPr>
            <a:grpSpLocks/>
          </p:cNvGrpSpPr>
          <p:nvPr/>
        </p:nvGrpSpPr>
        <p:grpSpPr bwMode="auto">
          <a:xfrm>
            <a:off x="381000" y="1447800"/>
            <a:ext cx="2943225" cy="1844675"/>
            <a:chOff x="240" y="912"/>
            <a:chExt cx="1854" cy="1162"/>
          </a:xfrm>
        </p:grpSpPr>
        <p:sp>
          <p:nvSpPr>
            <p:cNvPr id="346116" name="Line 4"/>
            <p:cNvSpPr>
              <a:spLocks noChangeAspect="1" noChangeShapeType="1"/>
            </p:cNvSpPr>
            <p:nvPr/>
          </p:nvSpPr>
          <p:spPr bwMode="auto">
            <a:xfrm flipV="1">
              <a:off x="954" y="1724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7" name="Line 5"/>
            <p:cNvSpPr>
              <a:spLocks noChangeAspect="1" noChangeShapeType="1"/>
            </p:cNvSpPr>
            <p:nvPr/>
          </p:nvSpPr>
          <p:spPr bwMode="auto">
            <a:xfrm flipV="1">
              <a:off x="1421" y="1437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8" name="Line 6"/>
            <p:cNvSpPr>
              <a:spLocks noChangeAspect="1" noChangeShapeType="1"/>
            </p:cNvSpPr>
            <p:nvPr/>
          </p:nvSpPr>
          <p:spPr bwMode="auto">
            <a:xfrm rot="16200000" flipV="1">
              <a:off x="520" y="168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9" name="Line 7"/>
            <p:cNvSpPr>
              <a:spLocks noChangeAspect="1" noChangeShapeType="1"/>
            </p:cNvSpPr>
            <p:nvPr/>
          </p:nvSpPr>
          <p:spPr bwMode="auto">
            <a:xfrm rot="16200000" flipV="1">
              <a:off x="861" y="143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0" name="Line 8"/>
            <p:cNvSpPr>
              <a:spLocks noChangeAspect="1" noChangeShapeType="1"/>
            </p:cNvSpPr>
            <p:nvPr/>
          </p:nvSpPr>
          <p:spPr bwMode="auto">
            <a:xfrm rot="16200000" flipV="1">
              <a:off x="1257" y="980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1" name="Line 9"/>
            <p:cNvSpPr>
              <a:spLocks noChangeShapeType="1"/>
            </p:cNvSpPr>
            <p:nvPr/>
          </p:nvSpPr>
          <p:spPr bwMode="auto">
            <a:xfrm flipV="1">
              <a:off x="346" y="1008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2" name="Oval 10"/>
            <p:cNvSpPr>
              <a:spLocks noChangeArrowheads="1"/>
            </p:cNvSpPr>
            <p:nvPr/>
          </p:nvSpPr>
          <p:spPr bwMode="auto">
            <a:xfrm>
              <a:off x="490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46123" name="Oval 11"/>
            <p:cNvSpPr>
              <a:spLocks noChangeArrowheads="1"/>
            </p:cNvSpPr>
            <p:nvPr/>
          </p:nvSpPr>
          <p:spPr bwMode="auto">
            <a:xfrm>
              <a:off x="240" y="187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46124" name="Oval 12"/>
            <p:cNvSpPr>
              <a:spLocks noChangeArrowheads="1"/>
            </p:cNvSpPr>
            <p:nvPr/>
          </p:nvSpPr>
          <p:spPr bwMode="auto">
            <a:xfrm>
              <a:off x="682" y="187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4</a:t>
              </a:r>
            </a:p>
          </p:txBody>
        </p:sp>
        <p:sp>
          <p:nvSpPr>
            <p:cNvPr id="346125" name="Oval 13"/>
            <p:cNvSpPr>
              <a:spLocks noChangeArrowheads="1"/>
            </p:cNvSpPr>
            <p:nvPr/>
          </p:nvSpPr>
          <p:spPr bwMode="auto">
            <a:xfrm>
              <a:off x="778" y="134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46126" name="Oval 14"/>
            <p:cNvSpPr>
              <a:spLocks noChangeArrowheads="1"/>
            </p:cNvSpPr>
            <p:nvPr/>
          </p:nvSpPr>
          <p:spPr bwMode="auto">
            <a:xfrm>
              <a:off x="1066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346127" name="Oval 15"/>
            <p:cNvSpPr>
              <a:spLocks noChangeArrowheads="1"/>
            </p:cNvSpPr>
            <p:nvPr/>
          </p:nvSpPr>
          <p:spPr bwMode="auto">
            <a:xfrm>
              <a:off x="922" y="187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46128" name="Oval 16"/>
            <p:cNvSpPr>
              <a:spLocks noChangeArrowheads="1"/>
            </p:cNvSpPr>
            <p:nvPr/>
          </p:nvSpPr>
          <p:spPr bwMode="auto">
            <a:xfrm>
              <a:off x="1234" y="91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16</a:t>
              </a:r>
            </a:p>
          </p:txBody>
        </p:sp>
        <p:sp>
          <p:nvSpPr>
            <p:cNvPr id="346129" name="Oval 17"/>
            <p:cNvSpPr>
              <a:spLocks noChangeArrowheads="1"/>
            </p:cNvSpPr>
            <p:nvPr/>
          </p:nvSpPr>
          <p:spPr bwMode="auto">
            <a:xfrm>
              <a:off x="1640" y="134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46130" name="Oval 18"/>
            <p:cNvSpPr>
              <a:spLocks noChangeArrowheads="1"/>
            </p:cNvSpPr>
            <p:nvPr/>
          </p:nvSpPr>
          <p:spPr bwMode="auto">
            <a:xfrm>
              <a:off x="1316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46131" name="Oval 19"/>
            <p:cNvSpPr>
              <a:spLocks noChangeArrowheads="1"/>
            </p:cNvSpPr>
            <p:nvPr/>
          </p:nvSpPr>
          <p:spPr bwMode="auto">
            <a:xfrm>
              <a:off x="1892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</p:grpSp>
      <p:sp>
        <p:nvSpPr>
          <p:cNvPr id="346132" name="Text Box 20"/>
          <p:cNvSpPr txBox="1">
            <a:spLocks noChangeArrowheads="1"/>
          </p:cNvSpPr>
          <p:nvPr/>
        </p:nvSpPr>
        <p:spPr bwMode="auto">
          <a:xfrm>
            <a:off x="3886200" y="2133600"/>
            <a:ext cx="1414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DD0111"/>
                </a:solidFill>
                <a:latin typeface="Comic Sans MS" charset="0"/>
              </a:rPr>
              <a:t>max = 16</a:t>
            </a:r>
          </a:p>
        </p:txBody>
      </p:sp>
      <p:grpSp>
        <p:nvGrpSpPr>
          <p:cNvPr id="346133" name="Group 21"/>
          <p:cNvGrpSpPr>
            <a:grpSpLocks/>
          </p:cNvGrpSpPr>
          <p:nvPr/>
        </p:nvGrpSpPr>
        <p:grpSpPr bwMode="auto">
          <a:xfrm>
            <a:off x="5410200" y="1447800"/>
            <a:ext cx="2943225" cy="1844675"/>
            <a:chOff x="3408" y="912"/>
            <a:chExt cx="1854" cy="1162"/>
          </a:xfrm>
        </p:grpSpPr>
        <p:sp>
          <p:nvSpPr>
            <p:cNvPr id="346134" name="Line 22"/>
            <p:cNvSpPr>
              <a:spLocks noChangeAspect="1" noChangeShapeType="1"/>
            </p:cNvSpPr>
            <p:nvPr/>
          </p:nvSpPr>
          <p:spPr bwMode="auto">
            <a:xfrm flipV="1">
              <a:off x="4589" y="1437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5" name="Line 23"/>
            <p:cNvSpPr>
              <a:spLocks noChangeAspect="1" noChangeShapeType="1"/>
            </p:cNvSpPr>
            <p:nvPr/>
          </p:nvSpPr>
          <p:spPr bwMode="auto">
            <a:xfrm rot="16200000" flipV="1">
              <a:off x="3688" y="168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6" name="Line 24"/>
            <p:cNvSpPr>
              <a:spLocks noChangeAspect="1" noChangeShapeType="1"/>
            </p:cNvSpPr>
            <p:nvPr/>
          </p:nvSpPr>
          <p:spPr bwMode="auto">
            <a:xfrm rot="16200000" flipV="1">
              <a:off x="4029" y="143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7" name="Line 25"/>
            <p:cNvSpPr>
              <a:spLocks noChangeAspect="1" noChangeShapeType="1"/>
            </p:cNvSpPr>
            <p:nvPr/>
          </p:nvSpPr>
          <p:spPr bwMode="auto">
            <a:xfrm rot="16200000" flipV="1">
              <a:off x="4425" y="980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8" name="Line 26"/>
            <p:cNvSpPr>
              <a:spLocks noChangeShapeType="1"/>
            </p:cNvSpPr>
            <p:nvPr/>
          </p:nvSpPr>
          <p:spPr bwMode="auto">
            <a:xfrm flipV="1">
              <a:off x="3514" y="1008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9" name="Oval 27"/>
            <p:cNvSpPr>
              <a:spLocks noChangeArrowheads="1"/>
            </p:cNvSpPr>
            <p:nvPr/>
          </p:nvSpPr>
          <p:spPr bwMode="auto">
            <a:xfrm>
              <a:off x="3658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46140" name="Oval 28"/>
            <p:cNvSpPr>
              <a:spLocks noChangeArrowheads="1"/>
            </p:cNvSpPr>
            <p:nvPr/>
          </p:nvSpPr>
          <p:spPr bwMode="auto">
            <a:xfrm>
              <a:off x="3408" y="187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46141" name="Oval 29"/>
            <p:cNvSpPr>
              <a:spLocks noChangeArrowheads="1"/>
            </p:cNvSpPr>
            <p:nvPr/>
          </p:nvSpPr>
          <p:spPr bwMode="auto">
            <a:xfrm>
              <a:off x="3850" y="187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4</a:t>
              </a:r>
            </a:p>
          </p:txBody>
        </p:sp>
        <p:sp>
          <p:nvSpPr>
            <p:cNvPr id="346142" name="Oval 30"/>
            <p:cNvSpPr>
              <a:spLocks noChangeArrowheads="1"/>
            </p:cNvSpPr>
            <p:nvPr/>
          </p:nvSpPr>
          <p:spPr bwMode="auto">
            <a:xfrm>
              <a:off x="3946" y="134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46143" name="Oval 31"/>
            <p:cNvSpPr>
              <a:spLocks noChangeArrowheads="1"/>
            </p:cNvSpPr>
            <p:nvPr/>
          </p:nvSpPr>
          <p:spPr bwMode="auto">
            <a:xfrm>
              <a:off x="4234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346144" name="Oval 32"/>
            <p:cNvSpPr>
              <a:spLocks noChangeArrowheads="1"/>
            </p:cNvSpPr>
            <p:nvPr/>
          </p:nvSpPr>
          <p:spPr bwMode="auto">
            <a:xfrm>
              <a:off x="4402" y="91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46145" name="Oval 33"/>
            <p:cNvSpPr>
              <a:spLocks noChangeArrowheads="1"/>
            </p:cNvSpPr>
            <p:nvPr/>
          </p:nvSpPr>
          <p:spPr bwMode="auto">
            <a:xfrm>
              <a:off x="4808" y="134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46146" name="Oval 34"/>
            <p:cNvSpPr>
              <a:spLocks noChangeArrowheads="1"/>
            </p:cNvSpPr>
            <p:nvPr/>
          </p:nvSpPr>
          <p:spPr bwMode="auto">
            <a:xfrm>
              <a:off x="4484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46147" name="Oval 35"/>
            <p:cNvSpPr>
              <a:spLocks noChangeArrowheads="1"/>
            </p:cNvSpPr>
            <p:nvPr/>
          </p:nvSpPr>
          <p:spPr bwMode="auto">
            <a:xfrm>
              <a:off x="5060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</p:grpSp>
      <p:sp>
        <p:nvSpPr>
          <p:cNvPr id="346148" name="Freeform 36"/>
          <p:cNvSpPr>
            <a:spLocks/>
          </p:cNvSpPr>
          <p:nvPr/>
        </p:nvSpPr>
        <p:spPr bwMode="auto">
          <a:xfrm>
            <a:off x="1600200" y="1752600"/>
            <a:ext cx="457200" cy="1219200"/>
          </a:xfrm>
          <a:custGeom>
            <a:avLst/>
            <a:gdLst>
              <a:gd name="T0" fmla="*/ 288 w 288"/>
              <a:gd name="T1" fmla="*/ 0 h 768"/>
              <a:gd name="T2" fmla="*/ 48 w 288"/>
              <a:gd name="T3" fmla="*/ 288 h 768"/>
              <a:gd name="T4" fmla="*/ 0 w 288"/>
              <a:gd name="T5" fmla="*/ 768 h 7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768">
                <a:moveTo>
                  <a:pt x="288" y="0"/>
                </a:moveTo>
                <a:cubicBezTo>
                  <a:pt x="192" y="80"/>
                  <a:pt x="96" y="160"/>
                  <a:pt x="48" y="288"/>
                </a:cubicBezTo>
                <a:cubicBezTo>
                  <a:pt x="0" y="416"/>
                  <a:pt x="0" y="712"/>
                  <a:pt x="0" y="768"/>
                </a:cubicBezTo>
              </a:path>
            </a:pathLst>
          </a:custGeom>
          <a:noFill/>
          <a:ln w="38100">
            <a:solidFill>
              <a:srgbClr val="DD011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149" name="Text Box 37"/>
          <p:cNvSpPr txBox="1">
            <a:spLocks noChangeArrowheads="1"/>
          </p:cNvSpPr>
          <p:nvPr/>
        </p:nvSpPr>
        <p:spPr bwMode="auto">
          <a:xfrm>
            <a:off x="5334000" y="3346450"/>
            <a:ext cx="36054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>
                <a:latin typeface="Century Gothic" charset="0"/>
                <a:ea typeface="Century Gothic" charset="0"/>
                <a:cs typeface="Century Gothic" charset="0"/>
              </a:rPr>
              <a:t>Heap size decreased with 1</a:t>
            </a:r>
          </a:p>
        </p:txBody>
      </p:sp>
      <p:grpSp>
        <p:nvGrpSpPr>
          <p:cNvPr id="346150" name="Group 38"/>
          <p:cNvGrpSpPr>
            <a:grpSpLocks/>
          </p:cNvGrpSpPr>
          <p:nvPr/>
        </p:nvGrpSpPr>
        <p:grpSpPr bwMode="auto">
          <a:xfrm>
            <a:off x="3886200" y="4343400"/>
            <a:ext cx="2943225" cy="1844675"/>
            <a:chOff x="3408" y="912"/>
            <a:chExt cx="1854" cy="1162"/>
          </a:xfrm>
        </p:grpSpPr>
        <p:sp>
          <p:nvSpPr>
            <p:cNvPr id="346151" name="Line 39"/>
            <p:cNvSpPr>
              <a:spLocks noChangeAspect="1" noChangeShapeType="1"/>
            </p:cNvSpPr>
            <p:nvPr/>
          </p:nvSpPr>
          <p:spPr bwMode="auto">
            <a:xfrm flipV="1">
              <a:off x="4589" y="1437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52" name="Line 40"/>
            <p:cNvSpPr>
              <a:spLocks noChangeAspect="1" noChangeShapeType="1"/>
            </p:cNvSpPr>
            <p:nvPr/>
          </p:nvSpPr>
          <p:spPr bwMode="auto">
            <a:xfrm rot="16200000" flipV="1">
              <a:off x="3688" y="168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53" name="Line 41"/>
            <p:cNvSpPr>
              <a:spLocks noChangeAspect="1" noChangeShapeType="1"/>
            </p:cNvSpPr>
            <p:nvPr/>
          </p:nvSpPr>
          <p:spPr bwMode="auto">
            <a:xfrm rot="16200000" flipV="1">
              <a:off x="4029" y="143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54" name="Line 42"/>
            <p:cNvSpPr>
              <a:spLocks noChangeAspect="1" noChangeShapeType="1"/>
            </p:cNvSpPr>
            <p:nvPr/>
          </p:nvSpPr>
          <p:spPr bwMode="auto">
            <a:xfrm rot="16200000" flipV="1">
              <a:off x="4425" y="980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55" name="Line 43"/>
            <p:cNvSpPr>
              <a:spLocks noChangeShapeType="1"/>
            </p:cNvSpPr>
            <p:nvPr/>
          </p:nvSpPr>
          <p:spPr bwMode="auto">
            <a:xfrm flipV="1">
              <a:off x="3514" y="1008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56" name="Oval 44"/>
            <p:cNvSpPr>
              <a:spLocks noChangeArrowheads="1"/>
            </p:cNvSpPr>
            <p:nvPr/>
          </p:nvSpPr>
          <p:spPr bwMode="auto">
            <a:xfrm>
              <a:off x="3658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4</a:t>
              </a:r>
            </a:p>
          </p:txBody>
        </p:sp>
        <p:sp>
          <p:nvSpPr>
            <p:cNvPr id="346157" name="Oval 45"/>
            <p:cNvSpPr>
              <a:spLocks noChangeArrowheads="1"/>
            </p:cNvSpPr>
            <p:nvPr/>
          </p:nvSpPr>
          <p:spPr bwMode="auto">
            <a:xfrm>
              <a:off x="3408" y="187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46158" name="Oval 46"/>
            <p:cNvSpPr>
              <a:spLocks noChangeArrowheads="1"/>
            </p:cNvSpPr>
            <p:nvPr/>
          </p:nvSpPr>
          <p:spPr bwMode="auto">
            <a:xfrm>
              <a:off x="3850" y="187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46159" name="Oval 47"/>
            <p:cNvSpPr>
              <a:spLocks noChangeArrowheads="1"/>
            </p:cNvSpPr>
            <p:nvPr/>
          </p:nvSpPr>
          <p:spPr bwMode="auto">
            <a:xfrm>
              <a:off x="3946" y="134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46160" name="Oval 48"/>
            <p:cNvSpPr>
              <a:spLocks noChangeArrowheads="1"/>
            </p:cNvSpPr>
            <p:nvPr/>
          </p:nvSpPr>
          <p:spPr bwMode="auto">
            <a:xfrm>
              <a:off x="4234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346161" name="Oval 49"/>
            <p:cNvSpPr>
              <a:spLocks noChangeArrowheads="1"/>
            </p:cNvSpPr>
            <p:nvPr/>
          </p:nvSpPr>
          <p:spPr bwMode="auto">
            <a:xfrm>
              <a:off x="4402" y="91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46162" name="Oval 50"/>
            <p:cNvSpPr>
              <a:spLocks noChangeArrowheads="1"/>
            </p:cNvSpPr>
            <p:nvPr/>
          </p:nvSpPr>
          <p:spPr bwMode="auto">
            <a:xfrm>
              <a:off x="4808" y="134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46163" name="Oval 51"/>
            <p:cNvSpPr>
              <a:spLocks noChangeArrowheads="1"/>
            </p:cNvSpPr>
            <p:nvPr/>
          </p:nvSpPr>
          <p:spPr bwMode="auto">
            <a:xfrm>
              <a:off x="4484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46164" name="Oval 52"/>
            <p:cNvSpPr>
              <a:spLocks noChangeArrowheads="1"/>
            </p:cNvSpPr>
            <p:nvPr/>
          </p:nvSpPr>
          <p:spPr bwMode="auto">
            <a:xfrm>
              <a:off x="5060" y="162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</p:grpSp>
      <p:sp>
        <p:nvSpPr>
          <p:cNvPr id="346165" name="Text Box 53"/>
          <p:cNvSpPr txBox="1">
            <a:spLocks noChangeArrowheads="1"/>
          </p:cNvSpPr>
          <p:nvPr/>
        </p:nvSpPr>
        <p:spPr bwMode="auto">
          <a:xfrm>
            <a:off x="685800" y="4800600"/>
            <a:ext cx="3209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Call MAX-HEAPIFY</a:t>
            </a:r>
            <a:r>
              <a:rPr lang="en-US" altLang="en-US" dirty="0">
                <a:solidFill>
                  <a:srgbClr val="DD0111"/>
                </a:solidFill>
                <a:latin typeface="Comic Sans MS" charset="0"/>
              </a:rPr>
              <a:t>(A, 1, n-1)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BF8B0-5ACC-6748-8C51-24E562D6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4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32" grpId="0"/>
      <p:bldP spid="346148" grpId="0" animBg="1"/>
      <p:bldP spid="346149" grpId="0"/>
      <p:bldP spid="34616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/>
              <a:t>HEAP-INCREASE-KEY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66800"/>
            <a:ext cx="8229600" cy="5076825"/>
          </a:xfrm>
        </p:spPr>
        <p:txBody>
          <a:bodyPr/>
          <a:lstStyle/>
          <a:p>
            <a:pPr eaLnBrk="1" hangingPunct="1"/>
            <a:r>
              <a:rPr lang="en-US"/>
              <a:t>Goal:</a:t>
            </a:r>
          </a:p>
          <a:p>
            <a:pPr lvl="1" eaLnBrk="1" hangingPunct="1"/>
            <a:r>
              <a:rPr lang="en-US"/>
              <a:t>Increases the key of an element i in the heap</a:t>
            </a:r>
          </a:p>
          <a:p>
            <a:pPr eaLnBrk="1" hangingPunct="1"/>
            <a:r>
              <a:rPr lang="en-US"/>
              <a:t>Idea:</a:t>
            </a:r>
          </a:p>
          <a:p>
            <a:pPr lvl="1" eaLnBrk="1" hangingPunct="1"/>
            <a:r>
              <a:rPr lang="en-US"/>
              <a:t>Increment the key of </a:t>
            </a:r>
            <a:r>
              <a:rPr lang="en-US">
                <a:latin typeface="Comic Sans MS" pitchFamily="-107" charset="0"/>
              </a:rPr>
              <a:t>A[i]</a:t>
            </a:r>
            <a:r>
              <a:rPr lang="en-US"/>
              <a:t> to its new value</a:t>
            </a:r>
          </a:p>
          <a:p>
            <a:pPr lvl="1" eaLnBrk="1" hangingPunct="1"/>
            <a:r>
              <a:rPr lang="en-US"/>
              <a:t>If the max-heap property does not hold anymore: traverse a path toward the root to find the proper place for the newly increased key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0" y="4343400"/>
            <a:ext cx="2943225" cy="1844675"/>
            <a:chOff x="328" y="1879"/>
            <a:chExt cx="1854" cy="1162"/>
          </a:xfrm>
        </p:grpSpPr>
        <p:sp>
          <p:nvSpPr>
            <p:cNvPr id="12296" name="Line 5"/>
            <p:cNvSpPr>
              <a:spLocks noChangeAspect="1" noChangeShapeType="1"/>
            </p:cNvSpPr>
            <p:nvPr/>
          </p:nvSpPr>
          <p:spPr bwMode="auto">
            <a:xfrm flipV="1">
              <a:off x="1042" y="2691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7" name="Line 6"/>
            <p:cNvSpPr>
              <a:spLocks noChangeAspect="1" noChangeShapeType="1"/>
            </p:cNvSpPr>
            <p:nvPr/>
          </p:nvSpPr>
          <p:spPr bwMode="auto">
            <a:xfrm flipV="1">
              <a:off x="1509" y="240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" name="Line 7"/>
            <p:cNvSpPr>
              <a:spLocks noChangeAspect="1" noChangeShapeType="1"/>
            </p:cNvSpPr>
            <p:nvPr/>
          </p:nvSpPr>
          <p:spPr bwMode="auto">
            <a:xfrm rot="16200000" flipV="1">
              <a:off x="608" y="264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" name="Line 8"/>
            <p:cNvSpPr>
              <a:spLocks noChangeAspect="1" noChangeShapeType="1"/>
            </p:cNvSpPr>
            <p:nvPr/>
          </p:nvSpPr>
          <p:spPr bwMode="auto">
            <a:xfrm rot="16200000" flipV="1">
              <a:off x="949" y="239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" name="Line 9"/>
            <p:cNvSpPr>
              <a:spLocks noChangeAspect="1" noChangeShapeType="1"/>
            </p:cNvSpPr>
            <p:nvPr/>
          </p:nvSpPr>
          <p:spPr bwMode="auto">
            <a:xfrm rot="16200000" flipV="1">
              <a:off x="1345" y="1947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1" name="Line 10"/>
            <p:cNvSpPr>
              <a:spLocks noChangeShapeType="1"/>
            </p:cNvSpPr>
            <p:nvPr/>
          </p:nvSpPr>
          <p:spPr bwMode="auto">
            <a:xfrm flipV="1">
              <a:off x="434" y="1975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2" name="Oval 11"/>
            <p:cNvSpPr>
              <a:spLocks noChangeArrowheads="1"/>
            </p:cNvSpPr>
            <p:nvPr/>
          </p:nvSpPr>
          <p:spPr bwMode="auto">
            <a:xfrm>
              <a:off x="578" y="258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12303" name="Oval 12"/>
            <p:cNvSpPr>
              <a:spLocks noChangeArrowheads="1"/>
            </p:cNvSpPr>
            <p:nvPr/>
          </p:nvSpPr>
          <p:spPr bwMode="auto">
            <a:xfrm>
              <a:off x="328" y="283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2304" name="Oval 13"/>
            <p:cNvSpPr>
              <a:spLocks noChangeArrowheads="1"/>
            </p:cNvSpPr>
            <p:nvPr/>
          </p:nvSpPr>
          <p:spPr bwMode="auto">
            <a:xfrm>
              <a:off x="770" y="2839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2305" name="Oval 14"/>
            <p:cNvSpPr>
              <a:spLocks noChangeArrowheads="1"/>
            </p:cNvSpPr>
            <p:nvPr/>
          </p:nvSpPr>
          <p:spPr bwMode="auto">
            <a:xfrm>
              <a:off x="866" y="231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12306" name="Oval 15"/>
            <p:cNvSpPr>
              <a:spLocks noChangeArrowheads="1"/>
            </p:cNvSpPr>
            <p:nvPr/>
          </p:nvSpPr>
          <p:spPr bwMode="auto">
            <a:xfrm>
              <a:off x="1154" y="258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12307" name="Oval 16"/>
            <p:cNvSpPr>
              <a:spLocks noChangeArrowheads="1"/>
            </p:cNvSpPr>
            <p:nvPr/>
          </p:nvSpPr>
          <p:spPr bwMode="auto">
            <a:xfrm>
              <a:off x="1010" y="283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2308" name="Oval 17"/>
            <p:cNvSpPr>
              <a:spLocks noChangeArrowheads="1"/>
            </p:cNvSpPr>
            <p:nvPr/>
          </p:nvSpPr>
          <p:spPr bwMode="auto">
            <a:xfrm>
              <a:off x="1322" y="187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16</a:t>
              </a:r>
            </a:p>
          </p:txBody>
        </p:sp>
        <p:sp>
          <p:nvSpPr>
            <p:cNvPr id="12309" name="Oval 18"/>
            <p:cNvSpPr>
              <a:spLocks noChangeArrowheads="1"/>
            </p:cNvSpPr>
            <p:nvPr/>
          </p:nvSpPr>
          <p:spPr bwMode="auto">
            <a:xfrm>
              <a:off x="1728" y="231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10</a:t>
              </a:r>
            </a:p>
          </p:txBody>
        </p:sp>
        <p:sp>
          <p:nvSpPr>
            <p:cNvPr id="12310" name="Oval 19"/>
            <p:cNvSpPr>
              <a:spLocks noChangeArrowheads="1"/>
            </p:cNvSpPr>
            <p:nvPr/>
          </p:nvSpPr>
          <p:spPr bwMode="auto">
            <a:xfrm>
              <a:off x="1404" y="258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12311" name="Oval 20"/>
            <p:cNvSpPr>
              <a:spLocks noChangeArrowheads="1"/>
            </p:cNvSpPr>
            <p:nvPr/>
          </p:nvSpPr>
          <p:spPr bwMode="auto">
            <a:xfrm>
              <a:off x="1980" y="258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2312" name="Text Box 21"/>
            <p:cNvSpPr txBox="1">
              <a:spLocks noChangeArrowheads="1"/>
            </p:cNvSpPr>
            <p:nvPr/>
          </p:nvSpPr>
          <p:spPr bwMode="auto">
            <a:xfrm>
              <a:off x="794" y="2655"/>
              <a:ext cx="15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Monotype Corsiva" pitchFamily="-107" charset="0"/>
                </a:rPr>
                <a:t>i</a:t>
              </a:r>
            </a:p>
          </p:txBody>
        </p:sp>
      </p:grpSp>
      <p:sp>
        <p:nvSpPr>
          <p:cNvPr id="12295" name="Text Box 22"/>
          <p:cNvSpPr txBox="1">
            <a:spLocks noChangeArrowheads="1"/>
          </p:cNvSpPr>
          <p:nvPr/>
        </p:nvSpPr>
        <p:spPr bwMode="auto">
          <a:xfrm>
            <a:off x="1371600" y="5778500"/>
            <a:ext cx="162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DD0111"/>
                </a:solidFill>
                <a:latin typeface="Comic Sans MS" pitchFamily="-107" charset="0"/>
              </a:rPr>
              <a:t>Key [i]</a:t>
            </a:r>
            <a:r>
              <a:rPr lang="en-US" sz="2000">
                <a:solidFill>
                  <a:srgbClr val="DD0111"/>
                </a:solidFill>
              </a:rPr>
              <a:t> </a:t>
            </a:r>
            <a:r>
              <a:rPr lang="en-US" sz="2000">
                <a:solidFill>
                  <a:srgbClr val="DD0111"/>
                </a:solidFill>
                <a:ea typeface="Arial" pitchFamily="-107" charset="0"/>
                <a:cs typeface="Arial" pitchFamily="-107" charset="0"/>
              </a:rPr>
              <a:t>← 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AC5E2-B3C7-9446-AF63-296B20817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8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/>
              <a:t>HEAP-INCREASE-KEY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25575"/>
            <a:ext cx="8259762" cy="4722813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US" altLang="en-US" dirty="0" err="1">
                <a:solidFill>
                  <a:srgbClr val="DD0111"/>
                </a:solidFill>
                <a:latin typeface="Monotype Corsiva" charset="0"/>
              </a:rPr>
              <a:t>Alg</a:t>
            </a:r>
            <a:r>
              <a:rPr lang="en-US" altLang="en-US" dirty="0">
                <a:solidFill>
                  <a:srgbClr val="DD0111"/>
                </a:solidFill>
                <a:latin typeface="Monotype Corsiva" charset="0"/>
              </a:rPr>
              <a:t>:</a:t>
            </a:r>
            <a:r>
              <a:rPr lang="en-US" altLang="en-US" dirty="0"/>
              <a:t> HEAP-INCREASE-KEY</a:t>
            </a:r>
            <a:r>
              <a:rPr lang="en-US" altLang="en-US" dirty="0">
                <a:latin typeface="Comic Sans MS" charset="0"/>
              </a:rPr>
              <a:t>(A, </a:t>
            </a:r>
            <a:r>
              <a:rPr lang="en-US" altLang="en-US" dirty="0" err="1">
                <a:latin typeface="Comic Sans MS" charset="0"/>
              </a:rPr>
              <a:t>i</a:t>
            </a:r>
            <a:r>
              <a:rPr lang="en-US" altLang="en-US" dirty="0">
                <a:latin typeface="Comic Sans MS" charset="0"/>
              </a:rPr>
              <a:t>, key)</a:t>
            </a:r>
          </a:p>
          <a:p>
            <a:pPr marL="533400" indent="-533400">
              <a:buFontTx/>
              <a:buNone/>
            </a:pPr>
            <a:endParaRPr lang="en-US" altLang="en-US" sz="2400" dirty="0">
              <a:latin typeface="Comic Sans MS" charset="0"/>
            </a:endParaRP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b="1" dirty="0"/>
              <a:t>if </a:t>
            </a:r>
            <a:r>
              <a:rPr lang="en-US" altLang="en-US" sz="2400" dirty="0">
                <a:latin typeface="Comic Sans MS" charset="0"/>
              </a:rPr>
              <a:t>key &lt; A[</a:t>
            </a:r>
            <a:r>
              <a:rPr lang="en-US" altLang="en-US" sz="2400" dirty="0" err="1">
                <a:latin typeface="Comic Sans MS" charset="0"/>
              </a:rPr>
              <a:t>i</a:t>
            </a:r>
            <a:r>
              <a:rPr lang="en-US" altLang="en-US" sz="2400" dirty="0">
                <a:latin typeface="Comic Sans MS" charset="0"/>
              </a:rPr>
              <a:t>]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    </a:t>
            </a:r>
            <a:r>
              <a:rPr lang="en-US" altLang="en-US" sz="2400" b="1" dirty="0"/>
              <a:t>then error </a:t>
            </a:r>
            <a:r>
              <a:rPr lang="en-US" altLang="en-US" sz="2400" dirty="0"/>
              <a:t>“new key is smaller than current key”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dirty="0">
                <a:latin typeface="Comic Sans MS" charset="0"/>
              </a:rPr>
              <a:t>A[</a:t>
            </a:r>
            <a:r>
              <a:rPr lang="en-US" altLang="en-US" sz="2400" dirty="0" err="1">
                <a:latin typeface="Comic Sans MS" charset="0"/>
              </a:rPr>
              <a:t>i</a:t>
            </a:r>
            <a:r>
              <a:rPr lang="en-US" altLang="en-US" sz="2400" dirty="0">
                <a:latin typeface="Comic Sans MS" charset="0"/>
              </a:rPr>
              <a:t>] ← key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 </a:t>
            </a:r>
            <a:r>
              <a:rPr lang="en-US" altLang="en-US" sz="2400" b="1" dirty="0"/>
              <a:t>while </a:t>
            </a:r>
            <a:r>
              <a:rPr lang="en-US" altLang="en-US" sz="2400" dirty="0" err="1">
                <a:latin typeface="Comic Sans MS" charset="0"/>
              </a:rPr>
              <a:t>i</a:t>
            </a:r>
            <a:r>
              <a:rPr lang="en-US" altLang="en-US" sz="2400" dirty="0">
                <a:latin typeface="Comic Sans MS" charset="0"/>
              </a:rPr>
              <a:t> &gt; 1</a:t>
            </a:r>
            <a:r>
              <a:rPr lang="en-US" altLang="en-US" sz="2400" dirty="0"/>
              <a:t> and </a:t>
            </a:r>
            <a:r>
              <a:rPr lang="en-US" altLang="en-US" sz="2400" dirty="0">
                <a:latin typeface="Comic Sans MS" charset="0"/>
              </a:rPr>
              <a:t>A[PARENT(</a:t>
            </a:r>
            <a:r>
              <a:rPr lang="en-US" altLang="en-US" sz="2400" dirty="0" err="1">
                <a:latin typeface="Comic Sans MS" charset="0"/>
              </a:rPr>
              <a:t>i</a:t>
            </a:r>
            <a:r>
              <a:rPr lang="en-US" altLang="en-US" sz="2400" dirty="0">
                <a:latin typeface="Comic Sans MS" charset="0"/>
              </a:rPr>
              <a:t>)] &lt; A[</a:t>
            </a:r>
            <a:r>
              <a:rPr lang="en-US" altLang="en-US" sz="2400" dirty="0" err="1">
                <a:latin typeface="Comic Sans MS" charset="0"/>
              </a:rPr>
              <a:t>i</a:t>
            </a:r>
            <a:r>
              <a:rPr lang="en-US" altLang="en-US" sz="2400" dirty="0">
                <a:latin typeface="Comic Sans MS" charset="0"/>
              </a:rPr>
              <a:t>]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     </a:t>
            </a:r>
            <a:r>
              <a:rPr lang="en-US" altLang="en-US" sz="2400" b="1" dirty="0"/>
              <a:t>do </a:t>
            </a:r>
            <a:r>
              <a:rPr lang="en-US" altLang="en-US" sz="2400" dirty="0"/>
              <a:t>exchange </a:t>
            </a:r>
            <a:r>
              <a:rPr lang="en-US" altLang="en-US" sz="2400" dirty="0">
                <a:latin typeface="Comic Sans MS" charset="0"/>
              </a:rPr>
              <a:t>A[</a:t>
            </a:r>
            <a:r>
              <a:rPr lang="en-US" altLang="en-US" sz="2400" dirty="0" err="1">
                <a:latin typeface="Comic Sans MS" charset="0"/>
              </a:rPr>
              <a:t>i</a:t>
            </a:r>
            <a:r>
              <a:rPr lang="en-US" altLang="en-US" sz="2400" dirty="0">
                <a:latin typeface="Comic Sans MS" charset="0"/>
              </a:rPr>
              <a:t>] ⟺ A[PARENT(</a:t>
            </a:r>
            <a:r>
              <a:rPr lang="en-US" altLang="en-US" sz="2400" dirty="0" err="1">
                <a:latin typeface="Comic Sans MS" charset="0"/>
              </a:rPr>
              <a:t>i</a:t>
            </a:r>
            <a:r>
              <a:rPr lang="en-US" altLang="en-US" sz="2400" dirty="0">
                <a:latin typeface="Comic Sans MS" charset="0"/>
              </a:rPr>
              <a:t>)]</a:t>
            </a:r>
          </a:p>
          <a:p>
            <a:pPr marL="533400" indent="-533400">
              <a:buFontTx/>
              <a:buAutoNum type="arabicPeriod"/>
            </a:pPr>
            <a:r>
              <a:rPr lang="en-US" altLang="en-US" sz="2400" dirty="0"/>
              <a:t>          </a:t>
            </a:r>
            <a:r>
              <a:rPr lang="en-US" altLang="en-US" sz="2400" dirty="0">
                <a:latin typeface="Monotype Corsiva" charset="0"/>
              </a:rPr>
              <a:t> </a:t>
            </a:r>
            <a:r>
              <a:rPr lang="en-US" altLang="en-US" sz="2400" dirty="0" err="1">
                <a:latin typeface="Comic Sans MS" charset="0"/>
              </a:rPr>
              <a:t>i</a:t>
            </a:r>
            <a:r>
              <a:rPr lang="en-US" altLang="en-US" sz="2400" dirty="0">
                <a:latin typeface="Comic Sans MS" charset="0"/>
              </a:rPr>
              <a:t> ← PARENT(</a:t>
            </a:r>
            <a:r>
              <a:rPr lang="en-US" altLang="en-US" sz="2400" dirty="0" err="1">
                <a:latin typeface="Comic Sans MS" charset="0"/>
              </a:rPr>
              <a:t>i</a:t>
            </a:r>
            <a:r>
              <a:rPr lang="en-US" altLang="en-US" sz="2400" dirty="0">
                <a:latin typeface="Comic Sans MS" charset="0"/>
              </a:rPr>
              <a:t>)</a:t>
            </a:r>
          </a:p>
          <a:p>
            <a:pPr marL="533400" indent="-533400"/>
            <a:endParaRPr lang="en-US" altLang="en-US" sz="2400" dirty="0"/>
          </a:p>
          <a:p>
            <a:pPr marL="533400" indent="-533400"/>
            <a:r>
              <a:rPr lang="en-US" altLang="en-US" sz="2400" dirty="0"/>
              <a:t>Running time: </a:t>
            </a:r>
            <a:r>
              <a:rPr lang="en-US" altLang="en-US" sz="2400" dirty="0">
                <a:latin typeface="Comic Sans MS" charset="0"/>
              </a:rPr>
              <a:t>O(</a:t>
            </a:r>
            <a:r>
              <a:rPr lang="en-US" altLang="en-US" sz="2400" dirty="0" err="1">
                <a:latin typeface="Comic Sans MS" charset="0"/>
              </a:rPr>
              <a:t>lgn</a:t>
            </a:r>
            <a:r>
              <a:rPr lang="en-US" altLang="en-US" sz="2400" dirty="0">
                <a:latin typeface="Comic Sans MS" charset="0"/>
              </a:rPr>
              <a:t>)</a:t>
            </a:r>
          </a:p>
        </p:txBody>
      </p:sp>
      <p:grpSp>
        <p:nvGrpSpPr>
          <p:cNvPr id="348164" name="Group 4"/>
          <p:cNvGrpSpPr>
            <a:grpSpLocks/>
          </p:cNvGrpSpPr>
          <p:nvPr/>
        </p:nvGrpSpPr>
        <p:grpSpPr bwMode="auto">
          <a:xfrm>
            <a:off x="5875338" y="3760788"/>
            <a:ext cx="2943225" cy="1844675"/>
            <a:chOff x="328" y="1879"/>
            <a:chExt cx="1854" cy="1162"/>
          </a:xfrm>
        </p:grpSpPr>
        <p:sp>
          <p:nvSpPr>
            <p:cNvPr id="348165" name="Line 5"/>
            <p:cNvSpPr>
              <a:spLocks noChangeAspect="1" noChangeShapeType="1"/>
            </p:cNvSpPr>
            <p:nvPr/>
          </p:nvSpPr>
          <p:spPr bwMode="auto">
            <a:xfrm flipV="1">
              <a:off x="1042" y="2691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166" name="Line 6"/>
            <p:cNvSpPr>
              <a:spLocks noChangeAspect="1" noChangeShapeType="1"/>
            </p:cNvSpPr>
            <p:nvPr/>
          </p:nvSpPr>
          <p:spPr bwMode="auto">
            <a:xfrm flipV="1">
              <a:off x="1509" y="240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167" name="Line 7"/>
            <p:cNvSpPr>
              <a:spLocks noChangeAspect="1" noChangeShapeType="1"/>
            </p:cNvSpPr>
            <p:nvPr/>
          </p:nvSpPr>
          <p:spPr bwMode="auto">
            <a:xfrm rot="16200000" flipV="1">
              <a:off x="608" y="264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168" name="Line 8"/>
            <p:cNvSpPr>
              <a:spLocks noChangeAspect="1" noChangeShapeType="1"/>
            </p:cNvSpPr>
            <p:nvPr/>
          </p:nvSpPr>
          <p:spPr bwMode="auto">
            <a:xfrm rot="16200000" flipV="1">
              <a:off x="949" y="239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169" name="Line 9"/>
            <p:cNvSpPr>
              <a:spLocks noChangeAspect="1" noChangeShapeType="1"/>
            </p:cNvSpPr>
            <p:nvPr/>
          </p:nvSpPr>
          <p:spPr bwMode="auto">
            <a:xfrm rot="16200000" flipV="1">
              <a:off x="1345" y="1947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170" name="Line 10"/>
            <p:cNvSpPr>
              <a:spLocks noChangeShapeType="1"/>
            </p:cNvSpPr>
            <p:nvPr/>
          </p:nvSpPr>
          <p:spPr bwMode="auto">
            <a:xfrm flipV="1">
              <a:off x="434" y="1975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171" name="Oval 11"/>
            <p:cNvSpPr>
              <a:spLocks noChangeArrowheads="1"/>
            </p:cNvSpPr>
            <p:nvPr/>
          </p:nvSpPr>
          <p:spPr bwMode="auto">
            <a:xfrm>
              <a:off x="578" y="258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48172" name="Oval 12"/>
            <p:cNvSpPr>
              <a:spLocks noChangeArrowheads="1"/>
            </p:cNvSpPr>
            <p:nvPr/>
          </p:nvSpPr>
          <p:spPr bwMode="auto">
            <a:xfrm>
              <a:off x="328" y="283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48173" name="Oval 13"/>
            <p:cNvSpPr>
              <a:spLocks noChangeArrowheads="1"/>
            </p:cNvSpPr>
            <p:nvPr/>
          </p:nvSpPr>
          <p:spPr bwMode="auto">
            <a:xfrm>
              <a:off x="770" y="2839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4</a:t>
              </a:r>
            </a:p>
          </p:txBody>
        </p:sp>
        <p:sp>
          <p:nvSpPr>
            <p:cNvPr id="348174" name="Oval 14"/>
            <p:cNvSpPr>
              <a:spLocks noChangeArrowheads="1"/>
            </p:cNvSpPr>
            <p:nvPr/>
          </p:nvSpPr>
          <p:spPr bwMode="auto">
            <a:xfrm>
              <a:off x="866" y="231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48175" name="Oval 15"/>
            <p:cNvSpPr>
              <a:spLocks noChangeArrowheads="1"/>
            </p:cNvSpPr>
            <p:nvPr/>
          </p:nvSpPr>
          <p:spPr bwMode="auto">
            <a:xfrm>
              <a:off x="1154" y="258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348176" name="Oval 16"/>
            <p:cNvSpPr>
              <a:spLocks noChangeArrowheads="1"/>
            </p:cNvSpPr>
            <p:nvPr/>
          </p:nvSpPr>
          <p:spPr bwMode="auto">
            <a:xfrm>
              <a:off x="1010" y="283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48177" name="Oval 17"/>
            <p:cNvSpPr>
              <a:spLocks noChangeArrowheads="1"/>
            </p:cNvSpPr>
            <p:nvPr/>
          </p:nvSpPr>
          <p:spPr bwMode="auto">
            <a:xfrm>
              <a:off x="1322" y="187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16</a:t>
              </a:r>
            </a:p>
          </p:txBody>
        </p:sp>
        <p:sp>
          <p:nvSpPr>
            <p:cNvPr id="348178" name="Oval 18"/>
            <p:cNvSpPr>
              <a:spLocks noChangeArrowheads="1"/>
            </p:cNvSpPr>
            <p:nvPr/>
          </p:nvSpPr>
          <p:spPr bwMode="auto">
            <a:xfrm>
              <a:off x="1728" y="231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48179" name="Oval 19"/>
            <p:cNvSpPr>
              <a:spLocks noChangeArrowheads="1"/>
            </p:cNvSpPr>
            <p:nvPr/>
          </p:nvSpPr>
          <p:spPr bwMode="auto">
            <a:xfrm>
              <a:off x="1404" y="258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48180" name="Oval 20"/>
            <p:cNvSpPr>
              <a:spLocks noChangeArrowheads="1"/>
            </p:cNvSpPr>
            <p:nvPr/>
          </p:nvSpPr>
          <p:spPr bwMode="auto">
            <a:xfrm>
              <a:off x="1980" y="258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  <p:sp>
          <p:nvSpPr>
            <p:cNvPr id="348181" name="Text Box 21"/>
            <p:cNvSpPr txBox="1">
              <a:spLocks noChangeArrowheads="1"/>
            </p:cNvSpPr>
            <p:nvPr/>
          </p:nvSpPr>
          <p:spPr bwMode="auto">
            <a:xfrm>
              <a:off x="794" y="2655"/>
              <a:ext cx="1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Monotype Corsiva" charset="0"/>
                </a:rPr>
                <a:t>i</a:t>
              </a:r>
            </a:p>
          </p:txBody>
        </p:sp>
      </p:grpSp>
      <p:sp>
        <p:nvSpPr>
          <p:cNvPr id="348182" name="Text Box 22"/>
          <p:cNvSpPr txBox="1">
            <a:spLocks noChangeArrowheads="1"/>
          </p:cNvSpPr>
          <p:nvPr/>
        </p:nvSpPr>
        <p:spPr bwMode="auto">
          <a:xfrm>
            <a:off x="6573838" y="5686425"/>
            <a:ext cx="162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DD0111"/>
                </a:solidFill>
                <a:latin typeface="Comic Sans MS" charset="0"/>
              </a:rPr>
              <a:t>Key [i]</a:t>
            </a:r>
            <a:r>
              <a:rPr lang="en-US" altLang="en-US" sz="2000">
                <a:solidFill>
                  <a:srgbClr val="DD0111"/>
                </a:solidFill>
              </a:rPr>
              <a:t> </a:t>
            </a:r>
            <a:r>
              <a:rPr lang="en-US" altLang="en-US" sz="2000">
                <a:solidFill>
                  <a:srgbClr val="DD0111"/>
                </a:solidFill>
                <a:ea typeface="Arial" charset="0"/>
                <a:cs typeface="Arial" charset="0"/>
              </a:rPr>
              <a:t>← 15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A20E97-7510-1A4F-8857-A4EF5F78D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8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PQ Implementations &amp; Cost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47788"/>
            <a:ext cx="8229600" cy="625475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Worst-case asymptotic costs for a PQ with N items</a:t>
            </a:r>
          </a:p>
        </p:txBody>
      </p:sp>
      <p:sp>
        <p:nvSpPr>
          <p:cNvPr id="551940" name="Text Box 4"/>
          <p:cNvSpPr txBox="1">
            <a:spLocks noChangeArrowheads="1"/>
          </p:cNvSpPr>
          <p:nvPr/>
        </p:nvSpPr>
        <p:spPr bwMode="auto">
          <a:xfrm>
            <a:off x="3867150" y="2339975"/>
            <a:ext cx="9589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Insert</a:t>
            </a:r>
          </a:p>
        </p:txBody>
      </p:sp>
      <p:sp>
        <p:nvSpPr>
          <p:cNvPr id="551941" name="Text Box 5"/>
          <p:cNvSpPr txBox="1">
            <a:spLocks noChangeArrowheads="1"/>
          </p:cNvSpPr>
          <p:nvPr/>
        </p:nvSpPr>
        <p:spPr bwMode="auto">
          <a:xfrm>
            <a:off x="5546725" y="2339975"/>
            <a:ext cx="2164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Remove max</a:t>
            </a:r>
          </a:p>
        </p:txBody>
      </p:sp>
      <p:sp>
        <p:nvSpPr>
          <p:cNvPr id="551942" name="Text Box 6"/>
          <p:cNvSpPr txBox="1">
            <a:spLocks noChangeArrowheads="1"/>
          </p:cNvSpPr>
          <p:nvPr/>
        </p:nvSpPr>
        <p:spPr bwMode="auto">
          <a:xfrm>
            <a:off x="1060450" y="3273425"/>
            <a:ext cx="22525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chemeClr val="hlink"/>
                </a:solidFill>
                <a:latin typeface="Century Gothic" charset="0"/>
                <a:ea typeface="Century Gothic" charset="0"/>
                <a:cs typeface="Century Gothic" charset="0"/>
              </a:rPr>
              <a:t>ordered array</a:t>
            </a:r>
          </a:p>
        </p:txBody>
      </p:sp>
      <p:sp>
        <p:nvSpPr>
          <p:cNvPr id="551943" name="Text Box 7"/>
          <p:cNvSpPr txBox="1">
            <a:spLocks noChangeArrowheads="1"/>
          </p:cNvSpPr>
          <p:nvPr/>
        </p:nvSpPr>
        <p:spPr bwMode="auto">
          <a:xfrm>
            <a:off x="1060450" y="3841750"/>
            <a:ext cx="187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chemeClr val="hlink"/>
                </a:solidFill>
                <a:latin typeface="Century Gothic" charset="0"/>
                <a:ea typeface="Century Gothic" charset="0"/>
                <a:cs typeface="Century Gothic" charset="0"/>
              </a:rPr>
              <a:t>ordered list</a:t>
            </a:r>
          </a:p>
        </p:txBody>
      </p:sp>
      <p:sp>
        <p:nvSpPr>
          <p:cNvPr id="551944" name="Text Box 8"/>
          <p:cNvSpPr txBox="1">
            <a:spLocks noChangeArrowheads="1"/>
          </p:cNvSpPr>
          <p:nvPr/>
        </p:nvSpPr>
        <p:spPr bwMode="auto">
          <a:xfrm>
            <a:off x="1060450" y="4410075"/>
            <a:ext cx="26276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chemeClr val="hlink"/>
                </a:solidFill>
                <a:latin typeface="Century Gothic" charset="0"/>
                <a:ea typeface="Century Gothic" charset="0"/>
                <a:cs typeface="Century Gothic" charset="0"/>
              </a:rPr>
              <a:t>unordered array</a:t>
            </a:r>
          </a:p>
        </p:txBody>
      </p:sp>
      <p:sp>
        <p:nvSpPr>
          <p:cNvPr id="551945" name="Text Box 9"/>
          <p:cNvSpPr txBox="1">
            <a:spLocks noChangeArrowheads="1"/>
          </p:cNvSpPr>
          <p:nvPr/>
        </p:nvSpPr>
        <p:spPr bwMode="auto">
          <a:xfrm>
            <a:off x="1060450" y="4979988"/>
            <a:ext cx="219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chemeClr val="hlink"/>
                </a:solidFill>
                <a:latin typeface="Century Gothic" charset="0"/>
                <a:ea typeface="Century Gothic" charset="0"/>
                <a:cs typeface="Century Gothic" charset="0"/>
              </a:rPr>
              <a:t>unordered list</a:t>
            </a:r>
          </a:p>
        </p:txBody>
      </p:sp>
      <p:sp>
        <p:nvSpPr>
          <p:cNvPr id="551946" name="Text Box 10"/>
          <p:cNvSpPr txBox="1">
            <a:spLocks noChangeArrowheads="1"/>
          </p:cNvSpPr>
          <p:nvPr/>
        </p:nvSpPr>
        <p:spPr bwMode="auto">
          <a:xfrm>
            <a:off x="4378325" y="3273425"/>
            <a:ext cx="412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N</a:t>
            </a:r>
          </a:p>
        </p:txBody>
      </p:sp>
      <p:sp>
        <p:nvSpPr>
          <p:cNvPr id="551947" name="Text Box 11"/>
          <p:cNvSpPr txBox="1">
            <a:spLocks noChangeArrowheads="1"/>
          </p:cNvSpPr>
          <p:nvPr/>
        </p:nvSpPr>
        <p:spPr bwMode="auto">
          <a:xfrm>
            <a:off x="4378325" y="3841750"/>
            <a:ext cx="412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N</a:t>
            </a:r>
          </a:p>
        </p:txBody>
      </p:sp>
      <p:sp>
        <p:nvSpPr>
          <p:cNvPr id="551948" name="Text Box 12"/>
          <p:cNvSpPr txBox="1">
            <a:spLocks noChangeArrowheads="1"/>
          </p:cNvSpPr>
          <p:nvPr/>
        </p:nvSpPr>
        <p:spPr bwMode="auto">
          <a:xfrm>
            <a:off x="6238875" y="4411663"/>
            <a:ext cx="412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N</a:t>
            </a:r>
          </a:p>
        </p:txBody>
      </p:sp>
      <p:sp>
        <p:nvSpPr>
          <p:cNvPr id="551949" name="Text Box 13"/>
          <p:cNvSpPr txBox="1">
            <a:spLocks noChangeArrowheads="1"/>
          </p:cNvSpPr>
          <p:nvPr/>
        </p:nvSpPr>
        <p:spPr bwMode="auto">
          <a:xfrm>
            <a:off x="6238875" y="4979988"/>
            <a:ext cx="4122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N</a:t>
            </a:r>
          </a:p>
        </p:txBody>
      </p:sp>
      <p:sp>
        <p:nvSpPr>
          <p:cNvPr id="551950" name="Text Box 14"/>
          <p:cNvSpPr txBox="1">
            <a:spLocks noChangeArrowheads="1"/>
          </p:cNvSpPr>
          <p:nvPr/>
        </p:nvSpPr>
        <p:spPr bwMode="auto">
          <a:xfrm>
            <a:off x="4403725" y="44100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551951" name="Text Box 15"/>
          <p:cNvSpPr txBox="1">
            <a:spLocks noChangeArrowheads="1"/>
          </p:cNvSpPr>
          <p:nvPr/>
        </p:nvSpPr>
        <p:spPr bwMode="auto">
          <a:xfrm>
            <a:off x="4403725" y="497998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551952" name="Text Box 16"/>
          <p:cNvSpPr txBox="1">
            <a:spLocks noChangeArrowheads="1"/>
          </p:cNvSpPr>
          <p:nvPr/>
        </p:nvSpPr>
        <p:spPr bwMode="auto">
          <a:xfrm>
            <a:off x="6262688" y="32750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551953" name="Text Box 17"/>
          <p:cNvSpPr txBox="1">
            <a:spLocks noChangeArrowheads="1"/>
          </p:cNvSpPr>
          <p:nvPr/>
        </p:nvSpPr>
        <p:spPr bwMode="auto">
          <a:xfrm>
            <a:off x="6262688" y="384333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551954" name="Text Box 18"/>
          <p:cNvSpPr txBox="1">
            <a:spLocks noChangeArrowheads="1"/>
          </p:cNvSpPr>
          <p:nvPr/>
        </p:nvSpPr>
        <p:spPr bwMode="auto">
          <a:xfrm>
            <a:off x="999424" y="5823247"/>
            <a:ext cx="72766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Can we implement both operations efficiently?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6A3396-D2BD-744B-84E6-C7510D5C0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1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46" grpId="0"/>
      <p:bldP spid="551947" grpId="0"/>
      <p:bldP spid="551948" grpId="0"/>
      <p:bldP spid="551949" grpId="0"/>
      <p:bldP spid="551950" grpId="0"/>
      <p:bldP spid="551951" grpId="0"/>
      <p:bldP spid="551952" grpId="0"/>
      <p:bldP spid="551953" grpId="0"/>
      <p:bldP spid="55195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</a:t>
            </a:r>
            <a:r>
              <a:rPr lang="en-US" altLang="en-US" sz="2800"/>
              <a:t>HEAP-INCREASE-KEY</a:t>
            </a:r>
          </a:p>
        </p:txBody>
      </p:sp>
      <p:grpSp>
        <p:nvGrpSpPr>
          <p:cNvPr id="349187" name="Group 3"/>
          <p:cNvGrpSpPr>
            <a:grpSpLocks/>
          </p:cNvGrpSpPr>
          <p:nvPr/>
        </p:nvGrpSpPr>
        <p:grpSpPr bwMode="auto">
          <a:xfrm>
            <a:off x="5133975" y="4098925"/>
            <a:ext cx="2943225" cy="1844675"/>
            <a:chOff x="3445" y="2582"/>
            <a:chExt cx="1854" cy="1162"/>
          </a:xfrm>
        </p:grpSpPr>
        <p:sp>
          <p:nvSpPr>
            <p:cNvPr id="349188" name="Line 4"/>
            <p:cNvSpPr>
              <a:spLocks noChangeAspect="1" noChangeShapeType="1"/>
            </p:cNvSpPr>
            <p:nvPr/>
          </p:nvSpPr>
          <p:spPr bwMode="auto">
            <a:xfrm flipV="1">
              <a:off x="4159" y="3394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89" name="Line 5"/>
            <p:cNvSpPr>
              <a:spLocks noChangeAspect="1" noChangeShapeType="1"/>
            </p:cNvSpPr>
            <p:nvPr/>
          </p:nvSpPr>
          <p:spPr bwMode="auto">
            <a:xfrm flipV="1">
              <a:off x="4626" y="3107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0" name="Line 6"/>
            <p:cNvSpPr>
              <a:spLocks noChangeAspect="1" noChangeShapeType="1"/>
            </p:cNvSpPr>
            <p:nvPr/>
          </p:nvSpPr>
          <p:spPr bwMode="auto">
            <a:xfrm rot="16200000" flipV="1">
              <a:off x="3725" y="335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1" name="Line 7"/>
            <p:cNvSpPr>
              <a:spLocks noChangeAspect="1" noChangeShapeType="1"/>
            </p:cNvSpPr>
            <p:nvPr/>
          </p:nvSpPr>
          <p:spPr bwMode="auto">
            <a:xfrm rot="16200000" flipV="1">
              <a:off x="4066" y="310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2" name="Line 8"/>
            <p:cNvSpPr>
              <a:spLocks noChangeAspect="1" noChangeShapeType="1"/>
            </p:cNvSpPr>
            <p:nvPr/>
          </p:nvSpPr>
          <p:spPr bwMode="auto">
            <a:xfrm rot="16200000" flipV="1">
              <a:off x="4462" y="2650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3" name="Line 9"/>
            <p:cNvSpPr>
              <a:spLocks noChangeShapeType="1"/>
            </p:cNvSpPr>
            <p:nvPr/>
          </p:nvSpPr>
          <p:spPr bwMode="auto">
            <a:xfrm flipV="1">
              <a:off x="3551" y="2678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194" name="Oval 10"/>
            <p:cNvSpPr>
              <a:spLocks noChangeArrowheads="1"/>
            </p:cNvSpPr>
            <p:nvPr/>
          </p:nvSpPr>
          <p:spPr bwMode="auto">
            <a:xfrm>
              <a:off x="3695" y="329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49195" name="Oval 11"/>
            <p:cNvSpPr>
              <a:spLocks noChangeArrowheads="1"/>
            </p:cNvSpPr>
            <p:nvPr/>
          </p:nvSpPr>
          <p:spPr bwMode="auto">
            <a:xfrm>
              <a:off x="3445" y="354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49196" name="Oval 12"/>
            <p:cNvSpPr>
              <a:spLocks noChangeArrowheads="1"/>
            </p:cNvSpPr>
            <p:nvPr/>
          </p:nvSpPr>
          <p:spPr bwMode="auto">
            <a:xfrm>
              <a:off x="3887" y="354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49197" name="Oval 13"/>
            <p:cNvSpPr>
              <a:spLocks noChangeArrowheads="1"/>
            </p:cNvSpPr>
            <p:nvPr/>
          </p:nvSpPr>
          <p:spPr bwMode="auto">
            <a:xfrm>
              <a:off x="3983" y="3014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15</a:t>
              </a:r>
            </a:p>
          </p:txBody>
        </p:sp>
        <p:sp>
          <p:nvSpPr>
            <p:cNvPr id="349198" name="Oval 14"/>
            <p:cNvSpPr>
              <a:spLocks noChangeArrowheads="1"/>
            </p:cNvSpPr>
            <p:nvPr/>
          </p:nvSpPr>
          <p:spPr bwMode="auto">
            <a:xfrm>
              <a:off x="4271" y="329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349199" name="Oval 15"/>
            <p:cNvSpPr>
              <a:spLocks noChangeArrowheads="1"/>
            </p:cNvSpPr>
            <p:nvPr/>
          </p:nvSpPr>
          <p:spPr bwMode="auto">
            <a:xfrm>
              <a:off x="4127" y="354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49200" name="Oval 16"/>
            <p:cNvSpPr>
              <a:spLocks noChangeArrowheads="1"/>
            </p:cNvSpPr>
            <p:nvPr/>
          </p:nvSpPr>
          <p:spPr bwMode="auto">
            <a:xfrm>
              <a:off x="4439" y="258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16</a:t>
              </a:r>
            </a:p>
          </p:txBody>
        </p:sp>
        <p:sp>
          <p:nvSpPr>
            <p:cNvPr id="349201" name="Oval 17"/>
            <p:cNvSpPr>
              <a:spLocks noChangeArrowheads="1"/>
            </p:cNvSpPr>
            <p:nvPr/>
          </p:nvSpPr>
          <p:spPr bwMode="auto">
            <a:xfrm>
              <a:off x="4845" y="30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49202" name="Oval 18"/>
            <p:cNvSpPr>
              <a:spLocks noChangeArrowheads="1"/>
            </p:cNvSpPr>
            <p:nvPr/>
          </p:nvSpPr>
          <p:spPr bwMode="auto">
            <a:xfrm>
              <a:off x="4521" y="329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49203" name="Oval 19"/>
            <p:cNvSpPr>
              <a:spLocks noChangeArrowheads="1"/>
            </p:cNvSpPr>
            <p:nvPr/>
          </p:nvSpPr>
          <p:spPr bwMode="auto">
            <a:xfrm>
              <a:off x="5097" y="329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  <p:sp>
          <p:nvSpPr>
            <p:cNvPr id="349204" name="Text Box 20"/>
            <p:cNvSpPr txBox="1">
              <a:spLocks noChangeArrowheads="1"/>
            </p:cNvSpPr>
            <p:nvPr/>
          </p:nvSpPr>
          <p:spPr bwMode="auto">
            <a:xfrm>
              <a:off x="3984" y="2832"/>
              <a:ext cx="1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Monotype Corsiva" charset="0"/>
                </a:rPr>
                <a:t>i</a:t>
              </a:r>
            </a:p>
          </p:txBody>
        </p:sp>
      </p:grpSp>
      <p:grpSp>
        <p:nvGrpSpPr>
          <p:cNvPr id="349205" name="Group 21"/>
          <p:cNvGrpSpPr>
            <a:grpSpLocks/>
          </p:cNvGrpSpPr>
          <p:nvPr/>
        </p:nvGrpSpPr>
        <p:grpSpPr bwMode="auto">
          <a:xfrm>
            <a:off x="862013" y="1355725"/>
            <a:ext cx="2943225" cy="2349500"/>
            <a:chOff x="543" y="854"/>
            <a:chExt cx="1854" cy="1480"/>
          </a:xfrm>
        </p:grpSpPr>
        <p:grpSp>
          <p:nvGrpSpPr>
            <p:cNvPr id="349206" name="Group 22"/>
            <p:cNvGrpSpPr>
              <a:grpSpLocks/>
            </p:cNvGrpSpPr>
            <p:nvPr/>
          </p:nvGrpSpPr>
          <p:grpSpPr bwMode="auto">
            <a:xfrm>
              <a:off x="543" y="854"/>
              <a:ext cx="1854" cy="1162"/>
              <a:chOff x="328" y="1879"/>
              <a:chExt cx="1854" cy="1162"/>
            </a:xfrm>
          </p:grpSpPr>
          <p:sp>
            <p:nvSpPr>
              <p:cNvPr id="349207" name="Line 23"/>
              <p:cNvSpPr>
                <a:spLocks noChangeAspect="1" noChangeShapeType="1"/>
              </p:cNvSpPr>
              <p:nvPr/>
            </p:nvSpPr>
            <p:spPr bwMode="auto">
              <a:xfrm flipV="1">
                <a:off x="1042" y="2691"/>
                <a:ext cx="259" cy="2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08" name="Line 24"/>
              <p:cNvSpPr>
                <a:spLocks noChangeAspect="1" noChangeShapeType="1"/>
              </p:cNvSpPr>
              <p:nvPr/>
            </p:nvSpPr>
            <p:spPr bwMode="auto">
              <a:xfrm flipV="1">
                <a:off x="1509" y="2404"/>
                <a:ext cx="322" cy="3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09" name="Line 25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608" y="2649"/>
                <a:ext cx="322" cy="3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10" name="Line 26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949" y="2399"/>
                <a:ext cx="322" cy="3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11" name="Line 27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1345" y="1947"/>
                <a:ext cx="806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12" name="Line 28"/>
              <p:cNvSpPr>
                <a:spLocks noChangeShapeType="1"/>
              </p:cNvSpPr>
              <p:nvPr/>
            </p:nvSpPr>
            <p:spPr bwMode="auto">
              <a:xfrm flipV="1">
                <a:off x="434" y="1975"/>
                <a:ext cx="100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13" name="Oval 29"/>
              <p:cNvSpPr>
                <a:spLocks noChangeArrowheads="1"/>
              </p:cNvSpPr>
              <p:nvPr/>
            </p:nvSpPr>
            <p:spPr bwMode="auto">
              <a:xfrm>
                <a:off x="578" y="258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8</a:t>
                </a:r>
              </a:p>
            </p:txBody>
          </p:sp>
          <p:sp>
            <p:nvSpPr>
              <p:cNvPr id="349214" name="Oval 30"/>
              <p:cNvSpPr>
                <a:spLocks noChangeArrowheads="1"/>
              </p:cNvSpPr>
              <p:nvPr/>
            </p:nvSpPr>
            <p:spPr bwMode="auto">
              <a:xfrm>
                <a:off x="328" y="283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349215" name="Oval 31"/>
              <p:cNvSpPr>
                <a:spLocks noChangeArrowheads="1"/>
              </p:cNvSpPr>
              <p:nvPr/>
            </p:nvSpPr>
            <p:spPr bwMode="auto">
              <a:xfrm>
                <a:off x="770" y="283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DD011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4</a:t>
                </a:r>
              </a:p>
            </p:txBody>
          </p:sp>
          <p:sp>
            <p:nvSpPr>
              <p:cNvPr id="349216" name="Oval 32"/>
              <p:cNvSpPr>
                <a:spLocks noChangeArrowheads="1"/>
              </p:cNvSpPr>
              <p:nvPr/>
            </p:nvSpPr>
            <p:spPr bwMode="auto">
              <a:xfrm>
                <a:off x="866" y="2311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14</a:t>
                </a:r>
              </a:p>
            </p:txBody>
          </p:sp>
          <p:sp>
            <p:nvSpPr>
              <p:cNvPr id="349217" name="Oval 33"/>
              <p:cNvSpPr>
                <a:spLocks noChangeArrowheads="1"/>
              </p:cNvSpPr>
              <p:nvPr/>
            </p:nvSpPr>
            <p:spPr bwMode="auto">
              <a:xfrm>
                <a:off x="1154" y="258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7</a:t>
                </a:r>
              </a:p>
            </p:txBody>
          </p:sp>
          <p:sp>
            <p:nvSpPr>
              <p:cNvPr id="349218" name="Oval 34"/>
              <p:cNvSpPr>
                <a:spLocks noChangeArrowheads="1"/>
              </p:cNvSpPr>
              <p:nvPr/>
            </p:nvSpPr>
            <p:spPr bwMode="auto">
              <a:xfrm>
                <a:off x="1010" y="283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</a:t>
                </a:r>
              </a:p>
            </p:txBody>
          </p:sp>
          <p:sp>
            <p:nvSpPr>
              <p:cNvPr id="349219" name="Oval 35"/>
              <p:cNvSpPr>
                <a:spLocks noChangeArrowheads="1"/>
              </p:cNvSpPr>
              <p:nvPr/>
            </p:nvSpPr>
            <p:spPr bwMode="auto">
              <a:xfrm>
                <a:off x="1322" y="187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16</a:t>
                </a:r>
              </a:p>
            </p:txBody>
          </p:sp>
          <p:sp>
            <p:nvSpPr>
              <p:cNvPr id="349220" name="Oval 36"/>
              <p:cNvSpPr>
                <a:spLocks noChangeArrowheads="1"/>
              </p:cNvSpPr>
              <p:nvPr/>
            </p:nvSpPr>
            <p:spPr bwMode="auto">
              <a:xfrm>
                <a:off x="1728" y="2311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10</a:t>
                </a:r>
              </a:p>
            </p:txBody>
          </p:sp>
          <p:sp>
            <p:nvSpPr>
              <p:cNvPr id="349221" name="Oval 37"/>
              <p:cNvSpPr>
                <a:spLocks noChangeArrowheads="1"/>
              </p:cNvSpPr>
              <p:nvPr/>
            </p:nvSpPr>
            <p:spPr bwMode="auto">
              <a:xfrm>
                <a:off x="1404" y="258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9</a:t>
                </a:r>
              </a:p>
            </p:txBody>
          </p:sp>
          <p:sp>
            <p:nvSpPr>
              <p:cNvPr id="349222" name="Oval 38"/>
              <p:cNvSpPr>
                <a:spLocks noChangeArrowheads="1"/>
              </p:cNvSpPr>
              <p:nvPr/>
            </p:nvSpPr>
            <p:spPr bwMode="auto">
              <a:xfrm>
                <a:off x="1980" y="258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3</a:t>
                </a:r>
              </a:p>
            </p:txBody>
          </p:sp>
          <p:sp>
            <p:nvSpPr>
              <p:cNvPr id="349223" name="Text Box 39"/>
              <p:cNvSpPr txBox="1">
                <a:spLocks noChangeArrowheads="1"/>
              </p:cNvSpPr>
              <p:nvPr/>
            </p:nvSpPr>
            <p:spPr bwMode="auto">
              <a:xfrm>
                <a:off x="794" y="2655"/>
                <a:ext cx="15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Monotype Corsiva" charset="0"/>
                  </a:rPr>
                  <a:t>i</a:t>
                </a:r>
              </a:p>
            </p:txBody>
          </p:sp>
        </p:grpSp>
        <p:sp>
          <p:nvSpPr>
            <p:cNvPr id="349224" name="Text Box 40"/>
            <p:cNvSpPr txBox="1">
              <a:spLocks noChangeArrowheads="1"/>
            </p:cNvSpPr>
            <p:nvPr/>
          </p:nvSpPr>
          <p:spPr bwMode="auto">
            <a:xfrm>
              <a:off x="1008" y="2122"/>
              <a:ext cx="79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600">
                  <a:solidFill>
                    <a:srgbClr val="DD0111"/>
                  </a:solidFill>
                  <a:latin typeface="Monotype Corsiva" charset="0"/>
                </a:rPr>
                <a:t>Key </a:t>
              </a:r>
              <a:r>
                <a:rPr lang="en-US" altLang="en-US" sz="1600">
                  <a:solidFill>
                    <a:srgbClr val="DD0111"/>
                  </a:solidFill>
                </a:rPr>
                <a:t>[</a:t>
              </a:r>
              <a:r>
                <a:rPr lang="en-US" altLang="en-US" sz="1600">
                  <a:solidFill>
                    <a:srgbClr val="DD0111"/>
                  </a:solidFill>
                  <a:latin typeface="Monotype Corsiva" charset="0"/>
                </a:rPr>
                <a:t>i </a:t>
              </a:r>
              <a:r>
                <a:rPr lang="en-US" altLang="en-US" sz="1600">
                  <a:solidFill>
                    <a:srgbClr val="DD0111"/>
                  </a:solidFill>
                </a:rPr>
                <a:t>] </a:t>
              </a:r>
              <a:r>
                <a:rPr lang="en-US" altLang="en-US" sz="1600">
                  <a:solidFill>
                    <a:srgbClr val="DD0111"/>
                  </a:solidFill>
                  <a:ea typeface="Arial" charset="0"/>
                  <a:cs typeface="Arial" charset="0"/>
                </a:rPr>
                <a:t>← 15</a:t>
              </a:r>
            </a:p>
          </p:txBody>
        </p:sp>
      </p:grpSp>
      <p:grpSp>
        <p:nvGrpSpPr>
          <p:cNvPr id="349225" name="Group 41"/>
          <p:cNvGrpSpPr>
            <a:grpSpLocks/>
          </p:cNvGrpSpPr>
          <p:nvPr/>
        </p:nvGrpSpPr>
        <p:grpSpPr bwMode="auto">
          <a:xfrm>
            <a:off x="5133975" y="1355725"/>
            <a:ext cx="2943225" cy="1844675"/>
            <a:chOff x="3445" y="854"/>
            <a:chExt cx="1854" cy="1162"/>
          </a:xfrm>
        </p:grpSpPr>
        <p:grpSp>
          <p:nvGrpSpPr>
            <p:cNvPr id="349226" name="Group 42"/>
            <p:cNvGrpSpPr>
              <a:grpSpLocks/>
            </p:cNvGrpSpPr>
            <p:nvPr/>
          </p:nvGrpSpPr>
          <p:grpSpPr bwMode="auto">
            <a:xfrm>
              <a:off x="3445" y="854"/>
              <a:ext cx="1854" cy="1162"/>
              <a:chOff x="328" y="1879"/>
              <a:chExt cx="1854" cy="1162"/>
            </a:xfrm>
          </p:grpSpPr>
          <p:sp>
            <p:nvSpPr>
              <p:cNvPr id="349227" name="Line 43"/>
              <p:cNvSpPr>
                <a:spLocks noChangeAspect="1" noChangeShapeType="1"/>
              </p:cNvSpPr>
              <p:nvPr/>
            </p:nvSpPr>
            <p:spPr bwMode="auto">
              <a:xfrm flipV="1">
                <a:off x="1042" y="2691"/>
                <a:ext cx="259" cy="2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28" name="Line 44"/>
              <p:cNvSpPr>
                <a:spLocks noChangeAspect="1" noChangeShapeType="1"/>
              </p:cNvSpPr>
              <p:nvPr/>
            </p:nvSpPr>
            <p:spPr bwMode="auto">
              <a:xfrm flipV="1">
                <a:off x="1509" y="2404"/>
                <a:ext cx="322" cy="3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29" name="Line 45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608" y="2649"/>
                <a:ext cx="322" cy="3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30" name="Line 46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949" y="2399"/>
                <a:ext cx="322" cy="30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31" name="Line 47"/>
              <p:cNvSpPr>
                <a:spLocks noChangeAspect="1" noChangeShapeType="1"/>
              </p:cNvSpPr>
              <p:nvPr/>
            </p:nvSpPr>
            <p:spPr bwMode="auto">
              <a:xfrm rot="16200000" flipV="1">
                <a:off x="1345" y="1947"/>
                <a:ext cx="806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32" name="Line 48"/>
              <p:cNvSpPr>
                <a:spLocks noChangeShapeType="1"/>
              </p:cNvSpPr>
              <p:nvPr/>
            </p:nvSpPr>
            <p:spPr bwMode="auto">
              <a:xfrm flipV="1">
                <a:off x="434" y="1975"/>
                <a:ext cx="1008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233" name="Oval 49"/>
              <p:cNvSpPr>
                <a:spLocks noChangeArrowheads="1"/>
              </p:cNvSpPr>
              <p:nvPr/>
            </p:nvSpPr>
            <p:spPr bwMode="auto">
              <a:xfrm>
                <a:off x="578" y="258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8</a:t>
                </a:r>
              </a:p>
            </p:txBody>
          </p:sp>
          <p:sp>
            <p:nvSpPr>
              <p:cNvPr id="349234" name="Oval 50"/>
              <p:cNvSpPr>
                <a:spLocks noChangeArrowheads="1"/>
              </p:cNvSpPr>
              <p:nvPr/>
            </p:nvSpPr>
            <p:spPr bwMode="auto">
              <a:xfrm>
                <a:off x="328" y="283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349235" name="Oval 51"/>
              <p:cNvSpPr>
                <a:spLocks noChangeArrowheads="1"/>
              </p:cNvSpPr>
              <p:nvPr/>
            </p:nvSpPr>
            <p:spPr bwMode="auto">
              <a:xfrm>
                <a:off x="770" y="283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DD011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15</a:t>
                </a:r>
              </a:p>
            </p:txBody>
          </p:sp>
          <p:sp>
            <p:nvSpPr>
              <p:cNvPr id="349236" name="Oval 52"/>
              <p:cNvSpPr>
                <a:spLocks noChangeArrowheads="1"/>
              </p:cNvSpPr>
              <p:nvPr/>
            </p:nvSpPr>
            <p:spPr bwMode="auto">
              <a:xfrm>
                <a:off x="866" y="2311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14</a:t>
                </a:r>
              </a:p>
            </p:txBody>
          </p:sp>
          <p:sp>
            <p:nvSpPr>
              <p:cNvPr id="349237" name="Oval 53"/>
              <p:cNvSpPr>
                <a:spLocks noChangeArrowheads="1"/>
              </p:cNvSpPr>
              <p:nvPr/>
            </p:nvSpPr>
            <p:spPr bwMode="auto">
              <a:xfrm>
                <a:off x="1154" y="258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7</a:t>
                </a:r>
              </a:p>
            </p:txBody>
          </p:sp>
          <p:sp>
            <p:nvSpPr>
              <p:cNvPr id="349238" name="Oval 54"/>
              <p:cNvSpPr>
                <a:spLocks noChangeArrowheads="1"/>
              </p:cNvSpPr>
              <p:nvPr/>
            </p:nvSpPr>
            <p:spPr bwMode="auto">
              <a:xfrm>
                <a:off x="1010" y="283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</a:t>
                </a:r>
              </a:p>
            </p:txBody>
          </p:sp>
          <p:sp>
            <p:nvSpPr>
              <p:cNvPr id="349239" name="Oval 55"/>
              <p:cNvSpPr>
                <a:spLocks noChangeArrowheads="1"/>
              </p:cNvSpPr>
              <p:nvPr/>
            </p:nvSpPr>
            <p:spPr bwMode="auto">
              <a:xfrm>
                <a:off x="1322" y="187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16</a:t>
                </a:r>
              </a:p>
            </p:txBody>
          </p:sp>
          <p:sp>
            <p:nvSpPr>
              <p:cNvPr id="349240" name="Oval 56"/>
              <p:cNvSpPr>
                <a:spLocks noChangeArrowheads="1"/>
              </p:cNvSpPr>
              <p:nvPr/>
            </p:nvSpPr>
            <p:spPr bwMode="auto">
              <a:xfrm>
                <a:off x="1728" y="2311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10</a:t>
                </a:r>
              </a:p>
            </p:txBody>
          </p:sp>
          <p:sp>
            <p:nvSpPr>
              <p:cNvPr id="349241" name="Oval 57"/>
              <p:cNvSpPr>
                <a:spLocks noChangeArrowheads="1"/>
              </p:cNvSpPr>
              <p:nvPr/>
            </p:nvSpPr>
            <p:spPr bwMode="auto">
              <a:xfrm>
                <a:off x="1404" y="258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9</a:t>
                </a:r>
              </a:p>
            </p:txBody>
          </p:sp>
          <p:sp>
            <p:nvSpPr>
              <p:cNvPr id="349242" name="Oval 58"/>
              <p:cNvSpPr>
                <a:spLocks noChangeArrowheads="1"/>
              </p:cNvSpPr>
              <p:nvPr/>
            </p:nvSpPr>
            <p:spPr bwMode="auto">
              <a:xfrm>
                <a:off x="1980" y="2589"/>
                <a:ext cx="202" cy="20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3</a:t>
                </a:r>
              </a:p>
            </p:txBody>
          </p:sp>
          <p:sp>
            <p:nvSpPr>
              <p:cNvPr id="349243" name="Text Box 59"/>
              <p:cNvSpPr txBox="1">
                <a:spLocks noChangeArrowheads="1"/>
              </p:cNvSpPr>
              <p:nvPr/>
            </p:nvSpPr>
            <p:spPr bwMode="auto">
              <a:xfrm>
                <a:off x="794" y="2655"/>
                <a:ext cx="15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Monotype Corsiva" charset="0"/>
                  </a:rPr>
                  <a:t>i</a:t>
                </a:r>
              </a:p>
            </p:txBody>
          </p:sp>
        </p:grpSp>
        <p:sp>
          <p:nvSpPr>
            <p:cNvPr id="349244" name="Freeform 60"/>
            <p:cNvSpPr>
              <a:spLocks/>
            </p:cNvSpPr>
            <p:nvPr/>
          </p:nvSpPr>
          <p:spPr bwMode="auto">
            <a:xfrm>
              <a:off x="3728" y="1776"/>
              <a:ext cx="112" cy="144"/>
            </a:xfrm>
            <a:custGeom>
              <a:avLst/>
              <a:gdLst>
                <a:gd name="T0" fmla="*/ 16 w 112"/>
                <a:gd name="T1" fmla="*/ 0 h 144"/>
                <a:gd name="T2" fmla="*/ 16 w 112"/>
                <a:gd name="T3" fmla="*/ 96 h 144"/>
                <a:gd name="T4" fmla="*/ 112 w 112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2" h="144">
                  <a:moveTo>
                    <a:pt x="16" y="0"/>
                  </a:moveTo>
                  <a:cubicBezTo>
                    <a:pt x="8" y="36"/>
                    <a:pt x="0" y="72"/>
                    <a:pt x="16" y="96"/>
                  </a:cubicBezTo>
                  <a:cubicBezTo>
                    <a:pt x="32" y="120"/>
                    <a:pt x="72" y="132"/>
                    <a:pt x="112" y="144"/>
                  </a:cubicBezTo>
                </a:path>
              </a:pathLst>
            </a:custGeom>
            <a:noFill/>
            <a:ln w="9525">
              <a:solidFill>
                <a:srgbClr val="DD011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245" name="Group 61"/>
          <p:cNvGrpSpPr>
            <a:grpSpLocks/>
          </p:cNvGrpSpPr>
          <p:nvPr/>
        </p:nvGrpSpPr>
        <p:grpSpPr bwMode="auto">
          <a:xfrm>
            <a:off x="862013" y="4098925"/>
            <a:ext cx="2943225" cy="1844675"/>
            <a:chOff x="543" y="2582"/>
            <a:chExt cx="1854" cy="1162"/>
          </a:xfrm>
        </p:grpSpPr>
        <p:sp>
          <p:nvSpPr>
            <p:cNvPr id="349246" name="Line 62"/>
            <p:cNvSpPr>
              <a:spLocks noChangeAspect="1" noChangeShapeType="1"/>
            </p:cNvSpPr>
            <p:nvPr/>
          </p:nvSpPr>
          <p:spPr bwMode="auto">
            <a:xfrm flipV="1">
              <a:off x="1257" y="3394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7" name="Line 63"/>
            <p:cNvSpPr>
              <a:spLocks noChangeAspect="1" noChangeShapeType="1"/>
            </p:cNvSpPr>
            <p:nvPr/>
          </p:nvSpPr>
          <p:spPr bwMode="auto">
            <a:xfrm flipV="1">
              <a:off x="1724" y="3107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8" name="Line 64"/>
            <p:cNvSpPr>
              <a:spLocks noChangeAspect="1" noChangeShapeType="1"/>
            </p:cNvSpPr>
            <p:nvPr/>
          </p:nvSpPr>
          <p:spPr bwMode="auto">
            <a:xfrm rot="16200000" flipV="1">
              <a:off x="823" y="335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49" name="Line 65"/>
            <p:cNvSpPr>
              <a:spLocks noChangeAspect="1" noChangeShapeType="1"/>
            </p:cNvSpPr>
            <p:nvPr/>
          </p:nvSpPr>
          <p:spPr bwMode="auto">
            <a:xfrm rot="16200000" flipV="1">
              <a:off x="1164" y="310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0" name="Line 66"/>
            <p:cNvSpPr>
              <a:spLocks noChangeAspect="1" noChangeShapeType="1"/>
            </p:cNvSpPr>
            <p:nvPr/>
          </p:nvSpPr>
          <p:spPr bwMode="auto">
            <a:xfrm rot="16200000" flipV="1">
              <a:off x="1560" y="2650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1" name="Line 67"/>
            <p:cNvSpPr>
              <a:spLocks noChangeShapeType="1"/>
            </p:cNvSpPr>
            <p:nvPr/>
          </p:nvSpPr>
          <p:spPr bwMode="auto">
            <a:xfrm flipV="1">
              <a:off x="649" y="2678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2" name="Oval 68"/>
            <p:cNvSpPr>
              <a:spLocks noChangeArrowheads="1"/>
            </p:cNvSpPr>
            <p:nvPr/>
          </p:nvSpPr>
          <p:spPr bwMode="auto">
            <a:xfrm>
              <a:off x="793" y="3292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DD011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15</a:t>
              </a:r>
            </a:p>
          </p:txBody>
        </p:sp>
        <p:sp>
          <p:nvSpPr>
            <p:cNvPr id="349253" name="Oval 69"/>
            <p:cNvSpPr>
              <a:spLocks noChangeArrowheads="1"/>
            </p:cNvSpPr>
            <p:nvPr/>
          </p:nvSpPr>
          <p:spPr bwMode="auto">
            <a:xfrm>
              <a:off x="543" y="354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49254" name="Oval 70"/>
            <p:cNvSpPr>
              <a:spLocks noChangeArrowheads="1"/>
            </p:cNvSpPr>
            <p:nvPr/>
          </p:nvSpPr>
          <p:spPr bwMode="auto">
            <a:xfrm>
              <a:off x="985" y="354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49255" name="Oval 71"/>
            <p:cNvSpPr>
              <a:spLocks noChangeArrowheads="1"/>
            </p:cNvSpPr>
            <p:nvPr/>
          </p:nvSpPr>
          <p:spPr bwMode="auto">
            <a:xfrm>
              <a:off x="1081" y="30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49256" name="Oval 72"/>
            <p:cNvSpPr>
              <a:spLocks noChangeArrowheads="1"/>
            </p:cNvSpPr>
            <p:nvPr/>
          </p:nvSpPr>
          <p:spPr bwMode="auto">
            <a:xfrm>
              <a:off x="1369" y="329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349257" name="Oval 73"/>
            <p:cNvSpPr>
              <a:spLocks noChangeArrowheads="1"/>
            </p:cNvSpPr>
            <p:nvPr/>
          </p:nvSpPr>
          <p:spPr bwMode="auto">
            <a:xfrm>
              <a:off x="1225" y="354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49258" name="Oval 74"/>
            <p:cNvSpPr>
              <a:spLocks noChangeArrowheads="1"/>
            </p:cNvSpPr>
            <p:nvPr/>
          </p:nvSpPr>
          <p:spPr bwMode="auto">
            <a:xfrm>
              <a:off x="1537" y="258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16</a:t>
              </a:r>
            </a:p>
          </p:txBody>
        </p:sp>
        <p:sp>
          <p:nvSpPr>
            <p:cNvPr id="349259" name="Oval 75"/>
            <p:cNvSpPr>
              <a:spLocks noChangeArrowheads="1"/>
            </p:cNvSpPr>
            <p:nvPr/>
          </p:nvSpPr>
          <p:spPr bwMode="auto">
            <a:xfrm>
              <a:off x="1943" y="301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49260" name="Oval 76"/>
            <p:cNvSpPr>
              <a:spLocks noChangeArrowheads="1"/>
            </p:cNvSpPr>
            <p:nvPr/>
          </p:nvSpPr>
          <p:spPr bwMode="auto">
            <a:xfrm>
              <a:off x="1619" y="329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49261" name="Oval 77"/>
            <p:cNvSpPr>
              <a:spLocks noChangeArrowheads="1"/>
            </p:cNvSpPr>
            <p:nvPr/>
          </p:nvSpPr>
          <p:spPr bwMode="auto">
            <a:xfrm>
              <a:off x="2195" y="329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  <p:sp>
          <p:nvSpPr>
            <p:cNvPr id="349262" name="Text Box 78"/>
            <p:cNvSpPr txBox="1">
              <a:spLocks noChangeArrowheads="1"/>
            </p:cNvSpPr>
            <p:nvPr/>
          </p:nvSpPr>
          <p:spPr bwMode="auto">
            <a:xfrm>
              <a:off x="816" y="3120"/>
              <a:ext cx="1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Monotype Corsiva" charset="0"/>
                </a:rPr>
                <a:t>i</a:t>
              </a:r>
            </a:p>
          </p:txBody>
        </p:sp>
        <p:sp>
          <p:nvSpPr>
            <p:cNvPr id="349263" name="Freeform 79"/>
            <p:cNvSpPr>
              <a:spLocks/>
            </p:cNvSpPr>
            <p:nvPr/>
          </p:nvSpPr>
          <p:spPr bwMode="auto">
            <a:xfrm>
              <a:off x="816" y="3072"/>
              <a:ext cx="240" cy="192"/>
            </a:xfrm>
            <a:custGeom>
              <a:avLst/>
              <a:gdLst>
                <a:gd name="T0" fmla="*/ 0 w 240"/>
                <a:gd name="T1" fmla="*/ 192 h 192"/>
                <a:gd name="T2" fmla="*/ 48 w 240"/>
                <a:gd name="T3" fmla="*/ 48 h 192"/>
                <a:gd name="T4" fmla="*/ 240 w 240"/>
                <a:gd name="T5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0" h="192">
                  <a:moveTo>
                    <a:pt x="0" y="192"/>
                  </a:moveTo>
                  <a:cubicBezTo>
                    <a:pt x="4" y="136"/>
                    <a:pt x="8" y="80"/>
                    <a:pt x="48" y="48"/>
                  </a:cubicBezTo>
                  <a:cubicBezTo>
                    <a:pt x="88" y="16"/>
                    <a:pt x="164" y="8"/>
                    <a:pt x="240" y="0"/>
                  </a:cubicBezTo>
                </a:path>
              </a:pathLst>
            </a:custGeom>
            <a:noFill/>
            <a:ln w="9525">
              <a:solidFill>
                <a:srgbClr val="DD011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8E914B-59B4-1E4A-A5BA-8E34544DB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9CFB2-F1F7-5740-87C1-98DB0438174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5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162800" y="2871788"/>
            <a:ext cx="566738" cy="633412"/>
            <a:chOff x="4512" y="2352"/>
            <a:chExt cx="357" cy="399"/>
          </a:xfrm>
        </p:grpSpPr>
        <p:sp>
          <p:nvSpPr>
            <p:cNvPr id="15402" name="Line 3"/>
            <p:cNvSpPr>
              <a:spLocks noChangeAspect="1" noChangeShapeType="1"/>
            </p:cNvSpPr>
            <p:nvPr/>
          </p:nvSpPr>
          <p:spPr bwMode="auto">
            <a:xfrm rot="16200000" flipV="1">
              <a:off x="4505" y="235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03" name="Oval 4"/>
            <p:cNvSpPr>
              <a:spLocks noChangeArrowheads="1"/>
            </p:cNvSpPr>
            <p:nvPr/>
          </p:nvSpPr>
          <p:spPr bwMode="auto">
            <a:xfrm>
              <a:off x="4667" y="2549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-</a:t>
              </a:r>
              <a:r>
                <a:rPr lang="en-US" dirty="0">
                  <a:sym typeface="Symbol" pitchFamily="-107" charset="2"/>
                </a:rPr>
                <a:t>∞</a:t>
              </a:r>
            </a:p>
          </p:txBody>
        </p:sp>
      </p:grp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MAX-HEAP-INSERT</a:t>
            </a:r>
          </a:p>
        </p:txBody>
      </p:sp>
      <p:sp>
        <p:nvSpPr>
          <p:cNvPr id="5693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74635" y="1214438"/>
            <a:ext cx="5592762" cy="533876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Goal: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Inserts a new element into a max-heap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Idea: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Expand the max-heap with a new element whose key is -</a:t>
            </a:r>
            <a:r>
              <a:rPr lang="en-US" dirty="0">
                <a:sym typeface="Symbol" pitchFamily="-107" charset="2"/>
              </a:rPr>
              <a:t>∞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sym typeface="Symbol" pitchFamily="-107" charset="2"/>
              </a:rPr>
              <a:t>Calls HEAP-INCREASE-KEY to set the key of the new node to its correct value and maintain the max-heap property</a:t>
            </a:r>
          </a:p>
        </p:txBody>
      </p:sp>
      <p:sp>
        <p:nvSpPr>
          <p:cNvPr id="15367" name="Line 7"/>
          <p:cNvSpPr>
            <a:spLocks noChangeAspect="1" noChangeShapeType="1"/>
          </p:cNvSpPr>
          <p:nvPr/>
        </p:nvSpPr>
        <p:spPr bwMode="auto">
          <a:xfrm flipV="1">
            <a:off x="6924675" y="2941638"/>
            <a:ext cx="411163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8" name="Line 8"/>
          <p:cNvSpPr>
            <a:spLocks noChangeAspect="1" noChangeShapeType="1"/>
          </p:cNvSpPr>
          <p:nvPr/>
        </p:nvSpPr>
        <p:spPr bwMode="auto">
          <a:xfrm flipV="1">
            <a:off x="7666038" y="2486025"/>
            <a:ext cx="511175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9" name="Line 9"/>
          <p:cNvSpPr>
            <a:spLocks noChangeAspect="1" noChangeShapeType="1"/>
          </p:cNvSpPr>
          <p:nvPr/>
        </p:nvSpPr>
        <p:spPr bwMode="auto">
          <a:xfrm rot="16200000" flipV="1">
            <a:off x="6234906" y="2875757"/>
            <a:ext cx="511175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0" name="Line 10"/>
          <p:cNvSpPr>
            <a:spLocks noChangeAspect="1" noChangeShapeType="1"/>
          </p:cNvSpPr>
          <p:nvPr/>
        </p:nvSpPr>
        <p:spPr bwMode="auto">
          <a:xfrm rot="16200000" flipV="1">
            <a:off x="6776244" y="2478881"/>
            <a:ext cx="511175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1" name="Line 11"/>
          <p:cNvSpPr>
            <a:spLocks noChangeAspect="1" noChangeShapeType="1"/>
          </p:cNvSpPr>
          <p:nvPr/>
        </p:nvSpPr>
        <p:spPr bwMode="auto">
          <a:xfrm rot="16200000" flipV="1">
            <a:off x="7405687" y="1760538"/>
            <a:ext cx="1279525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 flipV="1">
            <a:off x="5959475" y="1804988"/>
            <a:ext cx="1600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73" name="Oval 13"/>
          <p:cNvSpPr>
            <a:spLocks noChangeArrowheads="1"/>
          </p:cNvSpPr>
          <p:nvPr/>
        </p:nvSpPr>
        <p:spPr bwMode="auto">
          <a:xfrm>
            <a:off x="6188075" y="27797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5791200" y="31765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5375" name="Oval 15"/>
          <p:cNvSpPr>
            <a:spLocks noChangeArrowheads="1"/>
          </p:cNvSpPr>
          <p:nvPr/>
        </p:nvSpPr>
        <p:spPr bwMode="auto">
          <a:xfrm>
            <a:off x="6492875" y="31765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5376" name="Oval 16"/>
          <p:cNvSpPr>
            <a:spLocks noChangeArrowheads="1"/>
          </p:cNvSpPr>
          <p:nvPr/>
        </p:nvSpPr>
        <p:spPr bwMode="auto">
          <a:xfrm>
            <a:off x="6645275" y="23383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15377" name="Oval 17"/>
          <p:cNvSpPr>
            <a:spLocks noChangeArrowheads="1"/>
          </p:cNvSpPr>
          <p:nvPr/>
        </p:nvSpPr>
        <p:spPr bwMode="auto">
          <a:xfrm>
            <a:off x="7102475" y="27797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15378" name="Oval 18"/>
          <p:cNvSpPr>
            <a:spLocks noChangeArrowheads="1"/>
          </p:cNvSpPr>
          <p:nvPr/>
        </p:nvSpPr>
        <p:spPr bwMode="auto">
          <a:xfrm>
            <a:off x="6873875" y="31765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5379" name="Oval 19"/>
          <p:cNvSpPr>
            <a:spLocks noChangeArrowheads="1"/>
          </p:cNvSpPr>
          <p:nvPr/>
        </p:nvSpPr>
        <p:spPr bwMode="auto">
          <a:xfrm>
            <a:off x="7369175" y="16525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16</a:t>
            </a:r>
          </a:p>
        </p:txBody>
      </p:sp>
      <p:sp>
        <p:nvSpPr>
          <p:cNvPr id="15380" name="Oval 20"/>
          <p:cNvSpPr>
            <a:spLocks noChangeArrowheads="1"/>
          </p:cNvSpPr>
          <p:nvPr/>
        </p:nvSpPr>
        <p:spPr bwMode="auto">
          <a:xfrm>
            <a:off x="8013700" y="23383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15381" name="Oval 21"/>
          <p:cNvSpPr>
            <a:spLocks noChangeArrowheads="1"/>
          </p:cNvSpPr>
          <p:nvPr/>
        </p:nvSpPr>
        <p:spPr bwMode="auto">
          <a:xfrm>
            <a:off x="7499350" y="27797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15382" name="Oval 22"/>
          <p:cNvSpPr>
            <a:spLocks noChangeArrowheads="1"/>
          </p:cNvSpPr>
          <p:nvPr/>
        </p:nvSpPr>
        <p:spPr bwMode="auto">
          <a:xfrm>
            <a:off x="8413750" y="27797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3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791200" y="3733800"/>
            <a:ext cx="2943225" cy="1852613"/>
            <a:chOff x="3648" y="2352"/>
            <a:chExt cx="1854" cy="1167"/>
          </a:xfrm>
        </p:grpSpPr>
        <p:sp>
          <p:nvSpPr>
            <p:cNvPr id="15384" name="Line 24"/>
            <p:cNvSpPr>
              <a:spLocks noChangeAspect="1" noChangeShapeType="1"/>
            </p:cNvSpPr>
            <p:nvPr/>
          </p:nvSpPr>
          <p:spPr bwMode="auto">
            <a:xfrm rot="16200000" flipV="1">
              <a:off x="4505" y="3127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4667" y="3317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15</a:t>
              </a:r>
              <a:endParaRPr lang="en-US">
                <a:sym typeface="Symbol" pitchFamily="-107" charset="2"/>
              </a:endParaRPr>
            </a:p>
          </p:txBody>
        </p:sp>
        <p:sp>
          <p:nvSpPr>
            <p:cNvPr id="15386" name="Line 26"/>
            <p:cNvSpPr>
              <a:spLocks noChangeAspect="1" noChangeShapeType="1"/>
            </p:cNvSpPr>
            <p:nvPr/>
          </p:nvSpPr>
          <p:spPr bwMode="auto">
            <a:xfrm flipV="1">
              <a:off x="4362" y="3164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7" name="Line 27"/>
            <p:cNvSpPr>
              <a:spLocks noChangeAspect="1" noChangeShapeType="1"/>
            </p:cNvSpPr>
            <p:nvPr/>
          </p:nvSpPr>
          <p:spPr bwMode="auto">
            <a:xfrm flipV="1">
              <a:off x="4829" y="2877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8" name="Line 28"/>
            <p:cNvSpPr>
              <a:spLocks noChangeAspect="1" noChangeShapeType="1"/>
            </p:cNvSpPr>
            <p:nvPr/>
          </p:nvSpPr>
          <p:spPr bwMode="auto">
            <a:xfrm rot="16200000" flipV="1">
              <a:off x="3928" y="312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89" name="Line 29"/>
            <p:cNvSpPr>
              <a:spLocks noChangeAspect="1" noChangeShapeType="1"/>
            </p:cNvSpPr>
            <p:nvPr/>
          </p:nvSpPr>
          <p:spPr bwMode="auto">
            <a:xfrm rot="16200000" flipV="1">
              <a:off x="4269" y="287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90" name="Line 30"/>
            <p:cNvSpPr>
              <a:spLocks noChangeAspect="1" noChangeShapeType="1"/>
            </p:cNvSpPr>
            <p:nvPr/>
          </p:nvSpPr>
          <p:spPr bwMode="auto">
            <a:xfrm rot="16200000" flipV="1">
              <a:off x="4665" y="2420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91" name="Line 31"/>
            <p:cNvSpPr>
              <a:spLocks noChangeShapeType="1"/>
            </p:cNvSpPr>
            <p:nvPr/>
          </p:nvSpPr>
          <p:spPr bwMode="auto">
            <a:xfrm flipV="1">
              <a:off x="3754" y="2448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3898" y="306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8</a:t>
              </a:r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3648" y="331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4090" y="331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4186" y="278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14</a:t>
              </a:r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4474" y="306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4330" y="331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4642" y="235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16</a:t>
              </a:r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048" y="2784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10</a:t>
              </a:r>
            </a:p>
          </p:txBody>
        </p:sp>
        <p:sp>
          <p:nvSpPr>
            <p:cNvPr id="15400" name="Oval 40"/>
            <p:cNvSpPr>
              <a:spLocks noChangeArrowheads="1"/>
            </p:cNvSpPr>
            <p:nvPr/>
          </p:nvSpPr>
          <p:spPr bwMode="auto">
            <a:xfrm>
              <a:off x="4724" y="306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15401" name="Oval 41"/>
            <p:cNvSpPr>
              <a:spLocks noChangeArrowheads="1"/>
            </p:cNvSpPr>
            <p:nvPr/>
          </p:nvSpPr>
          <p:spPr bwMode="auto">
            <a:xfrm>
              <a:off x="5300" y="306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3F488-0628-CA47-822C-E06BCED0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5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MAX-HEAP-INSERT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752600"/>
            <a:ext cx="8229600" cy="3505200"/>
          </a:xfrm>
        </p:spPr>
        <p:txBody>
          <a:bodyPr/>
          <a:lstStyle/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sz="3200" dirty="0" err="1">
                <a:solidFill>
                  <a:srgbClr val="DD0111"/>
                </a:solidFill>
                <a:latin typeface="Monotype Corsiva" charset="0"/>
              </a:rPr>
              <a:t>Alg</a:t>
            </a:r>
            <a:r>
              <a:rPr lang="en-US" altLang="en-US" sz="3200" dirty="0">
                <a:solidFill>
                  <a:srgbClr val="DD0111"/>
                </a:solidFill>
                <a:latin typeface="Monotype Corsiva" charset="0"/>
              </a:rPr>
              <a:t>:</a:t>
            </a:r>
            <a:r>
              <a:rPr lang="en-US" altLang="en-US" sz="3200" dirty="0"/>
              <a:t> MAX-HEAP-INSERT</a:t>
            </a:r>
            <a:r>
              <a:rPr lang="en-US" altLang="en-US" sz="3200" dirty="0">
                <a:latin typeface="Comic Sans MS" charset="0"/>
              </a:rPr>
              <a:t>(A, key, n)</a:t>
            </a:r>
            <a:endParaRPr lang="en-US" altLang="en-US" sz="2400" dirty="0">
              <a:latin typeface="Comic Sans MS" charset="0"/>
            </a:endParaRP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dirty="0">
                <a:latin typeface="Comic Sans MS" charset="0"/>
              </a:rPr>
              <a:t>heap-size[A]</a:t>
            </a:r>
            <a:r>
              <a:rPr lang="en-US" altLang="en-US" dirty="0"/>
              <a:t> ← </a:t>
            </a:r>
            <a:r>
              <a:rPr lang="en-US" altLang="en-US" dirty="0">
                <a:latin typeface="Comic Sans MS" charset="0"/>
              </a:rPr>
              <a:t>n + 1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altLang="en-US" dirty="0"/>
              <a:t> </a:t>
            </a:r>
            <a:r>
              <a:rPr lang="en-US" altLang="en-US" dirty="0">
                <a:latin typeface="Comic Sans MS" charset="0"/>
              </a:rPr>
              <a:t>A[n + 1] ← -</a:t>
            </a:r>
            <a:r>
              <a:rPr lang="en-US" dirty="0">
                <a:sym typeface="Symbol" pitchFamily="-107" charset="2"/>
              </a:rPr>
              <a:t> ∞</a:t>
            </a:r>
            <a:r>
              <a:rPr lang="en-US" altLang="en-US" dirty="0"/>
              <a:t> </a:t>
            </a:r>
          </a:p>
          <a:p>
            <a:pPr marL="533400" indent="-533400">
              <a:lnSpc>
                <a:spcPct val="150000"/>
              </a:lnSpc>
              <a:buFontTx/>
              <a:buAutoNum type="arabicPeriod"/>
            </a:pPr>
            <a:r>
              <a:rPr lang="en-US" altLang="en-US" dirty="0"/>
              <a:t> HEAP-INCREASE-KEY</a:t>
            </a:r>
            <a:r>
              <a:rPr lang="en-US" altLang="en-US" dirty="0">
                <a:latin typeface="Comic Sans MS" charset="0"/>
              </a:rPr>
              <a:t>(A, n + 1, key)</a:t>
            </a:r>
          </a:p>
        </p:txBody>
      </p:sp>
      <p:sp>
        <p:nvSpPr>
          <p:cNvPr id="351236" name="Text Box 4"/>
          <p:cNvSpPr txBox="1">
            <a:spLocks noChangeArrowheads="1"/>
          </p:cNvSpPr>
          <p:nvPr/>
        </p:nvSpPr>
        <p:spPr bwMode="auto">
          <a:xfrm>
            <a:off x="2362200" y="5334000"/>
            <a:ext cx="36576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en-US" dirty="0"/>
              <a:t> </a:t>
            </a:r>
            <a:r>
              <a:rPr lang="en-US" altLang="en-US" sz="2400" dirty="0">
                <a:latin typeface="Century Gothic" charset="0"/>
                <a:ea typeface="Century Gothic" charset="0"/>
                <a:cs typeface="Century Gothic" charset="0"/>
              </a:rPr>
              <a:t>Running time: </a:t>
            </a:r>
            <a:r>
              <a:rPr lang="en-US" altLang="en-US" sz="2400" dirty="0">
                <a:latin typeface="Comic Sans MS" charset="0"/>
              </a:rPr>
              <a:t>O(</a:t>
            </a:r>
            <a:r>
              <a:rPr lang="en-US" altLang="en-US" sz="2400" dirty="0" err="1">
                <a:latin typeface="Comic Sans MS" charset="0"/>
              </a:rPr>
              <a:t>lgn</a:t>
            </a:r>
            <a:r>
              <a:rPr lang="en-US" altLang="en-US" sz="2400" dirty="0">
                <a:latin typeface="Comic Sans MS" charset="0"/>
              </a:rPr>
              <a:t>)</a:t>
            </a:r>
          </a:p>
        </p:txBody>
      </p:sp>
      <p:grpSp>
        <p:nvGrpSpPr>
          <p:cNvPr id="351237" name="Group 5"/>
          <p:cNvGrpSpPr>
            <a:grpSpLocks/>
          </p:cNvGrpSpPr>
          <p:nvPr/>
        </p:nvGrpSpPr>
        <p:grpSpPr bwMode="auto">
          <a:xfrm>
            <a:off x="7315200" y="3024188"/>
            <a:ext cx="566738" cy="633412"/>
            <a:chOff x="4512" y="2352"/>
            <a:chExt cx="357" cy="399"/>
          </a:xfrm>
        </p:grpSpPr>
        <p:sp>
          <p:nvSpPr>
            <p:cNvPr id="351238" name="Line 6"/>
            <p:cNvSpPr>
              <a:spLocks noChangeAspect="1" noChangeShapeType="1"/>
            </p:cNvSpPr>
            <p:nvPr/>
          </p:nvSpPr>
          <p:spPr bwMode="auto">
            <a:xfrm rot="16200000" flipV="1">
              <a:off x="4505" y="235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1239" name="Oval 7"/>
            <p:cNvSpPr>
              <a:spLocks noChangeArrowheads="1"/>
            </p:cNvSpPr>
            <p:nvPr/>
          </p:nvSpPr>
          <p:spPr bwMode="auto">
            <a:xfrm>
              <a:off x="4667" y="2549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dirty="0"/>
                <a:t>-</a:t>
              </a:r>
              <a:r>
                <a:rPr lang="en-US" dirty="0">
                  <a:sym typeface="Symbol" pitchFamily="-107" charset="2"/>
                </a:rPr>
                <a:t>∞</a:t>
              </a:r>
              <a:endParaRPr lang="en-US" altLang="en-US" dirty="0">
                <a:sym typeface="Symbol" charset="2"/>
              </a:endParaRPr>
            </a:p>
          </p:txBody>
        </p:sp>
      </p:grpSp>
      <p:sp>
        <p:nvSpPr>
          <p:cNvPr id="351240" name="Line 8"/>
          <p:cNvSpPr>
            <a:spLocks noChangeAspect="1" noChangeShapeType="1"/>
          </p:cNvSpPr>
          <p:nvPr/>
        </p:nvSpPr>
        <p:spPr bwMode="auto">
          <a:xfrm flipV="1">
            <a:off x="7077075" y="3094038"/>
            <a:ext cx="411163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1241" name="Line 9"/>
          <p:cNvSpPr>
            <a:spLocks noChangeAspect="1" noChangeShapeType="1"/>
          </p:cNvSpPr>
          <p:nvPr/>
        </p:nvSpPr>
        <p:spPr bwMode="auto">
          <a:xfrm flipV="1">
            <a:off x="7818438" y="2638425"/>
            <a:ext cx="511175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1242" name="Line 10"/>
          <p:cNvSpPr>
            <a:spLocks noChangeAspect="1" noChangeShapeType="1"/>
          </p:cNvSpPr>
          <p:nvPr/>
        </p:nvSpPr>
        <p:spPr bwMode="auto">
          <a:xfrm rot="16200000" flipV="1">
            <a:off x="6387306" y="3028157"/>
            <a:ext cx="511175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1243" name="Line 11"/>
          <p:cNvSpPr>
            <a:spLocks noChangeAspect="1" noChangeShapeType="1"/>
          </p:cNvSpPr>
          <p:nvPr/>
        </p:nvSpPr>
        <p:spPr bwMode="auto">
          <a:xfrm rot="16200000" flipV="1">
            <a:off x="6928644" y="2631281"/>
            <a:ext cx="511175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1244" name="Line 12"/>
          <p:cNvSpPr>
            <a:spLocks noChangeAspect="1" noChangeShapeType="1"/>
          </p:cNvSpPr>
          <p:nvPr/>
        </p:nvSpPr>
        <p:spPr bwMode="auto">
          <a:xfrm rot="16200000" flipV="1">
            <a:off x="7558087" y="1912938"/>
            <a:ext cx="1279525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1245" name="Line 13"/>
          <p:cNvSpPr>
            <a:spLocks noChangeShapeType="1"/>
          </p:cNvSpPr>
          <p:nvPr/>
        </p:nvSpPr>
        <p:spPr bwMode="auto">
          <a:xfrm flipV="1">
            <a:off x="6111875" y="1957388"/>
            <a:ext cx="1600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1246" name="Oval 14"/>
          <p:cNvSpPr>
            <a:spLocks noChangeArrowheads="1"/>
          </p:cNvSpPr>
          <p:nvPr/>
        </p:nvSpPr>
        <p:spPr bwMode="auto">
          <a:xfrm>
            <a:off x="6340475" y="29321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8</a:t>
            </a:r>
          </a:p>
        </p:txBody>
      </p:sp>
      <p:sp>
        <p:nvSpPr>
          <p:cNvPr id="351247" name="Oval 15"/>
          <p:cNvSpPr>
            <a:spLocks noChangeArrowheads="1"/>
          </p:cNvSpPr>
          <p:nvPr/>
        </p:nvSpPr>
        <p:spPr bwMode="auto">
          <a:xfrm>
            <a:off x="5943600" y="33289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</a:p>
        </p:txBody>
      </p:sp>
      <p:sp>
        <p:nvSpPr>
          <p:cNvPr id="351248" name="Oval 16"/>
          <p:cNvSpPr>
            <a:spLocks noChangeArrowheads="1"/>
          </p:cNvSpPr>
          <p:nvPr/>
        </p:nvSpPr>
        <p:spPr bwMode="auto">
          <a:xfrm>
            <a:off x="6645275" y="33289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4</a:t>
            </a:r>
          </a:p>
        </p:txBody>
      </p:sp>
      <p:sp>
        <p:nvSpPr>
          <p:cNvPr id="351249" name="Oval 17"/>
          <p:cNvSpPr>
            <a:spLocks noChangeArrowheads="1"/>
          </p:cNvSpPr>
          <p:nvPr/>
        </p:nvSpPr>
        <p:spPr bwMode="auto">
          <a:xfrm>
            <a:off x="6797675" y="24907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14</a:t>
            </a:r>
          </a:p>
        </p:txBody>
      </p:sp>
      <p:sp>
        <p:nvSpPr>
          <p:cNvPr id="351250" name="Oval 18"/>
          <p:cNvSpPr>
            <a:spLocks noChangeArrowheads="1"/>
          </p:cNvSpPr>
          <p:nvPr/>
        </p:nvSpPr>
        <p:spPr bwMode="auto">
          <a:xfrm>
            <a:off x="7254875" y="29321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7</a:t>
            </a:r>
          </a:p>
        </p:txBody>
      </p:sp>
      <p:sp>
        <p:nvSpPr>
          <p:cNvPr id="351251" name="Oval 19"/>
          <p:cNvSpPr>
            <a:spLocks noChangeArrowheads="1"/>
          </p:cNvSpPr>
          <p:nvPr/>
        </p:nvSpPr>
        <p:spPr bwMode="auto">
          <a:xfrm>
            <a:off x="7026275" y="33289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</a:p>
        </p:txBody>
      </p:sp>
      <p:sp>
        <p:nvSpPr>
          <p:cNvPr id="351252" name="Oval 20"/>
          <p:cNvSpPr>
            <a:spLocks noChangeArrowheads="1"/>
          </p:cNvSpPr>
          <p:nvPr/>
        </p:nvSpPr>
        <p:spPr bwMode="auto">
          <a:xfrm>
            <a:off x="7521575" y="18049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16</a:t>
            </a:r>
          </a:p>
        </p:txBody>
      </p:sp>
      <p:sp>
        <p:nvSpPr>
          <p:cNvPr id="351253" name="Oval 21"/>
          <p:cNvSpPr>
            <a:spLocks noChangeArrowheads="1"/>
          </p:cNvSpPr>
          <p:nvPr/>
        </p:nvSpPr>
        <p:spPr bwMode="auto">
          <a:xfrm>
            <a:off x="8166100" y="24907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10</a:t>
            </a:r>
          </a:p>
        </p:txBody>
      </p:sp>
      <p:sp>
        <p:nvSpPr>
          <p:cNvPr id="351254" name="Oval 22"/>
          <p:cNvSpPr>
            <a:spLocks noChangeArrowheads="1"/>
          </p:cNvSpPr>
          <p:nvPr/>
        </p:nvSpPr>
        <p:spPr bwMode="auto">
          <a:xfrm>
            <a:off x="7651750" y="29321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9</a:t>
            </a:r>
          </a:p>
        </p:txBody>
      </p:sp>
      <p:sp>
        <p:nvSpPr>
          <p:cNvPr id="351255" name="Oval 23"/>
          <p:cNvSpPr>
            <a:spLocks noChangeArrowheads="1"/>
          </p:cNvSpPr>
          <p:nvPr/>
        </p:nvSpPr>
        <p:spPr bwMode="auto">
          <a:xfrm>
            <a:off x="8566150" y="29321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3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A826FB-047C-2047-9ADC-9A12C4F1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07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</a:t>
            </a:r>
            <a:r>
              <a:rPr lang="en-US" altLang="en-US" sz="2800"/>
              <a:t>MAX-HEAP-INSERT</a:t>
            </a:r>
          </a:p>
        </p:txBody>
      </p:sp>
      <p:grpSp>
        <p:nvGrpSpPr>
          <p:cNvPr id="352259" name="Group 3"/>
          <p:cNvGrpSpPr>
            <a:grpSpLocks/>
          </p:cNvGrpSpPr>
          <p:nvPr/>
        </p:nvGrpSpPr>
        <p:grpSpPr bwMode="auto">
          <a:xfrm>
            <a:off x="1635125" y="3106738"/>
            <a:ext cx="566738" cy="633412"/>
            <a:chOff x="4512" y="2352"/>
            <a:chExt cx="357" cy="399"/>
          </a:xfrm>
        </p:grpSpPr>
        <p:sp>
          <p:nvSpPr>
            <p:cNvPr id="352260" name="Line 4"/>
            <p:cNvSpPr>
              <a:spLocks noChangeAspect="1" noChangeShapeType="1"/>
            </p:cNvSpPr>
            <p:nvPr/>
          </p:nvSpPr>
          <p:spPr bwMode="auto">
            <a:xfrm rot="16200000" flipV="1">
              <a:off x="4505" y="235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61" name="Oval 5"/>
            <p:cNvSpPr>
              <a:spLocks noChangeArrowheads="1"/>
            </p:cNvSpPr>
            <p:nvPr/>
          </p:nvSpPr>
          <p:spPr bwMode="auto">
            <a:xfrm>
              <a:off x="4667" y="2549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 dirty="0"/>
                <a:t>-</a:t>
              </a:r>
              <a:r>
                <a:rPr lang="en-US" dirty="0">
                  <a:sym typeface="Symbol" pitchFamily="-107" charset="2"/>
                </a:rPr>
                <a:t>∞</a:t>
              </a:r>
              <a:endParaRPr lang="en-US" altLang="en-US" dirty="0">
                <a:sym typeface="Symbol" charset="2"/>
              </a:endParaRPr>
            </a:p>
          </p:txBody>
        </p:sp>
      </p:grpSp>
      <p:grpSp>
        <p:nvGrpSpPr>
          <p:cNvPr id="352262" name="Group 6"/>
          <p:cNvGrpSpPr>
            <a:grpSpLocks/>
          </p:cNvGrpSpPr>
          <p:nvPr/>
        </p:nvGrpSpPr>
        <p:grpSpPr bwMode="auto">
          <a:xfrm>
            <a:off x="263525" y="1179513"/>
            <a:ext cx="3133726" cy="2552700"/>
            <a:chOff x="166" y="743"/>
            <a:chExt cx="1974" cy="1608"/>
          </a:xfrm>
        </p:grpSpPr>
        <p:sp>
          <p:nvSpPr>
            <p:cNvPr id="352263" name="Line 7"/>
            <p:cNvSpPr>
              <a:spLocks noChangeAspect="1" noChangeShapeType="1"/>
            </p:cNvSpPr>
            <p:nvPr/>
          </p:nvSpPr>
          <p:spPr bwMode="auto">
            <a:xfrm flipV="1">
              <a:off x="880" y="2001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64" name="Line 8"/>
            <p:cNvSpPr>
              <a:spLocks noChangeAspect="1" noChangeShapeType="1"/>
            </p:cNvSpPr>
            <p:nvPr/>
          </p:nvSpPr>
          <p:spPr bwMode="auto">
            <a:xfrm flipV="1">
              <a:off x="1347" y="1714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65" name="Line 9"/>
            <p:cNvSpPr>
              <a:spLocks noChangeAspect="1" noChangeShapeType="1"/>
            </p:cNvSpPr>
            <p:nvPr/>
          </p:nvSpPr>
          <p:spPr bwMode="auto">
            <a:xfrm rot="16200000" flipV="1">
              <a:off x="446" y="195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66" name="Line 10"/>
            <p:cNvSpPr>
              <a:spLocks noChangeAspect="1" noChangeShapeType="1"/>
            </p:cNvSpPr>
            <p:nvPr/>
          </p:nvSpPr>
          <p:spPr bwMode="auto">
            <a:xfrm rot="16200000" flipV="1">
              <a:off x="787" y="1709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67" name="Line 11"/>
            <p:cNvSpPr>
              <a:spLocks noChangeAspect="1" noChangeShapeType="1"/>
            </p:cNvSpPr>
            <p:nvPr/>
          </p:nvSpPr>
          <p:spPr bwMode="auto">
            <a:xfrm rot="16200000" flipV="1">
              <a:off x="1183" y="1257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68" name="Line 12"/>
            <p:cNvSpPr>
              <a:spLocks noChangeShapeType="1"/>
            </p:cNvSpPr>
            <p:nvPr/>
          </p:nvSpPr>
          <p:spPr bwMode="auto">
            <a:xfrm flipV="1">
              <a:off x="272" y="1285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69" name="Oval 13"/>
            <p:cNvSpPr>
              <a:spLocks noChangeArrowheads="1"/>
            </p:cNvSpPr>
            <p:nvPr/>
          </p:nvSpPr>
          <p:spPr bwMode="auto">
            <a:xfrm>
              <a:off x="416" y="189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52270" name="Oval 14"/>
            <p:cNvSpPr>
              <a:spLocks noChangeArrowheads="1"/>
            </p:cNvSpPr>
            <p:nvPr/>
          </p:nvSpPr>
          <p:spPr bwMode="auto">
            <a:xfrm>
              <a:off x="166" y="214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52271" name="Oval 15"/>
            <p:cNvSpPr>
              <a:spLocks noChangeArrowheads="1"/>
            </p:cNvSpPr>
            <p:nvPr/>
          </p:nvSpPr>
          <p:spPr bwMode="auto">
            <a:xfrm>
              <a:off x="608" y="214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4</a:t>
              </a:r>
            </a:p>
          </p:txBody>
        </p:sp>
        <p:sp>
          <p:nvSpPr>
            <p:cNvPr id="352272" name="Oval 16"/>
            <p:cNvSpPr>
              <a:spLocks noChangeArrowheads="1"/>
            </p:cNvSpPr>
            <p:nvPr/>
          </p:nvSpPr>
          <p:spPr bwMode="auto">
            <a:xfrm>
              <a:off x="704" y="162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52273" name="Oval 17"/>
            <p:cNvSpPr>
              <a:spLocks noChangeArrowheads="1"/>
            </p:cNvSpPr>
            <p:nvPr/>
          </p:nvSpPr>
          <p:spPr bwMode="auto">
            <a:xfrm>
              <a:off x="992" y="189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352274" name="Oval 18"/>
            <p:cNvSpPr>
              <a:spLocks noChangeArrowheads="1"/>
            </p:cNvSpPr>
            <p:nvPr/>
          </p:nvSpPr>
          <p:spPr bwMode="auto">
            <a:xfrm>
              <a:off x="848" y="214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52275" name="Oval 19"/>
            <p:cNvSpPr>
              <a:spLocks noChangeArrowheads="1"/>
            </p:cNvSpPr>
            <p:nvPr/>
          </p:nvSpPr>
          <p:spPr bwMode="auto">
            <a:xfrm>
              <a:off x="1160" y="118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16</a:t>
              </a:r>
            </a:p>
          </p:txBody>
        </p:sp>
        <p:sp>
          <p:nvSpPr>
            <p:cNvPr id="352276" name="Oval 20"/>
            <p:cNvSpPr>
              <a:spLocks noChangeArrowheads="1"/>
            </p:cNvSpPr>
            <p:nvPr/>
          </p:nvSpPr>
          <p:spPr bwMode="auto">
            <a:xfrm>
              <a:off x="1566" y="162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52277" name="Oval 21"/>
            <p:cNvSpPr>
              <a:spLocks noChangeArrowheads="1"/>
            </p:cNvSpPr>
            <p:nvPr/>
          </p:nvSpPr>
          <p:spPr bwMode="auto">
            <a:xfrm>
              <a:off x="1242" y="189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52278" name="Oval 22"/>
            <p:cNvSpPr>
              <a:spLocks noChangeArrowheads="1"/>
            </p:cNvSpPr>
            <p:nvPr/>
          </p:nvSpPr>
          <p:spPr bwMode="auto">
            <a:xfrm>
              <a:off x="1818" y="189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  <p:sp>
          <p:nvSpPr>
            <p:cNvPr id="352279" name="Text Box 23"/>
            <p:cNvSpPr txBox="1">
              <a:spLocks noChangeArrowheads="1"/>
            </p:cNvSpPr>
            <p:nvPr/>
          </p:nvSpPr>
          <p:spPr bwMode="auto">
            <a:xfrm>
              <a:off x="592" y="743"/>
              <a:ext cx="154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dirty="0">
                  <a:latin typeface="Century Gothic" charset="0"/>
                  <a:ea typeface="Century Gothic" charset="0"/>
                  <a:cs typeface="Century Gothic" charset="0"/>
                </a:rPr>
                <a:t>Insert value 15:</a:t>
              </a:r>
            </a:p>
            <a:p>
              <a:r>
                <a:rPr lang="en-US" altLang="en-US" dirty="0">
                  <a:latin typeface="Century Gothic" charset="0"/>
                  <a:ea typeface="Century Gothic" charset="0"/>
                  <a:cs typeface="Century Gothic" charset="0"/>
                </a:rPr>
                <a:t>- Start by inserting -</a:t>
              </a:r>
              <a:r>
                <a:rPr lang="en-US" dirty="0">
                  <a:latin typeface="Century Gothic" charset="0"/>
                  <a:ea typeface="Century Gothic" charset="0"/>
                  <a:cs typeface="Century Gothic" charset="0"/>
                  <a:sym typeface="Symbol" pitchFamily="-107" charset="2"/>
                </a:rPr>
                <a:t>∞</a:t>
              </a:r>
              <a:endParaRPr lang="en-US" altLang="en-US" dirty="0">
                <a:latin typeface="Century Gothic" charset="0"/>
                <a:ea typeface="Century Gothic" charset="0"/>
                <a:cs typeface="Century Gothic" charset="0"/>
                <a:sym typeface="Symbol" charset="2"/>
              </a:endParaRPr>
            </a:p>
          </p:txBody>
        </p:sp>
      </p:grpSp>
      <p:grpSp>
        <p:nvGrpSpPr>
          <p:cNvPr id="352280" name="Group 24"/>
          <p:cNvGrpSpPr>
            <a:grpSpLocks/>
          </p:cNvGrpSpPr>
          <p:nvPr/>
        </p:nvGrpSpPr>
        <p:grpSpPr bwMode="auto">
          <a:xfrm>
            <a:off x="4341813" y="1179513"/>
            <a:ext cx="4502150" cy="2557462"/>
            <a:chOff x="2735" y="743"/>
            <a:chExt cx="2836" cy="1611"/>
          </a:xfrm>
        </p:grpSpPr>
        <p:sp>
          <p:nvSpPr>
            <p:cNvPr id="352281" name="Line 25"/>
            <p:cNvSpPr>
              <a:spLocks noChangeAspect="1" noChangeShapeType="1"/>
            </p:cNvSpPr>
            <p:nvPr/>
          </p:nvSpPr>
          <p:spPr bwMode="auto">
            <a:xfrm rot="16200000" flipV="1">
              <a:off x="3592" y="196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2" name="Oval 26"/>
            <p:cNvSpPr>
              <a:spLocks noChangeArrowheads="1"/>
            </p:cNvSpPr>
            <p:nvPr/>
          </p:nvSpPr>
          <p:spPr bwMode="auto">
            <a:xfrm>
              <a:off x="3754" y="2152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15</a:t>
              </a:r>
              <a:endParaRPr lang="en-US" altLang="en-US">
                <a:sym typeface="Symbol" charset="2"/>
              </a:endParaRPr>
            </a:p>
          </p:txBody>
        </p:sp>
        <p:sp>
          <p:nvSpPr>
            <p:cNvPr id="352283" name="Line 27"/>
            <p:cNvSpPr>
              <a:spLocks noChangeAspect="1" noChangeShapeType="1"/>
            </p:cNvSpPr>
            <p:nvPr/>
          </p:nvSpPr>
          <p:spPr bwMode="auto">
            <a:xfrm flipV="1">
              <a:off x="3449" y="1999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4" name="Line 28"/>
            <p:cNvSpPr>
              <a:spLocks noChangeAspect="1" noChangeShapeType="1"/>
            </p:cNvSpPr>
            <p:nvPr/>
          </p:nvSpPr>
          <p:spPr bwMode="auto">
            <a:xfrm flipV="1">
              <a:off x="3916" y="1712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5" name="Line 29"/>
            <p:cNvSpPr>
              <a:spLocks noChangeAspect="1" noChangeShapeType="1"/>
            </p:cNvSpPr>
            <p:nvPr/>
          </p:nvSpPr>
          <p:spPr bwMode="auto">
            <a:xfrm rot="16200000" flipV="1">
              <a:off x="3015" y="1957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6" name="Line 30"/>
            <p:cNvSpPr>
              <a:spLocks noChangeAspect="1" noChangeShapeType="1"/>
            </p:cNvSpPr>
            <p:nvPr/>
          </p:nvSpPr>
          <p:spPr bwMode="auto">
            <a:xfrm rot="16200000" flipV="1">
              <a:off x="3356" y="1707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7" name="Line 31"/>
            <p:cNvSpPr>
              <a:spLocks noChangeAspect="1" noChangeShapeType="1"/>
            </p:cNvSpPr>
            <p:nvPr/>
          </p:nvSpPr>
          <p:spPr bwMode="auto">
            <a:xfrm rot="16200000" flipV="1">
              <a:off x="3752" y="1255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8" name="Line 32"/>
            <p:cNvSpPr>
              <a:spLocks noChangeShapeType="1"/>
            </p:cNvSpPr>
            <p:nvPr/>
          </p:nvSpPr>
          <p:spPr bwMode="auto">
            <a:xfrm flipV="1">
              <a:off x="2841" y="1283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289" name="Oval 33"/>
            <p:cNvSpPr>
              <a:spLocks noChangeArrowheads="1"/>
            </p:cNvSpPr>
            <p:nvPr/>
          </p:nvSpPr>
          <p:spPr bwMode="auto">
            <a:xfrm>
              <a:off x="2985" y="1897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52290" name="Oval 34"/>
            <p:cNvSpPr>
              <a:spLocks noChangeArrowheads="1"/>
            </p:cNvSpPr>
            <p:nvPr/>
          </p:nvSpPr>
          <p:spPr bwMode="auto">
            <a:xfrm>
              <a:off x="2735" y="2147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52291" name="Oval 35"/>
            <p:cNvSpPr>
              <a:spLocks noChangeArrowheads="1"/>
            </p:cNvSpPr>
            <p:nvPr/>
          </p:nvSpPr>
          <p:spPr bwMode="auto">
            <a:xfrm>
              <a:off x="3177" y="2147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4</a:t>
              </a:r>
            </a:p>
          </p:txBody>
        </p:sp>
        <p:sp>
          <p:nvSpPr>
            <p:cNvPr id="352292" name="Oval 36"/>
            <p:cNvSpPr>
              <a:spLocks noChangeArrowheads="1"/>
            </p:cNvSpPr>
            <p:nvPr/>
          </p:nvSpPr>
          <p:spPr bwMode="auto">
            <a:xfrm>
              <a:off x="3273" y="161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52293" name="Oval 37"/>
            <p:cNvSpPr>
              <a:spLocks noChangeArrowheads="1"/>
            </p:cNvSpPr>
            <p:nvPr/>
          </p:nvSpPr>
          <p:spPr bwMode="auto">
            <a:xfrm>
              <a:off x="3561" y="1897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</a:p>
          </p:txBody>
        </p:sp>
        <p:sp>
          <p:nvSpPr>
            <p:cNvPr id="352294" name="Oval 38"/>
            <p:cNvSpPr>
              <a:spLocks noChangeArrowheads="1"/>
            </p:cNvSpPr>
            <p:nvPr/>
          </p:nvSpPr>
          <p:spPr bwMode="auto">
            <a:xfrm>
              <a:off x="3417" y="2147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52295" name="Oval 39"/>
            <p:cNvSpPr>
              <a:spLocks noChangeArrowheads="1"/>
            </p:cNvSpPr>
            <p:nvPr/>
          </p:nvSpPr>
          <p:spPr bwMode="auto">
            <a:xfrm>
              <a:off x="3729" y="1187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16</a:t>
              </a:r>
            </a:p>
          </p:txBody>
        </p:sp>
        <p:sp>
          <p:nvSpPr>
            <p:cNvPr id="352296" name="Oval 40"/>
            <p:cNvSpPr>
              <a:spLocks noChangeArrowheads="1"/>
            </p:cNvSpPr>
            <p:nvPr/>
          </p:nvSpPr>
          <p:spPr bwMode="auto">
            <a:xfrm>
              <a:off x="4135" y="1619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52297" name="Oval 41"/>
            <p:cNvSpPr>
              <a:spLocks noChangeArrowheads="1"/>
            </p:cNvSpPr>
            <p:nvPr/>
          </p:nvSpPr>
          <p:spPr bwMode="auto">
            <a:xfrm>
              <a:off x="3811" y="1897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52298" name="Oval 42"/>
            <p:cNvSpPr>
              <a:spLocks noChangeArrowheads="1"/>
            </p:cNvSpPr>
            <p:nvPr/>
          </p:nvSpPr>
          <p:spPr bwMode="auto">
            <a:xfrm>
              <a:off x="4387" y="1897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  <p:sp>
          <p:nvSpPr>
            <p:cNvPr id="352299" name="Text Box 43"/>
            <p:cNvSpPr txBox="1">
              <a:spLocks noChangeArrowheads="1"/>
            </p:cNvSpPr>
            <p:nvPr/>
          </p:nvSpPr>
          <p:spPr bwMode="auto">
            <a:xfrm>
              <a:off x="2755" y="743"/>
              <a:ext cx="28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Century Gothic" charset="0"/>
                  <a:ea typeface="Century Gothic" charset="0"/>
                  <a:cs typeface="Century Gothic" charset="0"/>
                </a:rPr>
                <a:t>Increase the key to 15</a:t>
              </a:r>
            </a:p>
            <a:p>
              <a:r>
                <a:rPr lang="en-US" altLang="en-US" dirty="0">
                  <a:latin typeface="Century Gothic" charset="0"/>
                  <a:ea typeface="Century Gothic" charset="0"/>
                  <a:cs typeface="Century Gothic" charset="0"/>
                </a:rPr>
                <a:t>Call HEAP-INCREASE-KEY on A[11] = 15</a:t>
              </a:r>
            </a:p>
          </p:txBody>
        </p:sp>
      </p:grpSp>
      <p:grpSp>
        <p:nvGrpSpPr>
          <p:cNvPr id="352300" name="Group 44"/>
          <p:cNvGrpSpPr>
            <a:grpSpLocks/>
          </p:cNvGrpSpPr>
          <p:nvPr/>
        </p:nvGrpSpPr>
        <p:grpSpPr bwMode="auto">
          <a:xfrm>
            <a:off x="327025" y="3965045"/>
            <a:ext cx="2943225" cy="2557462"/>
            <a:chOff x="206" y="2519"/>
            <a:chExt cx="1854" cy="1611"/>
          </a:xfrm>
        </p:grpSpPr>
        <p:sp>
          <p:nvSpPr>
            <p:cNvPr id="352301" name="Line 45"/>
            <p:cNvSpPr>
              <a:spLocks noChangeAspect="1" noChangeShapeType="1"/>
            </p:cNvSpPr>
            <p:nvPr/>
          </p:nvSpPr>
          <p:spPr bwMode="auto">
            <a:xfrm rot="16200000" flipV="1">
              <a:off x="1063" y="3738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2" name="Oval 46"/>
            <p:cNvSpPr>
              <a:spLocks noChangeArrowheads="1"/>
            </p:cNvSpPr>
            <p:nvPr/>
          </p:nvSpPr>
          <p:spPr bwMode="auto">
            <a:xfrm>
              <a:off x="1225" y="3928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  <a:endParaRPr lang="en-US" altLang="en-US">
                <a:sym typeface="Symbol" charset="2"/>
              </a:endParaRPr>
            </a:p>
          </p:txBody>
        </p:sp>
        <p:sp>
          <p:nvSpPr>
            <p:cNvPr id="352303" name="Line 47"/>
            <p:cNvSpPr>
              <a:spLocks noChangeAspect="1" noChangeShapeType="1"/>
            </p:cNvSpPr>
            <p:nvPr/>
          </p:nvSpPr>
          <p:spPr bwMode="auto">
            <a:xfrm flipV="1">
              <a:off x="920" y="3775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4" name="Line 48"/>
            <p:cNvSpPr>
              <a:spLocks noChangeAspect="1" noChangeShapeType="1"/>
            </p:cNvSpPr>
            <p:nvPr/>
          </p:nvSpPr>
          <p:spPr bwMode="auto">
            <a:xfrm flipV="1">
              <a:off x="1387" y="3488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5" name="Line 49"/>
            <p:cNvSpPr>
              <a:spLocks noChangeAspect="1" noChangeShapeType="1"/>
            </p:cNvSpPr>
            <p:nvPr/>
          </p:nvSpPr>
          <p:spPr bwMode="auto">
            <a:xfrm rot="16200000" flipV="1">
              <a:off x="486" y="3733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6" name="Line 50"/>
            <p:cNvSpPr>
              <a:spLocks noChangeAspect="1" noChangeShapeType="1"/>
            </p:cNvSpPr>
            <p:nvPr/>
          </p:nvSpPr>
          <p:spPr bwMode="auto">
            <a:xfrm rot="16200000" flipV="1">
              <a:off x="827" y="3483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7" name="Line 51"/>
            <p:cNvSpPr>
              <a:spLocks noChangeAspect="1" noChangeShapeType="1"/>
            </p:cNvSpPr>
            <p:nvPr/>
          </p:nvSpPr>
          <p:spPr bwMode="auto">
            <a:xfrm rot="16200000" flipV="1">
              <a:off x="1223" y="3031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8" name="Line 52"/>
            <p:cNvSpPr>
              <a:spLocks noChangeShapeType="1"/>
            </p:cNvSpPr>
            <p:nvPr/>
          </p:nvSpPr>
          <p:spPr bwMode="auto">
            <a:xfrm flipV="1">
              <a:off x="312" y="3059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09" name="Oval 53"/>
            <p:cNvSpPr>
              <a:spLocks noChangeArrowheads="1"/>
            </p:cNvSpPr>
            <p:nvPr/>
          </p:nvSpPr>
          <p:spPr bwMode="auto">
            <a:xfrm>
              <a:off x="456" y="36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52310" name="Oval 54"/>
            <p:cNvSpPr>
              <a:spLocks noChangeArrowheads="1"/>
            </p:cNvSpPr>
            <p:nvPr/>
          </p:nvSpPr>
          <p:spPr bwMode="auto">
            <a:xfrm>
              <a:off x="206" y="392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52311" name="Oval 55"/>
            <p:cNvSpPr>
              <a:spLocks noChangeArrowheads="1"/>
            </p:cNvSpPr>
            <p:nvPr/>
          </p:nvSpPr>
          <p:spPr bwMode="auto">
            <a:xfrm>
              <a:off x="648" y="392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4</a:t>
              </a:r>
            </a:p>
          </p:txBody>
        </p:sp>
        <p:sp>
          <p:nvSpPr>
            <p:cNvPr id="352312" name="Oval 56"/>
            <p:cNvSpPr>
              <a:spLocks noChangeArrowheads="1"/>
            </p:cNvSpPr>
            <p:nvPr/>
          </p:nvSpPr>
          <p:spPr bwMode="auto">
            <a:xfrm>
              <a:off x="744" y="3395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52313" name="Oval 57"/>
            <p:cNvSpPr>
              <a:spLocks noChangeArrowheads="1"/>
            </p:cNvSpPr>
            <p:nvPr/>
          </p:nvSpPr>
          <p:spPr bwMode="auto">
            <a:xfrm>
              <a:off x="1032" y="3673"/>
              <a:ext cx="202" cy="20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15</a:t>
              </a:r>
            </a:p>
          </p:txBody>
        </p:sp>
        <p:sp>
          <p:nvSpPr>
            <p:cNvPr id="352314" name="Oval 58"/>
            <p:cNvSpPr>
              <a:spLocks noChangeArrowheads="1"/>
            </p:cNvSpPr>
            <p:nvPr/>
          </p:nvSpPr>
          <p:spPr bwMode="auto">
            <a:xfrm>
              <a:off x="888" y="392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52315" name="Oval 59"/>
            <p:cNvSpPr>
              <a:spLocks noChangeArrowheads="1"/>
            </p:cNvSpPr>
            <p:nvPr/>
          </p:nvSpPr>
          <p:spPr bwMode="auto">
            <a:xfrm>
              <a:off x="1200" y="296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16</a:t>
              </a:r>
            </a:p>
          </p:txBody>
        </p:sp>
        <p:sp>
          <p:nvSpPr>
            <p:cNvPr id="352316" name="Oval 60"/>
            <p:cNvSpPr>
              <a:spLocks noChangeArrowheads="1"/>
            </p:cNvSpPr>
            <p:nvPr/>
          </p:nvSpPr>
          <p:spPr bwMode="auto">
            <a:xfrm>
              <a:off x="1606" y="3395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52317" name="Oval 61"/>
            <p:cNvSpPr>
              <a:spLocks noChangeArrowheads="1"/>
            </p:cNvSpPr>
            <p:nvPr/>
          </p:nvSpPr>
          <p:spPr bwMode="auto">
            <a:xfrm>
              <a:off x="1282" y="36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52318" name="Oval 62"/>
            <p:cNvSpPr>
              <a:spLocks noChangeArrowheads="1"/>
            </p:cNvSpPr>
            <p:nvPr/>
          </p:nvSpPr>
          <p:spPr bwMode="auto">
            <a:xfrm>
              <a:off x="1858" y="3673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  <p:sp>
          <p:nvSpPr>
            <p:cNvPr id="352319" name="Text Box 63"/>
            <p:cNvSpPr txBox="1">
              <a:spLocks noChangeArrowheads="1"/>
            </p:cNvSpPr>
            <p:nvPr/>
          </p:nvSpPr>
          <p:spPr bwMode="auto">
            <a:xfrm>
              <a:off x="492" y="2519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</p:grpSp>
      <p:grpSp>
        <p:nvGrpSpPr>
          <p:cNvPr id="352320" name="Group 64"/>
          <p:cNvGrpSpPr>
            <a:grpSpLocks/>
          </p:cNvGrpSpPr>
          <p:nvPr/>
        </p:nvGrpSpPr>
        <p:grpSpPr bwMode="auto">
          <a:xfrm>
            <a:off x="4695826" y="3880907"/>
            <a:ext cx="3584576" cy="2557463"/>
            <a:chOff x="2958" y="2466"/>
            <a:chExt cx="2258" cy="1611"/>
          </a:xfrm>
        </p:grpSpPr>
        <p:sp>
          <p:nvSpPr>
            <p:cNvPr id="352321" name="Line 65"/>
            <p:cNvSpPr>
              <a:spLocks noChangeAspect="1" noChangeShapeType="1"/>
            </p:cNvSpPr>
            <p:nvPr/>
          </p:nvSpPr>
          <p:spPr bwMode="auto">
            <a:xfrm rot="16200000" flipV="1">
              <a:off x="3815" y="3685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22" name="Oval 66"/>
            <p:cNvSpPr>
              <a:spLocks noChangeArrowheads="1"/>
            </p:cNvSpPr>
            <p:nvPr/>
          </p:nvSpPr>
          <p:spPr bwMode="auto">
            <a:xfrm>
              <a:off x="3977" y="3875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7</a:t>
              </a:r>
              <a:endParaRPr lang="en-US" altLang="en-US">
                <a:sym typeface="Symbol" charset="2"/>
              </a:endParaRPr>
            </a:p>
          </p:txBody>
        </p:sp>
        <p:sp>
          <p:nvSpPr>
            <p:cNvPr id="352323" name="Line 67"/>
            <p:cNvSpPr>
              <a:spLocks noChangeAspect="1" noChangeShapeType="1"/>
            </p:cNvSpPr>
            <p:nvPr/>
          </p:nvSpPr>
          <p:spPr bwMode="auto">
            <a:xfrm flipV="1">
              <a:off x="3672" y="3722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24" name="Line 68"/>
            <p:cNvSpPr>
              <a:spLocks noChangeAspect="1" noChangeShapeType="1"/>
            </p:cNvSpPr>
            <p:nvPr/>
          </p:nvSpPr>
          <p:spPr bwMode="auto">
            <a:xfrm flipV="1">
              <a:off x="4139" y="3435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25" name="Line 69"/>
            <p:cNvSpPr>
              <a:spLocks noChangeAspect="1" noChangeShapeType="1"/>
            </p:cNvSpPr>
            <p:nvPr/>
          </p:nvSpPr>
          <p:spPr bwMode="auto">
            <a:xfrm rot="16200000" flipV="1">
              <a:off x="3238" y="3680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26" name="Line 70"/>
            <p:cNvSpPr>
              <a:spLocks noChangeAspect="1" noChangeShapeType="1"/>
            </p:cNvSpPr>
            <p:nvPr/>
          </p:nvSpPr>
          <p:spPr bwMode="auto">
            <a:xfrm rot="16200000" flipV="1">
              <a:off x="3579" y="3430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27" name="Line 71"/>
            <p:cNvSpPr>
              <a:spLocks noChangeAspect="1" noChangeShapeType="1"/>
            </p:cNvSpPr>
            <p:nvPr/>
          </p:nvSpPr>
          <p:spPr bwMode="auto">
            <a:xfrm rot="16200000" flipV="1">
              <a:off x="3975" y="2978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28" name="Line 72"/>
            <p:cNvSpPr>
              <a:spLocks noChangeShapeType="1"/>
            </p:cNvSpPr>
            <p:nvPr/>
          </p:nvSpPr>
          <p:spPr bwMode="auto">
            <a:xfrm flipV="1">
              <a:off x="3064" y="3006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2329" name="Oval 73"/>
            <p:cNvSpPr>
              <a:spLocks noChangeArrowheads="1"/>
            </p:cNvSpPr>
            <p:nvPr/>
          </p:nvSpPr>
          <p:spPr bwMode="auto">
            <a:xfrm>
              <a:off x="3208" y="362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8</a:t>
              </a:r>
            </a:p>
          </p:txBody>
        </p:sp>
        <p:sp>
          <p:nvSpPr>
            <p:cNvPr id="352330" name="Oval 74"/>
            <p:cNvSpPr>
              <a:spLocks noChangeArrowheads="1"/>
            </p:cNvSpPr>
            <p:nvPr/>
          </p:nvSpPr>
          <p:spPr bwMode="auto">
            <a:xfrm>
              <a:off x="2958" y="387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2</a:t>
              </a:r>
            </a:p>
          </p:txBody>
        </p:sp>
        <p:sp>
          <p:nvSpPr>
            <p:cNvPr id="352331" name="Oval 75"/>
            <p:cNvSpPr>
              <a:spLocks noChangeArrowheads="1"/>
            </p:cNvSpPr>
            <p:nvPr/>
          </p:nvSpPr>
          <p:spPr bwMode="auto">
            <a:xfrm>
              <a:off x="3400" y="387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4</a:t>
              </a:r>
            </a:p>
          </p:txBody>
        </p:sp>
        <p:sp>
          <p:nvSpPr>
            <p:cNvPr id="352332" name="Oval 76"/>
            <p:cNvSpPr>
              <a:spLocks noChangeArrowheads="1"/>
            </p:cNvSpPr>
            <p:nvPr/>
          </p:nvSpPr>
          <p:spPr bwMode="auto">
            <a:xfrm>
              <a:off x="3496" y="334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15</a:t>
              </a:r>
            </a:p>
          </p:txBody>
        </p:sp>
        <p:sp>
          <p:nvSpPr>
            <p:cNvPr id="352333" name="Oval 77"/>
            <p:cNvSpPr>
              <a:spLocks noChangeArrowheads="1"/>
            </p:cNvSpPr>
            <p:nvPr/>
          </p:nvSpPr>
          <p:spPr bwMode="auto">
            <a:xfrm>
              <a:off x="3784" y="362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14</a:t>
              </a:r>
            </a:p>
          </p:txBody>
        </p:sp>
        <p:sp>
          <p:nvSpPr>
            <p:cNvPr id="352334" name="Oval 78"/>
            <p:cNvSpPr>
              <a:spLocks noChangeArrowheads="1"/>
            </p:cNvSpPr>
            <p:nvPr/>
          </p:nvSpPr>
          <p:spPr bwMode="auto">
            <a:xfrm>
              <a:off x="3640" y="387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352335" name="Oval 79"/>
            <p:cNvSpPr>
              <a:spLocks noChangeArrowheads="1"/>
            </p:cNvSpPr>
            <p:nvPr/>
          </p:nvSpPr>
          <p:spPr bwMode="auto">
            <a:xfrm>
              <a:off x="3952" y="291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16</a:t>
              </a:r>
            </a:p>
          </p:txBody>
        </p:sp>
        <p:sp>
          <p:nvSpPr>
            <p:cNvPr id="352336" name="Oval 80"/>
            <p:cNvSpPr>
              <a:spLocks noChangeArrowheads="1"/>
            </p:cNvSpPr>
            <p:nvPr/>
          </p:nvSpPr>
          <p:spPr bwMode="auto">
            <a:xfrm>
              <a:off x="4358" y="334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10</a:t>
              </a:r>
            </a:p>
          </p:txBody>
        </p:sp>
        <p:sp>
          <p:nvSpPr>
            <p:cNvPr id="352337" name="Oval 81"/>
            <p:cNvSpPr>
              <a:spLocks noChangeArrowheads="1"/>
            </p:cNvSpPr>
            <p:nvPr/>
          </p:nvSpPr>
          <p:spPr bwMode="auto">
            <a:xfrm>
              <a:off x="4034" y="362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9</a:t>
              </a:r>
            </a:p>
          </p:txBody>
        </p:sp>
        <p:sp>
          <p:nvSpPr>
            <p:cNvPr id="352338" name="Oval 82"/>
            <p:cNvSpPr>
              <a:spLocks noChangeArrowheads="1"/>
            </p:cNvSpPr>
            <p:nvPr/>
          </p:nvSpPr>
          <p:spPr bwMode="auto">
            <a:xfrm>
              <a:off x="4610" y="362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en-US"/>
                <a:t>3</a:t>
              </a:r>
            </a:p>
          </p:txBody>
        </p:sp>
        <p:sp>
          <p:nvSpPr>
            <p:cNvPr id="352339" name="Text Box 83"/>
            <p:cNvSpPr txBox="1">
              <a:spLocks noChangeArrowheads="1"/>
            </p:cNvSpPr>
            <p:nvPr/>
          </p:nvSpPr>
          <p:spPr bwMode="auto">
            <a:xfrm>
              <a:off x="3013" y="2466"/>
              <a:ext cx="220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Century Gothic" charset="0"/>
                  <a:ea typeface="Century Gothic" charset="0"/>
                  <a:cs typeface="Century Gothic" charset="0"/>
                </a:rPr>
                <a:t>The restored heap containing</a:t>
              </a:r>
            </a:p>
            <a:p>
              <a:r>
                <a:rPr lang="en-US" altLang="en-US" dirty="0">
                  <a:latin typeface="Century Gothic" charset="0"/>
                  <a:ea typeface="Century Gothic" charset="0"/>
                  <a:cs typeface="Century Gothic" charset="0"/>
                </a:rPr>
                <a:t>the newly added element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3D50C9-6435-1442-9874-C1C92E5A6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3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altLang="en-US"/>
              <a:t>CS 477/677 - Lecture 11</a:t>
            </a:r>
            <a:endParaRPr lang="en-US" altLang="en-US"/>
          </a:p>
        </p:txBody>
      </p:sp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dirty="0"/>
              <a:t>We can perform the following operations on heaps: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MAX-HEAPIFY				</a:t>
            </a:r>
            <a:r>
              <a:rPr lang="en-US" altLang="en-US" dirty="0">
                <a:latin typeface="Comic Sans MS" charset="0"/>
              </a:rPr>
              <a:t>O(</a:t>
            </a:r>
            <a:r>
              <a:rPr lang="en-US" altLang="en-US" dirty="0" err="1">
                <a:latin typeface="Comic Sans MS" charset="0"/>
              </a:rPr>
              <a:t>lgn</a:t>
            </a:r>
            <a:r>
              <a:rPr lang="en-US" altLang="en-US" dirty="0">
                <a:latin typeface="Comic Sans MS" charset="0"/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BUILD-MAX-HEAP			</a:t>
            </a:r>
            <a:r>
              <a:rPr lang="en-US" altLang="en-US" dirty="0">
                <a:latin typeface="Comic Sans MS" charset="0"/>
              </a:rPr>
              <a:t>O(n)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HEAP-SORT				</a:t>
            </a:r>
            <a:r>
              <a:rPr lang="en-US" altLang="en-US" dirty="0">
                <a:latin typeface="Comic Sans MS" charset="0"/>
              </a:rPr>
              <a:t>O(</a:t>
            </a:r>
            <a:r>
              <a:rPr lang="en-US" altLang="en-US" dirty="0" err="1">
                <a:latin typeface="Comic Sans MS" charset="0"/>
              </a:rPr>
              <a:t>nlgn</a:t>
            </a:r>
            <a:r>
              <a:rPr lang="en-US" altLang="en-US" dirty="0">
                <a:latin typeface="Comic Sans MS" charset="0"/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MAX-HEAP-INSERT			</a:t>
            </a:r>
            <a:r>
              <a:rPr lang="en-US" altLang="en-US" dirty="0">
                <a:latin typeface="Comic Sans MS" charset="0"/>
              </a:rPr>
              <a:t>O(</a:t>
            </a:r>
            <a:r>
              <a:rPr lang="en-US" altLang="en-US" dirty="0" err="1">
                <a:latin typeface="Comic Sans MS" charset="0"/>
              </a:rPr>
              <a:t>lgn</a:t>
            </a:r>
            <a:r>
              <a:rPr lang="en-US" altLang="en-US" dirty="0">
                <a:latin typeface="Comic Sans MS" charset="0"/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HEAP-EXTRACT-MAX		</a:t>
            </a:r>
            <a:r>
              <a:rPr lang="en-US" altLang="en-US" dirty="0">
                <a:latin typeface="Comic Sans MS" charset="0"/>
              </a:rPr>
              <a:t>O(</a:t>
            </a:r>
            <a:r>
              <a:rPr lang="en-US" altLang="en-US" dirty="0" err="1">
                <a:latin typeface="Comic Sans MS" charset="0"/>
              </a:rPr>
              <a:t>lgn</a:t>
            </a:r>
            <a:r>
              <a:rPr lang="en-US" altLang="en-US" dirty="0">
                <a:latin typeface="Comic Sans MS" charset="0"/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HEAP-INCREASE-KEY		</a:t>
            </a:r>
            <a:r>
              <a:rPr lang="en-US" altLang="en-US" dirty="0">
                <a:latin typeface="Comic Sans MS" charset="0"/>
              </a:rPr>
              <a:t>O(</a:t>
            </a:r>
            <a:r>
              <a:rPr lang="en-US" altLang="en-US" dirty="0" err="1">
                <a:latin typeface="Comic Sans MS" charset="0"/>
              </a:rPr>
              <a:t>lgn</a:t>
            </a:r>
            <a:r>
              <a:rPr lang="en-US" altLang="en-US" dirty="0">
                <a:latin typeface="Comic Sans MS" charset="0"/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 altLang="en-US" dirty="0"/>
              <a:t>HEAP-MAXIMUM			</a:t>
            </a:r>
            <a:r>
              <a:rPr lang="en-US" altLang="en-US" dirty="0">
                <a:latin typeface="Comic Sans MS" charset="0"/>
              </a:rPr>
              <a:t>O(1)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5B561D-BAA8-6342-8CA6-3361B1515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32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>
                <a:latin typeface="Arial" pitchFamily="-107" charset="0"/>
              </a:rPr>
              <a:t>CS 477/677 - Lecture 11</a:t>
            </a:r>
            <a:endParaRPr lang="en-US">
              <a:latin typeface="Arial" pitchFamily="-107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Search Trees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813" y="1114425"/>
            <a:ext cx="5883275" cy="5421313"/>
          </a:xfrm>
        </p:spPr>
        <p:txBody>
          <a:bodyPr/>
          <a:lstStyle/>
          <a:p>
            <a:pPr eaLnBrk="1" hangingPunct="1"/>
            <a:r>
              <a:rPr lang="en-US"/>
              <a:t>Tree representation:</a:t>
            </a:r>
          </a:p>
          <a:p>
            <a:pPr lvl="1" eaLnBrk="1" hangingPunct="1"/>
            <a:r>
              <a:rPr lang="en-US"/>
              <a:t>A linked data structure in which each node is an object</a:t>
            </a:r>
          </a:p>
          <a:p>
            <a:pPr eaLnBrk="1" hangingPunct="1"/>
            <a:r>
              <a:rPr lang="en-US"/>
              <a:t>Node representation:</a:t>
            </a:r>
          </a:p>
          <a:p>
            <a:pPr lvl="1" eaLnBrk="1" hangingPunct="1"/>
            <a:r>
              <a:rPr lang="en-US">
                <a:latin typeface="Comic Sans MS" pitchFamily="-107" charset="0"/>
              </a:rPr>
              <a:t>Key</a:t>
            </a:r>
            <a:r>
              <a:rPr lang="en-US"/>
              <a:t> field</a:t>
            </a:r>
          </a:p>
          <a:p>
            <a:pPr lvl="1" eaLnBrk="1" hangingPunct="1"/>
            <a:r>
              <a:rPr lang="en-US"/>
              <a:t>Satellite data</a:t>
            </a:r>
          </a:p>
          <a:p>
            <a:pPr lvl="1" eaLnBrk="1" hangingPunct="1"/>
            <a:r>
              <a:rPr lang="en-US">
                <a:latin typeface="Comic Sans MS" pitchFamily="-107" charset="0"/>
              </a:rPr>
              <a:t>Left:</a:t>
            </a:r>
            <a:r>
              <a:rPr lang="en-US"/>
              <a:t> pointer to left child</a:t>
            </a:r>
          </a:p>
          <a:p>
            <a:pPr lvl="1" eaLnBrk="1" hangingPunct="1"/>
            <a:r>
              <a:rPr lang="en-US">
                <a:latin typeface="Comic Sans MS" pitchFamily="-107" charset="0"/>
              </a:rPr>
              <a:t>Right:</a:t>
            </a:r>
            <a:r>
              <a:rPr lang="en-US"/>
              <a:t> pointer to right child</a:t>
            </a:r>
          </a:p>
          <a:p>
            <a:pPr lvl="1" eaLnBrk="1" hangingPunct="1"/>
            <a:r>
              <a:rPr lang="en-US">
                <a:latin typeface="Comic Sans MS" pitchFamily="-107" charset="0"/>
              </a:rPr>
              <a:t>p:</a:t>
            </a:r>
            <a:r>
              <a:rPr lang="en-US"/>
              <a:t> pointer to parent (</a:t>
            </a:r>
            <a:r>
              <a:rPr lang="en-US">
                <a:latin typeface="Comic Sans MS" pitchFamily="-107" charset="0"/>
              </a:rPr>
              <a:t>p [root [T]] = NIL</a:t>
            </a:r>
            <a:r>
              <a:rPr lang="en-US"/>
              <a:t>)</a:t>
            </a:r>
          </a:p>
          <a:p>
            <a:pPr eaLnBrk="1" hangingPunct="1"/>
            <a:r>
              <a:rPr lang="en-US"/>
              <a:t>Satisfies the binary search tree property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503863" y="1033463"/>
            <a:ext cx="3478212" cy="4818062"/>
            <a:chOff x="3467" y="651"/>
            <a:chExt cx="2191" cy="3035"/>
          </a:xfrm>
        </p:grpSpPr>
        <p:sp>
          <p:nvSpPr>
            <p:cNvPr id="23559" name="AutoShape 5"/>
            <p:cNvSpPr>
              <a:spLocks noChangeArrowheads="1"/>
            </p:cNvSpPr>
            <p:nvPr/>
          </p:nvSpPr>
          <p:spPr bwMode="auto">
            <a:xfrm>
              <a:off x="4822" y="902"/>
              <a:ext cx="644" cy="28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0" name="AutoShape 6"/>
            <p:cNvSpPr>
              <a:spLocks noChangeArrowheads="1"/>
            </p:cNvSpPr>
            <p:nvPr/>
          </p:nvSpPr>
          <p:spPr bwMode="auto">
            <a:xfrm>
              <a:off x="3809" y="1556"/>
              <a:ext cx="1315" cy="638"/>
            </a:xfrm>
            <a:prstGeom prst="roundRect">
              <a:avLst>
                <a:gd name="adj" fmla="val 16667"/>
              </a:avLst>
            </a:prstGeom>
            <a:solidFill>
              <a:srgbClr val="E5F3F5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1" name="AutoShape 7"/>
            <p:cNvSpPr>
              <a:spLocks noChangeArrowheads="1"/>
            </p:cNvSpPr>
            <p:nvPr/>
          </p:nvSpPr>
          <p:spPr bwMode="auto">
            <a:xfrm>
              <a:off x="3467" y="2569"/>
              <a:ext cx="935" cy="32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Left child</a:t>
              </a:r>
            </a:p>
          </p:txBody>
        </p:sp>
        <p:sp>
          <p:nvSpPr>
            <p:cNvPr id="23562" name="AutoShape 8"/>
            <p:cNvSpPr>
              <a:spLocks noChangeArrowheads="1"/>
            </p:cNvSpPr>
            <p:nvPr/>
          </p:nvSpPr>
          <p:spPr bwMode="auto">
            <a:xfrm>
              <a:off x="4531" y="2564"/>
              <a:ext cx="935" cy="32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omic Sans MS" pitchFamily="-107" charset="0"/>
                </a:rPr>
                <a:t>Right child</a:t>
              </a:r>
            </a:p>
          </p:txBody>
        </p:sp>
        <p:sp>
          <p:nvSpPr>
            <p:cNvPr id="23563" name="Line 9"/>
            <p:cNvSpPr>
              <a:spLocks noChangeShapeType="1"/>
            </p:cNvSpPr>
            <p:nvPr/>
          </p:nvSpPr>
          <p:spPr bwMode="auto">
            <a:xfrm>
              <a:off x="4086" y="1565"/>
              <a:ext cx="0" cy="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4" name="Line 10"/>
            <p:cNvSpPr>
              <a:spLocks noChangeShapeType="1"/>
            </p:cNvSpPr>
            <p:nvPr/>
          </p:nvSpPr>
          <p:spPr bwMode="auto">
            <a:xfrm>
              <a:off x="4861" y="1549"/>
              <a:ext cx="0" cy="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3866" y="1766"/>
              <a:ext cx="19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L</a:t>
              </a:r>
            </a:p>
          </p:txBody>
        </p:sp>
        <p:sp>
          <p:nvSpPr>
            <p:cNvPr id="23566" name="Text Box 12"/>
            <p:cNvSpPr txBox="1">
              <a:spLocks noChangeArrowheads="1"/>
            </p:cNvSpPr>
            <p:nvPr/>
          </p:nvSpPr>
          <p:spPr bwMode="auto">
            <a:xfrm>
              <a:off x="4890" y="1766"/>
              <a:ext cx="20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R</a:t>
              </a:r>
            </a:p>
          </p:txBody>
        </p:sp>
        <p:sp>
          <p:nvSpPr>
            <p:cNvPr id="23567" name="Line 13"/>
            <p:cNvSpPr>
              <a:spLocks noChangeShapeType="1"/>
            </p:cNvSpPr>
            <p:nvPr/>
          </p:nvSpPr>
          <p:spPr bwMode="auto">
            <a:xfrm>
              <a:off x="4080" y="1877"/>
              <a:ext cx="7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8" name="Line 14"/>
            <p:cNvSpPr>
              <a:spLocks noChangeShapeType="1"/>
            </p:cNvSpPr>
            <p:nvPr/>
          </p:nvSpPr>
          <p:spPr bwMode="auto">
            <a:xfrm>
              <a:off x="4459" y="1877"/>
              <a:ext cx="0" cy="31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9" name="Text Box 15"/>
            <p:cNvSpPr txBox="1">
              <a:spLocks noChangeArrowheads="1"/>
            </p:cNvSpPr>
            <p:nvPr/>
          </p:nvSpPr>
          <p:spPr bwMode="auto">
            <a:xfrm>
              <a:off x="4189" y="1617"/>
              <a:ext cx="5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parent</a:t>
              </a:r>
            </a:p>
          </p:txBody>
        </p:sp>
        <p:sp>
          <p:nvSpPr>
            <p:cNvPr id="23570" name="Text Box 16"/>
            <p:cNvSpPr txBox="1">
              <a:spLocks noChangeArrowheads="1"/>
            </p:cNvSpPr>
            <p:nvPr/>
          </p:nvSpPr>
          <p:spPr bwMode="auto">
            <a:xfrm>
              <a:off x="4104" y="1916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key</a:t>
              </a:r>
            </a:p>
          </p:txBody>
        </p:sp>
        <p:sp>
          <p:nvSpPr>
            <p:cNvPr id="23571" name="Text Box 17"/>
            <p:cNvSpPr txBox="1">
              <a:spLocks noChangeArrowheads="1"/>
            </p:cNvSpPr>
            <p:nvPr/>
          </p:nvSpPr>
          <p:spPr bwMode="auto">
            <a:xfrm>
              <a:off x="4456" y="1916"/>
              <a:ext cx="4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data</a:t>
              </a:r>
            </a:p>
          </p:txBody>
        </p:sp>
        <p:sp>
          <p:nvSpPr>
            <p:cNvPr id="23572" name="Line 18"/>
            <p:cNvSpPr>
              <a:spLocks noChangeShapeType="1"/>
            </p:cNvSpPr>
            <p:nvPr/>
          </p:nvSpPr>
          <p:spPr bwMode="auto">
            <a:xfrm flipH="1">
              <a:off x="4486" y="1186"/>
              <a:ext cx="664" cy="36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3" name="Line 19"/>
            <p:cNvSpPr>
              <a:spLocks noChangeShapeType="1"/>
            </p:cNvSpPr>
            <p:nvPr/>
          </p:nvSpPr>
          <p:spPr bwMode="auto">
            <a:xfrm flipH="1">
              <a:off x="3971" y="2196"/>
              <a:ext cx="488" cy="3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4" name="Line 20"/>
            <p:cNvSpPr>
              <a:spLocks noChangeShapeType="1"/>
            </p:cNvSpPr>
            <p:nvPr/>
          </p:nvSpPr>
          <p:spPr bwMode="auto">
            <a:xfrm>
              <a:off x="4459" y="2194"/>
              <a:ext cx="488" cy="3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5" name="Freeform 21"/>
            <p:cNvSpPr>
              <a:spLocks/>
            </p:cNvSpPr>
            <p:nvPr/>
          </p:nvSpPr>
          <p:spPr bwMode="auto">
            <a:xfrm>
              <a:off x="3713" y="2067"/>
              <a:ext cx="238" cy="501"/>
            </a:xfrm>
            <a:custGeom>
              <a:avLst/>
              <a:gdLst>
                <a:gd name="T0" fmla="*/ 238 w 238"/>
                <a:gd name="T1" fmla="*/ 0 h 501"/>
                <a:gd name="T2" fmla="*/ 28 w 238"/>
                <a:gd name="T3" fmla="*/ 190 h 501"/>
                <a:gd name="T4" fmla="*/ 68 w 238"/>
                <a:gd name="T5" fmla="*/ 501 h 501"/>
                <a:gd name="T6" fmla="*/ 0 60000 65536"/>
                <a:gd name="T7" fmla="*/ 0 60000 65536"/>
                <a:gd name="T8" fmla="*/ 0 60000 65536"/>
                <a:gd name="T9" fmla="*/ 0 w 238"/>
                <a:gd name="T10" fmla="*/ 0 h 501"/>
                <a:gd name="T11" fmla="*/ 238 w 238"/>
                <a:gd name="T12" fmla="*/ 501 h 5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8" h="501">
                  <a:moveTo>
                    <a:pt x="238" y="0"/>
                  </a:moveTo>
                  <a:cubicBezTo>
                    <a:pt x="147" y="53"/>
                    <a:pt x="56" y="107"/>
                    <a:pt x="28" y="190"/>
                  </a:cubicBezTo>
                  <a:cubicBezTo>
                    <a:pt x="0" y="273"/>
                    <a:pt x="34" y="387"/>
                    <a:pt x="68" y="501"/>
                  </a:cubicBezTo>
                </a:path>
              </a:pathLst>
            </a:custGeom>
            <a:noFill/>
            <a:ln w="19050">
              <a:solidFill>
                <a:srgbClr val="DD0111"/>
              </a:solidFill>
              <a:prstDash val="dash"/>
              <a:round/>
              <a:headEnd type="oval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6" name="Freeform 22"/>
            <p:cNvSpPr>
              <a:spLocks/>
            </p:cNvSpPr>
            <p:nvPr/>
          </p:nvSpPr>
          <p:spPr bwMode="auto">
            <a:xfrm flipH="1">
              <a:off x="4992" y="2065"/>
              <a:ext cx="238" cy="501"/>
            </a:xfrm>
            <a:custGeom>
              <a:avLst/>
              <a:gdLst>
                <a:gd name="T0" fmla="*/ 238 w 238"/>
                <a:gd name="T1" fmla="*/ 0 h 501"/>
                <a:gd name="T2" fmla="*/ 28 w 238"/>
                <a:gd name="T3" fmla="*/ 190 h 501"/>
                <a:gd name="T4" fmla="*/ 68 w 238"/>
                <a:gd name="T5" fmla="*/ 501 h 501"/>
                <a:gd name="T6" fmla="*/ 0 60000 65536"/>
                <a:gd name="T7" fmla="*/ 0 60000 65536"/>
                <a:gd name="T8" fmla="*/ 0 60000 65536"/>
                <a:gd name="T9" fmla="*/ 0 w 238"/>
                <a:gd name="T10" fmla="*/ 0 h 501"/>
                <a:gd name="T11" fmla="*/ 238 w 238"/>
                <a:gd name="T12" fmla="*/ 501 h 50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8" h="501">
                  <a:moveTo>
                    <a:pt x="238" y="0"/>
                  </a:moveTo>
                  <a:cubicBezTo>
                    <a:pt x="147" y="53"/>
                    <a:pt x="56" y="107"/>
                    <a:pt x="28" y="190"/>
                  </a:cubicBezTo>
                  <a:cubicBezTo>
                    <a:pt x="0" y="273"/>
                    <a:pt x="34" y="387"/>
                    <a:pt x="68" y="501"/>
                  </a:cubicBezTo>
                </a:path>
              </a:pathLst>
            </a:custGeom>
            <a:noFill/>
            <a:ln w="19050">
              <a:solidFill>
                <a:srgbClr val="DD0111"/>
              </a:solidFill>
              <a:prstDash val="dash"/>
              <a:round/>
              <a:headEnd type="oval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7" name="Freeform 23"/>
            <p:cNvSpPr>
              <a:spLocks/>
            </p:cNvSpPr>
            <p:nvPr/>
          </p:nvSpPr>
          <p:spPr bwMode="auto">
            <a:xfrm>
              <a:off x="4114" y="1084"/>
              <a:ext cx="697" cy="644"/>
            </a:xfrm>
            <a:custGeom>
              <a:avLst/>
              <a:gdLst>
                <a:gd name="T0" fmla="*/ 74 w 697"/>
                <a:gd name="T1" fmla="*/ 644 h 644"/>
                <a:gd name="T2" fmla="*/ 13 w 697"/>
                <a:gd name="T3" fmla="*/ 244 h 644"/>
                <a:gd name="T4" fmla="*/ 155 w 697"/>
                <a:gd name="T5" fmla="*/ 41 h 644"/>
                <a:gd name="T6" fmla="*/ 697 w 697"/>
                <a:gd name="T7" fmla="*/ 0 h 6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7"/>
                <a:gd name="T13" fmla="*/ 0 h 644"/>
                <a:gd name="T14" fmla="*/ 697 w 697"/>
                <a:gd name="T15" fmla="*/ 644 h 6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7" h="644">
                  <a:moveTo>
                    <a:pt x="74" y="644"/>
                  </a:moveTo>
                  <a:cubicBezTo>
                    <a:pt x="37" y="494"/>
                    <a:pt x="0" y="344"/>
                    <a:pt x="13" y="244"/>
                  </a:cubicBezTo>
                  <a:cubicBezTo>
                    <a:pt x="26" y="144"/>
                    <a:pt x="41" y="82"/>
                    <a:pt x="155" y="41"/>
                  </a:cubicBezTo>
                  <a:cubicBezTo>
                    <a:pt x="269" y="0"/>
                    <a:pt x="608" y="6"/>
                    <a:pt x="697" y="0"/>
                  </a:cubicBezTo>
                </a:path>
              </a:pathLst>
            </a:custGeom>
            <a:noFill/>
            <a:ln w="19050">
              <a:solidFill>
                <a:srgbClr val="DD0111"/>
              </a:solidFill>
              <a:prstDash val="dash"/>
              <a:round/>
              <a:headEnd type="oval" w="med" len="med"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8" name="Line 24"/>
            <p:cNvSpPr>
              <a:spLocks noChangeShapeType="1"/>
            </p:cNvSpPr>
            <p:nvPr/>
          </p:nvSpPr>
          <p:spPr bwMode="auto">
            <a:xfrm flipH="1">
              <a:off x="3781" y="2900"/>
              <a:ext cx="149" cy="4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9" name="Line 25"/>
            <p:cNvSpPr>
              <a:spLocks noChangeShapeType="1"/>
            </p:cNvSpPr>
            <p:nvPr/>
          </p:nvSpPr>
          <p:spPr bwMode="auto">
            <a:xfrm>
              <a:off x="3933" y="2898"/>
              <a:ext cx="149" cy="4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0" name="Line 26"/>
            <p:cNvSpPr>
              <a:spLocks noChangeShapeType="1"/>
            </p:cNvSpPr>
            <p:nvPr/>
          </p:nvSpPr>
          <p:spPr bwMode="auto">
            <a:xfrm flipH="1">
              <a:off x="4850" y="2898"/>
              <a:ext cx="149" cy="4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1" name="Line 27"/>
            <p:cNvSpPr>
              <a:spLocks noChangeShapeType="1"/>
            </p:cNvSpPr>
            <p:nvPr/>
          </p:nvSpPr>
          <p:spPr bwMode="auto">
            <a:xfrm>
              <a:off x="5002" y="2896"/>
              <a:ext cx="149" cy="41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2" name="Line 28"/>
            <p:cNvSpPr>
              <a:spLocks noChangeShapeType="1"/>
            </p:cNvSpPr>
            <p:nvPr/>
          </p:nvSpPr>
          <p:spPr bwMode="auto">
            <a:xfrm>
              <a:off x="3917" y="3375"/>
              <a:ext cx="0" cy="3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3" name="Line 29"/>
            <p:cNvSpPr>
              <a:spLocks noChangeShapeType="1"/>
            </p:cNvSpPr>
            <p:nvPr/>
          </p:nvSpPr>
          <p:spPr bwMode="auto">
            <a:xfrm>
              <a:off x="5007" y="3375"/>
              <a:ext cx="0" cy="31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4" name="Line 30"/>
            <p:cNvSpPr>
              <a:spLocks noChangeShapeType="1"/>
            </p:cNvSpPr>
            <p:nvPr/>
          </p:nvSpPr>
          <p:spPr bwMode="auto">
            <a:xfrm flipH="1">
              <a:off x="5137" y="651"/>
              <a:ext cx="521" cy="25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ADA62-B57B-E343-B326-B067223FF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1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>
                <a:latin typeface="Arial" pitchFamily="-107" charset="0"/>
              </a:rPr>
              <a:t>CS 477/677 - Lecture 11</a:t>
            </a:r>
            <a:endParaRPr lang="en-US">
              <a:latin typeface="Arial" pitchFamily="-107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Search Tree Example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2052638"/>
            <a:ext cx="5592762" cy="3738562"/>
          </a:xfrm>
        </p:spPr>
        <p:txBody>
          <a:bodyPr/>
          <a:lstStyle/>
          <a:p>
            <a:pPr eaLnBrk="1" hangingPunct="1"/>
            <a:r>
              <a:rPr lang="en-US"/>
              <a:t>Binary search tree property:</a:t>
            </a:r>
          </a:p>
          <a:p>
            <a:pPr eaLnBrk="1" hangingPunct="1"/>
            <a:endParaRPr lang="en-US" sz="900"/>
          </a:p>
          <a:p>
            <a:pPr lvl="1" eaLnBrk="1" hangingPunct="1"/>
            <a:r>
              <a:rPr lang="en-US"/>
              <a:t>If </a:t>
            </a:r>
            <a:r>
              <a:rPr lang="en-US">
                <a:latin typeface="Comic Sans MS" pitchFamily="-107" charset="0"/>
              </a:rPr>
              <a:t>y</a:t>
            </a:r>
            <a:r>
              <a:rPr lang="en-US"/>
              <a:t> is in left subtree of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, </a:t>
            </a:r>
          </a:p>
          <a:p>
            <a:pPr lvl="2" eaLnBrk="1" hangingPunct="1">
              <a:buFontTx/>
              <a:buNone/>
            </a:pPr>
            <a:r>
              <a:rPr lang="en-US" sz="2400"/>
              <a:t>then </a:t>
            </a:r>
            <a:r>
              <a:rPr lang="en-US" sz="2400">
                <a:latin typeface="Comic Sans MS" pitchFamily="-107" charset="0"/>
              </a:rPr>
              <a:t>key [y] ≤ key [x]</a:t>
            </a:r>
          </a:p>
          <a:p>
            <a:pPr lvl="2" eaLnBrk="1" hangingPunct="1">
              <a:buFontTx/>
              <a:buNone/>
            </a:pPr>
            <a:endParaRPr lang="en-US" sz="2400"/>
          </a:p>
          <a:p>
            <a:pPr lvl="1" eaLnBrk="1" hangingPunct="1"/>
            <a:r>
              <a:rPr lang="en-US"/>
              <a:t>If </a:t>
            </a:r>
            <a:r>
              <a:rPr lang="en-US">
                <a:latin typeface="Comic Sans MS" pitchFamily="-107" charset="0"/>
              </a:rPr>
              <a:t>y</a:t>
            </a:r>
            <a:r>
              <a:rPr lang="en-US"/>
              <a:t> is in right subtree of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, </a:t>
            </a:r>
          </a:p>
          <a:p>
            <a:pPr lvl="2" eaLnBrk="1" hangingPunct="1">
              <a:buFontTx/>
              <a:buNone/>
            </a:pPr>
            <a:r>
              <a:rPr lang="en-US" sz="2400"/>
              <a:t>then </a:t>
            </a:r>
            <a:r>
              <a:rPr lang="en-US" sz="2400">
                <a:latin typeface="Comic Sans MS" pitchFamily="-107" charset="0"/>
              </a:rPr>
              <a:t>key [y] ≥ key [x]</a:t>
            </a:r>
          </a:p>
        </p:txBody>
      </p:sp>
      <p:grpSp>
        <p:nvGrpSpPr>
          <p:cNvPr id="24582" name="Group 4"/>
          <p:cNvGrpSpPr>
            <a:grpSpLocks/>
          </p:cNvGrpSpPr>
          <p:nvPr/>
        </p:nvGrpSpPr>
        <p:grpSpPr bwMode="auto">
          <a:xfrm>
            <a:off x="5791200" y="2743200"/>
            <a:ext cx="2546350" cy="1447800"/>
            <a:chOff x="682" y="1950"/>
            <a:chExt cx="1604" cy="912"/>
          </a:xfrm>
        </p:grpSpPr>
        <p:sp>
          <p:nvSpPr>
            <p:cNvPr id="24583" name="Line 5"/>
            <p:cNvSpPr>
              <a:spLocks noChangeAspect="1" noChangeShapeType="1"/>
            </p:cNvSpPr>
            <p:nvPr/>
          </p:nvSpPr>
          <p:spPr bwMode="auto">
            <a:xfrm rot="16200000" flipV="1">
              <a:off x="1053" y="2470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4" name="Line 6"/>
            <p:cNvSpPr>
              <a:spLocks noChangeAspect="1" noChangeShapeType="1"/>
            </p:cNvSpPr>
            <p:nvPr/>
          </p:nvSpPr>
          <p:spPr bwMode="auto">
            <a:xfrm rot="16200000" flipV="1">
              <a:off x="1449" y="2018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5" name="Line 7"/>
            <p:cNvSpPr>
              <a:spLocks noChangeShapeType="1"/>
            </p:cNvSpPr>
            <p:nvPr/>
          </p:nvSpPr>
          <p:spPr bwMode="auto">
            <a:xfrm flipV="1">
              <a:off x="768" y="2046"/>
              <a:ext cx="778" cy="7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6" name="Oval 8"/>
            <p:cNvSpPr>
              <a:spLocks noChangeArrowheads="1"/>
            </p:cNvSpPr>
            <p:nvPr/>
          </p:nvSpPr>
          <p:spPr bwMode="auto">
            <a:xfrm>
              <a:off x="682" y="266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24587" name="Oval 9"/>
            <p:cNvSpPr>
              <a:spLocks noChangeArrowheads="1"/>
            </p:cNvSpPr>
            <p:nvPr/>
          </p:nvSpPr>
          <p:spPr bwMode="auto">
            <a:xfrm>
              <a:off x="970" y="238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24588" name="Oval 10"/>
            <p:cNvSpPr>
              <a:spLocks noChangeArrowheads="1"/>
            </p:cNvSpPr>
            <p:nvPr/>
          </p:nvSpPr>
          <p:spPr bwMode="auto">
            <a:xfrm>
              <a:off x="1258" y="266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24589" name="Oval 11"/>
            <p:cNvSpPr>
              <a:spLocks noChangeArrowheads="1"/>
            </p:cNvSpPr>
            <p:nvPr/>
          </p:nvSpPr>
          <p:spPr bwMode="auto">
            <a:xfrm>
              <a:off x="1426" y="195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24590" name="Oval 12"/>
            <p:cNvSpPr>
              <a:spLocks noChangeArrowheads="1"/>
            </p:cNvSpPr>
            <p:nvPr/>
          </p:nvSpPr>
          <p:spPr bwMode="auto">
            <a:xfrm>
              <a:off x="1832" y="2382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24591" name="Oval 13"/>
            <p:cNvSpPr>
              <a:spLocks noChangeArrowheads="1"/>
            </p:cNvSpPr>
            <p:nvPr/>
          </p:nvSpPr>
          <p:spPr bwMode="auto">
            <a:xfrm>
              <a:off x="2084" y="2660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9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083ADC-9EF7-B94D-AD67-AB1357596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>
                <a:latin typeface="Arial" pitchFamily="-107" charset="0"/>
              </a:rPr>
              <a:t>CS 477/677 - Lecture 11</a:t>
            </a:r>
            <a:endParaRPr lang="en-US">
              <a:latin typeface="Arial" pitchFamily="-107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Search Trees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335962" cy="507682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dirty="0"/>
              <a:t>Support many dynamic set operations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/>
              <a:t>SEARCH, MINIMUM, MAXIMUM, PREDECESSOR, SUCCESSOR, INSERT, DELETE</a:t>
            </a:r>
          </a:p>
          <a:p>
            <a:pPr eaLnBrk="1" hangingPunct="1">
              <a:lnSpc>
                <a:spcPct val="130000"/>
              </a:lnSpc>
            </a:pPr>
            <a:r>
              <a:rPr lang="en-US" dirty="0"/>
              <a:t>Running time of basic operations on binary search trees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dirty="0"/>
              <a:t>On average: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lgn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)</a:t>
            </a:r>
          </a:p>
          <a:p>
            <a:pPr lvl="2" eaLnBrk="1" hangingPunct="1">
              <a:lnSpc>
                <a:spcPct val="130000"/>
              </a:lnSpc>
            </a:pPr>
            <a:r>
              <a:rPr lang="en-US" dirty="0">
                <a:sym typeface="Symbol" pitchFamily="-107" charset="2"/>
              </a:rPr>
              <a:t>The expected height of the tree is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lgn</a:t>
            </a:r>
            <a:endParaRPr lang="en-US" dirty="0">
              <a:latin typeface="Comic Sans MS" pitchFamily="-107" charset="0"/>
              <a:sym typeface="Symbol" pitchFamily="-107" charset="2"/>
            </a:endParaRPr>
          </a:p>
          <a:p>
            <a:pPr lvl="1" eaLnBrk="1" hangingPunct="1">
              <a:lnSpc>
                <a:spcPct val="130000"/>
              </a:lnSpc>
            </a:pPr>
            <a:r>
              <a:rPr lang="en-US" dirty="0">
                <a:sym typeface="Symbol" pitchFamily="-107" charset="2"/>
              </a:rPr>
              <a:t>In the worst case: </a:t>
            </a:r>
            <a:r>
              <a:rPr lang="en-US" dirty="0" err="1">
                <a:latin typeface="Comic Sans MS" pitchFamily="-107" charset="0"/>
                <a:sym typeface="Symbol" pitchFamily="-107" charset="2"/>
              </a:rPr>
              <a:t>Θ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(n)</a:t>
            </a:r>
          </a:p>
          <a:p>
            <a:pPr lvl="2" eaLnBrk="1" hangingPunct="1">
              <a:lnSpc>
                <a:spcPct val="130000"/>
              </a:lnSpc>
            </a:pPr>
            <a:r>
              <a:rPr lang="en-US" dirty="0">
                <a:sym typeface="Symbol" pitchFamily="-107" charset="2"/>
              </a:rPr>
              <a:t>The tree is a linear chain of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n</a:t>
            </a:r>
            <a:r>
              <a:rPr lang="en-US" dirty="0">
                <a:sym typeface="Symbol" pitchFamily="-107" charset="2"/>
              </a:rPr>
              <a:t> nodes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F11B10-6152-9541-99BC-EF71CB889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0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>
                <a:latin typeface="Arial" pitchFamily="-107" charset="0"/>
              </a:rPr>
              <a:t>CS 477/677 - Lecture 11</a:t>
            </a:r>
            <a:endParaRPr lang="en-US">
              <a:latin typeface="Arial" pitchFamily="-107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Red-Black Trees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“Balanced” binary trees guarantee an </a:t>
            </a:r>
            <a:r>
              <a:rPr lang="en-US" dirty="0">
                <a:latin typeface="Comic Sans MS" pitchFamily="-107" charset="0"/>
              </a:rPr>
              <a:t>O(</a:t>
            </a:r>
            <a:r>
              <a:rPr lang="en-US" dirty="0" err="1">
                <a:latin typeface="Comic Sans MS" pitchFamily="-107" charset="0"/>
              </a:rPr>
              <a:t>lgn</a:t>
            </a:r>
            <a:r>
              <a:rPr lang="en-US" dirty="0">
                <a:latin typeface="Comic Sans MS" pitchFamily="-107" charset="0"/>
              </a:rPr>
              <a:t>)</a:t>
            </a:r>
            <a:r>
              <a:rPr lang="en-US" dirty="0"/>
              <a:t> running time on the basic dynamic-set operations</a:t>
            </a:r>
          </a:p>
          <a:p>
            <a:pPr eaLnBrk="1" hangingPunct="1"/>
            <a:r>
              <a:rPr lang="en-US" dirty="0"/>
              <a:t>Red-black tree</a:t>
            </a:r>
          </a:p>
          <a:p>
            <a:pPr lvl="1" eaLnBrk="1" hangingPunct="1"/>
            <a:r>
              <a:rPr lang="en-US" dirty="0"/>
              <a:t>Binary tree with an additional attribute for its nodes: </a:t>
            </a:r>
            <a:r>
              <a:rPr lang="en-US" dirty="0">
                <a:latin typeface="Comic Sans MS" pitchFamily="-107" charset="0"/>
              </a:rPr>
              <a:t>color</a:t>
            </a:r>
            <a:r>
              <a:rPr lang="en-US" dirty="0"/>
              <a:t> which can be </a:t>
            </a:r>
            <a:r>
              <a:rPr lang="en-US" b="1" dirty="0">
                <a:solidFill>
                  <a:srgbClr val="DD0111"/>
                </a:solidFill>
              </a:rPr>
              <a:t>red</a:t>
            </a:r>
            <a:r>
              <a:rPr lang="en-US" dirty="0"/>
              <a:t> or </a:t>
            </a:r>
            <a:r>
              <a:rPr lang="en-US" b="1" dirty="0"/>
              <a:t>black</a:t>
            </a:r>
            <a:endParaRPr lang="en-US" dirty="0"/>
          </a:p>
          <a:p>
            <a:pPr lvl="1" eaLnBrk="1" hangingPunct="1"/>
            <a:r>
              <a:rPr lang="en-US" dirty="0"/>
              <a:t>Constrains the way nodes can be colored on any path from the root to a leaf</a:t>
            </a:r>
          </a:p>
          <a:p>
            <a:pPr lvl="2" eaLnBrk="1" hangingPunct="1"/>
            <a:r>
              <a:rPr lang="en-US" dirty="0"/>
              <a:t>Ensures that no path is more than twice as long as another  </a:t>
            </a:r>
            <a:r>
              <a:rPr lang="en-US" dirty="0">
                <a:sym typeface="Symbol" pitchFamily="-107" charset="2"/>
              </a:rPr>
              <a:t>⇒ the tree is balanced</a:t>
            </a:r>
          </a:p>
          <a:p>
            <a:pPr lvl="1" eaLnBrk="1" hangingPunct="1"/>
            <a:r>
              <a:rPr lang="en-US" dirty="0"/>
              <a:t>The nodes inherit all the other attributes from the binary-search trees: </a:t>
            </a:r>
            <a:r>
              <a:rPr lang="en-US" dirty="0">
                <a:latin typeface="Comic Sans MS" pitchFamily="-107" charset="0"/>
              </a:rPr>
              <a:t>key, left, right, 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6954AA-25D5-6B43-AA9E-82C25C27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820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>
                <a:latin typeface="Arial" pitchFamily="-107" charset="0"/>
              </a:rPr>
              <a:t>CS 477/677 - Lecture 11</a:t>
            </a:r>
            <a:endParaRPr lang="en-US">
              <a:latin typeface="Arial" pitchFamily="-107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Red-Black Trees Properties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919" y="1214438"/>
            <a:ext cx="9029469" cy="5076825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Every </a:t>
            </a:r>
            <a:r>
              <a:rPr lang="en-US" dirty="0">
                <a:latin typeface="Comic Sans MS" pitchFamily="-107" charset="0"/>
              </a:rPr>
              <a:t>node</a:t>
            </a:r>
            <a:r>
              <a:rPr lang="en-US" dirty="0"/>
              <a:t> is either </a:t>
            </a:r>
            <a:r>
              <a:rPr lang="en-US" b="1" dirty="0">
                <a:solidFill>
                  <a:srgbClr val="DD0111"/>
                </a:solidFill>
              </a:rPr>
              <a:t>red</a:t>
            </a:r>
            <a:r>
              <a:rPr lang="en-US" dirty="0"/>
              <a:t> or </a:t>
            </a:r>
            <a:r>
              <a:rPr lang="en-US" b="1" dirty="0"/>
              <a:t>black</a:t>
            </a:r>
            <a:endParaRPr lang="en-US" dirty="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The </a:t>
            </a:r>
            <a:r>
              <a:rPr lang="en-US" dirty="0">
                <a:latin typeface="Comic Sans MS" pitchFamily="-107" charset="0"/>
              </a:rPr>
              <a:t>root</a:t>
            </a:r>
            <a:r>
              <a:rPr lang="en-US" dirty="0"/>
              <a:t> is </a:t>
            </a:r>
            <a:r>
              <a:rPr lang="en-US" b="1" dirty="0"/>
              <a:t>black</a:t>
            </a:r>
            <a:endParaRPr lang="en-US" dirty="0"/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Every </a:t>
            </a:r>
            <a:r>
              <a:rPr lang="en-US" dirty="0">
                <a:latin typeface="Comic Sans MS" pitchFamily="-107" charset="0"/>
              </a:rPr>
              <a:t>leaf</a:t>
            </a:r>
            <a:r>
              <a:rPr lang="en-US" dirty="0"/>
              <a:t> (</a:t>
            </a:r>
            <a:r>
              <a:rPr lang="en-US" dirty="0">
                <a:latin typeface="Comic Sans MS" pitchFamily="-107" charset="0"/>
              </a:rPr>
              <a:t>NIL</a:t>
            </a:r>
            <a:r>
              <a:rPr lang="en-US" dirty="0"/>
              <a:t>) is </a:t>
            </a:r>
            <a:r>
              <a:rPr lang="en-US" b="1" dirty="0"/>
              <a:t>black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If a node is red, then both its children are black</a:t>
            </a:r>
          </a:p>
          <a:p>
            <a:pPr marL="914400" lvl="1" indent="-457200" eaLnBrk="1" hangingPunct="1">
              <a:lnSpc>
                <a:spcPct val="120000"/>
              </a:lnSpc>
              <a:buFontTx/>
              <a:buChar char="•"/>
            </a:pPr>
            <a:r>
              <a:rPr lang="en-US" dirty="0"/>
              <a:t>No two red nodes in a row on a simple path from the root to a leaf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For each node, all paths from the node to descendant leaves contain the same number of black nodes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A61188-76DA-634D-B78B-03583A0EF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2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on Trees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55700"/>
            <a:ext cx="8229600" cy="2247900"/>
          </a:xfrm>
        </p:spPr>
        <p:txBody>
          <a:bodyPr/>
          <a:lstStyle/>
          <a:p>
            <a:r>
              <a:rPr lang="en-US">
                <a:solidFill>
                  <a:srgbClr val="DD0111"/>
                </a:solidFill>
                <a:latin typeface="Monotype Corsiva" charset="0"/>
              </a:rPr>
              <a:t>Def:</a:t>
            </a:r>
            <a:r>
              <a:rPr lang="en-US">
                <a:latin typeface="Monotype Corsiva" charset="0"/>
              </a:rPr>
              <a:t> </a:t>
            </a:r>
            <a:r>
              <a:rPr lang="en-US"/>
              <a:t>Binary tree = structure composed of a finite set of nodes that either:</a:t>
            </a:r>
          </a:p>
          <a:p>
            <a:pPr lvl="1"/>
            <a:r>
              <a:rPr lang="en-US"/>
              <a:t>Contains no nodes, or</a:t>
            </a:r>
          </a:p>
          <a:p>
            <a:pPr lvl="1"/>
            <a:r>
              <a:rPr lang="en-US"/>
              <a:t>Is composed of three disjoint sets of nodes: a </a:t>
            </a:r>
            <a:r>
              <a:rPr lang="en-US" b="1"/>
              <a:t>root</a:t>
            </a:r>
            <a:r>
              <a:rPr lang="en-US"/>
              <a:t> node, a </a:t>
            </a:r>
            <a:r>
              <a:rPr lang="en-US" b="1"/>
              <a:t>left subtree </a:t>
            </a:r>
            <a:r>
              <a:rPr lang="en-US"/>
              <a:t>and a </a:t>
            </a:r>
            <a:r>
              <a:rPr lang="en-US" b="1"/>
              <a:t>right subtree</a:t>
            </a:r>
          </a:p>
        </p:txBody>
      </p:sp>
      <p:sp>
        <p:nvSpPr>
          <p:cNvPr id="553988" name="Line 4"/>
          <p:cNvSpPr>
            <a:spLocks noChangeAspect="1" noChangeShapeType="1"/>
          </p:cNvSpPr>
          <p:nvPr/>
        </p:nvSpPr>
        <p:spPr bwMode="auto">
          <a:xfrm flipV="1">
            <a:off x="4433888" y="4647096"/>
            <a:ext cx="511175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3989" name="Line 5"/>
          <p:cNvSpPr>
            <a:spLocks noChangeAspect="1" noChangeShapeType="1"/>
          </p:cNvSpPr>
          <p:nvPr/>
        </p:nvSpPr>
        <p:spPr bwMode="auto">
          <a:xfrm rot="16200000" flipV="1">
            <a:off x="3002756" y="5036828"/>
            <a:ext cx="511175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3990" name="Line 6"/>
          <p:cNvSpPr>
            <a:spLocks noChangeAspect="1" noChangeShapeType="1"/>
          </p:cNvSpPr>
          <p:nvPr/>
        </p:nvSpPr>
        <p:spPr bwMode="auto">
          <a:xfrm rot="16200000" flipV="1">
            <a:off x="3544094" y="4639952"/>
            <a:ext cx="511175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3991" name="Line 7"/>
          <p:cNvSpPr>
            <a:spLocks noChangeAspect="1" noChangeShapeType="1"/>
          </p:cNvSpPr>
          <p:nvPr/>
        </p:nvSpPr>
        <p:spPr bwMode="auto">
          <a:xfrm rot="16200000" flipV="1">
            <a:off x="4173537" y="3921609"/>
            <a:ext cx="1279525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3992" name="Line 8"/>
          <p:cNvSpPr>
            <a:spLocks noChangeShapeType="1"/>
          </p:cNvSpPr>
          <p:nvPr/>
        </p:nvSpPr>
        <p:spPr bwMode="auto">
          <a:xfrm flipV="1">
            <a:off x="2727325" y="3966058"/>
            <a:ext cx="1600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3993" name="Oval 9"/>
          <p:cNvSpPr>
            <a:spLocks noChangeArrowheads="1"/>
          </p:cNvSpPr>
          <p:nvPr/>
        </p:nvSpPr>
        <p:spPr bwMode="auto">
          <a:xfrm>
            <a:off x="2955925" y="494078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2</a:t>
            </a:r>
          </a:p>
        </p:txBody>
      </p:sp>
      <p:sp>
        <p:nvSpPr>
          <p:cNvPr id="553994" name="Oval 10"/>
          <p:cNvSpPr>
            <a:spLocks noChangeArrowheads="1"/>
          </p:cNvSpPr>
          <p:nvPr/>
        </p:nvSpPr>
        <p:spPr bwMode="auto">
          <a:xfrm>
            <a:off x="2559050" y="533765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14</a:t>
            </a:r>
          </a:p>
        </p:txBody>
      </p:sp>
      <p:sp>
        <p:nvSpPr>
          <p:cNvPr id="553995" name="Oval 11"/>
          <p:cNvSpPr>
            <a:spLocks noChangeArrowheads="1"/>
          </p:cNvSpPr>
          <p:nvPr/>
        </p:nvSpPr>
        <p:spPr bwMode="auto">
          <a:xfrm>
            <a:off x="3260725" y="533765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8</a:t>
            </a:r>
          </a:p>
        </p:txBody>
      </p:sp>
      <p:sp>
        <p:nvSpPr>
          <p:cNvPr id="553996" name="Oval 12"/>
          <p:cNvSpPr>
            <a:spLocks noChangeArrowheads="1"/>
          </p:cNvSpPr>
          <p:nvPr/>
        </p:nvSpPr>
        <p:spPr bwMode="auto">
          <a:xfrm>
            <a:off x="3413125" y="449945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553997" name="Oval 13"/>
          <p:cNvSpPr>
            <a:spLocks noChangeArrowheads="1"/>
          </p:cNvSpPr>
          <p:nvPr/>
        </p:nvSpPr>
        <p:spPr bwMode="auto">
          <a:xfrm>
            <a:off x="3870325" y="494078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16</a:t>
            </a:r>
          </a:p>
        </p:txBody>
      </p:sp>
      <p:sp>
        <p:nvSpPr>
          <p:cNvPr id="553998" name="Oval 14"/>
          <p:cNvSpPr>
            <a:spLocks noChangeArrowheads="1"/>
          </p:cNvSpPr>
          <p:nvPr/>
        </p:nvSpPr>
        <p:spPr bwMode="auto">
          <a:xfrm>
            <a:off x="4137025" y="381365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4</a:t>
            </a:r>
          </a:p>
        </p:txBody>
      </p:sp>
      <p:sp>
        <p:nvSpPr>
          <p:cNvPr id="553999" name="Oval 15"/>
          <p:cNvSpPr>
            <a:spLocks noChangeArrowheads="1"/>
          </p:cNvSpPr>
          <p:nvPr/>
        </p:nvSpPr>
        <p:spPr bwMode="auto">
          <a:xfrm>
            <a:off x="4781550" y="449945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3</a:t>
            </a:r>
          </a:p>
        </p:txBody>
      </p:sp>
      <p:sp>
        <p:nvSpPr>
          <p:cNvPr id="554000" name="Oval 16"/>
          <p:cNvSpPr>
            <a:spLocks noChangeArrowheads="1"/>
          </p:cNvSpPr>
          <p:nvPr/>
        </p:nvSpPr>
        <p:spPr bwMode="auto">
          <a:xfrm>
            <a:off x="4267200" y="494078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9</a:t>
            </a:r>
          </a:p>
        </p:txBody>
      </p:sp>
      <p:sp>
        <p:nvSpPr>
          <p:cNvPr id="554001" name="Oval 17"/>
          <p:cNvSpPr>
            <a:spLocks noChangeArrowheads="1"/>
          </p:cNvSpPr>
          <p:nvPr/>
        </p:nvSpPr>
        <p:spPr bwMode="auto">
          <a:xfrm>
            <a:off x="5181600" y="494078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10</a:t>
            </a:r>
          </a:p>
        </p:txBody>
      </p:sp>
      <p:sp>
        <p:nvSpPr>
          <p:cNvPr id="554002" name="Text Box 18"/>
          <p:cNvSpPr txBox="1">
            <a:spLocks noChangeArrowheads="1"/>
          </p:cNvSpPr>
          <p:nvPr/>
        </p:nvSpPr>
        <p:spPr bwMode="auto">
          <a:xfrm>
            <a:off x="5197475" y="3753333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root</a:t>
            </a:r>
          </a:p>
        </p:txBody>
      </p:sp>
      <p:sp>
        <p:nvSpPr>
          <p:cNvPr id="554003" name="Line 19"/>
          <p:cNvSpPr>
            <a:spLocks noChangeShapeType="1"/>
          </p:cNvSpPr>
          <p:nvPr/>
        </p:nvSpPr>
        <p:spPr bwMode="auto">
          <a:xfrm flipH="1">
            <a:off x="4587875" y="398193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4004" name="Freeform 20"/>
          <p:cNvSpPr>
            <a:spLocks/>
          </p:cNvSpPr>
          <p:nvPr/>
        </p:nvSpPr>
        <p:spPr bwMode="auto">
          <a:xfrm>
            <a:off x="3336925" y="4213708"/>
            <a:ext cx="914400" cy="711200"/>
          </a:xfrm>
          <a:custGeom>
            <a:avLst/>
            <a:gdLst/>
            <a:ahLst/>
            <a:cxnLst>
              <a:cxn ang="0">
                <a:pos x="0" y="13"/>
              </a:cxn>
              <a:cxn ang="0">
                <a:pos x="268" y="19"/>
              </a:cxn>
              <a:cxn ang="0">
                <a:pos x="422" y="59"/>
              </a:cxn>
              <a:cxn ang="0">
                <a:pos x="496" y="106"/>
              </a:cxn>
              <a:cxn ang="0">
                <a:pos x="536" y="153"/>
              </a:cxn>
              <a:cxn ang="0">
                <a:pos x="556" y="187"/>
              </a:cxn>
              <a:cxn ang="0">
                <a:pos x="576" y="247"/>
              </a:cxn>
              <a:cxn ang="0">
                <a:pos x="563" y="448"/>
              </a:cxn>
            </a:cxnLst>
            <a:rect l="0" t="0" r="r" b="b"/>
            <a:pathLst>
              <a:path w="576" h="448">
                <a:moveTo>
                  <a:pt x="0" y="13"/>
                </a:moveTo>
                <a:cubicBezTo>
                  <a:pt x="88" y="0"/>
                  <a:pt x="268" y="19"/>
                  <a:pt x="268" y="19"/>
                </a:cubicBezTo>
                <a:cubicBezTo>
                  <a:pt x="319" y="32"/>
                  <a:pt x="371" y="44"/>
                  <a:pt x="422" y="59"/>
                </a:cubicBezTo>
                <a:cubicBezTo>
                  <a:pt x="445" y="74"/>
                  <a:pt x="470" y="99"/>
                  <a:pt x="496" y="106"/>
                </a:cubicBezTo>
                <a:cubicBezTo>
                  <a:pt x="510" y="122"/>
                  <a:pt x="520" y="139"/>
                  <a:pt x="536" y="153"/>
                </a:cubicBezTo>
                <a:cubicBezTo>
                  <a:pt x="551" y="203"/>
                  <a:pt x="530" y="145"/>
                  <a:pt x="556" y="187"/>
                </a:cubicBezTo>
                <a:cubicBezTo>
                  <a:pt x="566" y="203"/>
                  <a:pt x="570" y="229"/>
                  <a:pt x="576" y="247"/>
                </a:cubicBezTo>
                <a:cubicBezTo>
                  <a:pt x="571" y="322"/>
                  <a:pt x="563" y="374"/>
                  <a:pt x="563" y="448"/>
                </a:cubicBezTo>
              </a:path>
            </a:pathLst>
          </a:custGeom>
          <a:noFill/>
          <a:ln w="9525">
            <a:solidFill>
              <a:srgbClr val="DD011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4005" name="Freeform 21"/>
          <p:cNvSpPr>
            <a:spLocks/>
          </p:cNvSpPr>
          <p:nvPr/>
        </p:nvSpPr>
        <p:spPr bwMode="auto">
          <a:xfrm>
            <a:off x="4262438" y="4170846"/>
            <a:ext cx="785812" cy="742950"/>
          </a:xfrm>
          <a:custGeom>
            <a:avLst/>
            <a:gdLst/>
            <a:ahLst/>
            <a:cxnLst>
              <a:cxn ang="0">
                <a:pos x="0" y="468"/>
              </a:cxn>
              <a:cxn ang="0">
                <a:pos x="33" y="388"/>
              </a:cxn>
              <a:cxn ang="0">
                <a:pos x="80" y="153"/>
              </a:cxn>
              <a:cxn ang="0">
                <a:pos x="174" y="80"/>
              </a:cxn>
              <a:cxn ang="0">
                <a:pos x="254" y="46"/>
              </a:cxn>
              <a:cxn ang="0">
                <a:pos x="495" y="13"/>
              </a:cxn>
            </a:cxnLst>
            <a:rect l="0" t="0" r="r" b="b"/>
            <a:pathLst>
              <a:path w="495" h="468">
                <a:moveTo>
                  <a:pt x="0" y="468"/>
                </a:moveTo>
                <a:cubicBezTo>
                  <a:pt x="16" y="443"/>
                  <a:pt x="23" y="416"/>
                  <a:pt x="33" y="388"/>
                </a:cubicBezTo>
                <a:cubicBezTo>
                  <a:pt x="36" y="329"/>
                  <a:pt x="30" y="207"/>
                  <a:pt x="80" y="153"/>
                </a:cubicBezTo>
                <a:cubicBezTo>
                  <a:pt x="93" y="115"/>
                  <a:pt x="136" y="91"/>
                  <a:pt x="174" y="80"/>
                </a:cubicBezTo>
                <a:cubicBezTo>
                  <a:pt x="195" y="57"/>
                  <a:pt x="225" y="56"/>
                  <a:pt x="254" y="46"/>
                </a:cubicBezTo>
                <a:cubicBezTo>
                  <a:pt x="304" y="0"/>
                  <a:pt x="448" y="13"/>
                  <a:pt x="495" y="13"/>
                </a:cubicBezTo>
              </a:path>
            </a:pathLst>
          </a:custGeom>
          <a:noFill/>
          <a:ln w="9525">
            <a:solidFill>
              <a:srgbClr val="DD011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4006" name="Text Box 22"/>
          <p:cNvSpPr txBox="1">
            <a:spLocks noChangeArrowheads="1"/>
          </p:cNvSpPr>
          <p:nvPr/>
        </p:nvSpPr>
        <p:spPr bwMode="auto">
          <a:xfrm>
            <a:off x="5197475" y="4286733"/>
            <a:ext cx="16466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Right subtree</a:t>
            </a:r>
          </a:p>
        </p:txBody>
      </p:sp>
      <p:sp>
        <p:nvSpPr>
          <p:cNvPr id="554007" name="Text Box 23"/>
          <p:cNvSpPr txBox="1">
            <a:spLocks noChangeArrowheads="1"/>
          </p:cNvSpPr>
          <p:nvPr/>
        </p:nvSpPr>
        <p:spPr bwMode="auto">
          <a:xfrm>
            <a:off x="1768475" y="4362933"/>
            <a:ext cx="14943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Left subtree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A72ADB-0750-B843-BDF8-F3FD11EF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818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>
                <a:latin typeface="Arial" pitchFamily="-107" charset="0"/>
              </a:rPr>
              <a:t>CS 477/677 - Lecture 11</a:t>
            </a:r>
            <a:endParaRPr lang="en-US">
              <a:latin typeface="Arial" pitchFamily="-107" charset="0"/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</a:t>
            </a:r>
            <a:r>
              <a:rPr lang="en-US" sz="2800"/>
              <a:t>RED-BLACK TREE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4492625"/>
            <a:ext cx="8543925" cy="2155825"/>
          </a:xfrm>
        </p:spPr>
        <p:txBody>
          <a:bodyPr/>
          <a:lstStyle/>
          <a:p>
            <a:pPr eaLnBrk="1" hangingPunct="1"/>
            <a:r>
              <a:rPr lang="en-US" sz="2400"/>
              <a:t>For convenience we use a sentinel </a:t>
            </a:r>
            <a:r>
              <a:rPr lang="en-US" sz="2400">
                <a:latin typeface="Comic Sans MS" pitchFamily="-107" charset="0"/>
              </a:rPr>
              <a:t>NIL[T]</a:t>
            </a:r>
            <a:r>
              <a:rPr lang="en-US" sz="2400"/>
              <a:t> to represent all the </a:t>
            </a:r>
            <a:r>
              <a:rPr lang="en-US" sz="2400">
                <a:latin typeface="Comic Sans MS" pitchFamily="-107" charset="0"/>
              </a:rPr>
              <a:t>NIL</a:t>
            </a:r>
            <a:r>
              <a:rPr lang="en-US" sz="2400"/>
              <a:t> nodes at the leafs</a:t>
            </a:r>
          </a:p>
          <a:p>
            <a:pPr lvl="1" eaLnBrk="1" hangingPunct="1"/>
            <a:r>
              <a:rPr lang="en-US" sz="2000">
                <a:latin typeface="Comic Sans MS" pitchFamily="-107" charset="0"/>
              </a:rPr>
              <a:t>NIL[T]</a:t>
            </a:r>
            <a:r>
              <a:rPr lang="en-US" sz="2000"/>
              <a:t> has the same fields as an ordinary node</a:t>
            </a:r>
          </a:p>
          <a:p>
            <a:pPr lvl="1" eaLnBrk="1" hangingPunct="1"/>
            <a:r>
              <a:rPr lang="en-US" sz="2000">
                <a:latin typeface="Comic Sans MS" pitchFamily="-107" charset="0"/>
              </a:rPr>
              <a:t>Color[NIL[T]] = BLACK</a:t>
            </a:r>
          </a:p>
          <a:p>
            <a:pPr lvl="1" eaLnBrk="1" hangingPunct="1"/>
            <a:r>
              <a:rPr lang="en-US" sz="2000"/>
              <a:t>The other fields may be set to arbitrary values</a:t>
            </a:r>
          </a:p>
        </p:txBody>
      </p:sp>
      <p:sp>
        <p:nvSpPr>
          <p:cNvPr id="20486" name="Oval 4"/>
          <p:cNvSpPr>
            <a:spLocks noChangeArrowheads="1"/>
          </p:cNvSpPr>
          <p:nvPr/>
        </p:nvSpPr>
        <p:spPr bwMode="auto">
          <a:xfrm>
            <a:off x="3341688" y="1433513"/>
            <a:ext cx="465137" cy="4492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26</a:t>
            </a:r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2209800" y="2112963"/>
            <a:ext cx="465138" cy="4492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17</a:t>
            </a: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4471988" y="2112963"/>
            <a:ext cx="465137" cy="449262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41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3341688" y="2817813"/>
            <a:ext cx="465137" cy="4492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30</a:t>
            </a:r>
          </a:p>
        </p:txBody>
      </p:sp>
      <p:sp>
        <p:nvSpPr>
          <p:cNvPr id="20490" name="Oval 8"/>
          <p:cNvSpPr>
            <a:spLocks noChangeArrowheads="1"/>
          </p:cNvSpPr>
          <p:nvPr/>
        </p:nvSpPr>
        <p:spPr bwMode="auto">
          <a:xfrm>
            <a:off x="5591175" y="2817813"/>
            <a:ext cx="465138" cy="449262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47</a:t>
            </a:r>
          </a:p>
        </p:txBody>
      </p:sp>
      <p:sp>
        <p:nvSpPr>
          <p:cNvPr id="20491" name="Oval 9"/>
          <p:cNvSpPr>
            <a:spLocks noChangeArrowheads="1"/>
          </p:cNvSpPr>
          <p:nvPr/>
        </p:nvSpPr>
        <p:spPr bwMode="auto">
          <a:xfrm>
            <a:off x="4356100" y="3497263"/>
            <a:ext cx="465138" cy="449262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38</a:t>
            </a:r>
          </a:p>
        </p:txBody>
      </p:sp>
      <p:sp>
        <p:nvSpPr>
          <p:cNvPr id="20492" name="Oval 10"/>
          <p:cNvSpPr>
            <a:spLocks noChangeArrowheads="1"/>
          </p:cNvSpPr>
          <p:nvPr/>
        </p:nvSpPr>
        <p:spPr bwMode="auto">
          <a:xfrm>
            <a:off x="6605588" y="3497263"/>
            <a:ext cx="465137" cy="449262"/>
          </a:xfrm>
          <a:prstGeom prst="ellipse">
            <a:avLst/>
          </a:prstGeom>
          <a:noFill/>
          <a:ln w="38100">
            <a:solidFill>
              <a:srgbClr val="DD011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50</a:t>
            </a:r>
          </a:p>
        </p:txBody>
      </p:sp>
      <p:sp>
        <p:nvSpPr>
          <p:cNvPr id="20493" name="Line 11"/>
          <p:cNvSpPr>
            <a:spLocks noChangeShapeType="1"/>
          </p:cNvSpPr>
          <p:nvPr/>
        </p:nvSpPr>
        <p:spPr bwMode="auto">
          <a:xfrm rot="3600000">
            <a:off x="3001169" y="1572419"/>
            <a:ext cx="7937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4" name="Line 12"/>
          <p:cNvSpPr>
            <a:spLocks noChangeShapeType="1"/>
          </p:cNvSpPr>
          <p:nvPr/>
        </p:nvSpPr>
        <p:spPr bwMode="auto">
          <a:xfrm rot="18000000" flipH="1">
            <a:off x="4134644" y="1572419"/>
            <a:ext cx="7937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5" name="Line 13"/>
          <p:cNvSpPr>
            <a:spLocks noChangeShapeType="1"/>
          </p:cNvSpPr>
          <p:nvPr/>
        </p:nvSpPr>
        <p:spPr bwMode="auto">
          <a:xfrm rot="3600000">
            <a:off x="4147344" y="2286794"/>
            <a:ext cx="7937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6" name="Line 14"/>
          <p:cNvSpPr>
            <a:spLocks noChangeShapeType="1"/>
          </p:cNvSpPr>
          <p:nvPr/>
        </p:nvSpPr>
        <p:spPr bwMode="auto">
          <a:xfrm rot="18000000" flipH="1">
            <a:off x="5255419" y="2286794"/>
            <a:ext cx="7937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7" name="Line 15"/>
          <p:cNvSpPr>
            <a:spLocks noChangeShapeType="1"/>
          </p:cNvSpPr>
          <p:nvPr/>
        </p:nvSpPr>
        <p:spPr bwMode="auto">
          <a:xfrm rot="18000000" flipH="1">
            <a:off x="4092575" y="2994025"/>
            <a:ext cx="7938" cy="731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8" name="Line 16"/>
          <p:cNvSpPr>
            <a:spLocks noChangeShapeType="1"/>
          </p:cNvSpPr>
          <p:nvPr/>
        </p:nvSpPr>
        <p:spPr bwMode="auto">
          <a:xfrm rot="18000000" flipH="1">
            <a:off x="6353175" y="2994025"/>
            <a:ext cx="7938" cy="731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9" name="AutoShape 17"/>
          <p:cNvSpPr>
            <a:spLocks noChangeArrowheads="1"/>
          </p:cNvSpPr>
          <p:nvPr/>
        </p:nvSpPr>
        <p:spPr bwMode="auto">
          <a:xfrm>
            <a:off x="1895475" y="2771775"/>
            <a:ext cx="508000" cy="2555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20500" name="AutoShape 18"/>
          <p:cNvSpPr>
            <a:spLocks noChangeArrowheads="1"/>
          </p:cNvSpPr>
          <p:nvPr/>
        </p:nvSpPr>
        <p:spPr bwMode="auto">
          <a:xfrm>
            <a:off x="2495550" y="2771775"/>
            <a:ext cx="508000" cy="2555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20501" name="AutoShape 19"/>
          <p:cNvSpPr>
            <a:spLocks noChangeArrowheads="1"/>
          </p:cNvSpPr>
          <p:nvPr/>
        </p:nvSpPr>
        <p:spPr bwMode="auto">
          <a:xfrm>
            <a:off x="2486025" y="3651250"/>
            <a:ext cx="508000" cy="25558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20502" name="AutoShape 20"/>
          <p:cNvSpPr>
            <a:spLocks noChangeArrowheads="1"/>
          </p:cNvSpPr>
          <p:nvPr/>
        </p:nvSpPr>
        <p:spPr bwMode="auto">
          <a:xfrm>
            <a:off x="4059238" y="4192588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20503" name="AutoShape 21"/>
          <p:cNvSpPr>
            <a:spLocks noChangeArrowheads="1"/>
          </p:cNvSpPr>
          <p:nvPr/>
        </p:nvSpPr>
        <p:spPr bwMode="auto">
          <a:xfrm>
            <a:off x="4659313" y="4192588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20504" name="AutoShape 22"/>
          <p:cNvSpPr>
            <a:spLocks noChangeArrowheads="1"/>
          </p:cNvSpPr>
          <p:nvPr/>
        </p:nvSpPr>
        <p:spPr bwMode="auto">
          <a:xfrm>
            <a:off x="6334125" y="4183063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20505" name="AutoShape 23"/>
          <p:cNvSpPr>
            <a:spLocks noChangeArrowheads="1"/>
          </p:cNvSpPr>
          <p:nvPr/>
        </p:nvSpPr>
        <p:spPr bwMode="auto">
          <a:xfrm>
            <a:off x="6934200" y="4183063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20506" name="AutoShape 24"/>
          <p:cNvSpPr>
            <a:spLocks noChangeArrowheads="1"/>
          </p:cNvSpPr>
          <p:nvPr/>
        </p:nvSpPr>
        <p:spPr bwMode="auto">
          <a:xfrm>
            <a:off x="5114925" y="3633788"/>
            <a:ext cx="508000" cy="255587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NIL</a:t>
            </a:r>
          </a:p>
        </p:txBody>
      </p:sp>
      <p:sp>
        <p:nvSpPr>
          <p:cNvPr id="20507" name="Line 25"/>
          <p:cNvSpPr>
            <a:spLocks noChangeShapeType="1"/>
          </p:cNvSpPr>
          <p:nvPr/>
        </p:nvSpPr>
        <p:spPr bwMode="auto">
          <a:xfrm flipH="1">
            <a:off x="2135188" y="2536825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8" name="Line 26"/>
          <p:cNvSpPr>
            <a:spLocks noChangeShapeType="1"/>
          </p:cNvSpPr>
          <p:nvPr/>
        </p:nvSpPr>
        <p:spPr bwMode="auto">
          <a:xfrm>
            <a:off x="2551113" y="2530475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9" name="Line 27"/>
          <p:cNvSpPr>
            <a:spLocks noChangeShapeType="1"/>
          </p:cNvSpPr>
          <p:nvPr/>
        </p:nvSpPr>
        <p:spPr bwMode="auto">
          <a:xfrm flipH="1">
            <a:off x="4284663" y="3937000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0" name="Line 28"/>
          <p:cNvSpPr>
            <a:spLocks noChangeShapeType="1"/>
          </p:cNvSpPr>
          <p:nvPr/>
        </p:nvSpPr>
        <p:spPr bwMode="auto">
          <a:xfrm>
            <a:off x="4700588" y="3937000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1" name="Line 29"/>
          <p:cNvSpPr>
            <a:spLocks noChangeShapeType="1"/>
          </p:cNvSpPr>
          <p:nvPr/>
        </p:nvSpPr>
        <p:spPr bwMode="auto">
          <a:xfrm flipH="1">
            <a:off x="6545263" y="3937000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2" name="Line 30"/>
          <p:cNvSpPr>
            <a:spLocks noChangeShapeType="1"/>
          </p:cNvSpPr>
          <p:nvPr/>
        </p:nvSpPr>
        <p:spPr bwMode="auto">
          <a:xfrm>
            <a:off x="6961188" y="3937000"/>
            <a:ext cx="20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3" name="Line 31"/>
          <p:cNvSpPr>
            <a:spLocks noChangeShapeType="1"/>
          </p:cNvSpPr>
          <p:nvPr/>
        </p:nvSpPr>
        <p:spPr bwMode="auto">
          <a:xfrm flipH="1">
            <a:off x="2686050" y="3205163"/>
            <a:ext cx="685800" cy="439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4" name="Line 32"/>
          <p:cNvSpPr>
            <a:spLocks noChangeShapeType="1"/>
          </p:cNvSpPr>
          <p:nvPr/>
        </p:nvSpPr>
        <p:spPr bwMode="auto">
          <a:xfrm flipH="1">
            <a:off x="5319713" y="3222625"/>
            <a:ext cx="338137" cy="388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B96E92-C8AF-0F46-B19A-93576DEA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24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>
                <a:latin typeface="Arial" pitchFamily="-107" charset="0"/>
              </a:rPr>
              <a:t>CS 477/677 - Lecture 11</a:t>
            </a:r>
            <a:endParaRPr lang="en-US">
              <a:latin typeface="Arial" pitchFamily="-107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Black-Height of a Node</a:t>
            </a:r>
            <a:endParaRPr lang="en-US" sz="2800"/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4492625"/>
            <a:ext cx="8543925" cy="2155825"/>
          </a:xfrm>
        </p:spPr>
        <p:txBody>
          <a:bodyPr/>
          <a:lstStyle/>
          <a:p>
            <a:pPr eaLnBrk="1" hangingPunct="1"/>
            <a:r>
              <a:rPr lang="en-US" b="1"/>
              <a:t>Height of a node:</a:t>
            </a:r>
            <a:r>
              <a:rPr lang="en-US"/>
              <a:t> </a:t>
            </a:r>
            <a:r>
              <a:rPr lang="en-US" sz="2400"/>
              <a:t>the number of edges in a longest path to a leaf</a:t>
            </a:r>
          </a:p>
          <a:p>
            <a:pPr eaLnBrk="1" hangingPunct="1"/>
            <a:r>
              <a:rPr lang="en-US" b="1"/>
              <a:t>Black-height </a:t>
            </a:r>
            <a:r>
              <a:rPr lang="en-US"/>
              <a:t>of a node </a:t>
            </a:r>
            <a:r>
              <a:rPr lang="en-US">
                <a:latin typeface="Comic Sans MS" pitchFamily="-107" charset="0"/>
              </a:rPr>
              <a:t>x: </a:t>
            </a:r>
            <a:r>
              <a:rPr lang="en-US" sz="2400">
                <a:latin typeface="Comic Sans MS" pitchFamily="-107" charset="0"/>
              </a:rPr>
              <a:t>bh(x)</a:t>
            </a:r>
            <a:r>
              <a:rPr lang="en-US" sz="2400"/>
              <a:t> is the number of black nodes (including NIL) on a path from </a:t>
            </a:r>
            <a:r>
              <a:rPr lang="en-US" sz="2400">
                <a:latin typeface="Comic Sans MS" pitchFamily="-107" charset="0"/>
              </a:rPr>
              <a:t>x</a:t>
            </a:r>
            <a:r>
              <a:rPr lang="en-US" sz="2400"/>
              <a:t> to leaf, not counting </a:t>
            </a:r>
            <a:r>
              <a:rPr lang="en-US" sz="2400">
                <a:latin typeface="Comic Sans MS" pitchFamily="-107" charset="0"/>
              </a:rPr>
              <a:t>x</a:t>
            </a:r>
            <a:endParaRPr lang="en-US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95475" y="1433513"/>
            <a:ext cx="5546725" cy="3014662"/>
            <a:chOff x="2190" y="868"/>
            <a:chExt cx="3494" cy="1899"/>
          </a:xfrm>
        </p:grpSpPr>
        <p:sp>
          <p:nvSpPr>
            <p:cNvPr id="21518" name="Oval 5"/>
            <p:cNvSpPr>
              <a:spLocks noChangeArrowheads="1"/>
            </p:cNvSpPr>
            <p:nvPr/>
          </p:nvSpPr>
          <p:spPr bwMode="auto">
            <a:xfrm>
              <a:off x="3101" y="868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1519" name="Oval 6"/>
            <p:cNvSpPr>
              <a:spLocks noChangeArrowheads="1"/>
            </p:cNvSpPr>
            <p:nvPr/>
          </p:nvSpPr>
          <p:spPr bwMode="auto">
            <a:xfrm>
              <a:off x="2388" y="129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1520" name="Oval 7"/>
            <p:cNvSpPr>
              <a:spLocks noChangeArrowheads="1"/>
            </p:cNvSpPr>
            <p:nvPr/>
          </p:nvSpPr>
          <p:spPr bwMode="auto">
            <a:xfrm>
              <a:off x="3813" y="1296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1521" name="Oval 8"/>
            <p:cNvSpPr>
              <a:spLocks noChangeArrowheads="1"/>
            </p:cNvSpPr>
            <p:nvPr/>
          </p:nvSpPr>
          <p:spPr bwMode="auto">
            <a:xfrm>
              <a:off x="3101" y="1740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21522" name="Oval 9"/>
            <p:cNvSpPr>
              <a:spLocks noChangeArrowheads="1"/>
            </p:cNvSpPr>
            <p:nvPr/>
          </p:nvSpPr>
          <p:spPr bwMode="auto">
            <a:xfrm>
              <a:off x="4518" y="1740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1523" name="Oval 10"/>
            <p:cNvSpPr>
              <a:spLocks noChangeArrowheads="1"/>
            </p:cNvSpPr>
            <p:nvPr/>
          </p:nvSpPr>
          <p:spPr bwMode="auto">
            <a:xfrm>
              <a:off x="3740" y="2168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1524" name="Oval 11"/>
            <p:cNvSpPr>
              <a:spLocks noChangeArrowheads="1"/>
            </p:cNvSpPr>
            <p:nvPr/>
          </p:nvSpPr>
          <p:spPr bwMode="auto">
            <a:xfrm>
              <a:off x="5157" y="2168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1525" name="Line 12"/>
            <p:cNvSpPr>
              <a:spLocks noChangeShapeType="1"/>
            </p:cNvSpPr>
            <p:nvPr/>
          </p:nvSpPr>
          <p:spPr bwMode="auto">
            <a:xfrm rot="3600000">
              <a:off x="2886" y="956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6" name="Line 13"/>
            <p:cNvSpPr>
              <a:spLocks noChangeShapeType="1"/>
            </p:cNvSpPr>
            <p:nvPr/>
          </p:nvSpPr>
          <p:spPr bwMode="auto">
            <a:xfrm rot="18000000" flipH="1">
              <a:off x="3600" y="956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7" name="Line 14"/>
            <p:cNvSpPr>
              <a:spLocks noChangeShapeType="1"/>
            </p:cNvSpPr>
            <p:nvPr/>
          </p:nvSpPr>
          <p:spPr bwMode="auto">
            <a:xfrm rot="3600000">
              <a:off x="3608" y="1406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8" name="Line 15"/>
            <p:cNvSpPr>
              <a:spLocks noChangeShapeType="1"/>
            </p:cNvSpPr>
            <p:nvPr/>
          </p:nvSpPr>
          <p:spPr bwMode="auto">
            <a:xfrm rot="18000000" flipH="1">
              <a:off x="4306" y="1406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29" name="Line 16"/>
            <p:cNvSpPr>
              <a:spLocks noChangeShapeType="1"/>
            </p:cNvSpPr>
            <p:nvPr/>
          </p:nvSpPr>
          <p:spPr bwMode="auto">
            <a:xfrm rot="18000000" flipH="1">
              <a:off x="3574" y="1851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30" name="Line 17"/>
            <p:cNvSpPr>
              <a:spLocks noChangeShapeType="1"/>
            </p:cNvSpPr>
            <p:nvPr/>
          </p:nvSpPr>
          <p:spPr bwMode="auto">
            <a:xfrm rot="18000000" flipH="1">
              <a:off x="4998" y="1851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31" name="AutoShape 18"/>
            <p:cNvSpPr>
              <a:spLocks noChangeArrowheads="1"/>
            </p:cNvSpPr>
            <p:nvPr/>
          </p:nvSpPr>
          <p:spPr bwMode="auto">
            <a:xfrm>
              <a:off x="2190" y="1711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2" name="AutoShape 19"/>
            <p:cNvSpPr>
              <a:spLocks noChangeArrowheads="1"/>
            </p:cNvSpPr>
            <p:nvPr/>
          </p:nvSpPr>
          <p:spPr bwMode="auto">
            <a:xfrm>
              <a:off x="2568" y="1711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3" name="AutoShape 20"/>
            <p:cNvSpPr>
              <a:spLocks noChangeArrowheads="1"/>
            </p:cNvSpPr>
            <p:nvPr/>
          </p:nvSpPr>
          <p:spPr bwMode="auto">
            <a:xfrm>
              <a:off x="2562" y="2265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4" name="AutoShape 21"/>
            <p:cNvSpPr>
              <a:spLocks noChangeArrowheads="1"/>
            </p:cNvSpPr>
            <p:nvPr/>
          </p:nvSpPr>
          <p:spPr bwMode="auto">
            <a:xfrm>
              <a:off x="3553" y="2606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5" name="AutoShape 22"/>
            <p:cNvSpPr>
              <a:spLocks noChangeArrowheads="1"/>
            </p:cNvSpPr>
            <p:nvPr/>
          </p:nvSpPr>
          <p:spPr bwMode="auto">
            <a:xfrm>
              <a:off x="3931" y="2606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6" name="AutoShape 23"/>
            <p:cNvSpPr>
              <a:spLocks noChangeArrowheads="1"/>
            </p:cNvSpPr>
            <p:nvPr/>
          </p:nvSpPr>
          <p:spPr bwMode="auto">
            <a:xfrm>
              <a:off x="4986" y="2600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7" name="AutoShape 24"/>
            <p:cNvSpPr>
              <a:spLocks noChangeArrowheads="1"/>
            </p:cNvSpPr>
            <p:nvPr/>
          </p:nvSpPr>
          <p:spPr bwMode="auto">
            <a:xfrm>
              <a:off x="5364" y="2600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8" name="AutoShape 25"/>
            <p:cNvSpPr>
              <a:spLocks noChangeArrowheads="1"/>
            </p:cNvSpPr>
            <p:nvPr/>
          </p:nvSpPr>
          <p:spPr bwMode="auto">
            <a:xfrm>
              <a:off x="4218" y="2254"/>
              <a:ext cx="320" cy="16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/>
                <a:t>NIL</a:t>
              </a:r>
            </a:p>
          </p:txBody>
        </p:sp>
        <p:sp>
          <p:nvSpPr>
            <p:cNvPr id="21539" name="Line 26"/>
            <p:cNvSpPr>
              <a:spLocks noChangeShapeType="1"/>
            </p:cNvSpPr>
            <p:nvPr/>
          </p:nvSpPr>
          <p:spPr bwMode="auto">
            <a:xfrm flipH="1">
              <a:off x="2341" y="1563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0" name="Line 27"/>
            <p:cNvSpPr>
              <a:spLocks noChangeShapeType="1"/>
            </p:cNvSpPr>
            <p:nvPr/>
          </p:nvSpPr>
          <p:spPr bwMode="auto">
            <a:xfrm>
              <a:off x="2603" y="1559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1" name="Line 28"/>
            <p:cNvSpPr>
              <a:spLocks noChangeShapeType="1"/>
            </p:cNvSpPr>
            <p:nvPr/>
          </p:nvSpPr>
          <p:spPr bwMode="auto">
            <a:xfrm flipH="1">
              <a:off x="3695" y="2445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2" name="Line 29"/>
            <p:cNvSpPr>
              <a:spLocks noChangeShapeType="1"/>
            </p:cNvSpPr>
            <p:nvPr/>
          </p:nvSpPr>
          <p:spPr bwMode="auto">
            <a:xfrm>
              <a:off x="3957" y="2445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3" name="Line 30"/>
            <p:cNvSpPr>
              <a:spLocks noChangeShapeType="1"/>
            </p:cNvSpPr>
            <p:nvPr/>
          </p:nvSpPr>
          <p:spPr bwMode="auto">
            <a:xfrm flipH="1">
              <a:off x="5119" y="2445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4" name="Line 31"/>
            <p:cNvSpPr>
              <a:spLocks noChangeShapeType="1"/>
            </p:cNvSpPr>
            <p:nvPr/>
          </p:nvSpPr>
          <p:spPr bwMode="auto">
            <a:xfrm>
              <a:off x="5381" y="2445"/>
              <a:ext cx="12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5" name="Line 32"/>
            <p:cNvSpPr>
              <a:spLocks noChangeShapeType="1"/>
            </p:cNvSpPr>
            <p:nvPr/>
          </p:nvSpPr>
          <p:spPr bwMode="auto">
            <a:xfrm flipH="1">
              <a:off x="2688" y="1984"/>
              <a:ext cx="432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6" name="Line 33"/>
            <p:cNvSpPr>
              <a:spLocks noChangeShapeType="1"/>
            </p:cNvSpPr>
            <p:nvPr/>
          </p:nvSpPr>
          <p:spPr bwMode="auto">
            <a:xfrm flipH="1">
              <a:off x="4347" y="1995"/>
              <a:ext cx="213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2946" name="Text Box 34"/>
          <p:cNvSpPr txBox="1">
            <a:spLocks noChangeArrowheads="1"/>
          </p:cNvSpPr>
          <p:nvPr/>
        </p:nvSpPr>
        <p:spPr bwMode="auto">
          <a:xfrm>
            <a:off x="3854450" y="1230313"/>
            <a:ext cx="7699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4</a:t>
            </a:r>
          </a:p>
          <a:p>
            <a:r>
              <a:rPr lang="en-US" sz="1600">
                <a:latin typeface="Comic Sans MS" pitchFamily="-107" charset="0"/>
              </a:rPr>
              <a:t>bh = 2</a:t>
            </a:r>
          </a:p>
        </p:txBody>
      </p:sp>
      <p:sp>
        <p:nvSpPr>
          <p:cNvPr id="422947" name="Text Box 35"/>
          <p:cNvSpPr txBox="1">
            <a:spLocks noChangeArrowheads="1"/>
          </p:cNvSpPr>
          <p:nvPr/>
        </p:nvSpPr>
        <p:spPr bwMode="auto">
          <a:xfrm>
            <a:off x="4987925" y="1941513"/>
            <a:ext cx="7699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3</a:t>
            </a:r>
          </a:p>
          <a:p>
            <a:r>
              <a:rPr lang="en-US" sz="1600">
                <a:latin typeface="Comic Sans MS" pitchFamily="-107" charset="0"/>
              </a:rPr>
              <a:t>bh = 2</a:t>
            </a:r>
          </a:p>
        </p:txBody>
      </p:sp>
      <p:sp>
        <p:nvSpPr>
          <p:cNvPr id="422948" name="Text Box 36"/>
          <p:cNvSpPr txBox="1">
            <a:spLocks noChangeArrowheads="1"/>
          </p:cNvSpPr>
          <p:nvPr/>
        </p:nvSpPr>
        <p:spPr bwMode="auto">
          <a:xfrm>
            <a:off x="6089650" y="2662238"/>
            <a:ext cx="7381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2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22949" name="Text Box 37"/>
          <p:cNvSpPr txBox="1">
            <a:spLocks noChangeArrowheads="1"/>
          </p:cNvSpPr>
          <p:nvPr/>
        </p:nvSpPr>
        <p:spPr bwMode="auto">
          <a:xfrm>
            <a:off x="7113588" y="3432175"/>
            <a:ext cx="738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1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22950" name="Text Box 38"/>
          <p:cNvSpPr txBox="1">
            <a:spLocks noChangeArrowheads="1"/>
          </p:cNvSpPr>
          <p:nvPr/>
        </p:nvSpPr>
        <p:spPr bwMode="auto">
          <a:xfrm>
            <a:off x="1449388" y="2009775"/>
            <a:ext cx="738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1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22951" name="Text Box 39"/>
          <p:cNvSpPr txBox="1">
            <a:spLocks noChangeArrowheads="1"/>
          </p:cNvSpPr>
          <p:nvPr/>
        </p:nvSpPr>
        <p:spPr bwMode="auto">
          <a:xfrm>
            <a:off x="3811588" y="2752725"/>
            <a:ext cx="738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2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22952" name="Text Box 40"/>
          <p:cNvSpPr txBox="1">
            <a:spLocks noChangeArrowheads="1"/>
          </p:cNvSpPr>
          <p:nvPr/>
        </p:nvSpPr>
        <p:spPr bwMode="auto">
          <a:xfrm>
            <a:off x="4656138" y="3079750"/>
            <a:ext cx="7381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Comic Sans MS" pitchFamily="-107" charset="0"/>
              </a:rPr>
              <a:t>h = 1</a:t>
            </a:r>
          </a:p>
          <a:p>
            <a:r>
              <a:rPr lang="en-US" sz="1600">
                <a:latin typeface="Comic Sans MS" pitchFamily="-107" charset="0"/>
              </a:rPr>
              <a:t>bh =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ABF6E-2F86-794E-ACC4-DC7A55CEA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7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46" grpId="0"/>
      <p:bldP spid="422947" grpId="0"/>
      <p:bldP spid="422948" grpId="0"/>
      <p:bldP spid="422949" grpId="0"/>
      <p:bldP spid="422950" grpId="0"/>
      <p:bldP spid="422951" grpId="0"/>
      <p:bldP spid="42295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>
                <a:latin typeface="Arial" pitchFamily="-107" charset="0"/>
              </a:rPr>
              <a:t>CS 477/677 - Lecture 11</a:t>
            </a:r>
            <a:endParaRPr lang="en-US">
              <a:latin typeface="Arial" pitchFamily="-107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Properties of Red-Black Trees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438" y="1111250"/>
            <a:ext cx="8694737" cy="3028950"/>
          </a:xfrm>
        </p:spPr>
        <p:txBody>
          <a:bodyPr/>
          <a:lstStyle/>
          <a:p>
            <a:pPr eaLnBrk="1" hangingPunct="1"/>
            <a:r>
              <a:rPr lang="en-US" b="1"/>
              <a:t>Claim</a:t>
            </a:r>
          </a:p>
          <a:p>
            <a:pPr lvl="1" eaLnBrk="1" hangingPunct="1"/>
            <a:r>
              <a:rPr lang="en-US"/>
              <a:t>Any node with height </a:t>
            </a:r>
            <a:r>
              <a:rPr lang="en-US">
                <a:latin typeface="Comic Sans MS" pitchFamily="-107" charset="0"/>
              </a:rPr>
              <a:t>h</a:t>
            </a:r>
            <a:r>
              <a:rPr lang="en-US"/>
              <a:t> has black-height </a:t>
            </a:r>
            <a:r>
              <a:rPr lang="en-US">
                <a:latin typeface="Comic Sans MS" pitchFamily="-107" charset="0"/>
              </a:rPr>
              <a:t>≥ h/2</a:t>
            </a:r>
          </a:p>
          <a:p>
            <a:pPr eaLnBrk="1" hangingPunct="1"/>
            <a:r>
              <a:rPr lang="en-US" b="1"/>
              <a:t>Proof</a:t>
            </a:r>
          </a:p>
          <a:p>
            <a:pPr lvl="1" eaLnBrk="1" hangingPunct="1"/>
            <a:r>
              <a:rPr lang="en-US"/>
              <a:t>By property 4, there are at most </a:t>
            </a:r>
            <a:r>
              <a:rPr lang="en-US">
                <a:latin typeface="Comic Sans MS" pitchFamily="-107" charset="0"/>
              </a:rPr>
              <a:t>h/2</a:t>
            </a:r>
            <a:r>
              <a:rPr lang="en-US"/>
              <a:t> </a:t>
            </a:r>
            <a:r>
              <a:rPr lang="en-US" b="1">
                <a:solidFill>
                  <a:srgbClr val="DD0111"/>
                </a:solidFill>
              </a:rPr>
              <a:t>red</a:t>
            </a:r>
            <a:r>
              <a:rPr lang="en-US"/>
              <a:t> nodes on the path from the node to a leaf</a:t>
            </a:r>
            <a:endParaRPr lang="en-US" b="1">
              <a:solidFill>
                <a:srgbClr val="DD0111"/>
              </a:solidFill>
            </a:endParaRPr>
          </a:p>
          <a:p>
            <a:pPr lvl="1" eaLnBrk="1" hangingPunct="1"/>
            <a:r>
              <a:rPr lang="en-US"/>
              <a:t>Hence at least </a:t>
            </a:r>
            <a:r>
              <a:rPr lang="en-US">
                <a:latin typeface="Comic Sans MS" pitchFamily="-107" charset="0"/>
              </a:rPr>
              <a:t>h/2</a:t>
            </a:r>
            <a:r>
              <a:rPr lang="en-US"/>
              <a:t> are </a:t>
            </a:r>
            <a:r>
              <a:rPr lang="en-US" b="1"/>
              <a:t>black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30663" y="3590925"/>
            <a:ext cx="4860925" cy="2513013"/>
            <a:chOff x="1526" y="2294"/>
            <a:chExt cx="3062" cy="1583"/>
          </a:xfrm>
        </p:grpSpPr>
        <p:sp>
          <p:nvSpPr>
            <p:cNvPr id="22536" name="Oval 5"/>
            <p:cNvSpPr>
              <a:spLocks noChangeArrowheads="1"/>
            </p:cNvSpPr>
            <p:nvPr/>
          </p:nvSpPr>
          <p:spPr bwMode="auto">
            <a:xfrm>
              <a:off x="2239" y="2294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26</a:t>
              </a:r>
            </a:p>
          </p:txBody>
        </p:sp>
        <p:sp>
          <p:nvSpPr>
            <p:cNvPr id="22537" name="Oval 6"/>
            <p:cNvSpPr>
              <a:spLocks noChangeArrowheads="1"/>
            </p:cNvSpPr>
            <p:nvPr/>
          </p:nvSpPr>
          <p:spPr bwMode="auto">
            <a:xfrm>
              <a:off x="1526" y="2722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17</a:t>
              </a:r>
            </a:p>
          </p:txBody>
        </p:sp>
        <p:sp>
          <p:nvSpPr>
            <p:cNvPr id="22538" name="Oval 7"/>
            <p:cNvSpPr>
              <a:spLocks noChangeArrowheads="1"/>
            </p:cNvSpPr>
            <p:nvPr/>
          </p:nvSpPr>
          <p:spPr bwMode="auto">
            <a:xfrm>
              <a:off x="2951" y="2722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41</a:t>
              </a:r>
            </a:p>
          </p:txBody>
        </p:sp>
        <p:sp>
          <p:nvSpPr>
            <p:cNvPr id="22539" name="Oval 8"/>
            <p:cNvSpPr>
              <a:spLocks noChangeArrowheads="1"/>
            </p:cNvSpPr>
            <p:nvPr/>
          </p:nvSpPr>
          <p:spPr bwMode="auto">
            <a:xfrm>
              <a:off x="2239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30</a:t>
              </a:r>
            </a:p>
          </p:txBody>
        </p:sp>
        <p:sp>
          <p:nvSpPr>
            <p:cNvPr id="22540" name="Oval 9"/>
            <p:cNvSpPr>
              <a:spLocks noChangeArrowheads="1"/>
            </p:cNvSpPr>
            <p:nvPr/>
          </p:nvSpPr>
          <p:spPr bwMode="auto">
            <a:xfrm>
              <a:off x="3656" y="3166"/>
              <a:ext cx="293" cy="283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47</a:t>
              </a:r>
            </a:p>
          </p:txBody>
        </p:sp>
        <p:sp>
          <p:nvSpPr>
            <p:cNvPr id="22541" name="Oval 10"/>
            <p:cNvSpPr>
              <a:spLocks noChangeArrowheads="1"/>
            </p:cNvSpPr>
            <p:nvPr/>
          </p:nvSpPr>
          <p:spPr bwMode="auto">
            <a:xfrm>
              <a:off x="2878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38</a:t>
              </a:r>
            </a:p>
          </p:txBody>
        </p:sp>
        <p:sp>
          <p:nvSpPr>
            <p:cNvPr id="22542" name="Oval 11"/>
            <p:cNvSpPr>
              <a:spLocks noChangeArrowheads="1"/>
            </p:cNvSpPr>
            <p:nvPr/>
          </p:nvSpPr>
          <p:spPr bwMode="auto">
            <a:xfrm>
              <a:off x="4295" y="3594"/>
              <a:ext cx="293" cy="283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50</a:t>
              </a:r>
            </a:p>
          </p:txBody>
        </p:sp>
        <p:sp>
          <p:nvSpPr>
            <p:cNvPr id="22543" name="Line 12"/>
            <p:cNvSpPr>
              <a:spLocks noChangeShapeType="1"/>
            </p:cNvSpPr>
            <p:nvPr/>
          </p:nvSpPr>
          <p:spPr bwMode="auto">
            <a:xfrm rot="3600000">
              <a:off x="2024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4" name="Line 13"/>
            <p:cNvSpPr>
              <a:spLocks noChangeShapeType="1"/>
            </p:cNvSpPr>
            <p:nvPr/>
          </p:nvSpPr>
          <p:spPr bwMode="auto">
            <a:xfrm rot="18000000" flipH="1">
              <a:off x="2738" y="238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5" name="Line 14"/>
            <p:cNvSpPr>
              <a:spLocks noChangeShapeType="1"/>
            </p:cNvSpPr>
            <p:nvPr/>
          </p:nvSpPr>
          <p:spPr bwMode="auto">
            <a:xfrm rot="3600000">
              <a:off x="2746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6" name="Line 15"/>
            <p:cNvSpPr>
              <a:spLocks noChangeShapeType="1"/>
            </p:cNvSpPr>
            <p:nvPr/>
          </p:nvSpPr>
          <p:spPr bwMode="auto">
            <a:xfrm rot="18000000" flipH="1">
              <a:off x="3444" y="2832"/>
              <a:ext cx="5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7" name="Line 16"/>
            <p:cNvSpPr>
              <a:spLocks noChangeShapeType="1"/>
            </p:cNvSpPr>
            <p:nvPr/>
          </p:nvSpPr>
          <p:spPr bwMode="auto">
            <a:xfrm rot="18000000" flipH="1">
              <a:off x="2712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48" name="Line 17"/>
            <p:cNvSpPr>
              <a:spLocks noChangeShapeType="1"/>
            </p:cNvSpPr>
            <p:nvPr/>
          </p:nvSpPr>
          <p:spPr bwMode="auto">
            <a:xfrm rot="18000000" flipH="1">
              <a:off x="4136" y="3277"/>
              <a:ext cx="5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5394" name="Rectangle 18"/>
          <p:cNvSpPr>
            <a:spLocks noChangeArrowheads="1"/>
          </p:cNvSpPr>
          <p:nvPr/>
        </p:nvSpPr>
        <p:spPr bwMode="auto">
          <a:xfrm>
            <a:off x="623888" y="5075238"/>
            <a:ext cx="38750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Property 4: if a node is </a:t>
            </a:r>
            <a:r>
              <a:rPr lang="en-US" sz="240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red</a:t>
            </a:r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 then both its children are black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7F085-7C4E-094E-9F91-CA968EECDBE2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6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9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11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 6, 7, 8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390EFD-B210-7A41-989A-24F8EB02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Types of Trees</a:t>
            </a:r>
          </a:p>
        </p:txBody>
      </p:sp>
      <p:sp>
        <p:nvSpPr>
          <p:cNvPr id="556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5299075" cy="5145087"/>
          </a:xfrm>
        </p:spPr>
        <p:txBody>
          <a:bodyPr/>
          <a:lstStyle/>
          <a:p>
            <a:r>
              <a:rPr lang="en-US" dirty="0" err="1">
                <a:solidFill>
                  <a:srgbClr val="DD0111"/>
                </a:solidFill>
                <a:latin typeface="Monotype Corsiva" charset="0"/>
              </a:rPr>
              <a:t>Def</a:t>
            </a:r>
            <a:r>
              <a:rPr lang="en-US" dirty="0">
                <a:solidFill>
                  <a:srgbClr val="DD0111"/>
                </a:solidFill>
                <a:latin typeface="Monotype Corsiva" charset="0"/>
              </a:rPr>
              <a:t>:</a:t>
            </a:r>
            <a:r>
              <a:rPr lang="en-US" dirty="0">
                <a:latin typeface="Monotype Corsiva" charset="0"/>
              </a:rPr>
              <a:t> </a:t>
            </a:r>
            <a:r>
              <a:rPr lang="en-US" b="1" dirty="0">
                <a:latin typeface="Century Gothic" charset="0"/>
                <a:ea typeface="Century Gothic" charset="0"/>
                <a:cs typeface="Century Gothic" charset="0"/>
              </a:rPr>
              <a:t>Full binary tree </a:t>
            </a:r>
            <a:r>
              <a:rPr lang="en-US" dirty="0">
                <a:latin typeface="Comic Sans MS" charset="0"/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a binary tree in which each node is either a leaf or has degree (number of children) exactly 2.</a:t>
            </a:r>
          </a:p>
          <a:p>
            <a:endParaRPr lang="en-US" dirty="0">
              <a:latin typeface="Comic Sans MS" charset="0"/>
            </a:endParaRPr>
          </a:p>
          <a:p>
            <a:r>
              <a:rPr lang="en-US" dirty="0" err="1">
                <a:solidFill>
                  <a:srgbClr val="DD0111"/>
                </a:solidFill>
                <a:latin typeface="Monotype Corsiva" charset="0"/>
              </a:rPr>
              <a:t>Def</a:t>
            </a:r>
            <a:r>
              <a:rPr lang="en-US" dirty="0">
                <a:solidFill>
                  <a:srgbClr val="DD0111"/>
                </a:solidFill>
                <a:latin typeface="Monotype Corsiva" charset="0"/>
              </a:rPr>
              <a:t>:</a:t>
            </a:r>
            <a:r>
              <a:rPr lang="en-US" dirty="0">
                <a:latin typeface="Monotype Corsiva" charset="0"/>
              </a:rPr>
              <a:t> </a:t>
            </a:r>
            <a:r>
              <a:rPr lang="en-US" b="1" dirty="0">
                <a:latin typeface="Century Gothic" charset="0"/>
                <a:ea typeface="Century Gothic" charset="0"/>
                <a:cs typeface="Century Gothic" charset="0"/>
              </a:rPr>
              <a:t>Complete binary tree </a:t>
            </a:r>
            <a:r>
              <a:rPr lang="en-US" dirty="0">
                <a:latin typeface="Comic Sans MS" charset="0"/>
              </a:rPr>
              <a:t>= </a:t>
            </a:r>
            <a:r>
              <a:rPr lang="en-US" dirty="0">
                <a:solidFill>
                  <a:schemeClr val="tx1"/>
                </a:solidFill>
              </a:rPr>
              <a:t>a binary tree in which all leaves have the same depth and all internal nodes have degree 2.</a:t>
            </a:r>
          </a:p>
        </p:txBody>
      </p:sp>
      <p:grpSp>
        <p:nvGrpSpPr>
          <p:cNvPr id="556036" name="Group 4"/>
          <p:cNvGrpSpPr>
            <a:grpSpLocks/>
          </p:cNvGrpSpPr>
          <p:nvPr/>
        </p:nvGrpSpPr>
        <p:grpSpPr bwMode="auto">
          <a:xfrm>
            <a:off x="5856288" y="1271588"/>
            <a:ext cx="2943225" cy="2228850"/>
            <a:chOff x="528" y="2486"/>
            <a:chExt cx="1854" cy="1404"/>
          </a:xfrm>
        </p:grpSpPr>
        <p:sp>
          <p:nvSpPr>
            <p:cNvPr id="556037" name="Line 5"/>
            <p:cNvSpPr>
              <a:spLocks noChangeAspect="1" noChangeShapeType="1"/>
            </p:cNvSpPr>
            <p:nvPr/>
          </p:nvSpPr>
          <p:spPr bwMode="auto">
            <a:xfrm rot="16200000" flipV="1">
              <a:off x="1411" y="3272"/>
              <a:ext cx="351" cy="3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38" name="Text Box 6"/>
            <p:cNvSpPr txBox="1">
              <a:spLocks noChangeArrowheads="1"/>
            </p:cNvSpPr>
            <p:nvPr/>
          </p:nvSpPr>
          <p:spPr bwMode="auto">
            <a:xfrm>
              <a:off x="853" y="3657"/>
              <a:ext cx="113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Full binary tree</a:t>
              </a:r>
            </a:p>
          </p:txBody>
        </p:sp>
        <p:sp>
          <p:nvSpPr>
            <p:cNvPr id="556039" name="Line 7"/>
            <p:cNvSpPr>
              <a:spLocks noChangeAspect="1" noChangeShapeType="1"/>
            </p:cNvSpPr>
            <p:nvPr/>
          </p:nvSpPr>
          <p:spPr bwMode="auto">
            <a:xfrm flipV="1">
              <a:off x="1242" y="3298"/>
              <a:ext cx="259" cy="2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40" name="Line 8"/>
            <p:cNvSpPr>
              <a:spLocks noChangeAspect="1" noChangeShapeType="1"/>
            </p:cNvSpPr>
            <p:nvPr/>
          </p:nvSpPr>
          <p:spPr bwMode="auto">
            <a:xfrm flipV="1">
              <a:off x="1709" y="301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41" name="Line 9"/>
            <p:cNvSpPr>
              <a:spLocks noChangeAspect="1" noChangeShapeType="1"/>
            </p:cNvSpPr>
            <p:nvPr/>
          </p:nvSpPr>
          <p:spPr bwMode="auto">
            <a:xfrm rot="16200000" flipV="1">
              <a:off x="807" y="3257"/>
              <a:ext cx="351" cy="3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42" name="Line 10"/>
            <p:cNvSpPr>
              <a:spLocks noChangeAspect="1" noChangeShapeType="1"/>
            </p:cNvSpPr>
            <p:nvPr/>
          </p:nvSpPr>
          <p:spPr bwMode="auto">
            <a:xfrm rot="16200000" flipV="1">
              <a:off x="1149" y="300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43" name="Line 11"/>
            <p:cNvSpPr>
              <a:spLocks noChangeAspect="1" noChangeShapeType="1"/>
            </p:cNvSpPr>
            <p:nvPr/>
          </p:nvSpPr>
          <p:spPr bwMode="auto">
            <a:xfrm rot="16200000" flipV="1">
              <a:off x="1545" y="2554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44" name="Line 12"/>
            <p:cNvSpPr>
              <a:spLocks noChangeShapeType="1"/>
            </p:cNvSpPr>
            <p:nvPr/>
          </p:nvSpPr>
          <p:spPr bwMode="auto">
            <a:xfrm flipV="1">
              <a:off x="634" y="2582"/>
              <a:ext cx="1008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45" name="Oval 13"/>
            <p:cNvSpPr>
              <a:spLocks noChangeArrowheads="1"/>
            </p:cNvSpPr>
            <p:nvPr/>
          </p:nvSpPr>
          <p:spPr bwMode="auto">
            <a:xfrm>
              <a:off x="778" y="319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556046" name="Oval 14"/>
            <p:cNvSpPr>
              <a:spLocks noChangeArrowheads="1"/>
            </p:cNvSpPr>
            <p:nvPr/>
          </p:nvSpPr>
          <p:spPr bwMode="auto">
            <a:xfrm>
              <a:off x="528" y="344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14</a:t>
              </a:r>
            </a:p>
          </p:txBody>
        </p:sp>
        <p:sp>
          <p:nvSpPr>
            <p:cNvPr id="556047" name="Oval 15"/>
            <p:cNvSpPr>
              <a:spLocks noChangeArrowheads="1"/>
            </p:cNvSpPr>
            <p:nvPr/>
          </p:nvSpPr>
          <p:spPr bwMode="auto">
            <a:xfrm>
              <a:off x="970" y="344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8</a:t>
              </a:r>
            </a:p>
          </p:txBody>
        </p:sp>
        <p:sp>
          <p:nvSpPr>
            <p:cNvPr id="556048" name="Oval 16"/>
            <p:cNvSpPr>
              <a:spLocks noChangeArrowheads="1"/>
            </p:cNvSpPr>
            <p:nvPr/>
          </p:nvSpPr>
          <p:spPr bwMode="auto">
            <a:xfrm>
              <a:off x="1066" y="2918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556049" name="Oval 17"/>
            <p:cNvSpPr>
              <a:spLocks noChangeArrowheads="1"/>
            </p:cNvSpPr>
            <p:nvPr/>
          </p:nvSpPr>
          <p:spPr bwMode="auto">
            <a:xfrm>
              <a:off x="1354" y="319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556050" name="Oval 18"/>
            <p:cNvSpPr>
              <a:spLocks noChangeArrowheads="1"/>
            </p:cNvSpPr>
            <p:nvPr/>
          </p:nvSpPr>
          <p:spPr bwMode="auto">
            <a:xfrm>
              <a:off x="1210" y="344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sp>
          <p:nvSpPr>
            <p:cNvPr id="556051" name="Oval 19"/>
            <p:cNvSpPr>
              <a:spLocks noChangeArrowheads="1"/>
            </p:cNvSpPr>
            <p:nvPr/>
          </p:nvSpPr>
          <p:spPr bwMode="auto">
            <a:xfrm>
              <a:off x="1522" y="248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556052" name="Oval 20"/>
            <p:cNvSpPr>
              <a:spLocks noChangeArrowheads="1"/>
            </p:cNvSpPr>
            <p:nvPr/>
          </p:nvSpPr>
          <p:spPr bwMode="auto">
            <a:xfrm>
              <a:off x="1928" y="2918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56053" name="Oval 21"/>
            <p:cNvSpPr>
              <a:spLocks noChangeArrowheads="1"/>
            </p:cNvSpPr>
            <p:nvPr/>
          </p:nvSpPr>
          <p:spPr bwMode="auto">
            <a:xfrm>
              <a:off x="1604" y="319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556054" name="Oval 22"/>
            <p:cNvSpPr>
              <a:spLocks noChangeArrowheads="1"/>
            </p:cNvSpPr>
            <p:nvPr/>
          </p:nvSpPr>
          <p:spPr bwMode="auto">
            <a:xfrm>
              <a:off x="2180" y="319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  <p:sp>
          <p:nvSpPr>
            <p:cNvPr id="556055" name="Oval 23"/>
            <p:cNvSpPr>
              <a:spLocks noChangeArrowheads="1"/>
            </p:cNvSpPr>
            <p:nvPr/>
          </p:nvSpPr>
          <p:spPr bwMode="auto">
            <a:xfrm>
              <a:off x="1574" y="3461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12</a:t>
              </a:r>
            </a:p>
          </p:txBody>
        </p:sp>
      </p:grpSp>
      <p:grpSp>
        <p:nvGrpSpPr>
          <p:cNvPr id="556056" name="Group 24"/>
          <p:cNvGrpSpPr>
            <a:grpSpLocks/>
          </p:cNvGrpSpPr>
          <p:nvPr/>
        </p:nvGrpSpPr>
        <p:grpSpPr bwMode="auto">
          <a:xfrm>
            <a:off x="6078538" y="3873500"/>
            <a:ext cx="2682875" cy="2198688"/>
            <a:chOff x="3120" y="2496"/>
            <a:chExt cx="1690" cy="1385"/>
          </a:xfrm>
        </p:grpSpPr>
        <p:sp>
          <p:nvSpPr>
            <p:cNvPr id="556057" name="Line 25"/>
            <p:cNvSpPr>
              <a:spLocks noChangeShapeType="1"/>
            </p:cNvSpPr>
            <p:nvPr/>
          </p:nvSpPr>
          <p:spPr bwMode="auto">
            <a:xfrm flipV="1">
              <a:off x="3188" y="2592"/>
              <a:ext cx="81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58" name="Text Box 26"/>
            <p:cNvSpPr txBox="1">
              <a:spLocks noChangeArrowheads="1"/>
            </p:cNvSpPr>
            <p:nvPr/>
          </p:nvSpPr>
          <p:spPr bwMode="auto">
            <a:xfrm>
              <a:off x="3176" y="3648"/>
              <a:ext cx="163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Complete binary tree</a:t>
              </a:r>
            </a:p>
          </p:txBody>
        </p:sp>
        <p:sp>
          <p:nvSpPr>
            <p:cNvPr id="556059" name="Line 27"/>
            <p:cNvSpPr>
              <a:spLocks noChangeAspect="1" noChangeShapeType="1"/>
            </p:cNvSpPr>
            <p:nvPr/>
          </p:nvSpPr>
          <p:spPr bwMode="auto">
            <a:xfrm flipV="1">
              <a:off x="4051" y="3021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60" name="Line 28"/>
            <p:cNvSpPr>
              <a:spLocks noChangeAspect="1" noChangeShapeType="1"/>
            </p:cNvSpPr>
            <p:nvPr/>
          </p:nvSpPr>
          <p:spPr bwMode="auto">
            <a:xfrm rot="16200000" flipV="1">
              <a:off x="3491" y="3016"/>
              <a:ext cx="322" cy="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61" name="Line 29"/>
            <p:cNvSpPr>
              <a:spLocks noChangeAspect="1" noChangeShapeType="1"/>
            </p:cNvSpPr>
            <p:nvPr/>
          </p:nvSpPr>
          <p:spPr bwMode="auto">
            <a:xfrm rot="16200000" flipV="1">
              <a:off x="3887" y="2564"/>
              <a:ext cx="80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56062" name="Oval 30"/>
            <p:cNvSpPr>
              <a:spLocks noChangeArrowheads="1"/>
            </p:cNvSpPr>
            <p:nvPr/>
          </p:nvSpPr>
          <p:spPr bwMode="auto">
            <a:xfrm>
              <a:off x="3120" y="320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2</a:t>
              </a:r>
            </a:p>
          </p:txBody>
        </p:sp>
        <p:sp>
          <p:nvSpPr>
            <p:cNvPr id="556063" name="Oval 31"/>
            <p:cNvSpPr>
              <a:spLocks noChangeArrowheads="1"/>
            </p:cNvSpPr>
            <p:nvPr/>
          </p:nvSpPr>
          <p:spPr bwMode="auto">
            <a:xfrm>
              <a:off x="3408" y="2928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sp>
          <p:nvSpPr>
            <p:cNvPr id="556064" name="Oval 32"/>
            <p:cNvSpPr>
              <a:spLocks noChangeArrowheads="1"/>
            </p:cNvSpPr>
            <p:nvPr/>
          </p:nvSpPr>
          <p:spPr bwMode="auto">
            <a:xfrm>
              <a:off x="3696" y="320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16</a:t>
              </a:r>
            </a:p>
          </p:txBody>
        </p:sp>
        <p:sp>
          <p:nvSpPr>
            <p:cNvPr id="556065" name="Oval 33"/>
            <p:cNvSpPr>
              <a:spLocks noChangeArrowheads="1"/>
            </p:cNvSpPr>
            <p:nvPr/>
          </p:nvSpPr>
          <p:spPr bwMode="auto">
            <a:xfrm>
              <a:off x="3864" y="249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4</a:t>
              </a:r>
            </a:p>
          </p:txBody>
        </p:sp>
        <p:sp>
          <p:nvSpPr>
            <p:cNvPr id="556066" name="Oval 34"/>
            <p:cNvSpPr>
              <a:spLocks noChangeArrowheads="1"/>
            </p:cNvSpPr>
            <p:nvPr/>
          </p:nvSpPr>
          <p:spPr bwMode="auto">
            <a:xfrm>
              <a:off x="4270" y="2928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56067" name="Oval 35"/>
            <p:cNvSpPr>
              <a:spLocks noChangeArrowheads="1"/>
            </p:cNvSpPr>
            <p:nvPr/>
          </p:nvSpPr>
          <p:spPr bwMode="auto">
            <a:xfrm>
              <a:off x="3946" y="320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9</a:t>
              </a:r>
            </a:p>
          </p:txBody>
        </p:sp>
        <p:sp>
          <p:nvSpPr>
            <p:cNvPr id="556068" name="Oval 36"/>
            <p:cNvSpPr>
              <a:spLocks noChangeArrowheads="1"/>
            </p:cNvSpPr>
            <p:nvPr/>
          </p:nvSpPr>
          <p:spPr bwMode="auto">
            <a:xfrm>
              <a:off x="4522" y="3206"/>
              <a:ext cx="202" cy="20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latin typeface="Century Gothic" charset="0"/>
                  <a:ea typeface="Century Gothic" charset="0"/>
                  <a:cs typeface="Century Gothic" charset="0"/>
                </a:rPr>
                <a:t>10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914008-0430-4B41-A5C9-CF6C560B5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8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58082" name="Line 2"/>
          <p:cNvSpPr>
            <a:spLocks noChangeShapeType="1"/>
          </p:cNvSpPr>
          <p:nvPr/>
        </p:nvSpPr>
        <p:spPr bwMode="auto">
          <a:xfrm>
            <a:off x="2444750" y="5348288"/>
            <a:ext cx="234950" cy="201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Heap Data Structure</a:t>
            </a:r>
          </a:p>
        </p:txBody>
      </p:sp>
      <p:sp>
        <p:nvSpPr>
          <p:cNvPr id="558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05704" cy="5076825"/>
          </a:xfrm>
        </p:spPr>
        <p:txBody>
          <a:bodyPr/>
          <a:lstStyle/>
          <a:p>
            <a:r>
              <a:rPr lang="en-US" dirty="0" err="1">
                <a:solidFill>
                  <a:srgbClr val="DD0111"/>
                </a:solidFill>
                <a:latin typeface="Monotype Corsiva" charset="0"/>
              </a:rPr>
              <a:t>Def</a:t>
            </a:r>
            <a:r>
              <a:rPr lang="en-US" dirty="0">
                <a:solidFill>
                  <a:srgbClr val="DD0111"/>
                </a:solidFill>
                <a:latin typeface="Monotype Corsiva" charset="0"/>
              </a:rPr>
              <a:t>:</a:t>
            </a:r>
            <a:r>
              <a:rPr lang="en-US" dirty="0">
                <a:latin typeface="Monotype Corsiva" charset="0"/>
              </a:rPr>
              <a:t> </a:t>
            </a:r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a nearly complete binary tree with the following two properties:</a:t>
            </a:r>
          </a:p>
          <a:p>
            <a:pPr lvl="1"/>
            <a:r>
              <a:rPr lang="en-US" b="1" dirty="0"/>
              <a:t>Structural property:</a:t>
            </a:r>
            <a:r>
              <a:rPr lang="en-US" dirty="0"/>
              <a:t> all levels are full, except possibly the last one, which is filled from left to right</a:t>
            </a:r>
          </a:p>
          <a:p>
            <a:pPr lvl="1"/>
            <a:r>
              <a:rPr lang="en-US" b="1" dirty="0"/>
              <a:t>Order (heap) property:</a:t>
            </a:r>
            <a:r>
              <a:rPr lang="en-US" dirty="0"/>
              <a:t> for any node </a:t>
            </a:r>
            <a:r>
              <a:rPr lang="en-US" dirty="0">
                <a:latin typeface="Comic Sans MS" charset="0"/>
              </a:rPr>
              <a:t>x</a:t>
            </a:r>
          </a:p>
          <a:p>
            <a:pPr lvl="1">
              <a:buFontTx/>
              <a:buNone/>
            </a:pPr>
            <a:r>
              <a:rPr lang="en-US" dirty="0"/>
              <a:t>				</a:t>
            </a:r>
            <a:r>
              <a:rPr lang="en-US" dirty="0">
                <a:latin typeface="Comic Sans MS" charset="0"/>
              </a:rPr>
              <a:t>Parent(x) ≥ x</a:t>
            </a:r>
          </a:p>
        </p:txBody>
      </p:sp>
      <p:sp>
        <p:nvSpPr>
          <p:cNvPr id="558085" name="Line 5"/>
          <p:cNvSpPr>
            <a:spLocks noChangeShapeType="1"/>
          </p:cNvSpPr>
          <p:nvPr/>
        </p:nvSpPr>
        <p:spPr bwMode="auto">
          <a:xfrm flipV="1">
            <a:off x="1849438" y="4535488"/>
            <a:ext cx="1295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8086" name="Text Box 6"/>
          <p:cNvSpPr txBox="1">
            <a:spLocks noChangeArrowheads="1"/>
          </p:cNvSpPr>
          <p:nvPr/>
        </p:nvSpPr>
        <p:spPr bwMode="auto">
          <a:xfrm>
            <a:off x="2630398" y="5983288"/>
            <a:ext cx="806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Heap</a:t>
            </a:r>
          </a:p>
        </p:txBody>
      </p:sp>
      <p:sp>
        <p:nvSpPr>
          <p:cNvPr id="558087" name="Line 7"/>
          <p:cNvSpPr>
            <a:spLocks noChangeAspect="1" noChangeShapeType="1"/>
          </p:cNvSpPr>
          <p:nvPr/>
        </p:nvSpPr>
        <p:spPr bwMode="auto">
          <a:xfrm rot="16200000" flipV="1">
            <a:off x="2971006" y="4479132"/>
            <a:ext cx="760413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58088" name="Oval 8"/>
          <p:cNvSpPr>
            <a:spLocks noChangeArrowheads="1"/>
          </p:cNvSpPr>
          <p:nvPr/>
        </p:nvSpPr>
        <p:spPr bwMode="auto">
          <a:xfrm>
            <a:off x="1741488" y="55102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5</a:t>
            </a:r>
          </a:p>
        </p:txBody>
      </p:sp>
      <p:sp>
        <p:nvSpPr>
          <p:cNvPr id="558089" name="Oval 9"/>
          <p:cNvSpPr>
            <a:spLocks noChangeArrowheads="1"/>
          </p:cNvSpPr>
          <p:nvPr/>
        </p:nvSpPr>
        <p:spPr bwMode="auto">
          <a:xfrm>
            <a:off x="2198688" y="50688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7</a:t>
            </a:r>
          </a:p>
        </p:txBody>
      </p:sp>
      <p:sp>
        <p:nvSpPr>
          <p:cNvPr id="558090" name="Oval 10"/>
          <p:cNvSpPr>
            <a:spLocks noChangeArrowheads="1"/>
          </p:cNvSpPr>
          <p:nvPr/>
        </p:nvSpPr>
        <p:spPr bwMode="auto">
          <a:xfrm>
            <a:off x="2922588" y="43830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8</a:t>
            </a:r>
          </a:p>
        </p:txBody>
      </p:sp>
      <p:sp>
        <p:nvSpPr>
          <p:cNvPr id="558091" name="Oval 11"/>
          <p:cNvSpPr>
            <a:spLocks noChangeArrowheads="1"/>
          </p:cNvSpPr>
          <p:nvPr/>
        </p:nvSpPr>
        <p:spPr bwMode="auto">
          <a:xfrm>
            <a:off x="3567113" y="506888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4</a:t>
            </a:r>
          </a:p>
        </p:txBody>
      </p:sp>
      <p:sp>
        <p:nvSpPr>
          <p:cNvPr id="558092" name="Text Box 12"/>
          <p:cNvSpPr txBox="1">
            <a:spLocks noChangeArrowheads="1"/>
          </p:cNvSpPr>
          <p:nvPr/>
        </p:nvSpPr>
        <p:spPr bwMode="auto">
          <a:xfrm>
            <a:off x="4405313" y="4738688"/>
            <a:ext cx="34226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>
                <a:latin typeface="Century Gothic" charset="0"/>
                <a:ea typeface="Century Gothic" charset="0"/>
                <a:cs typeface="Century Gothic" charset="0"/>
              </a:rPr>
              <a:t>It doesn’t matter that 4 in level 1 is smaller than 5 in level 2</a:t>
            </a:r>
          </a:p>
        </p:txBody>
      </p:sp>
      <p:sp>
        <p:nvSpPr>
          <p:cNvPr id="558093" name="Oval 13"/>
          <p:cNvSpPr>
            <a:spLocks noChangeArrowheads="1"/>
          </p:cNvSpPr>
          <p:nvPr/>
        </p:nvSpPr>
        <p:spPr bwMode="auto">
          <a:xfrm>
            <a:off x="2595563" y="551021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81B8B8-2D65-8044-8632-CF5C96C7E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3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/>
              <a:t>Height </a:t>
            </a:r>
            <a:r>
              <a:rPr lang="en-US" sz="2400" dirty="0"/>
              <a:t>of a node = </a:t>
            </a:r>
            <a:r>
              <a:rPr lang="en-US" sz="2400" dirty="0">
                <a:solidFill>
                  <a:schemeClr val="tx1"/>
                </a:solidFill>
              </a:rPr>
              <a:t>the number of edges on a longest simple path from the node down to a leaf</a:t>
            </a:r>
          </a:p>
          <a:p>
            <a:r>
              <a:rPr lang="en-US" sz="2400" b="1" dirty="0"/>
              <a:t>Depth</a:t>
            </a:r>
            <a:r>
              <a:rPr lang="en-US" sz="2400" dirty="0"/>
              <a:t> of a node = </a:t>
            </a:r>
            <a:r>
              <a:rPr lang="en-US" sz="2400" dirty="0">
                <a:solidFill>
                  <a:schemeClr val="tx1"/>
                </a:solidFill>
              </a:rPr>
              <a:t>the length of a path from the root to the node</a:t>
            </a:r>
          </a:p>
          <a:p>
            <a:r>
              <a:rPr lang="en-US" sz="2400" b="1" dirty="0"/>
              <a:t>Height </a:t>
            </a:r>
            <a:r>
              <a:rPr lang="en-US" sz="2400" dirty="0"/>
              <a:t>of tree = </a:t>
            </a:r>
            <a:r>
              <a:rPr lang="en-US" sz="2400" dirty="0">
                <a:solidFill>
                  <a:schemeClr val="tx1"/>
                </a:solidFill>
              </a:rPr>
              <a:t>height of root node </a:t>
            </a:r>
          </a:p>
          <a:p>
            <a:pPr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			        =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sym typeface="Symbol" charset="2"/>
              </a:rPr>
              <a:t>⎣</a:t>
            </a:r>
            <a:r>
              <a:rPr lang="en-US" sz="2400" dirty="0" err="1">
                <a:solidFill>
                  <a:schemeClr val="tx1"/>
                </a:solidFill>
                <a:latin typeface="Comic Sans MS" charset="0"/>
                <a:sym typeface="Symbol" charset="2"/>
              </a:rPr>
              <a:t>lgn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sym typeface="Symbol" charset="2"/>
              </a:rPr>
              <a:t>⎦</a:t>
            </a:r>
            <a:r>
              <a:rPr lang="en-US" sz="2400" dirty="0">
                <a:solidFill>
                  <a:schemeClr val="tx1"/>
                </a:solidFill>
              </a:rPr>
              <a:t>, for a heap of 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elements</a:t>
            </a:r>
          </a:p>
        </p:txBody>
      </p:sp>
      <p:sp>
        <p:nvSpPr>
          <p:cNvPr id="560132" name="Line 4"/>
          <p:cNvSpPr>
            <a:spLocks noChangeAspect="1" noChangeShapeType="1"/>
          </p:cNvSpPr>
          <p:nvPr/>
        </p:nvSpPr>
        <p:spPr bwMode="auto">
          <a:xfrm flipV="1">
            <a:off x="4722813" y="4791075"/>
            <a:ext cx="511175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0133" name="Line 5"/>
          <p:cNvSpPr>
            <a:spLocks noChangeAspect="1" noChangeShapeType="1"/>
          </p:cNvSpPr>
          <p:nvPr/>
        </p:nvSpPr>
        <p:spPr bwMode="auto">
          <a:xfrm rot="16200000" flipV="1">
            <a:off x="3291681" y="5180807"/>
            <a:ext cx="511175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0134" name="Line 6"/>
          <p:cNvSpPr>
            <a:spLocks noChangeAspect="1" noChangeShapeType="1"/>
          </p:cNvSpPr>
          <p:nvPr/>
        </p:nvSpPr>
        <p:spPr bwMode="auto">
          <a:xfrm rot="16200000" flipV="1">
            <a:off x="3833019" y="4783931"/>
            <a:ext cx="511175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0135" name="Line 7"/>
          <p:cNvSpPr>
            <a:spLocks noChangeAspect="1" noChangeShapeType="1"/>
          </p:cNvSpPr>
          <p:nvPr/>
        </p:nvSpPr>
        <p:spPr bwMode="auto">
          <a:xfrm rot="16200000" flipV="1">
            <a:off x="4462462" y="4065588"/>
            <a:ext cx="1279525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0136" name="Line 8"/>
          <p:cNvSpPr>
            <a:spLocks noChangeShapeType="1"/>
          </p:cNvSpPr>
          <p:nvPr/>
        </p:nvSpPr>
        <p:spPr bwMode="auto">
          <a:xfrm flipV="1">
            <a:off x="3016250" y="4110038"/>
            <a:ext cx="1600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0137" name="Oval 9"/>
          <p:cNvSpPr>
            <a:spLocks noChangeArrowheads="1"/>
          </p:cNvSpPr>
          <p:nvPr/>
        </p:nvSpPr>
        <p:spPr bwMode="auto">
          <a:xfrm>
            <a:off x="3244850" y="508476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2</a:t>
            </a:r>
          </a:p>
        </p:txBody>
      </p:sp>
      <p:sp>
        <p:nvSpPr>
          <p:cNvPr id="560138" name="Oval 10"/>
          <p:cNvSpPr>
            <a:spLocks noChangeArrowheads="1"/>
          </p:cNvSpPr>
          <p:nvPr/>
        </p:nvSpPr>
        <p:spPr bwMode="auto">
          <a:xfrm>
            <a:off x="2847975" y="548163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14</a:t>
            </a:r>
          </a:p>
        </p:txBody>
      </p:sp>
      <p:sp>
        <p:nvSpPr>
          <p:cNvPr id="560139" name="Oval 11"/>
          <p:cNvSpPr>
            <a:spLocks noChangeArrowheads="1"/>
          </p:cNvSpPr>
          <p:nvPr/>
        </p:nvSpPr>
        <p:spPr bwMode="auto">
          <a:xfrm>
            <a:off x="3549650" y="548163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8</a:t>
            </a:r>
          </a:p>
        </p:txBody>
      </p:sp>
      <p:sp>
        <p:nvSpPr>
          <p:cNvPr id="560140" name="Oval 12"/>
          <p:cNvSpPr>
            <a:spLocks noChangeArrowheads="1"/>
          </p:cNvSpPr>
          <p:nvPr/>
        </p:nvSpPr>
        <p:spPr bwMode="auto">
          <a:xfrm>
            <a:off x="3702050" y="464343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</a:t>
            </a:r>
          </a:p>
        </p:txBody>
      </p:sp>
      <p:sp>
        <p:nvSpPr>
          <p:cNvPr id="560141" name="Oval 13"/>
          <p:cNvSpPr>
            <a:spLocks noChangeArrowheads="1"/>
          </p:cNvSpPr>
          <p:nvPr/>
        </p:nvSpPr>
        <p:spPr bwMode="auto">
          <a:xfrm>
            <a:off x="4159250" y="508476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16</a:t>
            </a:r>
          </a:p>
        </p:txBody>
      </p:sp>
      <p:sp>
        <p:nvSpPr>
          <p:cNvPr id="560142" name="Oval 14"/>
          <p:cNvSpPr>
            <a:spLocks noChangeArrowheads="1"/>
          </p:cNvSpPr>
          <p:nvPr/>
        </p:nvSpPr>
        <p:spPr bwMode="auto">
          <a:xfrm>
            <a:off x="4425950" y="395763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4</a:t>
            </a:r>
          </a:p>
        </p:txBody>
      </p:sp>
      <p:sp>
        <p:nvSpPr>
          <p:cNvPr id="560143" name="Oval 15"/>
          <p:cNvSpPr>
            <a:spLocks noChangeArrowheads="1"/>
          </p:cNvSpPr>
          <p:nvPr/>
        </p:nvSpPr>
        <p:spPr bwMode="auto">
          <a:xfrm>
            <a:off x="5070475" y="4643438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3</a:t>
            </a:r>
          </a:p>
        </p:txBody>
      </p:sp>
      <p:sp>
        <p:nvSpPr>
          <p:cNvPr id="560144" name="Oval 16"/>
          <p:cNvSpPr>
            <a:spLocks noChangeArrowheads="1"/>
          </p:cNvSpPr>
          <p:nvPr/>
        </p:nvSpPr>
        <p:spPr bwMode="auto">
          <a:xfrm>
            <a:off x="4556125" y="508476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9</a:t>
            </a:r>
          </a:p>
        </p:txBody>
      </p:sp>
      <p:sp>
        <p:nvSpPr>
          <p:cNvPr id="560145" name="Oval 17"/>
          <p:cNvSpPr>
            <a:spLocks noChangeArrowheads="1"/>
          </p:cNvSpPr>
          <p:nvPr/>
        </p:nvSpPr>
        <p:spPr bwMode="auto">
          <a:xfrm>
            <a:off x="5470525" y="5084763"/>
            <a:ext cx="320675" cy="32067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10</a:t>
            </a:r>
          </a:p>
        </p:txBody>
      </p:sp>
      <p:sp>
        <p:nvSpPr>
          <p:cNvPr id="560146" name="Text Box 18"/>
          <p:cNvSpPr txBox="1">
            <a:spLocks noChangeArrowheads="1"/>
          </p:cNvSpPr>
          <p:nvPr/>
        </p:nvSpPr>
        <p:spPr bwMode="auto">
          <a:xfrm>
            <a:off x="5486400" y="3897313"/>
            <a:ext cx="21098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Height of root = 3</a:t>
            </a:r>
          </a:p>
        </p:txBody>
      </p:sp>
      <p:sp>
        <p:nvSpPr>
          <p:cNvPr id="560147" name="Line 19"/>
          <p:cNvSpPr>
            <a:spLocks noChangeShapeType="1"/>
          </p:cNvSpPr>
          <p:nvPr/>
        </p:nvSpPr>
        <p:spPr bwMode="auto">
          <a:xfrm flipH="1">
            <a:off x="4876800" y="41259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0148" name="Text Box 20"/>
          <p:cNvSpPr txBox="1">
            <a:spLocks noChangeArrowheads="1"/>
          </p:cNvSpPr>
          <p:nvPr/>
        </p:nvSpPr>
        <p:spPr bwMode="auto">
          <a:xfrm>
            <a:off x="533400" y="4978400"/>
            <a:ext cx="18950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Height of (2)= 1</a:t>
            </a:r>
          </a:p>
        </p:txBody>
      </p:sp>
      <p:sp>
        <p:nvSpPr>
          <p:cNvPr id="560149" name="Line 21"/>
          <p:cNvSpPr>
            <a:spLocks noChangeShapeType="1"/>
          </p:cNvSpPr>
          <p:nvPr/>
        </p:nvSpPr>
        <p:spPr bwMode="auto">
          <a:xfrm>
            <a:off x="2514600" y="520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60150" name="Text Box 22"/>
          <p:cNvSpPr txBox="1">
            <a:spLocks noChangeArrowheads="1"/>
          </p:cNvSpPr>
          <p:nvPr/>
        </p:nvSpPr>
        <p:spPr bwMode="auto">
          <a:xfrm>
            <a:off x="6542088" y="5056188"/>
            <a:ext cx="19928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Depth of (10)= 2</a:t>
            </a:r>
          </a:p>
        </p:txBody>
      </p:sp>
      <p:sp>
        <p:nvSpPr>
          <p:cNvPr id="560151" name="Line 23"/>
          <p:cNvSpPr>
            <a:spLocks noChangeShapeType="1"/>
          </p:cNvSpPr>
          <p:nvPr/>
        </p:nvSpPr>
        <p:spPr bwMode="auto">
          <a:xfrm flipH="1">
            <a:off x="5859463" y="52451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29BA68-9F23-6C46-8B4B-314AA0ED9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3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46" grpId="0"/>
      <p:bldP spid="560147" grpId="0" animBg="1"/>
      <p:bldP spid="560148" grpId="0"/>
      <p:bldP spid="560149" grpId="0" animBg="1"/>
      <p:bldP spid="560150" grpId="0"/>
      <p:bldP spid="5601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Representation of Heaps</a:t>
            </a:r>
          </a:p>
        </p:txBody>
      </p:sp>
      <p:graphicFrame>
        <p:nvGraphicFramePr>
          <p:cNvPr id="562179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5026025" y="2743200"/>
          <a:ext cx="3738563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73" name="Paint Shop Pro Image" r:id="rId4" imgW="6829268" imgH="4497561" progId="">
                  <p:embed/>
                </p:oleObj>
              </mc:Choice>
              <mc:Fallback>
                <p:oleObj name="Paint Shop Pro Image" r:id="rId4" imgW="6829268" imgH="4497561" progId="">
                  <p:embed/>
                  <p:pic>
                    <p:nvPicPr>
                      <p:cNvPr id="5621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025" y="2743200"/>
                        <a:ext cx="3738563" cy="2462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218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76800" y="1371600"/>
          <a:ext cx="40386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74" name="Paint Shop Pro Image" r:id="rId6" imgW="5590244" imgH="1590675" progId="">
                  <p:embed/>
                </p:oleObj>
              </mc:Choice>
              <mc:Fallback>
                <p:oleObj name="Paint Shop Pro Image" r:id="rId6" imgW="5590244" imgH="1590675" progId="">
                  <p:embed/>
                  <p:pic>
                    <p:nvPicPr>
                      <p:cNvPr id="5621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371600"/>
                        <a:ext cx="403860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2181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228600" y="1117600"/>
            <a:ext cx="4572000" cy="525938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A heap can be stored as an array </a:t>
            </a:r>
            <a:r>
              <a:rPr lang="en-US" sz="2400" i="1" dirty="0"/>
              <a:t>A</a:t>
            </a:r>
            <a:r>
              <a:rPr lang="en-US" sz="2400" dirty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Root of tree is </a:t>
            </a:r>
            <a:r>
              <a:rPr lang="en-US" sz="2000" dirty="0">
                <a:latin typeface="Comic Sans MS" charset="0"/>
              </a:rPr>
              <a:t>A[1]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Left child of </a:t>
            </a:r>
            <a:r>
              <a:rPr lang="en-US" sz="2000" dirty="0">
                <a:latin typeface="Comic Sans MS" charset="0"/>
              </a:rPr>
              <a:t>A[</a:t>
            </a:r>
            <a:r>
              <a:rPr lang="en-US" sz="2000" dirty="0" err="1">
                <a:latin typeface="Comic Sans MS" charset="0"/>
              </a:rPr>
              <a:t>i</a:t>
            </a:r>
            <a:r>
              <a:rPr lang="en-US" sz="2000" dirty="0">
                <a:latin typeface="Comic Sans MS" charset="0"/>
              </a:rPr>
              <a:t>] = A[2i]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Right child of </a:t>
            </a:r>
            <a:r>
              <a:rPr lang="en-US" sz="2000" dirty="0">
                <a:latin typeface="Comic Sans MS" charset="0"/>
              </a:rPr>
              <a:t>A[</a:t>
            </a:r>
            <a:r>
              <a:rPr lang="en-US" sz="2000" dirty="0" err="1">
                <a:latin typeface="Comic Sans MS" charset="0"/>
              </a:rPr>
              <a:t>i</a:t>
            </a:r>
            <a:r>
              <a:rPr lang="en-US" sz="2000" dirty="0">
                <a:latin typeface="Comic Sans MS" charset="0"/>
              </a:rPr>
              <a:t>] = A[2i + 1]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Parent of </a:t>
            </a:r>
            <a:r>
              <a:rPr lang="en-US" sz="2000" dirty="0">
                <a:latin typeface="Comic Sans MS" charset="0"/>
              </a:rPr>
              <a:t>A[</a:t>
            </a:r>
            <a:r>
              <a:rPr lang="en-US" sz="2000" dirty="0" err="1">
                <a:latin typeface="Comic Sans MS" charset="0"/>
              </a:rPr>
              <a:t>i</a:t>
            </a:r>
            <a:r>
              <a:rPr lang="en-US" sz="2000" dirty="0">
                <a:latin typeface="Comic Sans MS" charset="0"/>
              </a:rPr>
              <a:t>] = A[ </a:t>
            </a:r>
            <a:r>
              <a:rPr lang="en-US" sz="2000" dirty="0">
                <a:latin typeface="Comic Sans MS" charset="0"/>
                <a:sym typeface="Symbol" charset="2"/>
              </a:rPr>
              <a:t>⎣</a:t>
            </a:r>
            <a:r>
              <a:rPr lang="en-US" sz="2000" dirty="0" err="1">
                <a:latin typeface="Comic Sans MS" charset="0"/>
              </a:rPr>
              <a:t>i</a:t>
            </a:r>
            <a:r>
              <a:rPr lang="en-US" sz="2000" dirty="0">
                <a:latin typeface="Comic Sans MS" charset="0"/>
              </a:rPr>
              <a:t>/2</a:t>
            </a:r>
            <a:r>
              <a:rPr lang="en-US" sz="2000" dirty="0">
                <a:latin typeface="Comic Sans MS" charset="0"/>
                <a:sym typeface="Symbol" charset="2"/>
              </a:rPr>
              <a:t>⎦</a:t>
            </a:r>
            <a:r>
              <a:rPr lang="en-US" sz="2000" dirty="0">
                <a:latin typeface="Comic Sans MS" charset="0"/>
              </a:rPr>
              <a:t>]</a:t>
            </a:r>
          </a:p>
          <a:p>
            <a:pPr lvl="1">
              <a:lnSpc>
                <a:spcPct val="120000"/>
              </a:lnSpc>
            </a:pPr>
            <a:r>
              <a:rPr lang="en-US" sz="2000" dirty="0" err="1"/>
              <a:t>Heapsize</a:t>
            </a:r>
            <a:r>
              <a:rPr lang="en-US" sz="2000" dirty="0"/>
              <a:t>[A] </a:t>
            </a:r>
            <a:r>
              <a:rPr lang="en-US" sz="2000" dirty="0">
                <a:ea typeface="Arial" charset="0"/>
                <a:cs typeface="Arial" charset="0"/>
              </a:rPr>
              <a:t>≤</a:t>
            </a:r>
            <a:r>
              <a:rPr lang="en-US" sz="2000" dirty="0"/>
              <a:t> length[A]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The elements in the </a:t>
            </a:r>
            <a:r>
              <a:rPr lang="en-US" sz="2400" dirty="0" err="1"/>
              <a:t>subarray</a:t>
            </a:r>
            <a:r>
              <a:rPr lang="en-US" sz="2400" dirty="0"/>
              <a:t> </a:t>
            </a:r>
            <a:r>
              <a:rPr lang="en-US" sz="2400" dirty="0">
                <a:latin typeface="Comic Sans MS" charset="0"/>
              </a:rPr>
              <a:t>A[(</a:t>
            </a:r>
            <a:r>
              <a:rPr lang="en-US" sz="2400" dirty="0">
                <a:latin typeface="Comic Sans MS" charset="0"/>
                <a:sym typeface="Symbol" charset="2"/>
              </a:rPr>
              <a:t>⎣n/2⎦ + 1</a:t>
            </a:r>
            <a:r>
              <a:rPr lang="en-US" sz="2400" dirty="0">
                <a:latin typeface="Comic Sans MS" charset="0"/>
              </a:rPr>
              <a:t>) .. n]</a:t>
            </a:r>
            <a:r>
              <a:rPr lang="en-US" sz="2400" dirty="0"/>
              <a:t> are leaves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The root is the maximum element of the heap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935BAE-17FD-A340-8DCB-DBBC106D2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F3669-FB5A-1946-8523-51396F1533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9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1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18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11</a:t>
            </a:r>
          </a:p>
        </p:txBody>
      </p:sp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Heap Types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b="1"/>
              <a:t>Max-heaps</a:t>
            </a:r>
            <a:r>
              <a:rPr lang="en-US"/>
              <a:t> (largest element at root), have the </a:t>
            </a:r>
            <a:r>
              <a:rPr lang="en-US" i="1"/>
              <a:t>max-heap property:</a:t>
            </a:r>
            <a:r>
              <a:rPr lang="en-US" b="1"/>
              <a:t> </a:t>
            </a:r>
          </a:p>
          <a:p>
            <a:pPr lvl="1">
              <a:lnSpc>
                <a:spcPct val="120000"/>
              </a:lnSpc>
            </a:pPr>
            <a:r>
              <a:rPr lang="en-US"/>
              <a:t>for all nodes </a:t>
            </a:r>
            <a:r>
              <a:rPr lang="en-US">
                <a:latin typeface="Comic Sans MS" charset="0"/>
              </a:rPr>
              <a:t>i</a:t>
            </a:r>
            <a:r>
              <a:rPr lang="en-US"/>
              <a:t>, excluding the root: 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>
                <a:latin typeface="Comic Sans MS" charset="0"/>
              </a:rPr>
              <a:t>			A[PARENT(i)] ≥ A[i]</a:t>
            </a:r>
          </a:p>
          <a:p>
            <a:pPr lvl="1">
              <a:lnSpc>
                <a:spcPct val="120000"/>
              </a:lnSpc>
            </a:pPr>
            <a:endParaRPr lang="en-US">
              <a:latin typeface="Comic Sans MS" charset="0"/>
            </a:endParaRPr>
          </a:p>
          <a:p>
            <a:pPr>
              <a:lnSpc>
                <a:spcPct val="120000"/>
              </a:lnSpc>
            </a:pPr>
            <a:r>
              <a:rPr lang="en-US" b="1"/>
              <a:t>Min-heaps</a:t>
            </a:r>
            <a:r>
              <a:rPr lang="en-US"/>
              <a:t> (smallest element at root), have the </a:t>
            </a:r>
            <a:r>
              <a:rPr lang="en-US" i="1"/>
              <a:t>min-heap property:</a:t>
            </a:r>
          </a:p>
          <a:p>
            <a:pPr lvl="1">
              <a:lnSpc>
                <a:spcPct val="120000"/>
              </a:lnSpc>
            </a:pPr>
            <a:r>
              <a:rPr lang="en-US"/>
              <a:t>for all nodes </a:t>
            </a:r>
            <a:r>
              <a:rPr lang="en-US">
                <a:latin typeface="Comic Sans MS" charset="0"/>
              </a:rPr>
              <a:t>i</a:t>
            </a:r>
            <a:r>
              <a:rPr lang="en-US"/>
              <a:t>, excluding the root: 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>
                <a:latin typeface="Comic Sans MS" charset="0"/>
              </a:rPr>
              <a:t>			A[PARENT(i)] ≤ A[i]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5B05DDF-2134-894E-A344-0EBC4A53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969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3657</TotalTime>
  <Words>3314</Words>
  <Application>Microsoft Macintosh PowerPoint</Application>
  <PresentationFormat>On-screen Show (4:3)</PresentationFormat>
  <Paragraphs>926</Paragraphs>
  <Slides>43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Paint Shop Pro Image</vt:lpstr>
      <vt:lpstr>Equation</vt:lpstr>
      <vt:lpstr>Analysis of Algorithms CS 477/677</vt:lpstr>
      <vt:lpstr>A Job Scheduling Application</vt:lpstr>
      <vt:lpstr>PQ Implementations &amp; Cost</vt:lpstr>
      <vt:lpstr>Background on Trees</vt:lpstr>
      <vt:lpstr>Special Types of Trees</vt:lpstr>
      <vt:lpstr>The Heap Data Structure</vt:lpstr>
      <vt:lpstr>Definitions</vt:lpstr>
      <vt:lpstr>Array Representation of Heaps</vt:lpstr>
      <vt:lpstr>Heap Types</vt:lpstr>
      <vt:lpstr>Operations on Heaps</vt:lpstr>
      <vt:lpstr>Operations on Priority Queues</vt:lpstr>
      <vt:lpstr>Maintaining the Heap Property</vt:lpstr>
      <vt:lpstr>Maintaining the Heap Property</vt:lpstr>
      <vt:lpstr>Example</vt:lpstr>
      <vt:lpstr>MAX-HEAPIFY Running Time</vt:lpstr>
      <vt:lpstr>Building a Heap</vt:lpstr>
      <vt:lpstr>Example:         A</vt:lpstr>
      <vt:lpstr>Correctness of BUILD-MAX-HEAP</vt:lpstr>
      <vt:lpstr>Correctness of BUILD-MAX-HEAP</vt:lpstr>
      <vt:lpstr>Running Time of BUILD MAX HEAP</vt:lpstr>
      <vt:lpstr>Running Time of BUILD MAX HEAP</vt:lpstr>
      <vt:lpstr>Running Time of BUILD MAX HEAP</vt:lpstr>
      <vt:lpstr>Operations on Priority Queues</vt:lpstr>
      <vt:lpstr>HEAP-MAXIMUM</vt:lpstr>
      <vt:lpstr>HEAP-EXTRACT-MAX</vt:lpstr>
      <vt:lpstr>HEAP-EXTRACT-MAX</vt:lpstr>
      <vt:lpstr>Example: HEAP-EXTRACT-MAX</vt:lpstr>
      <vt:lpstr>HEAP-INCREASE-KEY</vt:lpstr>
      <vt:lpstr>HEAP-INCREASE-KEY</vt:lpstr>
      <vt:lpstr>Example: HEAP-INCREASE-KEY</vt:lpstr>
      <vt:lpstr>MAX-HEAP-INSERT</vt:lpstr>
      <vt:lpstr>MAX-HEAP-INSERT</vt:lpstr>
      <vt:lpstr>Example: MAX-HEAP-INSERT</vt:lpstr>
      <vt:lpstr>Summary</vt:lpstr>
      <vt:lpstr>Binary Search Trees</vt:lpstr>
      <vt:lpstr>Binary Search Tree Example</vt:lpstr>
      <vt:lpstr>Binary Search Trees</vt:lpstr>
      <vt:lpstr>Red-Black Trees</vt:lpstr>
      <vt:lpstr>Red-Black Trees Properties</vt:lpstr>
      <vt:lpstr>Example: RED-BLACK TREE</vt:lpstr>
      <vt:lpstr>Black-Height of a Node</vt:lpstr>
      <vt:lpstr>Properties of Red-Black Trees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686</cp:revision>
  <cp:lastPrinted>2018-02-27T18:20:28Z</cp:lastPrinted>
  <dcterms:created xsi:type="dcterms:W3CDTF">2011-01-18T17:28:39Z</dcterms:created>
  <dcterms:modified xsi:type="dcterms:W3CDTF">2020-02-27T23:00:19Z</dcterms:modified>
</cp:coreProperties>
</file>