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486" r:id="rId3"/>
    <p:sldId id="487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498" r:id="rId14"/>
    <p:sldId id="580" r:id="rId15"/>
    <p:sldId id="581" r:id="rId16"/>
    <p:sldId id="582" r:id="rId17"/>
    <p:sldId id="583" r:id="rId18"/>
    <p:sldId id="584" r:id="rId19"/>
    <p:sldId id="585" r:id="rId20"/>
    <p:sldId id="586" r:id="rId21"/>
    <p:sldId id="587" r:id="rId22"/>
    <p:sldId id="588" r:id="rId23"/>
    <p:sldId id="589" r:id="rId24"/>
    <p:sldId id="590" r:id="rId25"/>
    <p:sldId id="591" r:id="rId26"/>
    <p:sldId id="592" r:id="rId27"/>
    <p:sldId id="593" r:id="rId28"/>
    <p:sldId id="594" r:id="rId29"/>
    <p:sldId id="595" r:id="rId30"/>
    <p:sldId id="596" r:id="rId31"/>
    <p:sldId id="597" r:id="rId32"/>
    <p:sldId id="598" r:id="rId33"/>
    <p:sldId id="599" r:id="rId34"/>
    <p:sldId id="600" r:id="rId35"/>
    <p:sldId id="601" r:id="rId36"/>
    <p:sldId id="602" r:id="rId37"/>
    <p:sldId id="603" r:id="rId38"/>
    <p:sldId id="604" r:id="rId39"/>
    <p:sldId id="605" r:id="rId40"/>
    <p:sldId id="606" r:id="rId41"/>
    <p:sldId id="607" r:id="rId42"/>
    <p:sldId id="533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656" autoAdjust="0"/>
  </p:normalViewPr>
  <p:slideViewPr>
    <p:cSldViewPr snapToGrid="0">
      <p:cViewPr varScale="1">
        <p:scale>
          <a:sx n="150" d="100"/>
          <a:sy n="150" d="100"/>
        </p:scale>
        <p:origin x="168" y="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F2CFC-7B6B-5F4E-8451-C8068F65AD31}" type="slidenum">
              <a:rPr lang="en-US"/>
              <a:pPr/>
              <a:t>10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28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A77AE-B9AB-844F-AFC0-F0516A4EA782}" type="slidenum">
              <a:rPr lang="en-US"/>
              <a:pPr/>
              <a:t>11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64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E3408-495B-4A49-9A51-61D86C92AD04}" type="slidenum">
              <a:rPr lang="en-US"/>
              <a:pPr/>
              <a:t>12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4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D2A028-E6C6-C349-AF96-97F825337050}" type="slidenum">
              <a:rPr lang="en-US"/>
              <a:pPr/>
              <a:t>13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32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71E61-3959-6949-A1C8-536DF1C12ED6}" type="slidenum">
              <a:rPr lang="en-US"/>
              <a:pPr/>
              <a:t>14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6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2F301-4031-7142-A8D7-987AA71A0767}" type="slidenum">
              <a:rPr lang="en-US"/>
              <a:pPr/>
              <a:t>15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21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6F223-CE6B-644E-A39B-1BF196C823BF}" type="slidenum">
              <a:rPr lang="en-US"/>
              <a:pPr/>
              <a:t>16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32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88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E2798-CD0A-8542-93F9-B5410F0C7EB5}" type="slidenum">
              <a:rPr lang="en-US"/>
              <a:pPr/>
              <a:t>18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60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E8E52-4E86-824B-91BF-DBC9575DE896}" type="slidenum">
              <a:rPr lang="en-US"/>
              <a:pPr/>
              <a:t>19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78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DF149-8F59-144E-BDF2-98BA72699DF9}" type="slidenum">
              <a:rPr lang="en-US"/>
              <a:pPr/>
              <a:t>2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926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EB-92F9-F343-AEDF-7C96EE7C4638}" type="slidenum">
              <a:rPr lang="en-US"/>
              <a:pPr/>
              <a:t>20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481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3C0739-EFD4-DA4D-8709-9FD597B3BFE5}" type="slidenum">
              <a:rPr lang="en-US"/>
              <a:pPr/>
              <a:t>21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025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C5BCC-9EA3-BD48-91EF-DC718BB652B2}" type="slidenum">
              <a:rPr lang="en-US"/>
              <a:pPr/>
              <a:t>22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119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1031F-0F39-B045-ADB0-C61F53203AF2}" type="slidenum">
              <a:rPr lang="en-US"/>
              <a:pPr/>
              <a:t>23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207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38D1A7-4041-6142-8AA5-05A1591357D5}" type="slidenum">
              <a:rPr lang="en-US"/>
              <a:pPr/>
              <a:t>24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736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07C64-BE60-F64A-AD17-5B03607DCD63}" type="slidenum">
              <a:rPr lang="en-US"/>
              <a:pPr/>
              <a:t>25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3317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A790DB-3E83-324D-AE6B-A8BBC4F93C71}" type="slidenum">
              <a:rPr lang="en-US"/>
              <a:pPr/>
              <a:t>26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85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57E3D9-49F4-4544-80AE-2DC26E4EA3F3}" type="slidenum">
              <a:rPr lang="en-US"/>
              <a:pPr/>
              <a:t>27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5716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7E3C8-08A6-C142-AC2C-C435A7516445}" type="slidenum">
              <a:rPr lang="en-US"/>
              <a:pPr/>
              <a:t>28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520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EAD5C-6D50-674B-AB1E-96F71892694E}" type="slidenum">
              <a:rPr lang="en-US"/>
              <a:pPr/>
              <a:t>29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410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51281-4773-FE40-B5AA-E4F21D026C54}" type="slidenum">
              <a:rPr lang="en-US"/>
              <a:pPr/>
              <a:t>3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0691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135C2-C1FF-3149-A533-F195DE080C7E}" type="slidenum">
              <a:rPr lang="en-US"/>
              <a:pPr/>
              <a:t>30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340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F9C6A-24F7-3342-A3EF-BD9273DE7679}" type="slidenum">
              <a:rPr lang="en-US"/>
              <a:pPr/>
              <a:t>31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1168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F04FE-CC25-724B-8D20-5734ACB06E1D}" type="slidenum">
              <a:rPr lang="en-US"/>
              <a:pPr/>
              <a:t>32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5943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D28EF-A9D3-AE40-B476-72FD26CA85B3}" type="slidenum">
              <a:rPr lang="en-US"/>
              <a:pPr/>
              <a:t>33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463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838AB-A324-F342-8CB3-37C7558B77F6}" type="slidenum">
              <a:rPr lang="en-US"/>
              <a:pPr/>
              <a:t>34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583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51ED5-CFC5-5F4E-9816-9D8318F6A05E}" type="slidenum">
              <a:rPr lang="en-US"/>
              <a:pPr/>
              <a:t>35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014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AC717-0A25-704B-895D-336BC140FD90}" type="slidenum">
              <a:rPr lang="en-US"/>
              <a:pPr/>
              <a:t>36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043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E4C9C-A390-9947-8E45-CAADF6C2AA7D}" type="slidenum">
              <a:rPr lang="en-US"/>
              <a:pPr/>
              <a:t>37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116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23262-8B96-7840-821A-96B05CAC9B6B}" type="slidenum">
              <a:rPr lang="en-US"/>
              <a:pPr/>
              <a:t>38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565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05725-5B77-924F-BEE2-C6CB34CDBB43}" type="slidenum">
              <a:rPr lang="en-US"/>
              <a:pPr/>
              <a:t>39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22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A3B8C-9F7E-8840-B490-B6E3B7609F1C}" type="slidenum">
              <a:rPr lang="en-US"/>
              <a:pPr/>
              <a:t>4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083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44D5D-F1C5-F047-8275-6EB370CD0A43}" type="slidenum">
              <a:rPr lang="en-US"/>
              <a:pPr/>
              <a:t>40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864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56C8D-6256-D44E-9308-AD8730FE0116}" type="slidenum">
              <a:rPr lang="en-US"/>
              <a:pPr/>
              <a:t>41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599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42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D9B95-C051-0E4F-BD46-D61BB709F257}" type="slidenum">
              <a:rPr lang="en-US"/>
              <a:pPr/>
              <a:t>5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76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B4AFC-F86F-5547-A0A1-BB00DA4300AF}" type="slidenum">
              <a:rPr lang="en-US"/>
              <a:pPr/>
              <a:t>6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2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E636D-B302-684F-82DE-BEEDB8280DAE}" type="slidenum">
              <a:rPr lang="en-US"/>
              <a:pPr/>
              <a:t>7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38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A3C4F-4925-7D48-B0BB-19AE163E1E7F}" type="slidenum">
              <a:rPr lang="en-US"/>
              <a:pPr/>
              <a:t>8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9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5472A-0E6B-E04A-A658-438D1E8A9842}" type="slidenum">
              <a:rPr lang="en-US"/>
              <a:pPr/>
              <a:t>9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9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Operations on Red-Black Trees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01062" cy="5418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The non-modifying binary-search tree operations </a:t>
            </a:r>
            <a:r>
              <a:rPr lang="en-US">
                <a:solidFill>
                  <a:srgbClr val="336699"/>
                </a:solidFill>
              </a:rPr>
              <a:t>MINIMUM</a:t>
            </a:r>
            <a:r>
              <a:rPr lang="en-US"/>
              <a:t>, </a:t>
            </a:r>
            <a:r>
              <a:rPr lang="en-US">
                <a:solidFill>
                  <a:srgbClr val="336699"/>
                </a:solidFill>
              </a:rPr>
              <a:t>MAXIMUM</a:t>
            </a:r>
            <a:r>
              <a:rPr lang="en-US"/>
              <a:t>, </a:t>
            </a:r>
            <a:r>
              <a:rPr lang="en-US">
                <a:solidFill>
                  <a:srgbClr val="336699"/>
                </a:solidFill>
              </a:rPr>
              <a:t>SUCCESSOR</a:t>
            </a:r>
            <a:r>
              <a:rPr lang="en-US"/>
              <a:t>, </a:t>
            </a:r>
            <a:r>
              <a:rPr lang="en-US">
                <a:solidFill>
                  <a:srgbClr val="336699"/>
                </a:solidFill>
              </a:rPr>
              <a:t>PREDECESSOR</a:t>
            </a:r>
            <a:r>
              <a:rPr lang="en-US"/>
              <a:t>, and </a:t>
            </a:r>
            <a:r>
              <a:rPr lang="en-US">
                <a:solidFill>
                  <a:srgbClr val="336699"/>
                </a:solidFill>
              </a:rPr>
              <a:t>SEARCH</a:t>
            </a:r>
            <a:r>
              <a:rPr lang="en-US"/>
              <a:t> run in </a:t>
            </a:r>
            <a:r>
              <a:rPr lang="en-US">
                <a:latin typeface="Comic Sans MS" pitchFamily="-107" charset="0"/>
              </a:rPr>
              <a:t>O(h)</a:t>
            </a:r>
            <a:r>
              <a:rPr lang="en-US"/>
              <a:t> time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They take </a:t>
            </a:r>
            <a:r>
              <a:rPr lang="en-US">
                <a:latin typeface="Comic Sans MS" pitchFamily="-107" charset="0"/>
              </a:rPr>
              <a:t>O(lgn)</a:t>
            </a:r>
            <a:r>
              <a:rPr lang="en-US"/>
              <a:t> time on red-black trees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What about TREE-INSERT and TREE-DELETE?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They will still run in </a:t>
            </a:r>
            <a:r>
              <a:rPr lang="en-US">
                <a:latin typeface="Comic Sans MS" pitchFamily="-107" charset="0"/>
              </a:rPr>
              <a:t>O(lgn)</a:t>
            </a:r>
            <a:r>
              <a:rPr lang="en-US"/>
              <a:t> 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We have to guarantee that the modified tree will still be a red-black tree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62937B-C029-214B-AF25-55A2D0E3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3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8366125" y="6156325"/>
            <a:ext cx="558800" cy="592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INSERT</a:t>
            </a:r>
          </a:p>
        </p:txBody>
      </p:sp>
      <p:sp>
        <p:nvSpPr>
          <p:cNvPr id="430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127125"/>
            <a:ext cx="8582025" cy="4205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INSERT: what color to make the new node?</a:t>
            </a:r>
          </a:p>
          <a:p>
            <a:pPr eaLnBrk="1" hangingPunct="1"/>
            <a:r>
              <a:rPr lang="en-US" sz="2400"/>
              <a:t>Red? Let’s insert 35!</a:t>
            </a:r>
          </a:p>
          <a:p>
            <a:pPr lvl="1" eaLnBrk="1" hangingPunct="1"/>
            <a:r>
              <a:rPr lang="en-US"/>
              <a:t>Property 4: if a node is red, then both its children are black</a:t>
            </a:r>
          </a:p>
          <a:p>
            <a:pPr eaLnBrk="1" hangingPunct="1"/>
            <a:r>
              <a:rPr lang="en-US" sz="2400"/>
              <a:t>Black? Let’s insert 14!</a:t>
            </a:r>
          </a:p>
          <a:p>
            <a:pPr lvl="1" eaLnBrk="1" hangingPunct="1"/>
            <a:r>
              <a:rPr lang="en-US"/>
              <a:t>Property 5: all paths from a node to its leaves contain the same number of black nodes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97275" y="4116388"/>
            <a:ext cx="4860925" cy="2513012"/>
            <a:chOff x="1526" y="2294"/>
            <a:chExt cx="3062" cy="1583"/>
          </a:xfrm>
        </p:grpSpPr>
        <p:sp>
          <p:nvSpPr>
            <p:cNvPr id="28680" name="Oval 6"/>
            <p:cNvSpPr>
              <a:spLocks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8681" name="Oval 7"/>
            <p:cNvSpPr>
              <a:spLocks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8682" name="Oval 8"/>
            <p:cNvSpPr>
              <a:spLocks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8683" name="Oval 9"/>
            <p:cNvSpPr>
              <a:spLocks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8684" name="Oval 10"/>
            <p:cNvSpPr>
              <a:spLocks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8685" name="Oval 11"/>
            <p:cNvSpPr>
              <a:spLocks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8686" name="Oval 12"/>
            <p:cNvSpPr>
              <a:spLocks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8687" name="Line 13"/>
            <p:cNvSpPr>
              <a:spLocks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8" name="Line 14"/>
            <p:cNvSpPr>
              <a:spLocks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9" name="Line 15"/>
            <p:cNvSpPr>
              <a:spLocks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0" name="Line 16"/>
            <p:cNvSpPr>
              <a:spLocks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1" name="Line 17"/>
            <p:cNvSpPr>
              <a:spLocks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2" name="Line 18"/>
            <p:cNvSpPr>
              <a:spLocks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857DD-8171-5B4D-B2DB-12ACA167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6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DELETE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400"/>
              <a:t>DELETE: what color was the </a:t>
            </a:r>
          </a:p>
          <a:p>
            <a:pPr marL="533400" indent="-533400" eaLnBrk="1" hangingPunct="1">
              <a:buFontTx/>
              <a:buNone/>
            </a:pPr>
            <a:r>
              <a:rPr lang="en-US" sz="2400"/>
              <a:t>node that was removed? </a:t>
            </a:r>
            <a:r>
              <a:rPr lang="en-US" sz="2400" b="1">
                <a:solidFill>
                  <a:srgbClr val="DD0111"/>
                </a:solidFill>
              </a:rPr>
              <a:t>Red</a:t>
            </a:r>
            <a:r>
              <a:rPr lang="en-US" sz="2400" b="1"/>
              <a:t>?</a:t>
            </a:r>
            <a:r>
              <a:rPr lang="en-US" sz="2400"/>
              <a:t>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/>
              <a:t>Every </a:t>
            </a:r>
            <a:r>
              <a:rPr lang="en-US" sz="2400">
                <a:latin typeface="Comic Sans MS" pitchFamily="-107" charset="0"/>
              </a:rPr>
              <a:t>node</a:t>
            </a:r>
            <a:r>
              <a:rPr lang="en-US" sz="2400"/>
              <a:t> is either </a:t>
            </a:r>
            <a:r>
              <a:rPr lang="en-US" sz="2400" b="1">
                <a:solidFill>
                  <a:srgbClr val="DD0111"/>
                </a:solidFill>
              </a:rPr>
              <a:t>red</a:t>
            </a:r>
            <a:r>
              <a:rPr lang="en-US" sz="2400"/>
              <a:t> or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The </a:t>
            </a:r>
            <a:r>
              <a:rPr lang="en-US" sz="2400">
                <a:latin typeface="Comic Sans MS" pitchFamily="-107" charset="0"/>
              </a:rPr>
              <a:t>root</a:t>
            </a:r>
            <a:r>
              <a:rPr lang="en-US" sz="2400"/>
              <a:t> is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Every </a:t>
            </a:r>
            <a:r>
              <a:rPr lang="en-US" sz="2400">
                <a:latin typeface="Comic Sans MS" pitchFamily="-107" charset="0"/>
              </a:rPr>
              <a:t>leaf</a:t>
            </a:r>
            <a:r>
              <a:rPr lang="en-US" sz="2400"/>
              <a:t> (</a:t>
            </a:r>
            <a:r>
              <a:rPr lang="en-US" sz="2400">
                <a:latin typeface="Comic Sans MS" pitchFamily="-107" charset="0"/>
              </a:rPr>
              <a:t>NIL</a:t>
            </a:r>
            <a:r>
              <a:rPr lang="en-US" sz="2400"/>
              <a:t>) is </a:t>
            </a:r>
            <a:r>
              <a:rPr lang="en-US" sz="2400" b="1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If a node is red, then both its children are 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 startAt="5"/>
            </a:pPr>
            <a:r>
              <a:rPr lang="en-US" sz="2400"/>
              <a:t>For each node, all paths from the node to descendant leaves contain the same number of black nodes</a:t>
            </a:r>
          </a:p>
          <a:p>
            <a:pPr marL="533400" indent="-533400" eaLnBrk="1" hangingPunct="1">
              <a:buFontTx/>
              <a:buNone/>
            </a:pPr>
            <a:endParaRPr lang="en-US" sz="2000"/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5853113" y="21367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sp>
        <p:nvSpPr>
          <p:cNvPr id="499717" name="Text Box 5"/>
          <p:cNvSpPr txBox="1">
            <a:spLocks noChangeArrowheads="1"/>
          </p:cNvSpPr>
          <p:nvPr/>
        </p:nvSpPr>
        <p:spPr bwMode="auto">
          <a:xfrm>
            <a:off x="5888038" y="259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sp>
        <p:nvSpPr>
          <p:cNvPr id="499718" name="Text Box 6"/>
          <p:cNvSpPr txBox="1">
            <a:spLocks noChangeArrowheads="1"/>
          </p:cNvSpPr>
          <p:nvPr/>
        </p:nvSpPr>
        <p:spPr bwMode="auto">
          <a:xfrm>
            <a:off x="5905500" y="3082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05400" y="3695700"/>
            <a:ext cx="3370263" cy="1285875"/>
            <a:chOff x="3216" y="2328"/>
            <a:chExt cx="2123" cy="810"/>
          </a:xfrm>
        </p:grpSpPr>
        <p:sp>
          <p:nvSpPr>
            <p:cNvPr id="29723" name="Text Box 8"/>
            <p:cNvSpPr txBox="1">
              <a:spLocks noChangeArrowheads="1"/>
            </p:cNvSpPr>
            <p:nvPr/>
          </p:nvSpPr>
          <p:spPr bwMode="auto">
            <a:xfrm>
              <a:off x="3216" y="2620"/>
              <a:ext cx="212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7" charset="0"/>
                </a:rPr>
                <a:t>OK! Does not create</a:t>
              </a:r>
            </a:p>
            <a:p>
              <a:r>
                <a:rPr lang="en-US" sz="2400">
                  <a:latin typeface="Comic Sans MS" pitchFamily="-107" charset="0"/>
                </a:rPr>
                <a:t>two red nodes in a row</a:t>
              </a:r>
            </a:p>
          </p:txBody>
        </p:sp>
        <p:sp>
          <p:nvSpPr>
            <p:cNvPr id="29724" name="Freeform 9"/>
            <p:cNvSpPr>
              <a:spLocks/>
            </p:cNvSpPr>
            <p:nvPr/>
          </p:nvSpPr>
          <p:spPr bwMode="auto">
            <a:xfrm>
              <a:off x="4667" y="2328"/>
              <a:ext cx="668" cy="429"/>
            </a:xfrm>
            <a:custGeom>
              <a:avLst/>
              <a:gdLst>
                <a:gd name="T0" fmla="*/ 533 w 668"/>
                <a:gd name="T1" fmla="*/ 429 h 429"/>
                <a:gd name="T2" fmla="*/ 650 w 668"/>
                <a:gd name="T3" fmla="*/ 205 h 429"/>
                <a:gd name="T4" fmla="*/ 640 w 668"/>
                <a:gd name="T5" fmla="*/ 104 h 429"/>
                <a:gd name="T6" fmla="*/ 501 w 668"/>
                <a:gd name="T7" fmla="*/ 29 h 429"/>
                <a:gd name="T8" fmla="*/ 229 w 668"/>
                <a:gd name="T9" fmla="*/ 3 h 429"/>
                <a:gd name="T10" fmla="*/ 0 w 668"/>
                <a:gd name="T11" fmla="*/ 45 h 4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8"/>
                <a:gd name="T19" fmla="*/ 0 h 429"/>
                <a:gd name="T20" fmla="*/ 668 w 668"/>
                <a:gd name="T21" fmla="*/ 429 h 4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8" h="429">
                  <a:moveTo>
                    <a:pt x="533" y="429"/>
                  </a:moveTo>
                  <a:cubicBezTo>
                    <a:pt x="582" y="344"/>
                    <a:pt x="632" y="259"/>
                    <a:pt x="650" y="205"/>
                  </a:cubicBezTo>
                  <a:cubicBezTo>
                    <a:pt x="668" y="151"/>
                    <a:pt x="665" y="133"/>
                    <a:pt x="640" y="104"/>
                  </a:cubicBezTo>
                  <a:cubicBezTo>
                    <a:pt x="615" y="75"/>
                    <a:pt x="569" y="46"/>
                    <a:pt x="501" y="29"/>
                  </a:cubicBezTo>
                  <a:cubicBezTo>
                    <a:pt x="433" y="12"/>
                    <a:pt x="312" y="0"/>
                    <a:pt x="229" y="3"/>
                  </a:cubicBezTo>
                  <a:cubicBezTo>
                    <a:pt x="146" y="6"/>
                    <a:pt x="19" y="42"/>
                    <a:pt x="0" y="4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15938" y="4159250"/>
            <a:ext cx="3875087" cy="963613"/>
            <a:chOff x="325" y="2620"/>
            <a:chExt cx="2441" cy="607"/>
          </a:xfrm>
        </p:grpSpPr>
        <p:sp>
          <p:nvSpPr>
            <p:cNvPr id="29721" name="Text Box 11"/>
            <p:cNvSpPr txBox="1">
              <a:spLocks noChangeArrowheads="1"/>
            </p:cNvSpPr>
            <p:nvPr/>
          </p:nvSpPr>
          <p:spPr bwMode="auto">
            <a:xfrm>
              <a:off x="817" y="2620"/>
              <a:ext cx="194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7" charset="0"/>
                </a:rPr>
                <a:t>OK! Does not change</a:t>
              </a:r>
            </a:p>
            <a:p>
              <a:r>
                <a:rPr lang="en-US" sz="2400">
                  <a:latin typeface="Comic Sans MS" pitchFamily="-107" charset="0"/>
                </a:rPr>
                <a:t>any black heights</a:t>
              </a:r>
            </a:p>
          </p:txBody>
        </p:sp>
        <p:sp>
          <p:nvSpPr>
            <p:cNvPr id="29722" name="Freeform 12"/>
            <p:cNvSpPr>
              <a:spLocks/>
            </p:cNvSpPr>
            <p:nvPr/>
          </p:nvSpPr>
          <p:spPr bwMode="auto">
            <a:xfrm>
              <a:off x="325" y="2871"/>
              <a:ext cx="432" cy="356"/>
            </a:xfrm>
            <a:custGeom>
              <a:avLst/>
              <a:gdLst>
                <a:gd name="T0" fmla="*/ 432 w 432"/>
                <a:gd name="T1" fmla="*/ 9 h 356"/>
                <a:gd name="T2" fmla="*/ 214 w 432"/>
                <a:gd name="T3" fmla="*/ 20 h 356"/>
                <a:gd name="T4" fmla="*/ 32 w 432"/>
                <a:gd name="T5" fmla="*/ 132 h 356"/>
                <a:gd name="T6" fmla="*/ 22 w 432"/>
                <a:gd name="T7" fmla="*/ 356 h 3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56"/>
                <a:gd name="T14" fmla="*/ 432 w 432"/>
                <a:gd name="T15" fmla="*/ 356 h 3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56">
                  <a:moveTo>
                    <a:pt x="432" y="9"/>
                  </a:moveTo>
                  <a:cubicBezTo>
                    <a:pt x="356" y="4"/>
                    <a:pt x="281" y="0"/>
                    <a:pt x="214" y="20"/>
                  </a:cubicBezTo>
                  <a:cubicBezTo>
                    <a:pt x="147" y="40"/>
                    <a:pt x="64" y="76"/>
                    <a:pt x="32" y="132"/>
                  </a:cubicBezTo>
                  <a:cubicBezTo>
                    <a:pt x="0" y="188"/>
                    <a:pt x="11" y="272"/>
                    <a:pt x="22" y="35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 noChangeAspect="1"/>
          </p:cNvGrpSpPr>
          <p:nvPr/>
        </p:nvGrpSpPr>
        <p:grpSpPr bwMode="auto">
          <a:xfrm>
            <a:off x="5259388" y="187325"/>
            <a:ext cx="3648075" cy="1885950"/>
            <a:chOff x="1526" y="2294"/>
            <a:chExt cx="3062" cy="1583"/>
          </a:xfrm>
        </p:grpSpPr>
        <p:sp>
          <p:nvSpPr>
            <p:cNvPr id="29708" name="Oval 14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9709" name="Oval 15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9710" name="Oval 16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9711" name="Oval 17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9712" name="Oval 18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9713" name="Oval 19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9714" name="Oval 20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9715" name="Line 21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6" name="Line 22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7" name="Line 23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8" name="Line 24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9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0" name="Line 26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E9CAB-F60B-6246-8BAE-AED2D65E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/>
      <p:bldP spid="499717" grpId="0"/>
      <p:bldP spid="4997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DELETE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400"/>
              <a:t>DELETE: what color was the </a:t>
            </a:r>
          </a:p>
          <a:p>
            <a:pPr marL="533400" indent="-533400" eaLnBrk="1" hangingPunct="1">
              <a:buFontTx/>
              <a:buNone/>
            </a:pPr>
            <a:r>
              <a:rPr lang="en-US" sz="2400"/>
              <a:t>node that was removed? </a:t>
            </a:r>
            <a:r>
              <a:rPr lang="en-US" sz="2400" b="1">
                <a:solidFill>
                  <a:schemeClr val="tx1"/>
                </a:solidFill>
              </a:rPr>
              <a:t>Black?</a:t>
            </a:r>
            <a:r>
              <a:rPr lang="en-US" sz="2400"/>
              <a:t>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/>
              <a:t>Every </a:t>
            </a:r>
            <a:r>
              <a:rPr lang="en-US" sz="2400">
                <a:latin typeface="Comic Sans MS" pitchFamily="-107" charset="0"/>
              </a:rPr>
              <a:t>node</a:t>
            </a:r>
            <a:r>
              <a:rPr lang="en-US" sz="2400"/>
              <a:t> is either </a:t>
            </a:r>
            <a:r>
              <a:rPr lang="en-US" sz="2400" b="1">
                <a:solidFill>
                  <a:srgbClr val="DD0111"/>
                </a:solidFill>
              </a:rPr>
              <a:t>red</a:t>
            </a:r>
            <a:r>
              <a:rPr lang="en-US" sz="2400"/>
              <a:t> or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The </a:t>
            </a:r>
            <a:r>
              <a:rPr lang="en-US" sz="2400">
                <a:latin typeface="Comic Sans MS" pitchFamily="-107" charset="0"/>
              </a:rPr>
              <a:t>root</a:t>
            </a:r>
            <a:r>
              <a:rPr lang="en-US" sz="2400"/>
              <a:t> is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Every </a:t>
            </a:r>
            <a:r>
              <a:rPr lang="en-US" sz="2400">
                <a:latin typeface="Comic Sans MS" pitchFamily="-107" charset="0"/>
              </a:rPr>
              <a:t>leaf</a:t>
            </a:r>
            <a:r>
              <a:rPr lang="en-US" sz="2400"/>
              <a:t> (</a:t>
            </a:r>
            <a:r>
              <a:rPr lang="en-US" sz="2400">
                <a:latin typeface="Comic Sans MS" pitchFamily="-107" charset="0"/>
              </a:rPr>
              <a:t>NIL</a:t>
            </a:r>
            <a:r>
              <a:rPr lang="en-US" sz="2400"/>
              <a:t>) is </a:t>
            </a:r>
            <a:r>
              <a:rPr lang="en-US" sz="2400" b="1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/>
              <a:t>If a node is red, then both its children are 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 startAt="5"/>
            </a:pPr>
            <a:r>
              <a:rPr lang="en-US" sz="2400"/>
              <a:t>For each node, all paths from the node to descendant leaves contain the same number of black nodes</a:t>
            </a:r>
          </a:p>
          <a:p>
            <a:pPr marL="533400" indent="-533400" eaLnBrk="1" hangingPunct="1">
              <a:buFontTx/>
              <a:buNone/>
            </a:pPr>
            <a:endParaRPr lang="en-US" sz="200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5853113" y="21367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sp>
        <p:nvSpPr>
          <p:cNvPr id="501765" name="Text Box 5"/>
          <p:cNvSpPr txBox="1">
            <a:spLocks noChangeArrowheads="1"/>
          </p:cNvSpPr>
          <p:nvPr/>
        </p:nvSpPr>
        <p:spPr bwMode="auto">
          <a:xfrm>
            <a:off x="4467225" y="31162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87963" y="3814763"/>
            <a:ext cx="3370262" cy="1285875"/>
            <a:chOff x="3216" y="2328"/>
            <a:chExt cx="2123" cy="810"/>
          </a:xfrm>
        </p:grpSpPr>
        <p:sp>
          <p:nvSpPr>
            <p:cNvPr id="30749" name="Text Box 7"/>
            <p:cNvSpPr txBox="1">
              <a:spLocks noChangeArrowheads="1"/>
            </p:cNvSpPr>
            <p:nvPr/>
          </p:nvSpPr>
          <p:spPr bwMode="auto">
            <a:xfrm>
              <a:off x="3216" y="2620"/>
              <a:ext cx="212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-107" charset="0"/>
                </a:rPr>
                <a:t>Not OK!</a:t>
              </a:r>
              <a:r>
                <a:rPr lang="en-US" sz="2400">
                  <a:latin typeface="Comic Sans MS" pitchFamily="-107" charset="0"/>
                </a:rPr>
                <a:t> Could create</a:t>
              </a:r>
            </a:p>
            <a:p>
              <a:r>
                <a:rPr lang="en-US" sz="2400">
                  <a:latin typeface="Comic Sans MS" pitchFamily="-107" charset="0"/>
                </a:rPr>
                <a:t>two red nodes in a row</a:t>
              </a:r>
            </a:p>
          </p:txBody>
        </p:sp>
        <p:sp>
          <p:nvSpPr>
            <p:cNvPr id="30750" name="Freeform 8"/>
            <p:cNvSpPr>
              <a:spLocks/>
            </p:cNvSpPr>
            <p:nvPr/>
          </p:nvSpPr>
          <p:spPr bwMode="auto">
            <a:xfrm>
              <a:off x="4667" y="2328"/>
              <a:ext cx="668" cy="429"/>
            </a:xfrm>
            <a:custGeom>
              <a:avLst/>
              <a:gdLst>
                <a:gd name="T0" fmla="*/ 533 w 668"/>
                <a:gd name="T1" fmla="*/ 429 h 429"/>
                <a:gd name="T2" fmla="*/ 650 w 668"/>
                <a:gd name="T3" fmla="*/ 205 h 429"/>
                <a:gd name="T4" fmla="*/ 640 w 668"/>
                <a:gd name="T5" fmla="*/ 104 h 429"/>
                <a:gd name="T6" fmla="*/ 501 w 668"/>
                <a:gd name="T7" fmla="*/ 29 h 429"/>
                <a:gd name="T8" fmla="*/ 229 w 668"/>
                <a:gd name="T9" fmla="*/ 3 h 429"/>
                <a:gd name="T10" fmla="*/ 0 w 668"/>
                <a:gd name="T11" fmla="*/ 45 h 4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8"/>
                <a:gd name="T19" fmla="*/ 0 h 429"/>
                <a:gd name="T20" fmla="*/ 668 w 668"/>
                <a:gd name="T21" fmla="*/ 429 h 4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8" h="429">
                  <a:moveTo>
                    <a:pt x="533" y="429"/>
                  </a:moveTo>
                  <a:cubicBezTo>
                    <a:pt x="582" y="344"/>
                    <a:pt x="632" y="259"/>
                    <a:pt x="650" y="205"/>
                  </a:cubicBezTo>
                  <a:cubicBezTo>
                    <a:pt x="668" y="151"/>
                    <a:pt x="665" y="133"/>
                    <a:pt x="640" y="104"/>
                  </a:cubicBezTo>
                  <a:cubicBezTo>
                    <a:pt x="615" y="75"/>
                    <a:pt x="569" y="46"/>
                    <a:pt x="501" y="29"/>
                  </a:cubicBezTo>
                  <a:cubicBezTo>
                    <a:pt x="433" y="12"/>
                    <a:pt x="312" y="0"/>
                    <a:pt x="229" y="3"/>
                  </a:cubicBezTo>
                  <a:cubicBezTo>
                    <a:pt x="146" y="6"/>
                    <a:pt x="19" y="42"/>
                    <a:pt x="0" y="4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46063" y="4159250"/>
            <a:ext cx="4968875" cy="963613"/>
            <a:chOff x="325" y="2620"/>
            <a:chExt cx="3130" cy="607"/>
          </a:xfrm>
        </p:grpSpPr>
        <p:sp>
          <p:nvSpPr>
            <p:cNvPr id="30747" name="Text Box 10"/>
            <p:cNvSpPr txBox="1">
              <a:spLocks noChangeArrowheads="1"/>
            </p:cNvSpPr>
            <p:nvPr/>
          </p:nvSpPr>
          <p:spPr bwMode="auto">
            <a:xfrm>
              <a:off x="817" y="2620"/>
              <a:ext cx="263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-107" charset="0"/>
                </a:rPr>
                <a:t>Not OK!</a:t>
              </a:r>
              <a:r>
                <a:rPr lang="en-US" sz="2400">
                  <a:latin typeface="Comic Sans MS" pitchFamily="-107" charset="0"/>
                </a:rPr>
                <a:t> Could change the</a:t>
              </a:r>
            </a:p>
            <a:p>
              <a:r>
                <a:rPr lang="en-US" sz="2400">
                  <a:latin typeface="Comic Sans MS" pitchFamily="-107" charset="0"/>
                </a:rPr>
                <a:t>black heights of some nodes</a:t>
              </a:r>
            </a:p>
          </p:txBody>
        </p:sp>
        <p:sp>
          <p:nvSpPr>
            <p:cNvPr id="30748" name="Freeform 11"/>
            <p:cNvSpPr>
              <a:spLocks/>
            </p:cNvSpPr>
            <p:nvPr/>
          </p:nvSpPr>
          <p:spPr bwMode="auto">
            <a:xfrm>
              <a:off x="325" y="2871"/>
              <a:ext cx="432" cy="356"/>
            </a:xfrm>
            <a:custGeom>
              <a:avLst/>
              <a:gdLst>
                <a:gd name="T0" fmla="*/ 432 w 432"/>
                <a:gd name="T1" fmla="*/ 9 h 356"/>
                <a:gd name="T2" fmla="*/ 214 w 432"/>
                <a:gd name="T3" fmla="*/ 20 h 356"/>
                <a:gd name="T4" fmla="*/ 32 w 432"/>
                <a:gd name="T5" fmla="*/ 132 h 356"/>
                <a:gd name="T6" fmla="*/ 22 w 432"/>
                <a:gd name="T7" fmla="*/ 356 h 3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56"/>
                <a:gd name="T14" fmla="*/ 432 w 432"/>
                <a:gd name="T15" fmla="*/ 356 h 3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56">
                  <a:moveTo>
                    <a:pt x="432" y="9"/>
                  </a:moveTo>
                  <a:cubicBezTo>
                    <a:pt x="356" y="4"/>
                    <a:pt x="281" y="0"/>
                    <a:pt x="214" y="20"/>
                  </a:cubicBezTo>
                  <a:cubicBezTo>
                    <a:pt x="147" y="40"/>
                    <a:pt x="64" y="76"/>
                    <a:pt x="32" y="132"/>
                  </a:cubicBezTo>
                  <a:cubicBezTo>
                    <a:pt x="0" y="188"/>
                    <a:pt x="11" y="272"/>
                    <a:pt x="22" y="35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 noChangeAspect="1"/>
          </p:cNvGrpSpPr>
          <p:nvPr/>
        </p:nvGrpSpPr>
        <p:grpSpPr bwMode="auto">
          <a:xfrm>
            <a:off x="5259388" y="187325"/>
            <a:ext cx="3648075" cy="1885950"/>
            <a:chOff x="1526" y="2294"/>
            <a:chExt cx="3062" cy="1583"/>
          </a:xfrm>
        </p:grpSpPr>
        <p:sp>
          <p:nvSpPr>
            <p:cNvPr id="30734" name="Oval 13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0735" name="Oval 14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0736" name="Oval 15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0737" name="Oval 16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30738" name="Oval 17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0739" name="Oval 18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0740" name="Oval 19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0741" name="Line 20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2" name="Line 21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3" name="Line 22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4" name="Line 23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5" name="Line 24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6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556000" y="2530475"/>
            <a:ext cx="5203825" cy="1187450"/>
            <a:chOff x="2240" y="1594"/>
            <a:chExt cx="3278" cy="748"/>
          </a:xfrm>
        </p:grpSpPr>
        <p:sp>
          <p:nvSpPr>
            <p:cNvPr id="30732" name="Text Box 27"/>
            <p:cNvSpPr txBox="1">
              <a:spLocks noChangeArrowheads="1"/>
            </p:cNvSpPr>
            <p:nvPr/>
          </p:nvSpPr>
          <p:spPr bwMode="auto">
            <a:xfrm>
              <a:off x="3266" y="1594"/>
              <a:ext cx="225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-107" charset="0"/>
                </a:rPr>
                <a:t>Not OK!</a:t>
              </a:r>
              <a:r>
                <a:rPr lang="en-US" sz="2400">
                  <a:latin typeface="Comic Sans MS" pitchFamily="-107" charset="0"/>
                </a:rPr>
                <a:t> If removing the root and the child that replaces it is </a:t>
              </a:r>
              <a:r>
                <a:rPr lang="en-US" sz="2400" b="1">
                  <a:solidFill>
                    <a:srgbClr val="DD0111"/>
                  </a:solidFill>
                  <a:latin typeface="Comic Sans MS" pitchFamily="-107" charset="0"/>
                </a:rPr>
                <a:t>red</a:t>
              </a:r>
            </a:p>
          </p:txBody>
        </p:sp>
        <p:sp>
          <p:nvSpPr>
            <p:cNvPr id="30733" name="Freeform 28"/>
            <p:cNvSpPr>
              <a:spLocks/>
            </p:cNvSpPr>
            <p:nvPr/>
          </p:nvSpPr>
          <p:spPr bwMode="auto">
            <a:xfrm>
              <a:off x="2240" y="1612"/>
              <a:ext cx="997" cy="143"/>
            </a:xfrm>
            <a:custGeom>
              <a:avLst/>
              <a:gdLst>
                <a:gd name="T0" fmla="*/ 997 w 997"/>
                <a:gd name="T1" fmla="*/ 127 h 143"/>
                <a:gd name="T2" fmla="*/ 699 w 997"/>
                <a:gd name="T3" fmla="*/ 15 h 143"/>
                <a:gd name="T4" fmla="*/ 320 w 997"/>
                <a:gd name="T5" fmla="*/ 36 h 143"/>
                <a:gd name="T6" fmla="*/ 0 w 997"/>
                <a:gd name="T7" fmla="*/ 143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7"/>
                <a:gd name="T13" fmla="*/ 0 h 143"/>
                <a:gd name="T14" fmla="*/ 997 w 997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7" h="143">
                  <a:moveTo>
                    <a:pt x="997" y="127"/>
                  </a:moveTo>
                  <a:cubicBezTo>
                    <a:pt x="904" y="78"/>
                    <a:pt x="812" y="30"/>
                    <a:pt x="699" y="15"/>
                  </a:cubicBezTo>
                  <a:cubicBezTo>
                    <a:pt x="586" y="0"/>
                    <a:pt x="436" y="15"/>
                    <a:pt x="320" y="36"/>
                  </a:cubicBezTo>
                  <a:cubicBezTo>
                    <a:pt x="204" y="57"/>
                    <a:pt x="53" y="124"/>
                    <a:pt x="0" y="14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F5B9B36-48FA-2648-9DA9-C90D3FC1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0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4" grpId="0"/>
      <p:bldP spid="5017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Rotations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7" y="1087438"/>
            <a:ext cx="8661453" cy="55387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Operations for restructuring the tree after insert and delete operations on red-black trees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Rotations take a red-black tree and a node within the tree and: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Together with some node re-coloring they help restore the red-black tree property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Change some of the pointer structure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Do not change the binary-search tree property	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Two types of rotations: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Left &amp; right rotations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76BA41-9D9E-0942-AF48-CEEC972A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30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33538" y="2454275"/>
            <a:ext cx="6862762" cy="2406650"/>
            <a:chOff x="606" y="2738"/>
            <a:chExt cx="4323" cy="1516"/>
          </a:xfrm>
        </p:grpSpPr>
        <p:pic>
          <p:nvPicPr>
            <p:cNvPr id="3277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738"/>
              <a:ext cx="4323" cy="1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6" name="Rectangle 4"/>
            <p:cNvSpPr>
              <a:spLocks noChangeArrowheads="1"/>
            </p:cNvSpPr>
            <p:nvPr/>
          </p:nvSpPr>
          <p:spPr bwMode="auto">
            <a:xfrm>
              <a:off x="1888" y="3445"/>
              <a:ext cx="1701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Left Rotations</a:t>
            </a:r>
          </a:p>
        </p:txBody>
      </p:sp>
      <p:sp>
        <p:nvSpPr>
          <p:cNvPr id="43418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43000"/>
            <a:ext cx="7983537" cy="5416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Assumption for a left rotation on a node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right child of </a:t>
            </a:r>
            <a:r>
              <a:rPr lang="en-US">
                <a:latin typeface="Comic Sans MS" pitchFamily="-107" charset="0"/>
              </a:rPr>
              <a:t>x (y)</a:t>
            </a:r>
            <a:r>
              <a:rPr lang="en-US"/>
              <a:t> is not NIL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Idea: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Pivots around the link from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 to </a:t>
            </a:r>
            <a:r>
              <a:rPr lang="en-US">
                <a:latin typeface="Comic Sans MS" pitchFamily="-107" charset="0"/>
              </a:rPr>
              <a:t>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Makes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 the new root of the subtree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 becomes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’s left child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’s left child becomes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’s right child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DF172-678D-4845-88E1-E0572E3F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95313" y="1179513"/>
            <a:ext cx="7061200" cy="2630487"/>
          </a:xfrm>
          <a:noFill/>
        </p:spPr>
      </p:pic>
      <p:sp>
        <p:nvSpPr>
          <p:cNvPr id="337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2800"/>
              <a:t>LEFT-ROTATE</a:t>
            </a:r>
            <a:r>
              <a:rPr lang="en-US"/>
              <a:t> </a:t>
            </a:r>
          </a:p>
        </p:txBody>
      </p:sp>
      <p:pic>
        <p:nvPicPr>
          <p:cNvPr id="4362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95313" y="3935413"/>
            <a:ext cx="8012112" cy="2871787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22-A950-C447-8F62-6CC02EB5D48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99ED4-681E-4446-9194-3E47E11C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0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56113" y="3712093"/>
            <a:ext cx="4506913" cy="1433512"/>
            <a:chOff x="606" y="2738"/>
            <a:chExt cx="4323" cy="1516"/>
          </a:xfrm>
        </p:grpSpPr>
        <p:pic>
          <p:nvPicPr>
            <p:cNvPr id="14541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738"/>
              <a:ext cx="4323" cy="1516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45414" name="Rectangle 6"/>
            <p:cNvSpPr>
              <a:spLocks noChangeArrowheads="1"/>
            </p:cNvSpPr>
            <p:nvPr/>
          </p:nvSpPr>
          <p:spPr bwMode="auto">
            <a:xfrm>
              <a:off x="1888" y="3445"/>
              <a:ext cx="1701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LEFT-ROTATE(T, x)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865081" cy="534035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400" dirty="0">
                <a:latin typeface="Comic Sans MS" pitchFamily="-107" charset="0"/>
              </a:rPr>
              <a:t>y ← right[x]</a:t>
            </a:r>
            <a:r>
              <a:rPr lang="en-US" sz="2400" dirty="0"/>
              <a:t> 	      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000" dirty="0"/>
              <a:t>Set y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latin typeface="Comic Sans MS" pitchFamily="-107" charset="0"/>
              </a:rPr>
              <a:t>right[x] ← left[y]</a:t>
            </a:r>
            <a:r>
              <a:rPr lang="en-US" sz="2400" dirty="0"/>
              <a:t>   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400" dirty="0"/>
              <a:t> </a:t>
            </a:r>
            <a:r>
              <a:rPr lang="en-US" sz="2000" dirty="0"/>
              <a:t>y’s left </a:t>
            </a:r>
            <a:r>
              <a:rPr lang="en-US" sz="2000" dirty="0" err="1"/>
              <a:t>subtree</a:t>
            </a:r>
            <a:r>
              <a:rPr lang="en-US" sz="2000" dirty="0"/>
              <a:t> becomes x’s right </a:t>
            </a:r>
            <a:r>
              <a:rPr lang="en-US" sz="2000" dirty="0" err="1"/>
              <a:t>subtree</a:t>
            </a:r>
            <a:endParaRPr lang="en-US" sz="2000" dirty="0"/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if </a:t>
            </a:r>
            <a:r>
              <a:rPr lang="en-US" sz="2400" dirty="0">
                <a:latin typeface="Comic Sans MS" pitchFamily="-107" charset="0"/>
              </a:rPr>
              <a:t>left[y]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≠ </a:t>
            </a:r>
            <a:r>
              <a:rPr lang="en-US" sz="2400" dirty="0">
                <a:latin typeface="Comic Sans MS" pitchFamily="-107" charset="0"/>
              </a:rPr>
              <a:t>NIL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   then </a:t>
            </a:r>
            <a:r>
              <a:rPr lang="en-US" sz="2400" dirty="0">
                <a:latin typeface="Comic Sans MS" pitchFamily="-107" charset="0"/>
              </a:rPr>
              <a:t>p[left[y]] ← x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400" dirty="0"/>
              <a:t> </a:t>
            </a:r>
            <a:r>
              <a:rPr lang="en-US" sz="2000" dirty="0"/>
              <a:t>Set the parent relation from left[y] to x</a:t>
            </a:r>
            <a:endParaRPr lang="en-US" sz="2400" dirty="0">
              <a:latin typeface="Comic Sans MS" pitchFamily="-107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400" dirty="0">
                <a:latin typeface="Comic Sans MS" pitchFamily="-107" charset="0"/>
              </a:rPr>
              <a:t>p[y] ← p[x]</a:t>
            </a:r>
            <a:r>
              <a:rPr lang="en-US" sz="2400" dirty="0"/>
              <a:t> 	      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400" dirty="0"/>
              <a:t> </a:t>
            </a:r>
            <a:r>
              <a:rPr lang="en-US" sz="2000" dirty="0"/>
              <a:t>The parent of x becomes the parent of y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if </a:t>
            </a:r>
            <a:r>
              <a:rPr lang="en-US" sz="2400" dirty="0">
                <a:latin typeface="Comic Sans MS" pitchFamily="-107" charset="0"/>
              </a:rPr>
              <a:t>p[x] = NIL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   then </a:t>
            </a:r>
            <a:r>
              <a:rPr lang="en-US" sz="2400" dirty="0">
                <a:latin typeface="Comic Sans MS" pitchFamily="-107" charset="0"/>
              </a:rPr>
              <a:t>root[T] ← y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   else if </a:t>
            </a:r>
            <a:r>
              <a:rPr lang="en-US" sz="2400" dirty="0">
                <a:latin typeface="Comic Sans MS" pitchFamily="-107" charset="0"/>
              </a:rPr>
              <a:t>x = left[p[x]]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              then </a:t>
            </a:r>
            <a:r>
              <a:rPr lang="en-US" sz="2400" dirty="0">
                <a:latin typeface="Comic Sans MS" pitchFamily="-107" charset="0"/>
              </a:rPr>
              <a:t>left[p[x]] ← y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/>
              <a:t>              else </a:t>
            </a:r>
            <a:r>
              <a:rPr lang="en-US" sz="2400" dirty="0">
                <a:latin typeface="Comic Sans MS" pitchFamily="-107" charset="0"/>
              </a:rPr>
              <a:t>right[p[x]] ← y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latin typeface="Comic Sans MS" pitchFamily="-107" charset="0"/>
              </a:rPr>
              <a:t>left[y] ← x</a:t>
            </a:r>
            <a:r>
              <a:rPr lang="en-US" sz="2400" dirty="0"/>
              <a:t> 	       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400" dirty="0"/>
              <a:t> </a:t>
            </a:r>
            <a:r>
              <a:rPr lang="en-US" sz="2000" dirty="0"/>
              <a:t>Put x on y’s left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latin typeface="Comic Sans MS" pitchFamily="-107" charset="0"/>
              </a:rPr>
              <a:t>p[x] ← y		       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►</a:t>
            </a:r>
            <a:r>
              <a:rPr lang="en-US" sz="2400" dirty="0"/>
              <a:t> </a:t>
            </a:r>
            <a:r>
              <a:rPr lang="en-US" sz="2000" dirty="0"/>
              <a:t>y becomes x’s parent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AEA5C3-00E3-B64B-9244-DF0E3228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7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Right Rotations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42325" cy="5389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Assumption for a right rotation on a node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left child of </a:t>
            </a:r>
            <a:r>
              <a:rPr lang="en-US">
                <a:latin typeface="Comic Sans MS" pitchFamily="-107" charset="0"/>
              </a:rPr>
              <a:t>y (x)</a:t>
            </a:r>
            <a:r>
              <a:rPr lang="en-US"/>
              <a:t> is not NIL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Idea: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Pivots around the link from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 to </a:t>
            </a:r>
            <a:r>
              <a:rPr lang="en-US">
                <a:latin typeface="Comic Sans MS" pitchFamily="-107" charset="0"/>
              </a:rPr>
              <a:t>x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Makes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 the new root of the subtree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 becomes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’s right child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’s right child becomes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’s left child</a:t>
            </a:r>
          </a:p>
        </p:txBody>
      </p:sp>
      <p:pic>
        <p:nvPicPr>
          <p:cNvPr id="3482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2547938"/>
            <a:ext cx="1887538" cy="1979612"/>
          </a:xfrm>
          <a:noFill/>
        </p:spPr>
      </p:pic>
      <p:pic>
        <p:nvPicPr>
          <p:cNvPr id="34823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551238" y="3376613"/>
            <a:ext cx="2278062" cy="290512"/>
          </a:xfrm>
          <a:noFill/>
        </p:spPr>
      </p:pic>
      <p:pic>
        <p:nvPicPr>
          <p:cNvPr id="3482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3450" y="2595563"/>
            <a:ext cx="1785938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86175" y="3146425"/>
            <a:ext cx="20875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6950-B5BC-4046-A49E-2D335087A40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A73B7D-58E5-8641-AA9C-F41CBD150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5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Insertion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/>
              <a:t>Goal: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Insert a new node z into a red-black tree</a:t>
            </a:r>
          </a:p>
          <a:p>
            <a:pPr eaLnBrk="1" hangingPunct="1">
              <a:lnSpc>
                <a:spcPct val="140000"/>
              </a:lnSpc>
            </a:pPr>
            <a:r>
              <a:rPr lang="en-US"/>
              <a:t>Idea: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Insert node z into the tree as for an ordinary binary search tree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Color the node </a:t>
            </a:r>
            <a:r>
              <a:rPr lang="en-US" b="1">
                <a:solidFill>
                  <a:srgbClr val="DD0111"/>
                </a:solidFill>
              </a:rPr>
              <a:t>red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Restore the red-black tree properties</a:t>
            </a:r>
          </a:p>
          <a:p>
            <a:pPr lvl="2" eaLnBrk="1" hangingPunct="1">
              <a:lnSpc>
                <a:spcPct val="140000"/>
              </a:lnSpc>
            </a:pPr>
            <a:r>
              <a:rPr lang="en-US"/>
              <a:t>Use an auxiliary procedure RB-INSERT-FIXUP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CDD4F5-3264-854A-893A-7F378F48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“Balanced” binary trees guarantee an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  <a:r>
              <a:rPr lang="en-US" dirty="0"/>
              <a:t> running time on the basic dynamic-set operations</a:t>
            </a:r>
          </a:p>
          <a:p>
            <a:pPr eaLnBrk="1" hangingPunct="1"/>
            <a:r>
              <a:rPr lang="en-US" dirty="0"/>
              <a:t>Red-black tree</a:t>
            </a:r>
          </a:p>
          <a:p>
            <a:pPr lvl="1" eaLnBrk="1" hangingPunct="1"/>
            <a:r>
              <a:rPr lang="en-US" dirty="0"/>
              <a:t>Binary tree with an additional attribute for its nodes: </a:t>
            </a:r>
            <a:r>
              <a:rPr lang="en-US" dirty="0">
                <a:latin typeface="Comic Sans MS" pitchFamily="-107" charset="0"/>
              </a:rPr>
              <a:t>color</a:t>
            </a:r>
            <a:r>
              <a:rPr lang="en-US" dirty="0"/>
              <a:t> which can be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  <a:r>
              <a:rPr lang="en-US" dirty="0"/>
              <a:t> or </a:t>
            </a:r>
            <a:r>
              <a:rPr lang="en-US" b="1" dirty="0"/>
              <a:t>black</a:t>
            </a:r>
            <a:endParaRPr lang="en-US" dirty="0"/>
          </a:p>
          <a:p>
            <a:pPr lvl="1" eaLnBrk="1" hangingPunct="1"/>
            <a:r>
              <a:rPr lang="en-US" dirty="0"/>
              <a:t>Constrains the way nodes can be colored on any path from the root to a leaf</a:t>
            </a:r>
          </a:p>
          <a:p>
            <a:pPr lvl="2" eaLnBrk="1" hangingPunct="1"/>
            <a:r>
              <a:rPr lang="en-US" dirty="0"/>
              <a:t>Ensures that no path is more than twice as long as another  </a:t>
            </a:r>
            <a:r>
              <a:rPr lang="en-US" dirty="0">
                <a:sym typeface="Symbol" pitchFamily="-107" charset="2"/>
              </a:rPr>
              <a:t>⇒ the tree is balanced</a:t>
            </a:r>
          </a:p>
          <a:p>
            <a:pPr lvl="1" eaLnBrk="1" hangingPunct="1"/>
            <a:r>
              <a:rPr lang="en-US" dirty="0"/>
              <a:t>The nodes inherit all the other attributes from the binary-search trees: </a:t>
            </a:r>
            <a:r>
              <a:rPr lang="en-US" dirty="0">
                <a:latin typeface="Comic Sans MS" pitchFamily="-107" charset="0"/>
              </a:rPr>
              <a:t>key, left, right, 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954AA-25D5-6B43-AA9E-82C25C27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791D3B-6806-A041-B51B-C53CA4609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85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RB-INSERT</a:t>
            </a:r>
            <a:r>
              <a:rPr lang="en-US">
                <a:latin typeface="Comic Sans MS" pitchFamily="-107" charset="0"/>
              </a:rPr>
              <a:t>(T, z)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757363"/>
            <a:ext cx="4845050" cy="47085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y ← NIL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x ← root[T]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b="1" dirty="0"/>
              <a:t> while </a:t>
            </a:r>
            <a:r>
              <a:rPr lang="en-US" sz="2400" dirty="0">
                <a:latin typeface="Comic Sans MS" pitchFamily="-107" charset="0"/>
              </a:rPr>
              <a:t>x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≠ </a:t>
            </a:r>
            <a:r>
              <a:rPr lang="en-US" sz="2400" dirty="0">
                <a:latin typeface="Comic Sans MS" pitchFamily="-107" charset="0"/>
              </a:rPr>
              <a:t>NIL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b="1" dirty="0"/>
              <a:t>           do </a:t>
            </a:r>
            <a:r>
              <a:rPr lang="en-US" sz="2400" dirty="0">
                <a:latin typeface="Comic Sans MS" pitchFamily="-107" charset="0"/>
              </a:rPr>
              <a:t>y ← x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b="1" dirty="0"/>
              <a:t> 	          if </a:t>
            </a:r>
            <a:r>
              <a:rPr lang="en-US" sz="2400" dirty="0">
                <a:latin typeface="Comic Sans MS" pitchFamily="-107" charset="0"/>
              </a:rPr>
              <a:t>key[z] &lt; key[x]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b="1" dirty="0"/>
              <a:t>   	             then </a:t>
            </a:r>
            <a:r>
              <a:rPr lang="en-US" sz="2400" dirty="0">
                <a:latin typeface="Comic Sans MS" pitchFamily="-107" charset="0"/>
              </a:rPr>
              <a:t>x ← left[x]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b="1" dirty="0"/>
              <a:t>   		  else </a:t>
            </a:r>
            <a:r>
              <a:rPr lang="en-US" sz="2400" dirty="0">
                <a:latin typeface="Comic Sans MS" pitchFamily="-107" charset="0"/>
              </a:rPr>
              <a:t>x ← right[x]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p[z] ← 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52725" y="1735138"/>
            <a:ext cx="5718175" cy="1200150"/>
            <a:chOff x="1734" y="751"/>
            <a:chExt cx="3602" cy="756"/>
          </a:xfrm>
        </p:grpSpPr>
        <p:sp>
          <p:nvSpPr>
            <p:cNvPr id="36891" name="AutoShape 5"/>
            <p:cNvSpPr>
              <a:spLocks/>
            </p:cNvSpPr>
            <p:nvPr/>
          </p:nvSpPr>
          <p:spPr bwMode="auto">
            <a:xfrm>
              <a:off x="1734" y="856"/>
              <a:ext cx="56" cy="598"/>
            </a:xfrm>
            <a:prstGeom prst="rightBrace">
              <a:avLst>
                <a:gd name="adj1" fmla="val 889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892" name="Text Box 6"/>
            <p:cNvSpPr txBox="1">
              <a:spLocks noChangeArrowheads="1"/>
            </p:cNvSpPr>
            <p:nvPr/>
          </p:nvSpPr>
          <p:spPr bwMode="auto">
            <a:xfrm>
              <a:off x="1855" y="751"/>
              <a:ext cx="348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Initialize nodes x and y</a:t>
              </a:r>
            </a:p>
            <a:p>
              <a:pPr>
                <a:buFontTx/>
                <a:buChar char="•"/>
              </a:pPr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Throughout the algorithm y points </a:t>
              </a:r>
            </a:p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	to the parent of x</a:t>
              </a:r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 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981575" y="3101975"/>
            <a:ext cx="4184650" cy="2582863"/>
            <a:chOff x="3138" y="1612"/>
            <a:chExt cx="2636" cy="1627"/>
          </a:xfrm>
        </p:grpSpPr>
        <p:sp>
          <p:nvSpPr>
            <p:cNvPr id="36889" name="AutoShape 8"/>
            <p:cNvSpPr>
              <a:spLocks/>
            </p:cNvSpPr>
            <p:nvPr/>
          </p:nvSpPr>
          <p:spPr bwMode="auto">
            <a:xfrm>
              <a:off x="3138" y="1612"/>
              <a:ext cx="84" cy="1627"/>
            </a:xfrm>
            <a:prstGeom prst="rightBrace">
              <a:avLst>
                <a:gd name="adj1" fmla="val 16140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890" name="Text Box 9"/>
            <p:cNvSpPr txBox="1">
              <a:spLocks noChangeArrowheads="1"/>
            </p:cNvSpPr>
            <p:nvPr/>
          </p:nvSpPr>
          <p:spPr bwMode="auto">
            <a:xfrm>
              <a:off x="3303" y="1836"/>
              <a:ext cx="2471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Go down the tree until</a:t>
              </a:r>
            </a:p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reaching a leaf</a:t>
              </a:r>
            </a:p>
            <a:p>
              <a:pPr>
                <a:buFontTx/>
                <a:buChar char="•"/>
              </a:pPr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At that point y is the</a:t>
              </a:r>
            </a:p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parent of the node to be</a:t>
              </a:r>
            </a:p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inserted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292350" y="5692781"/>
            <a:ext cx="4478338" cy="461963"/>
            <a:chOff x="1444" y="3244"/>
            <a:chExt cx="2821" cy="291"/>
          </a:xfrm>
        </p:grpSpPr>
        <p:sp>
          <p:nvSpPr>
            <p:cNvPr id="36887" name="AutoShape 11"/>
            <p:cNvSpPr>
              <a:spLocks/>
            </p:cNvSpPr>
            <p:nvPr/>
          </p:nvSpPr>
          <p:spPr bwMode="auto">
            <a:xfrm>
              <a:off x="1444" y="3290"/>
              <a:ext cx="40" cy="217"/>
            </a:xfrm>
            <a:prstGeom prst="rightBrace">
              <a:avLst>
                <a:gd name="adj1" fmla="val 4520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8" name="Text Box 12"/>
            <p:cNvSpPr txBox="1">
              <a:spLocks noChangeArrowheads="1"/>
            </p:cNvSpPr>
            <p:nvPr/>
          </p:nvSpPr>
          <p:spPr bwMode="auto">
            <a:xfrm>
              <a:off x="1519" y="3244"/>
              <a:ext cx="27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 dirty="0"/>
                <a:t> </a:t>
              </a:r>
              <a:r>
                <a:rPr lang="en-US" sz="2400" dirty="0">
                  <a:latin typeface="Century Gothic" charset="0"/>
                  <a:ea typeface="Century Gothic" charset="0"/>
                  <a:cs typeface="Century Gothic" charset="0"/>
                </a:rPr>
                <a:t>Sets the parent of z to be y</a:t>
              </a:r>
            </a:p>
          </p:txBody>
        </p:sp>
      </p:grpSp>
      <p:grpSp>
        <p:nvGrpSpPr>
          <p:cNvPr id="5" name="Group 13"/>
          <p:cNvGrpSpPr>
            <a:grpSpLocks noChangeAspect="1"/>
          </p:cNvGrpSpPr>
          <p:nvPr/>
        </p:nvGrpSpPr>
        <p:grpSpPr bwMode="auto">
          <a:xfrm>
            <a:off x="5259388" y="187325"/>
            <a:ext cx="3648075" cy="1885950"/>
            <a:chOff x="1526" y="2294"/>
            <a:chExt cx="3062" cy="1583"/>
          </a:xfrm>
        </p:grpSpPr>
        <p:sp>
          <p:nvSpPr>
            <p:cNvPr id="36874" name="Oval 14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6875" name="Oval 15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6876" name="Oval 16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6877" name="Oval 17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36878" name="Oval 18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6879" name="Oval 19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6880" name="Oval 20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6881" name="Line 21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22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3" name="Line 23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4" name="Line 24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5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6" name="Line 26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C98E0-8E0A-064B-8141-24D1006C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RB-INSERT</a:t>
            </a:r>
            <a:r>
              <a:rPr lang="en-US">
                <a:latin typeface="Comic Sans MS" pitchFamily="-107" charset="0"/>
              </a:rPr>
              <a:t>(T, z)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3688" y="1225550"/>
            <a:ext cx="4808537" cy="50768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 b="1"/>
              <a:t> if </a:t>
            </a:r>
            <a:r>
              <a:rPr lang="en-US" sz="2400">
                <a:latin typeface="Comic Sans MS" pitchFamily="-107" charset="0"/>
              </a:rPr>
              <a:t>y = NIL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 b="1"/>
              <a:t>    then </a:t>
            </a:r>
            <a:r>
              <a:rPr lang="en-US" sz="2400">
                <a:latin typeface="Comic Sans MS" pitchFamily="-107" charset="0"/>
              </a:rPr>
              <a:t>root[T] ← z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 b="1"/>
              <a:t>    else if </a:t>
            </a:r>
            <a:r>
              <a:rPr lang="en-US" sz="2400">
                <a:latin typeface="Comic Sans MS" pitchFamily="-107" charset="0"/>
              </a:rPr>
              <a:t>key[z] &lt; key[y]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 b="1"/>
              <a:t>               then </a:t>
            </a:r>
            <a:r>
              <a:rPr lang="en-US" sz="2400">
                <a:latin typeface="Comic Sans MS" pitchFamily="-107" charset="0"/>
              </a:rPr>
              <a:t>left[y] ← z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 b="1"/>
              <a:t>               else </a:t>
            </a:r>
            <a:r>
              <a:rPr lang="en-US" sz="2400">
                <a:latin typeface="Comic Sans MS" pitchFamily="-107" charset="0"/>
              </a:rPr>
              <a:t>right[y] ← z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/>
              <a:t> </a:t>
            </a:r>
            <a:r>
              <a:rPr lang="en-US" sz="2400">
                <a:latin typeface="Comic Sans MS" pitchFamily="-107" charset="0"/>
              </a:rPr>
              <a:t>left[z] ← NIL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/>
              <a:t> </a:t>
            </a:r>
            <a:r>
              <a:rPr lang="en-US" sz="2400">
                <a:latin typeface="Comic Sans MS" pitchFamily="-107" charset="0"/>
              </a:rPr>
              <a:t>right[z] ← NIL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/>
              <a:t> </a:t>
            </a:r>
            <a:r>
              <a:rPr lang="en-US" sz="2400">
                <a:latin typeface="Comic Sans MS" pitchFamily="-107" charset="0"/>
              </a:rPr>
              <a:t>color[z] ← RED</a:t>
            </a:r>
          </a:p>
          <a:p>
            <a:pPr eaLnBrk="1" hangingPunct="1">
              <a:lnSpc>
                <a:spcPct val="130000"/>
              </a:lnSpc>
              <a:buFontTx/>
              <a:buAutoNum type="arabicPeriod" startAt="9"/>
            </a:pPr>
            <a:r>
              <a:rPr lang="en-US" sz="2400"/>
              <a:t> RB-INSERT-FIXUP</a:t>
            </a:r>
            <a:r>
              <a:rPr lang="en-US" sz="2400">
                <a:latin typeface="Comic Sans MS" pitchFamily="-107" charset="0"/>
              </a:rPr>
              <a:t>(T, z)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43325" y="1312863"/>
            <a:ext cx="4440238" cy="1033462"/>
            <a:chOff x="2358" y="827"/>
            <a:chExt cx="2797" cy="651"/>
          </a:xfrm>
        </p:grpSpPr>
        <p:sp>
          <p:nvSpPr>
            <p:cNvPr id="37918" name="AutoShape 5"/>
            <p:cNvSpPr>
              <a:spLocks/>
            </p:cNvSpPr>
            <p:nvPr/>
          </p:nvSpPr>
          <p:spPr bwMode="auto">
            <a:xfrm>
              <a:off x="2358" y="827"/>
              <a:ext cx="103" cy="623"/>
            </a:xfrm>
            <a:prstGeom prst="rightBrace">
              <a:avLst>
                <a:gd name="adj1" fmla="val 5040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919" name="Text Box 6"/>
            <p:cNvSpPr txBox="1">
              <a:spLocks noChangeArrowheads="1"/>
            </p:cNvSpPr>
            <p:nvPr/>
          </p:nvSpPr>
          <p:spPr bwMode="auto">
            <a:xfrm>
              <a:off x="2538" y="838"/>
              <a:ext cx="261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2000">
                  <a:latin typeface="Century Gothic" charset="0"/>
                  <a:ea typeface="Century Gothic" charset="0"/>
                  <a:cs typeface="Century Gothic" charset="0"/>
                </a:rPr>
                <a:t>The tree was empty: </a:t>
              </a:r>
            </a:p>
            <a:p>
              <a:r>
                <a:rPr lang="en-US" sz="2000">
                  <a:latin typeface="Century Gothic" charset="0"/>
                  <a:ea typeface="Century Gothic" charset="0"/>
                  <a:cs typeface="Century Gothic" charset="0"/>
                </a:rPr>
                <a:t>set the new node to be the root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637088" y="2455863"/>
            <a:ext cx="4243387" cy="1495425"/>
            <a:chOff x="2921" y="1547"/>
            <a:chExt cx="2673" cy="942"/>
          </a:xfrm>
        </p:grpSpPr>
        <p:sp>
          <p:nvSpPr>
            <p:cNvPr id="37916" name="AutoShape 8"/>
            <p:cNvSpPr>
              <a:spLocks/>
            </p:cNvSpPr>
            <p:nvPr/>
          </p:nvSpPr>
          <p:spPr bwMode="auto">
            <a:xfrm>
              <a:off x="2921" y="1547"/>
              <a:ext cx="76" cy="942"/>
            </a:xfrm>
            <a:prstGeom prst="rightBrace">
              <a:avLst>
                <a:gd name="adj1" fmla="val 10328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917" name="Text Box 9"/>
            <p:cNvSpPr txBox="1">
              <a:spLocks noChangeArrowheads="1"/>
            </p:cNvSpPr>
            <p:nvPr/>
          </p:nvSpPr>
          <p:spPr bwMode="auto">
            <a:xfrm>
              <a:off x="3070" y="1642"/>
              <a:ext cx="252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entury Gothic" charset="0"/>
                  <a:ea typeface="Century Gothic" charset="0"/>
                  <a:cs typeface="Century Gothic" charset="0"/>
                </a:rPr>
                <a:t>Otherwise, set z to be the left or right child of y, depending on whether the inserted node is smaller or larger than y’s key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70250" y="4141788"/>
            <a:ext cx="5260975" cy="1430337"/>
            <a:chOff x="2060" y="2609"/>
            <a:chExt cx="3314" cy="901"/>
          </a:xfrm>
        </p:grpSpPr>
        <p:sp>
          <p:nvSpPr>
            <p:cNvPr id="37914" name="AutoShape 11"/>
            <p:cNvSpPr>
              <a:spLocks/>
            </p:cNvSpPr>
            <p:nvPr/>
          </p:nvSpPr>
          <p:spPr bwMode="auto">
            <a:xfrm>
              <a:off x="2060" y="2609"/>
              <a:ext cx="88" cy="901"/>
            </a:xfrm>
            <a:prstGeom prst="rightBrace">
              <a:avLst>
                <a:gd name="adj1" fmla="val 853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915" name="Text Box 12"/>
            <p:cNvSpPr txBox="1">
              <a:spLocks noChangeArrowheads="1"/>
            </p:cNvSpPr>
            <p:nvPr/>
          </p:nvSpPr>
          <p:spPr bwMode="auto">
            <a:xfrm>
              <a:off x="2212" y="2925"/>
              <a:ext cx="31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entury Gothic" charset="0"/>
                  <a:ea typeface="Century Gothic" charset="0"/>
                  <a:cs typeface="Century Gothic" charset="0"/>
                </a:rPr>
                <a:t>Set the fields of the newly added node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389438" y="5508628"/>
            <a:ext cx="4895849" cy="923926"/>
            <a:chOff x="2765" y="3470"/>
            <a:chExt cx="3084" cy="582"/>
          </a:xfrm>
        </p:grpSpPr>
        <p:sp>
          <p:nvSpPr>
            <p:cNvPr id="37912" name="AutoShape 14"/>
            <p:cNvSpPr>
              <a:spLocks/>
            </p:cNvSpPr>
            <p:nvPr/>
          </p:nvSpPr>
          <p:spPr bwMode="auto">
            <a:xfrm>
              <a:off x="2765" y="3579"/>
              <a:ext cx="61" cy="325"/>
            </a:xfrm>
            <a:prstGeom prst="rightBrace">
              <a:avLst>
                <a:gd name="adj1" fmla="val 4439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913" name="Text Box 15"/>
            <p:cNvSpPr txBox="1">
              <a:spLocks noChangeArrowheads="1"/>
            </p:cNvSpPr>
            <p:nvPr/>
          </p:nvSpPr>
          <p:spPr bwMode="auto">
            <a:xfrm>
              <a:off x="2870" y="3470"/>
              <a:ext cx="297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Fix any inconsistencies that could have</a:t>
              </a:r>
            </a:p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been introduced by adding this new red</a:t>
              </a:r>
            </a:p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node</a:t>
              </a:r>
            </a:p>
          </p:txBody>
        </p:sp>
      </p:grpSp>
      <p:grpSp>
        <p:nvGrpSpPr>
          <p:cNvPr id="6" name="Group 16"/>
          <p:cNvGrpSpPr>
            <a:grpSpLocks noChangeAspect="1"/>
          </p:cNvGrpSpPr>
          <p:nvPr/>
        </p:nvGrpSpPr>
        <p:grpSpPr bwMode="auto">
          <a:xfrm>
            <a:off x="5259388" y="111125"/>
            <a:ext cx="3648075" cy="1885950"/>
            <a:chOff x="1526" y="2294"/>
            <a:chExt cx="3062" cy="1583"/>
          </a:xfrm>
        </p:grpSpPr>
        <p:sp>
          <p:nvSpPr>
            <p:cNvPr id="37899" name="Oval 17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7900" name="Oval 18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7901" name="Oval 19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7902" name="Oval 20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37903" name="Oval 21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7904" name="Oval 22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7905" name="Oval 23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7906" name="Line 24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7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8" name="Line 26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9" name="Line 27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10" name="Line 28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11" name="Line 29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063695C-B441-8343-813D-EBE490BC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8" y="100013"/>
            <a:ext cx="8778875" cy="906462"/>
          </a:xfrm>
        </p:spPr>
        <p:txBody>
          <a:bodyPr/>
          <a:lstStyle/>
          <a:p>
            <a:pPr eaLnBrk="1" hangingPunct="1"/>
            <a:r>
              <a:rPr lang="en-US"/>
              <a:t>RB Properties Affected by Insert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54113"/>
            <a:ext cx="8229600" cy="543242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400" dirty="0"/>
              <a:t>Every </a:t>
            </a:r>
            <a:r>
              <a:rPr lang="en-US" sz="2400" dirty="0">
                <a:latin typeface="Comic Sans MS" pitchFamily="-107" charset="0"/>
              </a:rPr>
              <a:t>node</a:t>
            </a:r>
            <a:r>
              <a:rPr lang="en-US" sz="2400" dirty="0"/>
              <a:t> is either </a:t>
            </a:r>
            <a:r>
              <a:rPr lang="en-US" sz="2400" b="1" dirty="0">
                <a:solidFill>
                  <a:srgbClr val="DD0111"/>
                </a:solidFill>
              </a:rPr>
              <a:t>red</a:t>
            </a:r>
            <a:r>
              <a:rPr lang="en-US" sz="2400" dirty="0"/>
              <a:t> or </a:t>
            </a:r>
            <a:r>
              <a:rPr lang="en-US" sz="2400" b="1" dirty="0"/>
              <a:t>black</a:t>
            </a:r>
            <a:endParaRPr lang="en-US" sz="2400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The </a:t>
            </a:r>
            <a:r>
              <a:rPr lang="en-US" sz="2400" dirty="0">
                <a:latin typeface="Comic Sans MS" pitchFamily="-107" charset="0"/>
              </a:rPr>
              <a:t>root</a:t>
            </a:r>
            <a:r>
              <a:rPr lang="en-US" sz="2400" dirty="0"/>
              <a:t> is </a:t>
            </a:r>
            <a:r>
              <a:rPr lang="en-US" sz="2400" b="1" dirty="0"/>
              <a:t>black</a:t>
            </a:r>
            <a:endParaRPr lang="en-US" sz="2400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Every </a:t>
            </a:r>
            <a:r>
              <a:rPr lang="en-US" sz="2400" dirty="0">
                <a:latin typeface="Comic Sans MS" pitchFamily="-107" charset="0"/>
              </a:rPr>
              <a:t>leaf</a:t>
            </a:r>
            <a:r>
              <a:rPr lang="en-US" sz="2400" dirty="0"/>
              <a:t> (</a:t>
            </a:r>
            <a:r>
              <a:rPr lang="en-US" sz="2400" dirty="0">
                <a:latin typeface="Comic Sans MS" pitchFamily="-107" charset="0"/>
              </a:rPr>
              <a:t>NIL</a:t>
            </a:r>
            <a:r>
              <a:rPr lang="en-US" sz="2400" dirty="0"/>
              <a:t>) is </a:t>
            </a:r>
            <a:r>
              <a:rPr lang="en-US" sz="2400" b="1" dirty="0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If a node is red, then both its children are 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 dirty="0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sz="2400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For each node, all paths 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from the node to descendant 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leaves contain the same number 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of black nodes</a:t>
            </a:r>
          </a:p>
        </p:txBody>
      </p:sp>
      <p:sp>
        <p:nvSpPr>
          <p:cNvPr id="441348" name="Text Box 4"/>
          <p:cNvSpPr txBox="1">
            <a:spLocks noChangeArrowheads="1"/>
          </p:cNvSpPr>
          <p:nvPr/>
        </p:nvSpPr>
        <p:spPr bwMode="auto">
          <a:xfrm>
            <a:off x="6524625" y="11223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sp>
        <p:nvSpPr>
          <p:cNvPr id="441349" name="Text Box 5"/>
          <p:cNvSpPr txBox="1">
            <a:spLocks noChangeArrowheads="1"/>
          </p:cNvSpPr>
          <p:nvPr/>
        </p:nvSpPr>
        <p:spPr bwMode="auto">
          <a:xfrm>
            <a:off x="6550025" y="1587500"/>
            <a:ext cx="24737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If z is the root </a:t>
            </a:r>
          </a:p>
          <a:p>
            <a:r>
              <a:rPr lang="en-US" sz="2400" dirty="0">
                <a:latin typeface="Comic Sans MS" pitchFamily="-107" charset="0"/>
                <a:sym typeface="Symbol" pitchFamily="-107" charset="2"/>
              </a:rPr>
              <a:t>⇒ </a:t>
            </a:r>
            <a:r>
              <a:rPr lang="en-US" sz="2400" dirty="0">
                <a:solidFill>
                  <a:srgbClr val="DD0111"/>
                </a:solidFill>
                <a:latin typeface="Comic Sans MS" pitchFamily="-107" charset="0"/>
                <a:sym typeface="Symbol" pitchFamily="-107" charset="2"/>
              </a:rPr>
              <a:t>not OK</a:t>
            </a:r>
          </a:p>
        </p:txBody>
      </p:sp>
      <p:sp>
        <p:nvSpPr>
          <p:cNvPr id="441350" name="Text Box 6"/>
          <p:cNvSpPr txBox="1">
            <a:spLocks noChangeArrowheads="1"/>
          </p:cNvSpPr>
          <p:nvPr/>
        </p:nvSpPr>
        <p:spPr bwMode="auto">
          <a:xfrm>
            <a:off x="4645025" y="21637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OK!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40325" y="4591050"/>
            <a:ext cx="3648075" cy="1885950"/>
            <a:chOff x="3238" y="2892"/>
            <a:chExt cx="2298" cy="1188"/>
          </a:xfrm>
        </p:grpSpPr>
        <p:sp>
          <p:nvSpPr>
            <p:cNvPr id="38928" name="Oval 8"/>
            <p:cNvSpPr>
              <a:spLocks noChangeAspect="1" noChangeArrowheads="1"/>
            </p:cNvSpPr>
            <p:nvPr/>
          </p:nvSpPr>
          <p:spPr bwMode="auto">
            <a:xfrm>
              <a:off x="3773" y="2892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8929" name="Oval 9"/>
            <p:cNvSpPr>
              <a:spLocks noChangeAspect="1" noChangeArrowheads="1"/>
            </p:cNvSpPr>
            <p:nvPr/>
          </p:nvSpPr>
          <p:spPr bwMode="auto">
            <a:xfrm>
              <a:off x="3238" y="3213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8930" name="Oval 10"/>
            <p:cNvSpPr>
              <a:spLocks noChangeAspect="1" noChangeArrowheads="1"/>
            </p:cNvSpPr>
            <p:nvPr/>
          </p:nvSpPr>
          <p:spPr bwMode="auto">
            <a:xfrm>
              <a:off x="4307" y="3213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8931" name="Oval 11"/>
            <p:cNvSpPr>
              <a:spLocks noChangeAspect="1" noChangeArrowheads="1"/>
            </p:cNvSpPr>
            <p:nvPr/>
          </p:nvSpPr>
          <p:spPr bwMode="auto">
            <a:xfrm>
              <a:off x="4837" y="3546"/>
              <a:ext cx="219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8932" name="Oval 12"/>
            <p:cNvSpPr>
              <a:spLocks noChangeAspect="1" noChangeArrowheads="1"/>
            </p:cNvSpPr>
            <p:nvPr/>
          </p:nvSpPr>
          <p:spPr bwMode="auto">
            <a:xfrm>
              <a:off x="3788" y="3546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8933" name="Oval 13"/>
            <p:cNvSpPr>
              <a:spLocks noChangeAspect="1" noChangeArrowheads="1"/>
            </p:cNvSpPr>
            <p:nvPr/>
          </p:nvSpPr>
          <p:spPr bwMode="auto">
            <a:xfrm>
              <a:off x="5316" y="3868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8934" name="Line 14"/>
            <p:cNvSpPr>
              <a:spLocks noChangeAspect="1" noChangeShapeType="1"/>
            </p:cNvSpPr>
            <p:nvPr/>
          </p:nvSpPr>
          <p:spPr bwMode="auto">
            <a:xfrm rot="3600000">
              <a:off x="3612" y="2958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5" name="Line 15"/>
            <p:cNvSpPr>
              <a:spLocks noChangeAspect="1" noChangeShapeType="1"/>
            </p:cNvSpPr>
            <p:nvPr/>
          </p:nvSpPr>
          <p:spPr bwMode="auto">
            <a:xfrm rot="18000000" flipH="1">
              <a:off x="4148" y="2957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6" name="Line 16"/>
            <p:cNvSpPr>
              <a:spLocks noChangeAspect="1" noChangeShapeType="1"/>
            </p:cNvSpPr>
            <p:nvPr/>
          </p:nvSpPr>
          <p:spPr bwMode="auto">
            <a:xfrm rot="3600000">
              <a:off x="4154" y="329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7" name="Line 17"/>
            <p:cNvSpPr>
              <a:spLocks noChangeAspect="1" noChangeShapeType="1"/>
            </p:cNvSpPr>
            <p:nvPr/>
          </p:nvSpPr>
          <p:spPr bwMode="auto">
            <a:xfrm rot="18000000" flipH="1">
              <a:off x="4678" y="329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8" name="Line 18"/>
            <p:cNvSpPr>
              <a:spLocks noChangeAspect="1" noChangeShapeType="1"/>
            </p:cNvSpPr>
            <p:nvPr/>
          </p:nvSpPr>
          <p:spPr bwMode="auto">
            <a:xfrm rot="18000000" flipH="1">
              <a:off x="5197" y="363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757118" y="2795587"/>
            <a:ext cx="3957638" cy="1247774"/>
            <a:chOff x="2606" y="1761"/>
            <a:chExt cx="2493" cy="786"/>
          </a:xfrm>
        </p:grpSpPr>
        <p:sp>
          <p:nvSpPr>
            <p:cNvPr id="38926" name="Text Box 20"/>
            <p:cNvSpPr txBox="1">
              <a:spLocks noChangeArrowheads="1"/>
            </p:cNvSpPr>
            <p:nvPr/>
          </p:nvSpPr>
          <p:spPr bwMode="auto">
            <a:xfrm>
              <a:off x="2606" y="2024"/>
              <a:ext cx="228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Comic Sans MS" pitchFamily="-107" charset="0"/>
                </a:rPr>
                <a:t>If p(z) is red </a:t>
              </a:r>
              <a:r>
                <a:rPr lang="en-US" sz="2400" dirty="0">
                  <a:latin typeface="Comic Sans MS" pitchFamily="-107" charset="0"/>
                  <a:sym typeface="Symbol" pitchFamily="-107" charset="2"/>
                </a:rPr>
                <a:t>⇒ </a:t>
              </a:r>
              <a:r>
                <a:rPr lang="en-US" sz="2400" dirty="0">
                  <a:solidFill>
                    <a:srgbClr val="DD0111"/>
                  </a:solidFill>
                  <a:latin typeface="Comic Sans MS" pitchFamily="-107" charset="0"/>
                  <a:sym typeface="Symbol" pitchFamily="-107" charset="2"/>
                </a:rPr>
                <a:t>not OK</a:t>
              </a:r>
            </a:p>
            <a:p>
              <a:r>
                <a:rPr lang="en-US" sz="2400" dirty="0">
                  <a:latin typeface="Comic Sans MS" pitchFamily="-107" charset="0"/>
                  <a:sym typeface="Symbol" pitchFamily="-107" charset="2"/>
                </a:rPr>
                <a:t>z and p(z) are both red</a:t>
              </a:r>
            </a:p>
          </p:txBody>
        </p:sp>
        <p:sp>
          <p:nvSpPr>
            <p:cNvPr id="38927" name="Freeform 21"/>
            <p:cNvSpPr>
              <a:spLocks/>
            </p:cNvSpPr>
            <p:nvPr/>
          </p:nvSpPr>
          <p:spPr bwMode="auto">
            <a:xfrm>
              <a:off x="4592" y="1761"/>
              <a:ext cx="507" cy="463"/>
            </a:xfrm>
            <a:custGeom>
              <a:avLst/>
              <a:gdLst>
                <a:gd name="T0" fmla="*/ 245 w 507"/>
                <a:gd name="T1" fmla="*/ 463 h 463"/>
                <a:gd name="T2" fmla="*/ 453 w 507"/>
                <a:gd name="T3" fmla="*/ 287 h 463"/>
                <a:gd name="T4" fmla="*/ 464 w 507"/>
                <a:gd name="T5" fmla="*/ 47 h 463"/>
                <a:gd name="T6" fmla="*/ 197 w 507"/>
                <a:gd name="T7" fmla="*/ 4 h 463"/>
                <a:gd name="T8" fmla="*/ 0 w 507"/>
                <a:gd name="T9" fmla="*/ 47 h 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7"/>
                <a:gd name="T16" fmla="*/ 0 h 463"/>
                <a:gd name="T17" fmla="*/ 507 w 507"/>
                <a:gd name="T18" fmla="*/ 463 h 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7" h="463">
                  <a:moveTo>
                    <a:pt x="245" y="463"/>
                  </a:moveTo>
                  <a:cubicBezTo>
                    <a:pt x="331" y="409"/>
                    <a:pt x="417" y="356"/>
                    <a:pt x="453" y="287"/>
                  </a:cubicBezTo>
                  <a:cubicBezTo>
                    <a:pt x="489" y="218"/>
                    <a:pt x="507" y="94"/>
                    <a:pt x="464" y="47"/>
                  </a:cubicBezTo>
                  <a:cubicBezTo>
                    <a:pt x="421" y="0"/>
                    <a:pt x="274" y="4"/>
                    <a:pt x="197" y="4"/>
                  </a:cubicBezTo>
                  <a:cubicBezTo>
                    <a:pt x="120" y="4"/>
                    <a:pt x="32" y="41"/>
                    <a:pt x="0" y="4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20663" y="3736975"/>
            <a:ext cx="1343025" cy="588963"/>
            <a:chOff x="139" y="2354"/>
            <a:chExt cx="846" cy="371"/>
          </a:xfrm>
        </p:grpSpPr>
        <p:sp>
          <p:nvSpPr>
            <p:cNvPr id="38924" name="Text Box 23"/>
            <p:cNvSpPr txBox="1">
              <a:spLocks noChangeArrowheads="1"/>
            </p:cNvSpPr>
            <p:nvPr/>
          </p:nvSpPr>
          <p:spPr bwMode="auto">
            <a:xfrm>
              <a:off x="553" y="235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7" charset="0"/>
                </a:rPr>
                <a:t>OK!</a:t>
              </a:r>
            </a:p>
          </p:txBody>
        </p:sp>
        <p:sp>
          <p:nvSpPr>
            <p:cNvPr id="38925" name="Freeform 24"/>
            <p:cNvSpPr>
              <a:spLocks/>
            </p:cNvSpPr>
            <p:nvPr/>
          </p:nvSpPr>
          <p:spPr bwMode="auto">
            <a:xfrm>
              <a:off x="139" y="2434"/>
              <a:ext cx="426" cy="291"/>
            </a:xfrm>
            <a:custGeom>
              <a:avLst/>
              <a:gdLst>
                <a:gd name="T0" fmla="*/ 426 w 426"/>
                <a:gd name="T1" fmla="*/ 46 h 291"/>
                <a:gd name="T2" fmla="*/ 64 w 426"/>
                <a:gd name="T3" fmla="*/ 30 h 291"/>
                <a:gd name="T4" fmla="*/ 42 w 426"/>
                <a:gd name="T5" fmla="*/ 227 h 291"/>
                <a:gd name="T6" fmla="*/ 96 w 426"/>
                <a:gd name="T7" fmla="*/ 291 h 2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6"/>
                <a:gd name="T13" fmla="*/ 0 h 291"/>
                <a:gd name="T14" fmla="*/ 426 w 426"/>
                <a:gd name="T15" fmla="*/ 291 h 2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6" h="291">
                  <a:moveTo>
                    <a:pt x="426" y="46"/>
                  </a:moveTo>
                  <a:cubicBezTo>
                    <a:pt x="277" y="23"/>
                    <a:pt x="128" y="0"/>
                    <a:pt x="64" y="30"/>
                  </a:cubicBezTo>
                  <a:cubicBezTo>
                    <a:pt x="0" y="60"/>
                    <a:pt x="37" y="184"/>
                    <a:pt x="42" y="227"/>
                  </a:cubicBezTo>
                  <a:cubicBezTo>
                    <a:pt x="47" y="270"/>
                    <a:pt x="71" y="280"/>
                    <a:pt x="96" y="291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673C2-7F61-714F-8038-20B9FB2A1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2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8" grpId="0"/>
      <p:bldP spid="441349" grpId="0"/>
      <p:bldP spid="4413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RB-INSERT-FIXUP – Case 1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73163"/>
            <a:ext cx="5011737" cy="58134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/>
              <a:t>z’s “uncle” (y) is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b="1" dirty="0"/>
              <a:t>Idea: </a:t>
            </a:r>
            <a:r>
              <a:rPr lang="en-US" dirty="0"/>
              <a:t>(z is a right child)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>
                <a:latin typeface="Comic Sans MS" pitchFamily="-107" charset="0"/>
              </a:rPr>
              <a:t>p[p[z]]</a:t>
            </a:r>
            <a:r>
              <a:rPr lang="en-US" sz="2400" dirty="0"/>
              <a:t> (z’s grandparent) must be black: </a:t>
            </a:r>
            <a:r>
              <a:rPr lang="en-US" sz="2400" dirty="0">
                <a:latin typeface="Comic Sans MS" pitchFamily="-107" charset="0"/>
              </a:rPr>
              <a:t>z</a:t>
            </a:r>
            <a:r>
              <a:rPr lang="en-US" sz="2400" dirty="0"/>
              <a:t> and </a:t>
            </a:r>
            <a:r>
              <a:rPr lang="en-US" sz="2400" dirty="0">
                <a:latin typeface="Comic Sans MS" pitchFamily="-107" charset="0"/>
              </a:rPr>
              <a:t>p[z]</a:t>
            </a:r>
            <a:r>
              <a:rPr lang="en-US" sz="2400" dirty="0"/>
              <a:t> are both red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Color </a:t>
            </a:r>
            <a:r>
              <a:rPr lang="en-US" sz="2400" dirty="0">
                <a:latin typeface="Comic Sans MS" pitchFamily="-107" charset="0"/>
              </a:rPr>
              <a:t>p[z]</a:t>
            </a:r>
            <a:r>
              <a:rPr lang="en-US" sz="2400" dirty="0"/>
              <a:t> </a:t>
            </a:r>
            <a:r>
              <a:rPr lang="en-US" sz="2400" b="1" dirty="0"/>
              <a:t>black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Color </a:t>
            </a:r>
            <a:r>
              <a:rPr lang="en-US" sz="2400" dirty="0">
                <a:latin typeface="Comic Sans MS" pitchFamily="-107" charset="0"/>
              </a:rPr>
              <a:t>y</a:t>
            </a:r>
            <a:r>
              <a:rPr lang="en-US" sz="2400" dirty="0"/>
              <a:t> </a:t>
            </a:r>
            <a:r>
              <a:rPr lang="en-US" sz="2400" b="1" dirty="0"/>
              <a:t>black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Color </a:t>
            </a:r>
            <a:r>
              <a:rPr lang="en-US" sz="2400" dirty="0">
                <a:latin typeface="Comic Sans MS" pitchFamily="-107" charset="0"/>
              </a:rPr>
              <a:t>p[p[z]]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DD0111"/>
                </a:solidFill>
              </a:rPr>
              <a:t>red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/>
              <a:t>Push the </a:t>
            </a:r>
            <a:r>
              <a:rPr lang="en-US" sz="2000" b="1" dirty="0">
                <a:solidFill>
                  <a:srgbClr val="DD0111"/>
                </a:solidFill>
              </a:rPr>
              <a:t>red</a:t>
            </a:r>
            <a:r>
              <a:rPr lang="en-US" sz="2000" dirty="0"/>
              <a:t> node up the tree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Make</a:t>
            </a:r>
            <a:r>
              <a:rPr lang="en-US" sz="2400" dirty="0">
                <a:latin typeface="Comic Sans MS" pitchFamily="-107" charset="0"/>
              </a:rPr>
              <a:t> z = p[p[z]]</a:t>
            </a:r>
          </a:p>
        </p:txBody>
      </p:sp>
      <p:pic>
        <p:nvPicPr>
          <p:cNvPr id="442372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440363" y="4808538"/>
            <a:ext cx="3375025" cy="1897062"/>
          </a:xfrm>
          <a:noFill/>
        </p:spPr>
      </p:pic>
      <p:pic>
        <p:nvPicPr>
          <p:cNvPr id="39943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303838" y="1181100"/>
            <a:ext cx="3429000" cy="1973263"/>
          </a:xfrm>
          <a:noFill/>
        </p:spPr>
      </p:pic>
      <p:sp>
        <p:nvSpPr>
          <p:cNvPr id="39944" name="Oval 6"/>
          <p:cNvSpPr>
            <a:spLocks noChangeArrowheads="1"/>
          </p:cNvSpPr>
          <p:nvPr/>
        </p:nvSpPr>
        <p:spPr bwMode="auto">
          <a:xfrm>
            <a:off x="5616575" y="18716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8080375" y="1889125"/>
            <a:ext cx="439738" cy="423863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422900" y="3054350"/>
            <a:ext cx="3375025" cy="1897063"/>
            <a:chOff x="3416" y="1924"/>
            <a:chExt cx="2126" cy="1195"/>
          </a:xfrm>
        </p:grpSpPr>
        <p:pic>
          <p:nvPicPr>
            <p:cNvPr id="39952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416" y="1924"/>
              <a:ext cx="2126" cy="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53" name="Oval 10"/>
            <p:cNvSpPr>
              <a:spLocks noChangeArrowheads="1"/>
            </p:cNvSpPr>
            <p:nvPr/>
          </p:nvSpPr>
          <p:spPr bwMode="auto">
            <a:xfrm>
              <a:off x="4322" y="2107"/>
              <a:ext cx="277" cy="267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54" name="Rectangle 11"/>
            <p:cNvSpPr>
              <a:spLocks noChangeArrowheads="1"/>
            </p:cNvSpPr>
            <p:nvPr/>
          </p:nvSpPr>
          <p:spPr bwMode="auto">
            <a:xfrm>
              <a:off x="3931" y="2171"/>
              <a:ext cx="352" cy="1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947" name="Oval 12"/>
          <p:cNvSpPr>
            <a:spLocks noChangeArrowheads="1"/>
          </p:cNvSpPr>
          <p:nvPr/>
        </p:nvSpPr>
        <p:spPr bwMode="auto">
          <a:xfrm>
            <a:off x="6234113" y="2303463"/>
            <a:ext cx="439737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2381" name="Oval 13"/>
          <p:cNvSpPr>
            <a:spLocks noChangeArrowheads="1"/>
          </p:cNvSpPr>
          <p:nvPr/>
        </p:nvSpPr>
        <p:spPr bwMode="auto">
          <a:xfrm>
            <a:off x="6235700" y="41576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51575" y="5087938"/>
            <a:ext cx="1057275" cy="1254125"/>
            <a:chOff x="3938" y="3205"/>
            <a:chExt cx="666" cy="790"/>
          </a:xfrm>
        </p:grpSpPr>
        <p:sp>
          <p:nvSpPr>
            <p:cNvPr id="39950" name="Oval 15"/>
            <p:cNvSpPr>
              <a:spLocks noChangeArrowheads="1"/>
            </p:cNvSpPr>
            <p:nvPr/>
          </p:nvSpPr>
          <p:spPr bwMode="auto">
            <a:xfrm>
              <a:off x="4327" y="3205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51" name="Oval 16"/>
            <p:cNvSpPr>
              <a:spLocks noChangeArrowheads="1"/>
            </p:cNvSpPr>
            <p:nvPr/>
          </p:nvSpPr>
          <p:spPr bwMode="auto">
            <a:xfrm>
              <a:off x="3938" y="372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00906-D8FA-9940-8834-E8A0BCB6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8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3559175" y="6454775"/>
            <a:ext cx="3128963" cy="223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RB-INSERT-FIXUP – Case 1</a:t>
            </a:r>
          </a:p>
        </p:txBody>
      </p:sp>
      <p:pic>
        <p:nvPicPr>
          <p:cNvPr id="4096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19675" y="1130300"/>
            <a:ext cx="3992563" cy="1882775"/>
          </a:xfrm>
          <a:noFill/>
        </p:spPr>
      </p:pic>
      <p:pic>
        <p:nvPicPr>
          <p:cNvPr id="443397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948238" y="4808538"/>
            <a:ext cx="4000500" cy="1874837"/>
          </a:xfrm>
          <a:noFill/>
        </p:spPr>
      </p:pic>
      <p:pic>
        <p:nvPicPr>
          <p:cNvPr id="4433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11750" y="3141663"/>
            <a:ext cx="4000500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9" name="Oval 7"/>
          <p:cNvSpPr>
            <a:spLocks noChangeArrowheads="1"/>
          </p:cNvSpPr>
          <p:nvPr/>
        </p:nvSpPr>
        <p:spPr bwMode="auto">
          <a:xfrm>
            <a:off x="5878513" y="1811338"/>
            <a:ext cx="439737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0" name="Oval 8"/>
          <p:cNvSpPr>
            <a:spLocks noChangeArrowheads="1"/>
          </p:cNvSpPr>
          <p:nvPr/>
        </p:nvSpPr>
        <p:spPr bwMode="auto">
          <a:xfrm>
            <a:off x="8350250" y="18208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1" name="Oval 9"/>
          <p:cNvSpPr>
            <a:spLocks noChangeArrowheads="1"/>
          </p:cNvSpPr>
          <p:nvPr/>
        </p:nvSpPr>
        <p:spPr bwMode="auto">
          <a:xfrm>
            <a:off x="5257800" y="2217738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402" name="Oval 10"/>
          <p:cNvSpPr>
            <a:spLocks noChangeArrowheads="1"/>
          </p:cNvSpPr>
          <p:nvPr/>
        </p:nvSpPr>
        <p:spPr bwMode="auto">
          <a:xfrm>
            <a:off x="5346700" y="4225925"/>
            <a:ext cx="439738" cy="423863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403" name="Oval 11"/>
          <p:cNvSpPr>
            <a:spLocks noChangeArrowheads="1"/>
          </p:cNvSpPr>
          <p:nvPr/>
        </p:nvSpPr>
        <p:spPr bwMode="auto">
          <a:xfrm>
            <a:off x="5184775" y="58848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404" name="Oval 12"/>
          <p:cNvSpPr>
            <a:spLocks noChangeArrowheads="1"/>
          </p:cNvSpPr>
          <p:nvPr/>
        </p:nvSpPr>
        <p:spPr bwMode="auto">
          <a:xfrm>
            <a:off x="7191375" y="3403600"/>
            <a:ext cx="439738" cy="423863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405" name="Oval 13"/>
          <p:cNvSpPr>
            <a:spLocks noChangeArrowheads="1"/>
          </p:cNvSpPr>
          <p:nvPr/>
        </p:nvSpPr>
        <p:spPr bwMode="auto">
          <a:xfrm>
            <a:off x="7019925" y="5064125"/>
            <a:ext cx="439738" cy="423863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406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93663" y="1033696"/>
            <a:ext cx="5073650" cy="5626100"/>
          </a:xfrm>
          <a:noFill/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pitchFamily="-107" charset="0"/>
              </a:rPr>
              <a:t>z</a:t>
            </a:r>
            <a:r>
              <a:rPr lang="en-US" dirty="0"/>
              <a:t>’s “uncle” (y) is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dirty="0"/>
              <a:t>Idea: </a:t>
            </a:r>
            <a:r>
              <a:rPr lang="en-US" dirty="0"/>
              <a:t>(</a:t>
            </a:r>
            <a:r>
              <a:rPr lang="en-US" dirty="0">
                <a:latin typeface="Comic Sans MS" pitchFamily="-107" charset="0"/>
              </a:rPr>
              <a:t>z</a:t>
            </a:r>
            <a:r>
              <a:rPr lang="en-US" dirty="0"/>
              <a:t> is a left child)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latin typeface="Comic Sans MS" pitchFamily="-107" charset="0"/>
              </a:rPr>
              <a:t>p[p[z]]</a:t>
            </a:r>
            <a:r>
              <a:rPr lang="en-US" sz="2400" dirty="0"/>
              <a:t> (</a:t>
            </a:r>
            <a:r>
              <a:rPr lang="en-US" sz="2400" dirty="0">
                <a:latin typeface="Comic Sans MS" pitchFamily="-107" charset="0"/>
              </a:rPr>
              <a:t>z</a:t>
            </a:r>
            <a:r>
              <a:rPr lang="en-US" sz="2400" dirty="0"/>
              <a:t>’s grandparent) must be black: </a:t>
            </a:r>
            <a:r>
              <a:rPr lang="en-US" sz="2400" dirty="0">
                <a:latin typeface="Comic Sans MS" pitchFamily="-107" charset="0"/>
              </a:rPr>
              <a:t>z</a:t>
            </a:r>
            <a:r>
              <a:rPr lang="en-US" sz="2400" dirty="0"/>
              <a:t> and </a:t>
            </a:r>
            <a:r>
              <a:rPr lang="en-US" sz="2400" dirty="0">
                <a:latin typeface="Comic Sans MS" pitchFamily="-107" charset="0"/>
              </a:rPr>
              <a:t>p[z]</a:t>
            </a:r>
            <a:r>
              <a:rPr lang="en-US" sz="2400" dirty="0"/>
              <a:t> are both red 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color[</a:t>
            </a:r>
            <a:r>
              <a:rPr lang="en-US" sz="2400" dirty="0">
                <a:latin typeface="Comic Sans MS" pitchFamily="-107" charset="0"/>
              </a:rPr>
              <a:t>p[z]]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← </a:t>
            </a:r>
            <a:r>
              <a:rPr lang="en-US" sz="2400" b="1" dirty="0"/>
              <a:t>black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color[</a:t>
            </a:r>
            <a:r>
              <a:rPr lang="en-US" sz="2400" dirty="0">
                <a:latin typeface="Comic Sans MS" pitchFamily="-107" charset="0"/>
              </a:rPr>
              <a:t>y]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← </a:t>
            </a:r>
            <a:r>
              <a:rPr lang="en-US" sz="2400" b="1" dirty="0"/>
              <a:t>black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color </a:t>
            </a:r>
            <a:r>
              <a:rPr lang="en-US" sz="2400" dirty="0">
                <a:latin typeface="Comic Sans MS" pitchFamily="-107" charset="0"/>
              </a:rPr>
              <a:t>p[p[z]]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← </a:t>
            </a:r>
            <a:r>
              <a:rPr lang="en-US" sz="2400" b="1" dirty="0">
                <a:solidFill>
                  <a:srgbClr val="DD0111"/>
                </a:solidFill>
              </a:rPr>
              <a:t>red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latin typeface="Comic Sans MS" pitchFamily="-107" charset="0"/>
              </a:rPr>
              <a:t>z = p[p[z]]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/>
              <a:t>Push the </a:t>
            </a:r>
            <a:r>
              <a:rPr lang="en-US" sz="2000" b="1" dirty="0">
                <a:solidFill>
                  <a:srgbClr val="DD0111"/>
                </a:solidFill>
              </a:rPr>
              <a:t>red</a:t>
            </a:r>
            <a:r>
              <a:rPr lang="en-US" sz="2000" dirty="0"/>
              <a:t> node up the tree</a:t>
            </a:r>
          </a:p>
        </p:txBody>
      </p:sp>
      <p:sp>
        <p:nvSpPr>
          <p:cNvPr id="443407" name="AutoShape 15"/>
          <p:cNvSpPr>
            <a:spLocks noChangeArrowheads="1"/>
          </p:cNvSpPr>
          <p:nvPr/>
        </p:nvSpPr>
        <p:spPr bwMode="auto">
          <a:xfrm>
            <a:off x="393700" y="3778608"/>
            <a:ext cx="3065463" cy="2311400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pPr algn="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Case1</a:t>
            </a:r>
          </a:p>
        </p:txBody>
      </p:sp>
      <p:sp>
        <p:nvSpPr>
          <p:cNvPr id="443408" name="Rectangle 16"/>
          <p:cNvSpPr>
            <a:spLocks noChangeArrowheads="1"/>
          </p:cNvSpPr>
          <p:nvPr/>
        </p:nvSpPr>
        <p:spPr bwMode="auto">
          <a:xfrm>
            <a:off x="6516688" y="3495675"/>
            <a:ext cx="601662" cy="20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622D3-AECD-844D-BA4D-90467BD4E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6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02" grpId="0" animBg="1"/>
      <p:bldP spid="443403" grpId="0" animBg="1"/>
      <p:bldP spid="443404" grpId="0" animBg="1"/>
      <p:bldP spid="443405" grpId="0" animBg="1"/>
      <p:bldP spid="443407" grpId="0" animBg="1"/>
      <p:bldP spid="44340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RB-INSERT-FIXUP – Case 3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11250"/>
            <a:ext cx="3679825" cy="3562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/>
              <a:t>Case 3: </a:t>
            </a:r>
          </a:p>
          <a:p>
            <a:pPr eaLnBrk="1" hangingPunct="1"/>
            <a:r>
              <a:rPr lang="en-US" sz="2400">
                <a:latin typeface="Comic Sans MS" pitchFamily="-107" charset="0"/>
              </a:rPr>
              <a:t>z</a:t>
            </a:r>
            <a:r>
              <a:rPr lang="en-US" sz="2400"/>
              <a:t>’s “uncle” (y) is </a:t>
            </a:r>
            <a:r>
              <a:rPr lang="en-US" sz="2400" b="1"/>
              <a:t>black</a:t>
            </a:r>
            <a:endParaRPr lang="en-US" sz="2400"/>
          </a:p>
          <a:p>
            <a:pPr eaLnBrk="1" hangingPunct="1"/>
            <a:r>
              <a:rPr lang="en-US" sz="2400">
                <a:latin typeface="Comic Sans MS" pitchFamily="-107" charset="0"/>
              </a:rPr>
              <a:t>z</a:t>
            </a:r>
            <a:r>
              <a:rPr lang="en-US" sz="2400"/>
              <a:t> is a left child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34100" y="4310063"/>
            <a:ext cx="2849563" cy="1516062"/>
            <a:chOff x="3960" y="2903"/>
            <a:chExt cx="1795" cy="955"/>
          </a:xfrm>
        </p:grpSpPr>
        <p:pic>
          <p:nvPicPr>
            <p:cNvPr id="4200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60" y="2903"/>
              <a:ext cx="1795" cy="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04" name="Oval 6"/>
            <p:cNvSpPr>
              <a:spLocks noChangeArrowheads="1"/>
            </p:cNvSpPr>
            <p:nvPr/>
          </p:nvSpPr>
          <p:spPr bwMode="auto">
            <a:xfrm>
              <a:off x="4205" y="3315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5" name="Oval 7"/>
            <p:cNvSpPr>
              <a:spLocks noChangeArrowheads="1"/>
            </p:cNvSpPr>
            <p:nvPr/>
          </p:nvSpPr>
          <p:spPr bwMode="auto">
            <a:xfrm>
              <a:off x="5245" y="3310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5613" y="4070350"/>
            <a:ext cx="2438400" cy="2157413"/>
            <a:chOff x="383" y="2852"/>
            <a:chExt cx="1536" cy="1359"/>
          </a:xfrm>
        </p:grpSpPr>
        <p:pic>
          <p:nvPicPr>
            <p:cNvPr id="41999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" y="3021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00" name="Oval 10"/>
            <p:cNvSpPr>
              <a:spLocks noChangeArrowheads="1"/>
            </p:cNvSpPr>
            <p:nvPr/>
          </p:nvSpPr>
          <p:spPr bwMode="auto">
            <a:xfrm>
              <a:off x="872" y="3422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1" name="Oval 11"/>
            <p:cNvSpPr>
              <a:spLocks noChangeArrowheads="1"/>
            </p:cNvSpPr>
            <p:nvPr/>
          </p:nvSpPr>
          <p:spPr bwMode="auto">
            <a:xfrm>
              <a:off x="616" y="368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2" name="Text Box 12"/>
            <p:cNvSpPr txBox="1">
              <a:spLocks noChangeArrowheads="1"/>
            </p:cNvSpPr>
            <p:nvPr/>
          </p:nvSpPr>
          <p:spPr bwMode="auto">
            <a:xfrm>
              <a:off x="1106" y="2852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Case 3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259138" y="4319588"/>
            <a:ext cx="2438400" cy="1889125"/>
            <a:chOff x="2149" y="2839"/>
            <a:chExt cx="1536" cy="1190"/>
          </a:xfrm>
        </p:grpSpPr>
        <p:pic>
          <p:nvPicPr>
            <p:cNvPr id="41995" name="Picture 1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49" y="2839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996" name="Oval 15"/>
            <p:cNvSpPr>
              <a:spLocks noChangeArrowheads="1"/>
            </p:cNvSpPr>
            <p:nvPr/>
          </p:nvSpPr>
          <p:spPr bwMode="auto">
            <a:xfrm>
              <a:off x="2638" y="3240"/>
              <a:ext cx="277" cy="267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7" name="Oval 16"/>
            <p:cNvSpPr>
              <a:spLocks noChangeArrowheads="1"/>
            </p:cNvSpPr>
            <p:nvPr/>
          </p:nvSpPr>
          <p:spPr bwMode="auto">
            <a:xfrm>
              <a:off x="2382" y="3506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8" name="Oval 17"/>
            <p:cNvSpPr>
              <a:spLocks noChangeArrowheads="1"/>
            </p:cNvSpPr>
            <p:nvPr/>
          </p:nvSpPr>
          <p:spPr bwMode="auto">
            <a:xfrm>
              <a:off x="3162" y="2989"/>
              <a:ext cx="267" cy="262"/>
            </a:xfrm>
            <a:prstGeom prst="ellipse">
              <a:avLst/>
            </a:prstGeom>
            <a:noFill/>
            <a:ln w="889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4434" name="Rectangle 18"/>
          <p:cNvSpPr>
            <a:spLocks noChangeArrowheads="1"/>
          </p:cNvSpPr>
          <p:nvPr/>
        </p:nvSpPr>
        <p:spPr bwMode="auto">
          <a:xfrm>
            <a:off x="3921125" y="1165225"/>
            <a:ext cx="5175250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Idea: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color[p[z]] </a:t>
            </a:r>
            <a:r>
              <a:rPr lang="en-US" sz="2400" dirty="0">
                <a:sym typeface="Symbol" pitchFamily="-107" charset="2"/>
              </a:rPr>
              <a:t>←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black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color[p[p[z]]] </a:t>
            </a:r>
            <a:r>
              <a:rPr lang="en-US" sz="2400" dirty="0">
                <a:sym typeface="Symbol" pitchFamily="-107" charset="2"/>
              </a:rPr>
              <a:t>←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red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RIGHT-ROTATE(T, p[p[z]])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No longer have 2 reds in a row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p[z] is now black</a:t>
            </a:r>
          </a:p>
        </p:txBody>
      </p:sp>
      <p:sp>
        <p:nvSpPr>
          <p:cNvPr id="444435" name="AutoShape 19"/>
          <p:cNvSpPr>
            <a:spLocks noChangeArrowheads="1"/>
          </p:cNvSpPr>
          <p:nvPr/>
        </p:nvSpPr>
        <p:spPr bwMode="auto">
          <a:xfrm>
            <a:off x="4200346" y="1604963"/>
            <a:ext cx="4937125" cy="1370012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pPr algn="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Case3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5B0BA-9B3F-1B41-87CE-F12FDE6D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5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RB-INSERT-FIXUP – Case 2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11250"/>
            <a:ext cx="8537575" cy="4152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/>
              <a:t>Case 2: </a:t>
            </a:r>
          </a:p>
          <a:p>
            <a:pPr eaLnBrk="1" hangingPunct="1"/>
            <a:r>
              <a:rPr lang="en-US" sz="2400" dirty="0">
                <a:latin typeface="Comic Sans MS" pitchFamily="-107" charset="0"/>
              </a:rPr>
              <a:t>z</a:t>
            </a:r>
            <a:r>
              <a:rPr lang="en-US" sz="2400" dirty="0"/>
              <a:t>’s “uncle” (</a:t>
            </a:r>
            <a:r>
              <a:rPr lang="en-US" sz="2400" dirty="0">
                <a:latin typeface="Comic Sans MS" pitchFamily="-107" charset="0"/>
              </a:rPr>
              <a:t>y</a:t>
            </a:r>
            <a:r>
              <a:rPr lang="en-US" sz="2400" dirty="0"/>
              <a:t>) is </a:t>
            </a:r>
            <a:r>
              <a:rPr lang="en-US" sz="2400" b="1" dirty="0"/>
              <a:t>black</a:t>
            </a:r>
            <a:endParaRPr lang="en-US" sz="2400" dirty="0"/>
          </a:p>
          <a:p>
            <a:pPr eaLnBrk="1" hangingPunct="1"/>
            <a:r>
              <a:rPr lang="en-US" sz="2400" dirty="0">
                <a:latin typeface="Comic Sans MS" pitchFamily="-107" charset="0"/>
              </a:rPr>
              <a:t>z</a:t>
            </a:r>
            <a:r>
              <a:rPr lang="en-US" sz="2400" dirty="0"/>
              <a:t> is a right child</a:t>
            </a:r>
          </a:p>
          <a:p>
            <a:pPr eaLnBrk="1" hangingPunct="1">
              <a:buFontTx/>
              <a:buNone/>
            </a:pPr>
            <a:r>
              <a:rPr lang="en-US" sz="2400" b="1" dirty="0"/>
              <a:t>Idea</a:t>
            </a:r>
            <a:r>
              <a:rPr lang="en-US" sz="2400" dirty="0"/>
              <a:t>:</a:t>
            </a:r>
          </a:p>
          <a:p>
            <a:pPr eaLnBrk="1" hangingPunct="1"/>
            <a:r>
              <a:rPr lang="en-US" sz="2400" dirty="0">
                <a:latin typeface="Comic Sans MS" pitchFamily="-107" charset="0"/>
              </a:rPr>
              <a:t>z </a:t>
            </a:r>
            <a:r>
              <a:rPr lang="en-US" sz="2400" dirty="0">
                <a:sym typeface="Symbol" pitchFamily="-107" charset="2"/>
              </a:rPr>
              <a:t>←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 p[z]</a:t>
            </a:r>
            <a:endParaRPr lang="en-US" sz="2400" dirty="0">
              <a:latin typeface="Comic Sans MS" pitchFamily="-107" charset="0"/>
            </a:endParaRPr>
          </a:p>
          <a:p>
            <a:pPr eaLnBrk="1" hangingPunct="1"/>
            <a:r>
              <a:rPr lang="en-US" sz="2400" dirty="0"/>
              <a:t>LEFT-ROTATE(</a:t>
            </a:r>
            <a:r>
              <a:rPr lang="en-US" sz="2400" dirty="0">
                <a:latin typeface="Comic Sans MS" pitchFamily="-107" charset="0"/>
              </a:rPr>
              <a:t>T, z)</a:t>
            </a:r>
            <a:r>
              <a:rPr lang="en-US" sz="2400" dirty="0"/>
              <a:t> </a:t>
            </a:r>
          </a:p>
          <a:p>
            <a:pPr eaLnBrk="1" hangingPunct="1">
              <a:buFontTx/>
              <a:buNone/>
            </a:pPr>
            <a:r>
              <a:rPr lang="en-US" sz="2400" dirty="0">
                <a:sym typeface="Symbol" pitchFamily="-107" charset="2"/>
              </a:rPr>
              <a:t>⇒ </a:t>
            </a:r>
            <a:r>
              <a:rPr lang="en-US" sz="2400" dirty="0"/>
              <a:t>now z is a left child, and both z and </a:t>
            </a:r>
            <a:r>
              <a:rPr lang="en-US" sz="2400" dirty="0">
                <a:latin typeface="Comic Sans MS" pitchFamily="-107" charset="0"/>
              </a:rPr>
              <a:t>p[z]</a:t>
            </a:r>
            <a:r>
              <a:rPr lang="en-US" sz="2400" dirty="0"/>
              <a:t> are red </a:t>
            </a:r>
            <a:r>
              <a:rPr lang="en-US" sz="2400" dirty="0">
                <a:sym typeface="Symbol" pitchFamily="-107" charset="2"/>
              </a:rPr>
              <a:t>⇒ </a:t>
            </a:r>
            <a:r>
              <a:rPr lang="en-US" sz="2400" dirty="0"/>
              <a:t>case 3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35138" y="4251325"/>
            <a:ext cx="1958975" cy="2112963"/>
            <a:chOff x="506" y="1506"/>
            <a:chExt cx="1234" cy="1331"/>
          </a:xfrm>
        </p:grpSpPr>
        <p:pic>
          <p:nvPicPr>
            <p:cNvPr id="43021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6" y="1675"/>
              <a:ext cx="1234" cy="1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2" name="Oval 6"/>
            <p:cNvSpPr>
              <a:spLocks noChangeArrowheads="1"/>
            </p:cNvSpPr>
            <p:nvPr/>
          </p:nvSpPr>
          <p:spPr bwMode="auto">
            <a:xfrm>
              <a:off x="697" y="2086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Oval 7"/>
            <p:cNvSpPr>
              <a:spLocks noChangeArrowheads="1"/>
            </p:cNvSpPr>
            <p:nvPr/>
          </p:nvSpPr>
          <p:spPr bwMode="auto">
            <a:xfrm>
              <a:off x="1086" y="234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Text Box 8"/>
            <p:cNvSpPr txBox="1">
              <a:spLocks noChangeArrowheads="1"/>
            </p:cNvSpPr>
            <p:nvPr/>
          </p:nvSpPr>
          <p:spPr bwMode="auto">
            <a:xfrm>
              <a:off x="1037" y="1506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Case 2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083175" y="4251325"/>
            <a:ext cx="2438400" cy="2157413"/>
            <a:chOff x="383" y="2852"/>
            <a:chExt cx="1536" cy="1359"/>
          </a:xfrm>
        </p:grpSpPr>
        <p:pic>
          <p:nvPicPr>
            <p:cNvPr id="43017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" y="3021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8" name="Oval 11"/>
            <p:cNvSpPr>
              <a:spLocks noChangeArrowheads="1"/>
            </p:cNvSpPr>
            <p:nvPr/>
          </p:nvSpPr>
          <p:spPr bwMode="auto">
            <a:xfrm>
              <a:off x="872" y="3422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9" name="Oval 12"/>
            <p:cNvSpPr>
              <a:spLocks noChangeArrowheads="1"/>
            </p:cNvSpPr>
            <p:nvPr/>
          </p:nvSpPr>
          <p:spPr bwMode="auto">
            <a:xfrm>
              <a:off x="616" y="368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0" name="Text Box 13"/>
            <p:cNvSpPr txBox="1">
              <a:spLocks noChangeArrowheads="1"/>
            </p:cNvSpPr>
            <p:nvPr/>
          </p:nvSpPr>
          <p:spPr bwMode="auto">
            <a:xfrm>
              <a:off x="1106" y="2852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Case 3</a:t>
              </a:r>
            </a:p>
          </p:txBody>
        </p:sp>
      </p:grpSp>
      <p:sp>
        <p:nvSpPr>
          <p:cNvPr id="445454" name="AutoShape 14"/>
          <p:cNvSpPr>
            <a:spLocks noChangeArrowheads="1"/>
          </p:cNvSpPr>
          <p:nvPr/>
        </p:nvSpPr>
        <p:spPr bwMode="auto">
          <a:xfrm>
            <a:off x="684213" y="2832100"/>
            <a:ext cx="4113212" cy="931863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pPr algn="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Case2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081DE-2920-3E4B-B67B-65B3C541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RB-INSERT-FIXUP</a:t>
            </a:r>
            <a:r>
              <a:rPr lang="en-US">
                <a:latin typeface="Comic Sans MS" pitchFamily="-107" charset="0"/>
              </a:rPr>
              <a:t>(T, z)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920" y="1196975"/>
            <a:ext cx="8567737" cy="5340350"/>
          </a:xfrm>
        </p:spPr>
        <p:txBody>
          <a:bodyPr/>
          <a:lstStyle/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while </a:t>
            </a:r>
            <a:r>
              <a:rPr lang="en-US" sz="2400">
                <a:latin typeface="Comic Sans MS" pitchFamily="-107" charset="0"/>
              </a:rPr>
              <a:t>color[p[z]]</a:t>
            </a:r>
            <a:r>
              <a:rPr lang="en-US" sz="2400"/>
              <a:t> = </a:t>
            </a:r>
            <a:r>
              <a:rPr lang="en-US" sz="2400">
                <a:latin typeface="Comic Sans MS" pitchFamily="-107" charset="0"/>
              </a:rPr>
              <a:t>RED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         do if </a:t>
            </a:r>
            <a:r>
              <a:rPr lang="en-US" sz="2400">
                <a:latin typeface="Comic Sans MS" pitchFamily="-107" charset="0"/>
              </a:rPr>
              <a:t>p[z] = left[p[p[z]]]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              then </a:t>
            </a:r>
            <a:r>
              <a:rPr lang="en-US" sz="2400">
                <a:latin typeface="Comic Sans MS" pitchFamily="-107" charset="0"/>
              </a:rPr>
              <a:t>y ← right[p[p[z]]]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                       if </a:t>
            </a:r>
            <a:r>
              <a:rPr lang="en-US" sz="2400">
                <a:latin typeface="Comic Sans MS" pitchFamily="-107" charset="0"/>
              </a:rPr>
              <a:t>color[y] = RED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                          then </a:t>
            </a:r>
            <a:r>
              <a:rPr lang="en-US" sz="2400" b="1">
                <a:latin typeface="Comic Sans MS" pitchFamily="-107" charset="0"/>
              </a:rPr>
              <a:t>Case1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>
                <a:latin typeface="Comic Sans MS" pitchFamily="-107" charset="0"/>
              </a:rPr>
              <a:t>                         </a:t>
            </a:r>
            <a:r>
              <a:rPr lang="en-US" sz="2400" b="1"/>
              <a:t>else if </a:t>
            </a:r>
            <a:r>
              <a:rPr lang="en-US" sz="2400">
                <a:latin typeface="Comic Sans MS" pitchFamily="-107" charset="0"/>
              </a:rPr>
              <a:t>z = right[p[z]]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		        		 then </a:t>
            </a:r>
            <a:r>
              <a:rPr lang="en-US" sz="2400" b="1">
                <a:latin typeface="Comic Sans MS" pitchFamily="-107" charset="0"/>
              </a:rPr>
              <a:t>Case2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/>
              <a:t>  			        </a:t>
            </a:r>
            <a:r>
              <a:rPr lang="en-US" sz="2400" b="1">
                <a:latin typeface="Comic Sans MS" pitchFamily="-107" charset="0"/>
              </a:rPr>
              <a:t>Case3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b="1"/>
              <a:t>               else </a:t>
            </a:r>
            <a:r>
              <a:rPr lang="en-US" sz="2400"/>
              <a:t>(same as </a:t>
            </a:r>
            <a:r>
              <a:rPr lang="en-US" sz="2400" b="1"/>
              <a:t>then </a:t>
            </a:r>
            <a:r>
              <a:rPr lang="en-US" sz="2400"/>
              <a:t>clause with “right” 			                     and “left”  exchanged)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>
                <a:latin typeface="Comic Sans MS" pitchFamily="-107" charset="0"/>
              </a:rPr>
              <a:t>color[root[T]] ← BLACK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95320" y="1211264"/>
            <a:ext cx="4721226" cy="646113"/>
            <a:chOff x="2877" y="763"/>
            <a:chExt cx="2974" cy="407"/>
          </a:xfrm>
        </p:grpSpPr>
        <p:sp>
          <p:nvSpPr>
            <p:cNvPr id="44045" name="Text Box 5"/>
            <p:cNvSpPr txBox="1">
              <a:spLocks noChangeArrowheads="1"/>
            </p:cNvSpPr>
            <p:nvPr/>
          </p:nvSpPr>
          <p:spPr bwMode="auto">
            <a:xfrm>
              <a:off x="3385" y="763"/>
              <a:ext cx="246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The while loop repeats only when</a:t>
              </a:r>
            </a:p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case1 is executed: O(</a:t>
              </a:r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lgn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) times</a:t>
              </a:r>
            </a:p>
          </p:txBody>
        </p:sp>
        <p:sp>
          <p:nvSpPr>
            <p:cNvPr id="44046" name="Line 6"/>
            <p:cNvSpPr>
              <a:spLocks noChangeShapeType="1"/>
            </p:cNvSpPr>
            <p:nvPr/>
          </p:nvSpPr>
          <p:spPr bwMode="auto">
            <a:xfrm flipH="1">
              <a:off x="2877" y="943"/>
              <a:ext cx="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28770" y="1814514"/>
            <a:ext cx="3375025" cy="909638"/>
            <a:chOff x="3465" y="1143"/>
            <a:chExt cx="2126" cy="573"/>
          </a:xfrm>
        </p:grpSpPr>
        <p:sp>
          <p:nvSpPr>
            <p:cNvPr id="44043" name="AutoShape 8"/>
            <p:cNvSpPr>
              <a:spLocks/>
            </p:cNvSpPr>
            <p:nvPr/>
          </p:nvSpPr>
          <p:spPr bwMode="auto">
            <a:xfrm>
              <a:off x="3465" y="1143"/>
              <a:ext cx="110" cy="518"/>
            </a:xfrm>
            <a:prstGeom prst="rightBrace">
              <a:avLst>
                <a:gd name="adj1" fmla="val 3924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4044" name="Text Box 9"/>
            <p:cNvSpPr txBox="1">
              <a:spLocks noChangeArrowheads="1"/>
            </p:cNvSpPr>
            <p:nvPr/>
          </p:nvSpPr>
          <p:spPr bwMode="auto">
            <a:xfrm>
              <a:off x="3577" y="1270"/>
              <a:ext cx="201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entury Gothic" charset="0"/>
                  <a:ea typeface="Century Gothic" charset="0"/>
                  <a:cs typeface="Century Gothic" charset="0"/>
                </a:rPr>
                <a:t>Set the value of x’s “uncle”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614382" y="5789613"/>
            <a:ext cx="4601460" cy="1016000"/>
            <a:chOff x="2952" y="3647"/>
            <a:chExt cx="2783" cy="640"/>
          </a:xfrm>
        </p:grpSpPr>
        <p:sp>
          <p:nvSpPr>
            <p:cNvPr id="44041" name="Text Box 11"/>
            <p:cNvSpPr txBox="1">
              <a:spLocks noChangeArrowheads="1"/>
            </p:cNvSpPr>
            <p:nvPr/>
          </p:nvSpPr>
          <p:spPr bwMode="auto">
            <a:xfrm>
              <a:off x="3551" y="3647"/>
              <a:ext cx="218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entury Gothic" charset="0"/>
                  <a:ea typeface="Century Gothic" charset="0"/>
                  <a:cs typeface="Century Gothic" charset="0"/>
                </a:rPr>
                <a:t>We just inserted the root, or</a:t>
              </a:r>
            </a:p>
            <a:p>
              <a:r>
                <a:rPr lang="en-US" sz="2000" dirty="0">
                  <a:latin typeface="Century Gothic" charset="0"/>
                  <a:ea typeface="Century Gothic" charset="0"/>
                  <a:cs typeface="Century Gothic" charset="0"/>
                </a:rPr>
                <a:t>the red node reached the root</a:t>
              </a:r>
            </a:p>
          </p:txBody>
        </p:sp>
        <p:sp>
          <p:nvSpPr>
            <p:cNvPr id="44042" name="Line 12"/>
            <p:cNvSpPr>
              <a:spLocks noChangeShapeType="1"/>
            </p:cNvSpPr>
            <p:nvPr/>
          </p:nvSpPr>
          <p:spPr bwMode="auto">
            <a:xfrm flipH="1">
              <a:off x="2952" y="3857"/>
              <a:ext cx="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50738-3978-CF4F-AAA8-55475EB3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31763"/>
            <a:ext cx="8229600" cy="906462"/>
          </a:xfrm>
        </p:spPr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5061" name="Oval 3"/>
          <p:cNvSpPr>
            <a:spLocks noChangeAspect="1" noChangeArrowheads="1"/>
          </p:cNvSpPr>
          <p:nvPr/>
        </p:nvSpPr>
        <p:spPr bwMode="auto">
          <a:xfrm>
            <a:off x="2114550" y="1406525"/>
            <a:ext cx="349250" cy="3365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11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52425" y="1131888"/>
            <a:ext cx="1213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Insert 4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3225" y="1816100"/>
            <a:ext cx="3748088" cy="1463675"/>
            <a:chOff x="254" y="1239"/>
            <a:chExt cx="2361" cy="922"/>
          </a:xfrm>
        </p:grpSpPr>
        <p:sp>
          <p:nvSpPr>
            <p:cNvPr id="45143" name="Oval 6"/>
            <p:cNvSpPr>
              <a:spLocks noChangeAspect="1" noChangeArrowheads="1"/>
            </p:cNvSpPr>
            <p:nvPr/>
          </p:nvSpPr>
          <p:spPr bwMode="auto">
            <a:xfrm>
              <a:off x="797" y="1302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45144" name="Oval 7"/>
            <p:cNvSpPr>
              <a:spLocks noChangeAspect="1" noChangeArrowheads="1"/>
            </p:cNvSpPr>
            <p:nvPr/>
          </p:nvSpPr>
          <p:spPr bwMode="auto">
            <a:xfrm>
              <a:off x="1866" y="1302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45145" name="Oval 8"/>
            <p:cNvSpPr>
              <a:spLocks noChangeAspect="1" noChangeArrowheads="1"/>
            </p:cNvSpPr>
            <p:nvPr/>
          </p:nvSpPr>
          <p:spPr bwMode="auto">
            <a:xfrm>
              <a:off x="254" y="1631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45146" name="Oval 9"/>
            <p:cNvSpPr>
              <a:spLocks noChangeAspect="1" noChangeArrowheads="1"/>
            </p:cNvSpPr>
            <p:nvPr/>
          </p:nvSpPr>
          <p:spPr bwMode="auto">
            <a:xfrm>
              <a:off x="2396" y="1635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45147" name="Oval 10"/>
            <p:cNvSpPr>
              <a:spLocks noChangeAspect="1" noChangeArrowheads="1"/>
            </p:cNvSpPr>
            <p:nvPr/>
          </p:nvSpPr>
          <p:spPr bwMode="auto">
            <a:xfrm>
              <a:off x="1281" y="1624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45148" name="Oval 11"/>
            <p:cNvSpPr>
              <a:spLocks noChangeAspect="1" noChangeArrowheads="1"/>
            </p:cNvSpPr>
            <p:nvPr/>
          </p:nvSpPr>
          <p:spPr bwMode="auto">
            <a:xfrm>
              <a:off x="1759" y="1948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45149" name="Line 12"/>
            <p:cNvSpPr>
              <a:spLocks noChangeAspect="1" noChangeShapeType="1"/>
            </p:cNvSpPr>
            <p:nvPr/>
          </p:nvSpPr>
          <p:spPr bwMode="auto">
            <a:xfrm rot="3600000">
              <a:off x="1171" y="1047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0" name="Line 13"/>
            <p:cNvSpPr>
              <a:spLocks noChangeAspect="1" noChangeShapeType="1"/>
            </p:cNvSpPr>
            <p:nvPr/>
          </p:nvSpPr>
          <p:spPr bwMode="auto">
            <a:xfrm rot="18000000" flipH="1">
              <a:off x="1707" y="1046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1" name="Line 14"/>
            <p:cNvSpPr>
              <a:spLocks noChangeAspect="1" noChangeShapeType="1"/>
            </p:cNvSpPr>
            <p:nvPr/>
          </p:nvSpPr>
          <p:spPr bwMode="auto">
            <a:xfrm rot="3600000">
              <a:off x="635" y="1380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2" name="Line 15"/>
            <p:cNvSpPr>
              <a:spLocks noChangeAspect="1" noChangeShapeType="1"/>
            </p:cNvSpPr>
            <p:nvPr/>
          </p:nvSpPr>
          <p:spPr bwMode="auto">
            <a:xfrm rot="18000000" flipH="1">
              <a:off x="2237" y="1384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3" name="Line 16"/>
            <p:cNvSpPr>
              <a:spLocks noChangeAspect="1" noChangeShapeType="1"/>
            </p:cNvSpPr>
            <p:nvPr/>
          </p:nvSpPr>
          <p:spPr bwMode="auto">
            <a:xfrm rot="18000000" flipH="1">
              <a:off x="1156" y="1386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4" name="Line 17"/>
            <p:cNvSpPr>
              <a:spLocks noChangeAspect="1" noChangeShapeType="1"/>
            </p:cNvSpPr>
            <p:nvPr/>
          </p:nvSpPr>
          <p:spPr bwMode="auto">
            <a:xfrm rot="18000000" flipH="1">
              <a:off x="1640" y="171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55" name="Oval 18"/>
            <p:cNvSpPr>
              <a:spLocks noChangeAspect="1" noChangeArrowheads="1"/>
            </p:cNvSpPr>
            <p:nvPr/>
          </p:nvSpPr>
          <p:spPr bwMode="auto">
            <a:xfrm>
              <a:off x="751" y="1948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45156" name="Line 19"/>
            <p:cNvSpPr>
              <a:spLocks noChangeAspect="1" noChangeShapeType="1"/>
            </p:cNvSpPr>
            <p:nvPr/>
          </p:nvSpPr>
          <p:spPr bwMode="auto">
            <a:xfrm rot="3600000">
              <a:off x="1131" y="170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44525" y="3249613"/>
            <a:ext cx="620713" cy="625475"/>
            <a:chOff x="406" y="2142"/>
            <a:chExt cx="391" cy="394"/>
          </a:xfrm>
        </p:grpSpPr>
        <p:sp>
          <p:nvSpPr>
            <p:cNvPr id="45141" name="Line 21"/>
            <p:cNvSpPr>
              <a:spLocks noChangeShapeType="1"/>
            </p:cNvSpPr>
            <p:nvPr/>
          </p:nvSpPr>
          <p:spPr bwMode="auto">
            <a:xfrm flipH="1">
              <a:off x="585" y="2142"/>
              <a:ext cx="212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42" name="Oval 22"/>
            <p:cNvSpPr>
              <a:spLocks noChangeAspect="1" noChangeArrowheads="1"/>
            </p:cNvSpPr>
            <p:nvPr/>
          </p:nvSpPr>
          <p:spPr bwMode="auto">
            <a:xfrm>
              <a:off x="406" y="2323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</p:grpSp>
      <p:sp>
        <p:nvSpPr>
          <p:cNvPr id="447511" name="Text Box 23"/>
          <p:cNvSpPr txBox="1">
            <a:spLocks noChangeArrowheads="1"/>
          </p:cNvSpPr>
          <p:nvPr/>
        </p:nvSpPr>
        <p:spPr bwMode="auto">
          <a:xfrm>
            <a:off x="3130550" y="2960688"/>
            <a:ext cx="308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y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591050" y="1412875"/>
            <a:ext cx="3748088" cy="2468563"/>
            <a:chOff x="2892" y="1005"/>
            <a:chExt cx="2361" cy="1555"/>
          </a:xfrm>
        </p:grpSpPr>
        <p:sp>
          <p:nvSpPr>
            <p:cNvPr id="45122" name="Oval 25"/>
            <p:cNvSpPr>
              <a:spLocks noChangeAspect="1" noChangeArrowheads="1"/>
            </p:cNvSpPr>
            <p:nvPr/>
          </p:nvSpPr>
          <p:spPr bwMode="auto">
            <a:xfrm>
              <a:off x="3970" y="1005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11</a:t>
              </a:r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892" y="1263"/>
              <a:ext cx="2361" cy="922"/>
              <a:chOff x="254" y="1239"/>
              <a:chExt cx="2361" cy="922"/>
            </a:xfrm>
          </p:grpSpPr>
          <p:sp>
            <p:nvSpPr>
              <p:cNvPr id="45127" name="Oval 27"/>
              <p:cNvSpPr>
                <a:spLocks noChangeAspect="1" noChangeArrowheads="1"/>
              </p:cNvSpPr>
              <p:nvPr/>
            </p:nvSpPr>
            <p:spPr bwMode="auto">
              <a:xfrm>
                <a:off x="797" y="1302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45128" name="Oval 28"/>
              <p:cNvSpPr>
                <a:spLocks noChangeAspect="1" noChangeArrowheads="1"/>
              </p:cNvSpPr>
              <p:nvPr/>
            </p:nvSpPr>
            <p:spPr bwMode="auto">
              <a:xfrm>
                <a:off x="1866" y="1302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14</a:t>
                </a:r>
              </a:p>
            </p:txBody>
          </p:sp>
          <p:sp>
            <p:nvSpPr>
              <p:cNvPr id="45129" name="Oval 29"/>
              <p:cNvSpPr>
                <a:spLocks noChangeAspect="1" noChangeArrowheads="1"/>
              </p:cNvSpPr>
              <p:nvPr/>
            </p:nvSpPr>
            <p:spPr bwMode="auto">
              <a:xfrm>
                <a:off x="254" y="1631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45130" name="Oval 30"/>
              <p:cNvSpPr>
                <a:spLocks noChangeAspect="1" noChangeArrowheads="1"/>
              </p:cNvSpPr>
              <p:nvPr/>
            </p:nvSpPr>
            <p:spPr bwMode="auto">
              <a:xfrm>
                <a:off x="2396" y="1635"/>
                <a:ext cx="219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15</a:t>
                </a:r>
              </a:p>
            </p:txBody>
          </p:sp>
          <p:sp>
            <p:nvSpPr>
              <p:cNvPr id="45131" name="Oval 31"/>
              <p:cNvSpPr>
                <a:spLocks noChangeAspect="1" noChangeArrowheads="1"/>
              </p:cNvSpPr>
              <p:nvPr/>
            </p:nvSpPr>
            <p:spPr bwMode="auto">
              <a:xfrm>
                <a:off x="1281" y="1624"/>
                <a:ext cx="220" cy="212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45132" name="Oval 32"/>
              <p:cNvSpPr>
                <a:spLocks noChangeAspect="1" noChangeArrowheads="1"/>
              </p:cNvSpPr>
              <p:nvPr/>
            </p:nvSpPr>
            <p:spPr bwMode="auto">
              <a:xfrm>
                <a:off x="1759" y="1948"/>
                <a:ext cx="220" cy="21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45133" name="Line 33"/>
              <p:cNvSpPr>
                <a:spLocks noChangeAspect="1" noChangeShapeType="1"/>
              </p:cNvSpPr>
              <p:nvPr/>
            </p:nvSpPr>
            <p:spPr bwMode="auto">
              <a:xfrm rot="3600000">
                <a:off x="1171" y="1047"/>
                <a:ext cx="4" cy="3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4" name="Line 34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707" y="1046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5" name="Line 35"/>
              <p:cNvSpPr>
                <a:spLocks noChangeAspect="1" noChangeShapeType="1"/>
              </p:cNvSpPr>
              <p:nvPr/>
            </p:nvSpPr>
            <p:spPr bwMode="auto">
              <a:xfrm rot="3600000">
                <a:off x="635" y="1380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6" name="Line 36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2237" y="1384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7" name="Line 37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156" y="1386"/>
                <a:ext cx="4" cy="3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8" name="Line 38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640" y="1710"/>
                <a:ext cx="4" cy="3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39" name="Oval 39"/>
              <p:cNvSpPr>
                <a:spLocks noChangeAspect="1" noChangeArrowheads="1"/>
              </p:cNvSpPr>
              <p:nvPr/>
            </p:nvSpPr>
            <p:spPr bwMode="auto">
              <a:xfrm>
                <a:off x="751" y="1948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45140" name="Line 40"/>
              <p:cNvSpPr>
                <a:spLocks noChangeAspect="1" noChangeShapeType="1"/>
              </p:cNvSpPr>
              <p:nvPr/>
            </p:nvSpPr>
            <p:spPr bwMode="auto">
              <a:xfrm rot="3600000">
                <a:off x="1131" y="1705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3044" y="2166"/>
              <a:ext cx="391" cy="394"/>
              <a:chOff x="406" y="2142"/>
              <a:chExt cx="391" cy="394"/>
            </a:xfrm>
          </p:grpSpPr>
          <p:sp>
            <p:nvSpPr>
              <p:cNvPr id="45125" name="Line 42"/>
              <p:cNvSpPr>
                <a:spLocks noChangeShapeType="1"/>
              </p:cNvSpPr>
              <p:nvPr/>
            </p:nvSpPr>
            <p:spPr bwMode="auto">
              <a:xfrm flipH="1">
                <a:off x="585" y="2142"/>
                <a:ext cx="212" cy="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26" name="Oval 43"/>
              <p:cNvSpPr>
                <a:spLocks noChangeAspect="1" noChangeArrowheads="1"/>
              </p:cNvSpPr>
              <p:nvPr/>
            </p:nvSpPr>
            <p:spPr bwMode="auto">
              <a:xfrm>
                <a:off x="406" y="2323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</p:grpSp>
      </p:grpSp>
      <p:sp>
        <p:nvSpPr>
          <p:cNvPr id="447532" name="Text Box 44"/>
          <p:cNvSpPr txBox="1">
            <a:spLocks noChangeArrowheads="1"/>
          </p:cNvSpPr>
          <p:nvPr/>
        </p:nvSpPr>
        <p:spPr bwMode="auto">
          <a:xfrm>
            <a:off x="6618288" y="2306638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</a:t>
            </a: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935411" y="1316038"/>
            <a:ext cx="962024" cy="487362"/>
            <a:chOff x="2508" y="908"/>
            <a:chExt cx="606" cy="307"/>
          </a:xfrm>
        </p:grpSpPr>
        <p:sp>
          <p:nvSpPr>
            <p:cNvPr id="45120" name="Text Box 46"/>
            <p:cNvSpPr txBox="1">
              <a:spLocks noChangeArrowheads="1"/>
            </p:cNvSpPr>
            <p:nvPr/>
          </p:nvSpPr>
          <p:spPr bwMode="auto">
            <a:xfrm>
              <a:off x="2508" y="908"/>
              <a:ext cx="6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Case 1</a:t>
              </a:r>
            </a:p>
          </p:txBody>
        </p:sp>
        <p:sp>
          <p:nvSpPr>
            <p:cNvPr id="45121" name="Line 47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447536" name="Text Box 48"/>
          <p:cNvSpPr txBox="1">
            <a:spLocks noChangeArrowheads="1"/>
          </p:cNvSpPr>
          <p:nvPr/>
        </p:nvSpPr>
        <p:spPr bwMode="auto">
          <a:xfrm>
            <a:off x="7534275" y="1824038"/>
            <a:ext cx="308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y</a:t>
            </a:r>
          </a:p>
        </p:txBody>
      </p:sp>
      <p:sp>
        <p:nvSpPr>
          <p:cNvPr id="447537" name="Text Box 49"/>
          <p:cNvSpPr txBox="1">
            <a:spLocks noChangeArrowheads="1"/>
          </p:cNvSpPr>
          <p:nvPr/>
        </p:nvSpPr>
        <p:spPr bwMode="auto">
          <a:xfrm>
            <a:off x="1171575" y="3275013"/>
            <a:ext cx="2760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 and p[z] are both red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z’s uncle y is red</a:t>
            </a:r>
          </a:p>
        </p:txBody>
      </p:sp>
      <p:sp>
        <p:nvSpPr>
          <p:cNvPr id="447538" name="Text Box 50"/>
          <p:cNvSpPr txBox="1">
            <a:spLocks noChangeArrowheads="1"/>
          </p:cNvSpPr>
          <p:nvPr/>
        </p:nvSpPr>
        <p:spPr bwMode="auto">
          <a:xfrm>
            <a:off x="344488" y="3481388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</a:t>
            </a:r>
          </a:p>
        </p:txBody>
      </p:sp>
      <p:sp>
        <p:nvSpPr>
          <p:cNvPr id="447539" name="Text Box 51"/>
          <p:cNvSpPr txBox="1">
            <a:spLocks noChangeArrowheads="1"/>
          </p:cNvSpPr>
          <p:nvPr/>
        </p:nvSpPr>
        <p:spPr bwMode="auto">
          <a:xfrm>
            <a:off x="5575300" y="3275013"/>
            <a:ext cx="27606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 and p[z] are both red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z’s uncle y is black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 is a right child</a:t>
            </a:r>
          </a:p>
        </p:txBody>
      </p: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7927977" y="1290638"/>
            <a:ext cx="962026" cy="487362"/>
            <a:chOff x="2508" y="908"/>
            <a:chExt cx="606" cy="307"/>
          </a:xfrm>
        </p:grpSpPr>
        <p:sp>
          <p:nvSpPr>
            <p:cNvPr id="45118" name="Text Box 53"/>
            <p:cNvSpPr txBox="1">
              <a:spLocks noChangeArrowheads="1"/>
            </p:cNvSpPr>
            <p:nvPr/>
          </p:nvSpPr>
          <p:spPr bwMode="auto">
            <a:xfrm>
              <a:off x="2508" y="908"/>
              <a:ext cx="6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Case 2</a:t>
              </a:r>
            </a:p>
          </p:txBody>
        </p:sp>
        <p:sp>
          <p:nvSpPr>
            <p:cNvPr id="45119" name="Line 54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92075" y="4191000"/>
            <a:ext cx="4595813" cy="2452688"/>
            <a:chOff x="143" y="2675"/>
            <a:chExt cx="2895" cy="1545"/>
          </a:xfrm>
        </p:grpSpPr>
        <p:sp>
          <p:nvSpPr>
            <p:cNvPr id="45098" name="Oval 56"/>
            <p:cNvSpPr>
              <a:spLocks noChangeAspect="1" noChangeArrowheads="1"/>
            </p:cNvSpPr>
            <p:nvPr/>
          </p:nvSpPr>
          <p:spPr bwMode="auto">
            <a:xfrm>
              <a:off x="1755" y="2675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11</a:t>
              </a:r>
            </a:p>
          </p:txBody>
        </p:sp>
        <p:sp>
          <p:nvSpPr>
            <p:cNvPr id="45099" name="Oval 57"/>
            <p:cNvSpPr>
              <a:spLocks noChangeAspect="1" noChangeArrowheads="1"/>
            </p:cNvSpPr>
            <p:nvPr/>
          </p:nvSpPr>
          <p:spPr bwMode="auto">
            <a:xfrm>
              <a:off x="686" y="3324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45100" name="Oval 58"/>
            <p:cNvSpPr>
              <a:spLocks noChangeAspect="1" noChangeArrowheads="1"/>
            </p:cNvSpPr>
            <p:nvPr/>
          </p:nvSpPr>
          <p:spPr bwMode="auto">
            <a:xfrm>
              <a:off x="2289" y="2996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45101" name="Oval 59"/>
            <p:cNvSpPr>
              <a:spLocks noChangeAspect="1" noChangeArrowheads="1"/>
            </p:cNvSpPr>
            <p:nvPr/>
          </p:nvSpPr>
          <p:spPr bwMode="auto">
            <a:xfrm>
              <a:off x="143" y="3653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45102" name="Oval 60"/>
            <p:cNvSpPr>
              <a:spLocks noChangeAspect="1" noChangeArrowheads="1"/>
            </p:cNvSpPr>
            <p:nvPr/>
          </p:nvSpPr>
          <p:spPr bwMode="auto">
            <a:xfrm>
              <a:off x="2819" y="3329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45103" name="Oval 61"/>
            <p:cNvSpPr>
              <a:spLocks noChangeAspect="1" noChangeArrowheads="1"/>
            </p:cNvSpPr>
            <p:nvPr/>
          </p:nvSpPr>
          <p:spPr bwMode="auto">
            <a:xfrm>
              <a:off x="1223" y="2994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45104" name="Oval 62"/>
            <p:cNvSpPr>
              <a:spLocks noChangeAspect="1" noChangeArrowheads="1"/>
            </p:cNvSpPr>
            <p:nvPr/>
          </p:nvSpPr>
          <p:spPr bwMode="auto">
            <a:xfrm>
              <a:off x="1701" y="3318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45105" name="Line 63"/>
            <p:cNvSpPr>
              <a:spLocks noChangeAspect="1" noChangeShapeType="1"/>
            </p:cNvSpPr>
            <p:nvPr/>
          </p:nvSpPr>
          <p:spPr bwMode="auto">
            <a:xfrm rot="3600000">
              <a:off x="1594" y="2741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06" name="Line 64"/>
            <p:cNvSpPr>
              <a:spLocks noChangeAspect="1" noChangeShapeType="1"/>
            </p:cNvSpPr>
            <p:nvPr/>
          </p:nvSpPr>
          <p:spPr bwMode="auto">
            <a:xfrm rot="18000000" flipH="1">
              <a:off x="2130" y="2740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07" name="Line 65"/>
            <p:cNvSpPr>
              <a:spLocks noChangeAspect="1" noChangeShapeType="1"/>
            </p:cNvSpPr>
            <p:nvPr/>
          </p:nvSpPr>
          <p:spPr bwMode="auto">
            <a:xfrm rot="3600000">
              <a:off x="524" y="3402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08" name="Line 66"/>
            <p:cNvSpPr>
              <a:spLocks noChangeAspect="1" noChangeShapeType="1"/>
            </p:cNvSpPr>
            <p:nvPr/>
          </p:nvSpPr>
          <p:spPr bwMode="auto">
            <a:xfrm rot="18000000" flipH="1">
              <a:off x="2660" y="3078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09" name="Line 67"/>
            <p:cNvSpPr>
              <a:spLocks noChangeAspect="1" noChangeShapeType="1"/>
            </p:cNvSpPr>
            <p:nvPr/>
          </p:nvSpPr>
          <p:spPr bwMode="auto">
            <a:xfrm rot="18000000" flipH="1">
              <a:off x="1053" y="3412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10" name="Line 68"/>
            <p:cNvSpPr>
              <a:spLocks noChangeAspect="1" noChangeShapeType="1"/>
            </p:cNvSpPr>
            <p:nvPr/>
          </p:nvSpPr>
          <p:spPr bwMode="auto">
            <a:xfrm rot="18000000" flipH="1">
              <a:off x="1582" y="308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111" name="Oval 69"/>
            <p:cNvSpPr>
              <a:spLocks noChangeAspect="1" noChangeArrowheads="1"/>
            </p:cNvSpPr>
            <p:nvPr/>
          </p:nvSpPr>
          <p:spPr bwMode="auto">
            <a:xfrm>
              <a:off x="1184" y="3632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45112" name="Line 70"/>
            <p:cNvSpPr>
              <a:spLocks noChangeAspect="1" noChangeShapeType="1"/>
            </p:cNvSpPr>
            <p:nvPr/>
          </p:nvSpPr>
          <p:spPr bwMode="auto">
            <a:xfrm rot="3600000">
              <a:off x="1060" y="306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10" name="Group 71"/>
            <p:cNvGrpSpPr>
              <a:grpSpLocks/>
            </p:cNvGrpSpPr>
            <p:nvPr/>
          </p:nvGrpSpPr>
          <p:grpSpPr bwMode="auto">
            <a:xfrm>
              <a:off x="839" y="3826"/>
              <a:ext cx="391" cy="394"/>
              <a:chOff x="406" y="2142"/>
              <a:chExt cx="391" cy="394"/>
            </a:xfrm>
          </p:grpSpPr>
          <p:sp>
            <p:nvSpPr>
              <p:cNvPr id="45116" name="Line 72"/>
              <p:cNvSpPr>
                <a:spLocks noChangeShapeType="1"/>
              </p:cNvSpPr>
              <p:nvPr/>
            </p:nvSpPr>
            <p:spPr bwMode="auto">
              <a:xfrm flipH="1">
                <a:off x="585" y="2142"/>
                <a:ext cx="212" cy="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45117" name="Oval 73"/>
              <p:cNvSpPr>
                <a:spLocks noChangeAspect="1" noChangeArrowheads="1"/>
              </p:cNvSpPr>
              <p:nvPr/>
            </p:nvSpPr>
            <p:spPr bwMode="auto">
              <a:xfrm>
                <a:off x="406" y="2323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</p:grpSp>
        <p:sp>
          <p:nvSpPr>
            <p:cNvPr id="45114" name="Text Box 74"/>
            <p:cNvSpPr txBox="1">
              <a:spLocks noChangeArrowheads="1"/>
            </p:cNvSpPr>
            <p:nvPr/>
          </p:nvSpPr>
          <p:spPr bwMode="auto">
            <a:xfrm>
              <a:off x="505" y="3201"/>
              <a:ext cx="1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</a:p>
          </p:txBody>
        </p:sp>
        <p:sp>
          <p:nvSpPr>
            <p:cNvPr id="45115" name="Text Box 75"/>
            <p:cNvSpPr txBox="1">
              <a:spLocks noChangeArrowheads="1"/>
            </p:cNvSpPr>
            <p:nvPr/>
          </p:nvSpPr>
          <p:spPr bwMode="auto">
            <a:xfrm>
              <a:off x="2536" y="2973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y</a:t>
              </a:r>
            </a:p>
          </p:txBody>
        </p:sp>
      </p:grpSp>
      <p:grpSp>
        <p:nvGrpSpPr>
          <p:cNvPr id="11" name="Group 76"/>
          <p:cNvGrpSpPr>
            <a:grpSpLocks/>
          </p:cNvGrpSpPr>
          <p:nvPr/>
        </p:nvGrpSpPr>
        <p:grpSpPr bwMode="auto">
          <a:xfrm>
            <a:off x="4432302" y="4529138"/>
            <a:ext cx="962026" cy="487362"/>
            <a:chOff x="2508" y="908"/>
            <a:chExt cx="606" cy="307"/>
          </a:xfrm>
        </p:grpSpPr>
        <p:sp>
          <p:nvSpPr>
            <p:cNvPr id="45096" name="Text Box 77"/>
            <p:cNvSpPr txBox="1">
              <a:spLocks noChangeArrowheads="1"/>
            </p:cNvSpPr>
            <p:nvPr/>
          </p:nvSpPr>
          <p:spPr bwMode="auto">
            <a:xfrm>
              <a:off x="2508" y="908"/>
              <a:ext cx="6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Case 3</a:t>
              </a:r>
            </a:p>
          </p:txBody>
        </p:sp>
        <p:sp>
          <p:nvSpPr>
            <p:cNvPr id="45097" name="Line 78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447567" name="Text Box 79"/>
          <p:cNvSpPr txBox="1">
            <a:spLocks noChangeArrowheads="1"/>
          </p:cNvSpPr>
          <p:nvPr/>
        </p:nvSpPr>
        <p:spPr bwMode="auto">
          <a:xfrm>
            <a:off x="2127250" y="5668963"/>
            <a:ext cx="222368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 and p[z] are red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z’s uncle y is black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z is a left child</a:t>
            </a:r>
          </a:p>
        </p:txBody>
      </p:sp>
      <p:grpSp>
        <p:nvGrpSpPr>
          <p:cNvPr id="12" name="Group 80"/>
          <p:cNvGrpSpPr>
            <a:grpSpLocks/>
          </p:cNvGrpSpPr>
          <p:nvPr/>
        </p:nvGrpSpPr>
        <p:grpSpPr bwMode="auto">
          <a:xfrm>
            <a:off x="5534025" y="4205288"/>
            <a:ext cx="3032125" cy="1890712"/>
            <a:chOff x="3486" y="2649"/>
            <a:chExt cx="1910" cy="1191"/>
          </a:xfrm>
        </p:grpSpPr>
        <p:sp>
          <p:nvSpPr>
            <p:cNvPr id="45078" name="Oval 81"/>
            <p:cNvSpPr>
              <a:spLocks noChangeAspect="1" noChangeArrowheads="1"/>
            </p:cNvSpPr>
            <p:nvPr/>
          </p:nvSpPr>
          <p:spPr bwMode="auto">
            <a:xfrm>
              <a:off x="4648" y="2982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11</a:t>
              </a:r>
            </a:p>
          </p:txBody>
        </p:sp>
        <p:sp>
          <p:nvSpPr>
            <p:cNvPr id="45079" name="Oval 82"/>
            <p:cNvSpPr>
              <a:spLocks noChangeAspect="1" noChangeArrowheads="1"/>
            </p:cNvSpPr>
            <p:nvPr/>
          </p:nvSpPr>
          <p:spPr bwMode="auto">
            <a:xfrm>
              <a:off x="3762" y="2981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45080" name="Oval 83"/>
            <p:cNvSpPr>
              <a:spLocks noChangeAspect="1" noChangeArrowheads="1"/>
            </p:cNvSpPr>
            <p:nvPr/>
          </p:nvSpPr>
          <p:spPr bwMode="auto">
            <a:xfrm>
              <a:off x="4930" y="3287"/>
              <a:ext cx="220" cy="2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45081" name="Oval 84"/>
            <p:cNvSpPr>
              <a:spLocks noChangeAspect="1" noChangeArrowheads="1"/>
            </p:cNvSpPr>
            <p:nvPr/>
          </p:nvSpPr>
          <p:spPr bwMode="auto">
            <a:xfrm>
              <a:off x="3486" y="3287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45082" name="Oval 85"/>
            <p:cNvSpPr>
              <a:spLocks noChangeAspect="1" noChangeArrowheads="1"/>
            </p:cNvSpPr>
            <p:nvPr/>
          </p:nvSpPr>
          <p:spPr bwMode="auto">
            <a:xfrm>
              <a:off x="5177" y="3627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45083" name="Oval 86"/>
            <p:cNvSpPr>
              <a:spLocks noChangeAspect="1" noChangeArrowheads="1"/>
            </p:cNvSpPr>
            <p:nvPr/>
          </p:nvSpPr>
          <p:spPr bwMode="auto">
            <a:xfrm>
              <a:off x="4179" y="2649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45084" name="Oval 87"/>
            <p:cNvSpPr>
              <a:spLocks noChangeAspect="1" noChangeArrowheads="1"/>
            </p:cNvSpPr>
            <p:nvPr/>
          </p:nvSpPr>
          <p:spPr bwMode="auto">
            <a:xfrm>
              <a:off x="4421" y="3287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45085" name="Line 88"/>
            <p:cNvSpPr>
              <a:spLocks noChangeAspect="1" noChangeShapeType="1"/>
            </p:cNvSpPr>
            <p:nvPr/>
          </p:nvSpPr>
          <p:spPr bwMode="auto">
            <a:xfrm rot="18000000" flipH="1">
              <a:off x="4538" y="2735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86" name="Oval 89"/>
            <p:cNvSpPr>
              <a:spLocks noChangeAspect="1" noChangeArrowheads="1"/>
            </p:cNvSpPr>
            <p:nvPr/>
          </p:nvSpPr>
          <p:spPr bwMode="auto">
            <a:xfrm>
              <a:off x="3991" y="3287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45087" name="Oval 90"/>
            <p:cNvSpPr>
              <a:spLocks noChangeAspect="1" noChangeArrowheads="1"/>
            </p:cNvSpPr>
            <p:nvPr/>
          </p:nvSpPr>
          <p:spPr bwMode="auto">
            <a:xfrm>
              <a:off x="3795" y="3627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45088" name="Line 91"/>
            <p:cNvSpPr>
              <a:spLocks noChangeShapeType="1"/>
            </p:cNvSpPr>
            <p:nvPr/>
          </p:nvSpPr>
          <p:spPr bwMode="auto">
            <a:xfrm flipH="1">
              <a:off x="4586" y="3182"/>
              <a:ext cx="126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89" name="Line 92"/>
            <p:cNvSpPr>
              <a:spLocks noChangeShapeType="1"/>
            </p:cNvSpPr>
            <p:nvPr/>
          </p:nvSpPr>
          <p:spPr bwMode="auto">
            <a:xfrm flipH="1">
              <a:off x="3928" y="2825"/>
              <a:ext cx="261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0" name="Line 93"/>
            <p:cNvSpPr>
              <a:spLocks noChangeShapeType="1"/>
            </p:cNvSpPr>
            <p:nvPr/>
          </p:nvSpPr>
          <p:spPr bwMode="auto">
            <a:xfrm flipH="1">
              <a:off x="3632" y="3164"/>
              <a:ext cx="148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1" name="Line 94"/>
            <p:cNvSpPr>
              <a:spLocks noChangeShapeType="1"/>
            </p:cNvSpPr>
            <p:nvPr/>
          </p:nvSpPr>
          <p:spPr bwMode="auto">
            <a:xfrm>
              <a:off x="3938" y="3155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2" name="Line 95"/>
            <p:cNvSpPr>
              <a:spLocks noChangeShapeType="1"/>
            </p:cNvSpPr>
            <p:nvPr/>
          </p:nvSpPr>
          <p:spPr bwMode="auto">
            <a:xfrm>
              <a:off x="4848" y="3165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3" name="Line 96"/>
            <p:cNvSpPr>
              <a:spLocks noChangeShapeType="1"/>
            </p:cNvSpPr>
            <p:nvPr/>
          </p:nvSpPr>
          <p:spPr bwMode="auto">
            <a:xfrm>
              <a:off x="5118" y="3498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4" name="Line 97"/>
            <p:cNvSpPr>
              <a:spLocks noChangeShapeType="1"/>
            </p:cNvSpPr>
            <p:nvPr/>
          </p:nvSpPr>
          <p:spPr bwMode="auto">
            <a:xfrm flipH="1">
              <a:off x="3922" y="3502"/>
              <a:ext cx="126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5095" name="Text Box 98"/>
            <p:cNvSpPr txBox="1">
              <a:spLocks noChangeArrowheads="1"/>
            </p:cNvSpPr>
            <p:nvPr/>
          </p:nvSpPr>
          <p:spPr bwMode="auto">
            <a:xfrm>
              <a:off x="3735" y="2783"/>
              <a:ext cx="1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D91963C-1E63-014B-A4C1-C8C01896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6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11" grpId="0"/>
      <p:bldP spid="447532" grpId="0"/>
      <p:bldP spid="447536" grpId="0"/>
      <p:bldP spid="447537" grpId="0"/>
      <p:bldP spid="447538" grpId="0"/>
      <p:bldP spid="447539" grpId="0"/>
      <p:bldP spid="44756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Analysis of RB-INSERT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/>
              <a:t>Inserting the new element into the tree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RB-INSERT-FIXUP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The while loop repeats only if CASE 1 is executed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The number of times the while loop can be executed is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Total running time of RB-INSERT: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057679-35E7-E14A-9C74-472D63BA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2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 Properties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919" y="1214438"/>
            <a:ext cx="9029469" cy="5076825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7" charset="0"/>
              </a:rPr>
              <a:t>node</a:t>
            </a:r>
            <a:r>
              <a:rPr lang="en-US" dirty="0"/>
              <a:t> is either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  <a:r>
              <a:rPr lang="en-US" dirty="0"/>
              <a:t> or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The </a:t>
            </a:r>
            <a:r>
              <a:rPr lang="en-US" dirty="0">
                <a:latin typeface="Comic Sans MS" pitchFamily="-107" charset="0"/>
              </a:rPr>
              <a:t>root</a:t>
            </a:r>
            <a:r>
              <a:rPr lang="en-US" dirty="0"/>
              <a:t> is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7" charset="0"/>
              </a:rPr>
              <a:t>leaf</a:t>
            </a:r>
            <a:r>
              <a:rPr lang="en-US" dirty="0"/>
              <a:t> (</a:t>
            </a:r>
            <a:r>
              <a:rPr lang="en-US" dirty="0">
                <a:latin typeface="Comic Sans MS" pitchFamily="-107" charset="0"/>
              </a:rPr>
              <a:t>NIL</a:t>
            </a:r>
            <a:r>
              <a:rPr lang="en-US" dirty="0"/>
              <a:t>) is </a:t>
            </a:r>
            <a:r>
              <a:rPr lang="en-US" b="1" dirty="0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If a node is red, then both its children are black</a:t>
            </a:r>
          </a:p>
          <a:p>
            <a:pPr marL="914400" lvl="1" indent="-457200" eaLnBrk="1" hangingPunct="1">
              <a:lnSpc>
                <a:spcPct val="120000"/>
              </a:lnSpc>
              <a:buFontTx/>
              <a:buChar char="•"/>
            </a:pPr>
            <a:r>
              <a:rPr lang="en-US" dirty="0"/>
              <a:t>No two red nodes in a row on a simple path from the root to a leaf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For each node, all paths from the node to descendant leaves contain the same number of black nodes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A61188-76DA-634D-B78B-03583A0E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99E8E9-EF38-CB4F-BECA-1A41D303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2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 - Summary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/>
              <a:t>Operations on red-black trees: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SEARCH</a:t>
            </a: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PREDECESSOR</a:t>
            </a:r>
            <a:r>
              <a:rPr lang="en-US" dirty="0"/>
              <a:t>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SUCCESOR</a:t>
            </a: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MINIMUM</a:t>
            </a: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MAXIMUM</a:t>
            </a: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INSERT</a:t>
            </a:r>
            <a:r>
              <a:rPr lang="en-US" dirty="0"/>
              <a:t>	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olidFill>
                  <a:srgbClr val="336699"/>
                </a:solidFill>
              </a:rPr>
              <a:t>DELETE</a:t>
            </a:r>
            <a:r>
              <a:rPr lang="en-US" dirty="0"/>
              <a:t>				</a:t>
            </a:r>
            <a:r>
              <a:rPr lang="en-US" dirty="0">
                <a:latin typeface="Comic Sans MS" pitchFamily="-107" charset="0"/>
              </a:rPr>
              <a:t>O(h)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/>
              <a:t>Red-black trees guarantee that the height of the tree will be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9BBE1D-B614-8845-8793-C44AA7CF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97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Augmenting Data Structures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63638"/>
            <a:ext cx="8382000" cy="52974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/>
              <a:t>Let’s look at two new problems: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Dynamic order statistic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Interval search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/>
              <a:t>It is unusual to have to design all-new data structures from scratch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Typically: store additional information in an already known data structure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The augmented data structure can support new operations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/>
              <a:t>We need to correctly maintain the new information without loss of efficiency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043817-B9B0-A84E-B6B8-C19059EB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1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Dynamic Order Statistics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07308" cy="53467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 sz="2400" dirty="0"/>
              <a:t> the </a:t>
            </a:r>
            <a:r>
              <a:rPr lang="en-US" sz="2400" dirty="0" err="1">
                <a:latin typeface="Comic Sans MS" pitchFamily="-107" charset="0"/>
              </a:rPr>
              <a:t>i</a:t>
            </a:r>
            <a:r>
              <a:rPr lang="en-US" sz="2400" dirty="0" err="1"/>
              <a:t>-th</a:t>
            </a:r>
            <a:r>
              <a:rPr lang="en-US" sz="2400" dirty="0"/>
              <a:t> order statistic of a set of </a:t>
            </a: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dirty="0"/>
              <a:t> elements, where </a:t>
            </a:r>
            <a:r>
              <a:rPr lang="en-US" sz="2400" dirty="0" err="1">
                <a:latin typeface="Comic Sans MS" pitchFamily="-107" charset="0"/>
              </a:rPr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∈ {1, 2, …, n} is the element with the 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 err="1">
                <a:sym typeface="Symbol" pitchFamily="-107" charset="2"/>
              </a:rPr>
              <a:t>-th</a:t>
            </a:r>
            <a:r>
              <a:rPr lang="en-US" sz="2400" dirty="0">
                <a:sym typeface="Symbol" pitchFamily="-107" charset="2"/>
              </a:rPr>
              <a:t> smallest key.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sym typeface="Symbol" pitchFamily="-107" charset="2"/>
              </a:rPr>
              <a:t>We can retrieve an order statistic from an unordered set: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Using: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In: </a:t>
            </a:r>
            <a:endParaRPr lang="en-US" sz="2400" dirty="0">
              <a:sym typeface="Symbol" pitchFamily="-107" charset="2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sym typeface="Symbol" pitchFamily="-107" charset="2"/>
              </a:rPr>
              <a:t>We will show that: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With red-black trees we can achieve this in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O(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lgn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Finding the </a:t>
            </a:r>
            <a:r>
              <a:rPr lang="en-US" sz="2000" b="1" dirty="0">
                <a:sym typeface="Symbol" pitchFamily="-107" charset="2"/>
              </a:rPr>
              <a:t>rank</a:t>
            </a:r>
            <a:r>
              <a:rPr lang="en-US" sz="2000" dirty="0">
                <a:sym typeface="Symbol" pitchFamily="-107" charset="2"/>
              </a:rPr>
              <a:t> of an element takes also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O(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lgn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2244415" y="3322120"/>
            <a:ext cx="28028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/>
                <a:cs typeface="Century Gothic"/>
              </a:rPr>
              <a:t>RANDOMIZED-SELECT</a:t>
            </a:r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2244415" y="3772970"/>
            <a:ext cx="140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entury Gothic"/>
                <a:cs typeface="Century Gothic"/>
              </a:rPr>
              <a:t>O(n)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A8F1CB-1567-014F-A7B5-DD9E8F686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5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4" grpId="0"/>
      <p:bldP spid="54784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Order-Statistic Tree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35962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/>
              <a:t> </a:t>
            </a:r>
            <a:r>
              <a:rPr lang="en-US" b="1"/>
              <a:t>Order-statistic tree:</a:t>
            </a:r>
            <a:r>
              <a:rPr lang="en-US"/>
              <a:t> a red-black tree with additional information stored in each node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Node representation: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Usual fields: </a:t>
            </a:r>
            <a:r>
              <a:rPr lang="en-US" dirty="0">
                <a:latin typeface="Comic Sans MS" pitchFamily="-107" charset="0"/>
              </a:rPr>
              <a:t>key[x]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color[x]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p[x]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left[x]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right[x]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Additional field: </a:t>
            </a:r>
            <a:r>
              <a:rPr lang="en-US" dirty="0">
                <a:solidFill>
                  <a:srgbClr val="DD0111"/>
                </a:solidFill>
                <a:latin typeface="Comic Sans MS" pitchFamily="-107" charset="0"/>
              </a:rPr>
              <a:t>size[x]</a:t>
            </a:r>
            <a:r>
              <a:rPr lang="en-US" dirty="0"/>
              <a:t> that contains the number of (internal) nodes in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(including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itself)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For any internal node of the tree: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latin typeface="Comic Sans MS" pitchFamily="-107" charset="0"/>
              </a:rPr>
              <a:t>size[x] =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2859088" y="5497513"/>
            <a:ext cx="5394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</a:rPr>
              <a:t>size[left[x]] + size[right[x]] + 1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BEE299-39CB-9B4B-9917-558E0FAC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4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3200"/>
              <a:t>Order-Statistic Tree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1263" y="1506538"/>
            <a:ext cx="6083300" cy="4241800"/>
            <a:chOff x="763" y="949"/>
            <a:chExt cx="3832" cy="2672"/>
          </a:xfrm>
        </p:grpSpPr>
        <p:sp>
          <p:nvSpPr>
            <p:cNvPr id="51210" name="Text Box 4"/>
            <p:cNvSpPr txBox="1">
              <a:spLocks noChangeArrowheads="1"/>
            </p:cNvSpPr>
            <p:nvPr/>
          </p:nvSpPr>
          <p:spPr bwMode="auto">
            <a:xfrm>
              <a:off x="2564" y="122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51246" name="AutoShape 6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7" name="Text Box 7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</p:txBody>
          </p:sp>
          <p:sp>
            <p:nvSpPr>
              <p:cNvPr id="51248" name="Line 8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12" name="Text Box 9"/>
            <p:cNvSpPr txBox="1">
              <a:spLocks noChangeArrowheads="1"/>
            </p:cNvSpPr>
            <p:nvPr/>
          </p:nvSpPr>
          <p:spPr bwMode="auto">
            <a:xfrm>
              <a:off x="1566" y="225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1213" name="AutoShape 10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4" name="Text Box 11"/>
            <p:cNvSpPr txBox="1">
              <a:spLocks noChangeArrowheads="1"/>
            </p:cNvSpPr>
            <p:nvPr/>
          </p:nvSpPr>
          <p:spPr bwMode="auto">
            <a:xfrm>
              <a:off x="1512" y="1987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8</a:t>
              </a:r>
            </a:p>
          </p:txBody>
        </p:sp>
        <p:sp>
          <p:nvSpPr>
            <p:cNvPr id="51215" name="Line 12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6" name="Text Box 13"/>
            <p:cNvSpPr txBox="1">
              <a:spLocks noChangeArrowheads="1"/>
            </p:cNvSpPr>
            <p:nvPr/>
          </p:nvSpPr>
          <p:spPr bwMode="auto">
            <a:xfrm>
              <a:off x="3562" y="2279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1217" name="AutoShape 14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3508" y="2009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51219" name="Line 16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20" name="Text Box 17"/>
            <p:cNvSpPr txBox="1">
              <a:spLocks noChangeArrowheads="1"/>
            </p:cNvSpPr>
            <p:nvPr/>
          </p:nvSpPr>
          <p:spPr bwMode="auto">
            <a:xfrm>
              <a:off x="886" y="333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51243" name="AutoShape 19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4" name="Text Box 20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4</a:t>
                </a:r>
              </a:p>
            </p:txBody>
          </p:sp>
          <p:sp>
            <p:nvSpPr>
              <p:cNvPr id="51245" name="Line 21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2" name="Text Box 22"/>
            <p:cNvSpPr txBox="1">
              <a:spLocks noChangeArrowheads="1"/>
            </p:cNvSpPr>
            <p:nvPr/>
          </p:nvSpPr>
          <p:spPr bwMode="auto">
            <a:xfrm>
              <a:off x="2246" y="332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51240" name="AutoShape 24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1" name="Text Box 25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9</a:t>
                </a:r>
              </a:p>
            </p:txBody>
          </p:sp>
          <p:sp>
            <p:nvSpPr>
              <p:cNvPr id="51242" name="Line 26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4" name="Text Box 27"/>
            <p:cNvSpPr txBox="1">
              <a:spLocks noChangeArrowheads="1"/>
            </p:cNvSpPr>
            <p:nvPr/>
          </p:nvSpPr>
          <p:spPr bwMode="auto">
            <a:xfrm>
              <a:off x="2864" y="33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51237" name="AutoShape 29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38" name="Text Box 30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11</a:t>
                </a:r>
              </a:p>
            </p:txBody>
          </p:sp>
          <p:sp>
            <p:nvSpPr>
              <p:cNvPr id="51239" name="Line 31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6" name="Text Box 32"/>
            <p:cNvSpPr txBox="1">
              <a:spLocks noChangeArrowheads="1"/>
            </p:cNvSpPr>
            <p:nvPr/>
          </p:nvSpPr>
          <p:spPr bwMode="auto">
            <a:xfrm>
              <a:off x="4249" y="33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51234" name="AutoShape 34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35" name="Text Box 35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8" name="Line 37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29" name="Line 38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0" name="Line 39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1" name="Line 40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2" name="Line 41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3" name="Line 42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1206" name="Text Box 43"/>
          <p:cNvSpPr txBox="1">
            <a:spLocks noChangeArrowheads="1"/>
          </p:cNvSpPr>
          <p:nvPr/>
        </p:nvSpPr>
        <p:spPr bwMode="auto">
          <a:xfrm>
            <a:off x="5510213" y="1336675"/>
            <a:ext cx="704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key</a:t>
            </a:r>
          </a:p>
        </p:txBody>
      </p:sp>
      <p:sp>
        <p:nvSpPr>
          <p:cNvPr id="51207" name="Text Box 44"/>
          <p:cNvSpPr txBox="1">
            <a:spLocks noChangeArrowheads="1"/>
          </p:cNvSpPr>
          <p:nvPr/>
        </p:nvSpPr>
        <p:spPr bwMode="auto">
          <a:xfrm>
            <a:off x="5510213" y="2179638"/>
            <a:ext cx="697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size</a:t>
            </a:r>
          </a:p>
        </p:txBody>
      </p:sp>
      <p:sp>
        <p:nvSpPr>
          <p:cNvPr id="51208" name="Line 45"/>
          <p:cNvSpPr>
            <a:spLocks noChangeShapeType="1"/>
          </p:cNvSpPr>
          <p:nvPr/>
        </p:nvSpPr>
        <p:spPr bwMode="auto">
          <a:xfrm flipH="1">
            <a:off x="4724400" y="1582738"/>
            <a:ext cx="71913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1209" name="Line 46"/>
          <p:cNvSpPr>
            <a:spLocks noChangeShapeType="1"/>
          </p:cNvSpPr>
          <p:nvPr/>
        </p:nvSpPr>
        <p:spPr bwMode="auto">
          <a:xfrm flipH="1" flipV="1">
            <a:off x="4732338" y="2176463"/>
            <a:ext cx="787400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C406C-E891-744A-8AF5-41417CAA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25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OS-SELECT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63638"/>
            <a:ext cx="8229600" cy="5457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Goal: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</a:rPr>
              <a:t>Given an order-statistic tree, return a pointer to the node containing the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i-</a:t>
            </a:r>
            <a:r>
              <a:rPr lang="en-US" sz="2400">
                <a:solidFill>
                  <a:schemeClr val="tx1"/>
                </a:solidFill>
              </a:rPr>
              <a:t>th smallest key in the subtree rooted at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x</a:t>
            </a:r>
          </a:p>
          <a:p>
            <a:pPr eaLnBrk="1" hangingPunct="1">
              <a:buFontTx/>
              <a:buNone/>
            </a:pPr>
            <a:r>
              <a:rPr lang="en-US"/>
              <a:t>Idea: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size[left[x]]</a:t>
            </a:r>
            <a:r>
              <a:rPr lang="en-US" sz="2400">
                <a:solidFill>
                  <a:schemeClr val="tx1"/>
                </a:solidFill>
              </a:rPr>
              <a:t> = the number of nodes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that are smaller than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x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rank’[x] = size[left[x]] + 1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in the subtree rooted at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x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</a:rPr>
              <a:t>If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i = rank’[x]</a:t>
            </a:r>
            <a:r>
              <a:rPr lang="en-US" sz="2400">
                <a:solidFill>
                  <a:schemeClr val="tx1"/>
                </a:solidFill>
              </a:rPr>
              <a:t> Done!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</a:rPr>
              <a:t>If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i &lt; rank’[x]</a:t>
            </a:r>
            <a:r>
              <a:rPr lang="en-US" sz="2400">
                <a:solidFill>
                  <a:schemeClr val="tx1"/>
                </a:solidFill>
              </a:rPr>
              <a:t>: look left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</a:rPr>
              <a:t>If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i &gt; rank’[x]</a:t>
            </a:r>
            <a:r>
              <a:rPr lang="en-US" sz="2400">
                <a:solidFill>
                  <a:schemeClr val="tx1"/>
                </a:solidFill>
              </a:rPr>
              <a:t>: look right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71397" y="2490788"/>
            <a:ext cx="5278437" cy="3683000"/>
            <a:chOff x="763" y="949"/>
            <a:chExt cx="3832" cy="2722"/>
          </a:xfrm>
        </p:grpSpPr>
        <p:sp>
          <p:nvSpPr>
            <p:cNvPr id="52231" name="Text Box 5"/>
            <p:cNvSpPr txBox="1">
              <a:spLocks noChangeArrowheads="1"/>
            </p:cNvSpPr>
            <p:nvPr/>
          </p:nvSpPr>
          <p:spPr bwMode="auto">
            <a:xfrm>
              <a:off x="2564" y="1228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52267" name="AutoShape 7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2268" name="Text Box 8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</p:txBody>
          </p:sp>
          <p:sp>
            <p:nvSpPr>
              <p:cNvPr id="52269" name="Line 9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2233" name="Text Box 10"/>
            <p:cNvSpPr txBox="1">
              <a:spLocks noChangeArrowheads="1"/>
            </p:cNvSpPr>
            <p:nvPr/>
          </p:nvSpPr>
          <p:spPr bwMode="auto">
            <a:xfrm>
              <a:off x="1566" y="225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2234" name="AutoShape 11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35" name="Text Box 12"/>
            <p:cNvSpPr txBox="1">
              <a:spLocks noChangeArrowheads="1"/>
            </p:cNvSpPr>
            <p:nvPr/>
          </p:nvSpPr>
          <p:spPr bwMode="auto">
            <a:xfrm>
              <a:off x="1512" y="1987"/>
              <a:ext cx="31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8</a:t>
              </a:r>
            </a:p>
          </p:txBody>
        </p:sp>
        <p:sp>
          <p:nvSpPr>
            <p:cNvPr id="52236" name="Line 13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37" name="Text Box 14"/>
            <p:cNvSpPr txBox="1">
              <a:spLocks noChangeArrowheads="1"/>
            </p:cNvSpPr>
            <p:nvPr/>
          </p:nvSpPr>
          <p:spPr bwMode="auto">
            <a:xfrm>
              <a:off x="3562" y="227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2238" name="AutoShape 15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39" name="Text Box 16"/>
            <p:cNvSpPr txBox="1">
              <a:spLocks noChangeArrowheads="1"/>
            </p:cNvSpPr>
            <p:nvPr/>
          </p:nvSpPr>
          <p:spPr bwMode="auto">
            <a:xfrm>
              <a:off x="3508" y="2008"/>
              <a:ext cx="381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52240" name="Line 17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41" name="Text Box 18"/>
            <p:cNvSpPr txBox="1">
              <a:spLocks noChangeArrowheads="1"/>
            </p:cNvSpPr>
            <p:nvPr/>
          </p:nvSpPr>
          <p:spPr bwMode="auto">
            <a:xfrm>
              <a:off x="886" y="3333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52264" name="AutoShape 2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2265" name="Text Box 2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4</a:t>
                </a:r>
              </a:p>
            </p:txBody>
          </p:sp>
          <p:sp>
            <p:nvSpPr>
              <p:cNvPr id="52266" name="Line 2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2243" name="Text Box 23"/>
            <p:cNvSpPr txBox="1">
              <a:spLocks noChangeArrowheads="1"/>
            </p:cNvSpPr>
            <p:nvPr/>
          </p:nvSpPr>
          <p:spPr bwMode="auto">
            <a:xfrm>
              <a:off x="2246" y="332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52261" name="AutoShape 2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2262" name="Text Box 2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9</a:t>
                </a:r>
              </a:p>
            </p:txBody>
          </p:sp>
          <p:sp>
            <p:nvSpPr>
              <p:cNvPr id="52263" name="Line 2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2245" name="Text Box 28"/>
            <p:cNvSpPr txBox="1">
              <a:spLocks noChangeArrowheads="1"/>
            </p:cNvSpPr>
            <p:nvPr/>
          </p:nvSpPr>
          <p:spPr bwMode="auto">
            <a:xfrm>
              <a:off x="2864" y="3326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52258" name="AutoShape 3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2259" name="Text Box 3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11</a:t>
                </a:r>
              </a:p>
            </p:txBody>
          </p:sp>
          <p:sp>
            <p:nvSpPr>
              <p:cNvPr id="52260" name="Line 3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2247" name="Text Box 33"/>
            <p:cNvSpPr txBox="1">
              <a:spLocks noChangeArrowheads="1"/>
            </p:cNvSpPr>
            <p:nvPr/>
          </p:nvSpPr>
          <p:spPr bwMode="auto">
            <a:xfrm>
              <a:off x="4249" y="331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52255" name="AutoShape 3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2256" name="Text Box 3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</p:txBody>
          </p:sp>
          <p:sp>
            <p:nvSpPr>
              <p:cNvPr id="52257" name="Line 3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2249" name="Line 38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50" name="Line 39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51" name="Line 40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52" name="Line 41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53" name="Line 42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2254" name="Line 43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E102C-0894-6C4D-9A75-924B972A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OS-SELECT</a:t>
            </a:r>
            <a:r>
              <a:rPr lang="en-US">
                <a:latin typeface="Comic Sans MS" pitchFamily="-107" charset="0"/>
              </a:rPr>
              <a:t>(x, i)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8238"/>
            <a:ext cx="8229600" cy="5491162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>
                <a:latin typeface="Comic Sans MS" pitchFamily="-107" charset="0"/>
              </a:rPr>
              <a:t>r ← size[left[x]] + 1</a:t>
            </a:r>
            <a:endParaRPr lang="en-US" sz="2000">
              <a:ea typeface="Arial" pitchFamily="-107" charset="0"/>
              <a:cs typeface="Arial" pitchFamily="-107" charset="0"/>
            </a:endParaRP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/>
              <a:t>if </a:t>
            </a:r>
            <a:r>
              <a:rPr lang="en-US">
                <a:latin typeface="Comic Sans MS" pitchFamily="-107" charset="0"/>
              </a:rPr>
              <a:t>i = r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/>
              <a:t>   then return </a:t>
            </a:r>
            <a:r>
              <a:rPr lang="en-US">
                <a:latin typeface="Comic Sans MS" pitchFamily="-107" charset="0"/>
              </a:rPr>
              <a:t>x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/>
              <a:t>elseif </a:t>
            </a:r>
            <a:r>
              <a:rPr lang="en-US">
                <a:latin typeface="Comic Sans MS" pitchFamily="-107" charset="0"/>
              </a:rPr>
              <a:t>i &lt; r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/>
              <a:t>          then return </a:t>
            </a:r>
            <a:r>
              <a:rPr lang="en-US"/>
              <a:t>OS-SELECT</a:t>
            </a:r>
            <a:r>
              <a:rPr lang="en-US">
                <a:latin typeface="Comic Sans MS" pitchFamily="-107" charset="0"/>
              </a:rPr>
              <a:t>(left[x], i)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/>
              <a:t>else return </a:t>
            </a:r>
            <a:r>
              <a:rPr lang="en-US"/>
              <a:t>OS-SELECT(</a:t>
            </a:r>
            <a:r>
              <a:rPr lang="en-US">
                <a:latin typeface="Comic Sans MS" pitchFamily="-107" charset="0"/>
              </a:rPr>
              <a:t>right[x], i - r</a:t>
            </a:r>
            <a:r>
              <a:rPr lang="en-US"/>
              <a:t>)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/>
              <a:t>Initial call: OS-SELECT(</a:t>
            </a:r>
            <a:r>
              <a:rPr lang="en-US">
                <a:latin typeface="Comic Sans MS" pitchFamily="-107" charset="0"/>
              </a:rPr>
              <a:t>root[T], i</a:t>
            </a:r>
            <a:r>
              <a:rPr lang="en-US"/>
              <a:t>)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/>
              <a:t>Running time: </a:t>
            </a:r>
            <a:r>
              <a:rPr lang="en-US">
                <a:latin typeface="Comic Sans MS" pitchFamily="-107" charset="0"/>
              </a:rPr>
              <a:t>O(lgn)</a:t>
            </a:r>
          </a:p>
        </p:txBody>
      </p:sp>
      <p:sp>
        <p:nvSpPr>
          <p:cNvPr id="556036" name="Text Box 4"/>
          <p:cNvSpPr txBox="1">
            <a:spLocks noChangeArrowheads="1"/>
          </p:cNvSpPr>
          <p:nvPr/>
        </p:nvSpPr>
        <p:spPr bwMode="auto">
          <a:xfrm>
            <a:off x="4741863" y="1238250"/>
            <a:ext cx="34505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► compute the rank of x within the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rooted at 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9F724-9BBE-814A-A9D2-2B7D797D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5" grpId="0" build="p"/>
      <p:bldP spid="55603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3319463" y="6299200"/>
            <a:ext cx="28606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2800"/>
              <a:t>OS-SELECT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8325" y="1506538"/>
            <a:ext cx="6083300" cy="4241800"/>
            <a:chOff x="763" y="949"/>
            <a:chExt cx="3832" cy="2672"/>
          </a:xfrm>
        </p:grpSpPr>
        <p:sp>
          <p:nvSpPr>
            <p:cNvPr id="54285" name="Text Box 5"/>
            <p:cNvSpPr txBox="1">
              <a:spLocks noChangeArrowheads="1"/>
            </p:cNvSpPr>
            <p:nvPr/>
          </p:nvSpPr>
          <p:spPr bwMode="auto">
            <a:xfrm>
              <a:off x="2564" y="122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54321" name="AutoShape 7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4322" name="Text Box 8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</p:txBody>
          </p:sp>
          <p:sp>
            <p:nvSpPr>
              <p:cNvPr id="54323" name="Line 9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4287" name="Text Box 10"/>
            <p:cNvSpPr txBox="1">
              <a:spLocks noChangeArrowheads="1"/>
            </p:cNvSpPr>
            <p:nvPr/>
          </p:nvSpPr>
          <p:spPr bwMode="auto">
            <a:xfrm>
              <a:off x="1566" y="225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4288" name="AutoShape 11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289" name="Text Box 12"/>
            <p:cNvSpPr txBox="1">
              <a:spLocks noChangeArrowheads="1"/>
            </p:cNvSpPr>
            <p:nvPr/>
          </p:nvSpPr>
          <p:spPr bwMode="auto">
            <a:xfrm>
              <a:off x="1512" y="1987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8</a:t>
              </a:r>
            </a:p>
          </p:txBody>
        </p:sp>
        <p:sp>
          <p:nvSpPr>
            <p:cNvPr id="54290" name="Line 13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291" name="Text Box 14"/>
            <p:cNvSpPr txBox="1">
              <a:spLocks noChangeArrowheads="1"/>
            </p:cNvSpPr>
            <p:nvPr/>
          </p:nvSpPr>
          <p:spPr bwMode="auto">
            <a:xfrm>
              <a:off x="3562" y="2279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4292" name="AutoShape 15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293" name="Text Box 16"/>
            <p:cNvSpPr txBox="1">
              <a:spLocks noChangeArrowheads="1"/>
            </p:cNvSpPr>
            <p:nvPr/>
          </p:nvSpPr>
          <p:spPr bwMode="auto">
            <a:xfrm>
              <a:off x="3508" y="2009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54294" name="Line 17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295" name="Text Box 18"/>
            <p:cNvSpPr txBox="1">
              <a:spLocks noChangeArrowheads="1"/>
            </p:cNvSpPr>
            <p:nvPr/>
          </p:nvSpPr>
          <p:spPr bwMode="auto">
            <a:xfrm>
              <a:off x="886" y="333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54318" name="AutoShape 2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4319" name="Text Box 2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4</a:t>
                </a:r>
              </a:p>
            </p:txBody>
          </p:sp>
          <p:sp>
            <p:nvSpPr>
              <p:cNvPr id="54320" name="Line 2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4297" name="Text Box 23"/>
            <p:cNvSpPr txBox="1">
              <a:spLocks noChangeArrowheads="1"/>
            </p:cNvSpPr>
            <p:nvPr/>
          </p:nvSpPr>
          <p:spPr bwMode="auto">
            <a:xfrm>
              <a:off x="2246" y="332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54315" name="AutoShape 2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4316" name="Text Box 2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9</a:t>
                </a:r>
              </a:p>
            </p:txBody>
          </p:sp>
          <p:sp>
            <p:nvSpPr>
              <p:cNvPr id="54317" name="Line 2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4299" name="Text Box 28"/>
            <p:cNvSpPr txBox="1">
              <a:spLocks noChangeArrowheads="1"/>
            </p:cNvSpPr>
            <p:nvPr/>
          </p:nvSpPr>
          <p:spPr bwMode="auto">
            <a:xfrm>
              <a:off x="2864" y="33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54312" name="AutoShape 3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4313" name="Text Box 3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11</a:t>
                </a:r>
              </a:p>
            </p:txBody>
          </p:sp>
          <p:sp>
            <p:nvSpPr>
              <p:cNvPr id="54314" name="Line 3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4301" name="Text Box 33"/>
            <p:cNvSpPr txBox="1">
              <a:spLocks noChangeArrowheads="1"/>
            </p:cNvSpPr>
            <p:nvPr/>
          </p:nvSpPr>
          <p:spPr bwMode="auto">
            <a:xfrm>
              <a:off x="4249" y="33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54309" name="AutoShape 3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4310" name="Text Box 3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</p:txBody>
          </p:sp>
          <p:sp>
            <p:nvSpPr>
              <p:cNvPr id="54311" name="Line 3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4303" name="Line 38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304" name="Line 39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305" name="Line 40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306" name="Line 41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307" name="Line 42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4308" name="Line 43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4279" name="Text Box 44"/>
          <p:cNvSpPr txBox="1">
            <a:spLocks noChangeArrowheads="1"/>
          </p:cNvSpPr>
          <p:nvPr/>
        </p:nvSpPr>
        <p:spPr bwMode="auto">
          <a:xfrm>
            <a:off x="915988" y="131762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OS-SELECT(root, 3)</a:t>
            </a:r>
          </a:p>
        </p:txBody>
      </p:sp>
      <p:sp>
        <p:nvSpPr>
          <p:cNvPr id="558125" name="Text Box 45"/>
          <p:cNvSpPr txBox="1">
            <a:spLocks noChangeArrowheads="1"/>
          </p:cNvSpPr>
          <p:nvPr/>
        </p:nvSpPr>
        <p:spPr bwMode="auto">
          <a:xfrm>
            <a:off x="5446713" y="1639888"/>
            <a:ext cx="2330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r = 3 + 1 = 4</a:t>
            </a:r>
          </a:p>
          <a:p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OS-SELECT(‘8’, 3)</a:t>
            </a:r>
          </a:p>
        </p:txBody>
      </p:sp>
      <p:sp>
        <p:nvSpPr>
          <p:cNvPr id="558126" name="Line 46"/>
          <p:cNvSpPr>
            <a:spLocks noChangeShapeType="1"/>
          </p:cNvSpPr>
          <p:nvPr/>
        </p:nvSpPr>
        <p:spPr bwMode="auto">
          <a:xfrm flipH="1">
            <a:off x="3632200" y="2370138"/>
            <a:ext cx="881063" cy="796925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8127" name="Text Box 47"/>
          <p:cNvSpPr txBox="1">
            <a:spLocks noChangeArrowheads="1"/>
          </p:cNvSpPr>
          <p:nvPr/>
        </p:nvSpPr>
        <p:spPr bwMode="auto">
          <a:xfrm>
            <a:off x="388938" y="3232150"/>
            <a:ext cx="2330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r = 1 + 1 = 2</a:t>
            </a:r>
          </a:p>
          <a:p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OS-SELECT(‘9’, 1)</a:t>
            </a:r>
          </a:p>
        </p:txBody>
      </p:sp>
      <p:sp>
        <p:nvSpPr>
          <p:cNvPr id="558128" name="Line 48"/>
          <p:cNvSpPr>
            <a:spLocks noChangeShapeType="1"/>
          </p:cNvSpPr>
          <p:nvPr/>
        </p:nvSpPr>
        <p:spPr bwMode="auto">
          <a:xfrm>
            <a:off x="3606800" y="4013200"/>
            <a:ext cx="449263" cy="830263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8129" name="Text Box 49"/>
          <p:cNvSpPr txBox="1">
            <a:spLocks noChangeArrowheads="1"/>
          </p:cNvSpPr>
          <p:nvPr/>
        </p:nvSpPr>
        <p:spPr bwMode="auto">
          <a:xfrm>
            <a:off x="3868738" y="5819775"/>
            <a:ext cx="1639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r = 1</a:t>
            </a:r>
          </a:p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Found!</a:t>
            </a:r>
            <a:endParaRPr lang="en-US" sz="200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1B152-6E0B-0A42-A64A-09530343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9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125" grpId="0"/>
      <p:bldP spid="558126" grpId="0" animBg="1"/>
      <p:bldP spid="558127" grpId="0"/>
      <p:bldP spid="558128" grpId="0" animBg="1"/>
      <p:bldP spid="5581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OS-RANK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1214438"/>
            <a:ext cx="5580062" cy="2349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Goal:</a:t>
            </a:r>
          </a:p>
          <a:p>
            <a:pPr eaLnBrk="1" hangingPunct="1"/>
            <a:r>
              <a:rPr lang="en-US" sz="2400">
                <a:solidFill>
                  <a:schemeClr val="tx1"/>
                </a:solidFill>
              </a:rPr>
              <a:t>Given a pointer to a node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x</a:t>
            </a:r>
            <a:r>
              <a:rPr lang="en-US" sz="2400">
                <a:solidFill>
                  <a:schemeClr val="tx1"/>
                </a:solidFill>
              </a:rPr>
              <a:t> in an order-statistic tree, return the rank of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x</a:t>
            </a:r>
            <a:r>
              <a:rPr lang="en-US" sz="2400">
                <a:solidFill>
                  <a:schemeClr val="tx1"/>
                </a:solidFill>
              </a:rPr>
              <a:t> in the linear order determined by an inorder walk of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62363" y="2265363"/>
            <a:ext cx="5278437" cy="3683000"/>
            <a:chOff x="763" y="949"/>
            <a:chExt cx="3832" cy="2722"/>
          </a:xfrm>
        </p:grpSpPr>
        <p:sp>
          <p:nvSpPr>
            <p:cNvPr id="55313" name="Text Box 5"/>
            <p:cNvSpPr txBox="1">
              <a:spLocks noChangeArrowheads="1"/>
            </p:cNvSpPr>
            <p:nvPr/>
          </p:nvSpPr>
          <p:spPr bwMode="auto">
            <a:xfrm>
              <a:off x="2564" y="1228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55349" name="AutoShape 7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5350" name="Text Box 8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</p:txBody>
          </p:sp>
          <p:sp>
            <p:nvSpPr>
              <p:cNvPr id="55351" name="Line 9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5315" name="Text Box 10"/>
            <p:cNvSpPr txBox="1">
              <a:spLocks noChangeArrowheads="1"/>
            </p:cNvSpPr>
            <p:nvPr/>
          </p:nvSpPr>
          <p:spPr bwMode="auto">
            <a:xfrm>
              <a:off x="1566" y="225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5316" name="AutoShape 11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17" name="Text Box 12"/>
            <p:cNvSpPr txBox="1">
              <a:spLocks noChangeArrowheads="1"/>
            </p:cNvSpPr>
            <p:nvPr/>
          </p:nvSpPr>
          <p:spPr bwMode="auto">
            <a:xfrm>
              <a:off x="1512" y="1987"/>
              <a:ext cx="31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8</a:t>
              </a:r>
            </a:p>
          </p:txBody>
        </p:sp>
        <p:sp>
          <p:nvSpPr>
            <p:cNvPr id="55318" name="Line 13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19" name="Text Box 14"/>
            <p:cNvSpPr txBox="1">
              <a:spLocks noChangeArrowheads="1"/>
            </p:cNvSpPr>
            <p:nvPr/>
          </p:nvSpPr>
          <p:spPr bwMode="auto">
            <a:xfrm>
              <a:off x="3562" y="227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5320" name="AutoShape 15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21" name="Text Box 16"/>
            <p:cNvSpPr txBox="1">
              <a:spLocks noChangeArrowheads="1"/>
            </p:cNvSpPr>
            <p:nvPr/>
          </p:nvSpPr>
          <p:spPr bwMode="auto">
            <a:xfrm>
              <a:off x="3508" y="2008"/>
              <a:ext cx="381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55322" name="Line 17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23" name="Text Box 18"/>
            <p:cNvSpPr txBox="1">
              <a:spLocks noChangeArrowheads="1"/>
            </p:cNvSpPr>
            <p:nvPr/>
          </p:nvSpPr>
          <p:spPr bwMode="auto">
            <a:xfrm>
              <a:off x="886" y="3333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55346" name="AutoShape 2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5347" name="Text Box 2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4</a:t>
                </a:r>
              </a:p>
            </p:txBody>
          </p:sp>
          <p:sp>
            <p:nvSpPr>
              <p:cNvPr id="55348" name="Line 2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5325" name="Text Box 23"/>
            <p:cNvSpPr txBox="1">
              <a:spLocks noChangeArrowheads="1"/>
            </p:cNvSpPr>
            <p:nvPr/>
          </p:nvSpPr>
          <p:spPr bwMode="auto">
            <a:xfrm>
              <a:off x="2246" y="332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55343" name="AutoShape 2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5344" name="Text Box 2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9</a:t>
                </a:r>
              </a:p>
            </p:txBody>
          </p:sp>
          <p:sp>
            <p:nvSpPr>
              <p:cNvPr id="55345" name="Line 2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5327" name="Text Box 28"/>
            <p:cNvSpPr txBox="1">
              <a:spLocks noChangeArrowheads="1"/>
            </p:cNvSpPr>
            <p:nvPr/>
          </p:nvSpPr>
          <p:spPr bwMode="auto">
            <a:xfrm>
              <a:off x="2864" y="3326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55340" name="AutoShape 3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5341" name="Text Box 3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11</a:t>
                </a:r>
              </a:p>
            </p:txBody>
          </p:sp>
          <p:sp>
            <p:nvSpPr>
              <p:cNvPr id="55342" name="Line 3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5329" name="Text Box 33"/>
            <p:cNvSpPr txBox="1">
              <a:spLocks noChangeArrowheads="1"/>
            </p:cNvSpPr>
            <p:nvPr/>
          </p:nvSpPr>
          <p:spPr bwMode="auto">
            <a:xfrm>
              <a:off x="4249" y="331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55337" name="AutoShape 3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5338" name="Text Box 3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</p:txBody>
          </p:sp>
          <p:sp>
            <p:nvSpPr>
              <p:cNvPr id="55339" name="Line 3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5331" name="Line 38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32" name="Line 39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33" name="Line 40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34" name="Line 41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35" name="Line 42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36" name="Line 43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60172" name="Rectangle 44"/>
          <p:cNvSpPr>
            <a:spLocks noChangeArrowheads="1"/>
          </p:cNvSpPr>
          <p:nvPr/>
        </p:nvSpPr>
        <p:spPr bwMode="auto">
          <a:xfrm>
            <a:off x="227012" y="3465513"/>
            <a:ext cx="4219127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Idea: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Add elements in the left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Go up the tree and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if a right child: add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the elements in the left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of the parent + 1</a:t>
            </a:r>
          </a:p>
        </p:txBody>
      </p:sp>
      <p:sp>
        <p:nvSpPr>
          <p:cNvPr id="55304" name="Line 45"/>
          <p:cNvSpPr>
            <a:spLocks noChangeShapeType="1"/>
          </p:cNvSpPr>
          <p:nvPr/>
        </p:nvSpPr>
        <p:spPr bwMode="auto">
          <a:xfrm flipH="1">
            <a:off x="8001000" y="3251200"/>
            <a:ext cx="4238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05" name="Text Box 46"/>
          <p:cNvSpPr txBox="1">
            <a:spLocks noChangeArrowheads="1"/>
          </p:cNvSpPr>
          <p:nvPr/>
        </p:nvSpPr>
        <p:spPr bwMode="auto">
          <a:xfrm>
            <a:off x="8399463" y="2995613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x</a:t>
            </a:r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5594351" y="4508500"/>
            <a:ext cx="3662363" cy="2001838"/>
            <a:chOff x="3504" y="2840"/>
            <a:chExt cx="2307" cy="1261"/>
          </a:xfrm>
        </p:grpSpPr>
        <p:sp>
          <p:nvSpPr>
            <p:cNvPr id="55311" name="Oval 48"/>
            <p:cNvSpPr>
              <a:spLocks noChangeArrowheads="1"/>
            </p:cNvSpPr>
            <p:nvPr/>
          </p:nvSpPr>
          <p:spPr bwMode="auto">
            <a:xfrm rot="1360247">
              <a:off x="3948" y="2840"/>
              <a:ext cx="795" cy="1063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12" name="Text Box 49"/>
            <p:cNvSpPr txBox="1">
              <a:spLocks noChangeArrowheads="1"/>
            </p:cNvSpPr>
            <p:nvPr/>
          </p:nvSpPr>
          <p:spPr bwMode="auto">
            <a:xfrm>
              <a:off x="3504" y="3868"/>
              <a:ext cx="23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The elements in the left </a:t>
              </a:r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subtree</a:t>
              </a:r>
              <a:endParaRPr lang="en-US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3316288" y="1295400"/>
            <a:ext cx="5481637" cy="4846638"/>
            <a:chOff x="2089" y="816"/>
            <a:chExt cx="3453" cy="3053"/>
          </a:xfrm>
        </p:grpSpPr>
        <p:sp>
          <p:nvSpPr>
            <p:cNvPr id="55308" name="Text Box 51"/>
            <p:cNvSpPr txBox="1">
              <a:spLocks noChangeArrowheads="1"/>
            </p:cNvSpPr>
            <p:nvPr/>
          </p:nvSpPr>
          <p:spPr bwMode="auto">
            <a:xfrm>
              <a:off x="3677" y="816"/>
              <a:ext cx="186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Its parent plus the left</a:t>
              </a:r>
            </a:p>
            <a:p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subtree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if x is a right child</a:t>
              </a:r>
            </a:p>
          </p:txBody>
        </p:sp>
        <p:sp>
          <p:nvSpPr>
            <p:cNvPr id="55309" name="Oval 52"/>
            <p:cNvSpPr>
              <a:spLocks noChangeArrowheads="1"/>
            </p:cNvSpPr>
            <p:nvPr/>
          </p:nvSpPr>
          <p:spPr bwMode="auto">
            <a:xfrm>
              <a:off x="3627" y="1275"/>
              <a:ext cx="710" cy="82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310" name="Freeform 53"/>
            <p:cNvSpPr>
              <a:spLocks/>
            </p:cNvSpPr>
            <p:nvPr/>
          </p:nvSpPr>
          <p:spPr bwMode="auto">
            <a:xfrm>
              <a:off x="2089" y="2133"/>
              <a:ext cx="1851" cy="1736"/>
            </a:xfrm>
            <a:custGeom>
              <a:avLst/>
              <a:gdLst>
                <a:gd name="T0" fmla="*/ 892 w 1851"/>
                <a:gd name="T1" fmla="*/ 16 h 1736"/>
                <a:gd name="T2" fmla="*/ 818 w 1851"/>
                <a:gd name="T3" fmla="*/ 32 h 1736"/>
                <a:gd name="T4" fmla="*/ 722 w 1851"/>
                <a:gd name="T5" fmla="*/ 102 h 1736"/>
                <a:gd name="T6" fmla="*/ 711 w 1851"/>
                <a:gd name="T7" fmla="*/ 118 h 1736"/>
                <a:gd name="T8" fmla="*/ 695 w 1851"/>
                <a:gd name="T9" fmla="*/ 123 h 1736"/>
                <a:gd name="T10" fmla="*/ 690 w 1851"/>
                <a:gd name="T11" fmla="*/ 139 h 1736"/>
                <a:gd name="T12" fmla="*/ 674 w 1851"/>
                <a:gd name="T13" fmla="*/ 150 h 1736"/>
                <a:gd name="T14" fmla="*/ 663 w 1851"/>
                <a:gd name="T15" fmla="*/ 166 h 1736"/>
                <a:gd name="T16" fmla="*/ 647 w 1851"/>
                <a:gd name="T17" fmla="*/ 176 h 1736"/>
                <a:gd name="T18" fmla="*/ 642 w 1851"/>
                <a:gd name="T19" fmla="*/ 192 h 1736"/>
                <a:gd name="T20" fmla="*/ 620 w 1851"/>
                <a:gd name="T21" fmla="*/ 224 h 1736"/>
                <a:gd name="T22" fmla="*/ 599 w 1851"/>
                <a:gd name="T23" fmla="*/ 278 h 1736"/>
                <a:gd name="T24" fmla="*/ 578 w 1851"/>
                <a:gd name="T25" fmla="*/ 566 h 1736"/>
                <a:gd name="T26" fmla="*/ 540 w 1851"/>
                <a:gd name="T27" fmla="*/ 715 h 1736"/>
                <a:gd name="T28" fmla="*/ 482 w 1851"/>
                <a:gd name="T29" fmla="*/ 934 h 1736"/>
                <a:gd name="T30" fmla="*/ 252 w 1851"/>
                <a:gd name="T31" fmla="*/ 1024 h 1736"/>
                <a:gd name="T32" fmla="*/ 183 w 1851"/>
                <a:gd name="T33" fmla="*/ 1051 h 1736"/>
                <a:gd name="T34" fmla="*/ 135 w 1851"/>
                <a:gd name="T35" fmla="*/ 1072 h 1736"/>
                <a:gd name="T36" fmla="*/ 119 w 1851"/>
                <a:gd name="T37" fmla="*/ 1083 h 1736"/>
                <a:gd name="T38" fmla="*/ 103 w 1851"/>
                <a:gd name="T39" fmla="*/ 1088 h 1736"/>
                <a:gd name="T40" fmla="*/ 55 w 1851"/>
                <a:gd name="T41" fmla="*/ 1131 h 1736"/>
                <a:gd name="T42" fmla="*/ 23 w 1851"/>
                <a:gd name="T43" fmla="*/ 1195 h 1736"/>
                <a:gd name="T44" fmla="*/ 7 w 1851"/>
                <a:gd name="T45" fmla="*/ 1248 h 1736"/>
                <a:gd name="T46" fmla="*/ 55 w 1851"/>
                <a:gd name="T47" fmla="*/ 1520 h 1736"/>
                <a:gd name="T48" fmla="*/ 87 w 1851"/>
                <a:gd name="T49" fmla="*/ 1563 h 1736"/>
                <a:gd name="T50" fmla="*/ 130 w 1851"/>
                <a:gd name="T51" fmla="*/ 1600 h 1736"/>
                <a:gd name="T52" fmla="*/ 199 w 1851"/>
                <a:gd name="T53" fmla="*/ 1638 h 1736"/>
                <a:gd name="T54" fmla="*/ 231 w 1851"/>
                <a:gd name="T55" fmla="*/ 1648 h 1736"/>
                <a:gd name="T56" fmla="*/ 295 w 1851"/>
                <a:gd name="T57" fmla="*/ 1670 h 1736"/>
                <a:gd name="T58" fmla="*/ 615 w 1851"/>
                <a:gd name="T59" fmla="*/ 1707 h 1736"/>
                <a:gd name="T60" fmla="*/ 1084 w 1851"/>
                <a:gd name="T61" fmla="*/ 1728 h 1736"/>
                <a:gd name="T62" fmla="*/ 1351 w 1851"/>
                <a:gd name="T63" fmla="*/ 1723 h 1736"/>
                <a:gd name="T64" fmla="*/ 1602 w 1851"/>
                <a:gd name="T65" fmla="*/ 1691 h 1736"/>
                <a:gd name="T66" fmla="*/ 1762 w 1851"/>
                <a:gd name="T67" fmla="*/ 1638 h 1736"/>
                <a:gd name="T68" fmla="*/ 1810 w 1851"/>
                <a:gd name="T69" fmla="*/ 1600 h 1736"/>
                <a:gd name="T70" fmla="*/ 1831 w 1851"/>
                <a:gd name="T71" fmla="*/ 1568 h 1736"/>
                <a:gd name="T72" fmla="*/ 1847 w 1851"/>
                <a:gd name="T73" fmla="*/ 1430 h 1736"/>
                <a:gd name="T74" fmla="*/ 1836 w 1851"/>
                <a:gd name="T75" fmla="*/ 1270 h 1736"/>
                <a:gd name="T76" fmla="*/ 1810 w 1851"/>
                <a:gd name="T77" fmla="*/ 886 h 1736"/>
                <a:gd name="T78" fmla="*/ 1751 w 1851"/>
                <a:gd name="T79" fmla="*/ 688 h 1736"/>
                <a:gd name="T80" fmla="*/ 1719 w 1851"/>
                <a:gd name="T81" fmla="*/ 619 h 1736"/>
                <a:gd name="T82" fmla="*/ 1714 w 1851"/>
                <a:gd name="T83" fmla="*/ 598 h 1736"/>
                <a:gd name="T84" fmla="*/ 1692 w 1851"/>
                <a:gd name="T85" fmla="*/ 566 h 1736"/>
                <a:gd name="T86" fmla="*/ 1660 w 1851"/>
                <a:gd name="T87" fmla="*/ 502 h 1736"/>
                <a:gd name="T88" fmla="*/ 1634 w 1851"/>
                <a:gd name="T89" fmla="*/ 470 h 1736"/>
                <a:gd name="T90" fmla="*/ 1602 w 1851"/>
                <a:gd name="T91" fmla="*/ 406 h 1736"/>
                <a:gd name="T92" fmla="*/ 1575 w 1851"/>
                <a:gd name="T93" fmla="*/ 347 h 1736"/>
                <a:gd name="T94" fmla="*/ 1479 w 1851"/>
                <a:gd name="T95" fmla="*/ 166 h 1736"/>
                <a:gd name="T96" fmla="*/ 1458 w 1851"/>
                <a:gd name="T97" fmla="*/ 134 h 1736"/>
                <a:gd name="T98" fmla="*/ 1244 w 1851"/>
                <a:gd name="T99" fmla="*/ 38 h 1736"/>
                <a:gd name="T100" fmla="*/ 1116 w 1851"/>
                <a:gd name="T101" fmla="*/ 0 h 1736"/>
                <a:gd name="T102" fmla="*/ 930 w 1851"/>
                <a:gd name="T103" fmla="*/ 11 h 1736"/>
                <a:gd name="T104" fmla="*/ 892 w 1851"/>
                <a:gd name="T105" fmla="*/ 22 h 1736"/>
                <a:gd name="T106" fmla="*/ 876 w 1851"/>
                <a:gd name="T107" fmla="*/ 27 h 1736"/>
                <a:gd name="T108" fmla="*/ 892 w 1851"/>
                <a:gd name="T109" fmla="*/ 16 h 17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51"/>
                <a:gd name="T166" fmla="*/ 0 h 1736"/>
                <a:gd name="T167" fmla="*/ 1851 w 1851"/>
                <a:gd name="T168" fmla="*/ 1736 h 17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51" h="1736">
                  <a:moveTo>
                    <a:pt x="892" y="16"/>
                  </a:moveTo>
                  <a:cubicBezTo>
                    <a:pt x="867" y="22"/>
                    <a:pt x="843" y="26"/>
                    <a:pt x="818" y="32"/>
                  </a:cubicBezTo>
                  <a:cubicBezTo>
                    <a:pt x="785" y="55"/>
                    <a:pt x="754" y="80"/>
                    <a:pt x="722" y="102"/>
                  </a:cubicBezTo>
                  <a:cubicBezTo>
                    <a:pt x="718" y="107"/>
                    <a:pt x="716" y="114"/>
                    <a:pt x="711" y="118"/>
                  </a:cubicBezTo>
                  <a:cubicBezTo>
                    <a:pt x="707" y="121"/>
                    <a:pt x="699" y="119"/>
                    <a:pt x="695" y="123"/>
                  </a:cubicBezTo>
                  <a:cubicBezTo>
                    <a:pt x="691" y="127"/>
                    <a:pt x="693" y="135"/>
                    <a:pt x="690" y="139"/>
                  </a:cubicBezTo>
                  <a:cubicBezTo>
                    <a:pt x="686" y="144"/>
                    <a:pt x="679" y="146"/>
                    <a:pt x="674" y="150"/>
                  </a:cubicBezTo>
                  <a:cubicBezTo>
                    <a:pt x="670" y="155"/>
                    <a:pt x="668" y="162"/>
                    <a:pt x="663" y="166"/>
                  </a:cubicBezTo>
                  <a:cubicBezTo>
                    <a:pt x="658" y="170"/>
                    <a:pt x="651" y="171"/>
                    <a:pt x="647" y="176"/>
                  </a:cubicBezTo>
                  <a:cubicBezTo>
                    <a:pt x="643" y="180"/>
                    <a:pt x="645" y="187"/>
                    <a:pt x="642" y="192"/>
                  </a:cubicBezTo>
                  <a:cubicBezTo>
                    <a:pt x="636" y="203"/>
                    <a:pt x="620" y="224"/>
                    <a:pt x="620" y="224"/>
                  </a:cubicBezTo>
                  <a:cubicBezTo>
                    <a:pt x="615" y="245"/>
                    <a:pt x="605" y="258"/>
                    <a:pt x="599" y="278"/>
                  </a:cubicBezTo>
                  <a:cubicBezTo>
                    <a:pt x="596" y="376"/>
                    <a:pt x="593" y="470"/>
                    <a:pt x="578" y="566"/>
                  </a:cubicBezTo>
                  <a:cubicBezTo>
                    <a:pt x="570" y="617"/>
                    <a:pt x="549" y="664"/>
                    <a:pt x="540" y="715"/>
                  </a:cubicBezTo>
                  <a:cubicBezTo>
                    <a:pt x="529" y="775"/>
                    <a:pt x="523" y="884"/>
                    <a:pt x="482" y="934"/>
                  </a:cubicBezTo>
                  <a:cubicBezTo>
                    <a:pt x="430" y="998"/>
                    <a:pt x="327" y="1014"/>
                    <a:pt x="252" y="1024"/>
                  </a:cubicBezTo>
                  <a:cubicBezTo>
                    <a:pt x="228" y="1031"/>
                    <a:pt x="207" y="1043"/>
                    <a:pt x="183" y="1051"/>
                  </a:cubicBezTo>
                  <a:cubicBezTo>
                    <a:pt x="169" y="1061"/>
                    <a:pt x="135" y="1072"/>
                    <a:pt x="135" y="1072"/>
                  </a:cubicBezTo>
                  <a:cubicBezTo>
                    <a:pt x="130" y="1076"/>
                    <a:pt x="125" y="1080"/>
                    <a:pt x="119" y="1083"/>
                  </a:cubicBezTo>
                  <a:cubicBezTo>
                    <a:pt x="114" y="1085"/>
                    <a:pt x="108" y="1085"/>
                    <a:pt x="103" y="1088"/>
                  </a:cubicBezTo>
                  <a:cubicBezTo>
                    <a:pt x="82" y="1100"/>
                    <a:pt x="74" y="1118"/>
                    <a:pt x="55" y="1131"/>
                  </a:cubicBezTo>
                  <a:cubicBezTo>
                    <a:pt x="48" y="1153"/>
                    <a:pt x="36" y="1176"/>
                    <a:pt x="23" y="1195"/>
                  </a:cubicBezTo>
                  <a:cubicBezTo>
                    <a:pt x="17" y="1213"/>
                    <a:pt x="11" y="1230"/>
                    <a:pt x="7" y="1248"/>
                  </a:cubicBezTo>
                  <a:cubicBezTo>
                    <a:pt x="0" y="1339"/>
                    <a:pt x="1" y="1441"/>
                    <a:pt x="55" y="1520"/>
                  </a:cubicBezTo>
                  <a:cubicBezTo>
                    <a:pt x="62" y="1541"/>
                    <a:pt x="69" y="1550"/>
                    <a:pt x="87" y="1563"/>
                  </a:cubicBezTo>
                  <a:cubicBezTo>
                    <a:pt x="100" y="1582"/>
                    <a:pt x="108" y="1593"/>
                    <a:pt x="130" y="1600"/>
                  </a:cubicBezTo>
                  <a:cubicBezTo>
                    <a:pt x="161" y="1623"/>
                    <a:pt x="167" y="1627"/>
                    <a:pt x="199" y="1638"/>
                  </a:cubicBezTo>
                  <a:cubicBezTo>
                    <a:pt x="210" y="1642"/>
                    <a:pt x="231" y="1648"/>
                    <a:pt x="231" y="1648"/>
                  </a:cubicBezTo>
                  <a:cubicBezTo>
                    <a:pt x="252" y="1662"/>
                    <a:pt x="272" y="1662"/>
                    <a:pt x="295" y="1670"/>
                  </a:cubicBezTo>
                  <a:cubicBezTo>
                    <a:pt x="390" y="1702"/>
                    <a:pt x="516" y="1702"/>
                    <a:pt x="615" y="1707"/>
                  </a:cubicBezTo>
                  <a:cubicBezTo>
                    <a:pt x="774" y="1736"/>
                    <a:pt x="910" y="1726"/>
                    <a:pt x="1084" y="1728"/>
                  </a:cubicBezTo>
                  <a:cubicBezTo>
                    <a:pt x="1173" y="1726"/>
                    <a:pt x="1262" y="1726"/>
                    <a:pt x="1351" y="1723"/>
                  </a:cubicBezTo>
                  <a:cubicBezTo>
                    <a:pt x="1434" y="1720"/>
                    <a:pt x="1519" y="1697"/>
                    <a:pt x="1602" y="1691"/>
                  </a:cubicBezTo>
                  <a:cubicBezTo>
                    <a:pt x="1656" y="1674"/>
                    <a:pt x="1708" y="1655"/>
                    <a:pt x="1762" y="1638"/>
                  </a:cubicBezTo>
                  <a:cubicBezTo>
                    <a:pt x="1779" y="1626"/>
                    <a:pt x="1797" y="1617"/>
                    <a:pt x="1810" y="1600"/>
                  </a:cubicBezTo>
                  <a:cubicBezTo>
                    <a:pt x="1818" y="1590"/>
                    <a:pt x="1831" y="1568"/>
                    <a:pt x="1831" y="1568"/>
                  </a:cubicBezTo>
                  <a:cubicBezTo>
                    <a:pt x="1845" y="1524"/>
                    <a:pt x="1844" y="1476"/>
                    <a:pt x="1847" y="1430"/>
                  </a:cubicBezTo>
                  <a:cubicBezTo>
                    <a:pt x="1845" y="1377"/>
                    <a:pt x="1838" y="1323"/>
                    <a:pt x="1836" y="1270"/>
                  </a:cubicBezTo>
                  <a:cubicBezTo>
                    <a:pt x="1830" y="1102"/>
                    <a:pt x="1851" y="1018"/>
                    <a:pt x="1810" y="886"/>
                  </a:cubicBezTo>
                  <a:cubicBezTo>
                    <a:pt x="1790" y="823"/>
                    <a:pt x="1790" y="744"/>
                    <a:pt x="1751" y="688"/>
                  </a:cubicBezTo>
                  <a:cubicBezTo>
                    <a:pt x="1745" y="664"/>
                    <a:pt x="1733" y="640"/>
                    <a:pt x="1719" y="619"/>
                  </a:cubicBezTo>
                  <a:cubicBezTo>
                    <a:pt x="1717" y="612"/>
                    <a:pt x="1717" y="604"/>
                    <a:pt x="1714" y="598"/>
                  </a:cubicBezTo>
                  <a:cubicBezTo>
                    <a:pt x="1708" y="586"/>
                    <a:pt x="1692" y="566"/>
                    <a:pt x="1692" y="566"/>
                  </a:cubicBezTo>
                  <a:cubicBezTo>
                    <a:pt x="1685" y="545"/>
                    <a:pt x="1673" y="520"/>
                    <a:pt x="1660" y="502"/>
                  </a:cubicBezTo>
                  <a:cubicBezTo>
                    <a:pt x="1635" y="465"/>
                    <a:pt x="1652" y="506"/>
                    <a:pt x="1634" y="470"/>
                  </a:cubicBezTo>
                  <a:cubicBezTo>
                    <a:pt x="1621" y="444"/>
                    <a:pt x="1622" y="426"/>
                    <a:pt x="1602" y="406"/>
                  </a:cubicBezTo>
                  <a:cubicBezTo>
                    <a:pt x="1594" y="386"/>
                    <a:pt x="1585" y="366"/>
                    <a:pt x="1575" y="347"/>
                  </a:cubicBezTo>
                  <a:cubicBezTo>
                    <a:pt x="1562" y="277"/>
                    <a:pt x="1529" y="216"/>
                    <a:pt x="1479" y="166"/>
                  </a:cubicBezTo>
                  <a:cubicBezTo>
                    <a:pt x="1470" y="138"/>
                    <a:pt x="1480" y="160"/>
                    <a:pt x="1458" y="134"/>
                  </a:cubicBezTo>
                  <a:cubicBezTo>
                    <a:pt x="1400" y="65"/>
                    <a:pt x="1330" y="52"/>
                    <a:pt x="1244" y="38"/>
                  </a:cubicBezTo>
                  <a:cubicBezTo>
                    <a:pt x="1203" y="22"/>
                    <a:pt x="1159" y="10"/>
                    <a:pt x="1116" y="0"/>
                  </a:cubicBezTo>
                  <a:cubicBezTo>
                    <a:pt x="1054" y="4"/>
                    <a:pt x="992" y="6"/>
                    <a:pt x="930" y="11"/>
                  </a:cubicBezTo>
                  <a:cubicBezTo>
                    <a:pt x="914" y="12"/>
                    <a:pt x="906" y="17"/>
                    <a:pt x="892" y="22"/>
                  </a:cubicBezTo>
                  <a:cubicBezTo>
                    <a:pt x="887" y="24"/>
                    <a:pt x="876" y="33"/>
                    <a:pt x="876" y="27"/>
                  </a:cubicBezTo>
                  <a:cubicBezTo>
                    <a:pt x="876" y="21"/>
                    <a:pt x="887" y="20"/>
                    <a:pt x="892" y="1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07BEAB9-6E0E-4248-AF08-5BCCC6C1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0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OS-RANK</a:t>
            </a:r>
            <a:r>
              <a:rPr lang="en-US">
                <a:latin typeface="Comic Sans MS" pitchFamily="-107" charset="0"/>
              </a:rPr>
              <a:t>(T, x)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dirty="0">
                <a:latin typeface="Comic Sans MS" pitchFamily="-107" charset="0"/>
              </a:rPr>
              <a:t>r ← size[left[x]] + 1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dirty="0">
                <a:latin typeface="Comic Sans MS" pitchFamily="-107" charset="0"/>
              </a:rPr>
              <a:t>y ← x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while </a:t>
            </a:r>
            <a:r>
              <a:rPr lang="en-US" dirty="0">
                <a:latin typeface="Comic Sans MS" pitchFamily="-107" charset="0"/>
              </a:rPr>
              <a:t>y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≠ </a:t>
            </a:r>
            <a:r>
              <a:rPr lang="en-US" dirty="0">
                <a:latin typeface="Comic Sans MS" pitchFamily="-107" charset="0"/>
              </a:rPr>
              <a:t>root[T]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         do if </a:t>
            </a:r>
            <a:r>
              <a:rPr lang="en-US" dirty="0">
                <a:latin typeface="Comic Sans MS" pitchFamily="-107" charset="0"/>
              </a:rPr>
              <a:t>y = right[p[y]]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                  then </a:t>
            </a:r>
            <a:r>
              <a:rPr lang="en-US" dirty="0">
                <a:latin typeface="Comic Sans MS" pitchFamily="-107" charset="0"/>
              </a:rPr>
              <a:t>r ← r + size[left[p[y]]] + 1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dirty="0"/>
              <a:t>               </a:t>
            </a:r>
            <a:r>
              <a:rPr lang="en-US" dirty="0">
                <a:latin typeface="Comic Sans MS" pitchFamily="-107" charset="0"/>
              </a:rPr>
              <a:t>y ← p[y]</a:t>
            </a:r>
          </a:p>
          <a:p>
            <a:pPr marL="533400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return </a:t>
            </a:r>
            <a:r>
              <a:rPr lang="en-US" dirty="0">
                <a:latin typeface="Comic Sans MS" pitchFamily="-107" charset="0"/>
              </a:rPr>
              <a:t>r</a:t>
            </a: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4837113" y="1238250"/>
            <a:ext cx="41056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Add to the rank the elements in</a:t>
            </a:r>
          </a:p>
          <a:p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its left subtree + 1 for itself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4837113" y="2001838"/>
            <a:ext cx="3041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Set y as a pointer that will traverse the tree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676900" y="3224213"/>
            <a:ext cx="3232150" cy="3487737"/>
            <a:chOff x="3576" y="2031"/>
            <a:chExt cx="2036" cy="2197"/>
          </a:xfrm>
        </p:grpSpPr>
        <p:sp>
          <p:nvSpPr>
            <p:cNvPr id="56330" name="AutoShape 7"/>
            <p:cNvSpPr>
              <a:spLocks/>
            </p:cNvSpPr>
            <p:nvPr/>
          </p:nvSpPr>
          <p:spPr bwMode="auto">
            <a:xfrm>
              <a:off x="5011" y="2031"/>
              <a:ext cx="171" cy="1324"/>
            </a:xfrm>
            <a:prstGeom prst="rightBrace">
              <a:avLst>
                <a:gd name="adj1" fmla="val 6452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6331" name="Text Box 8"/>
            <p:cNvSpPr txBox="1">
              <a:spLocks noChangeArrowheads="1"/>
            </p:cNvSpPr>
            <p:nvPr/>
          </p:nvSpPr>
          <p:spPr bwMode="auto">
            <a:xfrm>
              <a:off x="3576" y="3394"/>
              <a:ext cx="1916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entury Gothic" charset="0"/>
                  <a:ea typeface="Century Gothic" charset="0"/>
                  <a:cs typeface="Century Gothic" charset="0"/>
                </a:rPr>
                <a:t>If a right child add the size of the parent’s left subtree + 1 for the parent</a:t>
              </a:r>
            </a:p>
          </p:txBody>
        </p:sp>
        <p:sp>
          <p:nvSpPr>
            <p:cNvPr id="56332" name="Freeform 9"/>
            <p:cNvSpPr>
              <a:spLocks/>
            </p:cNvSpPr>
            <p:nvPr/>
          </p:nvSpPr>
          <p:spPr bwMode="auto">
            <a:xfrm>
              <a:off x="5259" y="2648"/>
              <a:ext cx="353" cy="941"/>
            </a:xfrm>
            <a:custGeom>
              <a:avLst/>
              <a:gdLst>
                <a:gd name="T0" fmla="*/ 32 w 353"/>
                <a:gd name="T1" fmla="*/ 941 h 941"/>
                <a:gd name="T2" fmla="*/ 197 w 353"/>
                <a:gd name="T3" fmla="*/ 840 h 941"/>
                <a:gd name="T4" fmla="*/ 288 w 353"/>
                <a:gd name="T5" fmla="*/ 600 h 941"/>
                <a:gd name="T6" fmla="*/ 336 w 353"/>
                <a:gd name="T7" fmla="*/ 200 h 941"/>
                <a:gd name="T8" fmla="*/ 186 w 353"/>
                <a:gd name="T9" fmla="*/ 29 h 941"/>
                <a:gd name="T10" fmla="*/ 0 w 353"/>
                <a:gd name="T11" fmla="*/ 24 h 9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3"/>
                <a:gd name="T19" fmla="*/ 0 h 941"/>
                <a:gd name="T20" fmla="*/ 353 w 353"/>
                <a:gd name="T21" fmla="*/ 941 h 9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3" h="941">
                  <a:moveTo>
                    <a:pt x="32" y="941"/>
                  </a:moveTo>
                  <a:cubicBezTo>
                    <a:pt x="93" y="919"/>
                    <a:pt x="154" y="897"/>
                    <a:pt x="197" y="840"/>
                  </a:cubicBezTo>
                  <a:cubicBezTo>
                    <a:pt x="240" y="783"/>
                    <a:pt x="265" y="706"/>
                    <a:pt x="288" y="600"/>
                  </a:cubicBezTo>
                  <a:cubicBezTo>
                    <a:pt x="311" y="494"/>
                    <a:pt x="353" y="295"/>
                    <a:pt x="336" y="200"/>
                  </a:cubicBezTo>
                  <a:cubicBezTo>
                    <a:pt x="319" y="105"/>
                    <a:pt x="242" y="58"/>
                    <a:pt x="186" y="29"/>
                  </a:cubicBezTo>
                  <a:cubicBezTo>
                    <a:pt x="130" y="0"/>
                    <a:pt x="31" y="26"/>
                    <a:pt x="0" y="2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62186" name="Text Box 10"/>
          <p:cNvSpPr txBox="1">
            <a:spLocks noChangeArrowheads="1"/>
          </p:cNvSpPr>
          <p:nvPr/>
        </p:nvSpPr>
        <p:spPr bwMode="auto">
          <a:xfrm>
            <a:off x="423863" y="6040438"/>
            <a:ext cx="3249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Running time: O(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lgn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286B3-A7A6-444B-A21E-C7B00E6D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8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80" grpId="0"/>
      <p:bldP spid="562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Black-Height of a Node</a:t>
            </a:r>
            <a:endParaRPr lang="en-US" sz="280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4492625"/>
            <a:ext cx="8543925" cy="2155825"/>
          </a:xfrm>
        </p:spPr>
        <p:txBody>
          <a:bodyPr/>
          <a:lstStyle/>
          <a:p>
            <a:pPr eaLnBrk="1" hangingPunct="1"/>
            <a:r>
              <a:rPr lang="en-US" b="1" dirty="0"/>
              <a:t>Height of a node:</a:t>
            </a:r>
            <a:r>
              <a:rPr lang="en-US" dirty="0"/>
              <a:t> </a:t>
            </a:r>
            <a:r>
              <a:rPr lang="en-US" sz="2400" dirty="0"/>
              <a:t>the number of edges in a longest path to a leaf</a:t>
            </a:r>
          </a:p>
          <a:p>
            <a:pPr eaLnBrk="1" hangingPunct="1"/>
            <a:r>
              <a:rPr lang="en-US" b="1" dirty="0"/>
              <a:t>Black-height </a:t>
            </a:r>
            <a:r>
              <a:rPr lang="en-US" dirty="0"/>
              <a:t>of a node </a:t>
            </a:r>
            <a:r>
              <a:rPr lang="en-US" dirty="0">
                <a:latin typeface="Comic Sans MS" pitchFamily="-107" charset="0"/>
              </a:rPr>
              <a:t>x: </a:t>
            </a:r>
            <a:r>
              <a:rPr lang="en-US" sz="2400" dirty="0" err="1">
                <a:latin typeface="Comic Sans MS" pitchFamily="-107" charset="0"/>
              </a:rPr>
              <a:t>bh</a:t>
            </a:r>
            <a:r>
              <a:rPr lang="en-US" sz="2400" dirty="0">
                <a:latin typeface="Comic Sans MS" pitchFamily="-107" charset="0"/>
              </a:rPr>
              <a:t>(x)</a:t>
            </a:r>
            <a:r>
              <a:rPr lang="en-US" sz="2400" dirty="0"/>
              <a:t> is the number of black nodes (including NIL) on a path from </a:t>
            </a:r>
            <a:r>
              <a:rPr lang="en-US" sz="2400" dirty="0">
                <a:latin typeface="Comic Sans MS" pitchFamily="-107" charset="0"/>
              </a:rPr>
              <a:t>x</a:t>
            </a:r>
            <a:r>
              <a:rPr lang="en-US" sz="2400" dirty="0"/>
              <a:t> to leaf, not counting </a:t>
            </a:r>
            <a:r>
              <a:rPr lang="en-US" sz="2400" dirty="0">
                <a:latin typeface="Comic Sans MS" pitchFamily="-107" charset="0"/>
              </a:rPr>
              <a:t>x</a:t>
            </a: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95475" y="1433513"/>
            <a:ext cx="5546725" cy="3014662"/>
            <a:chOff x="2190" y="868"/>
            <a:chExt cx="3494" cy="1899"/>
          </a:xfrm>
        </p:grpSpPr>
        <p:sp>
          <p:nvSpPr>
            <p:cNvPr id="21518" name="Oval 5"/>
            <p:cNvSpPr>
              <a:spLocks noChangeArrowheads="1"/>
            </p:cNvSpPr>
            <p:nvPr/>
          </p:nvSpPr>
          <p:spPr bwMode="auto">
            <a:xfrm>
              <a:off x="3101" y="868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1519" name="Oval 6"/>
            <p:cNvSpPr>
              <a:spLocks noChangeArrowheads="1"/>
            </p:cNvSpPr>
            <p:nvPr/>
          </p:nvSpPr>
          <p:spPr bwMode="auto">
            <a:xfrm>
              <a:off x="2388" y="129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1520" name="Oval 7"/>
            <p:cNvSpPr>
              <a:spLocks noChangeArrowheads="1"/>
            </p:cNvSpPr>
            <p:nvPr/>
          </p:nvSpPr>
          <p:spPr bwMode="auto">
            <a:xfrm>
              <a:off x="3813" y="1296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1521" name="Oval 8"/>
            <p:cNvSpPr>
              <a:spLocks noChangeArrowheads="1"/>
            </p:cNvSpPr>
            <p:nvPr/>
          </p:nvSpPr>
          <p:spPr bwMode="auto">
            <a:xfrm>
              <a:off x="3101" y="1740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1522" name="Oval 9"/>
            <p:cNvSpPr>
              <a:spLocks noChangeArrowheads="1"/>
            </p:cNvSpPr>
            <p:nvPr/>
          </p:nvSpPr>
          <p:spPr bwMode="auto">
            <a:xfrm>
              <a:off x="4518" y="1740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1523" name="Oval 10"/>
            <p:cNvSpPr>
              <a:spLocks noChangeArrowheads="1"/>
            </p:cNvSpPr>
            <p:nvPr/>
          </p:nvSpPr>
          <p:spPr bwMode="auto">
            <a:xfrm>
              <a:off x="3740" y="2168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1524" name="Oval 11"/>
            <p:cNvSpPr>
              <a:spLocks noChangeArrowheads="1"/>
            </p:cNvSpPr>
            <p:nvPr/>
          </p:nvSpPr>
          <p:spPr bwMode="auto">
            <a:xfrm>
              <a:off x="5157" y="2168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1525" name="Line 12"/>
            <p:cNvSpPr>
              <a:spLocks noChangeShapeType="1"/>
            </p:cNvSpPr>
            <p:nvPr/>
          </p:nvSpPr>
          <p:spPr bwMode="auto">
            <a:xfrm rot="3600000">
              <a:off x="2886" y="95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6" name="Line 13"/>
            <p:cNvSpPr>
              <a:spLocks noChangeShapeType="1"/>
            </p:cNvSpPr>
            <p:nvPr/>
          </p:nvSpPr>
          <p:spPr bwMode="auto">
            <a:xfrm rot="18000000" flipH="1">
              <a:off x="3600" y="95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7" name="Line 14"/>
            <p:cNvSpPr>
              <a:spLocks noChangeShapeType="1"/>
            </p:cNvSpPr>
            <p:nvPr/>
          </p:nvSpPr>
          <p:spPr bwMode="auto">
            <a:xfrm rot="3600000">
              <a:off x="3608" y="140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8" name="Line 15"/>
            <p:cNvSpPr>
              <a:spLocks noChangeShapeType="1"/>
            </p:cNvSpPr>
            <p:nvPr/>
          </p:nvSpPr>
          <p:spPr bwMode="auto">
            <a:xfrm rot="18000000" flipH="1">
              <a:off x="4306" y="140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9" name="Line 16"/>
            <p:cNvSpPr>
              <a:spLocks noChangeShapeType="1"/>
            </p:cNvSpPr>
            <p:nvPr/>
          </p:nvSpPr>
          <p:spPr bwMode="auto">
            <a:xfrm rot="18000000" flipH="1">
              <a:off x="3574" y="1851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0" name="Line 17"/>
            <p:cNvSpPr>
              <a:spLocks noChangeShapeType="1"/>
            </p:cNvSpPr>
            <p:nvPr/>
          </p:nvSpPr>
          <p:spPr bwMode="auto">
            <a:xfrm rot="18000000" flipH="1">
              <a:off x="4998" y="1851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1" name="AutoShape 18"/>
            <p:cNvSpPr>
              <a:spLocks noChangeArrowheads="1"/>
            </p:cNvSpPr>
            <p:nvPr/>
          </p:nvSpPr>
          <p:spPr bwMode="auto">
            <a:xfrm>
              <a:off x="2190" y="1711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2" name="AutoShape 19"/>
            <p:cNvSpPr>
              <a:spLocks noChangeArrowheads="1"/>
            </p:cNvSpPr>
            <p:nvPr/>
          </p:nvSpPr>
          <p:spPr bwMode="auto">
            <a:xfrm>
              <a:off x="2568" y="1711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3" name="AutoShape 20"/>
            <p:cNvSpPr>
              <a:spLocks noChangeArrowheads="1"/>
            </p:cNvSpPr>
            <p:nvPr/>
          </p:nvSpPr>
          <p:spPr bwMode="auto">
            <a:xfrm>
              <a:off x="2562" y="2265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4" name="AutoShape 21"/>
            <p:cNvSpPr>
              <a:spLocks noChangeArrowheads="1"/>
            </p:cNvSpPr>
            <p:nvPr/>
          </p:nvSpPr>
          <p:spPr bwMode="auto">
            <a:xfrm>
              <a:off x="3553" y="2606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5" name="AutoShape 22"/>
            <p:cNvSpPr>
              <a:spLocks noChangeArrowheads="1"/>
            </p:cNvSpPr>
            <p:nvPr/>
          </p:nvSpPr>
          <p:spPr bwMode="auto">
            <a:xfrm>
              <a:off x="3931" y="2606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6" name="AutoShape 23"/>
            <p:cNvSpPr>
              <a:spLocks noChangeArrowheads="1"/>
            </p:cNvSpPr>
            <p:nvPr/>
          </p:nvSpPr>
          <p:spPr bwMode="auto">
            <a:xfrm>
              <a:off x="4986" y="2600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7" name="AutoShape 24"/>
            <p:cNvSpPr>
              <a:spLocks noChangeArrowheads="1"/>
            </p:cNvSpPr>
            <p:nvPr/>
          </p:nvSpPr>
          <p:spPr bwMode="auto">
            <a:xfrm>
              <a:off x="5364" y="2600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8" name="AutoShape 25"/>
            <p:cNvSpPr>
              <a:spLocks noChangeArrowheads="1"/>
            </p:cNvSpPr>
            <p:nvPr/>
          </p:nvSpPr>
          <p:spPr bwMode="auto">
            <a:xfrm>
              <a:off x="4218" y="2254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9" name="Line 26"/>
            <p:cNvSpPr>
              <a:spLocks noChangeShapeType="1"/>
            </p:cNvSpPr>
            <p:nvPr/>
          </p:nvSpPr>
          <p:spPr bwMode="auto">
            <a:xfrm flipH="1">
              <a:off x="2341" y="1563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0" name="Line 27"/>
            <p:cNvSpPr>
              <a:spLocks noChangeShapeType="1"/>
            </p:cNvSpPr>
            <p:nvPr/>
          </p:nvSpPr>
          <p:spPr bwMode="auto">
            <a:xfrm>
              <a:off x="2603" y="1559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1" name="Line 28"/>
            <p:cNvSpPr>
              <a:spLocks noChangeShapeType="1"/>
            </p:cNvSpPr>
            <p:nvPr/>
          </p:nvSpPr>
          <p:spPr bwMode="auto">
            <a:xfrm flipH="1">
              <a:off x="3695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2" name="Line 29"/>
            <p:cNvSpPr>
              <a:spLocks noChangeShapeType="1"/>
            </p:cNvSpPr>
            <p:nvPr/>
          </p:nvSpPr>
          <p:spPr bwMode="auto">
            <a:xfrm>
              <a:off x="3957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3" name="Line 30"/>
            <p:cNvSpPr>
              <a:spLocks noChangeShapeType="1"/>
            </p:cNvSpPr>
            <p:nvPr/>
          </p:nvSpPr>
          <p:spPr bwMode="auto">
            <a:xfrm flipH="1">
              <a:off x="5119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4" name="Line 31"/>
            <p:cNvSpPr>
              <a:spLocks noChangeShapeType="1"/>
            </p:cNvSpPr>
            <p:nvPr/>
          </p:nvSpPr>
          <p:spPr bwMode="auto">
            <a:xfrm>
              <a:off x="5381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5" name="Line 32"/>
            <p:cNvSpPr>
              <a:spLocks noChangeShapeType="1"/>
            </p:cNvSpPr>
            <p:nvPr/>
          </p:nvSpPr>
          <p:spPr bwMode="auto">
            <a:xfrm flipH="1">
              <a:off x="2688" y="1984"/>
              <a:ext cx="432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6" name="Line 33"/>
            <p:cNvSpPr>
              <a:spLocks noChangeShapeType="1"/>
            </p:cNvSpPr>
            <p:nvPr/>
          </p:nvSpPr>
          <p:spPr bwMode="auto">
            <a:xfrm flipH="1">
              <a:off x="4347" y="1995"/>
              <a:ext cx="213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2946" name="Text Box 34"/>
          <p:cNvSpPr txBox="1">
            <a:spLocks noChangeArrowheads="1"/>
          </p:cNvSpPr>
          <p:nvPr/>
        </p:nvSpPr>
        <p:spPr bwMode="auto">
          <a:xfrm>
            <a:off x="3854450" y="1230313"/>
            <a:ext cx="769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4</a:t>
            </a:r>
          </a:p>
          <a:p>
            <a:r>
              <a:rPr lang="en-US" sz="1600">
                <a:latin typeface="Comic Sans MS" pitchFamily="-107" charset="0"/>
              </a:rPr>
              <a:t>bh = 2</a:t>
            </a:r>
          </a:p>
        </p:txBody>
      </p:sp>
      <p:sp>
        <p:nvSpPr>
          <p:cNvPr id="422947" name="Text Box 35"/>
          <p:cNvSpPr txBox="1">
            <a:spLocks noChangeArrowheads="1"/>
          </p:cNvSpPr>
          <p:nvPr/>
        </p:nvSpPr>
        <p:spPr bwMode="auto">
          <a:xfrm>
            <a:off x="4987925" y="1941513"/>
            <a:ext cx="769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3</a:t>
            </a:r>
          </a:p>
          <a:p>
            <a:r>
              <a:rPr lang="en-US" sz="1600">
                <a:latin typeface="Comic Sans MS" pitchFamily="-107" charset="0"/>
              </a:rPr>
              <a:t>bh = 2</a:t>
            </a:r>
          </a:p>
        </p:txBody>
      </p:sp>
      <p:sp>
        <p:nvSpPr>
          <p:cNvPr id="422948" name="Text Box 36"/>
          <p:cNvSpPr txBox="1">
            <a:spLocks noChangeArrowheads="1"/>
          </p:cNvSpPr>
          <p:nvPr/>
        </p:nvSpPr>
        <p:spPr bwMode="auto">
          <a:xfrm>
            <a:off x="6089650" y="2662238"/>
            <a:ext cx="738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2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49" name="Text Box 37"/>
          <p:cNvSpPr txBox="1">
            <a:spLocks noChangeArrowheads="1"/>
          </p:cNvSpPr>
          <p:nvPr/>
        </p:nvSpPr>
        <p:spPr bwMode="auto">
          <a:xfrm>
            <a:off x="7113588" y="343217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0" name="Text Box 38"/>
          <p:cNvSpPr txBox="1">
            <a:spLocks noChangeArrowheads="1"/>
          </p:cNvSpPr>
          <p:nvPr/>
        </p:nvSpPr>
        <p:spPr bwMode="auto">
          <a:xfrm>
            <a:off x="1449388" y="200977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1" name="Text Box 39"/>
          <p:cNvSpPr txBox="1">
            <a:spLocks noChangeArrowheads="1"/>
          </p:cNvSpPr>
          <p:nvPr/>
        </p:nvSpPr>
        <p:spPr bwMode="auto">
          <a:xfrm>
            <a:off x="3811588" y="275272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2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2" name="Text Box 40"/>
          <p:cNvSpPr txBox="1">
            <a:spLocks noChangeArrowheads="1"/>
          </p:cNvSpPr>
          <p:nvPr/>
        </p:nvSpPr>
        <p:spPr bwMode="auto">
          <a:xfrm>
            <a:off x="4656138" y="3079750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ABF6E-2F86-794E-ACC4-DC7A55CE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83CD92-0C5F-474D-BAD8-3AF320E4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46" grpId="0"/>
      <p:bldP spid="422947" grpId="0"/>
      <p:bldP spid="422948" grpId="0"/>
      <p:bldP spid="422949" grpId="0"/>
      <p:bldP spid="422950" grpId="0"/>
      <p:bldP spid="422951" grpId="0"/>
      <p:bldP spid="42295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3200"/>
              <a:t>OS-RANK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6575" y="1285875"/>
            <a:ext cx="7805738" cy="5084763"/>
            <a:chOff x="338" y="810"/>
            <a:chExt cx="4917" cy="320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320" y="810"/>
              <a:ext cx="282" cy="322"/>
              <a:chOff x="2660" y="864"/>
              <a:chExt cx="282" cy="322"/>
            </a:xfrm>
          </p:grpSpPr>
          <p:sp>
            <p:nvSpPr>
              <p:cNvPr id="57441" name="AutoShape 5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26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20</a:t>
                </a:r>
              </a:p>
            </p:txBody>
          </p:sp>
          <p:sp>
            <p:nvSpPr>
              <p:cNvPr id="57442" name="Line 6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941" y="2450"/>
              <a:ext cx="282" cy="322"/>
              <a:chOff x="2660" y="864"/>
              <a:chExt cx="282" cy="322"/>
            </a:xfrm>
          </p:grpSpPr>
          <p:sp>
            <p:nvSpPr>
              <p:cNvPr id="57439" name="AutoShape 8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57440" name="Line 9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254" y="3125"/>
              <a:ext cx="282" cy="322"/>
              <a:chOff x="2660" y="864"/>
              <a:chExt cx="282" cy="322"/>
            </a:xfrm>
          </p:grpSpPr>
          <p:sp>
            <p:nvSpPr>
              <p:cNvPr id="57437" name="AutoShape 11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12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38" name="Line 12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934" y="2450"/>
              <a:ext cx="282" cy="322"/>
              <a:chOff x="2660" y="864"/>
              <a:chExt cx="282" cy="322"/>
            </a:xfrm>
          </p:grpSpPr>
          <p:sp>
            <p:nvSpPr>
              <p:cNvPr id="57435" name="AutoShape 14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16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57436" name="Line 15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581" y="3125"/>
              <a:ext cx="282" cy="322"/>
              <a:chOff x="2660" y="864"/>
              <a:chExt cx="282" cy="322"/>
            </a:xfrm>
          </p:grpSpPr>
          <p:sp>
            <p:nvSpPr>
              <p:cNvPr id="57433" name="AutoShape 17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20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34" name="Line 18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3057" y="2450"/>
              <a:ext cx="282" cy="322"/>
              <a:chOff x="2660" y="864"/>
              <a:chExt cx="282" cy="322"/>
            </a:xfrm>
          </p:grpSpPr>
          <p:sp>
            <p:nvSpPr>
              <p:cNvPr id="57431" name="AutoShape 20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21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32" name="Line 21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2400" y="2450"/>
              <a:ext cx="282" cy="322"/>
              <a:chOff x="2660" y="864"/>
              <a:chExt cx="282" cy="322"/>
            </a:xfrm>
          </p:grpSpPr>
          <p:sp>
            <p:nvSpPr>
              <p:cNvPr id="57429" name="AutoShape 23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57430" name="Line 24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2733" y="1785"/>
              <a:ext cx="282" cy="322"/>
              <a:chOff x="2660" y="864"/>
              <a:chExt cx="282" cy="322"/>
            </a:xfrm>
          </p:grpSpPr>
          <p:sp>
            <p:nvSpPr>
              <p:cNvPr id="57427" name="AutoShape 26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21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57428" name="Line 27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1689" y="1785"/>
              <a:ext cx="282" cy="322"/>
              <a:chOff x="2660" y="864"/>
              <a:chExt cx="282" cy="322"/>
            </a:xfrm>
          </p:grpSpPr>
          <p:sp>
            <p:nvSpPr>
              <p:cNvPr id="57425" name="AutoShape 29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14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57426" name="Line 30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2232" y="1237"/>
              <a:ext cx="282" cy="322"/>
              <a:chOff x="2660" y="864"/>
              <a:chExt cx="282" cy="322"/>
            </a:xfrm>
          </p:grpSpPr>
          <p:sp>
            <p:nvSpPr>
              <p:cNvPr id="57423" name="AutoShape 32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17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12</a:t>
                </a:r>
              </a:p>
            </p:txBody>
          </p:sp>
          <p:sp>
            <p:nvSpPr>
              <p:cNvPr id="57424" name="Line 33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587" y="3125"/>
              <a:ext cx="282" cy="322"/>
              <a:chOff x="2660" y="864"/>
              <a:chExt cx="282" cy="322"/>
            </a:xfrm>
          </p:grpSpPr>
          <p:sp>
            <p:nvSpPr>
              <p:cNvPr id="57421" name="AutoShape 35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57422" name="Line 36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338" y="3691"/>
              <a:ext cx="282" cy="322"/>
              <a:chOff x="2660" y="864"/>
              <a:chExt cx="282" cy="322"/>
            </a:xfrm>
          </p:grpSpPr>
          <p:sp>
            <p:nvSpPr>
              <p:cNvPr id="57419" name="AutoShape 38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20" name="Line 39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3655" y="2450"/>
              <a:ext cx="282" cy="322"/>
              <a:chOff x="2660" y="864"/>
              <a:chExt cx="282" cy="322"/>
            </a:xfrm>
          </p:grpSpPr>
          <p:sp>
            <p:nvSpPr>
              <p:cNvPr id="57417" name="AutoShape 41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28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18" name="Line 42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4058" y="3125"/>
              <a:ext cx="282" cy="322"/>
              <a:chOff x="2660" y="864"/>
              <a:chExt cx="282" cy="322"/>
            </a:xfrm>
          </p:grpSpPr>
          <p:sp>
            <p:nvSpPr>
              <p:cNvPr id="57415" name="AutoShape 44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35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16" name="Line 45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4313" y="2450"/>
              <a:ext cx="282" cy="322"/>
              <a:chOff x="2660" y="864"/>
              <a:chExt cx="282" cy="322"/>
            </a:xfrm>
          </p:grpSpPr>
          <p:sp>
            <p:nvSpPr>
              <p:cNvPr id="57413" name="AutoShape 47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38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57414" name="Line 48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4565" y="3125"/>
              <a:ext cx="282" cy="322"/>
              <a:chOff x="2660" y="864"/>
              <a:chExt cx="282" cy="322"/>
            </a:xfrm>
          </p:grpSpPr>
          <p:sp>
            <p:nvSpPr>
              <p:cNvPr id="57411" name="AutoShape 50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39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12" name="Line 51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4973" y="1785"/>
              <a:ext cx="282" cy="322"/>
              <a:chOff x="2660" y="864"/>
              <a:chExt cx="282" cy="322"/>
            </a:xfrm>
          </p:grpSpPr>
          <p:sp>
            <p:nvSpPr>
              <p:cNvPr id="57409" name="AutoShape 53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47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10" name="Line 54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3964" y="1785"/>
              <a:ext cx="282" cy="322"/>
              <a:chOff x="2660" y="864"/>
              <a:chExt cx="282" cy="322"/>
            </a:xfrm>
          </p:grpSpPr>
          <p:sp>
            <p:nvSpPr>
              <p:cNvPr id="57407" name="AutoShape 56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30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57408" name="Line 57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4466" y="1237"/>
              <a:ext cx="282" cy="322"/>
              <a:chOff x="2660" y="864"/>
              <a:chExt cx="282" cy="322"/>
            </a:xfrm>
          </p:grpSpPr>
          <p:sp>
            <p:nvSpPr>
              <p:cNvPr id="57405" name="AutoShape 59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41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57406" name="Line 60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1691" y="3125"/>
              <a:ext cx="282" cy="322"/>
              <a:chOff x="2660" y="864"/>
              <a:chExt cx="282" cy="322"/>
            </a:xfrm>
          </p:grpSpPr>
          <p:sp>
            <p:nvSpPr>
              <p:cNvPr id="57403" name="AutoShape 62"/>
              <p:cNvSpPr>
                <a:spLocks noChangeArrowheads="1"/>
              </p:cNvSpPr>
              <p:nvPr/>
            </p:nvSpPr>
            <p:spPr bwMode="auto">
              <a:xfrm>
                <a:off x="2660" y="864"/>
                <a:ext cx="282" cy="32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14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57404" name="Line 63"/>
              <p:cNvSpPr>
                <a:spLocks noChangeShapeType="1"/>
              </p:cNvSpPr>
              <p:nvPr/>
            </p:nvSpPr>
            <p:spPr bwMode="auto">
              <a:xfrm>
                <a:off x="2660" y="1017"/>
                <a:ext cx="276" cy="5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7384" name="Line 64"/>
            <p:cNvSpPr>
              <a:spLocks noChangeShapeType="1"/>
            </p:cNvSpPr>
            <p:nvPr/>
          </p:nvSpPr>
          <p:spPr bwMode="auto">
            <a:xfrm flipH="1">
              <a:off x="2502" y="1118"/>
              <a:ext cx="83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85" name="Line 65"/>
            <p:cNvSpPr>
              <a:spLocks noChangeShapeType="1"/>
            </p:cNvSpPr>
            <p:nvPr/>
          </p:nvSpPr>
          <p:spPr bwMode="auto">
            <a:xfrm>
              <a:off x="3580" y="1107"/>
              <a:ext cx="898" cy="1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86" name="Line 66"/>
            <p:cNvSpPr>
              <a:spLocks noChangeShapeType="1"/>
            </p:cNvSpPr>
            <p:nvPr/>
          </p:nvSpPr>
          <p:spPr bwMode="auto">
            <a:xfrm flipH="1">
              <a:off x="4241" y="1542"/>
              <a:ext cx="243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87" name="Line 67"/>
            <p:cNvSpPr>
              <a:spLocks noChangeShapeType="1"/>
            </p:cNvSpPr>
            <p:nvPr/>
          </p:nvSpPr>
          <p:spPr bwMode="auto">
            <a:xfrm>
              <a:off x="4732" y="1536"/>
              <a:ext cx="266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88" name="Line 68"/>
            <p:cNvSpPr>
              <a:spLocks noChangeShapeType="1"/>
            </p:cNvSpPr>
            <p:nvPr/>
          </p:nvSpPr>
          <p:spPr bwMode="auto">
            <a:xfrm flipH="1">
              <a:off x="3789" y="2084"/>
              <a:ext cx="187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89" name="Line 69"/>
            <p:cNvSpPr>
              <a:spLocks noChangeShapeType="1"/>
            </p:cNvSpPr>
            <p:nvPr/>
          </p:nvSpPr>
          <p:spPr bwMode="auto">
            <a:xfrm>
              <a:off x="4230" y="2101"/>
              <a:ext cx="220" cy="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0" name="Line 70"/>
            <p:cNvSpPr>
              <a:spLocks noChangeShapeType="1"/>
            </p:cNvSpPr>
            <p:nvPr/>
          </p:nvSpPr>
          <p:spPr bwMode="auto">
            <a:xfrm flipH="1">
              <a:off x="4207" y="2778"/>
              <a:ext cx="124" cy="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1" name="Line 71"/>
            <p:cNvSpPr>
              <a:spLocks noChangeShapeType="1"/>
            </p:cNvSpPr>
            <p:nvPr/>
          </p:nvSpPr>
          <p:spPr bwMode="auto">
            <a:xfrm>
              <a:off x="4585" y="2750"/>
              <a:ext cx="125" cy="3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2" name="Line 72"/>
            <p:cNvSpPr>
              <a:spLocks noChangeShapeType="1"/>
            </p:cNvSpPr>
            <p:nvPr/>
          </p:nvSpPr>
          <p:spPr bwMode="auto">
            <a:xfrm flipH="1">
              <a:off x="1954" y="1547"/>
              <a:ext cx="288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3" name="Line 73"/>
            <p:cNvSpPr>
              <a:spLocks noChangeShapeType="1"/>
            </p:cNvSpPr>
            <p:nvPr/>
          </p:nvSpPr>
          <p:spPr bwMode="auto">
            <a:xfrm>
              <a:off x="2502" y="1547"/>
              <a:ext cx="265" cy="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4" name="Line 74"/>
            <p:cNvSpPr>
              <a:spLocks noChangeShapeType="1"/>
            </p:cNvSpPr>
            <p:nvPr/>
          </p:nvSpPr>
          <p:spPr bwMode="auto">
            <a:xfrm flipH="1">
              <a:off x="2541" y="2095"/>
              <a:ext cx="198" cy="3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5" name="Line 75"/>
            <p:cNvSpPr>
              <a:spLocks noChangeShapeType="1"/>
            </p:cNvSpPr>
            <p:nvPr/>
          </p:nvSpPr>
          <p:spPr bwMode="auto">
            <a:xfrm>
              <a:off x="3010" y="2089"/>
              <a:ext cx="192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6" name="Line 76"/>
            <p:cNvSpPr>
              <a:spLocks noChangeShapeType="1"/>
            </p:cNvSpPr>
            <p:nvPr/>
          </p:nvSpPr>
          <p:spPr bwMode="auto">
            <a:xfrm>
              <a:off x="2575" y="2773"/>
              <a:ext cx="169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7" name="Line 77"/>
            <p:cNvSpPr>
              <a:spLocks noChangeShapeType="1"/>
            </p:cNvSpPr>
            <p:nvPr/>
          </p:nvSpPr>
          <p:spPr bwMode="auto">
            <a:xfrm>
              <a:off x="1965" y="2095"/>
              <a:ext cx="119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8" name="Line 78"/>
            <p:cNvSpPr>
              <a:spLocks noChangeShapeType="1"/>
            </p:cNvSpPr>
            <p:nvPr/>
          </p:nvSpPr>
          <p:spPr bwMode="auto">
            <a:xfrm flipH="1">
              <a:off x="1835" y="2773"/>
              <a:ext cx="221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399" name="Line 79"/>
            <p:cNvSpPr>
              <a:spLocks noChangeShapeType="1"/>
            </p:cNvSpPr>
            <p:nvPr/>
          </p:nvSpPr>
          <p:spPr bwMode="auto">
            <a:xfrm flipH="1">
              <a:off x="1107" y="2089"/>
              <a:ext cx="593" cy="3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400" name="Line 80"/>
            <p:cNvSpPr>
              <a:spLocks noChangeShapeType="1"/>
            </p:cNvSpPr>
            <p:nvPr/>
          </p:nvSpPr>
          <p:spPr bwMode="auto">
            <a:xfrm>
              <a:off x="1197" y="2761"/>
              <a:ext cx="198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401" name="Line 81"/>
            <p:cNvSpPr>
              <a:spLocks noChangeShapeType="1"/>
            </p:cNvSpPr>
            <p:nvPr/>
          </p:nvSpPr>
          <p:spPr bwMode="auto">
            <a:xfrm flipH="1">
              <a:off x="728" y="2773"/>
              <a:ext cx="221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402" name="Line 82"/>
            <p:cNvSpPr>
              <a:spLocks noChangeShapeType="1"/>
            </p:cNvSpPr>
            <p:nvPr/>
          </p:nvSpPr>
          <p:spPr bwMode="auto">
            <a:xfrm flipH="1">
              <a:off x="452" y="3433"/>
              <a:ext cx="141" cy="2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7350" name="Line 83"/>
          <p:cNvSpPr>
            <a:spLocks noChangeShapeType="1"/>
          </p:cNvSpPr>
          <p:nvPr/>
        </p:nvSpPr>
        <p:spPr bwMode="auto">
          <a:xfrm flipH="1">
            <a:off x="7315200" y="3746500"/>
            <a:ext cx="474663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7351" name="Text Box 84"/>
          <p:cNvSpPr txBox="1">
            <a:spLocks noChangeArrowheads="1"/>
          </p:cNvSpPr>
          <p:nvPr/>
        </p:nvSpPr>
        <p:spPr bwMode="auto">
          <a:xfrm>
            <a:off x="7747000" y="3536950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x</a:t>
            </a:r>
          </a:p>
        </p:txBody>
      </p:sp>
      <p:grpSp>
        <p:nvGrpSpPr>
          <p:cNvPr id="23" name="Group 85"/>
          <p:cNvGrpSpPr>
            <a:grpSpLocks/>
          </p:cNvGrpSpPr>
          <p:nvPr/>
        </p:nvGrpSpPr>
        <p:grpSpPr bwMode="auto">
          <a:xfrm>
            <a:off x="7659688" y="3509963"/>
            <a:ext cx="1441450" cy="755650"/>
            <a:chOff x="4825" y="2211"/>
            <a:chExt cx="908" cy="476"/>
          </a:xfrm>
        </p:grpSpPr>
        <p:sp>
          <p:nvSpPr>
            <p:cNvPr id="57362" name="Text Box 86"/>
            <p:cNvSpPr txBox="1">
              <a:spLocks noChangeArrowheads="1"/>
            </p:cNvSpPr>
            <p:nvPr/>
          </p:nvSpPr>
          <p:spPr bwMode="auto">
            <a:xfrm>
              <a:off x="4825" y="2454"/>
              <a:ext cx="90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r = 1 + 1 = 2</a:t>
              </a:r>
            </a:p>
          </p:txBody>
        </p:sp>
        <p:sp>
          <p:nvSpPr>
            <p:cNvPr id="57363" name="Text Box 87"/>
            <p:cNvSpPr txBox="1">
              <a:spLocks noChangeArrowheads="1"/>
            </p:cNvSpPr>
            <p:nvPr/>
          </p:nvSpPr>
          <p:spPr bwMode="auto">
            <a:xfrm>
              <a:off x="5126" y="2211"/>
              <a:ext cx="43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y = x</a:t>
              </a:r>
            </a:p>
          </p:txBody>
        </p:sp>
      </p:grpSp>
      <p:sp>
        <p:nvSpPr>
          <p:cNvPr id="564312" name="Text Box 88"/>
          <p:cNvSpPr txBox="1">
            <a:spLocks noChangeArrowheads="1"/>
          </p:cNvSpPr>
          <p:nvPr/>
        </p:nvSpPr>
        <p:spPr bwMode="auto">
          <a:xfrm>
            <a:off x="5045075" y="2498725"/>
            <a:ext cx="17780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 = r + 1 + 1 = 4</a:t>
            </a:r>
          </a:p>
        </p:txBody>
      </p:sp>
      <p:sp>
        <p:nvSpPr>
          <p:cNvPr id="564313" name="Line 89"/>
          <p:cNvSpPr>
            <a:spLocks noChangeShapeType="1"/>
          </p:cNvSpPr>
          <p:nvPr/>
        </p:nvSpPr>
        <p:spPr bwMode="auto">
          <a:xfrm flipH="1" flipV="1">
            <a:off x="6705600" y="3335338"/>
            <a:ext cx="358775" cy="538162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4314" name="Text Box 90"/>
          <p:cNvSpPr txBox="1">
            <a:spLocks noChangeArrowheads="1"/>
          </p:cNvSpPr>
          <p:nvPr/>
        </p:nvSpPr>
        <p:spPr bwMode="auto">
          <a:xfrm>
            <a:off x="5967413" y="2740025"/>
            <a:ext cx="308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y</a:t>
            </a:r>
          </a:p>
        </p:txBody>
      </p:sp>
      <p:sp>
        <p:nvSpPr>
          <p:cNvPr id="564315" name="Text Box 91"/>
          <p:cNvSpPr txBox="1">
            <a:spLocks noChangeArrowheads="1"/>
          </p:cNvSpPr>
          <p:nvPr/>
        </p:nvSpPr>
        <p:spPr bwMode="auto">
          <a:xfrm>
            <a:off x="7599363" y="2201863"/>
            <a:ext cx="9861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 = r = 4</a:t>
            </a:r>
          </a:p>
        </p:txBody>
      </p:sp>
      <p:sp>
        <p:nvSpPr>
          <p:cNvPr id="564316" name="Text Box 92"/>
          <p:cNvSpPr txBox="1">
            <a:spLocks noChangeArrowheads="1"/>
          </p:cNvSpPr>
          <p:nvPr/>
        </p:nvSpPr>
        <p:spPr bwMode="auto">
          <a:xfrm>
            <a:off x="7599363" y="1908175"/>
            <a:ext cx="308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y</a:t>
            </a:r>
          </a:p>
        </p:txBody>
      </p:sp>
      <p:sp>
        <p:nvSpPr>
          <p:cNvPr id="564317" name="Line 93"/>
          <p:cNvSpPr>
            <a:spLocks noChangeShapeType="1"/>
          </p:cNvSpPr>
          <p:nvPr/>
        </p:nvSpPr>
        <p:spPr bwMode="auto">
          <a:xfrm flipV="1">
            <a:off x="6715125" y="2465388"/>
            <a:ext cx="393700" cy="385762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4318" name="Line 94"/>
          <p:cNvSpPr>
            <a:spLocks noChangeShapeType="1"/>
          </p:cNvSpPr>
          <p:nvPr/>
        </p:nvSpPr>
        <p:spPr bwMode="auto">
          <a:xfrm flipH="1" flipV="1">
            <a:off x="5702300" y="1765300"/>
            <a:ext cx="1389063" cy="225425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4319" name="Text Box 95"/>
          <p:cNvSpPr txBox="1">
            <a:spLocks noChangeArrowheads="1"/>
          </p:cNvSpPr>
          <p:nvPr/>
        </p:nvSpPr>
        <p:spPr bwMode="auto">
          <a:xfrm>
            <a:off x="5948363" y="1162050"/>
            <a:ext cx="12859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y = root[T]</a:t>
            </a:r>
          </a:p>
        </p:txBody>
      </p:sp>
      <p:sp>
        <p:nvSpPr>
          <p:cNvPr id="564320" name="Text Box 96"/>
          <p:cNvSpPr txBox="1">
            <a:spLocks noChangeArrowheads="1"/>
          </p:cNvSpPr>
          <p:nvPr/>
        </p:nvSpPr>
        <p:spPr bwMode="auto">
          <a:xfrm>
            <a:off x="5948363" y="1503363"/>
            <a:ext cx="20345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 = r + 12 + 1 = 17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7ED7B697-DF15-B94B-A2E2-E7AD4133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7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312" grpId="0"/>
      <p:bldP spid="564313" grpId="0" animBg="1"/>
      <p:bldP spid="564314" grpId="0"/>
      <p:bldP spid="564315" grpId="0"/>
      <p:bldP spid="564316" grpId="0"/>
      <p:bldP spid="564317" grpId="0" animBg="1"/>
      <p:bldP spid="564318" grpId="0" animBg="1"/>
      <p:bldP spid="564319" grpId="0"/>
      <p:bldP spid="56432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Maintaining Subtree Sizes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dirty="0"/>
              <a:t>We need to maintain the </a:t>
            </a:r>
            <a:r>
              <a:rPr lang="en-US" dirty="0">
                <a:latin typeface="Comic Sans MS" pitchFamily="-107" charset="0"/>
              </a:rPr>
              <a:t>size</a:t>
            </a:r>
            <a:r>
              <a:rPr lang="en-US" dirty="0"/>
              <a:t> field during INSERT and DELETE operations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/>
              <a:t>Need to maintain them efficiently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/>
              <a:t>Otherwise, might have to </a:t>
            </a:r>
            <a:r>
              <a:rPr lang="en-US" dirty="0" err="1"/>
              <a:t>recompute</a:t>
            </a:r>
            <a:r>
              <a:rPr lang="en-US" dirty="0"/>
              <a:t> all </a:t>
            </a:r>
            <a:r>
              <a:rPr lang="en-US" dirty="0">
                <a:latin typeface="Comic Sans MS" pitchFamily="-107" charset="0"/>
              </a:rPr>
              <a:t>size</a:t>
            </a:r>
            <a:r>
              <a:rPr lang="en-US" dirty="0"/>
              <a:t> fields, at a cost of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𝝮</a:t>
            </a:r>
            <a:r>
              <a:rPr lang="en-US" dirty="0">
                <a:latin typeface="Comic Sans MS" pitchFamily="-107" charset="0"/>
              </a:rPr>
              <a:t>(n)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016186-6235-4E42-AF3B-4605FE8B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3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9CCF7A-44C8-7E46-80FC-ACE6A3D4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1111250"/>
            <a:ext cx="8694737" cy="3028950"/>
          </a:xfrm>
        </p:spPr>
        <p:txBody>
          <a:bodyPr/>
          <a:lstStyle/>
          <a:p>
            <a:pPr eaLnBrk="1" hangingPunct="1"/>
            <a:r>
              <a:rPr lang="en-US" b="1"/>
              <a:t>Claim</a:t>
            </a:r>
          </a:p>
          <a:p>
            <a:pPr lvl="1" eaLnBrk="1" hangingPunct="1"/>
            <a:r>
              <a:rPr lang="en-US"/>
              <a:t>Any node with height </a:t>
            </a:r>
            <a:r>
              <a:rPr lang="en-US">
                <a:latin typeface="Comic Sans MS" pitchFamily="-107" charset="0"/>
              </a:rPr>
              <a:t>h</a:t>
            </a:r>
            <a:r>
              <a:rPr lang="en-US"/>
              <a:t> has black-height </a:t>
            </a:r>
            <a:r>
              <a:rPr lang="en-US">
                <a:latin typeface="Comic Sans MS" pitchFamily="-107" charset="0"/>
              </a:rPr>
              <a:t>≥ h/2</a:t>
            </a:r>
          </a:p>
          <a:p>
            <a:pPr eaLnBrk="1" hangingPunct="1"/>
            <a:r>
              <a:rPr lang="en-US" b="1"/>
              <a:t>Proof</a:t>
            </a:r>
          </a:p>
          <a:p>
            <a:pPr lvl="1" eaLnBrk="1" hangingPunct="1"/>
            <a:r>
              <a:rPr lang="en-US"/>
              <a:t>By property 4, there are at most </a:t>
            </a:r>
            <a:r>
              <a:rPr lang="en-US">
                <a:latin typeface="Comic Sans MS" pitchFamily="-107" charset="0"/>
              </a:rPr>
              <a:t>h/2</a:t>
            </a:r>
            <a:r>
              <a:rPr lang="en-US"/>
              <a:t> </a:t>
            </a:r>
            <a:r>
              <a:rPr lang="en-US" b="1">
                <a:solidFill>
                  <a:srgbClr val="DD0111"/>
                </a:solidFill>
              </a:rPr>
              <a:t>red</a:t>
            </a:r>
            <a:r>
              <a:rPr lang="en-US"/>
              <a:t> nodes on the path from the node to a leaf</a:t>
            </a:r>
            <a:endParaRPr lang="en-US" b="1">
              <a:solidFill>
                <a:srgbClr val="DD0111"/>
              </a:solidFill>
            </a:endParaRPr>
          </a:p>
          <a:p>
            <a:pPr lvl="1" eaLnBrk="1" hangingPunct="1"/>
            <a:r>
              <a:rPr lang="en-US"/>
              <a:t>Hence at least </a:t>
            </a:r>
            <a:r>
              <a:rPr lang="en-US">
                <a:latin typeface="Comic Sans MS" pitchFamily="-107" charset="0"/>
              </a:rPr>
              <a:t>h/2</a:t>
            </a:r>
            <a:r>
              <a:rPr lang="en-US"/>
              <a:t> are </a:t>
            </a:r>
            <a:r>
              <a:rPr lang="en-US" b="1"/>
              <a:t>black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30663" y="3590925"/>
            <a:ext cx="4860925" cy="2513013"/>
            <a:chOff x="1526" y="2294"/>
            <a:chExt cx="3062" cy="1583"/>
          </a:xfrm>
        </p:grpSpPr>
        <p:sp>
          <p:nvSpPr>
            <p:cNvPr id="22536" name="Oval 5"/>
            <p:cNvSpPr>
              <a:spLocks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2537" name="Oval 6"/>
            <p:cNvSpPr>
              <a:spLocks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2538" name="Oval 7"/>
            <p:cNvSpPr>
              <a:spLocks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2539" name="Oval 8"/>
            <p:cNvSpPr>
              <a:spLocks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2540" name="Oval 9"/>
            <p:cNvSpPr>
              <a:spLocks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2541" name="Oval 10"/>
            <p:cNvSpPr>
              <a:spLocks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2542" name="Oval 11"/>
            <p:cNvSpPr>
              <a:spLocks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2543" name="Line 12"/>
            <p:cNvSpPr>
              <a:spLocks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4" name="Line 13"/>
            <p:cNvSpPr>
              <a:spLocks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5" name="Line 14"/>
            <p:cNvSpPr>
              <a:spLocks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Line 15"/>
            <p:cNvSpPr>
              <a:spLocks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7" name="Line 16"/>
            <p:cNvSpPr>
              <a:spLocks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8" name="Line 17"/>
            <p:cNvSpPr>
              <a:spLocks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5394" name="Rectangle 18"/>
          <p:cNvSpPr>
            <a:spLocks noChangeArrowheads="1"/>
          </p:cNvSpPr>
          <p:nvPr/>
        </p:nvSpPr>
        <p:spPr bwMode="auto">
          <a:xfrm>
            <a:off x="623888" y="5075238"/>
            <a:ext cx="38750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Property 4: if a node is </a:t>
            </a:r>
            <a:r>
              <a:rPr lang="en-US" sz="24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red</a:t>
            </a:r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 then both its children are black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1E2E5-0A36-6549-AEB8-EBE757B5B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1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111251"/>
            <a:ext cx="8593041" cy="4538326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b="1" dirty="0"/>
              <a:t>Claim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/>
              <a:t>The </a:t>
            </a:r>
            <a:r>
              <a:rPr lang="en-US" dirty="0" err="1"/>
              <a:t>subtree</a:t>
            </a:r>
            <a:r>
              <a:rPr lang="en-US" dirty="0"/>
              <a:t> rooted at any node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contains at least </a:t>
            </a:r>
            <a:r>
              <a:rPr lang="en-US" dirty="0">
                <a:latin typeface="Comic Sans MS" pitchFamily="-107" charset="0"/>
              </a:rPr>
              <a:t>2</a:t>
            </a:r>
            <a:r>
              <a:rPr lang="en-US" baseline="30000" dirty="0">
                <a:latin typeface="Comic Sans MS" pitchFamily="-107" charset="0"/>
              </a:rPr>
              <a:t>bh(x)</a:t>
            </a:r>
            <a:r>
              <a:rPr lang="en-US" dirty="0">
                <a:latin typeface="Comic Sans MS" pitchFamily="-107" charset="0"/>
              </a:rPr>
              <a:t> - 1</a:t>
            </a:r>
            <a:r>
              <a:rPr lang="en-US" dirty="0"/>
              <a:t> internal nodes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b="1" dirty="0"/>
              <a:t>Proof: </a:t>
            </a:r>
            <a:r>
              <a:rPr lang="en-US" sz="2400" dirty="0">
                <a:solidFill>
                  <a:schemeClr val="tx1"/>
                </a:solidFill>
              </a:rPr>
              <a:t>By induction on height of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x</a:t>
            </a:r>
            <a:endParaRPr lang="en-US" sz="2400" b="1" dirty="0">
              <a:solidFill>
                <a:schemeClr val="tx1"/>
              </a:solidFill>
              <a:latin typeface="Comic Sans MS" pitchFamily="-107" charset="0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b="1" dirty="0"/>
              <a:t>Basis: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height[x]</a:t>
            </a:r>
            <a:r>
              <a:rPr lang="en-US" sz="2400" dirty="0">
                <a:solidFill>
                  <a:schemeClr val="tx1"/>
                </a:solidFill>
              </a:rPr>
              <a:t> = 0 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⇒</a:t>
            </a: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is a leaf (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NIL[T]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⇒</a:t>
            </a: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bh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(x) = 0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⇒</a:t>
            </a:r>
            <a:r>
              <a:rPr lang="en-US" sz="2400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# of internal nodes: 2</a:t>
            </a:r>
            <a:r>
              <a:rPr lang="en-US" sz="2400" baseline="30000" dirty="0">
                <a:solidFill>
                  <a:schemeClr val="tx1"/>
                </a:solidFill>
              </a:rPr>
              <a:t>0</a:t>
            </a:r>
            <a:r>
              <a:rPr lang="en-US" sz="2400" dirty="0">
                <a:solidFill>
                  <a:schemeClr val="tx1"/>
                </a:solidFill>
              </a:rPr>
              <a:t> - 1 = 0</a:t>
            </a:r>
          </a:p>
        </p:txBody>
      </p:sp>
      <p:sp>
        <p:nvSpPr>
          <p:cNvPr id="487428" name="AutoShape 4"/>
          <p:cNvSpPr>
            <a:spLocks noChangeArrowheads="1"/>
          </p:cNvSpPr>
          <p:nvPr/>
        </p:nvSpPr>
        <p:spPr bwMode="auto">
          <a:xfrm>
            <a:off x="6494463" y="3557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6796088" y="30511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E2CB-B36F-B04D-88F0-BAF9DC29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8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8" grpId="0" animBg="1"/>
      <p:bldP spid="4874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1250"/>
            <a:ext cx="8329612" cy="5813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/>
              <a:t>Inductive step: 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Let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height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x)</a:t>
            </a:r>
            <a:r>
              <a:rPr lang="en-US" sz="2400" dirty="0">
                <a:solidFill>
                  <a:schemeClr val="tx1"/>
                </a:solidFill>
              </a:rPr>
              <a:t> =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h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bh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(x) = b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Any child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y</a:t>
            </a:r>
            <a:r>
              <a:rPr lang="en-US" sz="2400" dirty="0">
                <a:solidFill>
                  <a:schemeClr val="tx1"/>
                </a:solidFill>
              </a:rPr>
              <a:t> of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has: </a:t>
            </a:r>
          </a:p>
          <a:p>
            <a:pPr lvl="1" eaLnBrk="1" hangingPunct="1"/>
            <a:r>
              <a:rPr lang="en-US" sz="2000" dirty="0" err="1">
                <a:solidFill>
                  <a:srgbClr val="008080"/>
                </a:solidFill>
                <a:latin typeface="Comic Sans MS" pitchFamily="-107" charset="0"/>
              </a:rPr>
              <a:t>bh</a:t>
            </a:r>
            <a:r>
              <a:rPr lang="en-US" sz="2000" dirty="0">
                <a:solidFill>
                  <a:srgbClr val="008080"/>
                </a:solidFill>
                <a:latin typeface="Comic Sans MS" pitchFamily="-107" charset="0"/>
              </a:rPr>
              <a:t> (y)</a:t>
            </a:r>
            <a:r>
              <a:rPr lang="en-US" sz="2000" dirty="0">
                <a:latin typeface="Comic Sans MS" pitchFamily="-107" charset="0"/>
              </a:rPr>
              <a:t> =</a:t>
            </a:r>
            <a:endParaRPr lang="en-US" sz="2000" dirty="0"/>
          </a:p>
          <a:p>
            <a:pPr lvl="1" eaLnBrk="1" hangingPunct="1"/>
            <a:r>
              <a:rPr lang="en-US" sz="2000" dirty="0" err="1">
                <a:solidFill>
                  <a:srgbClr val="008080"/>
                </a:solidFill>
                <a:latin typeface="Comic Sans MS" pitchFamily="-107" charset="0"/>
              </a:rPr>
              <a:t>bh</a:t>
            </a:r>
            <a:r>
              <a:rPr lang="en-US" sz="2000" dirty="0">
                <a:solidFill>
                  <a:srgbClr val="008080"/>
                </a:solidFill>
                <a:latin typeface="Comic Sans MS" pitchFamily="-107" charset="0"/>
              </a:rPr>
              <a:t> (y)</a:t>
            </a:r>
            <a:r>
              <a:rPr lang="en-US" sz="2000" dirty="0"/>
              <a:t> =</a:t>
            </a:r>
          </a:p>
          <a:p>
            <a:pPr eaLnBrk="1" hangingPunct="1"/>
            <a:endParaRPr lang="en-US" sz="2400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714625" y="3889375"/>
            <a:ext cx="3648075" cy="1885950"/>
            <a:chOff x="1526" y="2294"/>
            <a:chExt cx="3062" cy="1583"/>
          </a:xfrm>
        </p:grpSpPr>
        <p:sp>
          <p:nvSpPr>
            <p:cNvPr id="24585" name="Oval 5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4586" name="Oval 6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4587" name="Oval 7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4588" name="Oval 8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4589" name="Oval 9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4590" name="Oval 10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4591" name="Oval 11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4592" name="Line 12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3" name="Line 13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Line 14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Line 15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Line 16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Line 17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9490" name="Text Box 18"/>
          <p:cNvSpPr txBox="1">
            <a:spLocks noChangeArrowheads="1"/>
          </p:cNvSpPr>
          <p:nvPr/>
        </p:nvSpPr>
        <p:spPr bwMode="auto">
          <a:xfrm>
            <a:off x="2254250" y="2398713"/>
            <a:ext cx="29803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Comic Sans MS" pitchFamily="-107" charset="0"/>
              </a:rPr>
              <a:t>b</a:t>
            </a:r>
            <a:r>
              <a:rPr lang="en-US" sz="2000" dirty="0"/>
              <a:t>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(if the child is </a:t>
            </a:r>
            <a:r>
              <a:rPr lang="en-US" sz="2000" b="1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red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), or</a:t>
            </a:r>
          </a:p>
        </p:txBody>
      </p:sp>
      <p:sp>
        <p:nvSpPr>
          <p:cNvPr id="489491" name="Text Box 19"/>
          <p:cNvSpPr txBox="1">
            <a:spLocks noChangeArrowheads="1"/>
          </p:cNvSpPr>
          <p:nvPr/>
        </p:nvSpPr>
        <p:spPr bwMode="auto">
          <a:xfrm>
            <a:off x="2217738" y="2763838"/>
            <a:ext cx="32464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pitchFamily="-107" charset="0"/>
              </a:rPr>
              <a:t>b - 1</a:t>
            </a:r>
            <a:r>
              <a:rPr lang="en-US" sz="2000" dirty="0"/>
              <a:t>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(if the child is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black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8AACC-F2FD-4E40-843B-3E5D9D15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90" grpId="0"/>
      <p:bldP spid="4894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22350"/>
            <a:ext cx="6154737" cy="52133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dirty="0"/>
              <a:t>Want to prove: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/>
              <a:t>The </a:t>
            </a:r>
            <a:r>
              <a:rPr lang="en-US" sz="2000" dirty="0" err="1"/>
              <a:t>subtree</a:t>
            </a:r>
            <a:r>
              <a:rPr lang="en-US" sz="2000" dirty="0"/>
              <a:t> rooted at any node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contains at least </a:t>
            </a:r>
            <a:r>
              <a:rPr lang="en-US" sz="2000" dirty="0">
                <a:latin typeface="Comic Sans MS" pitchFamily="-107" charset="0"/>
              </a:rPr>
              <a:t>2</a:t>
            </a:r>
            <a:r>
              <a:rPr lang="en-US" sz="2000" baseline="30000" dirty="0">
                <a:latin typeface="Comic Sans MS" pitchFamily="-107" charset="0"/>
              </a:rPr>
              <a:t>bh(x)</a:t>
            </a:r>
            <a:r>
              <a:rPr lang="en-US" sz="2000" dirty="0">
                <a:latin typeface="Comic Sans MS" pitchFamily="-107" charset="0"/>
              </a:rPr>
              <a:t> - 1</a:t>
            </a:r>
            <a:r>
              <a:rPr lang="en-US" sz="2000" dirty="0"/>
              <a:t> internal nodes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Assume true for children of </a:t>
            </a:r>
            <a:r>
              <a:rPr lang="en-US" sz="2400" dirty="0">
                <a:latin typeface="Comic Sans MS" pitchFamily="-107" charset="0"/>
              </a:rPr>
              <a:t>x</a:t>
            </a:r>
            <a:r>
              <a:rPr lang="en-US" sz="2400" dirty="0"/>
              <a:t>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/>
              <a:t>Their </a:t>
            </a:r>
            <a:r>
              <a:rPr lang="en-US" sz="2000" dirty="0" err="1"/>
              <a:t>subtrees</a:t>
            </a:r>
            <a:r>
              <a:rPr lang="en-US" sz="2000" dirty="0"/>
              <a:t> contain at least </a:t>
            </a:r>
            <a:r>
              <a:rPr lang="en-US" sz="2000" dirty="0">
                <a:latin typeface="Comic Sans MS" pitchFamily="-107" charset="0"/>
              </a:rPr>
              <a:t>2</a:t>
            </a:r>
            <a:r>
              <a:rPr lang="en-US" sz="2000" baseline="30000" dirty="0">
                <a:latin typeface="Comic Sans MS" pitchFamily="-107" charset="0"/>
              </a:rPr>
              <a:t>bh(x) - 1</a:t>
            </a:r>
            <a:r>
              <a:rPr lang="en-US" sz="2000" dirty="0">
                <a:latin typeface="Comic Sans MS" pitchFamily="-107" charset="0"/>
              </a:rPr>
              <a:t> – 1</a:t>
            </a:r>
            <a:r>
              <a:rPr lang="en-US" sz="2000" dirty="0"/>
              <a:t> internal nodes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The </a:t>
            </a:r>
            <a:r>
              <a:rPr lang="en-US" sz="2400" dirty="0" err="1"/>
              <a:t>subtree</a:t>
            </a:r>
            <a:r>
              <a:rPr lang="en-US" sz="2400" dirty="0"/>
              <a:t> rooted at </a:t>
            </a:r>
            <a:r>
              <a:rPr lang="en-US" sz="2400" dirty="0">
                <a:latin typeface="Comic Sans MS" pitchFamily="-107" charset="0"/>
              </a:rPr>
              <a:t>x</a:t>
            </a:r>
            <a:r>
              <a:rPr lang="en-US" sz="2400" dirty="0"/>
              <a:t> contains at least: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	(2</a:t>
            </a:r>
            <a:r>
              <a:rPr lang="en-US" sz="2400" baseline="30000" dirty="0">
                <a:latin typeface="Comic Sans MS" pitchFamily="-107" charset="0"/>
              </a:rPr>
              <a:t>bh(x) - 1</a:t>
            </a:r>
            <a:r>
              <a:rPr lang="en-US" sz="2400" dirty="0">
                <a:latin typeface="Comic Sans MS" pitchFamily="-107" charset="0"/>
              </a:rPr>
              <a:t> – 1) + (2</a:t>
            </a:r>
            <a:r>
              <a:rPr lang="en-US" sz="2400" baseline="30000" dirty="0">
                <a:latin typeface="Comic Sans MS" pitchFamily="-107" charset="0"/>
              </a:rPr>
              <a:t>bh(x) - 1</a:t>
            </a:r>
            <a:r>
              <a:rPr lang="en-US" sz="2400" dirty="0">
                <a:latin typeface="Comic Sans MS" pitchFamily="-107" charset="0"/>
              </a:rPr>
              <a:t> – 1) + 1 = </a:t>
            </a:r>
            <a:r>
              <a:rPr lang="en-US" sz="2400" dirty="0"/>
              <a:t> 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	2 · (2</a:t>
            </a:r>
            <a:r>
              <a:rPr lang="en-US" sz="2400" baseline="30000" dirty="0">
                <a:latin typeface="Comic Sans MS" pitchFamily="-107" charset="0"/>
              </a:rPr>
              <a:t>bh(x) - 1</a:t>
            </a:r>
            <a:r>
              <a:rPr lang="en-US" sz="2400" dirty="0">
                <a:latin typeface="Comic Sans MS" pitchFamily="-107" charset="0"/>
              </a:rPr>
              <a:t> - 1) + 1 =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	2</a:t>
            </a:r>
            <a:r>
              <a:rPr lang="en-US" sz="2400" baseline="30000" dirty="0">
                <a:latin typeface="Comic Sans MS" pitchFamily="-107" charset="0"/>
              </a:rPr>
              <a:t>bh(x) </a:t>
            </a:r>
            <a:r>
              <a:rPr lang="en-US" sz="2400" dirty="0">
                <a:latin typeface="Comic Sans MS" pitchFamily="-107" charset="0"/>
              </a:rPr>
              <a:t>- 1</a:t>
            </a:r>
            <a:r>
              <a:rPr lang="en-US" sz="2400" dirty="0"/>
              <a:t> internal nodes</a:t>
            </a:r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7543800" y="1798638"/>
            <a:ext cx="506413" cy="447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5607" name="Line 5"/>
          <p:cNvSpPr>
            <a:spLocks noChangeShapeType="1"/>
          </p:cNvSpPr>
          <p:nvPr/>
        </p:nvSpPr>
        <p:spPr bwMode="auto">
          <a:xfrm flipH="1">
            <a:off x="7305675" y="2236788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Line 6"/>
          <p:cNvSpPr>
            <a:spLocks noChangeShapeType="1"/>
          </p:cNvSpPr>
          <p:nvPr/>
        </p:nvSpPr>
        <p:spPr bwMode="auto">
          <a:xfrm>
            <a:off x="7915275" y="2227263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Oval 7"/>
          <p:cNvSpPr>
            <a:spLocks noChangeArrowheads="1"/>
          </p:cNvSpPr>
          <p:nvPr/>
        </p:nvSpPr>
        <p:spPr bwMode="auto">
          <a:xfrm>
            <a:off x="6999288" y="2616200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8094663" y="2606675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5611" name="AutoShape 9"/>
          <p:cNvSpPr>
            <a:spLocks noChangeArrowheads="1"/>
          </p:cNvSpPr>
          <p:nvPr/>
        </p:nvSpPr>
        <p:spPr bwMode="auto">
          <a:xfrm>
            <a:off x="6878638" y="3052763"/>
            <a:ext cx="725487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2" name="AutoShape 10"/>
          <p:cNvSpPr>
            <a:spLocks noChangeArrowheads="1"/>
          </p:cNvSpPr>
          <p:nvPr/>
        </p:nvSpPr>
        <p:spPr bwMode="auto">
          <a:xfrm>
            <a:off x="7985125" y="3052763"/>
            <a:ext cx="725488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B9D19-FF9C-5942-90F3-C2DD82F1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/>
              <a:t>Lemma: </a:t>
            </a:r>
            <a:r>
              <a:rPr lang="en-US" dirty="0">
                <a:solidFill>
                  <a:schemeClr val="tx1"/>
                </a:solidFill>
              </a:rPr>
              <a:t>A red-black tree with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internal nodes has height at most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2lg(n + 1).</a:t>
            </a:r>
          </a:p>
          <a:p>
            <a:pPr eaLnBrk="1" hangingPunct="1">
              <a:buFontTx/>
              <a:buNone/>
            </a:pPr>
            <a:r>
              <a:rPr lang="en-US" b="1" dirty="0"/>
              <a:t>Proof:</a:t>
            </a:r>
          </a:p>
          <a:p>
            <a:pPr eaLnBrk="1" hangingPunct="1">
              <a:buFontTx/>
              <a:buNone/>
            </a:pPr>
            <a:r>
              <a:rPr lang="en-US" dirty="0"/>
              <a:t>		</a:t>
            </a:r>
            <a:r>
              <a:rPr lang="en-US" dirty="0">
                <a:latin typeface="Comic Sans MS" pitchFamily="-107" charset="0"/>
              </a:rPr>
              <a:t>n</a:t>
            </a: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Add 1 to all sides and then take logs: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Comic Sans MS" pitchFamily="-107" charset="0"/>
              </a:rPr>
              <a:t>			n + 1 ≥ 2</a:t>
            </a:r>
            <a:r>
              <a:rPr lang="en-US" baseline="30000" dirty="0">
                <a:latin typeface="Comic Sans MS" pitchFamily="-107" charset="0"/>
              </a:rPr>
              <a:t>b  </a:t>
            </a:r>
            <a:r>
              <a:rPr lang="en-US" dirty="0">
                <a:latin typeface="Comic Sans MS" pitchFamily="-107" charset="0"/>
              </a:rPr>
              <a:t>≥ 2</a:t>
            </a:r>
            <a:r>
              <a:rPr lang="en-US" baseline="30000" dirty="0">
                <a:latin typeface="Comic Sans MS" pitchFamily="-107" charset="0"/>
              </a:rPr>
              <a:t>h/2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dirty="0"/>
              <a:t>			</a:t>
            </a:r>
            <a:r>
              <a:rPr lang="en-US" dirty="0" err="1">
                <a:latin typeface="Comic Sans MS" pitchFamily="-107" charset="0"/>
              </a:rPr>
              <a:t>lg</a:t>
            </a:r>
            <a:r>
              <a:rPr lang="en-US" dirty="0">
                <a:latin typeface="Comic Sans MS" pitchFamily="-107" charset="0"/>
              </a:rPr>
              <a:t>(n + 1) ≥ h/2</a:t>
            </a:r>
            <a:r>
              <a:rPr lang="en-US" dirty="0"/>
              <a:t> </a:t>
            </a:r>
            <a:r>
              <a:rPr lang="en-US" dirty="0">
                <a:sym typeface="Symbol" pitchFamily="-107" charset="2"/>
              </a:rPr>
              <a:t>⇒</a:t>
            </a:r>
          </a:p>
          <a:p>
            <a:pPr eaLnBrk="1" hangingPunct="1"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h ≤ 2 </a:t>
            </a:r>
            <a:r>
              <a:rPr lang="en-US" dirty="0" err="1">
                <a:latin typeface="Comic Sans MS" pitchFamily="-107" charset="0"/>
              </a:rPr>
              <a:t>lg</a:t>
            </a:r>
            <a:r>
              <a:rPr lang="en-US" dirty="0">
                <a:latin typeface="Comic Sans MS" pitchFamily="-107" charset="0"/>
              </a:rPr>
              <a:t>(n + 1)</a:t>
            </a:r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7543800" y="1798638"/>
            <a:ext cx="506413" cy="447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root</a:t>
            </a:r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 flipH="1">
            <a:off x="7305675" y="2236788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>
            <a:off x="7915275" y="2227263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Oval 7"/>
          <p:cNvSpPr>
            <a:spLocks noChangeArrowheads="1"/>
          </p:cNvSpPr>
          <p:nvPr/>
        </p:nvSpPr>
        <p:spPr bwMode="auto">
          <a:xfrm>
            <a:off x="6999288" y="2616200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8094663" y="2606675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6635" name="AutoShape 9"/>
          <p:cNvSpPr>
            <a:spLocks noChangeArrowheads="1"/>
          </p:cNvSpPr>
          <p:nvPr/>
        </p:nvSpPr>
        <p:spPr bwMode="auto">
          <a:xfrm>
            <a:off x="6878638" y="3052763"/>
            <a:ext cx="725487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AutoShape 10"/>
          <p:cNvSpPr>
            <a:spLocks noChangeArrowheads="1"/>
          </p:cNvSpPr>
          <p:nvPr/>
        </p:nvSpPr>
        <p:spPr bwMode="auto">
          <a:xfrm>
            <a:off x="7985125" y="3052763"/>
            <a:ext cx="725488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5730875" y="1804988"/>
            <a:ext cx="19255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height(root) = h</a:t>
            </a: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5719763" y="2103438"/>
            <a:ext cx="152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bh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(root) = b</a:t>
            </a:r>
          </a:p>
        </p:txBody>
      </p:sp>
      <p:sp>
        <p:nvSpPr>
          <p:cNvPr id="493581" name="Rectangle 13"/>
          <p:cNvSpPr>
            <a:spLocks noChangeArrowheads="1"/>
          </p:cNvSpPr>
          <p:nvPr/>
        </p:nvSpPr>
        <p:spPr bwMode="auto">
          <a:xfrm>
            <a:off x="625475" y="3092450"/>
            <a:ext cx="13660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number 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n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of internal 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nodes</a:t>
            </a:r>
          </a:p>
        </p:txBody>
      </p:sp>
      <p:sp>
        <p:nvSpPr>
          <p:cNvPr id="493582" name="Rectangle 14"/>
          <p:cNvSpPr>
            <a:spLocks noChangeArrowheads="1"/>
          </p:cNvSpPr>
          <p:nvPr/>
        </p:nvSpPr>
        <p:spPr bwMode="auto">
          <a:xfrm>
            <a:off x="2413000" y="2663825"/>
            <a:ext cx="1271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7" charset="0"/>
              </a:rPr>
              <a:t>≥ 2</a:t>
            </a:r>
            <a:r>
              <a:rPr lang="en-US" sz="2800" baseline="30000">
                <a:solidFill>
                  <a:schemeClr val="accent2"/>
                </a:solidFill>
                <a:latin typeface="Comic Sans MS" pitchFamily="-107" charset="0"/>
              </a:rPr>
              <a:t>b </a:t>
            </a:r>
            <a:r>
              <a:rPr lang="en-US" sz="2800">
                <a:solidFill>
                  <a:schemeClr val="accent2"/>
                </a:solidFill>
                <a:latin typeface="Comic Sans MS" pitchFamily="-107" charset="0"/>
              </a:rPr>
              <a:t>- 1</a:t>
            </a:r>
          </a:p>
        </p:txBody>
      </p:sp>
      <p:sp>
        <p:nvSpPr>
          <p:cNvPr id="493583" name="Rectangle 15"/>
          <p:cNvSpPr>
            <a:spLocks noChangeArrowheads="1"/>
          </p:cNvSpPr>
          <p:nvPr/>
        </p:nvSpPr>
        <p:spPr bwMode="auto">
          <a:xfrm>
            <a:off x="4292600" y="266223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7" charset="0"/>
              </a:rPr>
              <a:t>≥ 2</a:t>
            </a:r>
            <a:r>
              <a:rPr lang="en-US" sz="2800" baseline="30000">
                <a:solidFill>
                  <a:schemeClr val="accent2"/>
                </a:solidFill>
                <a:latin typeface="Comic Sans MS" pitchFamily="-107" charset="0"/>
              </a:rPr>
              <a:t>h/2</a:t>
            </a:r>
            <a:r>
              <a:rPr lang="en-US" sz="2800">
                <a:solidFill>
                  <a:schemeClr val="accent2"/>
                </a:solidFill>
                <a:latin typeface="Comic Sans MS" pitchFamily="-107" charset="0"/>
              </a:rPr>
              <a:t> - 1</a:t>
            </a:r>
          </a:p>
        </p:txBody>
      </p:sp>
      <p:sp>
        <p:nvSpPr>
          <p:cNvPr id="493584" name="Rectangle 16"/>
          <p:cNvSpPr>
            <a:spLocks noChangeArrowheads="1"/>
          </p:cNvSpPr>
          <p:nvPr/>
        </p:nvSpPr>
        <p:spPr bwMode="auto">
          <a:xfrm>
            <a:off x="3740150" y="3430588"/>
            <a:ext cx="1608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since b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≥ h/2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95D84-82CB-CC41-B779-D2A224F9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81" grpId="0"/>
      <p:bldP spid="493582" grpId="0"/>
      <p:bldP spid="493583" grpId="0"/>
      <p:bldP spid="4935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3788</TotalTime>
  <Words>3086</Words>
  <Application>Microsoft Macintosh PowerPoint</Application>
  <PresentationFormat>On-screen Show (4:3)</PresentationFormat>
  <Paragraphs>769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Analysis of Algorithms CS 477/677</vt:lpstr>
      <vt:lpstr>Red-Black Trees</vt:lpstr>
      <vt:lpstr>Red-Black Trees Properties</vt:lpstr>
      <vt:lpstr>Black-Height of a Node</vt:lpstr>
      <vt:lpstr>Properties of Red-Black Trees</vt:lpstr>
      <vt:lpstr>Properties of Red-Black Trees</vt:lpstr>
      <vt:lpstr>Properties of Red-Black Trees</vt:lpstr>
      <vt:lpstr>Properties of Red-Black Trees</vt:lpstr>
      <vt:lpstr>Properties of Red-Black Trees</vt:lpstr>
      <vt:lpstr>Operations on Red-Black Trees</vt:lpstr>
      <vt:lpstr>INSERT</vt:lpstr>
      <vt:lpstr>DELETE</vt:lpstr>
      <vt:lpstr>DELETE</vt:lpstr>
      <vt:lpstr>Rotations</vt:lpstr>
      <vt:lpstr>Left Rotations</vt:lpstr>
      <vt:lpstr>Example: LEFT-ROTATE </vt:lpstr>
      <vt:lpstr>LEFT-ROTATE(T, x)</vt:lpstr>
      <vt:lpstr>Right Rotations</vt:lpstr>
      <vt:lpstr>Insertion</vt:lpstr>
      <vt:lpstr>RB-INSERT(T, z)</vt:lpstr>
      <vt:lpstr>RB-INSERT(T, z)</vt:lpstr>
      <vt:lpstr>RB Properties Affected by Insert</vt:lpstr>
      <vt:lpstr>RB-INSERT-FIXUP – Case 1</vt:lpstr>
      <vt:lpstr>RB-INSERT-FIXUP – Case 1</vt:lpstr>
      <vt:lpstr>RB-INSERT-FIXUP – Case 3</vt:lpstr>
      <vt:lpstr>RB-INSERT-FIXUP – Case 2</vt:lpstr>
      <vt:lpstr>RB-INSERT-FIXUP(T, z)</vt:lpstr>
      <vt:lpstr>Example</vt:lpstr>
      <vt:lpstr>Analysis of RB-INSERT</vt:lpstr>
      <vt:lpstr>Red-Black Trees - Summary</vt:lpstr>
      <vt:lpstr>Augmenting Data Structures</vt:lpstr>
      <vt:lpstr>Dynamic Order Statistics</vt:lpstr>
      <vt:lpstr>Order-Statistic Tree</vt:lpstr>
      <vt:lpstr>Example: Order-Statistic Tree</vt:lpstr>
      <vt:lpstr>OS-SELECT</vt:lpstr>
      <vt:lpstr>OS-SELECT(x, i)</vt:lpstr>
      <vt:lpstr>Example: OS-SELECT</vt:lpstr>
      <vt:lpstr>OS-RANK</vt:lpstr>
      <vt:lpstr>OS-RANK(T, x)</vt:lpstr>
      <vt:lpstr>Example: OS-RANK</vt:lpstr>
      <vt:lpstr>Maintaining Subtree Sizes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684</cp:revision>
  <cp:lastPrinted>2017-02-28T18:13:55Z</cp:lastPrinted>
  <dcterms:created xsi:type="dcterms:W3CDTF">2011-01-18T17:28:39Z</dcterms:created>
  <dcterms:modified xsi:type="dcterms:W3CDTF">2020-03-04T00:46:03Z</dcterms:modified>
</cp:coreProperties>
</file>