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592" r:id="rId3"/>
    <p:sldId id="593" r:id="rId4"/>
    <p:sldId id="594" r:id="rId5"/>
    <p:sldId id="595" r:id="rId6"/>
    <p:sldId id="596" r:id="rId7"/>
    <p:sldId id="597" r:id="rId8"/>
    <p:sldId id="598" r:id="rId9"/>
    <p:sldId id="599" r:id="rId10"/>
    <p:sldId id="600" r:id="rId11"/>
    <p:sldId id="601" r:id="rId12"/>
    <p:sldId id="602" r:id="rId13"/>
    <p:sldId id="603" r:id="rId14"/>
    <p:sldId id="604" r:id="rId15"/>
    <p:sldId id="605" r:id="rId16"/>
    <p:sldId id="606" r:id="rId17"/>
    <p:sldId id="607" r:id="rId18"/>
    <p:sldId id="608" r:id="rId19"/>
    <p:sldId id="610" r:id="rId20"/>
    <p:sldId id="611" r:id="rId21"/>
    <p:sldId id="612" r:id="rId22"/>
    <p:sldId id="613" r:id="rId23"/>
    <p:sldId id="614" r:id="rId24"/>
    <p:sldId id="615" r:id="rId25"/>
    <p:sldId id="616" r:id="rId26"/>
    <p:sldId id="617" r:id="rId27"/>
    <p:sldId id="618" r:id="rId28"/>
    <p:sldId id="619" r:id="rId29"/>
    <p:sldId id="620" r:id="rId30"/>
    <p:sldId id="290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05" autoAdjust="0"/>
    <p:restoredTop sz="94674" autoAdjust="0"/>
  </p:normalViewPr>
  <p:slideViewPr>
    <p:cSldViewPr snapToGrid="0">
      <p:cViewPr varScale="1">
        <p:scale>
          <a:sx n="124" d="100"/>
          <a:sy n="124" d="100"/>
        </p:scale>
        <p:origin x="18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A2B8E-AF9C-BA4C-87F3-F31AC18A578A}" type="slidenum">
              <a:rPr lang="en-US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2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B666C3-999A-B843-9523-23CE150A9733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03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D7F15-483C-B546-B45E-F87EFCD76FF3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43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5A98BA-F0F4-D445-B86C-1FEBE98BAE66}" type="slidenum">
              <a:rPr lang="en-US"/>
              <a:pPr/>
              <a:t>13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33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D178EF-A3AE-A240-841C-DFF9564350A6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96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4F3E6-EFEE-6B4E-96C8-0006DCA12923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3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CF576-FFDB-9849-8399-1E8D978578A3}" type="slidenum">
              <a:rPr lang="en-US"/>
              <a:pPr/>
              <a:t>16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88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E3A2F3-57A8-7A4E-859C-09F44CB4BBE6}" type="slidenum">
              <a:rPr lang="en-US"/>
              <a:pPr/>
              <a:t>17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282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08D80-080B-5246-B0DB-48E089A8702D}" type="slidenum">
              <a:rPr lang="en-US"/>
              <a:pPr/>
              <a:t>18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168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BACAC3-C2C8-3448-8B5F-548E3727D432}" type="slidenum">
              <a:rPr lang="en-US"/>
              <a:pPr/>
              <a:t>19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8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5F397-BD90-614F-B0F6-83A8E4B97559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24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4405F5-EDAC-624D-91A5-E4AC54095E4C}" type="slidenum">
              <a:rPr lang="en-US"/>
              <a:pPr/>
              <a:t>20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97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1003A-4289-DC4E-8016-F3AC20C99869}" type="slidenum">
              <a:rPr lang="en-US"/>
              <a:pPr/>
              <a:t>21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16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94333-061E-DD45-AE00-6419A9BEEFCF}" type="slidenum">
              <a:rPr lang="en-US"/>
              <a:pPr/>
              <a:t>22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32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FE35F4-E8FF-1941-8B24-1FAC4E5258BE}" type="slidenum">
              <a:rPr lang="en-US"/>
              <a:pPr/>
              <a:t>23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519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774C5-7C6C-A641-A05A-C543AD1654EF}" type="slidenum">
              <a:rPr lang="en-US"/>
              <a:pPr/>
              <a:t>24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034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3251FD-28B7-2248-AD3F-BAEEE36F4403}" type="slidenum">
              <a:rPr lang="en-US"/>
              <a:pPr/>
              <a:t>25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464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418EB-CFB6-4345-9F73-032550EE5F1F}" type="slidenum">
              <a:rPr lang="en-US"/>
              <a:pPr/>
              <a:t>26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798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89E6-B743-7146-AB3B-BFB1D96CE27A}" type="slidenum">
              <a:rPr lang="en-US"/>
              <a:pPr/>
              <a:t>27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735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F03CE6-1103-054B-AFA1-110AC6CE2F0B}" type="slidenum">
              <a:rPr lang="en-US"/>
              <a:pPr/>
              <a:t>28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543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1487A-1AC5-8B47-87EF-F86F15AAACA0}" type="slidenum">
              <a:rPr lang="en-US"/>
              <a:pPr/>
              <a:t>29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19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BC752E-EA56-4B85-AAE2-6325192883B3}" type="slidenum">
              <a:rPr lang="en-US"/>
              <a:pPr/>
              <a:t>3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07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30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C3D44-D0B5-C840-B7F7-E0FF92F29B01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39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7F7E2E-0F37-784C-BE35-6BFC60D90BD7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98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FCCF1-760C-4C46-9951-032DAE9DC652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9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9FC2D-EA58-9244-8810-886EF5F7CEAB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3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526B7B-7D17-C240-B48B-A5E5AEB8FD3C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23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F70744-D73E-6F44-91F0-8E3F2089B608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png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0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Recurrences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pitchFamily="-106" charset="0"/>
              </a:rPr>
              <a:t>T(n) = T(n-1) + n			</a:t>
            </a:r>
            <a:r>
              <a:rPr lang="el-GR">
                <a:latin typeface="Comic Sans MS" pitchFamily="-106" charset="0"/>
              </a:rPr>
              <a:t>Θ</a:t>
            </a:r>
            <a:r>
              <a:rPr lang="en-US">
                <a:latin typeface="Comic Sans MS" pitchFamily="-106" charset="0"/>
              </a:rPr>
              <a:t>(n</a:t>
            </a:r>
            <a:r>
              <a:rPr lang="en-US" baseline="30000">
                <a:latin typeface="Comic Sans MS" pitchFamily="-106" charset="0"/>
              </a:rPr>
              <a:t>2</a:t>
            </a:r>
            <a:r>
              <a:rPr lang="en-US">
                <a:latin typeface="Comic Sans MS" pitchFamily="-106" charset="0"/>
              </a:rPr>
              <a:t>)</a:t>
            </a:r>
            <a:endParaRPr lang="el-GR">
              <a:latin typeface="Comic Sans MS" pitchFamily="-106" charset="0"/>
            </a:endParaRPr>
          </a:p>
          <a:p>
            <a:pPr lvl="1" eaLnBrk="1" hangingPunct="1"/>
            <a:r>
              <a:rPr lang="en-US"/>
              <a:t>Recursive algorithm that loops through the input to eliminate one item</a:t>
            </a:r>
          </a:p>
          <a:p>
            <a:pPr eaLnBrk="1" hangingPunct="1"/>
            <a:r>
              <a:rPr lang="en-US">
                <a:latin typeface="Comic Sans MS" pitchFamily="-106" charset="0"/>
              </a:rPr>
              <a:t>T(n) = T(n/2) + c			</a:t>
            </a:r>
            <a:r>
              <a:rPr lang="el-GR">
                <a:latin typeface="Comic Sans MS" pitchFamily="-106" charset="0"/>
              </a:rPr>
              <a:t>Θ</a:t>
            </a:r>
            <a:r>
              <a:rPr lang="en-US">
                <a:latin typeface="Comic Sans MS" pitchFamily="-106" charset="0"/>
              </a:rPr>
              <a:t>(lgn)</a:t>
            </a:r>
          </a:p>
          <a:p>
            <a:pPr lvl="1" eaLnBrk="1" hangingPunct="1"/>
            <a:r>
              <a:rPr lang="en-US"/>
              <a:t>Recursive algorithm that halves the input in one step</a:t>
            </a:r>
          </a:p>
          <a:p>
            <a:pPr eaLnBrk="1" hangingPunct="1"/>
            <a:r>
              <a:rPr lang="en-US">
                <a:latin typeface="Comic Sans MS" pitchFamily="-106" charset="0"/>
              </a:rPr>
              <a:t>T(n) = T(n/2) + n			</a:t>
            </a:r>
            <a:r>
              <a:rPr lang="el-GR">
                <a:latin typeface="Comic Sans MS" pitchFamily="-106" charset="0"/>
              </a:rPr>
              <a:t>Θ</a:t>
            </a:r>
            <a:r>
              <a:rPr lang="en-US">
                <a:latin typeface="Comic Sans MS" pitchFamily="-106" charset="0"/>
              </a:rPr>
              <a:t>(n)</a:t>
            </a:r>
          </a:p>
          <a:p>
            <a:pPr lvl="1" eaLnBrk="1" hangingPunct="1"/>
            <a:r>
              <a:rPr lang="en-US"/>
              <a:t>Recursive algorithm that halves the input but must examine every item in the input</a:t>
            </a:r>
          </a:p>
          <a:p>
            <a:pPr eaLnBrk="1" hangingPunct="1"/>
            <a:r>
              <a:rPr lang="en-US">
                <a:latin typeface="Comic Sans MS" pitchFamily="-106" charset="0"/>
              </a:rPr>
              <a:t>T(n) = 2T(n/2) + 1			</a:t>
            </a:r>
            <a:r>
              <a:rPr lang="el-GR">
                <a:latin typeface="Comic Sans MS" pitchFamily="-106" charset="0"/>
              </a:rPr>
              <a:t>Θ</a:t>
            </a:r>
            <a:r>
              <a:rPr lang="en-US">
                <a:latin typeface="Comic Sans MS" pitchFamily="-106" charset="0"/>
              </a:rPr>
              <a:t>(n)</a:t>
            </a:r>
          </a:p>
          <a:p>
            <a:pPr lvl="1" eaLnBrk="1" hangingPunct="1"/>
            <a:r>
              <a:rPr lang="en-US"/>
              <a:t>Recursive algorithm that splits the input into 2 halves and does a constant amount of other work</a:t>
            </a:r>
          </a:p>
        </p:txBody>
      </p:sp>
    </p:spTree>
    <p:extLst>
      <p:ext uri="{BB962C8B-B14F-4D97-AF65-F5344CB8AC3E}">
        <p14:creationId xmlns:p14="http://schemas.microsoft.com/office/powerpoint/2010/main" val="54384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3505200" y="6324600"/>
            <a:ext cx="2209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650287" cy="906462"/>
          </a:xfrm>
        </p:spPr>
        <p:txBody>
          <a:bodyPr/>
          <a:lstStyle/>
          <a:p>
            <a:pPr eaLnBrk="1" hangingPunct="1"/>
            <a:r>
              <a:rPr lang="en-US" sz="3600"/>
              <a:t>Analyzing Divide and Conquer Algorithms</a:t>
            </a:r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095375"/>
            <a:ext cx="8564562" cy="5610225"/>
          </a:xfrm>
        </p:spPr>
        <p:txBody>
          <a:bodyPr/>
          <a:lstStyle/>
          <a:p>
            <a:pPr eaLnBrk="1" hangingPunct="1"/>
            <a:r>
              <a:rPr lang="en-US" dirty="0"/>
              <a:t>The recurrence is based on the three steps of the paradigm:</a:t>
            </a:r>
          </a:p>
          <a:p>
            <a:pPr lvl="1" eaLnBrk="1" hangingPunct="1"/>
            <a:r>
              <a:rPr lang="en-US" dirty="0">
                <a:latin typeface="Comic Sans MS" pitchFamily="-106" charset="0"/>
              </a:rPr>
              <a:t>T(n)</a:t>
            </a:r>
            <a:r>
              <a:rPr lang="en-US" dirty="0"/>
              <a:t> = running time on a problem of size </a:t>
            </a:r>
            <a:r>
              <a:rPr lang="en-US" dirty="0">
                <a:latin typeface="Comic Sans MS" pitchFamily="-106" charset="0"/>
              </a:rPr>
              <a:t>n</a:t>
            </a:r>
          </a:p>
          <a:p>
            <a:pPr lvl="1" eaLnBrk="1" hangingPunct="1"/>
            <a:r>
              <a:rPr lang="en-US" b="1" dirty="0">
                <a:sym typeface="Symbol" pitchFamily="-106" charset="2"/>
              </a:rPr>
              <a:t>Divide</a:t>
            </a:r>
            <a:r>
              <a:rPr lang="en-US" dirty="0">
                <a:sym typeface="Symbol" pitchFamily="-106" charset="2"/>
              </a:rPr>
              <a:t> the problem into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a</a:t>
            </a:r>
            <a:r>
              <a:rPr lang="en-US" dirty="0">
                <a:sym typeface="Symbol" pitchFamily="-106" charset="2"/>
              </a:rPr>
              <a:t> </a:t>
            </a:r>
            <a:r>
              <a:rPr lang="en-US" dirty="0" err="1">
                <a:sym typeface="Symbol" pitchFamily="-106" charset="2"/>
              </a:rPr>
              <a:t>subproblems</a:t>
            </a:r>
            <a:r>
              <a:rPr lang="en-US" dirty="0">
                <a:sym typeface="Symbol" pitchFamily="-106" charset="2"/>
              </a:rPr>
              <a:t>, each of size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n/b</a:t>
            </a:r>
            <a:r>
              <a:rPr lang="en-US" dirty="0">
                <a:sym typeface="Symbol" pitchFamily="-106" charset="2"/>
              </a:rPr>
              <a:t>: takes</a:t>
            </a:r>
          </a:p>
          <a:p>
            <a:pPr lvl="1" eaLnBrk="1" hangingPunct="1"/>
            <a:r>
              <a:rPr lang="en-US" b="1" dirty="0">
                <a:sym typeface="Symbol" pitchFamily="-106" charset="2"/>
              </a:rPr>
              <a:t>Conquer</a:t>
            </a:r>
            <a:r>
              <a:rPr lang="en-US" dirty="0">
                <a:sym typeface="Symbol" pitchFamily="-106" charset="2"/>
              </a:rPr>
              <a:t> (solve) the </a:t>
            </a:r>
            <a:r>
              <a:rPr lang="en-US" dirty="0" err="1">
                <a:sym typeface="Symbol" pitchFamily="-106" charset="2"/>
              </a:rPr>
              <a:t>subproblems</a:t>
            </a:r>
            <a:r>
              <a:rPr lang="en-US" dirty="0">
                <a:sym typeface="Symbol" pitchFamily="-106" charset="2"/>
              </a:rPr>
              <a:t>: takes</a:t>
            </a:r>
            <a:endParaRPr lang="en-US" dirty="0">
              <a:latin typeface="Comic Sans MS" pitchFamily="-106" charset="0"/>
              <a:sym typeface="Symbol" pitchFamily="-106" charset="2"/>
            </a:endParaRPr>
          </a:p>
          <a:p>
            <a:pPr lvl="1" eaLnBrk="1" hangingPunct="1"/>
            <a:r>
              <a:rPr lang="en-US" b="1" dirty="0">
                <a:sym typeface="Symbol" pitchFamily="-106" charset="2"/>
              </a:rPr>
              <a:t>Combine</a:t>
            </a:r>
            <a:r>
              <a:rPr lang="en-US" dirty="0">
                <a:sym typeface="Symbol" pitchFamily="-106" charset="2"/>
              </a:rPr>
              <a:t> the solutions: takes</a:t>
            </a:r>
          </a:p>
          <a:p>
            <a:pPr eaLnBrk="1" hangingPunct="1">
              <a:buFontTx/>
              <a:buNone/>
            </a:pPr>
            <a:r>
              <a:rPr lang="en-US" dirty="0">
                <a:sym typeface="Symbol" pitchFamily="-106" charset="2"/>
              </a:rPr>
              <a:t>			 </a:t>
            </a:r>
            <a:r>
              <a:rPr lang="el-GR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(1)				</a:t>
            </a:r>
            <a:r>
              <a:rPr lang="en-US" dirty="0">
                <a:sym typeface="Symbol" pitchFamily="-106" charset="2"/>
              </a:rPr>
              <a:t>if </a:t>
            </a:r>
            <a:r>
              <a:rPr lang="en-US" dirty="0">
                <a:latin typeface="Comic Sans MS" pitchFamily="-106" charset="0"/>
              </a:rPr>
              <a:t>n </a:t>
            </a:r>
            <a:r>
              <a:rPr lang="en-US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≤ c</a:t>
            </a:r>
            <a:r>
              <a:rPr lang="en-US" dirty="0">
                <a:sym typeface="Symbol" pitchFamily="-106" charset="2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dirty="0">
                <a:sym typeface="Symbol" pitchFamily="-106" charset="2"/>
              </a:rPr>
              <a:t>     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T(n) = 	</a:t>
            </a:r>
            <a:endParaRPr lang="en-US" dirty="0">
              <a:sym typeface="Symbol" pitchFamily="-106" charset="2"/>
            </a:endParaRPr>
          </a:p>
        </p:txBody>
      </p:sp>
      <p:sp>
        <p:nvSpPr>
          <p:cNvPr id="35847" name="AutoShape 5"/>
          <p:cNvSpPr>
            <a:spLocks/>
          </p:cNvSpPr>
          <p:nvPr/>
        </p:nvSpPr>
        <p:spPr bwMode="auto">
          <a:xfrm>
            <a:off x="2185988" y="4289425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246" name="Rectangle 6"/>
          <p:cNvSpPr>
            <a:spLocks noChangeArrowheads="1"/>
          </p:cNvSpPr>
          <p:nvPr/>
        </p:nvSpPr>
        <p:spPr bwMode="auto">
          <a:xfrm>
            <a:off x="2597150" y="2781300"/>
            <a:ext cx="887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D(n)</a:t>
            </a:r>
          </a:p>
        </p:txBody>
      </p:sp>
      <p:sp>
        <p:nvSpPr>
          <p:cNvPr id="522247" name="Rectangle 7"/>
          <p:cNvSpPr>
            <a:spLocks noChangeArrowheads="1"/>
          </p:cNvSpPr>
          <p:nvPr/>
        </p:nvSpPr>
        <p:spPr bwMode="auto">
          <a:xfrm>
            <a:off x="7052317" y="3227387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aT</a:t>
            </a:r>
            <a:r>
              <a:rPr lang="en-US" sz="28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(n/b)</a:t>
            </a:r>
          </a:p>
        </p:txBody>
      </p:sp>
      <p:sp>
        <p:nvSpPr>
          <p:cNvPr id="522248" name="Rectangle 8"/>
          <p:cNvSpPr>
            <a:spLocks noChangeArrowheads="1"/>
          </p:cNvSpPr>
          <p:nvPr/>
        </p:nvSpPr>
        <p:spPr bwMode="auto">
          <a:xfrm>
            <a:off x="5597525" y="3657599"/>
            <a:ext cx="84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C(n)</a:t>
            </a:r>
          </a:p>
        </p:txBody>
      </p:sp>
      <p:sp>
        <p:nvSpPr>
          <p:cNvPr id="522249" name="Rectangle 9"/>
          <p:cNvSpPr>
            <a:spLocks noChangeArrowheads="1"/>
          </p:cNvSpPr>
          <p:nvPr/>
        </p:nvSpPr>
        <p:spPr bwMode="auto">
          <a:xfrm>
            <a:off x="2293938" y="4606925"/>
            <a:ext cx="5367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aT(n/b) + D(n) + C(n)</a:t>
            </a:r>
            <a:r>
              <a:rPr lang="en-US" sz="2800">
                <a:solidFill>
                  <a:schemeClr val="accent2"/>
                </a:solidFill>
                <a:sym typeface="Symbol" pitchFamily="-106" charset="2"/>
              </a:rPr>
              <a:t>	otherwise</a:t>
            </a:r>
          </a:p>
        </p:txBody>
      </p:sp>
    </p:spTree>
    <p:extLst>
      <p:ext uri="{BB962C8B-B14F-4D97-AF65-F5344CB8AC3E}">
        <p14:creationId xmlns:p14="http://schemas.microsoft.com/office/powerpoint/2010/main" val="94264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6" grpId="0"/>
      <p:bldP spid="522247" grpId="0"/>
      <p:bldP spid="522248" grpId="0"/>
      <p:bldP spid="5222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Master’s method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88362" cy="5262562"/>
          </a:xfrm>
        </p:spPr>
        <p:txBody>
          <a:bodyPr/>
          <a:lstStyle/>
          <a:p>
            <a:pPr eaLnBrk="1" hangingPunct="1"/>
            <a:r>
              <a:rPr lang="en-US" sz="2000" dirty="0"/>
              <a:t>Used for solving recurrences of the form: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>
              <a:buFontTx/>
              <a:buNone/>
            </a:pPr>
            <a:r>
              <a:rPr lang="en-US" sz="2000" dirty="0"/>
              <a:t>			</a:t>
            </a:r>
          </a:p>
          <a:p>
            <a:pPr eaLnBrk="1" hangingPunct="1">
              <a:buFontTx/>
              <a:buNone/>
            </a:pPr>
            <a:r>
              <a:rPr lang="en-US" sz="2000" dirty="0"/>
              <a:t>			where, </a:t>
            </a:r>
            <a:r>
              <a:rPr lang="en-US" sz="2000" dirty="0">
                <a:latin typeface="Comic Sans MS" pitchFamily="-106" charset="0"/>
              </a:rPr>
              <a:t>a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≥ 1</a:t>
            </a:r>
            <a:r>
              <a:rPr lang="en-US" sz="2000" dirty="0">
                <a:ea typeface="Arial" pitchFamily="-106" charset="0"/>
                <a:cs typeface="Arial" pitchFamily="-106" charset="0"/>
              </a:rPr>
              <a:t>,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 b &gt; 1</a:t>
            </a:r>
            <a:r>
              <a:rPr lang="en-US" sz="2000" dirty="0">
                <a:ea typeface="Arial" pitchFamily="-106" charset="0"/>
                <a:cs typeface="Arial" pitchFamily="-106" charset="0"/>
              </a:rPr>
              <a:t>, and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f(n) &gt; 0</a:t>
            </a:r>
            <a:r>
              <a:rPr lang="en-US" sz="2000" dirty="0">
                <a:ea typeface="Arial" pitchFamily="-106" charset="0"/>
                <a:cs typeface="Arial" pitchFamily="-106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Compare f(n) with 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n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log</a:t>
            </a:r>
            <a:r>
              <a:rPr lang="en-US" sz="2400" baseline="-25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b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a</a:t>
            </a:r>
            <a:r>
              <a:rPr lang="en-US" sz="24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:</a:t>
            </a:r>
            <a:endParaRPr lang="en-US" sz="2400" baseline="30000" dirty="0">
              <a:latin typeface="Comic Sans MS" pitchFamily="-106" charset="0"/>
              <a:ea typeface="Arial" pitchFamily="-106" charset="0"/>
              <a:cs typeface="Arial" pitchFamily="-106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ea typeface="Arial" pitchFamily="-106" charset="0"/>
                <a:cs typeface="Arial" pitchFamily="-106" charset="0"/>
              </a:rPr>
              <a:t>Case 1:</a:t>
            </a:r>
            <a:r>
              <a:rPr lang="en-US" sz="2000" dirty="0">
                <a:ea typeface="Arial" pitchFamily="-106" charset="0"/>
                <a:cs typeface="Arial" pitchFamily="-106" charset="0"/>
              </a:rPr>
              <a:t> if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f(n) = O(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n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log</a:t>
            </a:r>
            <a:r>
              <a:rPr lang="en-US" sz="2400" baseline="-25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b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a</a:t>
            </a:r>
            <a:r>
              <a:rPr lang="en-US" sz="2400" baseline="30000" dirty="0">
                <a:ea typeface="Arial" pitchFamily="-106" charset="0"/>
                <a:cs typeface="Arial" pitchFamily="-106" charset="0"/>
              </a:rPr>
              <a:t> </a:t>
            </a:r>
            <a:r>
              <a:rPr lang="en-US" sz="2400" baseline="300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- </a:t>
            </a:r>
            <a:r>
              <a:rPr lang="en-US" sz="2400" baseline="30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𝛆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) </a:t>
            </a:r>
            <a:r>
              <a:rPr lang="en-US" sz="2000" dirty="0">
                <a:ea typeface="Arial" pitchFamily="-106" charset="0"/>
                <a:cs typeface="Arial" pitchFamily="-106" charset="0"/>
              </a:rPr>
              <a:t>for some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𝛆 &gt; 0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, then: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T(n) = </a:t>
            </a:r>
            <a:r>
              <a:rPr lang="el-GR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(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n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log</a:t>
            </a:r>
            <a:r>
              <a:rPr lang="en-US" sz="2400" baseline="-25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b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a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)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ea typeface="Arial" pitchFamily="-106" charset="0"/>
                <a:cs typeface="Arial" pitchFamily="-106" charset="0"/>
                <a:sym typeface="Symbol" pitchFamily="-106" charset="2"/>
              </a:rPr>
              <a:t>Case 2: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 if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f(n) = </a:t>
            </a:r>
            <a:r>
              <a:rPr lang="el-GR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(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n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log</a:t>
            </a:r>
            <a:r>
              <a:rPr lang="en-US" sz="2400" baseline="-25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b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a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), 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then: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 T(n) = </a:t>
            </a:r>
            <a:r>
              <a:rPr lang="el-GR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(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n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log</a:t>
            </a:r>
            <a:r>
              <a:rPr lang="en-US" sz="2400" baseline="-25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b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a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 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lgn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)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ea typeface="Arial" pitchFamily="-106" charset="0"/>
                <a:cs typeface="Arial" pitchFamily="-106" charset="0"/>
                <a:sym typeface="Symbol" pitchFamily="-106" charset="2"/>
              </a:rPr>
              <a:t>Case 3: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 if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f(n) = 𝝮(</a:t>
            </a:r>
            <a:r>
              <a:rPr lang="en-US" sz="24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n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log</a:t>
            </a:r>
            <a:r>
              <a:rPr lang="en-US" sz="2400" baseline="-25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b</a:t>
            </a:r>
            <a:r>
              <a:rPr lang="en-US" sz="2400" baseline="30000" dirty="0" err="1">
                <a:latin typeface="Comic Sans MS" pitchFamily="-106" charset="0"/>
                <a:ea typeface="Arial" pitchFamily="-106" charset="0"/>
                <a:cs typeface="Arial" pitchFamily="-106" charset="0"/>
              </a:rPr>
              <a:t>a</a:t>
            </a:r>
            <a:r>
              <a:rPr lang="en-US" sz="2000" baseline="30000" dirty="0">
                <a:ea typeface="Arial" pitchFamily="-106" charset="0"/>
                <a:cs typeface="Arial" pitchFamily="-106" charset="0"/>
              </a:rPr>
              <a:t> </a:t>
            </a:r>
            <a:r>
              <a:rPr lang="en-US" sz="2400" baseline="30000" dirty="0">
                <a:latin typeface="Comic Sans MS" pitchFamily="-106" charset="0"/>
                <a:ea typeface="Arial" pitchFamily="-106" charset="0"/>
                <a:cs typeface="Arial" pitchFamily="-106" charset="0"/>
              </a:rPr>
              <a:t>+</a:t>
            </a:r>
            <a:r>
              <a:rPr lang="en-US" sz="2400" baseline="30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𝛆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)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 for some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𝛆 &gt; 0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, and if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	</a:t>
            </a:r>
            <a:r>
              <a:rPr lang="en-US" sz="2000" dirty="0" err="1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af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(n/b) ≤ </a:t>
            </a:r>
            <a:r>
              <a:rPr lang="en-US" sz="2000" dirty="0" err="1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cf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(n)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 for some c &lt; 1 and all sufficiently large 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n</a:t>
            </a: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, then: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dirty="0">
                <a:ea typeface="Arial" pitchFamily="-106" charset="0"/>
                <a:cs typeface="Arial" pitchFamily="-106" charset="0"/>
                <a:sym typeface="Symbol" pitchFamily="-106" charset="2"/>
              </a:rPr>
              <a:t>				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T(n) = </a:t>
            </a:r>
            <a:r>
              <a:rPr lang="el-GR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  <a:ea typeface="Arial" pitchFamily="-106" charset="0"/>
                <a:cs typeface="Arial" pitchFamily="-106" charset="0"/>
                <a:sym typeface="Symbol" pitchFamily="-106" charset="2"/>
              </a:rPr>
              <a:t>(f(n))</a:t>
            </a:r>
          </a:p>
        </p:txBody>
      </p:sp>
      <p:graphicFrame>
        <p:nvGraphicFramePr>
          <p:cNvPr id="3789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1676400"/>
          <a:ext cx="28956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4" imgW="1333440" imgH="431640" progId="Equation.3">
                  <p:embed/>
                </p:oleObj>
              </mc:Choice>
              <mc:Fallback>
                <p:oleObj name="Equation" r:id="rId4" imgW="133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76400"/>
                        <a:ext cx="2895600" cy="9366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5724525"/>
            <a:ext cx="2101850" cy="900113"/>
            <a:chOff x="432" y="3456"/>
            <a:chExt cx="1324" cy="567"/>
          </a:xfrm>
        </p:grpSpPr>
        <p:sp>
          <p:nvSpPr>
            <p:cNvPr id="37896" name="Text Box 6"/>
            <p:cNvSpPr txBox="1">
              <a:spLocks noChangeArrowheads="1"/>
            </p:cNvSpPr>
            <p:nvPr/>
          </p:nvSpPr>
          <p:spPr bwMode="auto">
            <a:xfrm>
              <a:off x="432" y="3792"/>
              <a:ext cx="1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regularity condition</a:t>
              </a:r>
            </a:p>
          </p:txBody>
        </p:sp>
        <p:sp>
          <p:nvSpPr>
            <p:cNvPr id="37897" name="Freeform 7"/>
            <p:cNvSpPr>
              <a:spLocks/>
            </p:cNvSpPr>
            <p:nvPr/>
          </p:nvSpPr>
          <p:spPr bwMode="auto">
            <a:xfrm>
              <a:off x="856" y="3456"/>
              <a:ext cx="104" cy="336"/>
            </a:xfrm>
            <a:custGeom>
              <a:avLst/>
              <a:gdLst>
                <a:gd name="T0" fmla="*/ 56 w 104"/>
                <a:gd name="T1" fmla="*/ 336 h 336"/>
                <a:gd name="T2" fmla="*/ 56 w 104"/>
                <a:gd name="T3" fmla="*/ 240 h 336"/>
                <a:gd name="T4" fmla="*/ 8 w 104"/>
                <a:gd name="T5" fmla="*/ 144 h 336"/>
                <a:gd name="T6" fmla="*/ 104 w 104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4"/>
                <a:gd name="T13" fmla="*/ 0 h 336"/>
                <a:gd name="T14" fmla="*/ 104 w 104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4" h="336">
                  <a:moveTo>
                    <a:pt x="56" y="336"/>
                  </a:moveTo>
                  <a:cubicBezTo>
                    <a:pt x="60" y="304"/>
                    <a:pt x="64" y="272"/>
                    <a:pt x="56" y="240"/>
                  </a:cubicBezTo>
                  <a:cubicBezTo>
                    <a:pt x="48" y="208"/>
                    <a:pt x="0" y="184"/>
                    <a:pt x="8" y="144"/>
                  </a:cubicBezTo>
                  <a:cubicBezTo>
                    <a:pt x="16" y="104"/>
                    <a:pt x="60" y="52"/>
                    <a:pt x="10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352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39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 1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89025"/>
            <a:ext cx="8677275" cy="5362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Two different divide-and-conquer algorithms </a:t>
            </a:r>
            <a:r>
              <a:rPr lang="en-US" sz="2000" dirty="0">
                <a:latin typeface="Comic Sans MS" pitchFamily="-106" charset="0"/>
              </a:rPr>
              <a:t>A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6" charset="0"/>
              </a:rPr>
              <a:t>B</a:t>
            </a:r>
            <a:r>
              <a:rPr lang="en-US" sz="2000" dirty="0"/>
              <a:t> have been designed for solving the problem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</a:rPr>
              <a:t>A</a:t>
            </a:r>
            <a:r>
              <a:rPr lang="en-US" sz="2000" dirty="0">
                <a:solidFill>
                  <a:srgbClr val="DD0111"/>
                </a:solidFill>
              </a:rPr>
              <a:t> partitions 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000" dirty="0">
                <a:solidFill>
                  <a:srgbClr val="DD0111"/>
                </a:solidFill>
              </a:rPr>
              <a:t> into 4 </a:t>
            </a:r>
            <a:r>
              <a:rPr lang="en-US" sz="2000" dirty="0" err="1">
                <a:solidFill>
                  <a:srgbClr val="DD0111"/>
                </a:solidFill>
              </a:rPr>
              <a:t>subproblems</a:t>
            </a:r>
            <a:r>
              <a:rPr lang="en-US" sz="2000" dirty="0">
                <a:solidFill>
                  <a:srgbClr val="DD0111"/>
                </a:solidFill>
              </a:rPr>
              <a:t> each of size 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</a:rPr>
              <a:t>n/2</a:t>
            </a:r>
            <a:r>
              <a:rPr lang="en-US" sz="2000" dirty="0"/>
              <a:t>, where </a:t>
            </a:r>
            <a:r>
              <a:rPr lang="en-US" sz="2000" dirty="0">
                <a:latin typeface="Comic Sans MS" pitchFamily="-106" charset="0"/>
              </a:rPr>
              <a:t>n</a:t>
            </a:r>
            <a:r>
              <a:rPr lang="en-US" sz="2000" dirty="0"/>
              <a:t> is the input size for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000" dirty="0"/>
              <a:t>, and </a:t>
            </a:r>
            <a:r>
              <a:rPr lang="en-US" sz="2000" dirty="0">
                <a:solidFill>
                  <a:srgbClr val="DD0111"/>
                </a:solidFill>
              </a:rPr>
              <a:t>it takes a total of </a:t>
            </a:r>
            <a:r>
              <a:rPr lang="el-GR" sz="2000" dirty="0">
                <a:solidFill>
                  <a:srgbClr val="DD0111"/>
                </a:solidFill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</a:rPr>
              <a:t>(n</a:t>
            </a:r>
            <a:r>
              <a:rPr lang="en-US" sz="2000" baseline="30000" dirty="0">
                <a:solidFill>
                  <a:srgbClr val="DD0111"/>
                </a:solidFill>
                <a:latin typeface="Comic Sans MS" pitchFamily="-106" charset="0"/>
              </a:rPr>
              <a:t>1.5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</a:rPr>
              <a:t>)</a:t>
            </a:r>
            <a:r>
              <a:rPr lang="en-US" sz="2000" dirty="0">
                <a:solidFill>
                  <a:srgbClr val="DD0111"/>
                </a:solidFill>
              </a:rPr>
              <a:t> time for the </a:t>
            </a:r>
            <a:r>
              <a:rPr lang="en-US" sz="2000" i="1" dirty="0">
                <a:solidFill>
                  <a:srgbClr val="DD0111"/>
                </a:solidFill>
              </a:rPr>
              <a:t>partition</a:t>
            </a:r>
            <a:r>
              <a:rPr lang="en-US" sz="2000" dirty="0">
                <a:solidFill>
                  <a:srgbClr val="DD0111"/>
                </a:solidFill>
              </a:rPr>
              <a:t> and </a:t>
            </a:r>
            <a:r>
              <a:rPr lang="en-US" sz="2000" i="1" dirty="0">
                <a:solidFill>
                  <a:srgbClr val="DD0111"/>
                </a:solidFill>
              </a:rPr>
              <a:t>combine</a:t>
            </a:r>
            <a:r>
              <a:rPr lang="en-US" sz="2000" dirty="0">
                <a:solidFill>
                  <a:srgbClr val="DD0111"/>
                </a:solidFill>
              </a:rPr>
              <a:t> steps</a:t>
            </a:r>
            <a:r>
              <a:rPr lang="en-US" sz="2000" dirty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8080"/>
                </a:solidFill>
                <a:latin typeface="Comic Sans MS" pitchFamily="-106" charset="0"/>
              </a:rPr>
              <a:t>	B</a:t>
            </a:r>
            <a:r>
              <a:rPr lang="en-US" sz="2000" dirty="0">
                <a:solidFill>
                  <a:srgbClr val="008080"/>
                </a:solidFill>
              </a:rPr>
              <a:t> partitions </a:t>
            </a:r>
            <a:r>
              <a:rPr lang="en-US" sz="2000" dirty="0">
                <a:solidFill>
                  <a:srgbClr val="008080"/>
                </a:solidFill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000" dirty="0">
                <a:solidFill>
                  <a:srgbClr val="008080"/>
                </a:solidFill>
              </a:rPr>
              <a:t> into </a:t>
            </a:r>
            <a:r>
              <a:rPr lang="en-US" sz="2000" dirty="0">
                <a:solidFill>
                  <a:srgbClr val="008080"/>
                </a:solidFill>
                <a:latin typeface="Comic Sans MS" pitchFamily="-106" charset="0"/>
              </a:rPr>
              <a:t>4</a:t>
            </a:r>
            <a:r>
              <a:rPr lang="en-US" sz="2000" dirty="0">
                <a:solidFill>
                  <a:srgbClr val="008080"/>
                </a:solidFill>
              </a:rPr>
              <a:t> </a:t>
            </a:r>
            <a:r>
              <a:rPr lang="en-US" sz="2000" dirty="0" err="1">
                <a:solidFill>
                  <a:srgbClr val="008080"/>
                </a:solidFill>
              </a:rPr>
              <a:t>subproblems</a:t>
            </a:r>
            <a:r>
              <a:rPr lang="en-US" sz="2000" dirty="0">
                <a:solidFill>
                  <a:srgbClr val="008080"/>
                </a:solidFill>
              </a:rPr>
              <a:t> each of size </a:t>
            </a:r>
            <a:r>
              <a:rPr lang="en-US" sz="2000" dirty="0">
                <a:solidFill>
                  <a:srgbClr val="008080"/>
                </a:solidFill>
                <a:latin typeface="Comic Sans MS" pitchFamily="-106" charset="0"/>
              </a:rPr>
              <a:t>n/4</a:t>
            </a:r>
            <a:r>
              <a:rPr lang="en-US" sz="2000" dirty="0"/>
              <a:t>, and </a:t>
            </a:r>
            <a:r>
              <a:rPr lang="en-US" sz="2000" dirty="0">
                <a:solidFill>
                  <a:srgbClr val="008080"/>
                </a:solidFill>
              </a:rPr>
              <a:t>it takes a total of </a:t>
            </a:r>
            <a:r>
              <a:rPr lang="el-GR" sz="2000" dirty="0">
                <a:solidFill>
                  <a:srgbClr val="008080"/>
                </a:solidFill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solidFill>
                  <a:srgbClr val="008080"/>
                </a:solidFill>
                <a:latin typeface="Comic Sans MS" pitchFamily="-106" charset="0"/>
              </a:rPr>
              <a:t>(n)</a:t>
            </a:r>
            <a:r>
              <a:rPr lang="en-US" sz="2000" dirty="0">
                <a:solidFill>
                  <a:srgbClr val="008080"/>
                </a:solidFill>
              </a:rPr>
              <a:t> time for the </a:t>
            </a:r>
            <a:r>
              <a:rPr lang="en-US" sz="2000" i="1" dirty="0">
                <a:solidFill>
                  <a:srgbClr val="008080"/>
                </a:solidFill>
              </a:rPr>
              <a:t>partition</a:t>
            </a:r>
            <a:r>
              <a:rPr lang="en-US" sz="2000" dirty="0">
                <a:solidFill>
                  <a:srgbClr val="008080"/>
                </a:solidFill>
              </a:rPr>
              <a:t> and </a:t>
            </a:r>
            <a:r>
              <a:rPr lang="en-US" sz="2000" i="1" dirty="0">
                <a:solidFill>
                  <a:srgbClr val="008080"/>
                </a:solidFill>
              </a:rPr>
              <a:t>combine</a:t>
            </a:r>
            <a:r>
              <a:rPr lang="en-US" sz="2000" dirty="0">
                <a:solidFill>
                  <a:srgbClr val="008080"/>
                </a:solidFill>
              </a:rPr>
              <a:t> steps</a:t>
            </a:r>
            <a:r>
              <a:rPr lang="en-US" sz="2000" dirty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/>
              <a:t>	Which algorithm is preferable? Why?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A:          ,                    </a:t>
            </a:r>
            <a:r>
              <a:rPr lang="en-US" dirty="0">
                <a:sym typeface="Symbol" pitchFamily="-106" charset="2"/>
              </a:rPr>
              <a:t>⇒</a:t>
            </a:r>
            <a:r>
              <a:rPr lang="en-US" dirty="0"/>
              <a:t>                (case 1) </a:t>
            </a:r>
            <a:r>
              <a:rPr lang="en-US" dirty="0">
                <a:sym typeface="Symbol" pitchFamily="-106" charset="2"/>
              </a:rPr>
              <a:t>⇒</a:t>
            </a:r>
            <a:r>
              <a:rPr lang="en-US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B:          ,                    </a:t>
            </a:r>
            <a:r>
              <a:rPr lang="en-US" dirty="0">
                <a:sym typeface="Symbol" pitchFamily="-106" charset="2"/>
              </a:rPr>
              <a:t>⇒</a:t>
            </a:r>
            <a:r>
              <a:rPr lang="en-US" dirty="0"/>
              <a:t>                (case 2) </a:t>
            </a:r>
            <a:r>
              <a:rPr lang="en-US" dirty="0">
                <a:sym typeface="Symbol" pitchFamily="-106" charset="2"/>
              </a:rPr>
              <a:t>⇒</a:t>
            </a:r>
            <a:r>
              <a:rPr lang="en-US" dirty="0"/>
              <a:t> </a:t>
            </a:r>
          </a:p>
        </p:txBody>
      </p:sp>
      <p:sp>
        <p:nvSpPr>
          <p:cNvPr id="39951" name="Rectangle 4"/>
          <p:cNvSpPr>
            <a:spLocks noChangeArrowheads="1"/>
          </p:cNvSpPr>
          <p:nvPr/>
        </p:nvSpPr>
        <p:spPr bwMode="auto">
          <a:xfrm>
            <a:off x="0" y="2986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293" name="Object 2"/>
          <p:cNvGraphicFramePr>
            <a:graphicFrameLocks noChangeAspect="1"/>
          </p:cNvGraphicFramePr>
          <p:nvPr/>
        </p:nvGraphicFramePr>
        <p:xfrm>
          <a:off x="1546225" y="3727450"/>
          <a:ext cx="561181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8" name="Equation" r:id="rId4" imgW="2768400" imgH="431640" progId="Equation.3">
                  <p:embed/>
                </p:oleObj>
              </mc:Choice>
              <mc:Fallback>
                <p:oleObj name="Equation" r:id="rId4" imgW="2768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3727450"/>
                        <a:ext cx="5611813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295" name="Object 3"/>
          <p:cNvGraphicFramePr>
            <a:graphicFrameLocks noChangeAspect="1"/>
          </p:cNvGraphicFramePr>
          <p:nvPr/>
        </p:nvGraphicFramePr>
        <p:xfrm>
          <a:off x="869950" y="4983163"/>
          <a:ext cx="1020763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9" name="Equation" r:id="rId6" imgW="698500" imgH="228600" progId="Equation.3">
                  <p:embed/>
                </p:oleObj>
              </mc:Choice>
              <mc:Fallback>
                <p:oleObj name="Equation" r:id="rId6" imgW="698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4983163"/>
                        <a:ext cx="1020763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3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297" name="Object 4"/>
          <p:cNvGraphicFramePr>
            <a:graphicFrameLocks noChangeAspect="1"/>
          </p:cNvGraphicFramePr>
          <p:nvPr/>
        </p:nvGraphicFramePr>
        <p:xfrm>
          <a:off x="2025650" y="4978400"/>
          <a:ext cx="174783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0" name="Equation" r:id="rId8" imgW="1167893" imgH="203112" progId="Equation.3">
                  <p:embed/>
                </p:oleObj>
              </mc:Choice>
              <mc:Fallback>
                <p:oleObj name="Equation" r:id="rId8" imgW="116789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4978400"/>
                        <a:ext cx="1747838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4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299" name="Object 5"/>
          <p:cNvGraphicFramePr>
            <a:graphicFrameLocks noChangeAspect="1"/>
          </p:cNvGraphicFramePr>
          <p:nvPr/>
        </p:nvGraphicFramePr>
        <p:xfrm>
          <a:off x="4138613" y="4929188"/>
          <a:ext cx="16764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" name="Equation" r:id="rId10" imgW="965160" imgH="228600" progId="Equation.3">
                  <p:embed/>
                </p:oleObj>
              </mc:Choice>
              <mc:Fallback>
                <p:oleObj name="Equation" r:id="rId10" imgW="965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613" y="4929188"/>
                        <a:ext cx="16764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30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968157"/>
              </p:ext>
            </p:extLst>
          </p:nvPr>
        </p:nvGraphicFramePr>
        <p:xfrm>
          <a:off x="7645597" y="4915694"/>
          <a:ext cx="1233487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" name="Equation" r:id="rId12" imgW="838200" imgH="228600" progId="Equation.3">
                  <p:embed/>
                </p:oleObj>
              </mc:Choice>
              <mc:Fallback>
                <p:oleObj name="Equation" r:id="rId12" imgW="83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597" y="4915694"/>
                        <a:ext cx="1233487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303" name="Object 7"/>
          <p:cNvGraphicFramePr>
            <a:graphicFrameLocks noChangeAspect="1"/>
          </p:cNvGraphicFramePr>
          <p:nvPr/>
        </p:nvGraphicFramePr>
        <p:xfrm>
          <a:off x="815975" y="5448300"/>
          <a:ext cx="97948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3" name="Equation" r:id="rId14" imgW="634725" imgH="228501" progId="Equation.3">
                  <p:embed/>
                </p:oleObj>
              </mc:Choice>
              <mc:Fallback>
                <p:oleObj name="Equation" r:id="rId14" imgW="63472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975" y="5448300"/>
                        <a:ext cx="979488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305" name="Object 8"/>
          <p:cNvGraphicFramePr>
            <a:graphicFrameLocks noChangeAspect="1"/>
          </p:cNvGraphicFramePr>
          <p:nvPr/>
        </p:nvGraphicFramePr>
        <p:xfrm>
          <a:off x="2017713" y="5453063"/>
          <a:ext cx="17938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4" name="Equation" r:id="rId16" imgW="1167893" imgH="203112" progId="Equation.3">
                  <p:embed/>
                </p:oleObj>
              </mc:Choice>
              <mc:Fallback>
                <p:oleObj name="Equation" r:id="rId16" imgW="116789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5453063"/>
                        <a:ext cx="179387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8" name="Rectangle 1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307" name="Object 9"/>
          <p:cNvGraphicFramePr>
            <a:graphicFrameLocks noChangeAspect="1"/>
          </p:cNvGraphicFramePr>
          <p:nvPr/>
        </p:nvGraphicFramePr>
        <p:xfrm>
          <a:off x="4268788" y="5470525"/>
          <a:ext cx="13906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Equation" r:id="rId18" imgW="799753" imgH="203112" progId="Equation.3">
                  <p:embed/>
                </p:oleObj>
              </mc:Choice>
              <mc:Fallback>
                <p:oleObj name="Equation" r:id="rId18" imgW="79975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788" y="5470525"/>
                        <a:ext cx="139065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9" name="Rectangle 20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430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948178"/>
              </p:ext>
            </p:extLst>
          </p:nvPr>
        </p:nvGraphicFramePr>
        <p:xfrm>
          <a:off x="7645597" y="5422107"/>
          <a:ext cx="1471612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6" name="Equation" r:id="rId20" imgW="1002865" imgH="215806" progId="Equation.3">
                  <p:embed/>
                </p:oleObj>
              </mc:Choice>
              <mc:Fallback>
                <p:oleObj name="Equation" r:id="rId20" imgW="100286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597" y="5422107"/>
                        <a:ext cx="1471612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68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Sorting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89575"/>
          </a:xfrm>
        </p:spPr>
        <p:txBody>
          <a:bodyPr/>
          <a:lstStyle/>
          <a:p>
            <a:pPr eaLnBrk="1" hangingPunct="1"/>
            <a:r>
              <a:rPr lang="en-US" sz="2400"/>
              <a:t>Insertion sort</a:t>
            </a:r>
          </a:p>
          <a:p>
            <a:pPr lvl="1" eaLnBrk="1" hangingPunct="1"/>
            <a:r>
              <a:rPr lang="en-US" sz="2000"/>
              <a:t>Design approach:</a:t>
            </a:r>
          </a:p>
          <a:p>
            <a:pPr lvl="1" eaLnBrk="1" hangingPunct="1"/>
            <a:r>
              <a:rPr lang="en-US" sz="2000"/>
              <a:t>Sorts in place:</a:t>
            </a:r>
          </a:p>
          <a:p>
            <a:pPr lvl="1" eaLnBrk="1" hangingPunct="1"/>
            <a:r>
              <a:rPr lang="en-US" sz="2000"/>
              <a:t>Best case:</a:t>
            </a:r>
          </a:p>
          <a:p>
            <a:pPr lvl="1" eaLnBrk="1" hangingPunct="1"/>
            <a:r>
              <a:rPr lang="en-US" sz="2000"/>
              <a:t>Worst case: </a:t>
            </a:r>
          </a:p>
          <a:p>
            <a:pPr lvl="1" eaLnBrk="1" hangingPunct="1"/>
            <a:r>
              <a:rPr lang="en-US" sz="2000">
                <a:latin typeface="Comic Sans MS" pitchFamily="-106" charset="0"/>
              </a:rPr>
              <a:t>n</a:t>
            </a:r>
            <a:r>
              <a:rPr lang="en-US" sz="2000" baseline="30000">
                <a:latin typeface="Comic Sans MS" pitchFamily="-106" charset="0"/>
              </a:rPr>
              <a:t>2</a:t>
            </a:r>
            <a:r>
              <a:rPr lang="en-US" sz="2000"/>
              <a:t> comparisons, </a:t>
            </a:r>
            <a:r>
              <a:rPr lang="en-US" sz="2000">
                <a:latin typeface="Comic Sans MS" pitchFamily="-106" charset="0"/>
              </a:rPr>
              <a:t>n</a:t>
            </a:r>
            <a:r>
              <a:rPr lang="en-US" sz="2000" baseline="30000">
                <a:latin typeface="Comic Sans MS" pitchFamily="-106" charset="0"/>
              </a:rPr>
              <a:t>2</a:t>
            </a:r>
            <a:r>
              <a:rPr lang="en-US" sz="2000"/>
              <a:t> exchanges </a:t>
            </a:r>
          </a:p>
          <a:p>
            <a:pPr lvl="1" eaLnBrk="1" hangingPunct="1"/>
            <a:endParaRPr lang="en-US" sz="2000"/>
          </a:p>
          <a:p>
            <a:pPr eaLnBrk="1" hangingPunct="1"/>
            <a:r>
              <a:rPr lang="en-US" sz="2400"/>
              <a:t>Bubble Sort</a:t>
            </a:r>
          </a:p>
          <a:p>
            <a:pPr lvl="1" eaLnBrk="1" hangingPunct="1"/>
            <a:r>
              <a:rPr lang="en-US" sz="2000"/>
              <a:t>Design approach:</a:t>
            </a:r>
          </a:p>
          <a:p>
            <a:pPr lvl="1" eaLnBrk="1" hangingPunct="1"/>
            <a:r>
              <a:rPr lang="en-US" sz="2000"/>
              <a:t>Sorts in place:</a:t>
            </a:r>
          </a:p>
          <a:p>
            <a:pPr lvl="1" eaLnBrk="1" hangingPunct="1"/>
            <a:r>
              <a:rPr lang="en-US" sz="2000"/>
              <a:t>Running time:</a:t>
            </a:r>
          </a:p>
          <a:p>
            <a:pPr lvl="1" eaLnBrk="1" hangingPunct="1"/>
            <a:r>
              <a:rPr lang="en-US" sz="2000">
                <a:latin typeface="Comic Sans MS" pitchFamily="-106" charset="0"/>
              </a:rPr>
              <a:t>n</a:t>
            </a:r>
            <a:r>
              <a:rPr lang="en-US" sz="2000" baseline="30000">
                <a:latin typeface="Comic Sans MS" pitchFamily="-106" charset="0"/>
              </a:rPr>
              <a:t>2</a:t>
            </a:r>
            <a:r>
              <a:rPr lang="en-US" sz="2000"/>
              <a:t> comparisons, </a:t>
            </a:r>
            <a:r>
              <a:rPr lang="en-US" sz="2000">
                <a:latin typeface="Comic Sans MS" pitchFamily="-106" charset="0"/>
              </a:rPr>
              <a:t>n</a:t>
            </a:r>
            <a:r>
              <a:rPr lang="en-US" sz="2000" baseline="30000">
                <a:latin typeface="Comic Sans MS" pitchFamily="-106" charset="0"/>
              </a:rPr>
              <a:t>2</a:t>
            </a:r>
            <a:r>
              <a:rPr lang="en-US" sz="2000"/>
              <a:t> exchanges </a:t>
            </a:r>
            <a:endParaRPr lang="en-US"/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3656013" y="2017713"/>
            <a:ext cx="62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557061" name="Text Box 5"/>
          <p:cNvSpPr txBox="1">
            <a:spLocks noChangeArrowheads="1"/>
          </p:cNvSpPr>
          <p:nvPr/>
        </p:nvSpPr>
        <p:spPr bwMode="auto">
          <a:xfrm>
            <a:off x="3656013" y="2351088"/>
            <a:ext cx="7136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(n)</a:t>
            </a:r>
          </a:p>
        </p:txBody>
      </p:sp>
      <p:sp>
        <p:nvSpPr>
          <p:cNvPr id="557062" name="Text Box 6"/>
          <p:cNvSpPr txBox="1">
            <a:spLocks noChangeArrowheads="1"/>
          </p:cNvSpPr>
          <p:nvPr/>
        </p:nvSpPr>
        <p:spPr bwMode="auto">
          <a:xfrm>
            <a:off x="3656013" y="2751138"/>
            <a:ext cx="8178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(n</a:t>
            </a:r>
            <a:r>
              <a:rPr lang="en-US" sz="2000" baseline="30000" dirty="0">
                <a:latin typeface="Comic Sans MS" pitchFamily="-106" charset="0"/>
              </a:rPr>
              <a:t>2</a:t>
            </a:r>
            <a:r>
              <a:rPr lang="en-US" sz="2000" dirty="0">
                <a:latin typeface="Comic Sans MS" pitchFamily="-106" charset="0"/>
              </a:rPr>
              <a:t>)</a:t>
            </a:r>
          </a:p>
        </p:txBody>
      </p:sp>
      <p:sp>
        <p:nvSpPr>
          <p:cNvPr id="557063" name="Text Box 7"/>
          <p:cNvSpPr txBox="1">
            <a:spLocks noChangeArrowheads="1"/>
          </p:cNvSpPr>
          <p:nvPr/>
        </p:nvSpPr>
        <p:spPr bwMode="auto">
          <a:xfrm>
            <a:off x="3656013" y="1655763"/>
            <a:ext cx="1497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incremental</a:t>
            </a:r>
          </a:p>
        </p:txBody>
      </p:sp>
      <p:sp>
        <p:nvSpPr>
          <p:cNvPr id="557064" name="Text Box 8"/>
          <p:cNvSpPr txBox="1">
            <a:spLocks noChangeArrowheads="1"/>
          </p:cNvSpPr>
          <p:nvPr/>
        </p:nvSpPr>
        <p:spPr bwMode="auto">
          <a:xfrm>
            <a:off x="3754438" y="4621213"/>
            <a:ext cx="62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557065" name="Text Box 9"/>
          <p:cNvSpPr txBox="1">
            <a:spLocks noChangeArrowheads="1"/>
          </p:cNvSpPr>
          <p:nvPr/>
        </p:nvSpPr>
        <p:spPr bwMode="auto">
          <a:xfrm>
            <a:off x="3754438" y="4954588"/>
            <a:ext cx="8178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(n</a:t>
            </a:r>
            <a:r>
              <a:rPr lang="en-US" sz="2000" baseline="30000" dirty="0">
                <a:latin typeface="Comic Sans MS" pitchFamily="-106" charset="0"/>
              </a:rPr>
              <a:t>2</a:t>
            </a:r>
            <a:r>
              <a:rPr lang="en-US" sz="2000" dirty="0">
                <a:latin typeface="Comic Sans MS" pitchFamily="-106" charset="0"/>
              </a:rPr>
              <a:t>)</a:t>
            </a:r>
          </a:p>
        </p:txBody>
      </p:sp>
      <p:sp>
        <p:nvSpPr>
          <p:cNvPr id="557066" name="Text Box 10"/>
          <p:cNvSpPr txBox="1">
            <a:spLocks noChangeArrowheads="1"/>
          </p:cNvSpPr>
          <p:nvPr/>
        </p:nvSpPr>
        <p:spPr bwMode="auto">
          <a:xfrm>
            <a:off x="3754438" y="4240213"/>
            <a:ext cx="1497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incremental</a:t>
            </a:r>
          </a:p>
        </p:txBody>
      </p:sp>
    </p:spTree>
    <p:extLst>
      <p:ext uri="{BB962C8B-B14F-4D97-AF65-F5344CB8AC3E}">
        <p14:creationId xmlns:p14="http://schemas.microsoft.com/office/powerpoint/2010/main" val="67044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0" grpId="0"/>
      <p:bldP spid="557061" grpId="0"/>
      <p:bldP spid="557062" grpId="0"/>
      <p:bldP spid="557063" grpId="0"/>
      <p:bldP spid="557064" grpId="0"/>
      <p:bldP spid="557065" grpId="0"/>
      <p:bldP spid="5570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Sorting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89575"/>
          </a:xfrm>
        </p:spPr>
        <p:txBody>
          <a:bodyPr/>
          <a:lstStyle/>
          <a:p>
            <a:pPr eaLnBrk="1" hangingPunct="1"/>
            <a:r>
              <a:rPr lang="en-US" sz="2400"/>
              <a:t>Selection sort</a:t>
            </a:r>
          </a:p>
          <a:p>
            <a:pPr lvl="1" eaLnBrk="1" hangingPunct="1"/>
            <a:r>
              <a:rPr lang="en-US" sz="2000"/>
              <a:t>Design approach:</a:t>
            </a:r>
          </a:p>
          <a:p>
            <a:pPr lvl="1" eaLnBrk="1" hangingPunct="1"/>
            <a:r>
              <a:rPr lang="en-US" sz="2000"/>
              <a:t>Sorts in place:</a:t>
            </a:r>
          </a:p>
          <a:p>
            <a:pPr lvl="1" eaLnBrk="1" hangingPunct="1"/>
            <a:r>
              <a:rPr lang="en-US" sz="2000"/>
              <a:t>Running time: </a:t>
            </a:r>
          </a:p>
          <a:p>
            <a:pPr lvl="1" eaLnBrk="1" hangingPunct="1"/>
            <a:r>
              <a:rPr lang="en-US" sz="2000">
                <a:latin typeface="Comic Sans MS" pitchFamily="-106" charset="0"/>
              </a:rPr>
              <a:t>n</a:t>
            </a:r>
            <a:r>
              <a:rPr lang="en-US" sz="2000" baseline="30000">
                <a:latin typeface="Comic Sans MS" pitchFamily="-106" charset="0"/>
              </a:rPr>
              <a:t>2</a:t>
            </a:r>
            <a:r>
              <a:rPr lang="en-US" sz="2000"/>
              <a:t> comparisons, </a:t>
            </a:r>
            <a:r>
              <a:rPr lang="en-US" sz="2000">
                <a:latin typeface="Comic Sans MS" pitchFamily="-106" charset="0"/>
              </a:rPr>
              <a:t>n</a:t>
            </a:r>
            <a:r>
              <a:rPr lang="en-US" sz="2000"/>
              <a:t> exchanges</a:t>
            </a:r>
          </a:p>
          <a:p>
            <a:pPr lvl="1" eaLnBrk="1" hangingPunct="1"/>
            <a:endParaRPr lang="en-US" sz="2000"/>
          </a:p>
          <a:p>
            <a:pPr eaLnBrk="1" hangingPunct="1"/>
            <a:r>
              <a:rPr lang="en-US" sz="2400"/>
              <a:t>Merge Sort</a:t>
            </a:r>
          </a:p>
          <a:p>
            <a:pPr lvl="1" eaLnBrk="1" hangingPunct="1"/>
            <a:r>
              <a:rPr lang="en-US" sz="2000"/>
              <a:t>Design approach:</a:t>
            </a:r>
          </a:p>
          <a:p>
            <a:pPr lvl="1" eaLnBrk="1" hangingPunct="1"/>
            <a:r>
              <a:rPr lang="en-US" sz="2000"/>
              <a:t>Sorts in place:</a:t>
            </a:r>
          </a:p>
          <a:p>
            <a:pPr lvl="1" eaLnBrk="1" hangingPunct="1"/>
            <a:r>
              <a:rPr lang="en-US" sz="2000"/>
              <a:t>Running time: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3656013" y="2017713"/>
            <a:ext cx="62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3656013" y="2427288"/>
            <a:ext cx="8178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(n</a:t>
            </a:r>
            <a:r>
              <a:rPr lang="en-US" sz="2000" baseline="30000" dirty="0">
                <a:latin typeface="Comic Sans MS" pitchFamily="-106" charset="0"/>
              </a:rPr>
              <a:t>2</a:t>
            </a:r>
            <a:r>
              <a:rPr lang="en-US" sz="2000" dirty="0">
                <a:latin typeface="Comic Sans MS" pitchFamily="-106" charset="0"/>
              </a:rPr>
              <a:t>)</a:t>
            </a:r>
          </a:p>
        </p:txBody>
      </p:sp>
      <p:sp>
        <p:nvSpPr>
          <p:cNvPr id="558086" name="Text Box 6"/>
          <p:cNvSpPr txBox="1">
            <a:spLocks noChangeArrowheads="1"/>
          </p:cNvSpPr>
          <p:nvPr/>
        </p:nvSpPr>
        <p:spPr bwMode="auto">
          <a:xfrm>
            <a:off x="3656013" y="1655763"/>
            <a:ext cx="1497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incremental</a:t>
            </a:r>
          </a:p>
        </p:txBody>
      </p:sp>
      <p:sp>
        <p:nvSpPr>
          <p:cNvPr id="558087" name="Text Box 7"/>
          <p:cNvSpPr txBox="1">
            <a:spLocks noChangeArrowheads="1"/>
          </p:cNvSpPr>
          <p:nvPr/>
        </p:nvSpPr>
        <p:spPr bwMode="auto">
          <a:xfrm>
            <a:off x="3656013" y="4300538"/>
            <a:ext cx="50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No</a:t>
            </a:r>
          </a:p>
        </p:txBody>
      </p:sp>
      <p:sp>
        <p:nvSpPr>
          <p:cNvPr id="558088" name="Text Box 8"/>
          <p:cNvSpPr txBox="1">
            <a:spLocks noChangeArrowheads="1"/>
          </p:cNvSpPr>
          <p:nvPr/>
        </p:nvSpPr>
        <p:spPr bwMode="auto">
          <a:xfrm>
            <a:off x="3656013" y="4624388"/>
            <a:ext cx="10390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sym typeface="Symbol" pitchFamily="-106" charset="2"/>
              </a:rPr>
              <a:t>Θ</a:t>
            </a:r>
            <a:r>
              <a:rPr lang="en-US" sz="2000" dirty="0"/>
              <a:t>(</a:t>
            </a:r>
            <a:r>
              <a:rPr lang="en-US" sz="2000" dirty="0" err="1"/>
              <a:t>nlgn</a:t>
            </a:r>
            <a:r>
              <a:rPr lang="en-US" sz="2000" dirty="0"/>
              <a:t>)</a:t>
            </a:r>
          </a:p>
        </p:txBody>
      </p:sp>
      <p:sp>
        <p:nvSpPr>
          <p:cNvPr id="558089" name="Text Box 9"/>
          <p:cNvSpPr txBox="1">
            <a:spLocks noChangeArrowheads="1"/>
          </p:cNvSpPr>
          <p:nvPr/>
        </p:nvSpPr>
        <p:spPr bwMode="auto">
          <a:xfrm>
            <a:off x="3656013" y="3919538"/>
            <a:ext cx="233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divide and conquer</a:t>
            </a:r>
          </a:p>
        </p:txBody>
      </p:sp>
    </p:spTree>
    <p:extLst>
      <p:ext uri="{BB962C8B-B14F-4D97-AF65-F5344CB8AC3E}">
        <p14:creationId xmlns:p14="http://schemas.microsoft.com/office/powerpoint/2010/main" val="184813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/>
      <p:bldP spid="558085" grpId="0"/>
      <p:bldP spid="558086" grpId="0"/>
      <p:bldP spid="558087" grpId="0"/>
      <p:bldP spid="558088" grpId="0"/>
      <p:bldP spid="5580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31875"/>
            <a:ext cx="8229600" cy="56435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/>
              <a:t>Quicksort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Idea: </a:t>
            </a:r>
          </a:p>
          <a:p>
            <a:pPr lvl="1" eaLnBrk="1" hangingPunct="1">
              <a:lnSpc>
                <a:spcPct val="120000"/>
              </a:lnSpc>
            </a:pPr>
            <a:endParaRPr lang="en-US"/>
          </a:p>
          <a:p>
            <a:pPr lvl="1" eaLnBrk="1" hangingPunct="1">
              <a:lnSpc>
                <a:spcPct val="120000"/>
              </a:lnSpc>
            </a:pPr>
            <a:r>
              <a:rPr lang="en-US"/>
              <a:t>Design approach: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Sorts in place: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Best case: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Worst case: </a:t>
            </a:r>
          </a:p>
          <a:p>
            <a:pPr eaLnBrk="1" hangingPunct="1">
              <a:lnSpc>
                <a:spcPct val="120000"/>
              </a:lnSpc>
            </a:pPr>
            <a:r>
              <a:rPr lang="en-US"/>
              <a:t>Partition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Running time</a:t>
            </a:r>
          </a:p>
          <a:p>
            <a:pPr eaLnBrk="1" hangingPunct="1">
              <a:lnSpc>
                <a:spcPct val="120000"/>
              </a:lnSpc>
            </a:pPr>
            <a:r>
              <a:rPr lang="en-US"/>
              <a:t>Randomized Quicksort </a:t>
            </a:r>
          </a:p>
        </p:txBody>
      </p:sp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4241638" y="3263900"/>
            <a:ext cx="62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Yes</a:t>
            </a:r>
          </a:p>
        </p:txBody>
      </p:sp>
      <p:sp>
        <p:nvSpPr>
          <p:cNvPr id="528389" name="Text Box 5"/>
          <p:cNvSpPr txBox="1">
            <a:spLocks noChangeArrowheads="1"/>
          </p:cNvSpPr>
          <p:nvPr/>
        </p:nvSpPr>
        <p:spPr bwMode="auto">
          <a:xfrm>
            <a:off x="4241638" y="3811588"/>
            <a:ext cx="10550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</a:t>
            </a:r>
            <a:r>
              <a:rPr lang="en-US" sz="2000" dirty="0" err="1">
                <a:latin typeface="Comic Sans MS" pitchFamily="-106" charset="0"/>
              </a:rPr>
              <a:t>nlgn</a:t>
            </a:r>
            <a:r>
              <a:rPr lang="en-US" sz="2000" dirty="0">
                <a:latin typeface="Comic Sans MS" pitchFamily="-106" charset="0"/>
              </a:rPr>
              <a:t>)</a:t>
            </a:r>
          </a:p>
        </p:txBody>
      </p:sp>
      <p:sp>
        <p:nvSpPr>
          <p:cNvPr id="528390" name="Text Box 6"/>
          <p:cNvSpPr txBox="1">
            <a:spLocks noChangeArrowheads="1"/>
          </p:cNvSpPr>
          <p:nvPr/>
        </p:nvSpPr>
        <p:spPr bwMode="auto">
          <a:xfrm>
            <a:off x="4241638" y="4322763"/>
            <a:ext cx="8178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(n</a:t>
            </a:r>
            <a:r>
              <a:rPr lang="en-US" sz="2000" baseline="30000" dirty="0">
                <a:latin typeface="Comic Sans MS" pitchFamily="-106" charset="0"/>
              </a:rPr>
              <a:t>2</a:t>
            </a:r>
            <a:r>
              <a:rPr lang="en-US" sz="2000" dirty="0">
                <a:latin typeface="Comic Sans MS" pitchFamily="-106" charset="0"/>
              </a:rPr>
              <a:t>)</a:t>
            </a:r>
          </a:p>
        </p:txBody>
      </p:sp>
      <p:sp>
        <p:nvSpPr>
          <p:cNvPr id="528391" name="Text Box 7"/>
          <p:cNvSpPr txBox="1">
            <a:spLocks noChangeArrowheads="1"/>
          </p:cNvSpPr>
          <p:nvPr/>
        </p:nvSpPr>
        <p:spPr bwMode="auto">
          <a:xfrm>
            <a:off x="4241638" y="2727325"/>
            <a:ext cx="2373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Divide and conquer</a:t>
            </a:r>
          </a:p>
        </p:txBody>
      </p:sp>
      <p:sp>
        <p:nvSpPr>
          <p:cNvPr id="528392" name="Text Box 8"/>
          <p:cNvSpPr txBox="1">
            <a:spLocks noChangeArrowheads="1"/>
          </p:cNvSpPr>
          <p:nvPr/>
        </p:nvSpPr>
        <p:spPr bwMode="auto">
          <a:xfrm>
            <a:off x="3686175" y="5370513"/>
            <a:ext cx="7136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(n)</a:t>
            </a:r>
          </a:p>
        </p:txBody>
      </p:sp>
      <p:sp>
        <p:nvSpPr>
          <p:cNvPr id="528393" name="Text Box 9"/>
          <p:cNvSpPr txBox="1">
            <a:spLocks noChangeArrowheads="1"/>
          </p:cNvSpPr>
          <p:nvPr/>
        </p:nvSpPr>
        <p:spPr bwMode="auto">
          <a:xfrm>
            <a:off x="2381250" y="1485900"/>
            <a:ext cx="61642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Partition the array A into 2 subarrays A[p..q] and A[q+1..r], such that each element of A[p..q] is smaller than or equal to each element in A[q+1..r]. Then sort the subarrays recursively.</a:t>
            </a:r>
          </a:p>
        </p:txBody>
      </p:sp>
      <p:sp>
        <p:nvSpPr>
          <p:cNvPr id="528394" name="Text Box 10"/>
          <p:cNvSpPr txBox="1">
            <a:spLocks noChangeArrowheads="1"/>
          </p:cNvSpPr>
          <p:nvPr/>
        </p:nvSpPr>
        <p:spPr bwMode="auto">
          <a:xfrm>
            <a:off x="4898591" y="5741888"/>
            <a:ext cx="3848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</a:t>
            </a:r>
            <a:r>
              <a:rPr lang="en-US" sz="2000" dirty="0" err="1">
                <a:latin typeface="Comic Sans MS" pitchFamily="-106" charset="0"/>
              </a:rPr>
              <a:t>nlgn</a:t>
            </a:r>
            <a:r>
              <a:rPr lang="en-US" sz="2000" dirty="0">
                <a:latin typeface="Comic Sans MS" pitchFamily="-106" charset="0"/>
              </a:rPr>
              <a:t>) </a:t>
            </a:r>
            <a:r>
              <a:rPr lang="en-US" sz="2000" dirty="0"/>
              <a:t>– on average</a:t>
            </a:r>
          </a:p>
          <a:p>
            <a:r>
              <a:rPr lang="el-GR" sz="20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000" dirty="0">
                <a:latin typeface="Comic Sans MS" pitchFamily="-106" charset="0"/>
              </a:rPr>
              <a:t>(n</a:t>
            </a:r>
            <a:r>
              <a:rPr lang="en-US" sz="2000" baseline="30000" dirty="0">
                <a:latin typeface="Comic Sans MS" pitchFamily="-106" charset="0"/>
              </a:rPr>
              <a:t>2</a:t>
            </a:r>
            <a:r>
              <a:rPr lang="en-US" sz="2000" dirty="0">
                <a:latin typeface="Comic Sans MS" pitchFamily="-106" charset="0"/>
              </a:rPr>
              <a:t>)</a:t>
            </a:r>
            <a:r>
              <a:rPr lang="en-US" sz="2000" dirty="0"/>
              <a:t> – in the worst case</a:t>
            </a:r>
          </a:p>
        </p:txBody>
      </p:sp>
    </p:spTree>
    <p:extLst>
      <p:ext uri="{BB962C8B-B14F-4D97-AF65-F5344CB8AC3E}">
        <p14:creationId xmlns:p14="http://schemas.microsoft.com/office/powerpoint/2010/main" val="49214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8" grpId="0"/>
      <p:bldP spid="528389" grpId="0"/>
      <p:bldP spid="528390" grpId="0"/>
      <p:bldP spid="528391" grpId="0"/>
      <p:bldP spid="528392" grpId="0"/>
      <p:bldP spid="528393" grpId="0"/>
      <p:bldP spid="5283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Randomized Algorithms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355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/>
              <a:t>The behavior is determined in part by values produced by a random-number generator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RANDOM</a:t>
            </a:r>
            <a:r>
              <a:rPr lang="en-US">
                <a:latin typeface="Comic Sans MS" pitchFamily="-106" charset="0"/>
              </a:rPr>
              <a:t>(a, b)</a:t>
            </a:r>
            <a:r>
              <a:rPr lang="en-US" i="1">
                <a:latin typeface="Comic Sans MS" pitchFamily="-106" charset="0"/>
              </a:rPr>
              <a:t> </a:t>
            </a:r>
            <a:r>
              <a:rPr lang="en-US"/>
              <a:t>returns an integer </a:t>
            </a:r>
            <a:r>
              <a:rPr lang="en-US">
                <a:latin typeface="Comic Sans MS" pitchFamily="-106" charset="0"/>
              </a:rPr>
              <a:t>r</a:t>
            </a:r>
            <a:r>
              <a:rPr lang="en-US"/>
              <a:t>, where </a:t>
            </a:r>
            <a:r>
              <a:rPr lang="en-US">
                <a:latin typeface="Comic Sans MS" pitchFamily="-106" charset="0"/>
              </a:rPr>
              <a:t>a ≤ r ≤ b</a:t>
            </a:r>
            <a:r>
              <a:rPr lang="en-US" i="1"/>
              <a:t> </a:t>
            </a:r>
            <a:r>
              <a:rPr lang="en-US"/>
              <a:t>and each of the </a:t>
            </a:r>
            <a:r>
              <a:rPr lang="en-US">
                <a:latin typeface="Comic Sans MS" pitchFamily="-106" charset="0"/>
              </a:rPr>
              <a:t>b-a+1</a:t>
            </a:r>
            <a:r>
              <a:rPr lang="en-US"/>
              <a:t> possible values of </a:t>
            </a:r>
            <a:r>
              <a:rPr lang="en-US">
                <a:latin typeface="Comic Sans MS" pitchFamily="-106" charset="0"/>
              </a:rPr>
              <a:t>r</a:t>
            </a:r>
            <a:r>
              <a:rPr lang="en-US" i="1"/>
              <a:t> </a:t>
            </a:r>
            <a:r>
              <a:rPr lang="en-US"/>
              <a:t>is equally likely</a:t>
            </a:r>
          </a:p>
          <a:p>
            <a:pPr eaLnBrk="1" hangingPunct="1">
              <a:lnSpc>
                <a:spcPct val="120000"/>
              </a:lnSpc>
            </a:pPr>
            <a:r>
              <a:rPr lang="en-US"/>
              <a:t>Algorithm generates randomness in input</a:t>
            </a:r>
          </a:p>
          <a:p>
            <a:pPr eaLnBrk="1" hangingPunct="1">
              <a:lnSpc>
                <a:spcPct val="120000"/>
              </a:lnSpc>
            </a:pPr>
            <a:r>
              <a:rPr lang="en-US"/>
              <a:t>No input can consistently elicit worst case behavior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Worst case occurs only if we get “unlucky” numbers from the random number generator</a:t>
            </a:r>
          </a:p>
        </p:txBody>
      </p:sp>
    </p:spTree>
    <p:extLst>
      <p:ext uri="{BB962C8B-B14F-4D97-AF65-F5344CB8AC3E}">
        <p14:creationId xmlns:p14="http://schemas.microsoft.com/office/powerpoint/2010/main" val="875309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50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</a:t>
            </a:r>
          </a:p>
        </p:txBody>
      </p:sp>
      <p:sp>
        <p:nvSpPr>
          <p:cNvPr id="50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/>
              <a:t>a) 	TRUE		FALSE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/>
              <a:t>Worst case time complexity of </a:t>
            </a:r>
            <a:r>
              <a:rPr lang="en-US" sz="2400" dirty="0" err="1"/>
              <a:t>QuickSort</a:t>
            </a:r>
            <a:r>
              <a:rPr lang="en-US" sz="2400" dirty="0"/>
              <a:t> is </a:t>
            </a:r>
            <a:r>
              <a:rPr lang="el-GR" sz="24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400" dirty="0">
                <a:latin typeface="Comic Sans MS" pitchFamily="-106" charset="0"/>
              </a:rPr>
              <a:t>(</a:t>
            </a:r>
            <a:r>
              <a:rPr lang="en-US" sz="2400" dirty="0" err="1">
                <a:latin typeface="Comic Sans MS" pitchFamily="-106" charset="0"/>
              </a:rPr>
              <a:t>nlgn</a:t>
            </a:r>
            <a:r>
              <a:rPr lang="en-US" sz="2400" dirty="0">
                <a:latin typeface="Comic Sans MS" pitchFamily="-106" charset="0"/>
              </a:rPr>
              <a:t>)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/>
              <a:t>b) 	TRUE 	FALSE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/>
              <a:t>If  				       and               , then </a:t>
            </a:r>
            <a:br>
              <a:rPr lang="en-US" sz="2400" dirty="0"/>
            </a:br>
            <a:endParaRPr lang="en-US" sz="2400" dirty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/>
              <a:t>c) 	TRUE		FALSE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/>
              <a:t>If 			      and	         , then </a:t>
            </a:r>
          </a:p>
        </p:txBody>
      </p:sp>
      <p:sp>
        <p:nvSpPr>
          <p:cNvPr id="501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742950" y="3871913"/>
          <a:ext cx="28495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7" name="Equation" r:id="rId4" imgW="1778000" imgH="241300" progId="Equation.3">
                  <p:embed/>
                </p:oleObj>
              </mc:Choice>
              <mc:Fallback>
                <p:oleObj name="Equation" r:id="rId4" imgW="177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3871913"/>
                        <a:ext cx="284956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4438650" y="3875088"/>
          <a:ext cx="10223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Equation" r:id="rId6" imgW="622030" imgH="228501" progId="Equation.3">
                  <p:embed/>
                </p:oleObj>
              </mc:Choice>
              <mc:Fallback>
                <p:oleObj name="Equation" r:id="rId6" imgW="62203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3875088"/>
                        <a:ext cx="102235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6572250" y="3927475"/>
          <a:ext cx="162877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9" name="Equation" r:id="rId8" imgW="1002865" imgH="203112" progId="Equation.3">
                  <p:embed/>
                </p:oleObj>
              </mc:Choice>
              <mc:Fallback>
                <p:oleObj name="Equation" r:id="rId8" imgW="100286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3927475"/>
                        <a:ext cx="1628775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1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685800" y="5707063"/>
          <a:ext cx="19827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0" name="Equation" r:id="rId10" imgW="1091726" imgH="203112" progId="Equation.3">
                  <p:embed/>
                </p:oleObj>
              </mc:Choice>
              <mc:Fallback>
                <p:oleObj name="Equation" r:id="rId10" imgW="109172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707063"/>
                        <a:ext cx="198278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2" name="Rectangle 12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3421063" y="5632450"/>
          <a:ext cx="13176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Equation" r:id="rId12" imgW="761669" imgH="241195" progId="Equation.3">
                  <p:embed/>
                </p:oleObj>
              </mc:Choice>
              <mc:Fallback>
                <p:oleObj name="Equation" r:id="rId12" imgW="76166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063" y="5632450"/>
                        <a:ext cx="1317625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5795963" y="5691188"/>
          <a:ext cx="179863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2" name="Equation" r:id="rId14" imgW="1002865" imgH="203112" progId="Equation.3">
                  <p:embed/>
                </p:oleObj>
              </mc:Choice>
              <mc:Fallback>
                <p:oleObj name="Equation" r:id="rId14" imgW="100286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691188"/>
                        <a:ext cx="179863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0448" name="Oval 16"/>
          <p:cNvSpPr>
            <a:spLocks noChangeArrowheads="1"/>
          </p:cNvSpPr>
          <p:nvPr/>
        </p:nvSpPr>
        <p:spPr bwMode="auto">
          <a:xfrm>
            <a:off x="2967038" y="1354138"/>
            <a:ext cx="1398587" cy="457200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49" name="Oval 17"/>
          <p:cNvSpPr>
            <a:spLocks noChangeArrowheads="1"/>
          </p:cNvSpPr>
          <p:nvPr/>
        </p:nvSpPr>
        <p:spPr bwMode="auto">
          <a:xfrm>
            <a:off x="1030288" y="3209925"/>
            <a:ext cx="1398587" cy="457200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50" name="Oval 18"/>
          <p:cNvSpPr>
            <a:spLocks noChangeArrowheads="1"/>
          </p:cNvSpPr>
          <p:nvPr/>
        </p:nvSpPr>
        <p:spPr bwMode="auto">
          <a:xfrm>
            <a:off x="2992438" y="5011738"/>
            <a:ext cx="1398587" cy="457200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48" grpId="0" animBg="1"/>
      <p:bldP spid="530449" grpId="0" animBg="1"/>
      <p:bldP spid="5304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Medians and Order Statistics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>
                <a:sym typeface="Symbol" pitchFamily="-106" charset="2"/>
              </a:rPr>
              <a:t>General Selection Problem: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>
                <a:sym typeface="Symbol" pitchFamily="-106" charset="2"/>
              </a:rPr>
              <a:t>select the </a:t>
            </a:r>
            <a:r>
              <a:rPr lang="en-US" sz="200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000">
                <a:sym typeface="Symbol" pitchFamily="-106" charset="2"/>
              </a:rPr>
              <a:t>-th smallest element from a set of </a:t>
            </a:r>
            <a:r>
              <a:rPr lang="en-US" sz="2000">
                <a:latin typeface="Comic Sans MS" pitchFamily="-106" charset="0"/>
                <a:sym typeface="Symbol" pitchFamily="-106" charset="2"/>
              </a:rPr>
              <a:t>n</a:t>
            </a:r>
            <a:r>
              <a:rPr lang="en-US" sz="2000">
                <a:sym typeface="Symbol" pitchFamily="-106" charset="2"/>
              </a:rPr>
              <a:t> distinct numbers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>
                <a:sym typeface="Symbol" pitchFamily="-106" charset="2"/>
              </a:rPr>
              <a:t>Algorithms: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>
                <a:sym typeface="Symbol" pitchFamily="-106" charset="2"/>
              </a:rPr>
              <a:t>Randomized select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sym typeface="Symbol" pitchFamily="-106" charset="2"/>
              </a:rPr>
              <a:t>Idea </a:t>
            </a:r>
          </a:p>
          <a:p>
            <a:pPr lvl="1" eaLnBrk="1" hangingPunct="1">
              <a:lnSpc>
                <a:spcPct val="120000"/>
              </a:lnSpc>
            </a:pPr>
            <a:endParaRPr lang="en-US">
              <a:sym typeface="Symbol" pitchFamily="-106" charset="2"/>
            </a:endParaRPr>
          </a:p>
          <a:p>
            <a:pPr lvl="1" eaLnBrk="1" hangingPunct="1">
              <a:lnSpc>
                <a:spcPct val="120000"/>
              </a:lnSpc>
            </a:pPr>
            <a:endParaRPr lang="en-US">
              <a:sym typeface="Symbol" pitchFamily="-106" charset="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>
                <a:sym typeface="Symbol" pitchFamily="-106" charset="2"/>
              </a:rPr>
              <a:t>Worst-case </a:t>
            </a:r>
          </a:p>
        </p:txBody>
      </p:sp>
      <p:sp>
        <p:nvSpPr>
          <p:cNvPr id="532484" name="Text Box 4"/>
          <p:cNvSpPr txBox="1">
            <a:spLocks noChangeArrowheads="1"/>
          </p:cNvSpPr>
          <p:nvPr/>
        </p:nvSpPr>
        <p:spPr bwMode="auto">
          <a:xfrm>
            <a:off x="3055938" y="5154685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  <a:sym typeface="Symbol" pitchFamily="-106" charset="2"/>
              </a:rPr>
              <a:t>O</a:t>
            </a:r>
            <a:r>
              <a:rPr lang="en-US" sz="2400">
                <a:latin typeface="Comic Sans MS" pitchFamily="-106" charset="0"/>
              </a:rPr>
              <a:t>(n)</a:t>
            </a:r>
          </a:p>
        </p:txBody>
      </p:sp>
      <p:sp>
        <p:nvSpPr>
          <p:cNvPr id="532485" name="Text Box 5"/>
          <p:cNvSpPr txBox="1">
            <a:spLocks noChangeArrowheads="1"/>
          </p:cNvSpPr>
          <p:nvPr/>
        </p:nvSpPr>
        <p:spPr bwMode="auto">
          <a:xfrm>
            <a:off x="2465388" y="3541785"/>
            <a:ext cx="64731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1"/>
            <a:r>
              <a:rPr lang="en-US" dirty="0">
                <a:latin typeface="Century Gothic" panose="020B0502020202020204" pitchFamily="34" charset="0"/>
              </a:rPr>
              <a:t>Partition the input array similarly with the approach used for Quicksort (use RANDOMIZED-PARTITION)</a:t>
            </a:r>
          </a:p>
          <a:p>
            <a:pPr lvl="1"/>
            <a:r>
              <a:rPr lang="en-US" dirty="0" err="1">
                <a:latin typeface="Century Gothic" panose="020B0502020202020204" pitchFamily="34" charset="0"/>
              </a:rPr>
              <a:t>Recurse</a:t>
            </a:r>
            <a:r>
              <a:rPr lang="en-US" dirty="0">
                <a:latin typeface="Century Gothic" panose="020B0502020202020204" pitchFamily="34" charset="0"/>
              </a:rPr>
              <a:t> on one side of the partition to look for the </a:t>
            </a:r>
            <a:r>
              <a:rPr lang="en-US" dirty="0" err="1">
                <a:latin typeface="Century Gothic" panose="020B0502020202020204" pitchFamily="34" charset="0"/>
              </a:rPr>
              <a:t>i-th</a:t>
            </a:r>
            <a:r>
              <a:rPr lang="en-US" dirty="0">
                <a:latin typeface="Century Gothic" panose="020B0502020202020204" pitchFamily="34" charset="0"/>
              </a:rPr>
              <a:t> element depending on where </a:t>
            </a:r>
            <a:r>
              <a:rPr lang="en-US" dirty="0" err="1">
                <a:latin typeface="Century Gothic" panose="020B0502020202020204" pitchFamily="34" charset="0"/>
              </a:rPr>
              <a:t>i</a:t>
            </a:r>
            <a:r>
              <a:rPr lang="en-US" dirty="0">
                <a:latin typeface="Century Gothic" panose="020B0502020202020204" pitchFamily="34" charset="0"/>
              </a:rPr>
              <a:t> is with respect to the pivot</a:t>
            </a:r>
          </a:p>
        </p:txBody>
      </p:sp>
    </p:spTree>
    <p:extLst>
      <p:ext uri="{BB962C8B-B14F-4D97-AF65-F5344CB8AC3E}">
        <p14:creationId xmlns:p14="http://schemas.microsoft.com/office/powerpoint/2010/main" val="23241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4" grpId="0"/>
      <p:bldP spid="5324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Midterm Exam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793162" cy="5298898"/>
          </a:xfrm>
        </p:spPr>
        <p:txBody>
          <a:bodyPr/>
          <a:lstStyle/>
          <a:p>
            <a:pPr eaLnBrk="1" hangingPunct="1"/>
            <a:r>
              <a:rPr lang="en-US" dirty="0"/>
              <a:t>Tuesday, March 10 in classroom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75 minutes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Exam structure: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TRUE/FALSE questions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short questions on the topics discussed in class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homework-like problems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All topics discussed so far, including red-black trees, basic coverage of OS-TREES</a:t>
            </a:r>
          </a:p>
        </p:txBody>
      </p:sp>
    </p:spTree>
    <p:extLst>
      <p:ext uri="{BB962C8B-B14F-4D97-AF65-F5344CB8AC3E}">
        <p14:creationId xmlns:p14="http://schemas.microsoft.com/office/powerpoint/2010/main" val="36013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2832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2400"/>
              <a:t>a) What is the difference between the MAX-HEAP property and the binary search tree property?</a:t>
            </a:r>
          </a:p>
          <a:p>
            <a:pPr marL="914400" lvl="1" indent="-457200" eaLnBrk="1" hangingPunct="1"/>
            <a:r>
              <a:rPr lang="en-US" sz="2000"/>
              <a:t>The MAX-HEAP property states that a node in the heap is greater than or equal to both of its children</a:t>
            </a:r>
          </a:p>
          <a:p>
            <a:pPr marL="914400" lvl="1" indent="-457200" eaLnBrk="1" hangingPunct="1"/>
            <a:r>
              <a:rPr lang="en-US" sz="2000"/>
              <a:t>the binary search property states that a node in a tree is greater than or equal to the nodes in its left subtree and smaller than or equal to the nodes in its right subtree</a:t>
            </a:r>
          </a:p>
          <a:p>
            <a:pPr marL="533400" indent="-533400" eaLnBrk="1" hangingPunct="1">
              <a:buFontTx/>
              <a:buNone/>
            </a:pPr>
            <a:r>
              <a:rPr lang="en-US" sz="2400"/>
              <a:t>b) What is the lowest possible bound on comparison-based sorting algorithms?</a:t>
            </a:r>
          </a:p>
          <a:p>
            <a:pPr marL="914400" lvl="1" indent="-457200" eaLnBrk="1" hangingPunct="1"/>
            <a:r>
              <a:rPr lang="en-US" sz="2000">
                <a:latin typeface="Comic Sans MS" pitchFamily="-106" charset="0"/>
              </a:rPr>
              <a:t>nlgn</a:t>
            </a:r>
          </a:p>
          <a:p>
            <a:pPr marL="533400" indent="-533400" eaLnBrk="1" hangingPunct="1">
              <a:buFontTx/>
              <a:buNone/>
            </a:pPr>
            <a:r>
              <a:rPr lang="en-US" sz="2400"/>
              <a:t>c) Assuming the elements in a max-heap are distinct, what are the possible locations of the second-largest element?</a:t>
            </a:r>
          </a:p>
          <a:p>
            <a:pPr marL="914400" lvl="1" indent="-457200" eaLnBrk="1" hangingPunct="1"/>
            <a:r>
              <a:rPr lang="en-US" sz="2000"/>
              <a:t>The second largest element has to be a child of the root</a:t>
            </a:r>
          </a:p>
        </p:txBody>
      </p:sp>
    </p:spTree>
    <p:extLst>
      <p:ext uri="{BB962C8B-B14F-4D97-AF65-F5344CB8AC3E}">
        <p14:creationId xmlns:p14="http://schemas.microsoft.com/office/powerpoint/2010/main" val="26980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graphicFrame>
        <p:nvGraphicFramePr>
          <p:cNvPr id="70658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65504581"/>
              </p:ext>
            </p:extLst>
          </p:nvPr>
        </p:nvGraphicFramePr>
        <p:xfrm>
          <a:off x="5445303" y="1468498"/>
          <a:ext cx="3582810" cy="2358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Paint Shop Pro Image" r:id="rId4" imgW="6829268" imgH="4497561" progId="">
                  <p:embed/>
                </p:oleObj>
              </mc:Choice>
              <mc:Fallback>
                <p:oleObj name="Paint Shop Pro Image" r:id="rId4" imgW="6829268" imgH="449756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303" y="1468498"/>
                        <a:ext cx="3582810" cy="23589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Questions</a:t>
            </a:r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36538" y="1214438"/>
            <a:ext cx="6353175" cy="2314575"/>
          </a:xfrm>
        </p:spPr>
        <p:txBody>
          <a:bodyPr/>
          <a:lstStyle/>
          <a:p>
            <a:pPr eaLnBrk="1" hangingPunct="1"/>
            <a:r>
              <a:rPr lang="en-US" sz="2400"/>
              <a:t>What is the effect of calling MAX-HEAPIFY(A, i) when:</a:t>
            </a:r>
          </a:p>
          <a:p>
            <a:pPr lvl="1" eaLnBrk="1" hangingPunct="1"/>
            <a:r>
              <a:rPr lang="en-US" sz="2000"/>
              <a:t>The element </a:t>
            </a:r>
            <a:r>
              <a:rPr lang="en-US" sz="2000">
                <a:latin typeface="Comic Sans MS" pitchFamily="-106" charset="0"/>
              </a:rPr>
              <a:t>A[i]</a:t>
            </a:r>
            <a:r>
              <a:rPr lang="en-US" sz="2000"/>
              <a:t> is larger than its children?</a:t>
            </a:r>
          </a:p>
          <a:p>
            <a:pPr lvl="2" eaLnBrk="1" hangingPunct="1"/>
            <a:r>
              <a:rPr lang="en-US" sz="1800"/>
              <a:t>Nothing happens</a:t>
            </a:r>
          </a:p>
          <a:p>
            <a:pPr lvl="1" eaLnBrk="1" hangingPunct="1"/>
            <a:r>
              <a:rPr lang="en-US" sz="2000">
                <a:latin typeface="Comic Sans MS" pitchFamily="-106" charset="0"/>
              </a:rPr>
              <a:t>i &gt; heap-size[A]/2</a:t>
            </a:r>
            <a:r>
              <a:rPr lang="en-US" sz="2000"/>
              <a:t>?</a:t>
            </a:r>
          </a:p>
          <a:p>
            <a:pPr lvl="2" eaLnBrk="1" hangingPunct="1"/>
            <a:r>
              <a:rPr lang="en-US" sz="1800"/>
              <a:t>Nothing happens</a:t>
            </a:r>
          </a:p>
        </p:txBody>
      </p:sp>
      <p:sp>
        <p:nvSpPr>
          <p:cNvPr id="540677" name="Rectangle 5"/>
          <p:cNvSpPr>
            <a:spLocks noChangeArrowheads="1"/>
          </p:cNvSpPr>
          <p:nvPr/>
        </p:nvSpPr>
        <p:spPr bwMode="auto">
          <a:xfrm>
            <a:off x="211138" y="3906838"/>
            <a:ext cx="82994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Can the min-heap property be used to print out the keys of an n-node heap in sorted order in O(n) time?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No, it doesn’t tell which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of a node contains the element to print before that node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In a heap, the largest element smaller than the node could be in either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17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727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Questions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454115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/>
              <a:t>What is the maximum number of nodes possible in a binary search tree of height h?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/>
              <a:t>	- max number reached when all levels are full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graphicFrame>
        <p:nvGraphicFramePr>
          <p:cNvPr id="541701" name="Object 2"/>
          <p:cNvGraphicFramePr>
            <a:graphicFrameLocks noChangeAspect="1"/>
          </p:cNvGraphicFramePr>
          <p:nvPr>
            <p:extLst/>
          </p:nvPr>
        </p:nvGraphicFramePr>
        <p:xfrm>
          <a:off x="2011557" y="3788056"/>
          <a:ext cx="1814513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4" imgW="469800" imgH="431640" progId="Equation.3">
                  <p:embed/>
                </p:oleObj>
              </mc:Choice>
              <mc:Fallback>
                <p:oleObj name="Equation" r:id="rId4" imgW="469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557" y="3788056"/>
                        <a:ext cx="1814513" cy="1209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02" name="Object 3"/>
          <p:cNvGraphicFramePr>
            <a:graphicFrameLocks noChangeAspect="1"/>
          </p:cNvGraphicFramePr>
          <p:nvPr>
            <p:extLst/>
          </p:nvPr>
        </p:nvGraphicFramePr>
        <p:xfrm>
          <a:off x="3802257" y="3886481"/>
          <a:ext cx="2938463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6" imgW="1054080" imgH="419040" progId="Equation.3">
                  <p:embed/>
                </p:oleObj>
              </mc:Choice>
              <mc:Fallback>
                <p:oleObj name="Equation" r:id="rId6" imgW="1054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257" y="3886481"/>
                        <a:ext cx="2938463" cy="1166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045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	Let x be the root node of a binary search tree (BST). Write an algorithm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BSTHeight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(x)</a:t>
            </a:r>
            <a:r>
              <a:rPr lang="en-US" dirty="0"/>
              <a:t> that determines the height of the tree.</a:t>
            </a:r>
            <a:endParaRPr lang="en-US" i="1" dirty="0"/>
          </a:p>
          <a:p>
            <a:pPr eaLnBrk="1" hangingPunct="1">
              <a:buFontTx/>
              <a:buNone/>
            </a:pPr>
            <a:r>
              <a:rPr lang="en-US" i="1" dirty="0"/>
              <a:t>	</a:t>
            </a:r>
            <a:r>
              <a:rPr lang="en-US" i="1" dirty="0" err="1"/>
              <a:t>Alg</a:t>
            </a:r>
            <a:r>
              <a:rPr lang="en-US" i="1" dirty="0"/>
              <a:t>: </a:t>
            </a:r>
            <a:r>
              <a:rPr lang="en-US" i="1" dirty="0" err="1"/>
              <a:t>BSTHeight</a:t>
            </a:r>
            <a:r>
              <a:rPr lang="en-US" i="1" dirty="0"/>
              <a:t>(x)</a:t>
            </a:r>
          </a:p>
          <a:p>
            <a:pPr eaLnBrk="1" hangingPunct="1">
              <a:buFontTx/>
              <a:buNone/>
            </a:pPr>
            <a:r>
              <a:rPr lang="en-US" i="1" dirty="0"/>
              <a:t>		if (x==NULL)</a:t>
            </a:r>
          </a:p>
          <a:p>
            <a:pPr eaLnBrk="1" hangingPunct="1">
              <a:buFontTx/>
              <a:buNone/>
            </a:pPr>
            <a:r>
              <a:rPr lang="en-US" i="1" dirty="0"/>
              <a:t>			return -1;</a:t>
            </a:r>
          </a:p>
          <a:p>
            <a:pPr eaLnBrk="1" hangingPunct="1">
              <a:buFontTx/>
              <a:buNone/>
            </a:pPr>
            <a:r>
              <a:rPr lang="en-US" i="1" dirty="0"/>
              <a:t>		else</a:t>
            </a:r>
          </a:p>
          <a:p>
            <a:pPr eaLnBrk="1" hangingPunct="1">
              <a:buFontTx/>
              <a:buNone/>
            </a:pPr>
            <a:r>
              <a:rPr lang="en-US" i="1" dirty="0"/>
              <a:t>			return max (</a:t>
            </a:r>
            <a:r>
              <a:rPr lang="en-US" i="1" dirty="0" err="1"/>
              <a:t>BSTHeight</a:t>
            </a:r>
            <a:r>
              <a:rPr lang="en-US" i="1" dirty="0"/>
              <a:t>(left[x]), 					</a:t>
            </a:r>
            <a:r>
              <a:rPr lang="en-US" i="1" dirty="0" err="1"/>
              <a:t>BSTHeight</a:t>
            </a:r>
            <a:r>
              <a:rPr lang="en-US" i="1" dirty="0"/>
              <a:t>(right[x]))+1;</a:t>
            </a:r>
          </a:p>
        </p:txBody>
      </p:sp>
    </p:spTree>
    <p:extLst>
      <p:ext uri="{BB962C8B-B14F-4D97-AF65-F5344CB8AC3E}">
        <p14:creationId xmlns:p14="http://schemas.microsoft.com/office/powerpoint/2010/main" val="72600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Red-Black Trees Properties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577405" cy="5076825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</a:pPr>
            <a:r>
              <a:rPr lang="en-US"/>
              <a:t>Binary search trees with additional properties: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Every </a:t>
            </a:r>
            <a:r>
              <a:rPr lang="en-US" dirty="0">
                <a:latin typeface="Comic Sans MS" pitchFamily="-106" charset="0"/>
              </a:rPr>
              <a:t>node</a:t>
            </a:r>
            <a:r>
              <a:rPr lang="en-US" dirty="0"/>
              <a:t> is either </a:t>
            </a:r>
            <a:r>
              <a:rPr lang="en-US" b="1" dirty="0">
                <a:solidFill>
                  <a:srgbClr val="DD0111"/>
                </a:solidFill>
              </a:rPr>
              <a:t>red</a:t>
            </a:r>
            <a:r>
              <a:rPr lang="en-US" dirty="0"/>
              <a:t> or </a:t>
            </a:r>
            <a:r>
              <a:rPr lang="en-US" b="1" dirty="0"/>
              <a:t>black</a:t>
            </a:r>
            <a:endParaRPr lang="en-US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The </a:t>
            </a:r>
            <a:r>
              <a:rPr lang="en-US" dirty="0">
                <a:latin typeface="Comic Sans MS" pitchFamily="-106" charset="0"/>
              </a:rPr>
              <a:t>root</a:t>
            </a:r>
            <a:r>
              <a:rPr lang="en-US" dirty="0"/>
              <a:t> is </a:t>
            </a:r>
            <a:r>
              <a:rPr lang="en-US" b="1" dirty="0"/>
              <a:t>black</a:t>
            </a:r>
            <a:endParaRPr lang="en-US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Every </a:t>
            </a:r>
            <a:r>
              <a:rPr lang="en-US" dirty="0">
                <a:latin typeface="Comic Sans MS" pitchFamily="-106" charset="0"/>
              </a:rPr>
              <a:t>leaf</a:t>
            </a:r>
            <a:r>
              <a:rPr lang="en-US" dirty="0"/>
              <a:t> (</a:t>
            </a:r>
            <a:r>
              <a:rPr lang="en-US" dirty="0">
                <a:latin typeface="Comic Sans MS" pitchFamily="-106" charset="0"/>
              </a:rPr>
              <a:t>NIL</a:t>
            </a:r>
            <a:r>
              <a:rPr lang="en-US" dirty="0"/>
              <a:t>) is </a:t>
            </a:r>
            <a:r>
              <a:rPr lang="en-US" b="1" dirty="0"/>
              <a:t>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If a node is red, then both its children are 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For each node, all paths from the node to leaves contain the same number of black nodes</a:t>
            </a:r>
          </a:p>
        </p:txBody>
      </p:sp>
    </p:spTree>
    <p:extLst>
      <p:ext uri="{BB962C8B-B14F-4D97-AF65-F5344CB8AC3E}">
        <p14:creationId xmlns:p14="http://schemas.microsoft.com/office/powerpoint/2010/main" val="123677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Order-Statistic Tree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3578225" cy="5076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>
                <a:solidFill>
                  <a:srgbClr val="DD0111"/>
                </a:solidFill>
                <a:latin typeface="Monotype Corsiva" pitchFamily="-106" charset="0"/>
              </a:rPr>
              <a:t>Def.:</a:t>
            </a:r>
            <a:r>
              <a:rPr lang="en-US" sz="2000"/>
              <a:t> </a:t>
            </a:r>
            <a:r>
              <a:rPr lang="en-US" sz="2000" b="1"/>
              <a:t>Order-statistic tree:</a:t>
            </a:r>
            <a:r>
              <a:rPr lang="en-US" sz="2000"/>
              <a:t> a red-black tree with additional information stored in each node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>
                <a:latin typeface="Comic Sans MS" pitchFamily="-106" charset="0"/>
              </a:rPr>
              <a:t>size[x]</a:t>
            </a:r>
            <a:r>
              <a:rPr lang="en-US" sz="2000"/>
              <a:t> contains the number of (internal) nodes in the subtree rooted at </a:t>
            </a:r>
            <a:r>
              <a:rPr lang="en-US" sz="2000">
                <a:latin typeface="Comic Sans MS" pitchFamily="-106" charset="0"/>
              </a:rPr>
              <a:t>x</a:t>
            </a:r>
            <a:r>
              <a:rPr lang="en-US" sz="2000"/>
              <a:t>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000"/>
              <a:t>	(including </a:t>
            </a:r>
            <a:r>
              <a:rPr lang="en-US" sz="2000">
                <a:latin typeface="Comic Sans MS" pitchFamily="-106" charset="0"/>
              </a:rPr>
              <a:t>x</a:t>
            </a:r>
            <a:r>
              <a:rPr lang="en-US" sz="2000"/>
              <a:t> itself)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000"/>
              <a:t>		</a:t>
            </a:r>
            <a:endParaRPr lang="en-US" sz="2000">
              <a:latin typeface="Comic Sans MS" pitchFamily="-106" charset="0"/>
            </a:endParaRPr>
          </a:p>
        </p:txBody>
      </p:sp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1357313" y="5867400"/>
            <a:ext cx="692467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Comic Sans MS" pitchFamily="-106" charset="0"/>
              </a:rPr>
              <a:t>size[x] = size[left[x]] + size[right[x]] + 1</a:t>
            </a:r>
          </a:p>
        </p:txBody>
      </p:sp>
      <p:grpSp>
        <p:nvGrpSpPr>
          <p:cNvPr id="91143" name="Group 5"/>
          <p:cNvGrpSpPr>
            <a:grpSpLocks/>
          </p:cNvGrpSpPr>
          <p:nvPr/>
        </p:nvGrpSpPr>
        <p:grpSpPr bwMode="auto">
          <a:xfrm>
            <a:off x="3060700" y="1525588"/>
            <a:ext cx="6083300" cy="4241800"/>
            <a:chOff x="763" y="949"/>
            <a:chExt cx="3832" cy="2672"/>
          </a:xfrm>
        </p:grpSpPr>
        <p:sp>
          <p:nvSpPr>
            <p:cNvPr id="91144" name="Text Box 6"/>
            <p:cNvSpPr txBox="1">
              <a:spLocks noChangeArrowheads="1"/>
            </p:cNvSpPr>
            <p:nvPr/>
          </p:nvSpPr>
          <p:spPr bwMode="auto">
            <a:xfrm>
              <a:off x="2564" y="122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7</a:t>
              </a:r>
            </a:p>
          </p:txBody>
        </p:sp>
        <p:grpSp>
          <p:nvGrpSpPr>
            <p:cNvPr id="91145" name="Group 7"/>
            <p:cNvGrpSpPr>
              <a:grpSpLocks/>
            </p:cNvGrpSpPr>
            <p:nvPr/>
          </p:nvGrpSpPr>
          <p:grpSpPr bwMode="auto">
            <a:xfrm>
              <a:off x="2441" y="949"/>
              <a:ext cx="469" cy="565"/>
              <a:chOff x="2491" y="949"/>
              <a:chExt cx="469" cy="565"/>
            </a:xfrm>
          </p:grpSpPr>
          <p:sp>
            <p:nvSpPr>
              <p:cNvPr id="91180" name="AutoShape 8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181" name="Text Box 9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10</a:t>
                </a:r>
              </a:p>
            </p:txBody>
          </p:sp>
          <p:sp>
            <p:nvSpPr>
              <p:cNvPr id="91182" name="Line 10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146" name="Text Box 11"/>
            <p:cNvSpPr txBox="1">
              <a:spLocks noChangeArrowheads="1"/>
            </p:cNvSpPr>
            <p:nvPr/>
          </p:nvSpPr>
          <p:spPr bwMode="auto">
            <a:xfrm>
              <a:off x="1566" y="2257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  <p:sp>
          <p:nvSpPr>
            <p:cNvPr id="91147" name="AutoShape 12"/>
            <p:cNvSpPr>
              <a:spLocks noChangeArrowheads="1"/>
            </p:cNvSpPr>
            <p:nvPr/>
          </p:nvSpPr>
          <p:spPr bwMode="auto">
            <a:xfrm>
              <a:off x="1443" y="1978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48" name="Text Box 13"/>
            <p:cNvSpPr txBox="1">
              <a:spLocks noChangeArrowheads="1"/>
            </p:cNvSpPr>
            <p:nvPr/>
          </p:nvSpPr>
          <p:spPr bwMode="auto">
            <a:xfrm>
              <a:off x="1512" y="1987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 8</a:t>
              </a:r>
            </a:p>
          </p:txBody>
        </p:sp>
        <p:sp>
          <p:nvSpPr>
            <p:cNvPr id="91149" name="Line 14"/>
            <p:cNvSpPr>
              <a:spLocks noChangeShapeType="1"/>
            </p:cNvSpPr>
            <p:nvPr/>
          </p:nvSpPr>
          <p:spPr bwMode="auto">
            <a:xfrm>
              <a:off x="1448" y="2270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50" name="Text Box 15"/>
            <p:cNvSpPr txBox="1">
              <a:spLocks noChangeArrowheads="1"/>
            </p:cNvSpPr>
            <p:nvPr/>
          </p:nvSpPr>
          <p:spPr bwMode="auto">
            <a:xfrm>
              <a:off x="3562" y="2279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  <p:sp>
          <p:nvSpPr>
            <p:cNvPr id="91151" name="AutoShape 16"/>
            <p:cNvSpPr>
              <a:spLocks noChangeArrowheads="1"/>
            </p:cNvSpPr>
            <p:nvPr/>
          </p:nvSpPr>
          <p:spPr bwMode="auto">
            <a:xfrm>
              <a:off x="3439" y="2000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52" name="Text Box 17"/>
            <p:cNvSpPr txBox="1">
              <a:spLocks noChangeArrowheads="1"/>
            </p:cNvSpPr>
            <p:nvPr/>
          </p:nvSpPr>
          <p:spPr bwMode="auto">
            <a:xfrm>
              <a:off x="3508" y="2009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15</a:t>
              </a:r>
            </a:p>
          </p:txBody>
        </p:sp>
        <p:sp>
          <p:nvSpPr>
            <p:cNvPr id="91153" name="Line 18"/>
            <p:cNvSpPr>
              <a:spLocks noChangeShapeType="1"/>
            </p:cNvSpPr>
            <p:nvPr/>
          </p:nvSpPr>
          <p:spPr bwMode="auto">
            <a:xfrm>
              <a:off x="3444" y="2292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54" name="Text Box 19"/>
            <p:cNvSpPr txBox="1">
              <a:spLocks noChangeArrowheads="1"/>
            </p:cNvSpPr>
            <p:nvPr/>
          </p:nvSpPr>
          <p:spPr bwMode="auto">
            <a:xfrm>
              <a:off x="886" y="333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grpSp>
          <p:nvGrpSpPr>
            <p:cNvPr id="91155" name="Group 20"/>
            <p:cNvGrpSpPr>
              <a:grpSpLocks/>
            </p:cNvGrpSpPr>
            <p:nvPr/>
          </p:nvGrpSpPr>
          <p:grpSpPr bwMode="auto">
            <a:xfrm>
              <a:off x="763" y="3054"/>
              <a:ext cx="469" cy="565"/>
              <a:chOff x="2491" y="949"/>
              <a:chExt cx="469" cy="565"/>
            </a:xfrm>
          </p:grpSpPr>
          <p:sp>
            <p:nvSpPr>
              <p:cNvPr id="91177" name="AutoShape 21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178" name="Text Box 22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 4</a:t>
                </a:r>
              </a:p>
            </p:txBody>
          </p:sp>
          <p:sp>
            <p:nvSpPr>
              <p:cNvPr id="91179" name="Line 23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156" name="Text Box 24"/>
            <p:cNvSpPr txBox="1">
              <a:spLocks noChangeArrowheads="1"/>
            </p:cNvSpPr>
            <p:nvPr/>
          </p:nvSpPr>
          <p:spPr bwMode="auto">
            <a:xfrm>
              <a:off x="2246" y="3327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grpSp>
          <p:nvGrpSpPr>
            <p:cNvPr id="91157" name="Group 25"/>
            <p:cNvGrpSpPr>
              <a:grpSpLocks/>
            </p:cNvGrpSpPr>
            <p:nvPr/>
          </p:nvGrpSpPr>
          <p:grpSpPr bwMode="auto">
            <a:xfrm>
              <a:off x="2123" y="3048"/>
              <a:ext cx="469" cy="565"/>
              <a:chOff x="2491" y="949"/>
              <a:chExt cx="469" cy="565"/>
            </a:xfrm>
          </p:grpSpPr>
          <p:sp>
            <p:nvSpPr>
              <p:cNvPr id="91174" name="AutoShape 26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175" name="Text Box 27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 9</a:t>
                </a:r>
              </a:p>
            </p:txBody>
          </p:sp>
          <p:sp>
            <p:nvSpPr>
              <p:cNvPr id="91176" name="Line 28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158" name="Text Box 29"/>
            <p:cNvSpPr txBox="1">
              <a:spLocks noChangeArrowheads="1"/>
            </p:cNvSpPr>
            <p:nvPr/>
          </p:nvSpPr>
          <p:spPr bwMode="auto">
            <a:xfrm>
              <a:off x="2864" y="332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grpSp>
          <p:nvGrpSpPr>
            <p:cNvPr id="91159" name="Group 30"/>
            <p:cNvGrpSpPr>
              <a:grpSpLocks/>
            </p:cNvGrpSpPr>
            <p:nvPr/>
          </p:nvGrpSpPr>
          <p:grpSpPr bwMode="auto">
            <a:xfrm>
              <a:off x="2741" y="3047"/>
              <a:ext cx="469" cy="565"/>
              <a:chOff x="2491" y="949"/>
              <a:chExt cx="469" cy="565"/>
            </a:xfrm>
          </p:grpSpPr>
          <p:sp>
            <p:nvSpPr>
              <p:cNvPr id="91171" name="AutoShape 31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172" name="Text Box 32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11</a:t>
                </a:r>
              </a:p>
            </p:txBody>
          </p:sp>
          <p:sp>
            <p:nvSpPr>
              <p:cNvPr id="91173" name="Line 33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160" name="Text Box 34"/>
            <p:cNvSpPr txBox="1">
              <a:spLocks noChangeArrowheads="1"/>
            </p:cNvSpPr>
            <p:nvPr/>
          </p:nvSpPr>
          <p:spPr bwMode="auto">
            <a:xfrm>
              <a:off x="4249" y="33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grpSp>
          <p:nvGrpSpPr>
            <p:cNvPr id="91161" name="Group 35"/>
            <p:cNvGrpSpPr>
              <a:grpSpLocks/>
            </p:cNvGrpSpPr>
            <p:nvPr/>
          </p:nvGrpSpPr>
          <p:grpSpPr bwMode="auto">
            <a:xfrm>
              <a:off x="4126" y="3041"/>
              <a:ext cx="469" cy="565"/>
              <a:chOff x="2491" y="949"/>
              <a:chExt cx="469" cy="565"/>
            </a:xfrm>
          </p:grpSpPr>
          <p:sp>
            <p:nvSpPr>
              <p:cNvPr id="91168" name="AutoShape 36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169" name="Text Box 37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19</a:t>
                </a:r>
              </a:p>
            </p:txBody>
          </p:sp>
          <p:sp>
            <p:nvSpPr>
              <p:cNvPr id="91170" name="Line 38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162" name="Line 39"/>
            <p:cNvSpPr>
              <a:spLocks noChangeShapeType="1"/>
            </p:cNvSpPr>
            <p:nvPr/>
          </p:nvSpPr>
          <p:spPr bwMode="auto">
            <a:xfrm flipH="1">
              <a:off x="1888" y="1493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3" name="Line 40"/>
            <p:cNvSpPr>
              <a:spLocks noChangeShapeType="1"/>
            </p:cNvSpPr>
            <p:nvPr/>
          </p:nvSpPr>
          <p:spPr bwMode="auto">
            <a:xfrm>
              <a:off x="2912" y="1498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4" name="Line 41"/>
            <p:cNvSpPr>
              <a:spLocks noChangeShapeType="1"/>
            </p:cNvSpPr>
            <p:nvPr/>
          </p:nvSpPr>
          <p:spPr bwMode="auto">
            <a:xfrm flipH="1">
              <a:off x="1200" y="2533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5" name="Line 42"/>
            <p:cNvSpPr>
              <a:spLocks noChangeShapeType="1"/>
            </p:cNvSpPr>
            <p:nvPr/>
          </p:nvSpPr>
          <p:spPr bwMode="auto">
            <a:xfrm>
              <a:off x="1878" y="2519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6" name="Line 43"/>
            <p:cNvSpPr>
              <a:spLocks noChangeShapeType="1"/>
            </p:cNvSpPr>
            <p:nvPr/>
          </p:nvSpPr>
          <p:spPr bwMode="auto">
            <a:xfrm flipH="1">
              <a:off x="3190" y="2565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7" name="Line 44"/>
            <p:cNvSpPr>
              <a:spLocks noChangeShapeType="1"/>
            </p:cNvSpPr>
            <p:nvPr/>
          </p:nvSpPr>
          <p:spPr bwMode="auto">
            <a:xfrm>
              <a:off x="3868" y="2551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82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Operations on Order-Statistic Trees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1911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/>
              <a:t>OS-SELECT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Given an order-statistic tree, return a pointer to the node containing the </a:t>
            </a:r>
            <a:r>
              <a:rPr lang="en-US">
                <a:latin typeface="Comic Sans MS" pitchFamily="-106" charset="0"/>
              </a:rPr>
              <a:t>i-</a:t>
            </a:r>
            <a:r>
              <a:rPr lang="en-US"/>
              <a:t>th smallest key in the subtree rooted at </a:t>
            </a:r>
            <a:r>
              <a:rPr lang="en-US">
                <a:latin typeface="Comic Sans MS" pitchFamily="-106" charset="0"/>
              </a:rPr>
              <a:t>x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Running time </a:t>
            </a:r>
            <a:r>
              <a:rPr lang="en-US">
                <a:latin typeface="Comic Sans MS" pitchFamily="-106" charset="0"/>
              </a:rPr>
              <a:t>O(lgn)</a:t>
            </a:r>
            <a:endParaRPr lang="en-US"/>
          </a:p>
          <a:p>
            <a:pPr eaLnBrk="1" hangingPunct="1">
              <a:lnSpc>
                <a:spcPct val="120000"/>
              </a:lnSpc>
            </a:pPr>
            <a:r>
              <a:rPr lang="en-US"/>
              <a:t>OS-RANK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Given a pointer to a node </a:t>
            </a:r>
            <a:r>
              <a:rPr lang="en-US">
                <a:latin typeface="Comic Sans MS" pitchFamily="-106" charset="0"/>
              </a:rPr>
              <a:t>x</a:t>
            </a:r>
            <a:r>
              <a:rPr lang="en-US"/>
              <a:t> in an order-statistic tree, return the rank of </a:t>
            </a:r>
            <a:r>
              <a:rPr lang="en-US">
                <a:latin typeface="Comic Sans MS" pitchFamily="-106" charset="0"/>
              </a:rPr>
              <a:t>x</a:t>
            </a:r>
            <a:r>
              <a:rPr lang="en-US"/>
              <a:t> in the linear order determined by an inorder walk of T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Running time </a:t>
            </a:r>
            <a:r>
              <a:rPr lang="en-US">
                <a:latin typeface="Comic Sans MS" pitchFamily="-106" charset="0"/>
              </a:rPr>
              <a:t>O(lgn)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6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Exercise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385" y="1162826"/>
            <a:ext cx="8242300" cy="1933575"/>
          </a:xfrm>
        </p:spPr>
        <p:txBody>
          <a:bodyPr/>
          <a:lstStyle/>
          <a:p>
            <a:pPr eaLnBrk="1" hangingPunct="1"/>
            <a:r>
              <a:rPr lang="en-US" sz="2400" dirty="0"/>
              <a:t>In an OS-tree, the </a:t>
            </a:r>
            <a:r>
              <a:rPr lang="en-US" sz="2400" dirty="0">
                <a:latin typeface="Comic Sans MS" pitchFamily="-106" charset="0"/>
              </a:rPr>
              <a:t>size</a:t>
            </a:r>
            <a:r>
              <a:rPr lang="en-US" sz="2400" dirty="0"/>
              <a:t> field can be used to compute the 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</a:rPr>
              <a:t>rank’</a:t>
            </a:r>
            <a:r>
              <a:rPr lang="en-US" sz="2400" dirty="0"/>
              <a:t> of a node </a:t>
            </a:r>
            <a:r>
              <a:rPr lang="en-US" sz="2400" dirty="0">
                <a:latin typeface="Comic Sans MS" pitchFamily="-106" charset="0"/>
              </a:rPr>
              <a:t>x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</a:rPr>
              <a:t>in the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</a:rPr>
              <a:t>subtree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</a:rPr>
              <a:t> for which x is the root</a:t>
            </a:r>
            <a:r>
              <a:rPr lang="en-US" sz="2400" dirty="0"/>
              <a:t>. If we want to store this rank in each of the nodes, show how can we maintain this information during insertion and deletion.</a:t>
            </a:r>
          </a:p>
        </p:txBody>
      </p:sp>
      <p:sp>
        <p:nvSpPr>
          <p:cNvPr id="553004" name="Rectangle 44"/>
          <p:cNvSpPr>
            <a:spLocks noChangeArrowheads="1"/>
          </p:cNvSpPr>
          <p:nvPr/>
        </p:nvSpPr>
        <p:spPr bwMode="auto">
          <a:xfrm>
            <a:off x="254000" y="3032125"/>
            <a:ext cx="44132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Insertion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add 1 to rank’[x] if z is inserted within x’s left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leave rank’[x] unchanged if z is inserted within x’s right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Deletion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subtract 1 from rank’[x] whenever the deleted node y had been in x’s left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.</a:t>
            </a:r>
          </a:p>
        </p:txBody>
      </p:sp>
      <p:sp>
        <p:nvSpPr>
          <p:cNvPr id="95244" name="Text Box 53"/>
          <p:cNvSpPr txBox="1">
            <a:spLocks noChangeArrowheads="1"/>
          </p:cNvSpPr>
          <p:nvPr/>
        </p:nvSpPr>
        <p:spPr bwMode="auto">
          <a:xfrm>
            <a:off x="544513" y="6234113"/>
            <a:ext cx="2608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mic Sans MS" pitchFamily="-106" charset="0"/>
              </a:rPr>
              <a:t>rank’[x] = size[left] + 1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0" y="3174921"/>
            <a:ext cx="4133850" cy="298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4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Exercise (cont.)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We also need to handle the rotations that occur during insertion and deletion</a:t>
            </a:r>
          </a:p>
          <a:p>
            <a:pPr eaLnBrk="1" hangingPunct="1"/>
            <a:endParaRPr lang="en-US"/>
          </a:p>
        </p:txBody>
      </p:sp>
      <p:grpSp>
        <p:nvGrpSpPr>
          <p:cNvPr id="97286" name="Group 4"/>
          <p:cNvGrpSpPr>
            <a:grpSpLocks/>
          </p:cNvGrpSpPr>
          <p:nvPr/>
        </p:nvGrpSpPr>
        <p:grpSpPr bwMode="auto">
          <a:xfrm>
            <a:off x="1352550" y="3182938"/>
            <a:ext cx="5548313" cy="1884362"/>
            <a:chOff x="606" y="2738"/>
            <a:chExt cx="4323" cy="1516"/>
          </a:xfrm>
        </p:grpSpPr>
        <p:pic>
          <p:nvPicPr>
            <p:cNvPr id="97291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6" y="2738"/>
              <a:ext cx="4323" cy="1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292" name="Rectangle 6"/>
            <p:cNvSpPr>
              <a:spLocks noChangeArrowheads="1"/>
            </p:cNvSpPr>
            <p:nvPr/>
          </p:nvSpPr>
          <p:spPr bwMode="auto">
            <a:xfrm>
              <a:off x="1888" y="3445"/>
              <a:ext cx="1701" cy="5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142875" y="2984500"/>
            <a:ext cx="187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rank’(x) = r</a:t>
            </a:r>
            <a:r>
              <a:rPr lang="en-US" sz="2400" baseline="-25000">
                <a:latin typeface="Comic Sans MS" pitchFamily="-106" charset="0"/>
              </a:rPr>
              <a:t>x</a:t>
            </a:r>
            <a:endParaRPr lang="en-US" sz="2400">
              <a:latin typeface="Comic Sans MS" pitchFamily="-106" charset="0"/>
            </a:endParaRP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2660650" y="4000500"/>
            <a:ext cx="1836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rank’(y) = r</a:t>
            </a:r>
            <a:r>
              <a:rPr lang="en-US" sz="2400" baseline="-25000">
                <a:latin typeface="Comic Sans MS" pitchFamily="-106" charset="0"/>
              </a:rPr>
              <a:t>y</a:t>
            </a:r>
            <a:endParaRPr lang="en-US" sz="2400">
              <a:latin typeface="Comic Sans MS" pitchFamily="-106" charset="0"/>
            </a:endParaRPr>
          </a:p>
        </p:txBody>
      </p:sp>
      <p:sp>
        <p:nvSpPr>
          <p:cNvPr id="553993" name="Text Box 9"/>
          <p:cNvSpPr txBox="1">
            <a:spLocks noChangeArrowheads="1"/>
          </p:cNvSpPr>
          <p:nvPr/>
        </p:nvSpPr>
        <p:spPr bwMode="auto">
          <a:xfrm>
            <a:off x="5083175" y="4957763"/>
            <a:ext cx="187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rank’(x) = r</a:t>
            </a:r>
            <a:r>
              <a:rPr lang="en-US" sz="2400" baseline="-25000">
                <a:latin typeface="Comic Sans MS" pitchFamily="-106" charset="0"/>
              </a:rPr>
              <a:t>x</a:t>
            </a:r>
            <a:endParaRPr lang="en-US" sz="2400">
              <a:latin typeface="Comic Sans MS" pitchFamily="-106" charset="0"/>
            </a:endParaRPr>
          </a:p>
        </p:txBody>
      </p:sp>
      <p:sp>
        <p:nvSpPr>
          <p:cNvPr id="553994" name="Text Box 10"/>
          <p:cNvSpPr txBox="1">
            <a:spLocks noChangeArrowheads="1"/>
          </p:cNvSpPr>
          <p:nvPr/>
        </p:nvSpPr>
        <p:spPr bwMode="auto">
          <a:xfrm>
            <a:off x="5554663" y="2801938"/>
            <a:ext cx="342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rank’(y) = r</a:t>
            </a:r>
            <a:r>
              <a:rPr lang="en-US" sz="2400" baseline="-25000">
                <a:latin typeface="Comic Sans MS" pitchFamily="-106" charset="0"/>
              </a:rPr>
              <a:t>y</a:t>
            </a:r>
            <a:r>
              <a:rPr lang="en-US" sz="2400">
                <a:latin typeface="Comic Sans MS" pitchFamily="-106" charset="0"/>
              </a:rPr>
              <a:t> + rank’(x)</a:t>
            </a:r>
          </a:p>
        </p:txBody>
      </p:sp>
    </p:spTree>
    <p:extLst>
      <p:ext uri="{BB962C8B-B14F-4D97-AF65-F5344CB8AC3E}">
        <p14:creationId xmlns:p14="http://schemas.microsoft.com/office/powerpoint/2010/main" val="179156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3" grpId="0"/>
      <p:bldP spid="55399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Question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62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 	TRUE		FALSE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The depths of nodes in a red-black tree can be efficiently maintained as fields in the nodes of the tree.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No, because the depth of a node depends on the depth of its parent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When the depth of a node changes, the depths of all nodes below it in the tree must be updated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Updating the root node causes </a:t>
            </a:r>
            <a:r>
              <a:rPr lang="en-US" sz="2400" dirty="0">
                <a:latin typeface="Comic Sans MS" pitchFamily="-106" charset="0"/>
              </a:rPr>
              <a:t>n - 1</a:t>
            </a:r>
            <a:r>
              <a:rPr lang="en-US" sz="2400" dirty="0"/>
              <a:t> other nodes to be updated</a:t>
            </a:r>
          </a:p>
        </p:txBody>
      </p:sp>
      <p:sp>
        <p:nvSpPr>
          <p:cNvPr id="99334" name="Rectangle 4"/>
          <p:cNvSpPr>
            <a:spLocks noChangeArrowheads="1"/>
          </p:cNvSpPr>
          <p:nvPr/>
        </p:nvSpPr>
        <p:spPr bwMode="auto">
          <a:xfrm>
            <a:off x="0" y="2447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5014" name="Oval 6"/>
          <p:cNvSpPr>
            <a:spLocks noChangeArrowheads="1"/>
          </p:cNvSpPr>
          <p:nvPr/>
        </p:nvSpPr>
        <p:spPr bwMode="auto">
          <a:xfrm>
            <a:off x="2992438" y="1142939"/>
            <a:ext cx="1398587" cy="457200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6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Advice for Study</a:t>
            </a:r>
          </a:p>
        </p:txBody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/>
              <a:t>Understand</a:t>
            </a:r>
            <a:r>
              <a:rPr lang="en-US"/>
              <a:t> how the algorithms are working</a:t>
            </a:r>
          </a:p>
          <a:p>
            <a:pPr lvl="1">
              <a:lnSpc>
                <a:spcPct val="150000"/>
              </a:lnSpc>
            </a:pPr>
            <a:r>
              <a:rPr lang="en-US"/>
              <a:t>Work through the examples we did in class</a:t>
            </a:r>
          </a:p>
          <a:p>
            <a:pPr lvl="1">
              <a:lnSpc>
                <a:spcPct val="150000"/>
              </a:lnSpc>
            </a:pPr>
            <a:r>
              <a:rPr lang="en-US"/>
              <a:t>“Narrate” for yourselves the main steps of the algorithms in a few sentences</a:t>
            </a:r>
          </a:p>
          <a:p>
            <a:pPr>
              <a:lnSpc>
                <a:spcPct val="150000"/>
              </a:lnSpc>
            </a:pPr>
            <a:r>
              <a:rPr lang="en-US"/>
              <a:t>Know </a:t>
            </a:r>
            <a:r>
              <a:rPr lang="en-US" b="1"/>
              <a:t>when</a:t>
            </a:r>
            <a:r>
              <a:rPr lang="en-US"/>
              <a:t> or </a:t>
            </a:r>
            <a:r>
              <a:rPr lang="en-US" b="1"/>
              <a:t>for what problems</a:t>
            </a:r>
            <a:r>
              <a:rPr lang="en-US"/>
              <a:t> the algorithms are applicable</a:t>
            </a:r>
          </a:p>
          <a:p>
            <a:pPr>
              <a:lnSpc>
                <a:spcPct val="150000"/>
              </a:lnSpc>
            </a:pPr>
            <a:r>
              <a:rPr lang="en-US" b="1"/>
              <a:t>Do not memorize </a:t>
            </a:r>
            <a:r>
              <a:rPr lang="en-US"/>
              <a:t>algorithms</a:t>
            </a:r>
          </a:p>
        </p:txBody>
      </p:sp>
      <p:sp>
        <p:nvSpPr>
          <p:cNvPr id="914436" name="Freeform 4"/>
          <p:cNvSpPr>
            <a:spLocks/>
          </p:cNvSpPr>
          <p:nvPr/>
        </p:nvSpPr>
        <p:spPr bwMode="auto">
          <a:xfrm>
            <a:off x="5541963" y="3140075"/>
            <a:ext cx="2605087" cy="2454275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56" y="1484"/>
              </a:cxn>
              <a:cxn ang="0">
                <a:pos x="1344" y="1152"/>
              </a:cxn>
              <a:cxn ang="0">
                <a:pos x="1617" y="646"/>
              </a:cxn>
              <a:cxn ang="0">
                <a:pos x="1489" y="215"/>
              </a:cxn>
              <a:cxn ang="0">
                <a:pos x="1239" y="0"/>
              </a:cxn>
            </a:cxnLst>
            <a:rect l="0" t="0" r="r" b="b"/>
            <a:pathLst>
              <a:path w="1641" h="1546">
                <a:moveTo>
                  <a:pt x="0" y="1525"/>
                </a:moveTo>
                <a:cubicBezTo>
                  <a:pt x="266" y="1535"/>
                  <a:pt x="532" y="1546"/>
                  <a:pt x="756" y="1484"/>
                </a:cubicBezTo>
                <a:cubicBezTo>
                  <a:pt x="980" y="1422"/>
                  <a:pt x="1200" y="1292"/>
                  <a:pt x="1344" y="1152"/>
                </a:cubicBezTo>
                <a:cubicBezTo>
                  <a:pt x="1488" y="1012"/>
                  <a:pt x="1593" y="802"/>
                  <a:pt x="1617" y="646"/>
                </a:cubicBezTo>
                <a:cubicBezTo>
                  <a:pt x="1641" y="490"/>
                  <a:pt x="1552" y="323"/>
                  <a:pt x="1489" y="215"/>
                </a:cubicBezTo>
                <a:cubicBezTo>
                  <a:pt x="1426" y="107"/>
                  <a:pt x="1332" y="53"/>
                  <a:pt x="1239" y="0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43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Analyzing Algorithms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79500"/>
            <a:ext cx="8229600" cy="5480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solidFill>
                  <a:srgbClr val="DD0111"/>
                </a:solidFill>
                <a:latin typeface="Monotype Corsiva" pitchFamily="-106" charset="0"/>
              </a:rPr>
              <a:t>Alg.:</a:t>
            </a:r>
            <a:r>
              <a:rPr lang="en-US" sz="2400"/>
              <a:t> MIN (</a:t>
            </a:r>
            <a:r>
              <a:rPr lang="en-US" sz="2400">
                <a:latin typeface="Comic Sans MS" pitchFamily="-106" charset="0"/>
              </a:rPr>
              <a:t>a[1], …, a[n]</a:t>
            </a:r>
            <a:r>
              <a:rPr lang="en-US" sz="240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Monotype Corsiva" pitchFamily="-106" charset="0"/>
              </a:rPr>
              <a:t>		</a:t>
            </a:r>
            <a:r>
              <a:rPr lang="en-US" sz="2000">
                <a:latin typeface="Comic Sans MS" pitchFamily="-106" charset="0"/>
              </a:rPr>
              <a:t>  m ← a[1];		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mic Sans MS" pitchFamily="-106" charset="0"/>
              </a:rPr>
              <a:t>	  	  for i ← 2 to n		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mic Sans MS" pitchFamily="-106" charset="0"/>
              </a:rPr>
              <a:t>		         if a[i] &lt; m 		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mic Sans MS" pitchFamily="-106" charset="0"/>
              </a:rPr>
              <a:t>			then m ← a[i];</a:t>
            </a:r>
            <a:r>
              <a:rPr lang="en-US" sz="2000">
                <a:latin typeface="Monotype Corsiva" pitchFamily="-106" charset="0"/>
              </a:rPr>
              <a:t>		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/>
              <a:t>Running time</a:t>
            </a:r>
            <a:r>
              <a:rPr lang="en-US" sz="240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the number of primitive operations (steps) executed before termination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Monotype Corsiva" pitchFamily="-106" charset="0"/>
              </a:rPr>
              <a:t>T(n) =1</a:t>
            </a:r>
            <a:r>
              <a:rPr lang="en-US" sz="2000"/>
              <a:t> [first step] + </a:t>
            </a:r>
            <a:r>
              <a:rPr lang="en-US" sz="2000">
                <a:latin typeface="Monotype Corsiva" pitchFamily="-106" charset="0"/>
              </a:rPr>
              <a:t>(n) </a:t>
            </a:r>
            <a:r>
              <a:rPr lang="en-US" sz="2000"/>
              <a:t>[for loop] + </a:t>
            </a:r>
            <a:r>
              <a:rPr lang="en-US" sz="2000">
                <a:latin typeface="Monotype Corsiva" pitchFamily="-106" charset="0"/>
              </a:rPr>
              <a:t>(n-1)</a:t>
            </a:r>
            <a:r>
              <a:rPr lang="en-US" sz="2000"/>
              <a:t> [if condition] +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Monotype Corsiva" pitchFamily="-106" charset="0"/>
              </a:rPr>
              <a:t>(n-1)</a:t>
            </a:r>
            <a:r>
              <a:rPr lang="en-US" sz="2000"/>
              <a:t> [the assignment in then] = </a:t>
            </a:r>
            <a:r>
              <a:rPr lang="en-US" sz="2000">
                <a:latin typeface="Monotype Corsiva" pitchFamily="-106" charset="0"/>
              </a:rPr>
              <a:t>3n - 1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Order (rate) of growth: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The leading term of the formula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Expresses the asymptotic behavior of the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Monotype Corsiva" pitchFamily="-106" charset="0"/>
              </a:rPr>
              <a:t>T(n)</a:t>
            </a:r>
            <a:r>
              <a:rPr lang="en-US" sz="2400"/>
              <a:t> grows like </a:t>
            </a:r>
            <a:r>
              <a:rPr lang="en-US" sz="2400">
                <a:latin typeface="Monotype Corsiva" pitchFamily="-106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00429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Asymptotic Notations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/>
              <a:t>A way to describe behavior of functions in the limit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/>
              <a:t>Abstracts away low-order terms and constant factors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/>
              <a:t>How we indicate running times of algorithms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/>
              <a:t>Describe the running time of an algorithm as n grows to </a:t>
            </a:r>
            <a:r>
              <a:rPr lang="en-US" sz="2000" dirty="0">
                <a:sym typeface="Symbol" pitchFamily="-106" charset="2"/>
              </a:rPr>
              <a:t>∞</a:t>
            </a:r>
            <a:endParaRPr lang="en-US" dirty="0">
              <a:sym typeface="Symbol" pitchFamily="-106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400" dirty="0"/>
              <a:t>O notation: asymptotic “less than”:  f(n) “</a:t>
            </a:r>
            <a:r>
              <a:rPr lang="en-US" sz="2400" dirty="0">
                <a:ea typeface="Arial" pitchFamily="-106" charset="0"/>
                <a:cs typeface="Arial" pitchFamily="-106" charset="0"/>
              </a:rPr>
              <a:t>≤</a:t>
            </a:r>
            <a:r>
              <a:rPr lang="en-US" sz="2400" dirty="0"/>
              <a:t>” g(n)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sym typeface="Symbol" pitchFamily="-106" charset="2"/>
              </a:rPr>
              <a:t>𝝮 notation: asymptotic “greater than”: </a:t>
            </a:r>
            <a:r>
              <a:rPr lang="en-US" sz="2400" dirty="0"/>
              <a:t>f(n) “</a:t>
            </a:r>
            <a:r>
              <a:rPr lang="en-US" sz="2400" dirty="0">
                <a:ea typeface="Arial" pitchFamily="-106" charset="0"/>
                <a:cs typeface="Arial" pitchFamily="-106" charset="0"/>
              </a:rPr>
              <a:t>≥</a:t>
            </a:r>
            <a:r>
              <a:rPr lang="en-US" sz="2400" dirty="0"/>
              <a:t>” g(n)</a:t>
            </a:r>
          </a:p>
          <a:p>
            <a:pPr eaLnBrk="1" hangingPunct="1">
              <a:lnSpc>
                <a:spcPct val="150000"/>
              </a:lnSpc>
            </a:pPr>
            <a:r>
              <a:rPr lang="el-GR" sz="2400" dirty="0">
                <a:sym typeface="Symbol" pitchFamily="-106" charset="2"/>
              </a:rPr>
              <a:t>Θ</a:t>
            </a:r>
            <a:r>
              <a:rPr lang="en-US" sz="2400" dirty="0">
                <a:sym typeface="Symbol" pitchFamily="-106" charset="2"/>
              </a:rPr>
              <a:t> notation: asymptotic “equality”:  f(n) “=” g(n)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89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Exercise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Order the following 6 functions in increasing order of their growth rates: </a:t>
            </a:r>
          </a:p>
          <a:p>
            <a:pPr lvl="1" eaLnBrk="1" hangingPunct="1"/>
            <a:r>
              <a:rPr lang="en-US" i="1"/>
              <a:t>nlogn, log</a:t>
            </a:r>
            <a:r>
              <a:rPr lang="en-US" i="1" baseline="30000"/>
              <a:t>2</a:t>
            </a:r>
            <a:r>
              <a:rPr lang="en-US" i="1"/>
              <a:t>n, n</a:t>
            </a:r>
            <a:r>
              <a:rPr lang="en-US" i="1" baseline="30000"/>
              <a:t>2</a:t>
            </a:r>
            <a:r>
              <a:rPr lang="en-US" i="1"/>
              <a:t>, 2</a:t>
            </a:r>
            <a:r>
              <a:rPr lang="en-US" i="1" baseline="30000"/>
              <a:t>n</a:t>
            </a:r>
            <a:r>
              <a:rPr lang="en-US"/>
              <a:t>,     , </a:t>
            </a:r>
            <a:r>
              <a:rPr lang="en-US" i="1"/>
              <a:t>n</a:t>
            </a:r>
            <a:r>
              <a:rPr lang="en-US"/>
              <a:t>.</a:t>
            </a:r>
          </a:p>
          <a:p>
            <a:pPr lvl="1" eaLnBrk="1" hangingPunct="1">
              <a:buFontTx/>
              <a:buNone/>
            </a:pPr>
            <a:endParaRPr lang="en-US"/>
          </a:p>
          <a:p>
            <a:pPr lvl="1" eaLnBrk="1" hangingPunct="1">
              <a:buFontTx/>
              <a:buNone/>
            </a:pPr>
            <a:r>
              <a:rPr lang="en-US" i="1"/>
              <a:t>log</a:t>
            </a:r>
            <a:r>
              <a:rPr lang="en-US" i="1" baseline="30000"/>
              <a:t>2</a:t>
            </a:r>
            <a:r>
              <a:rPr lang="en-US" i="1"/>
              <a:t>n</a:t>
            </a:r>
          </a:p>
          <a:p>
            <a:pPr lvl="1" eaLnBrk="1" hangingPunct="1">
              <a:buFontTx/>
              <a:buNone/>
            </a:pPr>
            <a:endParaRPr lang="en-US" i="1"/>
          </a:p>
          <a:p>
            <a:pPr lvl="1" eaLnBrk="1" hangingPunct="1">
              <a:buFontTx/>
              <a:buNone/>
            </a:pPr>
            <a:r>
              <a:rPr lang="en-US" i="1"/>
              <a:t>n</a:t>
            </a:r>
          </a:p>
          <a:p>
            <a:pPr lvl="1" eaLnBrk="1" hangingPunct="1">
              <a:buFontTx/>
              <a:buNone/>
            </a:pPr>
            <a:r>
              <a:rPr lang="en-US" i="1"/>
              <a:t>nlogn</a:t>
            </a:r>
          </a:p>
          <a:p>
            <a:pPr lvl="1" eaLnBrk="1" hangingPunct="1">
              <a:buFontTx/>
              <a:buNone/>
            </a:pPr>
            <a:r>
              <a:rPr lang="en-US" i="1"/>
              <a:t>n</a:t>
            </a:r>
            <a:r>
              <a:rPr lang="en-US" i="1" baseline="30000"/>
              <a:t>2</a:t>
            </a:r>
          </a:p>
          <a:p>
            <a:pPr lvl="1" eaLnBrk="1" hangingPunct="1">
              <a:buFontTx/>
              <a:buNone/>
            </a:pPr>
            <a:r>
              <a:rPr lang="en-US" i="1"/>
              <a:t>2</a:t>
            </a:r>
            <a:r>
              <a:rPr lang="en-US" i="1" baseline="30000"/>
              <a:t>n</a:t>
            </a:r>
            <a:endParaRPr lang="en-US" i="1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868738" y="2130425"/>
          <a:ext cx="468312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4" imgW="241300" imgH="228600" progId="Equation.3">
                  <p:embed/>
                </p:oleObj>
              </mc:Choice>
              <mc:Fallback>
                <p:oleObj name="Equation" r:id="rId4" imgW="241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2130425"/>
                        <a:ext cx="468312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102" name="Object 3"/>
          <p:cNvGraphicFramePr>
            <a:graphicFrameLocks noChangeAspect="1"/>
          </p:cNvGraphicFramePr>
          <p:nvPr/>
        </p:nvGraphicFramePr>
        <p:xfrm>
          <a:off x="866775" y="3508375"/>
          <a:ext cx="468313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6" imgW="241300" imgH="228600" progId="Equation.3">
                  <p:embed/>
                </p:oleObj>
              </mc:Choice>
              <mc:Fallback>
                <p:oleObj name="Equation" r:id="rId6" imgW="241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3508375"/>
                        <a:ext cx="468313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243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Running Time Analysis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/>
              <a:t>Algorithm Loop2(n)</a:t>
            </a:r>
          </a:p>
          <a:p>
            <a:pPr lvl="1" eaLnBrk="1" hangingPunct="1">
              <a:buFontTx/>
              <a:buNone/>
            </a:pPr>
            <a:r>
              <a:rPr lang="en-US"/>
              <a:t>p=1</a:t>
            </a:r>
          </a:p>
          <a:p>
            <a:pPr lvl="1" eaLnBrk="1" hangingPunct="1">
              <a:buFontTx/>
              <a:buNone/>
            </a:pPr>
            <a:r>
              <a:rPr lang="en-US"/>
              <a:t>for i = 1 to 2n</a:t>
            </a:r>
          </a:p>
          <a:p>
            <a:pPr lvl="2" eaLnBrk="1" hangingPunct="1"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p = p*i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/>
            <a:r>
              <a:rPr lang="en-US" i="1"/>
              <a:t>Algorithm Loop3(n)</a:t>
            </a:r>
          </a:p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 sz="2400">
                <a:solidFill>
                  <a:schemeClr val="tx1"/>
                </a:solidFill>
              </a:rPr>
              <a:t>p=1</a:t>
            </a:r>
          </a:p>
          <a:p>
            <a:pPr eaLnBrk="1" hangingPunct="1"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for i = 1 to n</a:t>
            </a:r>
            <a:r>
              <a:rPr lang="en-US" sz="2400" baseline="30000">
                <a:solidFill>
                  <a:schemeClr val="tx1"/>
                </a:solidFill>
              </a:rPr>
              <a:t>2</a:t>
            </a:r>
          </a:p>
          <a:p>
            <a:pPr eaLnBrk="1" hangingPunct="1"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	p = p*i</a:t>
            </a:r>
          </a:p>
          <a:p>
            <a:pPr eaLnBrk="1" hangingPunct="1"/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18148" name="Text Box 4"/>
          <p:cNvSpPr txBox="1">
            <a:spLocks noChangeArrowheads="1"/>
          </p:cNvSpPr>
          <p:nvPr/>
        </p:nvSpPr>
        <p:spPr bwMode="auto">
          <a:xfrm>
            <a:off x="6076950" y="191928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O(n)</a:t>
            </a:r>
          </a:p>
        </p:txBody>
      </p:sp>
      <p:sp>
        <p:nvSpPr>
          <p:cNvPr id="518149" name="Rectangle 5"/>
          <p:cNvSpPr>
            <a:spLocks noChangeArrowheads="1"/>
          </p:cNvSpPr>
          <p:nvPr/>
        </p:nvSpPr>
        <p:spPr bwMode="auto">
          <a:xfrm>
            <a:off x="6132513" y="3786188"/>
            <a:ext cx="906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O(n</a:t>
            </a:r>
            <a:r>
              <a:rPr lang="en-US" sz="2400" baseline="30000"/>
              <a:t>2</a:t>
            </a:r>
            <a:r>
              <a:rPr lang="en-US" sz="24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543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8" grpId="0"/>
      <p:bldP spid="5181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Running Time Analysis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i="1" dirty="0"/>
              <a:t>Algorithm Loop4(n)</a:t>
            </a:r>
          </a:p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</a:rPr>
              <a:t>s=0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for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= 1 to 2n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for j =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to 2n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	s = s +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9172" name="Rectangle 4"/>
          <p:cNvSpPr>
            <a:spLocks noChangeArrowheads="1"/>
          </p:cNvSpPr>
          <p:nvPr/>
        </p:nvSpPr>
        <p:spPr bwMode="auto">
          <a:xfrm>
            <a:off x="6735763" y="1636713"/>
            <a:ext cx="906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O(n</a:t>
            </a:r>
            <a:r>
              <a:rPr lang="en-US" sz="2400" baseline="30000"/>
              <a:t>2</a:t>
            </a:r>
            <a:r>
              <a:rPr lang="en-US" sz="24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99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13</a:t>
            </a:r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 eaLnBrk="1" hangingPunct="1"/>
            <a:r>
              <a:rPr lang="en-US"/>
              <a:t>Recurrences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70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200">
                <a:solidFill>
                  <a:srgbClr val="DD0111"/>
                </a:solidFill>
                <a:latin typeface="Monotype Corsiva" pitchFamily="-106" charset="0"/>
              </a:rPr>
              <a:t>Def.:</a:t>
            </a:r>
            <a:r>
              <a:rPr lang="en-US" sz="3200">
                <a:latin typeface="Monotype Corsiva" pitchFamily="-106" charset="0"/>
              </a:rPr>
              <a:t> Recurrence = an equation or inequality that describes a function in terms of its value on smaller inputs, and one or more base cases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Recurrences arise when an algorithm contains recursive calls to itself</a:t>
            </a:r>
          </a:p>
          <a:p>
            <a:pPr eaLnBrk="1" hangingPunct="1"/>
            <a:r>
              <a:rPr lang="en-US"/>
              <a:t>Methods for solving recurrences</a:t>
            </a:r>
          </a:p>
          <a:p>
            <a:pPr lvl="1" eaLnBrk="1" hangingPunct="1"/>
            <a:r>
              <a:rPr lang="en-US" sz="1800"/>
              <a:t>Substitution method</a:t>
            </a:r>
          </a:p>
          <a:p>
            <a:pPr lvl="1" eaLnBrk="1" hangingPunct="1"/>
            <a:r>
              <a:rPr lang="en-US" sz="1800"/>
              <a:t>Iteration method</a:t>
            </a:r>
          </a:p>
          <a:p>
            <a:pPr lvl="1" eaLnBrk="1" hangingPunct="1"/>
            <a:r>
              <a:rPr lang="en-US" sz="1800"/>
              <a:t>Recursion tree method</a:t>
            </a:r>
          </a:p>
          <a:p>
            <a:pPr lvl="1" eaLnBrk="1" hangingPunct="1"/>
            <a:r>
              <a:rPr lang="en-US" sz="1800"/>
              <a:t>Master method</a:t>
            </a:r>
          </a:p>
          <a:p>
            <a:pPr eaLnBrk="1" hangingPunct="1"/>
            <a:r>
              <a:rPr lang="en-US" sz="2000">
                <a:solidFill>
                  <a:srgbClr val="DD0111"/>
                </a:solidFill>
              </a:rPr>
              <a:t>Unless explicitly stated choose the simplest method for solving recurrences</a:t>
            </a:r>
          </a:p>
        </p:txBody>
      </p:sp>
    </p:spTree>
    <p:extLst>
      <p:ext uri="{BB962C8B-B14F-4D97-AF65-F5344CB8AC3E}">
        <p14:creationId xmlns:p14="http://schemas.microsoft.com/office/powerpoint/2010/main" val="689988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4041</TotalTime>
  <Words>2402</Words>
  <Application>Microsoft Macintosh PowerPoint</Application>
  <PresentationFormat>On-screen Show (4:3)</PresentationFormat>
  <Paragraphs>346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Equation</vt:lpstr>
      <vt:lpstr>Paint Shop Pro Image</vt:lpstr>
      <vt:lpstr>Analysis of Algorithms CS 477/677</vt:lpstr>
      <vt:lpstr>Midterm Exam</vt:lpstr>
      <vt:lpstr>General Advice for Study</vt:lpstr>
      <vt:lpstr>Analyzing Algorithms</vt:lpstr>
      <vt:lpstr>Asymptotic Notations</vt:lpstr>
      <vt:lpstr>Exercise</vt:lpstr>
      <vt:lpstr>Running Time Analysis</vt:lpstr>
      <vt:lpstr>Running Time Analysis</vt:lpstr>
      <vt:lpstr>Recurrences</vt:lpstr>
      <vt:lpstr>Example Recurrences</vt:lpstr>
      <vt:lpstr>Analyzing Divide and Conquer Algorithms</vt:lpstr>
      <vt:lpstr>Master’s method</vt:lpstr>
      <vt:lpstr>Problem 1</vt:lpstr>
      <vt:lpstr>Sorting</vt:lpstr>
      <vt:lpstr>Sorting</vt:lpstr>
      <vt:lpstr>Quicksort</vt:lpstr>
      <vt:lpstr>Randomized Algorithms</vt:lpstr>
      <vt:lpstr>Problem</vt:lpstr>
      <vt:lpstr>Medians and Order Statistics</vt:lpstr>
      <vt:lpstr>Problem</vt:lpstr>
      <vt:lpstr>Questions</vt:lpstr>
      <vt:lpstr>Questions</vt:lpstr>
      <vt:lpstr>Problem</vt:lpstr>
      <vt:lpstr>Red-Black Trees Properties</vt:lpstr>
      <vt:lpstr>Order-Statistic Tree</vt:lpstr>
      <vt:lpstr>Operations on Order-Statistic Trees</vt:lpstr>
      <vt:lpstr>Exercise</vt:lpstr>
      <vt:lpstr>Exercise (cont.)</vt:lpstr>
      <vt:lpstr>Question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718</cp:revision>
  <cp:lastPrinted>2017-10-12T20:05:30Z</cp:lastPrinted>
  <dcterms:created xsi:type="dcterms:W3CDTF">2011-01-18T17:28:39Z</dcterms:created>
  <dcterms:modified xsi:type="dcterms:W3CDTF">2020-03-04T17:49:00Z</dcterms:modified>
</cp:coreProperties>
</file>