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599" r:id="rId3"/>
    <p:sldId id="600" r:id="rId4"/>
    <p:sldId id="607" r:id="rId5"/>
    <p:sldId id="608" r:id="rId6"/>
    <p:sldId id="609" r:id="rId7"/>
    <p:sldId id="610" r:id="rId8"/>
    <p:sldId id="611" r:id="rId9"/>
    <p:sldId id="612" r:id="rId10"/>
    <p:sldId id="613" r:id="rId11"/>
    <p:sldId id="614" r:id="rId12"/>
    <p:sldId id="615" r:id="rId13"/>
    <p:sldId id="616" r:id="rId14"/>
    <p:sldId id="617" r:id="rId15"/>
    <p:sldId id="638" r:id="rId16"/>
    <p:sldId id="619" r:id="rId17"/>
    <p:sldId id="620" r:id="rId18"/>
    <p:sldId id="53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DD0111"/>
    <a:srgbClr val="008080"/>
    <a:srgbClr val="CC0000"/>
    <a:srgbClr val="006699"/>
    <a:srgbClr val="0000FF"/>
    <a:srgbClr val="0066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0" autoAdjust="0"/>
    <p:restoredTop sz="94656" autoAdjust="0"/>
  </p:normalViewPr>
  <p:slideViewPr>
    <p:cSldViewPr snapToGrid="0">
      <p:cViewPr varScale="1">
        <p:scale>
          <a:sx n="156" d="100"/>
          <a:sy n="156" d="100"/>
        </p:scale>
        <p:origin x="200" y="10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FCAB3B-6F3B-F042-A33F-F7071CAD9FFC}" type="slidenum">
              <a:rPr lang="en-US"/>
              <a:pPr/>
              <a:t>10</a:t>
            </a:fld>
            <a:endParaRPr lang="en-US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822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1614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785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742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07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0145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833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3358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231650-2C0C-EB4F-9F71-55B41D998932}" type="slidenum">
              <a:rPr lang="en-US"/>
              <a:pPr/>
              <a:t>18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962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D28EF-A9D3-AE40-B476-72FD26CA85B3}" type="slidenum">
              <a:rPr lang="en-US"/>
              <a:pPr/>
              <a:t>2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82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7838AB-A324-F342-8CB3-37C7558B77F6}" type="slidenum">
              <a:rPr lang="en-US"/>
              <a:pPr/>
              <a:t>3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60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856C8D-6256-D44E-9308-AD8730FE0116}" type="slidenum">
              <a:rPr lang="en-US"/>
              <a:pPr/>
              <a:t>4</a:t>
            </a:fld>
            <a:endParaRPr lang="en-US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190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F1F231-64CE-8B42-AD2D-058236C29222}" type="slidenum">
              <a:rPr lang="en-US"/>
              <a:pPr/>
              <a:t>5</a:t>
            </a:fld>
            <a:endParaRPr lang="en-US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148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9F98A-85C0-CB48-957A-56DFC466918E}" type="slidenum">
              <a:rPr lang="en-US"/>
              <a:pPr/>
              <a:t>6</a:t>
            </a:fld>
            <a:endParaRPr lang="en-US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79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F07794-5902-904D-9586-E14F0361F635}" type="slidenum">
              <a:rPr lang="en-US"/>
              <a:pPr/>
              <a:t>7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17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6BE7FC-0C2F-FF4C-9842-352D7664DD85}" type="slidenum">
              <a:rPr lang="en-US"/>
              <a:pPr/>
              <a:t>8</a:t>
            </a:fld>
            <a:endParaRPr lang="en-US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155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F5C285-6B13-7742-A311-6711C8282EE7}" type="slidenum">
              <a:rPr lang="en-US"/>
              <a:pPr/>
              <a:t>9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792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en-US"/>
              <a:t>CS 477/677 - Lecture 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Examples</a:t>
            </a:r>
          </a:p>
        </p:txBody>
      </p:sp>
      <p:sp>
        <p:nvSpPr>
          <p:cNvPr id="578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87450"/>
            <a:ext cx="8494712" cy="5534025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/>
              <a:t>Can we augment a RBT with </a:t>
            </a:r>
            <a:r>
              <a:rPr lang="en-US">
                <a:latin typeface="Comic Sans MS" pitchFamily="-107" charset="0"/>
              </a:rPr>
              <a:t>size[x]?</a:t>
            </a:r>
          </a:p>
          <a:p>
            <a:pPr marL="533400" indent="-533400" eaLnBrk="1" hangingPunct="1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rgbClr val="336699"/>
                </a:solidFill>
              </a:rPr>
              <a:t>Yes:</a:t>
            </a:r>
            <a:r>
              <a:rPr lang="en-US" sz="2400"/>
              <a:t>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size[x] = size[left[x]] + size[right[x]] + 1</a:t>
            </a:r>
          </a:p>
          <a:p>
            <a:pPr marL="533400" indent="-533400" eaLnBrk="1" hangingPunct="1">
              <a:buFontTx/>
              <a:buNone/>
            </a:pPr>
            <a:endParaRPr lang="en-US" sz="2400">
              <a:solidFill>
                <a:schemeClr val="tx1"/>
              </a:solidFill>
              <a:latin typeface="Comic Sans MS" pitchFamily="-107" charset="0"/>
            </a:endParaRPr>
          </a:p>
          <a:p>
            <a:pPr marL="533400" indent="-533400" eaLnBrk="1" hangingPunct="1">
              <a:buFontTx/>
              <a:buAutoNum type="arabicPeriod" startAt="2"/>
            </a:pPr>
            <a:r>
              <a:rPr lang="en-US"/>
              <a:t>Can we augment a RBT with </a:t>
            </a:r>
            <a:r>
              <a:rPr lang="en-US">
                <a:latin typeface="Comic Sans MS" pitchFamily="-107" charset="0"/>
              </a:rPr>
              <a:t>height[x]?</a:t>
            </a:r>
          </a:p>
          <a:p>
            <a:pPr marL="533400" indent="-533400" eaLnBrk="1" hangingPunct="1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rgbClr val="336699"/>
                </a:solidFill>
              </a:rPr>
              <a:t>Yes:</a:t>
            </a:r>
            <a:r>
              <a:rPr lang="en-US" sz="2400"/>
              <a:t>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height[x] = 1 + max(height[left[x]],             					    height[right[x]])</a:t>
            </a:r>
          </a:p>
          <a:p>
            <a:pPr marL="533400" indent="-533400" eaLnBrk="1" hangingPunct="1">
              <a:buFontTx/>
              <a:buNone/>
            </a:pPr>
            <a:endParaRPr lang="en-US" sz="2400">
              <a:solidFill>
                <a:schemeClr val="tx1"/>
              </a:solidFill>
              <a:latin typeface="Comic Sans MS" pitchFamily="-107" charset="0"/>
            </a:endParaRPr>
          </a:p>
          <a:p>
            <a:pPr marL="533400" indent="-533400" eaLnBrk="1" hangingPunct="1">
              <a:buFontTx/>
              <a:buAutoNum type="arabicPeriod" startAt="3"/>
            </a:pPr>
            <a:r>
              <a:rPr lang="en-US"/>
              <a:t>Can we augment a RBT with </a:t>
            </a:r>
            <a:r>
              <a:rPr lang="en-US">
                <a:latin typeface="Comic Sans MS" pitchFamily="-107" charset="0"/>
              </a:rPr>
              <a:t>rank[x]?</a:t>
            </a:r>
          </a:p>
          <a:p>
            <a:pPr marL="533400" indent="-533400" eaLnBrk="1" hangingPunct="1">
              <a:buFontTx/>
              <a:buNone/>
            </a:pPr>
            <a:r>
              <a:rPr lang="en-US"/>
              <a:t>	</a:t>
            </a:r>
            <a:r>
              <a:rPr lang="en-US" sz="2400">
                <a:solidFill>
                  <a:srgbClr val="DD0111"/>
                </a:solidFill>
              </a:rPr>
              <a:t>No</a:t>
            </a:r>
            <a:r>
              <a:rPr lang="en-US" sz="2400">
                <a:solidFill>
                  <a:schemeClr val="tx1"/>
                </a:solidFill>
              </a:rPr>
              <a:t>, inserting a new minimum will cause all </a:t>
            </a:r>
            <a:r>
              <a:rPr lang="en-US" sz="2400">
                <a:solidFill>
                  <a:schemeClr val="tx1"/>
                </a:solidFill>
                <a:latin typeface="Comic Sans MS" pitchFamily="-107" charset="0"/>
              </a:rPr>
              <a:t>n</a:t>
            </a:r>
            <a:r>
              <a:rPr lang="en-US" sz="2400">
                <a:solidFill>
                  <a:schemeClr val="tx1"/>
                </a:solidFill>
              </a:rPr>
              <a:t> rank values to change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85882B7-1DEF-084E-838A-05CDE5F83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60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Trees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Tx/>
              <a:buNone/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/>
              <a:t> </a:t>
            </a:r>
            <a:r>
              <a:rPr lang="en-US" b="1"/>
              <a:t>Interval tree</a:t>
            </a:r>
            <a:r>
              <a:rPr lang="en-US"/>
              <a:t> = a red-black tree that maintains a dynamic set of elements, each element </a:t>
            </a:r>
            <a:r>
              <a:rPr lang="en-US">
                <a:latin typeface="Comic Sans MS" pitchFamily="-107" charset="0"/>
              </a:rPr>
              <a:t>x</a:t>
            </a:r>
            <a:r>
              <a:rPr lang="en-US"/>
              <a:t> having associated an interval </a:t>
            </a:r>
            <a:r>
              <a:rPr lang="en-US">
                <a:latin typeface="Comic Sans MS" pitchFamily="-107" charset="0"/>
              </a:rPr>
              <a:t>int[x].</a:t>
            </a:r>
          </a:p>
          <a:p>
            <a:pPr>
              <a:lnSpc>
                <a:spcPct val="130000"/>
              </a:lnSpc>
              <a:buFontTx/>
              <a:buNone/>
            </a:pPr>
            <a:endParaRPr lang="en-US">
              <a:latin typeface="Comic Sans MS" pitchFamily="-107" charset="0"/>
            </a:endParaRPr>
          </a:p>
          <a:p>
            <a:pPr>
              <a:lnSpc>
                <a:spcPct val="130000"/>
              </a:lnSpc>
            </a:pPr>
            <a:r>
              <a:rPr lang="en-US"/>
              <a:t>Operations on interval trees: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INTERVAL-INSERT(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x</a:t>
            </a:r>
            <a:r>
              <a:rPr lang="en-US">
                <a:solidFill>
                  <a:srgbClr val="336699"/>
                </a:solidFill>
              </a:rPr>
              <a:t>) 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INTERVAL-DELETE(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x</a:t>
            </a:r>
            <a:r>
              <a:rPr lang="en-US">
                <a:solidFill>
                  <a:srgbClr val="336699"/>
                </a:solidFill>
              </a:rPr>
              <a:t>)</a:t>
            </a:r>
          </a:p>
          <a:p>
            <a:pPr lvl="1">
              <a:lnSpc>
                <a:spcPct val="130000"/>
              </a:lnSpc>
            </a:pPr>
            <a:r>
              <a:rPr lang="en-US">
                <a:solidFill>
                  <a:srgbClr val="336699"/>
                </a:solidFill>
              </a:rPr>
              <a:t>INTERVAL-SEARCH(</a:t>
            </a:r>
            <a:r>
              <a:rPr lang="en-US">
                <a:solidFill>
                  <a:srgbClr val="336699"/>
                </a:solidFill>
                <a:latin typeface="Comic Sans MS" pitchFamily="-107" charset="0"/>
              </a:rPr>
              <a:t>T, i</a:t>
            </a:r>
            <a:r>
              <a:rPr lang="en-US">
                <a:solidFill>
                  <a:srgbClr val="336699"/>
                </a:solidFill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273626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Properties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Intervals </a:t>
            </a: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and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overlap iff:</a:t>
            </a:r>
          </a:p>
          <a:p>
            <a:pPr>
              <a:buFontTx/>
              <a:buNone/>
            </a:pPr>
            <a:r>
              <a:rPr lang="en-US"/>
              <a:t>		</a:t>
            </a:r>
            <a:r>
              <a:rPr lang="en-US">
                <a:latin typeface="Comic Sans MS" pitchFamily="-107" charset="0"/>
              </a:rPr>
              <a:t>low[i]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≤ high[j]</a:t>
            </a:r>
            <a:r>
              <a:rPr lang="en-US">
                <a:ea typeface="Arial" pitchFamily="-107" charset="0"/>
                <a:cs typeface="Arial" pitchFamily="-107" charset="0"/>
              </a:rPr>
              <a:t> and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low[j] ≤ high[i]</a:t>
            </a: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endParaRPr lang="en-US">
              <a:ea typeface="Arial" pitchFamily="-107" charset="0"/>
              <a:cs typeface="Arial" pitchFamily="-107" charset="0"/>
            </a:endParaRPr>
          </a:p>
          <a:p>
            <a:r>
              <a:rPr lang="en-US">
                <a:ea typeface="Arial" pitchFamily="-107" charset="0"/>
                <a:cs typeface="Arial" pitchFamily="-107" charset="0"/>
              </a:rPr>
              <a:t>Intervals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i</a:t>
            </a:r>
            <a:r>
              <a:rPr lang="en-US">
                <a:ea typeface="Arial" pitchFamily="-107" charset="0"/>
                <a:cs typeface="Arial" pitchFamily="-107" charset="0"/>
              </a:rPr>
              <a:t> and 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j</a:t>
            </a:r>
            <a:r>
              <a:rPr lang="en-US">
                <a:ea typeface="Arial" pitchFamily="-107" charset="0"/>
                <a:cs typeface="Arial" pitchFamily="-107" charset="0"/>
              </a:rPr>
              <a:t> do not overlap iff:</a:t>
            </a:r>
          </a:p>
          <a:p>
            <a:pPr>
              <a:buFontTx/>
              <a:buNone/>
            </a:pPr>
            <a:r>
              <a:rPr lang="en-US">
                <a:ea typeface="Arial" pitchFamily="-107" charset="0"/>
                <a:cs typeface="Arial" pitchFamily="-107" charset="0"/>
              </a:rPr>
              <a:t>		</a:t>
            </a:r>
            <a:r>
              <a:rPr lang="en-US">
                <a:latin typeface="Comic Sans MS" pitchFamily="-107" charset="0"/>
                <a:ea typeface="Arial" pitchFamily="-107" charset="0"/>
                <a:cs typeface="Arial" pitchFamily="-107" charset="0"/>
              </a:rPr>
              <a:t>high[i] &lt; low[j] or high[j] &lt; low[i]</a:t>
            </a:r>
          </a:p>
        </p:txBody>
      </p:sp>
      <p:grpSp>
        <p:nvGrpSpPr>
          <p:cNvPr id="150532" name="Group 4"/>
          <p:cNvGrpSpPr>
            <a:grpSpLocks/>
          </p:cNvGrpSpPr>
          <p:nvPr/>
        </p:nvGrpSpPr>
        <p:grpSpPr bwMode="auto">
          <a:xfrm>
            <a:off x="703263" y="2379663"/>
            <a:ext cx="1309687" cy="862012"/>
            <a:chOff x="443" y="1607"/>
            <a:chExt cx="825" cy="543"/>
          </a:xfrm>
        </p:grpSpPr>
        <p:grpSp>
          <p:nvGrpSpPr>
            <p:cNvPr id="150533" name="Group 5"/>
            <p:cNvGrpSpPr>
              <a:grpSpLocks/>
            </p:cNvGrpSpPr>
            <p:nvPr/>
          </p:nvGrpSpPr>
          <p:grpSpPr bwMode="auto">
            <a:xfrm>
              <a:off x="596" y="1797"/>
              <a:ext cx="520" cy="62"/>
              <a:chOff x="728" y="1809"/>
              <a:chExt cx="520" cy="62"/>
            </a:xfrm>
          </p:grpSpPr>
          <p:sp>
            <p:nvSpPr>
              <p:cNvPr id="150534" name="Line 6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5" name="Line 7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6" name="Line 8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37" name="Group 9"/>
            <p:cNvGrpSpPr>
              <a:grpSpLocks/>
            </p:cNvGrpSpPr>
            <p:nvPr/>
          </p:nvGrpSpPr>
          <p:grpSpPr bwMode="auto">
            <a:xfrm>
              <a:off x="443" y="2071"/>
              <a:ext cx="825" cy="79"/>
              <a:chOff x="728" y="1809"/>
              <a:chExt cx="520" cy="62"/>
            </a:xfrm>
          </p:grpSpPr>
          <p:sp>
            <p:nvSpPr>
              <p:cNvPr id="150538" name="Line 10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39" name="Line 11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0" name="Line 12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41" name="Text Box 13"/>
            <p:cNvSpPr txBox="1">
              <a:spLocks noChangeArrowheads="1"/>
            </p:cNvSpPr>
            <p:nvPr/>
          </p:nvSpPr>
          <p:spPr bwMode="auto">
            <a:xfrm>
              <a:off x="795" y="1607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42" name="Text Box 14"/>
            <p:cNvSpPr txBox="1">
              <a:spLocks noChangeArrowheads="1"/>
            </p:cNvSpPr>
            <p:nvPr/>
          </p:nvSpPr>
          <p:spPr bwMode="auto">
            <a:xfrm>
              <a:off x="787" y="1844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43" name="Group 15"/>
          <p:cNvGrpSpPr>
            <a:grpSpLocks/>
          </p:cNvGrpSpPr>
          <p:nvPr/>
        </p:nvGrpSpPr>
        <p:grpSpPr bwMode="auto">
          <a:xfrm>
            <a:off x="2747963" y="2424113"/>
            <a:ext cx="1309687" cy="817562"/>
            <a:chOff x="1731" y="1635"/>
            <a:chExt cx="825" cy="515"/>
          </a:xfrm>
        </p:grpSpPr>
        <p:grpSp>
          <p:nvGrpSpPr>
            <p:cNvPr id="150544" name="Group 16"/>
            <p:cNvGrpSpPr>
              <a:grpSpLocks/>
            </p:cNvGrpSpPr>
            <p:nvPr/>
          </p:nvGrpSpPr>
          <p:grpSpPr bwMode="auto">
            <a:xfrm>
              <a:off x="1731" y="1797"/>
              <a:ext cx="825" cy="79"/>
              <a:chOff x="728" y="1809"/>
              <a:chExt cx="520" cy="62"/>
            </a:xfrm>
          </p:grpSpPr>
          <p:sp>
            <p:nvSpPr>
              <p:cNvPr id="150545" name="Line 17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6" name="Line 18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47" name="Line 19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48" name="Group 20"/>
            <p:cNvGrpSpPr>
              <a:grpSpLocks/>
            </p:cNvGrpSpPr>
            <p:nvPr/>
          </p:nvGrpSpPr>
          <p:grpSpPr bwMode="auto">
            <a:xfrm>
              <a:off x="1857" y="2088"/>
              <a:ext cx="520" cy="62"/>
              <a:chOff x="728" y="1809"/>
              <a:chExt cx="520" cy="62"/>
            </a:xfrm>
          </p:grpSpPr>
          <p:sp>
            <p:nvSpPr>
              <p:cNvPr id="150549" name="Line 21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0" name="Line 22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1" name="Line 23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52" name="Text Box 24"/>
            <p:cNvSpPr txBox="1">
              <a:spLocks noChangeArrowheads="1"/>
            </p:cNvSpPr>
            <p:nvPr/>
          </p:nvSpPr>
          <p:spPr bwMode="auto">
            <a:xfrm>
              <a:off x="2037" y="163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53" name="Text Box 25"/>
            <p:cNvSpPr txBox="1">
              <a:spLocks noChangeArrowheads="1"/>
            </p:cNvSpPr>
            <p:nvPr/>
          </p:nvSpPr>
          <p:spPr bwMode="auto">
            <a:xfrm>
              <a:off x="2029" y="1872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54" name="Group 26"/>
          <p:cNvGrpSpPr>
            <a:grpSpLocks/>
          </p:cNvGrpSpPr>
          <p:nvPr/>
        </p:nvGrpSpPr>
        <p:grpSpPr bwMode="auto">
          <a:xfrm>
            <a:off x="4903788" y="2424113"/>
            <a:ext cx="1317625" cy="817562"/>
            <a:chOff x="3089" y="1635"/>
            <a:chExt cx="830" cy="515"/>
          </a:xfrm>
        </p:grpSpPr>
        <p:grpSp>
          <p:nvGrpSpPr>
            <p:cNvPr id="150555" name="Group 27"/>
            <p:cNvGrpSpPr>
              <a:grpSpLocks/>
            </p:cNvGrpSpPr>
            <p:nvPr/>
          </p:nvGrpSpPr>
          <p:grpSpPr bwMode="auto">
            <a:xfrm>
              <a:off x="3399" y="1797"/>
              <a:ext cx="520" cy="62"/>
              <a:chOff x="728" y="1809"/>
              <a:chExt cx="520" cy="62"/>
            </a:xfrm>
          </p:grpSpPr>
          <p:sp>
            <p:nvSpPr>
              <p:cNvPr id="150556" name="Line 28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7" name="Line 29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58" name="Line 30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59" name="Group 31"/>
            <p:cNvGrpSpPr>
              <a:grpSpLocks/>
            </p:cNvGrpSpPr>
            <p:nvPr/>
          </p:nvGrpSpPr>
          <p:grpSpPr bwMode="auto">
            <a:xfrm>
              <a:off x="3089" y="2094"/>
              <a:ext cx="628" cy="56"/>
              <a:chOff x="728" y="1809"/>
              <a:chExt cx="520" cy="62"/>
            </a:xfrm>
          </p:grpSpPr>
          <p:sp>
            <p:nvSpPr>
              <p:cNvPr id="150560" name="Line 32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1" name="Line 33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2" name="Line 34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63" name="Text Box 35"/>
            <p:cNvSpPr txBox="1">
              <a:spLocks noChangeArrowheads="1"/>
            </p:cNvSpPr>
            <p:nvPr/>
          </p:nvSpPr>
          <p:spPr bwMode="auto">
            <a:xfrm>
              <a:off x="3483" y="1635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64" name="Text Box 36"/>
            <p:cNvSpPr txBox="1">
              <a:spLocks noChangeArrowheads="1"/>
            </p:cNvSpPr>
            <p:nvPr/>
          </p:nvSpPr>
          <p:spPr bwMode="auto">
            <a:xfrm>
              <a:off x="3475" y="1872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65" name="Group 37"/>
          <p:cNvGrpSpPr>
            <a:grpSpLocks/>
          </p:cNvGrpSpPr>
          <p:nvPr/>
        </p:nvGrpSpPr>
        <p:grpSpPr bwMode="auto">
          <a:xfrm>
            <a:off x="7037388" y="2378075"/>
            <a:ext cx="1308100" cy="863600"/>
            <a:chOff x="4433" y="1606"/>
            <a:chExt cx="824" cy="544"/>
          </a:xfrm>
        </p:grpSpPr>
        <p:grpSp>
          <p:nvGrpSpPr>
            <p:cNvPr id="150566" name="Group 38"/>
            <p:cNvGrpSpPr>
              <a:grpSpLocks/>
            </p:cNvGrpSpPr>
            <p:nvPr/>
          </p:nvGrpSpPr>
          <p:grpSpPr bwMode="auto">
            <a:xfrm>
              <a:off x="4433" y="1797"/>
              <a:ext cx="520" cy="62"/>
              <a:chOff x="728" y="1809"/>
              <a:chExt cx="520" cy="62"/>
            </a:xfrm>
          </p:grpSpPr>
          <p:sp>
            <p:nvSpPr>
              <p:cNvPr id="150567" name="Line 39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8" name="Line 40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69" name="Line 41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70" name="Group 42"/>
            <p:cNvGrpSpPr>
              <a:grpSpLocks/>
            </p:cNvGrpSpPr>
            <p:nvPr/>
          </p:nvGrpSpPr>
          <p:grpSpPr bwMode="auto">
            <a:xfrm>
              <a:off x="4629" y="2094"/>
              <a:ext cx="628" cy="56"/>
              <a:chOff x="728" y="1809"/>
              <a:chExt cx="520" cy="62"/>
            </a:xfrm>
          </p:grpSpPr>
          <p:sp>
            <p:nvSpPr>
              <p:cNvPr id="150571" name="Line 43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2" name="Line 44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3" name="Line 45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74" name="Text Box 46"/>
            <p:cNvSpPr txBox="1">
              <a:spLocks noChangeArrowheads="1"/>
            </p:cNvSpPr>
            <p:nvPr/>
          </p:nvSpPr>
          <p:spPr bwMode="auto">
            <a:xfrm>
              <a:off x="4669" y="1606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75" name="Text Box 47"/>
            <p:cNvSpPr txBox="1">
              <a:spLocks noChangeArrowheads="1"/>
            </p:cNvSpPr>
            <p:nvPr/>
          </p:nvSpPr>
          <p:spPr bwMode="auto">
            <a:xfrm>
              <a:off x="4661" y="1843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76" name="Group 48"/>
          <p:cNvGrpSpPr>
            <a:grpSpLocks/>
          </p:cNvGrpSpPr>
          <p:nvPr/>
        </p:nvGrpSpPr>
        <p:grpSpPr bwMode="auto">
          <a:xfrm>
            <a:off x="1287463" y="5294313"/>
            <a:ext cx="2411412" cy="485775"/>
            <a:chOff x="811" y="2771"/>
            <a:chExt cx="1519" cy="306"/>
          </a:xfrm>
        </p:grpSpPr>
        <p:grpSp>
          <p:nvGrpSpPr>
            <p:cNvPr id="150577" name="Group 49"/>
            <p:cNvGrpSpPr>
              <a:grpSpLocks/>
            </p:cNvGrpSpPr>
            <p:nvPr/>
          </p:nvGrpSpPr>
          <p:grpSpPr bwMode="auto">
            <a:xfrm>
              <a:off x="811" y="2998"/>
              <a:ext cx="520" cy="62"/>
              <a:chOff x="728" y="1809"/>
              <a:chExt cx="520" cy="62"/>
            </a:xfrm>
          </p:grpSpPr>
          <p:sp>
            <p:nvSpPr>
              <p:cNvPr id="150578" name="Line 50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79" name="Line 51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0" name="Line 52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81" name="Group 53"/>
            <p:cNvGrpSpPr>
              <a:grpSpLocks/>
            </p:cNvGrpSpPr>
            <p:nvPr/>
          </p:nvGrpSpPr>
          <p:grpSpPr bwMode="auto">
            <a:xfrm>
              <a:off x="1505" y="2998"/>
              <a:ext cx="825" cy="79"/>
              <a:chOff x="728" y="1809"/>
              <a:chExt cx="520" cy="62"/>
            </a:xfrm>
          </p:grpSpPr>
          <p:sp>
            <p:nvSpPr>
              <p:cNvPr id="150582" name="Line 54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3" name="Line 55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84" name="Line 56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85" name="Text Box 57"/>
            <p:cNvSpPr txBox="1">
              <a:spLocks noChangeArrowheads="1"/>
            </p:cNvSpPr>
            <p:nvPr/>
          </p:nvSpPr>
          <p:spPr bwMode="auto">
            <a:xfrm>
              <a:off x="1010" y="2771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  <p:sp>
          <p:nvSpPr>
            <p:cNvPr id="150586" name="Text Box 58"/>
            <p:cNvSpPr txBox="1">
              <a:spLocks noChangeArrowheads="1"/>
            </p:cNvSpPr>
            <p:nvPr/>
          </p:nvSpPr>
          <p:spPr bwMode="auto">
            <a:xfrm>
              <a:off x="1849" y="2771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</p:grpSp>
      <p:grpSp>
        <p:nvGrpSpPr>
          <p:cNvPr id="150587" name="Group 59"/>
          <p:cNvGrpSpPr>
            <a:grpSpLocks/>
          </p:cNvGrpSpPr>
          <p:nvPr/>
        </p:nvGrpSpPr>
        <p:grpSpPr bwMode="auto">
          <a:xfrm>
            <a:off x="4576763" y="5329238"/>
            <a:ext cx="2422525" cy="450850"/>
            <a:chOff x="2883" y="2793"/>
            <a:chExt cx="1526" cy="284"/>
          </a:xfrm>
        </p:grpSpPr>
        <p:grpSp>
          <p:nvGrpSpPr>
            <p:cNvPr id="150588" name="Group 60"/>
            <p:cNvGrpSpPr>
              <a:grpSpLocks/>
            </p:cNvGrpSpPr>
            <p:nvPr/>
          </p:nvGrpSpPr>
          <p:grpSpPr bwMode="auto">
            <a:xfrm>
              <a:off x="3889" y="2998"/>
              <a:ext cx="520" cy="62"/>
              <a:chOff x="728" y="1809"/>
              <a:chExt cx="520" cy="62"/>
            </a:xfrm>
          </p:grpSpPr>
          <p:sp>
            <p:nvSpPr>
              <p:cNvPr id="150589" name="Line 61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0" name="Line 62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1" name="Line 63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50592" name="Group 64"/>
            <p:cNvGrpSpPr>
              <a:grpSpLocks/>
            </p:cNvGrpSpPr>
            <p:nvPr/>
          </p:nvGrpSpPr>
          <p:grpSpPr bwMode="auto">
            <a:xfrm>
              <a:off x="2883" y="2998"/>
              <a:ext cx="825" cy="79"/>
              <a:chOff x="728" y="1809"/>
              <a:chExt cx="520" cy="62"/>
            </a:xfrm>
          </p:grpSpPr>
          <p:sp>
            <p:nvSpPr>
              <p:cNvPr id="150593" name="Line 65"/>
              <p:cNvSpPr>
                <a:spLocks noChangeShapeType="1"/>
              </p:cNvSpPr>
              <p:nvPr/>
            </p:nvSpPr>
            <p:spPr bwMode="auto">
              <a:xfrm>
                <a:off x="728" y="1840"/>
                <a:ext cx="520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4" name="Line 66"/>
              <p:cNvSpPr>
                <a:spLocks noChangeShapeType="1"/>
              </p:cNvSpPr>
              <p:nvPr/>
            </p:nvSpPr>
            <p:spPr bwMode="auto">
              <a:xfrm>
                <a:off x="124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595" name="Line 67"/>
              <p:cNvSpPr>
                <a:spLocks noChangeShapeType="1"/>
              </p:cNvSpPr>
              <p:nvPr/>
            </p:nvSpPr>
            <p:spPr bwMode="auto">
              <a:xfrm>
                <a:off x="728" y="1809"/>
                <a:ext cx="0" cy="6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50596" name="Text Box 68"/>
            <p:cNvSpPr txBox="1">
              <a:spLocks noChangeArrowheads="1"/>
            </p:cNvSpPr>
            <p:nvPr/>
          </p:nvSpPr>
          <p:spPr bwMode="auto">
            <a:xfrm>
              <a:off x="3224" y="2793"/>
              <a:ext cx="17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j</a:t>
              </a:r>
            </a:p>
          </p:txBody>
        </p:sp>
        <p:sp>
          <p:nvSpPr>
            <p:cNvPr id="150597" name="Text Box 69"/>
            <p:cNvSpPr txBox="1">
              <a:spLocks noChangeArrowheads="1"/>
            </p:cNvSpPr>
            <p:nvPr/>
          </p:nvSpPr>
          <p:spPr bwMode="auto">
            <a:xfrm>
              <a:off x="4063" y="2793"/>
              <a:ext cx="1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i</a:t>
              </a:r>
            </a:p>
          </p:txBody>
        </p:sp>
      </p:grpSp>
      <p:sp>
        <p:nvSpPr>
          <p:cNvPr id="150598" name="Line 70"/>
          <p:cNvSpPr>
            <a:spLocks noChangeShapeType="1"/>
          </p:cNvSpPr>
          <p:nvPr/>
        </p:nvSpPr>
        <p:spPr bwMode="auto">
          <a:xfrm>
            <a:off x="479425" y="3495675"/>
            <a:ext cx="8328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599" name="Line 71"/>
          <p:cNvSpPr>
            <a:spLocks noChangeShapeType="1"/>
          </p:cNvSpPr>
          <p:nvPr/>
        </p:nvSpPr>
        <p:spPr bwMode="auto">
          <a:xfrm>
            <a:off x="479425" y="6246813"/>
            <a:ext cx="8328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424082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98" grpId="0" animBg="1"/>
      <p:bldP spid="1505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 Trichotomy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200000"/>
              </a:lnSpc>
            </a:pPr>
            <a:r>
              <a:rPr lang="en-US"/>
              <a:t>Any two intervals </a:t>
            </a: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and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satisfy the </a:t>
            </a:r>
            <a:r>
              <a:rPr lang="en-US" b="1"/>
              <a:t>interval trichotomy</a:t>
            </a:r>
            <a:r>
              <a:rPr lang="en-US"/>
              <a:t>: exactly one of the following three properties holds:</a:t>
            </a:r>
          </a:p>
          <a:p>
            <a:pPr marL="914400" lvl="1" indent="-457200">
              <a:lnSpc>
                <a:spcPct val="200000"/>
              </a:lnSpc>
              <a:buFontTx/>
              <a:buAutoNum type="alphaLcParenR"/>
            </a:pP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and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overlap,</a:t>
            </a:r>
          </a:p>
          <a:p>
            <a:pPr marL="914400" lvl="1" indent="-457200">
              <a:lnSpc>
                <a:spcPct val="200000"/>
              </a:lnSpc>
              <a:buFontTx/>
              <a:buAutoNum type="alphaLcParenR"/>
            </a:pP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is to the left of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(</a:t>
            </a:r>
            <a:r>
              <a:rPr lang="en-US">
                <a:latin typeface="Comic Sans MS" pitchFamily="-107" charset="0"/>
              </a:rPr>
              <a:t>high[i] &lt; low[j]</a:t>
            </a:r>
            <a:r>
              <a:rPr lang="en-US"/>
              <a:t>)</a:t>
            </a:r>
          </a:p>
          <a:p>
            <a:pPr marL="914400" lvl="1" indent="-457200">
              <a:lnSpc>
                <a:spcPct val="200000"/>
              </a:lnSpc>
              <a:buFontTx/>
              <a:buAutoNum type="alphaLcParenR"/>
            </a:pPr>
            <a:r>
              <a:rPr lang="en-US">
                <a:latin typeface="Comic Sans MS" pitchFamily="-107" charset="0"/>
              </a:rPr>
              <a:t>i</a:t>
            </a:r>
            <a:r>
              <a:rPr lang="en-US"/>
              <a:t> is to the right of </a:t>
            </a:r>
            <a:r>
              <a:rPr lang="en-US">
                <a:latin typeface="Comic Sans MS" pitchFamily="-107" charset="0"/>
              </a:rPr>
              <a:t>j</a:t>
            </a:r>
            <a:r>
              <a:rPr lang="en-US"/>
              <a:t> (</a:t>
            </a:r>
            <a:r>
              <a:rPr lang="en-US">
                <a:latin typeface="Comic Sans MS" pitchFamily="-107" charset="0"/>
              </a:rPr>
              <a:t>high[j] &lt; low[i]</a:t>
            </a:r>
            <a:r>
              <a:rPr lang="en-US"/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2858583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984750" y="2609850"/>
            <a:ext cx="4038600" cy="2959100"/>
          </a:xfrm>
          <a:noFill/>
          <a:ln/>
        </p:spPr>
      </p:pic>
      <p:sp>
        <p:nvSpPr>
          <p:cNvPr id="156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Interval Trees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135063"/>
            <a:ext cx="5924550" cy="5722937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Underlying data structure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Red-black trees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Each node </a:t>
            </a:r>
            <a:r>
              <a:rPr lang="en-US" sz="2000" dirty="0">
                <a:latin typeface="Comic Sans MS" pitchFamily="-107" charset="0"/>
              </a:rPr>
              <a:t>x</a:t>
            </a:r>
            <a:r>
              <a:rPr lang="en-US" sz="2000" dirty="0"/>
              <a:t> contains: an interval </a:t>
            </a:r>
            <a:r>
              <a:rPr lang="en-US" sz="2000" dirty="0" err="1">
                <a:latin typeface="Comic Sans MS" pitchFamily="-107" charset="0"/>
              </a:rPr>
              <a:t>int</a:t>
            </a:r>
            <a:r>
              <a:rPr lang="en-US" sz="2000" dirty="0">
                <a:latin typeface="Comic Sans MS" pitchFamily="-107" charset="0"/>
              </a:rPr>
              <a:t>[x]</a:t>
            </a:r>
            <a:r>
              <a:rPr lang="en-US" sz="2000" dirty="0"/>
              <a:t>, and the key: 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</a:rPr>
              <a:t>low[</a:t>
            </a:r>
            <a:r>
              <a:rPr lang="en-US" sz="2000" dirty="0" err="1">
                <a:solidFill>
                  <a:srgbClr val="CC0000"/>
                </a:solidFill>
                <a:latin typeface="Comic Sans MS" pitchFamily="-107" charset="0"/>
              </a:rPr>
              <a:t>int</a:t>
            </a:r>
            <a:r>
              <a:rPr lang="en-US" sz="2000" dirty="0">
                <a:solidFill>
                  <a:srgbClr val="CC0000"/>
                </a:solidFill>
                <a:latin typeface="Comic Sans MS" pitchFamily="-107" charset="0"/>
              </a:rPr>
              <a:t>[x]]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/>
              <a:t>An </a:t>
            </a:r>
            <a:r>
              <a:rPr lang="en-US" sz="2000" dirty="0" err="1"/>
              <a:t>inorder</a:t>
            </a:r>
            <a:r>
              <a:rPr lang="en-US" sz="2000" dirty="0"/>
              <a:t> tree walk will list intervals sorted by their low endpoint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Additional information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 dirty="0">
                <a:latin typeface="Comic Sans MS" pitchFamily="-107" charset="0"/>
              </a:rPr>
              <a:t>max[x]</a:t>
            </a:r>
            <a:r>
              <a:rPr lang="en-US" sz="2000" dirty="0"/>
              <a:t> = maximum endpoint value in </a:t>
            </a:r>
            <a:r>
              <a:rPr lang="en-US" sz="2000" dirty="0" err="1"/>
              <a:t>subtree</a:t>
            </a:r>
            <a:r>
              <a:rPr lang="en-US" sz="2000" dirty="0"/>
              <a:t> rooted at </a:t>
            </a:r>
            <a:r>
              <a:rPr lang="en-US" sz="2000" dirty="0">
                <a:latin typeface="Comic Sans MS" pitchFamily="-107" charset="0"/>
              </a:rPr>
              <a:t>x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400" dirty="0"/>
              <a:t>Maintaining the information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/>
              <a:t>			</a:t>
            </a:r>
            <a:endParaRPr lang="en-US" sz="2400" dirty="0">
              <a:latin typeface="Comic Sans MS" pitchFamily="-107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max[x] =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/>
              <a:t>			</a:t>
            </a:r>
            <a:endParaRPr lang="en-US" sz="2400" dirty="0">
              <a:latin typeface="Comic Sans MS" pitchFamily="-107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400" dirty="0">
                <a:latin typeface="Comic Sans MS" pitchFamily="-107" charset="0"/>
              </a:rPr>
              <a:t>	</a:t>
            </a:r>
            <a:r>
              <a:rPr lang="en-US" sz="2400" dirty="0"/>
              <a:t>Constant work at each node, so still </a:t>
            </a:r>
            <a:r>
              <a:rPr lang="en-US" sz="2400" dirty="0">
                <a:latin typeface="Comic Sans MS" pitchFamily="-107" charset="0"/>
              </a:rPr>
              <a:t>O(</a:t>
            </a:r>
            <a:r>
              <a:rPr lang="en-US" sz="2400" dirty="0" err="1">
                <a:latin typeface="Comic Sans MS" pitchFamily="-107" charset="0"/>
              </a:rPr>
              <a:t>lgn</a:t>
            </a:r>
            <a:r>
              <a:rPr lang="en-US" sz="2400" dirty="0">
                <a:latin typeface="Comic Sans MS" pitchFamily="-107" charset="0"/>
              </a:rPr>
              <a:t>) </a:t>
            </a:r>
            <a:r>
              <a:rPr lang="en-US" sz="2400" dirty="0"/>
              <a:t>time</a:t>
            </a:r>
          </a:p>
        </p:txBody>
      </p:sp>
      <p:grpSp>
        <p:nvGrpSpPr>
          <p:cNvPr id="156677" name="Group 5"/>
          <p:cNvGrpSpPr>
            <a:grpSpLocks/>
          </p:cNvGrpSpPr>
          <p:nvPr/>
        </p:nvGrpSpPr>
        <p:grpSpPr bwMode="auto">
          <a:xfrm>
            <a:off x="1684338" y="4478338"/>
            <a:ext cx="3019425" cy="1273175"/>
            <a:chOff x="1061" y="3081"/>
            <a:chExt cx="1902" cy="802"/>
          </a:xfrm>
        </p:grpSpPr>
        <p:sp>
          <p:nvSpPr>
            <p:cNvPr id="156678" name="AutoShape 6"/>
            <p:cNvSpPr>
              <a:spLocks/>
            </p:cNvSpPr>
            <p:nvPr/>
          </p:nvSpPr>
          <p:spPr bwMode="auto">
            <a:xfrm>
              <a:off x="1551" y="3082"/>
              <a:ext cx="56" cy="801"/>
            </a:xfrm>
            <a:prstGeom prst="leftBrace">
              <a:avLst>
                <a:gd name="adj1" fmla="val 11919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79" name="Text Box 7"/>
            <p:cNvSpPr txBox="1">
              <a:spLocks noChangeArrowheads="1"/>
            </p:cNvSpPr>
            <p:nvPr/>
          </p:nvSpPr>
          <p:spPr bwMode="auto">
            <a:xfrm>
              <a:off x="1061" y="3081"/>
              <a:ext cx="1902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omic Sans MS" pitchFamily="-107" charset="0"/>
                </a:rPr>
                <a:t>	high[int[x]]</a:t>
              </a:r>
            </a:p>
            <a:p>
              <a:r>
                <a:rPr lang="en-US" sz="2400">
                  <a:latin typeface="Comic Sans MS" pitchFamily="-107" charset="0"/>
                </a:rPr>
                <a:t>max   	max[left[x]]</a:t>
              </a:r>
            </a:p>
            <a:p>
              <a:r>
                <a:rPr lang="en-US" sz="2400">
                  <a:latin typeface="Comic Sans MS" pitchFamily="-107" charset="0"/>
                </a:rPr>
                <a:t>	max[right[x]]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106526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Designing Interval Trees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081088"/>
            <a:ext cx="8181975" cy="5076825"/>
          </a:xfrm>
        </p:spPr>
        <p:txBody>
          <a:bodyPr/>
          <a:lstStyle/>
          <a:p>
            <a:pPr marL="533400" indent="-533400">
              <a:buFontTx/>
              <a:buAutoNum type="arabicPeriod" startAt="4"/>
            </a:pPr>
            <a:r>
              <a:rPr lang="en-US" dirty="0"/>
              <a:t>Develop new operations</a:t>
            </a:r>
          </a:p>
          <a:p>
            <a:pPr marL="533400" indent="-533400"/>
            <a:r>
              <a:rPr lang="en-US" dirty="0"/>
              <a:t>INTERVAL-SEARCH(</a:t>
            </a:r>
            <a:r>
              <a:rPr lang="en-US" dirty="0">
                <a:latin typeface="Comic Sans MS" pitchFamily="-107" charset="0"/>
              </a:rPr>
              <a:t>T,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/>
              <a:t>):</a:t>
            </a:r>
          </a:p>
          <a:p>
            <a:pPr marL="914400" lvl="1" indent="-457200"/>
            <a:r>
              <a:rPr lang="en-US" dirty="0"/>
              <a:t>Returns a pointer to an element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in the interval tree T, such that </a:t>
            </a:r>
            <a:r>
              <a:rPr lang="en-US" dirty="0" err="1">
                <a:latin typeface="Comic Sans MS" pitchFamily="-107" charset="0"/>
              </a:rPr>
              <a:t>int</a:t>
            </a:r>
            <a:r>
              <a:rPr lang="en-US" dirty="0">
                <a:latin typeface="Comic Sans MS" pitchFamily="-107" charset="0"/>
              </a:rPr>
              <a:t>[x]</a:t>
            </a:r>
            <a:r>
              <a:rPr lang="en-US" dirty="0"/>
              <a:t> overlaps with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/>
              <a:t>, or </a:t>
            </a:r>
            <a:r>
              <a:rPr lang="en-US" dirty="0">
                <a:latin typeface="Comic Sans MS" pitchFamily="-107" charset="0"/>
              </a:rPr>
              <a:t>NIL</a:t>
            </a:r>
            <a:r>
              <a:rPr lang="en-US" dirty="0"/>
              <a:t> otherwise</a:t>
            </a:r>
          </a:p>
          <a:p>
            <a:pPr marL="533400" indent="-533400"/>
            <a:r>
              <a:rPr lang="en-US" dirty="0"/>
              <a:t>Idea:</a:t>
            </a:r>
          </a:p>
          <a:p>
            <a:pPr marL="533400" indent="-533400"/>
            <a:r>
              <a:rPr lang="en-US" sz="2400" dirty="0"/>
              <a:t>Check if </a:t>
            </a:r>
            <a:r>
              <a:rPr lang="en-US" sz="2400" dirty="0" err="1">
                <a:latin typeface="Comic Sans MS" pitchFamily="-107" charset="0"/>
              </a:rPr>
              <a:t>int</a:t>
            </a:r>
            <a:r>
              <a:rPr lang="en-US" sz="2400" dirty="0">
                <a:latin typeface="Comic Sans MS" pitchFamily="-107" charset="0"/>
              </a:rPr>
              <a:t>[x]</a:t>
            </a:r>
            <a:r>
              <a:rPr lang="en-US" sz="2400" dirty="0"/>
              <a:t> </a:t>
            </a:r>
          </a:p>
          <a:p>
            <a:pPr marL="533400" indent="-533400">
              <a:buFontTx/>
              <a:buNone/>
            </a:pPr>
            <a:r>
              <a:rPr lang="en-US" sz="2400" dirty="0"/>
              <a:t>	overlaps with </a:t>
            </a:r>
            <a:r>
              <a:rPr lang="en-US" sz="2400" dirty="0" err="1"/>
              <a:t>i</a:t>
            </a:r>
            <a:endParaRPr lang="en-US" sz="2400" dirty="0"/>
          </a:p>
          <a:p>
            <a:pPr marL="533400" indent="-533400"/>
            <a:r>
              <a:rPr lang="en-US" sz="2400" dirty="0">
                <a:latin typeface="Comic Sans MS" pitchFamily="-107" charset="0"/>
              </a:rPr>
              <a:t>Max[left[x]]</a:t>
            </a:r>
            <a:r>
              <a:rPr lang="en-US" sz="2400" dirty="0"/>
              <a:t> </a:t>
            </a:r>
            <a:r>
              <a:rPr lang="en-US" sz="2400" dirty="0">
                <a:ea typeface="Arial" pitchFamily="-107" charset="0"/>
                <a:cs typeface="Arial" pitchFamily="-107" charset="0"/>
              </a:rPr>
              <a:t>≥ 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low[</a:t>
            </a:r>
            <a:r>
              <a:rPr lang="en-US" sz="2400" dirty="0" err="1">
                <a:latin typeface="Comic Sans MS" pitchFamily="-107" charset="0"/>
                <a:ea typeface="Arial" pitchFamily="-107" charset="0"/>
                <a:cs typeface="Arial" pitchFamily="-107" charset="0"/>
              </a:rPr>
              <a:t>i</a:t>
            </a:r>
            <a:r>
              <a:rPr lang="en-US" sz="2400" dirty="0">
                <a:latin typeface="Comic Sans MS" pitchFamily="-107" charset="0"/>
                <a:ea typeface="Arial" pitchFamily="-107" charset="0"/>
                <a:cs typeface="Arial" pitchFamily="-107" charset="0"/>
              </a:rPr>
              <a:t>]</a:t>
            </a:r>
          </a:p>
          <a:p>
            <a:pPr marL="914400" lvl="1" indent="-457200"/>
            <a:r>
              <a:rPr lang="en-US" sz="2000" dirty="0">
                <a:ea typeface="Arial" pitchFamily="-107" charset="0"/>
                <a:cs typeface="Arial" pitchFamily="-107" charset="0"/>
              </a:rPr>
              <a:t>Go left</a:t>
            </a:r>
          </a:p>
          <a:p>
            <a:pPr marL="533400" indent="-533400"/>
            <a:r>
              <a:rPr lang="en-US" sz="2400" dirty="0"/>
              <a:t>Otherwise, </a:t>
            </a:r>
          </a:p>
          <a:p>
            <a:pPr marL="0" indent="0">
              <a:buNone/>
            </a:pPr>
            <a:r>
              <a:rPr lang="en-US" sz="2400" dirty="0"/>
              <a:t>      go right</a:t>
            </a:r>
            <a:endParaRPr lang="en-US" sz="2400" dirty="0">
              <a:ea typeface="Arial" pitchFamily="-107" charset="0"/>
              <a:cs typeface="Arial" pitchFamily="-107" charset="0"/>
            </a:endParaRPr>
          </a:p>
        </p:txBody>
      </p:sp>
      <p:grpSp>
        <p:nvGrpSpPr>
          <p:cNvPr id="158724" name="Group 4"/>
          <p:cNvGrpSpPr>
            <a:grpSpLocks/>
          </p:cNvGrpSpPr>
          <p:nvPr/>
        </p:nvGrpSpPr>
        <p:grpSpPr bwMode="auto">
          <a:xfrm>
            <a:off x="5773738" y="3319463"/>
            <a:ext cx="762000" cy="512762"/>
            <a:chOff x="3976" y="2145"/>
            <a:chExt cx="480" cy="323"/>
          </a:xfrm>
        </p:grpSpPr>
        <p:sp>
          <p:nvSpPr>
            <p:cNvPr id="158725" name="AutoShape 5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[16, 21]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30</a:t>
              </a:r>
            </a:p>
          </p:txBody>
        </p:sp>
        <p:sp>
          <p:nvSpPr>
            <p:cNvPr id="158726" name="Line 6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27" name="Group 7"/>
          <p:cNvGrpSpPr>
            <a:grpSpLocks/>
          </p:cNvGrpSpPr>
          <p:nvPr/>
        </p:nvGrpSpPr>
        <p:grpSpPr bwMode="auto">
          <a:xfrm>
            <a:off x="6969125" y="3946525"/>
            <a:ext cx="762000" cy="512763"/>
            <a:chOff x="3976" y="2145"/>
            <a:chExt cx="480" cy="323"/>
          </a:xfrm>
        </p:grpSpPr>
        <p:sp>
          <p:nvSpPr>
            <p:cNvPr id="158728" name="AutoShape 8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[25, 30]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30</a:t>
              </a:r>
            </a:p>
          </p:txBody>
        </p:sp>
        <p:sp>
          <p:nvSpPr>
            <p:cNvPr id="158729" name="Line 9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0" name="Group 10"/>
          <p:cNvGrpSpPr>
            <a:grpSpLocks/>
          </p:cNvGrpSpPr>
          <p:nvPr/>
        </p:nvGrpSpPr>
        <p:grpSpPr bwMode="auto">
          <a:xfrm>
            <a:off x="7637463" y="4700588"/>
            <a:ext cx="762000" cy="512762"/>
            <a:chOff x="3976" y="2145"/>
            <a:chExt cx="480" cy="323"/>
          </a:xfrm>
        </p:grpSpPr>
        <p:sp>
          <p:nvSpPr>
            <p:cNvPr id="158731" name="AutoShape 11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[26, 26]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26</a:t>
              </a:r>
            </a:p>
          </p:txBody>
        </p:sp>
        <p:sp>
          <p:nvSpPr>
            <p:cNvPr id="158732" name="Line 12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3" name="Group 13"/>
          <p:cNvGrpSpPr>
            <a:grpSpLocks/>
          </p:cNvGrpSpPr>
          <p:nvPr/>
        </p:nvGrpSpPr>
        <p:grpSpPr bwMode="auto">
          <a:xfrm>
            <a:off x="6384925" y="4700588"/>
            <a:ext cx="762000" cy="512762"/>
            <a:chOff x="3976" y="2145"/>
            <a:chExt cx="480" cy="323"/>
          </a:xfrm>
        </p:grpSpPr>
        <p:sp>
          <p:nvSpPr>
            <p:cNvPr id="158734" name="AutoShape 14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[17, 19]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20</a:t>
              </a:r>
            </a:p>
          </p:txBody>
        </p:sp>
        <p:sp>
          <p:nvSpPr>
            <p:cNvPr id="158735" name="Line 15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6" name="Group 16"/>
          <p:cNvGrpSpPr>
            <a:grpSpLocks/>
          </p:cNvGrpSpPr>
          <p:nvPr/>
        </p:nvGrpSpPr>
        <p:grpSpPr bwMode="auto">
          <a:xfrm>
            <a:off x="7000875" y="5575300"/>
            <a:ext cx="762000" cy="512763"/>
            <a:chOff x="3976" y="2145"/>
            <a:chExt cx="480" cy="323"/>
          </a:xfrm>
        </p:grpSpPr>
        <p:sp>
          <p:nvSpPr>
            <p:cNvPr id="158737" name="AutoShape 17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[19, 20]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20</a:t>
              </a:r>
            </a:p>
          </p:txBody>
        </p:sp>
        <p:sp>
          <p:nvSpPr>
            <p:cNvPr id="158738" name="Line 18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39" name="Group 19"/>
          <p:cNvGrpSpPr>
            <a:grpSpLocks/>
          </p:cNvGrpSpPr>
          <p:nvPr/>
        </p:nvGrpSpPr>
        <p:grpSpPr bwMode="auto">
          <a:xfrm>
            <a:off x="4529138" y="3948113"/>
            <a:ext cx="762000" cy="512762"/>
            <a:chOff x="3976" y="2145"/>
            <a:chExt cx="480" cy="323"/>
          </a:xfrm>
        </p:grpSpPr>
        <p:sp>
          <p:nvSpPr>
            <p:cNvPr id="158740" name="AutoShape 20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[8, 9]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23</a:t>
              </a:r>
            </a:p>
          </p:txBody>
        </p:sp>
        <p:sp>
          <p:nvSpPr>
            <p:cNvPr id="158741" name="Line 21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2" name="Group 22"/>
          <p:cNvGrpSpPr>
            <a:grpSpLocks/>
          </p:cNvGrpSpPr>
          <p:nvPr/>
        </p:nvGrpSpPr>
        <p:grpSpPr bwMode="auto">
          <a:xfrm>
            <a:off x="5133975" y="4700588"/>
            <a:ext cx="762000" cy="512762"/>
            <a:chOff x="3976" y="2145"/>
            <a:chExt cx="480" cy="323"/>
          </a:xfrm>
        </p:grpSpPr>
        <p:sp>
          <p:nvSpPr>
            <p:cNvPr id="158743" name="AutoShape 23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[15, 23]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23</a:t>
              </a:r>
            </a:p>
          </p:txBody>
        </p:sp>
        <p:sp>
          <p:nvSpPr>
            <p:cNvPr id="158744" name="Line 24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5" name="Group 25"/>
          <p:cNvGrpSpPr>
            <a:grpSpLocks/>
          </p:cNvGrpSpPr>
          <p:nvPr/>
        </p:nvGrpSpPr>
        <p:grpSpPr bwMode="auto">
          <a:xfrm>
            <a:off x="3883025" y="4700588"/>
            <a:ext cx="762000" cy="512762"/>
            <a:chOff x="3976" y="2145"/>
            <a:chExt cx="480" cy="323"/>
          </a:xfrm>
        </p:grpSpPr>
        <p:sp>
          <p:nvSpPr>
            <p:cNvPr id="158746" name="AutoShape 26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[5, 8]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10</a:t>
              </a:r>
            </a:p>
          </p:txBody>
        </p:sp>
        <p:sp>
          <p:nvSpPr>
            <p:cNvPr id="158747" name="Line 27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48" name="Group 28"/>
          <p:cNvGrpSpPr>
            <a:grpSpLocks/>
          </p:cNvGrpSpPr>
          <p:nvPr/>
        </p:nvGrpSpPr>
        <p:grpSpPr bwMode="auto">
          <a:xfrm>
            <a:off x="4360863" y="5575300"/>
            <a:ext cx="762000" cy="512763"/>
            <a:chOff x="3976" y="2145"/>
            <a:chExt cx="480" cy="323"/>
          </a:xfrm>
        </p:grpSpPr>
        <p:sp>
          <p:nvSpPr>
            <p:cNvPr id="158749" name="AutoShape 29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[6, 10]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10</a:t>
              </a:r>
            </a:p>
          </p:txBody>
        </p:sp>
        <p:sp>
          <p:nvSpPr>
            <p:cNvPr id="158750" name="Line 30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8751" name="Group 31"/>
          <p:cNvGrpSpPr>
            <a:grpSpLocks/>
          </p:cNvGrpSpPr>
          <p:nvPr/>
        </p:nvGrpSpPr>
        <p:grpSpPr bwMode="auto">
          <a:xfrm>
            <a:off x="3313113" y="5575300"/>
            <a:ext cx="762000" cy="512763"/>
            <a:chOff x="3976" y="2145"/>
            <a:chExt cx="480" cy="323"/>
          </a:xfrm>
        </p:grpSpPr>
        <p:sp>
          <p:nvSpPr>
            <p:cNvPr id="158752" name="AutoShape 32"/>
            <p:cNvSpPr>
              <a:spLocks noChangeArrowheads="1"/>
            </p:cNvSpPr>
            <p:nvPr/>
          </p:nvSpPr>
          <p:spPr bwMode="auto">
            <a:xfrm>
              <a:off x="3981" y="2145"/>
              <a:ext cx="474" cy="32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DD011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/>
                <a:t>[0, 3]</a:t>
              </a:r>
            </a:p>
            <a:p>
              <a:pPr algn="ctr">
                <a:lnSpc>
                  <a:spcPct val="120000"/>
                </a:lnSpc>
              </a:pPr>
              <a:r>
                <a:rPr lang="en-US" sz="1400"/>
                <a:t>3</a:t>
              </a:r>
            </a:p>
          </p:txBody>
        </p:sp>
        <p:sp>
          <p:nvSpPr>
            <p:cNvPr id="158753" name="Line 33"/>
            <p:cNvSpPr>
              <a:spLocks noChangeShapeType="1"/>
            </p:cNvSpPr>
            <p:nvPr/>
          </p:nvSpPr>
          <p:spPr bwMode="auto">
            <a:xfrm>
              <a:off x="3976" y="2321"/>
              <a:ext cx="480" cy="0"/>
            </a:xfrm>
            <a:prstGeom prst="line">
              <a:avLst/>
            </a:prstGeom>
            <a:noFill/>
            <a:ln w="9525">
              <a:solidFill>
                <a:srgbClr val="DD0111"/>
              </a:solidFill>
              <a:prstDash val="dash"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8754" name="Line 34"/>
          <p:cNvSpPr>
            <a:spLocks noChangeShapeType="1"/>
          </p:cNvSpPr>
          <p:nvPr/>
        </p:nvSpPr>
        <p:spPr bwMode="auto">
          <a:xfrm flipH="1">
            <a:off x="5289550" y="3819525"/>
            <a:ext cx="492125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5" name="Line 35"/>
          <p:cNvSpPr>
            <a:spLocks noChangeShapeType="1"/>
          </p:cNvSpPr>
          <p:nvPr/>
        </p:nvSpPr>
        <p:spPr bwMode="auto">
          <a:xfrm>
            <a:off x="6535738" y="3810000"/>
            <a:ext cx="46513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6" name="Line 36"/>
          <p:cNvSpPr>
            <a:spLocks noChangeShapeType="1"/>
          </p:cNvSpPr>
          <p:nvPr/>
        </p:nvSpPr>
        <p:spPr bwMode="auto">
          <a:xfrm flipH="1">
            <a:off x="4249738" y="4456113"/>
            <a:ext cx="30480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7" name="Line 37"/>
          <p:cNvSpPr>
            <a:spLocks noChangeShapeType="1"/>
          </p:cNvSpPr>
          <p:nvPr/>
        </p:nvSpPr>
        <p:spPr bwMode="auto">
          <a:xfrm>
            <a:off x="5280025" y="4429125"/>
            <a:ext cx="277813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8" name="Line 38"/>
          <p:cNvSpPr>
            <a:spLocks noChangeShapeType="1"/>
          </p:cNvSpPr>
          <p:nvPr/>
        </p:nvSpPr>
        <p:spPr bwMode="auto">
          <a:xfrm flipH="1">
            <a:off x="6688138" y="4438650"/>
            <a:ext cx="30480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59" name="Line 39"/>
          <p:cNvSpPr>
            <a:spLocks noChangeShapeType="1"/>
          </p:cNvSpPr>
          <p:nvPr/>
        </p:nvSpPr>
        <p:spPr bwMode="auto">
          <a:xfrm>
            <a:off x="7718425" y="4411663"/>
            <a:ext cx="277813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0" name="Line 40"/>
          <p:cNvSpPr>
            <a:spLocks noChangeShapeType="1"/>
          </p:cNvSpPr>
          <p:nvPr/>
        </p:nvSpPr>
        <p:spPr bwMode="auto">
          <a:xfrm flipH="1">
            <a:off x="3730625" y="5208588"/>
            <a:ext cx="179388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1" name="Line 41"/>
          <p:cNvSpPr>
            <a:spLocks noChangeShapeType="1"/>
          </p:cNvSpPr>
          <p:nvPr/>
        </p:nvSpPr>
        <p:spPr bwMode="auto">
          <a:xfrm>
            <a:off x="4616450" y="5218113"/>
            <a:ext cx="144463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2" name="Line 42"/>
          <p:cNvSpPr>
            <a:spLocks noChangeShapeType="1"/>
          </p:cNvSpPr>
          <p:nvPr/>
        </p:nvSpPr>
        <p:spPr bwMode="auto">
          <a:xfrm>
            <a:off x="7126288" y="5208588"/>
            <a:ext cx="26035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3" name="Text Box 43"/>
          <p:cNvSpPr txBox="1">
            <a:spLocks noChangeArrowheads="1"/>
          </p:cNvSpPr>
          <p:nvPr/>
        </p:nvSpPr>
        <p:spPr bwMode="auto">
          <a:xfrm>
            <a:off x="7615238" y="3538538"/>
            <a:ext cx="94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[22, 25]</a:t>
            </a:r>
          </a:p>
        </p:txBody>
      </p:sp>
      <p:sp>
        <p:nvSpPr>
          <p:cNvPr id="158764" name="Line 44"/>
          <p:cNvSpPr>
            <a:spLocks noChangeShapeType="1"/>
          </p:cNvSpPr>
          <p:nvPr/>
        </p:nvSpPr>
        <p:spPr bwMode="auto">
          <a:xfrm flipH="1">
            <a:off x="8335963" y="3314700"/>
            <a:ext cx="341312" cy="258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765" name="Text Box 45"/>
          <p:cNvSpPr txBox="1">
            <a:spLocks noChangeArrowheads="1"/>
          </p:cNvSpPr>
          <p:nvPr/>
        </p:nvSpPr>
        <p:spPr bwMode="auto">
          <a:xfrm>
            <a:off x="8394700" y="2965450"/>
            <a:ext cx="615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high</a:t>
            </a:r>
          </a:p>
        </p:txBody>
      </p:sp>
      <p:sp>
        <p:nvSpPr>
          <p:cNvPr id="158766" name="Text Box 46"/>
          <p:cNvSpPr txBox="1">
            <a:spLocks noChangeArrowheads="1"/>
          </p:cNvSpPr>
          <p:nvPr/>
        </p:nvSpPr>
        <p:spPr bwMode="auto">
          <a:xfrm>
            <a:off x="7259638" y="296545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low</a:t>
            </a:r>
          </a:p>
        </p:txBody>
      </p:sp>
      <p:sp>
        <p:nvSpPr>
          <p:cNvPr id="158767" name="Line 47"/>
          <p:cNvSpPr>
            <a:spLocks noChangeShapeType="1"/>
          </p:cNvSpPr>
          <p:nvPr/>
        </p:nvSpPr>
        <p:spPr bwMode="auto">
          <a:xfrm>
            <a:off x="7691438" y="3271838"/>
            <a:ext cx="179387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182070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grpSp>
        <p:nvGrpSpPr>
          <p:cNvPr id="160771" name="Group 3"/>
          <p:cNvGrpSpPr>
            <a:grpSpLocks/>
          </p:cNvGrpSpPr>
          <p:nvPr/>
        </p:nvGrpSpPr>
        <p:grpSpPr bwMode="auto">
          <a:xfrm>
            <a:off x="1949450" y="2046288"/>
            <a:ext cx="5086350" cy="2768600"/>
            <a:chOff x="2183" y="2187"/>
            <a:chExt cx="3204" cy="1744"/>
          </a:xfrm>
        </p:grpSpPr>
        <p:grpSp>
          <p:nvGrpSpPr>
            <p:cNvPr id="160772" name="Group 4"/>
            <p:cNvGrpSpPr>
              <a:grpSpLocks/>
            </p:cNvGrpSpPr>
            <p:nvPr/>
          </p:nvGrpSpPr>
          <p:grpSpPr bwMode="auto">
            <a:xfrm>
              <a:off x="3733" y="2187"/>
              <a:ext cx="480" cy="323"/>
              <a:chOff x="3976" y="2145"/>
              <a:chExt cx="480" cy="323"/>
            </a:xfrm>
          </p:grpSpPr>
          <p:sp>
            <p:nvSpPr>
              <p:cNvPr id="160773" name="AutoShape 5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[16, 21]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30</a:t>
                </a:r>
              </a:p>
            </p:txBody>
          </p:sp>
          <p:sp>
            <p:nvSpPr>
              <p:cNvPr id="160774" name="Line 6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75" name="Group 7"/>
            <p:cNvGrpSpPr>
              <a:grpSpLocks/>
            </p:cNvGrpSpPr>
            <p:nvPr/>
          </p:nvGrpSpPr>
          <p:grpSpPr bwMode="auto">
            <a:xfrm>
              <a:off x="4486" y="2582"/>
              <a:ext cx="480" cy="323"/>
              <a:chOff x="3976" y="2145"/>
              <a:chExt cx="480" cy="323"/>
            </a:xfrm>
          </p:grpSpPr>
          <p:sp>
            <p:nvSpPr>
              <p:cNvPr id="160776" name="AutoShape 8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[25, 30]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30</a:t>
                </a:r>
              </a:p>
            </p:txBody>
          </p:sp>
          <p:sp>
            <p:nvSpPr>
              <p:cNvPr id="160777" name="Line 9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78" name="Group 10"/>
            <p:cNvGrpSpPr>
              <a:grpSpLocks/>
            </p:cNvGrpSpPr>
            <p:nvPr/>
          </p:nvGrpSpPr>
          <p:grpSpPr bwMode="auto">
            <a:xfrm>
              <a:off x="4907" y="3057"/>
              <a:ext cx="480" cy="323"/>
              <a:chOff x="3976" y="2145"/>
              <a:chExt cx="480" cy="323"/>
            </a:xfrm>
          </p:grpSpPr>
          <p:sp>
            <p:nvSpPr>
              <p:cNvPr id="160779" name="AutoShape 11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[26, 26]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26</a:t>
                </a:r>
              </a:p>
            </p:txBody>
          </p:sp>
          <p:sp>
            <p:nvSpPr>
              <p:cNvPr id="160780" name="Line 12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81" name="Group 13"/>
            <p:cNvGrpSpPr>
              <a:grpSpLocks/>
            </p:cNvGrpSpPr>
            <p:nvPr/>
          </p:nvGrpSpPr>
          <p:grpSpPr bwMode="auto">
            <a:xfrm>
              <a:off x="4118" y="3057"/>
              <a:ext cx="480" cy="323"/>
              <a:chOff x="3976" y="2145"/>
              <a:chExt cx="480" cy="323"/>
            </a:xfrm>
          </p:grpSpPr>
          <p:sp>
            <p:nvSpPr>
              <p:cNvPr id="160782" name="AutoShape 14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[17, 19]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20</a:t>
                </a:r>
              </a:p>
            </p:txBody>
          </p:sp>
          <p:sp>
            <p:nvSpPr>
              <p:cNvPr id="160783" name="Line 15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84" name="Group 16"/>
            <p:cNvGrpSpPr>
              <a:grpSpLocks/>
            </p:cNvGrpSpPr>
            <p:nvPr/>
          </p:nvGrpSpPr>
          <p:grpSpPr bwMode="auto">
            <a:xfrm>
              <a:off x="4506" y="3608"/>
              <a:ext cx="480" cy="323"/>
              <a:chOff x="3976" y="2145"/>
              <a:chExt cx="480" cy="323"/>
            </a:xfrm>
          </p:grpSpPr>
          <p:sp>
            <p:nvSpPr>
              <p:cNvPr id="160785" name="AutoShape 17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[19, 20]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20</a:t>
                </a:r>
              </a:p>
            </p:txBody>
          </p:sp>
          <p:sp>
            <p:nvSpPr>
              <p:cNvPr id="160786" name="Line 18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87" name="Group 19"/>
            <p:cNvGrpSpPr>
              <a:grpSpLocks/>
            </p:cNvGrpSpPr>
            <p:nvPr/>
          </p:nvGrpSpPr>
          <p:grpSpPr bwMode="auto">
            <a:xfrm>
              <a:off x="2949" y="2583"/>
              <a:ext cx="480" cy="323"/>
              <a:chOff x="3976" y="2145"/>
              <a:chExt cx="480" cy="323"/>
            </a:xfrm>
          </p:grpSpPr>
          <p:sp>
            <p:nvSpPr>
              <p:cNvPr id="160788" name="AutoShape 20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[8, 9]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23</a:t>
                </a:r>
              </a:p>
            </p:txBody>
          </p:sp>
          <p:sp>
            <p:nvSpPr>
              <p:cNvPr id="160789" name="Line 21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90" name="Group 22"/>
            <p:cNvGrpSpPr>
              <a:grpSpLocks/>
            </p:cNvGrpSpPr>
            <p:nvPr/>
          </p:nvGrpSpPr>
          <p:grpSpPr bwMode="auto">
            <a:xfrm>
              <a:off x="3330" y="3057"/>
              <a:ext cx="480" cy="323"/>
              <a:chOff x="3976" y="2145"/>
              <a:chExt cx="480" cy="323"/>
            </a:xfrm>
          </p:grpSpPr>
          <p:sp>
            <p:nvSpPr>
              <p:cNvPr id="160791" name="AutoShape 23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[15, 23]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23</a:t>
                </a:r>
              </a:p>
            </p:txBody>
          </p:sp>
          <p:sp>
            <p:nvSpPr>
              <p:cNvPr id="160792" name="Line 24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93" name="Group 25"/>
            <p:cNvGrpSpPr>
              <a:grpSpLocks/>
            </p:cNvGrpSpPr>
            <p:nvPr/>
          </p:nvGrpSpPr>
          <p:grpSpPr bwMode="auto">
            <a:xfrm>
              <a:off x="2542" y="3057"/>
              <a:ext cx="480" cy="323"/>
              <a:chOff x="3976" y="2145"/>
              <a:chExt cx="480" cy="323"/>
            </a:xfrm>
          </p:grpSpPr>
          <p:sp>
            <p:nvSpPr>
              <p:cNvPr id="160794" name="AutoShape 26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[5, 8]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10</a:t>
                </a:r>
              </a:p>
            </p:txBody>
          </p:sp>
          <p:sp>
            <p:nvSpPr>
              <p:cNvPr id="160795" name="Line 27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96" name="Group 28"/>
            <p:cNvGrpSpPr>
              <a:grpSpLocks/>
            </p:cNvGrpSpPr>
            <p:nvPr/>
          </p:nvGrpSpPr>
          <p:grpSpPr bwMode="auto">
            <a:xfrm>
              <a:off x="2843" y="3608"/>
              <a:ext cx="480" cy="323"/>
              <a:chOff x="3976" y="2145"/>
              <a:chExt cx="480" cy="323"/>
            </a:xfrm>
          </p:grpSpPr>
          <p:sp>
            <p:nvSpPr>
              <p:cNvPr id="160797" name="AutoShape 29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[6, 10]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10</a:t>
                </a:r>
              </a:p>
            </p:txBody>
          </p:sp>
          <p:sp>
            <p:nvSpPr>
              <p:cNvPr id="160798" name="Line 30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0799" name="Group 31"/>
            <p:cNvGrpSpPr>
              <a:grpSpLocks/>
            </p:cNvGrpSpPr>
            <p:nvPr/>
          </p:nvGrpSpPr>
          <p:grpSpPr bwMode="auto">
            <a:xfrm>
              <a:off x="2183" y="3608"/>
              <a:ext cx="480" cy="323"/>
              <a:chOff x="3976" y="2145"/>
              <a:chExt cx="480" cy="323"/>
            </a:xfrm>
          </p:grpSpPr>
          <p:sp>
            <p:nvSpPr>
              <p:cNvPr id="160800" name="AutoShape 32"/>
              <p:cNvSpPr>
                <a:spLocks noChangeArrowheads="1"/>
              </p:cNvSpPr>
              <p:nvPr/>
            </p:nvSpPr>
            <p:spPr bwMode="auto">
              <a:xfrm>
                <a:off x="3981" y="2145"/>
                <a:ext cx="474" cy="323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DD011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/>
                  <a:t>[0, 3]</a:t>
                </a:r>
              </a:p>
              <a:p>
                <a:pPr algn="ctr">
                  <a:lnSpc>
                    <a:spcPct val="120000"/>
                  </a:lnSpc>
                </a:pPr>
                <a:r>
                  <a:rPr lang="en-US" sz="1400"/>
                  <a:t>3</a:t>
                </a:r>
              </a:p>
            </p:txBody>
          </p:sp>
          <p:sp>
            <p:nvSpPr>
              <p:cNvPr id="160801" name="Line 33"/>
              <p:cNvSpPr>
                <a:spLocks noChangeShapeType="1"/>
              </p:cNvSpPr>
              <p:nvPr/>
            </p:nvSpPr>
            <p:spPr bwMode="auto">
              <a:xfrm>
                <a:off x="3976" y="2321"/>
                <a:ext cx="480" cy="0"/>
              </a:xfrm>
              <a:prstGeom prst="line">
                <a:avLst/>
              </a:prstGeom>
              <a:noFill/>
              <a:ln w="9525">
                <a:solidFill>
                  <a:srgbClr val="DD011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0802" name="Line 34"/>
            <p:cNvSpPr>
              <a:spLocks noChangeShapeType="1"/>
            </p:cNvSpPr>
            <p:nvPr/>
          </p:nvSpPr>
          <p:spPr bwMode="auto">
            <a:xfrm flipH="1">
              <a:off x="3428" y="2502"/>
              <a:ext cx="310" cy="10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3" name="Line 35"/>
            <p:cNvSpPr>
              <a:spLocks noChangeShapeType="1"/>
            </p:cNvSpPr>
            <p:nvPr/>
          </p:nvSpPr>
          <p:spPr bwMode="auto">
            <a:xfrm>
              <a:off x="4213" y="2496"/>
              <a:ext cx="293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4" name="Line 36"/>
            <p:cNvSpPr>
              <a:spLocks noChangeShapeType="1"/>
            </p:cNvSpPr>
            <p:nvPr/>
          </p:nvSpPr>
          <p:spPr bwMode="auto">
            <a:xfrm flipH="1">
              <a:off x="2773" y="2903"/>
              <a:ext cx="192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5" name="Line 37"/>
            <p:cNvSpPr>
              <a:spLocks noChangeShapeType="1"/>
            </p:cNvSpPr>
            <p:nvPr/>
          </p:nvSpPr>
          <p:spPr bwMode="auto">
            <a:xfrm>
              <a:off x="3422" y="2886"/>
              <a:ext cx="175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6" name="Line 38"/>
            <p:cNvSpPr>
              <a:spLocks noChangeShapeType="1"/>
            </p:cNvSpPr>
            <p:nvPr/>
          </p:nvSpPr>
          <p:spPr bwMode="auto">
            <a:xfrm flipH="1">
              <a:off x="4309" y="2892"/>
              <a:ext cx="192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7" name="Line 39"/>
            <p:cNvSpPr>
              <a:spLocks noChangeShapeType="1"/>
            </p:cNvSpPr>
            <p:nvPr/>
          </p:nvSpPr>
          <p:spPr bwMode="auto">
            <a:xfrm>
              <a:off x="4958" y="2875"/>
              <a:ext cx="175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8" name="Line 40"/>
            <p:cNvSpPr>
              <a:spLocks noChangeShapeType="1"/>
            </p:cNvSpPr>
            <p:nvPr/>
          </p:nvSpPr>
          <p:spPr bwMode="auto">
            <a:xfrm flipH="1">
              <a:off x="2446" y="3377"/>
              <a:ext cx="113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09" name="Line 41"/>
            <p:cNvSpPr>
              <a:spLocks noChangeShapeType="1"/>
            </p:cNvSpPr>
            <p:nvPr/>
          </p:nvSpPr>
          <p:spPr bwMode="auto">
            <a:xfrm>
              <a:off x="3004" y="3383"/>
              <a:ext cx="91" cy="2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810" name="Line 42"/>
            <p:cNvSpPr>
              <a:spLocks noChangeShapeType="1"/>
            </p:cNvSpPr>
            <p:nvPr/>
          </p:nvSpPr>
          <p:spPr bwMode="auto">
            <a:xfrm>
              <a:off x="4585" y="3377"/>
              <a:ext cx="16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0811" name="Text Box 43"/>
          <p:cNvSpPr txBox="1">
            <a:spLocks noChangeArrowheads="1"/>
          </p:cNvSpPr>
          <p:nvPr/>
        </p:nvSpPr>
        <p:spPr bwMode="auto">
          <a:xfrm>
            <a:off x="2020888" y="2049463"/>
            <a:ext cx="1257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 = [11, 14]</a:t>
            </a:r>
          </a:p>
        </p:txBody>
      </p:sp>
      <p:sp>
        <p:nvSpPr>
          <p:cNvPr id="160812" name="Text Box 44"/>
          <p:cNvSpPr txBox="1">
            <a:spLocks noChangeArrowheads="1"/>
          </p:cNvSpPr>
          <p:nvPr/>
        </p:nvSpPr>
        <p:spPr bwMode="auto">
          <a:xfrm>
            <a:off x="5357813" y="2041525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x</a:t>
            </a:r>
          </a:p>
        </p:txBody>
      </p:sp>
      <p:sp>
        <p:nvSpPr>
          <p:cNvPr id="160813" name="Line 45"/>
          <p:cNvSpPr>
            <a:spLocks noChangeShapeType="1"/>
          </p:cNvSpPr>
          <p:nvPr/>
        </p:nvSpPr>
        <p:spPr bwMode="auto">
          <a:xfrm flipH="1">
            <a:off x="3917950" y="2546350"/>
            <a:ext cx="501650" cy="160338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814" name="Text Box 46"/>
          <p:cNvSpPr txBox="1">
            <a:spLocks noChangeArrowheads="1"/>
          </p:cNvSpPr>
          <p:nvPr/>
        </p:nvSpPr>
        <p:spPr bwMode="auto">
          <a:xfrm>
            <a:off x="2784475" y="2776538"/>
            <a:ext cx="319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x</a:t>
            </a:r>
          </a:p>
        </p:txBody>
      </p:sp>
      <p:sp>
        <p:nvSpPr>
          <p:cNvPr id="160815" name="Line 47"/>
          <p:cNvSpPr>
            <a:spLocks noChangeShapeType="1"/>
          </p:cNvSpPr>
          <p:nvPr/>
        </p:nvSpPr>
        <p:spPr bwMode="auto">
          <a:xfrm>
            <a:off x="3917950" y="3155950"/>
            <a:ext cx="250825" cy="268288"/>
          </a:xfrm>
          <a:prstGeom prst="line">
            <a:avLst/>
          </a:prstGeom>
          <a:noFill/>
          <a:ln w="25400">
            <a:solidFill>
              <a:srgbClr val="336699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816" name="Text Box 48"/>
          <p:cNvSpPr txBox="1">
            <a:spLocks noChangeArrowheads="1"/>
          </p:cNvSpPr>
          <p:nvPr/>
        </p:nvSpPr>
        <p:spPr bwMode="auto">
          <a:xfrm>
            <a:off x="4256088" y="3089275"/>
            <a:ext cx="319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omic Sans MS" pitchFamily="-107" charset="0"/>
              </a:rPr>
              <a:t>x</a:t>
            </a:r>
          </a:p>
        </p:txBody>
      </p:sp>
      <p:grpSp>
        <p:nvGrpSpPr>
          <p:cNvPr id="160817" name="Group 49"/>
          <p:cNvGrpSpPr>
            <a:grpSpLocks/>
          </p:cNvGrpSpPr>
          <p:nvPr/>
        </p:nvGrpSpPr>
        <p:grpSpPr bwMode="auto">
          <a:xfrm>
            <a:off x="3956050" y="3998913"/>
            <a:ext cx="1004888" cy="604837"/>
            <a:chOff x="2492" y="2519"/>
            <a:chExt cx="633" cy="381"/>
          </a:xfrm>
        </p:grpSpPr>
        <p:sp>
          <p:nvSpPr>
            <p:cNvPr id="160818" name="Text Box 50"/>
            <p:cNvSpPr txBox="1">
              <a:spLocks noChangeArrowheads="1"/>
            </p:cNvSpPr>
            <p:nvPr/>
          </p:nvSpPr>
          <p:spPr bwMode="auto">
            <a:xfrm>
              <a:off x="2492" y="2669"/>
              <a:ext cx="63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x = NIL</a:t>
              </a:r>
            </a:p>
          </p:txBody>
        </p:sp>
        <p:sp>
          <p:nvSpPr>
            <p:cNvPr id="160819" name="Line 51"/>
            <p:cNvSpPr>
              <a:spLocks noChangeShapeType="1"/>
            </p:cNvSpPr>
            <p:nvPr/>
          </p:nvSpPr>
          <p:spPr bwMode="auto">
            <a:xfrm>
              <a:off x="2763" y="2519"/>
              <a:ext cx="91" cy="175"/>
            </a:xfrm>
            <a:prstGeom prst="line">
              <a:avLst/>
            </a:prstGeom>
            <a:noFill/>
            <a:ln w="25400">
              <a:solidFill>
                <a:srgbClr val="336699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0820" name="Text Box 52"/>
          <p:cNvSpPr txBox="1">
            <a:spLocks noChangeArrowheads="1"/>
          </p:cNvSpPr>
          <p:nvPr/>
        </p:nvSpPr>
        <p:spPr bwMode="auto">
          <a:xfrm>
            <a:off x="6891338" y="2111375"/>
            <a:ext cx="125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i = [22, 25]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246750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160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60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60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8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12" grpId="0"/>
      <p:bldP spid="160813" grpId="0" animBg="1"/>
      <p:bldP spid="160814" grpId="0"/>
      <p:bldP spid="160814" grpId="1"/>
      <p:bldP spid="160815" grpId="0" animBg="1"/>
      <p:bldP spid="160816" grpId="0" build="allAtOnce"/>
      <p:bldP spid="1608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INTERVAL-SEARCH(</a:t>
            </a:r>
            <a:r>
              <a:rPr lang="en-US">
                <a:latin typeface="Comic Sans MS" pitchFamily="-107" charset="0"/>
              </a:rPr>
              <a:t>T, i</a:t>
            </a:r>
            <a:r>
              <a:rPr lang="en-US"/>
              <a:t>)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18500" cy="5283200"/>
          </a:xfrm>
        </p:spPr>
        <p:txBody>
          <a:bodyPr/>
          <a:lstStyle/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dirty="0">
                <a:latin typeface="Comic Sans MS" pitchFamily="-107" charset="0"/>
              </a:rPr>
              <a:t>x ← root[T]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while </a:t>
            </a:r>
            <a:r>
              <a:rPr lang="en-US" dirty="0">
                <a:latin typeface="Comic Sans MS" pitchFamily="-107" charset="0"/>
              </a:rPr>
              <a:t>x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≠</a:t>
            </a:r>
            <a:r>
              <a:rPr lang="en-US" dirty="0">
                <a:latin typeface="Comic Sans MS" pitchFamily="-107" charset="0"/>
              </a:rPr>
              <a:t> nil[T]</a:t>
            </a:r>
            <a:r>
              <a:rPr lang="en-US" dirty="0"/>
              <a:t> and 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/>
              <a:t> does not overlap </a:t>
            </a:r>
            <a:r>
              <a:rPr lang="en-US" dirty="0" err="1">
                <a:latin typeface="Comic Sans MS" pitchFamily="-107" charset="0"/>
              </a:rPr>
              <a:t>int</a:t>
            </a:r>
            <a:r>
              <a:rPr lang="en-US" dirty="0">
                <a:latin typeface="Comic Sans MS" pitchFamily="-107" charset="0"/>
              </a:rPr>
              <a:t>[x]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        do if </a:t>
            </a:r>
            <a:r>
              <a:rPr lang="en-US" dirty="0">
                <a:latin typeface="Comic Sans MS" pitchFamily="-107" charset="0"/>
              </a:rPr>
              <a:t>left[x]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≠</a:t>
            </a:r>
            <a:r>
              <a:rPr lang="en-US" dirty="0">
                <a:latin typeface="Comic Sans MS" pitchFamily="-107" charset="0"/>
              </a:rPr>
              <a:t> nil[T]</a:t>
            </a:r>
            <a:r>
              <a:rPr lang="en-US" dirty="0"/>
              <a:t> and 		  			    </a:t>
            </a:r>
            <a:r>
              <a:rPr lang="en-US" dirty="0">
                <a:latin typeface="Comic Sans MS" pitchFamily="-107" charset="0"/>
              </a:rPr>
              <a:t>max[left[x]] ≥ low[</a:t>
            </a:r>
            <a:r>
              <a:rPr lang="en-US" dirty="0" err="1">
                <a:latin typeface="Comic Sans MS" pitchFamily="-107" charset="0"/>
              </a:rPr>
              <a:t>i</a:t>
            </a:r>
            <a:r>
              <a:rPr lang="en-US" dirty="0">
                <a:latin typeface="Comic Sans MS" pitchFamily="-107" charset="0"/>
              </a:rPr>
              <a:t>]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		  then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← </a:t>
            </a:r>
            <a:r>
              <a:rPr lang="en-US" dirty="0">
                <a:latin typeface="Comic Sans MS" pitchFamily="-107" charset="0"/>
              </a:rPr>
              <a:t>left[x]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 		  else </a:t>
            </a:r>
            <a:r>
              <a:rPr lang="en-US" dirty="0">
                <a:latin typeface="Comic Sans MS" pitchFamily="-107" charset="0"/>
              </a:rPr>
              <a:t>x ← right[x]</a:t>
            </a:r>
          </a:p>
          <a:p>
            <a:pPr marL="533400" indent="-533400">
              <a:lnSpc>
                <a:spcPct val="140000"/>
              </a:lnSpc>
              <a:buFontTx/>
              <a:buAutoNum type="arabicPeriod"/>
            </a:pPr>
            <a:r>
              <a:rPr lang="en-US" b="1" dirty="0"/>
              <a:t>return </a:t>
            </a:r>
            <a:r>
              <a:rPr lang="en-US" dirty="0">
                <a:latin typeface="Comic Sans MS" pitchFamily="-107" charset="0"/>
              </a:rPr>
              <a:t>x</a:t>
            </a:r>
          </a:p>
          <a:p>
            <a:pPr marL="533400" indent="-533400">
              <a:buFontTx/>
              <a:buNone/>
            </a:pPr>
            <a:r>
              <a:rPr lang="en-US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 477/677 - Lecture 14</a:t>
            </a:r>
          </a:p>
        </p:txBody>
      </p:sp>
    </p:spTree>
    <p:extLst>
      <p:ext uri="{BB962C8B-B14F-4D97-AF65-F5344CB8AC3E}">
        <p14:creationId xmlns:p14="http://schemas.microsoft.com/office/powerpoint/2010/main" val="278761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14</a:t>
            </a:r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 dirty="0"/>
              <a:t>Chapters 14, 15</a:t>
            </a:r>
          </a:p>
        </p:txBody>
      </p:sp>
      <p:pic>
        <p:nvPicPr>
          <p:cNvPr id="190468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0157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Order-Statistic Tree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335962" cy="50768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>
                <a:solidFill>
                  <a:srgbClr val="DD0111"/>
                </a:solidFill>
                <a:latin typeface="Monotype Corsiva" pitchFamily="-107" charset="0"/>
              </a:rPr>
              <a:t>Def.:</a:t>
            </a:r>
            <a:r>
              <a:rPr lang="en-US"/>
              <a:t> </a:t>
            </a:r>
            <a:r>
              <a:rPr lang="en-US" b="1"/>
              <a:t>Order-statistic tree:</a:t>
            </a:r>
            <a:r>
              <a:rPr lang="en-US"/>
              <a:t> a red-black tree with additional information stored in each node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Node representation: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Usual fields: </a:t>
            </a:r>
            <a:r>
              <a:rPr lang="en-US" dirty="0">
                <a:latin typeface="Comic Sans MS" pitchFamily="-107" charset="0"/>
              </a:rPr>
              <a:t>key[x]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color[x]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p[x]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left[x]</a:t>
            </a:r>
            <a:r>
              <a:rPr lang="en-US" dirty="0"/>
              <a:t>, </a:t>
            </a:r>
            <a:r>
              <a:rPr lang="en-US" dirty="0">
                <a:latin typeface="Comic Sans MS" pitchFamily="-107" charset="0"/>
              </a:rPr>
              <a:t>right[x]</a:t>
            </a:r>
          </a:p>
          <a:p>
            <a:pPr lvl="1" eaLnBrk="1" hangingPunct="1">
              <a:lnSpc>
                <a:spcPct val="120000"/>
              </a:lnSpc>
            </a:pPr>
            <a:r>
              <a:rPr lang="en-US" dirty="0"/>
              <a:t>Additional field: </a:t>
            </a:r>
            <a:r>
              <a:rPr lang="en-US" dirty="0">
                <a:solidFill>
                  <a:srgbClr val="DD0111"/>
                </a:solidFill>
                <a:latin typeface="Comic Sans MS" pitchFamily="-107" charset="0"/>
              </a:rPr>
              <a:t>size[x]</a:t>
            </a:r>
            <a:r>
              <a:rPr lang="en-US" dirty="0"/>
              <a:t> that contains the number of (internal) nodes in the </a:t>
            </a:r>
            <a:r>
              <a:rPr lang="en-US" dirty="0" err="1"/>
              <a:t>subtree</a:t>
            </a:r>
            <a:r>
              <a:rPr lang="en-US" dirty="0"/>
              <a:t> rooted at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(including </a:t>
            </a:r>
            <a:r>
              <a:rPr lang="en-US" dirty="0">
                <a:latin typeface="Comic Sans MS" pitchFamily="-107" charset="0"/>
              </a:rPr>
              <a:t>x</a:t>
            </a:r>
            <a:r>
              <a:rPr lang="en-US" dirty="0"/>
              <a:t> itself)</a:t>
            </a:r>
          </a:p>
          <a:p>
            <a:pPr eaLnBrk="1" hangingPunct="1">
              <a:lnSpc>
                <a:spcPct val="120000"/>
              </a:lnSpc>
            </a:pPr>
            <a:r>
              <a:rPr lang="en-US" dirty="0"/>
              <a:t>For any internal node of the tree: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dirty="0"/>
              <a:t>		</a:t>
            </a:r>
            <a:r>
              <a:rPr lang="en-US" dirty="0">
                <a:latin typeface="Comic Sans MS" pitchFamily="-107" charset="0"/>
              </a:rPr>
              <a:t>size[x] =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2859088" y="5497513"/>
            <a:ext cx="5394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Comic Sans MS" pitchFamily="-107" charset="0"/>
              </a:rPr>
              <a:t>size[left[x]] + size[right[x]] + 1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2BEE299-39CB-9B4B-9917-558E0FAC0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4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Example: </a:t>
            </a:r>
            <a:r>
              <a:rPr lang="en-US" sz="3200"/>
              <a:t>Order-Statistic Tree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1263" y="1506538"/>
            <a:ext cx="6083300" cy="4241800"/>
            <a:chOff x="763" y="949"/>
            <a:chExt cx="3832" cy="2672"/>
          </a:xfrm>
        </p:grpSpPr>
        <p:sp>
          <p:nvSpPr>
            <p:cNvPr id="51210" name="Text Box 4"/>
            <p:cNvSpPr txBox="1">
              <a:spLocks noChangeArrowheads="1"/>
            </p:cNvSpPr>
            <p:nvPr/>
          </p:nvSpPr>
          <p:spPr bwMode="auto">
            <a:xfrm>
              <a:off x="2564" y="122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7</a:t>
              </a: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51246" name="AutoShape 6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7" name="Text Box 7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10</a:t>
                </a:r>
              </a:p>
            </p:txBody>
          </p:sp>
          <p:sp>
            <p:nvSpPr>
              <p:cNvPr id="51248" name="Line 8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12" name="Text Box 9"/>
            <p:cNvSpPr txBox="1">
              <a:spLocks noChangeArrowheads="1"/>
            </p:cNvSpPr>
            <p:nvPr/>
          </p:nvSpPr>
          <p:spPr bwMode="auto">
            <a:xfrm>
              <a:off x="1566" y="225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1213" name="AutoShape 10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4" name="Text Box 11"/>
            <p:cNvSpPr txBox="1">
              <a:spLocks noChangeArrowheads="1"/>
            </p:cNvSpPr>
            <p:nvPr/>
          </p:nvSpPr>
          <p:spPr bwMode="auto">
            <a:xfrm>
              <a:off x="1512" y="1987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 8</a:t>
              </a:r>
            </a:p>
          </p:txBody>
        </p:sp>
        <p:sp>
          <p:nvSpPr>
            <p:cNvPr id="51215" name="Line 12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6" name="Text Box 13"/>
            <p:cNvSpPr txBox="1">
              <a:spLocks noChangeArrowheads="1"/>
            </p:cNvSpPr>
            <p:nvPr/>
          </p:nvSpPr>
          <p:spPr bwMode="auto">
            <a:xfrm>
              <a:off x="3562" y="2279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3</a:t>
              </a:r>
            </a:p>
          </p:txBody>
        </p:sp>
        <p:sp>
          <p:nvSpPr>
            <p:cNvPr id="51217" name="AutoShape 14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18" name="Text Box 15"/>
            <p:cNvSpPr txBox="1">
              <a:spLocks noChangeArrowheads="1"/>
            </p:cNvSpPr>
            <p:nvPr/>
          </p:nvSpPr>
          <p:spPr bwMode="auto">
            <a:xfrm>
              <a:off x="3508" y="2009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15</a:t>
              </a:r>
            </a:p>
          </p:txBody>
        </p:sp>
        <p:sp>
          <p:nvSpPr>
            <p:cNvPr id="51219" name="Line 16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20" name="Text Box 17"/>
            <p:cNvSpPr txBox="1">
              <a:spLocks noChangeArrowheads="1"/>
            </p:cNvSpPr>
            <p:nvPr/>
          </p:nvSpPr>
          <p:spPr bwMode="auto">
            <a:xfrm>
              <a:off x="886" y="333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51243" name="AutoShape 19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4" name="Text Box 20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4</a:t>
                </a:r>
              </a:p>
            </p:txBody>
          </p:sp>
          <p:sp>
            <p:nvSpPr>
              <p:cNvPr id="51245" name="Line 21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2" name="Text Box 22"/>
            <p:cNvSpPr txBox="1">
              <a:spLocks noChangeArrowheads="1"/>
            </p:cNvSpPr>
            <p:nvPr/>
          </p:nvSpPr>
          <p:spPr bwMode="auto">
            <a:xfrm>
              <a:off x="2246" y="3327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51240" name="AutoShape 24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41" name="Text Box 25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 9</a:t>
                </a:r>
              </a:p>
            </p:txBody>
          </p:sp>
          <p:sp>
            <p:nvSpPr>
              <p:cNvPr id="51242" name="Line 26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4" name="Text Box 27"/>
            <p:cNvSpPr txBox="1">
              <a:spLocks noChangeArrowheads="1"/>
            </p:cNvSpPr>
            <p:nvPr/>
          </p:nvSpPr>
          <p:spPr bwMode="auto">
            <a:xfrm>
              <a:off x="2864" y="332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51237" name="AutoShape 29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38" name="Text Box 30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11</a:t>
                </a:r>
              </a:p>
            </p:txBody>
          </p:sp>
          <p:sp>
            <p:nvSpPr>
              <p:cNvPr id="51239" name="Line 31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6" name="Text Box 32"/>
            <p:cNvSpPr txBox="1">
              <a:spLocks noChangeArrowheads="1"/>
            </p:cNvSpPr>
            <p:nvPr/>
          </p:nvSpPr>
          <p:spPr bwMode="auto">
            <a:xfrm>
              <a:off x="4249" y="33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Century Gothic" charset="0"/>
                  <a:ea typeface="Century Gothic" charset="0"/>
                  <a:cs typeface="Century Gothic" charset="0"/>
                </a:rPr>
                <a:t>1</a:t>
              </a:r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51234" name="AutoShape 34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  <p:sp>
            <p:nvSpPr>
              <p:cNvPr id="51235" name="Text Box 35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>
                    <a:latin typeface="Century Gothic" charset="0"/>
                    <a:ea typeface="Century Gothic" charset="0"/>
                    <a:cs typeface="Century Gothic" charset="0"/>
                  </a:rPr>
                  <a:t>19</a:t>
                </a:r>
              </a:p>
            </p:txBody>
          </p:sp>
          <p:sp>
            <p:nvSpPr>
              <p:cNvPr id="51236" name="Line 36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latin typeface="Century Gothic" charset="0"/>
                  <a:ea typeface="Century Gothic" charset="0"/>
                  <a:cs typeface="Century Gothic" charset="0"/>
                </a:endParaRPr>
              </a:p>
            </p:txBody>
          </p:sp>
        </p:grpSp>
        <p:sp>
          <p:nvSpPr>
            <p:cNvPr id="51228" name="Line 37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29" name="Line 38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0" name="Line 39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1" name="Line 40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2" name="Line 41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  <p:sp>
          <p:nvSpPr>
            <p:cNvPr id="51233" name="Line 42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latin typeface="Century Gothic" charset="0"/>
                <a:ea typeface="Century Gothic" charset="0"/>
                <a:cs typeface="Century Gothic" charset="0"/>
              </a:endParaRPr>
            </a:p>
          </p:txBody>
        </p:sp>
      </p:grpSp>
      <p:sp>
        <p:nvSpPr>
          <p:cNvPr id="51206" name="Text Box 43"/>
          <p:cNvSpPr txBox="1">
            <a:spLocks noChangeArrowheads="1"/>
          </p:cNvSpPr>
          <p:nvPr/>
        </p:nvSpPr>
        <p:spPr bwMode="auto">
          <a:xfrm>
            <a:off x="5510213" y="1336675"/>
            <a:ext cx="7040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key</a:t>
            </a:r>
          </a:p>
        </p:txBody>
      </p:sp>
      <p:sp>
        <p:nvSpPr>
          <p:cNvPr id="51207" name="Text Box 44"/>
          <p:cNvSpPr txBox="1">
            <a:spLocks noChangeArrowheads="1"/>
          </p:cNvSpPr>
          <p:nvPr/>
        </p:nvSpPr>
        <p:spPr bwMode="auto">
          <a:xfrm>
            <a:off x="5510213" y="2179638"/>
            <a:ext cx="697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entury Gothic" charset="0"/>
                <a:ea typeface="Century Gothic" charset="0"/>
                <a:cs typeface="Century Gothic" charset="0"/>
              </a:rPr>
              <a:t>size</a:t>
            </a:r>
          </a:p>
        </p:txBody>
      </p:sp>
      <p:sp>
        <p:nvSpPr>
          <p:cNvPr id="51208" name="Line 45"/>
          <p:cNvSpPr>
            <a:spLocks noChangeShapeType="1"/>
          </p:cNvSpPr>
          <p:nvPr/>
        </p:nvSpPr>
        <p:spPr bwMode="auto">
          <a:xfrm flipH="1">
            <a:off x="4724400" y="1582738"/>
            <a:ext cx="71913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1209" name="Line 46"/>
          <p:cNvSpPr>
            <a:spLocks noChangeShapeType="1"/>
          </p:cNvSpPr>
          <p:nvPr/>
        </p:nvSpPr>
        <p:spPr bwMode="auto">
          <a:xfrm flipH="1" flipV="1">
            <a:off x="4732338" y="2176463"/>
            <a:ext cx="787400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1C406C-E891-744A-8AF5-41417CAA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68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Maintaining Subtree Sizes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en-US" dirty="0"/>
              <a:t>We need to maintain the </a:t>
            </a:r>
            <a:r>
              <a:rPr lang="en-US" dirty="0">
                <a:latin typeface="Comic Sans MS" pitchFamily="-107" charset="0"/>
              </a:rPr>
              <a:t>size</a:t>
            </a:r>
            <a:r>
              <a:rPr lang="en-US" dirty="0"/>
              <a:t> field during INSERT and DELETE operations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/>
              <a:t>Need to maintain them efficiently</a:t>
            </a:r>
          </a:p>
          <a:p>
            <a:pPr eaLnBrk="1" hangingPunct="1">
              <a:lnSpc>
                <a:spcPct val="200000"/>
              </a:lnSpc>
            </a:pPr>
            <a:r>
              <a:rPr lang="en-US" dirty="0"/>
              <a:t>Otherwise, might have to </a:t>
            </a:r>
            <a:r>
              <a:rPr lang="en-US" dirty="0" err="1"/>
              <a:t>recompute</a:t>
            </a:r>
            <a:r>
              <a:rPr lang="en-US" dirty="0"/>
              <a:t> all </a:t>
            </a:r>
            <a:r>
              <a:rPr lang="en-US" dirty="0">
                <a:latin typeface="Comic Sans MS" pitchFamily="-107" charset="0"/>
              </a:rPr>
              <a:t>size</a:t>
            </a:r>
            <a:r>
              <a:rPr lang="en-US" dirty="0"/>
              <a:t> fields, at a cost of </a:t>
            </a:r>
            <a:r>
              <a:rPr lang="en-US" dirty="0">
                <a:latin typeface="Comic Sans MS" pitchFamily="-107" charset="0"/>
                <a:sym typeface="Symbol" pitchFamily="-107" charset="2"/>
              </a:rPr>
              <a:t>𝝮</a:t>
            </a:r>
            <a:r>
              <a:rPr lang="en-US" dirty="0">
                <a:latin typeface="Comic Sans MS" pitchFamily="-107" charset="0"/>
              </a:rPr>
              <a:t>(n)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016186-6235-4E42-AF3B-4605FE8B5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2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Maintaining </a:t>
            </a:r>
            <a:r>
              <a:rPr lang="en-US">
                <a:latin typeface="Comic Sans MS" pitchFamily="-107" charset="0"/>
              </a:rPr>
              <a:t>Size</a:t>
            </a:r>
            <a:r>
              <a:rPr lang="en-US"/>
              <a:t> for OS-INSERT</a:t>
            </a:r>
          </a:p>
        </p:txBody>
      </p:sp>
      <p:sp>
        <p:nvSpPr>
          <p:cNvPr id="568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200000"/>
              </a:lnSpc>
            </a:pPr>
            <a:r>
              <a:rPr lang="en-US"/>
              <a:t>Insert in a red-black tree has two stages</a:t>
            </a:r>
          </a:p>
          <a:p>
            <a:pPr marL="914400" lvl="1" indent="-457200" eaLnBrk="1" hangingPunct="1">
              <a:lnSpc>
                <a:spcPct val="200000"/>
              </a:lnSpc>
              <a:buFontTx/>
              <a:buAutoNum type="arabicPeriod"/>
            </a:pPr>
            <a:r>
              <a:rPr lang="en-US"/>
              <a:t>Perform a binary-search tree insert</a:t>
            </a:r>
          </a:p>
          <a:p>
            <a:pPr marL="914400" lvl="1" indent="-457200" eaLnBrk="1" hangingPunct="1">
              <a:lnSpc>
                <a:spcPct val="200000"/>
              </a:lnSpc>
              <a:buFontTx/>
              <a:buAutoNum type="arabicPeriod"/>
            </a:pPr>
            <a:r>
              <a:rPr lang="en-US"/>
              <a:t>Perform rotations and change node colors to restore red-black tree properties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7F4E60-6713-354C-A70D-4C5C4488B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3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OS-INSERT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193087" cy="657225"/>
          </a:xfrm>
        </p:spPr>
        <p:txBody>
          <a:bodyPr/>
          <a:lstStyle/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b="1"/>
              <a:t>Idea</a:t>
            </a:r>
            <a:r>
              <a:rPr lang="en-US"/>
              <a:t> for maintaining the </a:t>
            </a:r>
            <a:r>
              <a:rPr lang="en-US">
                <a:latin typeface="Comic Sans MS" pitchFamily="-107" charset="0"/>
              </a:rPr>
              <a:t>size</a:t>
            </a:r>
            <a:r>
              <a:rPr lang="en-US"/>
              <a:t> field during insert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738563" y="2633663"/>
            <a:ext cx="5278437" cy="3683000"/>
            <a:chOff x="763" y="949"/>
            <a:chExt cx="3832" cy="2722"/>
          </a:xfrm>
        </p:grpSpPr>
        <p:sp>
          <p:nvSpPr>
            <p:cNvPr id="60424" name="Text Box 5"/>
            <p:cNvSpPr txBox="1">
              <a:spLocks noChangeArrowheads="1"/>
            </p:cNvSpPr>
            <p:nvPr/>
          </p:nvSpPr>
          <p:spPr bwMode="auto">
            <a:xfrm>
              <a:off x="2564" y="1228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7</a:t>
              </a: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41" y="949"/>
              <a:ext cx="469" cy="565"/>
              <a:chOff x="2491" y="949"/>
              <a:chExt cx="469" cy="565"/>
            </a:xfrm>
          </p:grpSpPr>
          <p:sp>
            <p:nvSpPr>
              <p:cNvPr id="60460" name="AutoShape 7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61" name="Text Box 8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10</a:t>
                </a:r>
              </a:p>
            </p:txBody>
          </p:sp>
          <p:sp>
            <p:nvSpPr>
              <p:cNvPr id="60462" name="Line 9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26" name="Text Box 10"/>
            <p:cNvSpPr txBox="1">
              <a:spLocks noChangeArrowheads="1"/>
            </p:cNvSpPr>
            <p:nvPr/>
          </p:nvSpPr>
          <p:spPr bwMode="auto">
            <a:xfrm>
              <a:off x="1566" y="225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60427" name="AutoShape 11"/>
            <p:cNvSpPr>
              <a:spLocks noChangeArrowheads="1"/>
            </p:cNvSpPr>
            <p:nvPr/>
          </p:nvSpPr>
          <p:spPr bwMode="auto">
            <a:xfrm>
              <a:off x="1443" y="1978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12"/>
            <p:cNvSpPr txBox="1">
              <a:spLocks noChangeArrowheads="1"/>
            </p:cNvSpPr>
            <p:nvPr/>
          </p:nvSpPr>
          <p:spPr bwMode="auto">
            <a:xfrm>
              <a:off x="1512" y="1987"/>
              <a:ext cx="318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 8</a:t>
              </a:r>
            </a:p>
          </p:txBody>
        </p:sp>
        <p:sp>
          <p:nvSpPr>
            <p:cNvPr id="60429" name="Line 13"/>
            <p:cNvSpPr>
              <a:spLocks noChangeShapeType="1"/>
            </p:cNvSpPr>
            <p:nvPr/>
          </p:nvSpPr>
          <p:spPr bwMode="auto">
            <a:xfrm>
              <a:off x="1448" y="2270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0" name="Text Box 14"/>
            <p:cNvSpPr txBox="1">
              <a:spLocks noChangeArrowheads="1"/>
            </p:cNvSpPr>
            <p:nvPr/>
          </p:nvSpPr>
          <p:spPr bwMode="auto">
            <a:xfrm>
              <a:off x="3562" y="227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3</a:t>
              </a:r>
            </a:p>
          </p:txBody>
        </p:sp>
        <p:sp>
          <p:nvSpPr>
            <p:cNvPr id="60431" name="AutoShape 15"/>
            <p:cNvSpPr>
              <a:spLocks noChangeArrowheads="1"/>
            </p:cNvSpPr>
            <p:nvPr/>
          </p:nvSpPr>
          <p:spPr bwMode="auto">
            <a:xfrm>
              <a:off x="3439" y="2000"/>
              <a:ext cx="469" cy="565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rgbClr val="DD011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2" name="Text Box 16"/>
            <p:cNvSpPr txBox="1">
              <a:spLocks noChangeArrowheads="1"/>
            </p:cNvSpPr>
            <p:nvPr/>
          </p:nvSpPr>
          <p:spPr bwMode="auto">
            <a:xfrm>
              <a:off x="3508" y="2008"/>
              <a:ext cx="381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15</a:t>
              </a:r>
            </a:p>
          </p:txBody>
        </p:sp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3444" y="2292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34" name="Text Box 18"/>
            <p:cNvSpPr txBox="1">
              <a:spLocks noChangeArrowheads="1"/>
            </p:cNvSpPr>
            <p:nvPr/>
          </p:nvSpPr>
          <p:spPr bwMode="auto">
            <a:xfrm>
              <a:off x="886" y="3333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763" y="3054"/>
              <a:ext cx="469" cy="565"/>
              <a:chOff x="2491" y="949"/>
              <a:chExt cx="469" cy="565"/>
            </a:xfrm>
          </p:grpSpPr>
          <p:sp>
            <p:nvSpPr>
              <p:cNvPr id="60457" name="AutoShape 2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8" name="Text Box 2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 4</a:t>
                </a:r>
              </a:p>
            </p:txBody>
          </p:sp>
          <p:sp>
            <p:nvSpPr>
              <p:cNvPr id="60459" name="Line 2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36" name="Text Box 23"/>
            <p:cNvSpPr txBox="1">
              <a:spLocks noChangeArrowheads="1"/>
            </p:cNvSpPr>
            <p:nvPr/>
          </p:nvSpPr>
          <p:spPr bwMode="auto">
            <a:xfrm>
              <a:off x="2246" y="3327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2123" y="3048"/>
              <a:ext cx="469" cy="565"/>
              <a:chOff x="2491" y="949"/>
              <a:chExt cx="469" cy="565"/>
            </a:xfrm>
          </p:grpSpPr>
          <p:sp>
            <p:nvSpPr>
              <p:cNvPr id="60454" name="AutoShape 2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5" name="Text Box 2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18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 9</a:t>
                </a:r>
              </a:p>
            </p:txBody>
          </p:sp>
          <p:sp>
            <p:nvSpPr>
              <p:cNvPr id="60456" name="Line 2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38" name="Text Box 28"/>
            <p:cNvSpPr txBox="1">
              <a:spLocks noChangeArrowheads="1"/>
            </p:cNvSpPr>
            <p:nvPr/>
          </p:nvSpPr>
          <p:spPr bwMode="auto">
            <a:xfrm>
              <a:off x="2864" y="3326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2741" y="3047"/>
              <a:ext cx="469" cy="565"/>
              <a:chOff x="2491" y="949"/>
              <a:chExt cx="469" cy="565"/>
            </a:xfrm>
          </p:grpSpPr>
          <p:sp>
            <p:nvSpPr>
              <p:cNvPr id="60451" name="AutoShape 30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52" name="Text Box 31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11</a:t>
                </a:r>
              </a:p>
            </p:txBody>
          </p:sp>
          <p:sp>
            <p:nvSpPr>
              <p:cNvPr id="60453" name="Line 32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40" name="Text Box 33"/>
            <p:cNvSpPr txBox="1">
              <a:spLocks noChangeArrowheads="1"/>
            </p:cNvSpPr>
            <p:nvPr/>
          </p:nvSpPr>
          <p:spPr bwMode="auto">
            <a:xfrm>
              <a:off x="4249" y="3319"/>
              <a:ext cx="2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</a:t>
              </a:r>
            </a:p>
          </p:txBody>
        </p:sp>
        <p:grpSp>
          <p:nvGrpSpPr>
            <p:cNvPr id="7" name="Group 34"/>
            <p:cNvGrpSpPr>
              <a:grpSpLocks/>
            </p:cNvGrpSpPr>
            <p:nvPr/>
          </p:nvGrpSpPr>
          <p:grpSpPr bwMode="auto">
            <a:xfrm>
              <a:off x="4126" y="3041"/>
              <a:ext cx="469" cy="565"/>
              <a:chOff x="2491" y="949"/>
              <a:chExt cx="469" cy="565"/>
            </a:xfrm>
          </p:grpSpPr>
          <p:sp>
            <p:nvSpPr>
              <p:cNvPr id="60448" name="AutoShape 35"/>
              <p:cNvSpPr>
                <a:spLocks noChangeArrowheads="1"/>
              </p:cNvSpPr>
              <p:nvPr/>
            </p:nvSpPr>
            <p:spPr bwMode="auto">
              <a:xfrm>
                <a:off x="2491" y="949"/>
                <a:ext cx="469" cy="565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9" name="Text Box 36"/>
              <p:cNvSpPr txBox="1">
                <a:spLocks noChangeArrowheads="1"/>
              </p:cNvSpPr>
              <p:nvPr/>
            </p:nvSpPr>
            <p:spPr bwMode="auto">
              <a:xfrm>
                <a:off x="2560" y="958"/>
                <a:ext cx="380" cy="3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19</a:t>
                </a:r>
              </a:p>
            </p:txBody>
          </p:sp>
          <p:sp>
            <p:nvSpPr>
              <p:cNvPr id="60450" name="Line 37"/>
              <p:cNvSpPr>
                <a:spLocks noChangeShapeType="1"/>
              </p:cNvSpPr>
              <p:nvPr/>
            </p:nvSpPr>
            <p:spPr bwMode="auto">
              <a:xfrm>
                <a:off x="2496" y="1241"/>
                <a:ext cx="46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42" name="Line 38"/>
            <p:cNvSpPr>
              <a:spLocks noChangeShapeType="1"/>
            </p:cNvSpPr>
            <p:nvPr/>
          </p:nvSpPr>
          <p:spPr bwMode="auto">
            <a:xfrm flipH="1">
              <a:off x="1888" y="1493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3" name="Line 39"/>
            <p:cNvSpPr>
              <a:spLocks noChangeShapeType="1"/>
            </p:cNvSpPr>
            <p:nvPr/>
          </p:nvSpPr>
          <p:spPr bwMode="auto">
            <a:xfrm>
              <a:off x="2912" y="1498"/>
              <a:ext cx="565" cy="50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4" name="Line 40"/>
            <p:cNvSpPr>
              <a:spLocks noChangeShapeType="1"/>
            </p:cNvSpPr>
            <p:nvPr/>
          </p:nvSpPr>
          <p:spPr bwMode="auto">
            <a:xfrm flipH="1">
              <a:off x="1200" y="2533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5" name="Line 41"/>
            <p:cNvSpPr>
              <a:spLocks noChangeShapeType="1"/>
            </p:cNvSpPr>
            <p:nvPr/>
          </p:nvSpPr>
          <p:spPr bwMode="auto">
            <a:xfrm>
              <a:off x="1878" y="2519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6" name="Line 42"/>
            <p:cNvSpPr>
              <a:spLocks noChangeShapeType="1"/>
            </p:cNvSpPr>
            <p:nvPr/>
          </p:nvSpPr>
          <p:spPr bwMode="auto">
            <a:xfrm flipH="1">
              <a:off x="3190" y="2565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47" name="Line 43"/>
            <p:cNvSpPr>
              <a:spLocks noChangeShapeType="1"/>
            </p:cNvSpPr>
            <p:nvPr/>
          </p:nvSpPr>
          <p:spPr bwMode="auto">
            <a:xfrm>
              <a:off x="3868" y="2551"/>
              <a:ext cx="277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0412" name="Rectangle 44"/>
          <p:cNvSpPr>
            <a:spLocks noChangeArrowheads="1"/>
          </p:cNvSpPr>
          <p:nvPr/>
        </p:nvSpPr>
        <p:spPr bwMode="auto">
          <a:xfrm>
            <a:off x="350838" y="1830388"/>
            <a:ext cx="4221162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533400" indent="-533400">
              <a:lnSpc>
                <a:spcPct val="110000"/>
              </a:lnSpc>
              <a:spcBef>
                <a:spcPct val="20000"/>
              </a:spcBef>
            </a:pPr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Phase 1 (going down):</a:t>
            </a:r>
          </a:p>
          <a:p>
            <a:pPr marL="533400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Increment size[x] for each node x on the traversed path from the root to the leaves</a:t>
            </a:r>
          </a:p>
          <a:p>
            <a:pPr marL="533400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The new node gets a size of 1</a:t>
            </a:r>
          </a:p>
          <a:p>
            <a:pPr marL="533400" indent="-533400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Constant work at each node, so still O(</a:t>
            </a:r>
            <a:r>
              <a:rPr lang="en-US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lgn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)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35940C-BE9E-BB45-BB56-276A342E9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2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2"/>
          <p:cNvSpPr>
            <a:spLocks noChangeArrowheads="1"/>
          </p:cNvSpPr>
          <p:nvPr/>
        </p:nvSpPr>
        <p:spPr bwMode="auto">
          <a:xfrm>
            <a:off x="3557588" y="6280150"/>
            <a:ext cx="2108200" cy="4635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OS-INSERT</a:t>
            </a:r>
          </a:p>
        </p:txBody>
      </p:sp>
      <p:sp>
        <p:nvSpPr>
          <p:cNvPr id="5724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 b="1"/>
              <a:t>Idea</a:t>
            </a:r>
            <a:r>
              <a:rPr lang="en-US"/>
              <a:t> for maintaining the </a:t>
            </a:r>
            <a:r>
              <a:rPr lang="en-US">
                <a:latin typeface="Comic Sans MS" pitchFamily="-107" charset="0"/>
              </a:rPr>
              <a:t>size</a:t>
            </a:r>
            <a:r>
              <a:rPr lang="en-US"/>
              <a:t> field during insert</a:t>
            </a:r>
          </a:p>
          <a:p>
            <a:pPr marL="533400" indent="-533400" eaLnBrk="1" hangingPunct="1">
              <a:lnSpc>
                <a:spcPct val="110000"/>
              </a:lnSpc>
              <a:buFontTx/>
              <a:buNone/>
            </a:pPr>
            <a:r>
              <a:rPr lang="en-US"/>
              <a:t>Phase 2 (going up):</a:t>
            </a:r>
          </a:p>
          <a:p>
            <a:pPr marL="914400" lvl="1" indent="-457200" eaLnBrk="1" hangingPunct="1">
              <a:lnSpc>
                <a:spcPct val="110000"/>
              </a:lnSpc>
            </a:pPr>
            <a:r>
              <a:rPr lang="en-US"/>
              <a:t>During RB-INSERT-FIXUP there are:</a:t>
            </a:r>
          </a:p>
          <a:p>
            <a:pPr marL="1295400" lvl="2" indent="-381000" eaLnBrk="1" hangingPunct="1">
              <a:lnSpc>
                <a:spcPct val="110000"/>
              </a:lnSpc>
            </a:pPr>
            <a:r>
              <a:rPr lang="en-US">
                <a:latin typeface="Comic Sans MS" pitchFamily="-107" charset="0"/>
              </a:rPr>
              <a:t>O(lgn)</a:t>
            </a:r>
            <a:r>
              <a:rPr lang="en-US"/>
              <a:t> changes in node colors</a:t>
            </a:r>
          </a:p>
          <a:p>
            <a:pPr marL="1295400" lvl="2" indent="-381000" eaLnBrk="1" hangingPunct="1">
              <a:lnSpc>
                <a:spcPct val="110000"/>
              </a:lnSpc>
            </a:pPr>
            <a:r>
              <a:rPr lang="en-US"/>
              <a:t>At most two rotations </a:t>
            </a:r>
          </a:p>
        </p:txBody>
      </p:sp>
      <p:sp>
        <p:nvSpPr>
          <p:cNvPr id="572421" name="Text Box 5"/>
          <p:cNvSpPr txBox="1">
            <a:spLocks noChangeArrowheads="1"/>
          </p:cNvSpPr>
          <p:nvPr/>
        </p:nvSpPr>
        <p:spPr bwMode="auto">
          <a:xfrm>
            <a:off x="4479925" y="3166270"/>
            <a:ext cx="4033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Rotations affect the </a:t>
            </a:r>
            <a:r>
              <a:rPr lang="en-US" dirty="0" err="1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subtree</a:t>
            </a:r>
            <a:r>
              <a:rPr lang="en-US" dirty="0">
                <a:solidFill>
                  <a:srgbClr val="DD0111"/>
                </a:solidFill>
                <a:latin typeface="Century Gothic" charset="0"/>
                <a:ea typeface="Century Gothic" charset="0"/>
                <a:cs typeface="Century Gothic" charset="0"/>
              </a:rPr>
              <a:t> sizes !!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50825" y="3703638"/>
            <a:ext cx="2700338" cy="2846387"/>
            <a:chOff x="428" y="2333"/>
            <a:chExt cx="1701" cy="1793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941" y="2333"/>
              <a:ext cx="407" cy="526"/>
              <a:chOff x="941" y="2333"/>
              <a:chExt cx="407" cy="526"/>
            </a:xfrm>
          </p:grpSpPr>
          <p:sp>
            <p:nvSpPr>
              <p:cNvPr id="61493" name="Text Box 8"/>
              <p:cNvSpPr txBox="1">
                <a:spLocks noChangeArrowheads="1"/>
              </p:cNvSpPr>
              <p:nvPr/>
            </p:nvSpPr>
            <p:spPr bwMode="auto">
              <a:xfrm>
                <a:off x="980" y="2571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19</a:t>
                </a:r>
              </a:p>
            </p:txBody>
          </p:sp>
          <p:sp>
            <p:nvSpPr>
              <p:cNvPr id="61494" name="AutoShape 9"/>
              <p:cNvSpPr>
                <a:spLocks noChangeArrowheads="1"/>
              </p:cNvSpPr>
              <p:nvPr/>
            </p:nvSpPr>
            <p:spPr bwMode="auto">
              <a:xfrm>
                <a:off x="941" y="2333"/>
                <a:ext cx="407" cy="482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rgbClr val="CC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95" name="Text Box 10"/>
              <p:cNvSpPr txBox="1">
                <a:spLocks noChangeArrowheads="1"/>
              </p:cNvSpPr>
              <p:nvPr/>
            </p:nvSpPr>
            <p:spPr bwMode="auto">
              <a:xfrm>
                <a:off x="980" y="2341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42</a:t>
                </a:r>
              </a:p>
            </p:txBody>
          </p:sp>
          <p:sp>
            <p:nvSpPr>
              <p:cNvPr id="61496" name="Line 11"/>
              <p:cNvSpPr>
                <a:spLocks noChangeShapeType="1"/>
              </p:cNvSpPr>
              <p:nvPr/>
            </p:nvSpPr>
            <p:spPr bwMode="auto">
              <a:xfrm>
                <a:off x="943" y="2582"/>
                <a:ext cx="4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1395" y="3001"/>
              <a:ext cx="407" cy="526"/>
              <a:chOff x="1834" y="3229"/>
              <a:chExt cx="407" cy="526"/>
            </a:xfrm>
          </p:grpSpPr>
          <p:sp>
            <p:nvSpPr>
              <p:cNvPr id="61489" name="Text Box 13"/>
              <p:cNvSpPr txBox="1">
                <a:spLocks noChangeArrowheads="1"/>
              </p:cNvSpPr>
              <p:nvPr/>
            </p:nvSpPr>
            <p:spPr bwMode="auto">
              <a:xfrm>
                <a:off x="1873" y="3467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12</a:t>
                </a:r>
              </a:p>
            </p:txBody>
          </p:sp>
          <p:sp>
            <p:nvSpPr>
              <p:cNvPr id="61490" name="AutoShape 14"/>
              <p:cNvSpPr>
                <a:spLocks noChangeArrowheads="1"/>
              </p:cNvSpPr>
              <p:nvPr/>
            </p:nvSpPr>
            <p:spPr bwMode="auto">
              <a:xfrm>
                <a:off x="1834" y="3229"/>
                <a:ext cx="407" cy="481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91" name="Text Box 15"/>
              <p:cNvSpPr txBox="1">
                <a:spLocks noChangeArrowheads="1"/>
              </p:cNvSpPr>
              <p:nvPr/>
            </p:nvSpPr>
            <p:spPr bwMode="auto">
              <a:xfrm>
                <a:off x="1873" y="3236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93</a:t>
                </a:r>
              </a:p>
            </p:txBody>
          </p:sp>
          <p:sp>
            <p:nvSpPr>
              <p:cNvPr id="61492" name="Line 16"/>
              <p:cNvSpPr>
                <a:spLocks noChangeShapeType="1"/>
              </p:cNvSpPr>
              <p:nvPr/>
            </p:nvSpPr>
            <p:spPr bwMode="auto">
              <a:xfrm>
                <a:off x="1836" y="3478"/>
                <a:ext cx="4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1480" name="AutoShape 17"/>
            <p:cNvSpPr>
              <a:spLocks noChangeArrowheads="1"/>
            </p:cNvSpPr>
            <p:nvPr/>
          </p:nvSpPr>
          <p:spPr bwMode="auto">
            <a:xfrm>
              <a:off x="428" y="3001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6</a:t>
              </a:r>
            </a:p>
          </p:txBody>
        </p:sp>
        <p:sp>
          <p:nvSpPr>
            <p:cNvPr id="61481" name="AutoShape 18"/>
            <p:cNvSpPr>
              <a:spLocks noChangeArrowheads="1"/>
            </p:cNvSpPr>
            <p:nvPr/>
          </p:nvSpPr>
          <p:spPr bwMode="auto">
            <a:xfrm>
              <a:off x="1056" y="3657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4</a:t>
              </a:r>
            </a:p>
          </p:txBody>
        </p:sp>
        <p:sp>
          <p:nvSpPr>
            <p:cNvPr id="61482" name="AutoShape 19"/>
            <p:cNvSpPr>
              <a:spLocks noChangeArrowheads="1"/>
            </p:cNvSpPr>
            <p:nvPr/>
          </p:nvSpPr>
          <p:spPr bwMode="auto">
            <a:xfrm>
              <a:off x="1772" y="3657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7</a:t>
              </a:r>
            </a:p>
          </p:txBody>
        </p:sp>
        <p:sp>
          <p:nvSpPr>
            <p:cNvPr id="61483" name="Line 20"/>
            <p:cNvSpPr>
              <a:spLocks noChangeShapeType="1"/>
            </p:cNvSpPr>
            <p:nvPr/>
          </p:nvSpPr>
          <p:spPr bwMode="auto">
            <a:xfrm flipH="1">
              <a:off x="603" y="2799"/>
              <a:ext cx="338" cy="18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4" name="Line 21"/>
            <p:cNvSpPr>
              <a:spLocks noChangeShapeType="1"/>
            </p:cNvSpPr>
            <p:nvPr/>
          </p:nvSpPr>
          <p:spPr bwMode="auto">
            <a:xfrm>
              <a:off x="1332" y="2799"/>
              <a:ext cx="279" cy="19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5" name="Line 22"/>
            <p:cNvSpPr>
              <a:spLocks noChangeShapeType="1"/>
            </p:cNvSpPr>
            <p:nvPr/>
          </p:nvSpPr>
          <p:spPr bwMode="auto">
            <a:xfrm>
              <a:off x="1778" y="3465"/>
              <a:ext cx="171" cy="1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6" name="Line 23"/>
            <p:cNvSpPr>
              <a:spLocks noChangeShapeType="1"/>
            </p:cNvSpPr>
            <p:nvPr/>
          </p:nvSpPr>
          <p:spPr bwMode="auto">
            <a:xfrm flipH="1">
              <a:off x="1240" y="3465"/>
              <a:ext cx="171" cy="1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7" name="Text Box 24"/>
            <p:cNvSpPr txBox="1">
              <a:spLocks noChangeArrowheads="1"/>
            </p:cNvSpPr>
            <p:nvPr/>
          </p:nvSpPr>
          <p:spPr bwMode="auto">
            <a:xfrm>
              <a:off x="1400" y="2359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61488" name="Text Box 25"/>
            <p:cNvSpPr txBox="1">
              <a:spLocks noChangeArrowheads="1"/>
            </p:cNvSpPr>
            <p:nvPr/>
          </p:nvSpPr>
          <p:spPr bwMode="auto">
            <a:xfrm>
              <a:off x="1852" y="2963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y</a:t>
              </a:r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6321425" y="3648075"/>
            <a:ext cx="2547938" cy="2917825"/>
            <a:chOff x="3532" y="2335"/>
            <a:chExt cx="1605" cy="1838"/>
          </a:xfrm>
        </p:grpSpPr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403" y="2373"/>
              <a:ext cx="407" cy="526"/>
              <a:chOff x="1834" y="3229"/>
              <a:chExt cx="407" cy="526"/>
            </a:xfrm>
          </p:grpSpPr>
          <p:sp>
            <p:nvSpPr>
              <p:cNvPr id="61474" name="Text Box 28"/>
              <p:cNvSpPr txBox="1">
                <a:spLocks noChangeArrowheads="1"/>
              </p:cNvSpPr>
              <p:nvPr/>
            </p:nvSpPr>
            <p:spPr bwMode="auto">
              <a:xfrm>
                <a:off x="1873" y="3467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400"/>
              </a:p>
            </p:txBody>
          </p:sp>
          <p:sp>
            <p:nvSpPr>
              <p:cNvPr id="61475" name="AutoShape 29"/>
              <p:cNvSpPr>
                <a:spLocks noChangeArrowheads="1"/>
              </p:cNvSpPr>
              <p:nvPr/>
            </p:nvSpPr>
            <p:spPr bwMode="auto">
              <a:xfrm>
                <a:off x="1834" y="3229"/>
                <a:ext cx="407" cy="481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76" name="Text Box 30"/>
              <p:cNvSpPr txBox="1">
                <a:spLocks noChangeArrowheads="1"/>
              </p:cNvSpPr>
              <p:nvPr/>
            </p:nvSpPr>
            <p:spPr bwMode="auto">
              <a:xfrm>
                <a:off x="1873" y="3236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93</a:t>
                </a:r>
              </a:p>
            </p:txBody>
          </p:sp>
          <p:sp>
            <p:nvSpPr>
              <p:cNvPr id="61477" name="Line 31"/>
              <p:cNvSpPr>
                <a:spLocks noChangeShapeType="1"/>
              </p:cNvSpPr>
              <p:nvPr/>
            </p:nvSpPr>
            <p:spPr bwMode="auto">
              <a:xfrm>
                <a:off x="1836" y="3478"/>
                <a:ext cx="4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1460" name="AutoShape 32"/>
            <p:cNvSpPr>
              <a:spLocks noChangeArrowheads="1"/>
            </p:cNvSpPr>
            <p:nvPr/>
          </p:nvSpPr>
          <p:spPr bwMode="auto">
            <a:xfrm>
              <a:off x="4780" y="3029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7</a:t>
              </a:r>
            </a:p>
          </p:txBody>
        </p:sp>
        <p:sp>
          <p:nvSpPr>
            <p:cNvPr id="61461" name="Line 33"/>
            <p:cNvSpPr>
              <a:spLocks noChangeShapeType="1"/>
            </p:cNvSpPr>
            <p:nvPr/>
          </p:nvSpPr>
          <p:spPr bwMode="auto">
            <a:xfrm>
              <a:off x="4786" y="2837"/>
              <a:ext cx="171" cy="1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2" name="Text Box 34"/>
            <p:cNvSpPr txBox="1">
              <a:spLocks noChangeArrowheads="1"/>
            </p:cNvSpPr>
            <p:nvPr/>
          </p:nvSpPr>
          <p:spPr bwMode="auto">
            <a:xfrm>
              <a:off x="4860" y="2335"/>
              <a:ext cx="19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y</a:t>
              </a:r>
            </a:p>
          </p:txBody>
        </p:sp>
        <p:grpSp>
          <p:nvGrpSpPr>
            <p:cNvPr id="7" name="Group 35"/>
            <p:cNvGrpSpPr>
              <a:grpSpLocks/>
            </p:cNvGrpSpPr>
            <p:nvPr/>
          </p:nvGrpSpPr>
          <p:grpSpPr bwMode="auto">
            <a:xfrm>
              <a:off x="3868" y="3019"/>
              <a:ext cx="407" cy="526"/>
              <a:chOff x="941" y="2333"/>
              <a:chExt cx="407" cy="526"/>
            </a:xfrm>
          </p:grpSpPr>
          <p:sp>
            <p:nvSpPr>
              <p:cNvPr id="61470" name="Text Box 36"/>
              <p:cNvSpPr txBox="1">
                <a:spLocks noChangeArrowheads="1"/>
              </p:cNvSpPr>
              <p:nvPr/>
            </p:nvSpPr>
            <p:spPr bwMode="auto">
              <a:xfrm>
                <a:off x="980" y="2571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endParaRPr lang="en-US" sz="2400"/>
              </a:p>
            </p:txBody>
          </p:sp>
          <p:sp>
            <p:nvSpPr>
              <p:cNvPr id="61471" name="AutoShape 37"/>
              <p:cNvSpPr>
                <a:spLocks noChangeArrowheads="1"/>
              </p:cNvSpPr>
              <p:nvPr/>
            </p:nvSpPr>
            <p:spPr bwMode="auto">
              <a:xfrm>
                <a:off x="941" y="2333"/>
                <a:ext cx="407" cy="482"/>
              </a:xfrm>
              <a:prstGeom prst="roundRect">
                <a:avLst>
                  <a:gd name="adj" fmla="val 16667"/>
                </a:avLst>
              </a:prstGeom>
              <a:noFill/>
              <a:ln w="50800">
                <a:solidFill>
                  <a:srgbClr val="DD011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472" name="Text Box 38"/>
              <p:cNvSpPr txBox="1">
                <a:spLocks noChangeArrowheads="1"/>
              </p:cNvSpPr>
              <p:nvPr/>
            </p:nvSpPr>
            <p:spPr bwMode="auto">
              <a:xfrm>
                <a:off x="980" y="2341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400"/>
                  <a:t>42</a:t>
                </a:r>
              </a:p>
            </p:txBody>
          </p:sp>
          <p:sp>
            <p:nvSpPr>
              <p:cNvPr id="61473" name="Line 39"/>
              <p:cNvSpPr>
                <a:spLocks noChangeShapeType="1"/>
              </p:cNvSpPr>
              <p:nvPr/>
            </p:nvSpPr>
            <p:spPr bwMode="auto">
              <a:xfrm>
                <a:off x="943" y="2582"/>
                <a:ext cx="40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1464" name="Text Box 40"/>
            <p:cNvSpPr txBox="1">
              <a:spLocks noChangeArrowheads="1"/>
            </p:cNvSpPr>
            <p:nvPr/>
          </p:nvSpPr>
          <p:spPr bwMode="auto">
            <a:xfrm>
              <a:off x="4327" y="3045"/>
              <a:ext cx="2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Comic Sans MS" pitchFamily="-107" charset="0"/>
                </a:rPr>
                <a:t>x</a:t>
              </a:r>
            </a:p>
          </p:txBody>
        </p:sp>
        <p:sp>
          <p:nvSpPr>
            <p:cNvPr id="61465" name="Line 41"/>
            <p:cNvSpPr>
              <a:spLocks noChangeShapeType="1"/>
            </p:cNvSpPr>
            <p:nvPr/>
          </p:nvSpPr>
          <p:spPr bwMode="auto">
            <a:xfrm flipH="1">
              <a:off x="4244" y="2849"/>
              <a:ext cx="171" cy="17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6" name="AutoShape 42"/>
            <p:cNvSpPr>
              <a:spLocks noChangeArrowheads="1"/>
            </p:cNvSpPr>
            <p:nvPr/>
          </p:nvSpPr>
          <p:spPr bwMode="auto">
            <a:xfrm>
              <a:off x="3532" y="3704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6</a:t>
              </a:r>
            </a:p>
          </p:txBody>
        </p:sp>
        <p:sp>
          <p:nvSpPr>
            <p:cNvPr id="61467" name="AutoShape 43"/>
            <p:cNvSpPr>
              <a:spLocks noChangeArrowheads="1"/>
            </p:cNvSpPr>
            <p:nvPr/>
          </p:nvSpPr>
          <p:spPr bwMode="auto">
            <a:xfrm>
              <a:off x="4248" y="3704"/>
              <a:ext cx="357" cy="469"/>
            </a:xfrm>
            <a:prstGeom prst="triangle">
              <a:avLst>
                <a:gd name="adj" fmla="val 5000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/>
                <a:t>4</a:t>
              </a:r>
            </a:p>
          </p:txBody>
        </p:sp>
        <p:sp>
          <p:nvSpPr>
            <p:cNvPr id="61468" name="Line 44"/>
            <p:cNvSpPr>
              <a:spLocks noChangeShapeType="1"/>
            </p:cNvSpPr>
            <p:nvPr/>
          </p:nvSpPr>
          <p:spPr bwMode="auto">
            <a:xfrm>
              <a:off x="4254" y="3512"/>
              <a:ext cx="171" cy="1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69" name="Line 45"/>
            <p:cNvSpPr>
              <a:spLocks noChangeShapeType="1"/>
            </p:cNvSpPr>
            <p:nvPr/>
          </p:nvSpPr>
          <p:spPr bwMode="auto">
            <a:xfrm flipH="1">
              <a:off x="3716" y="3512"/>
              <a:ext cx="171" cy="1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3471863" y="4284663"/>
            <a:ext cx="2351087" cy="390525"/>
            <a:chOff x="2282" y="2400"/>
            <a:chExt cx="1481" cy="246"/>
          </a:xfrm>
        </p:grpSpPr>
        <p:sp>
          <p:nvSpPr>
            <p:cNvPr id="61457" name="Text Box 47"/>
            <p:cNvSpPr txBox="1">
              <a:spLocks noChangeArrowheads="1"/>
            </p:cNvSpPr>
            <p:nvPr/>
          </p:nvSpPr>
          <p:spPr bwMode="auto">
            <a:xfrm>
              <a:off x="2300" y="2400"/>
              <a:ext cx="14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LEFT-ROTATE(</a:t>
              </a:r>
              <a:r>
                <a:rPr lang="en-US">
                  <a:latin typeface="Comic Sans MS" pitchFamily="-107" charset="0"/>
                </a:rPr>
                <a:t>T, x</a:t>
              </a:r>
              <a:r>
                <a:rPr lang="en-US"/>
                <a:t>)</a:t>
              </a:r>
            </a:p>
          </p:txBody>
        </p:sp>
        <p:sp>
          <p:nvSpPr>
            <p:cNvPr id="61458" name="Line 48"/>
            <p:cNvSpPr>
              <a:spLocks noChangeShapeType="1"/>
            </p:cNvSpPr>
            <p:nvPr/>
          </p:nvSpPr>
          <p:spPr bwMode="auto">
            <a:xfrm>
              <a:off x="2282" y="2646"/>
              <a:ext cx="148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2465" name="Text Box 49"/>
          <p:cNvSpPr txBox="1">
            <a:spLocks noChangeArrowheads="1"/>
          </p:cNvSpPr>
          <p:nvPr/>
        </p:nvSpPr>
        <p:spPr bwMode="auto">
          <a:xfrm>
            <a:off x="3714750" y="5021263"/>
            <a:ext cx="3159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latin typeface="Comic Sans MS" pitchFamily="-107" charset="0"/>
              </a:rPr>
              <a:t>size[x] = size[left[x]] +</a:t>
            </a:r>
          </a:p>
          <a:p>
            <a:r>
              <a:rPr lang="en-US" sz="2000">
                <a:latin typeface="Comic Sans MS" pitchFamily="-107" charset="0"/>
              </a:rPr>
              <a:t>	size[right[x]] + 1 </a:t>
            </a:r>
          </a:p>
        </p:txBody>
      </p: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4859338" y="3816350"/>
            <a:ext cx="3425825" cy="692150"/>
            <a:chOff x="3061" y="2404"/>
            <a:chExt cx="2158" cy="436"/>
          </a:xfrm>
        </p:grpSpPr>
        <p:sp>
          <p:nvSpPr>
            <p:cNvPr id="61455" name="Text Box 51"/>
            <p:cNvSpPr txBox="1">
              <a:spLocks noChangeArrowheads="1"/>
            </p:cNvSpPr>
            <p:nvPr/>
          </p:nvSpPr>
          <p:spPr bwMode="auto">
            <a:xfrm>
              <a:off x="3061" y="2404"/>
              <a:ext cx="173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pitchFamily="-107" charset="0"/>
                </a:rPr>
                <a:t>         size[y] = size[x]</a:t>
              </a:r>
            </a:p>
          </p:txBody>
        </p:sp>
        <p:sp>
          <p:nvSpPr>
            <p:cNvPr id="61456" name="Text Box 52"/>
            <p:cNvSpPr txBox="1">
              <a:spLocks noChangeArrowheads="1"/>
            </p:cNvSpPr>
            <p:nvPr/>
          </p:nvSpPr>
          <p:spPr bwMode="auto">
            <a:xfrm>
              <a:off x="4889" y="2552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/>
                <a:t>19</a:t>
              </a:r>
            </a:p>
          </p:txBody>
        </p:sp>
      </p:grpSp>
      <p:sp>
        <p:nvSpPr>
          <p:cNvPr id="572469" name="Text Box 53"/>
          <p:cNvSpPr txBox="1">
            <a:spLocks noChangeArrowheads="1"/>
          </p:cNvSpPr>
          <p:nvPr/>
        </p:nvSpPr>
        <p:spPr bwMode="auto">
          <a:xfrm>
            <a:off x="6913563" y="50927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11</a:t>
            </a:r>
          </a:p>
        </p:txBody>
      </p:sp>
      <p:sp>
        <p:nvSpPr>
          <p:cNvPr id="572470" name="Text Box 54"/>
          <p:cNvSpPr txBox="1">
            <a:spLocks noChangeArrowheads="1"/>
          </p:cNvSpPr>
          <p:nvPr/>
        </p:nvSpPr>
        <p:spPr bwMode="auto">
          <a:xfrm>
            <a:off x="3008313" y="6307138"/>
            <a:ext cx="3348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/>
              <a:t>Maintain </a:t>
            </a:r>
            <a:r>
              <a:rPr lang="en-US" sz="2400">
                <a:latin typeface="Comic Sans MS" pitchFamily="-107" charset="0"/>
              </a:rPr>
              <a:t>size</a:t>
            </a:r>
            <a:r>
              <a:rPr lang="en-US" sz="2400"/>
              <a:t> in: </a:t>
            </a:r>
            <a:r>
              <a:rPr lang="en-US" sz="2400">
                <a:latin typeface="Comic Sans MS" pitchFamily="-107" charset="0"/>
              </a:rPr>
              <a:t>O(lgn)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64DDB7D9-EDBF-3B42-9992-64461BEFB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0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2421" grpId="0"/>
      <p:bldP spid="572465" grpId="0"/>
      <p:bldP spid="572469" grpId="0"/>
      <p:bldP spid="5724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Augmenting a Data Structure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1093788"/>
            <a:ext cx="8229600" cy="5219700"/>
          </a:xfrm>
        </p:spPr>
        <p:txBody>
          <a:bodyPr/>
          <a:lstStyle/>
          <a:p>
            <a:pPr marL="533400" indent="-533400" eaLnBrk="1" hangingPunct="1">
              <a:spcBef>
                <a:spcPts val="4272"/>
              </a:spcBef>
              <a:buFontTx/>
              <a:buAutoNum type="arabicPeriod"/>
            </a:pPr>
            <a:r>
              <a:rPr lang="en-US" dirty="0"/>
              <a:t>Choose an underlying data structure</a:t>
            </a:r>
          </a:p>
          <a:p>
            <a:pPr marL="533400" indent="-533400" eaLnBrk="1" hangingPunct="1">
              <a:spcBef>
                <a:spcPts val="4272"/>
              </a:spcBef>
              <a:buFontTx/>
              <a:buAutoNum type="arabicPeriod"/>
            </a:pPr>
            <a:r>
              <a:rPr lang="en-US" dirty="0"/>
              <a:t>Determine additional information to maintain</a:t>
            </a:r>
          </a:p>
          <a:p>
            <a:pPr marL="533400" indent="-533400" eaLnBrk="1" hangingPunct="1">
              <a:spcBef>
                <a:spcPts val="4272"/>
              </a:spcBef>
              <a:buFontTx/>
              <a:buAutoNum type="arabicPeriod"/>
            </a:pPr>
            <a:r>
              <a:rPr lang="en-US" dirty="0"/>
              <a:t>Verify that we can maintain additional information for existing data structure operations</a:t>
            </a:r>
          </a:p>
          <a:p>
            <a:pPr marL="533400" indent="-533400" eaLnBrk="1" hangingPunct="1">
              <a:spcBef>
                <a:spcPts val="4272"/>
              </a:spcBef>
              <a:buFontTx/>
              <a:buAutoNum type="arabicPeriod"/>
            </a:pPr>
            <a:r>
              <a:rPr lang="en-US" dirty="0"/>
              <a:t>Develop new operations</a:t>
            </a:r>
          </a:p>
        </p:txBody>
      </p:sp>
      <p:sp>
        <p:nvSpPr>
          <p:cNvPr id="574468" name="Text Box 4"/>
          <p:cNvSpPr txBox="1">
            <a:spLocks noChangeArrowheads="1"/>
          </p:cNvSpPr>
          <p:nvPr/>
        </p:nvSpPr>
        <p:spPr bwMode="auto">
          <a:xfrm>
            <a:off x="1896036" y="1615982"/>
            <a:ext cx="30111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  <a:sym typeface="Symbol" pitchFamily="-107" charset="2"/>
              </a:rPr>
              <a:t>⇒ </a:t>
            </a:r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</a:rPr>
              <a:t>Red-black trees</a:t>
            </a:r>
          </a:p>
        </p:txBody>
      </p:sp>
      <p:sp>
        <p:nvSpPr>
          <p:cNvPr id="574469" name="Text Box 5"/>
          <p:cNvSpPr txBox="1">
            <a:spLocks noChangeArrowheads="1"/>
          </p:cNvSpPr>
          <p:nvPr/>
        </p:nvSpPr>
        <p:spPr bwMode="auto">
          <a:xfrm>
            <a:off x="2030506" y="2936221"/>
            <a:ext cx="15344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  <a:sym typeface="Symbol" pitchFamily="-107" charset="2"/>
              </a:rPr>
              <a:t>⇒</a:t>
            </a:r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</a:rPr>
              <a:t>  size[x]</a:t>
            </a:r>
          </a:p>
        </p:txBody>
      </p:sp>
      <p:sp>
        <p:nvSpPr>
          <p:cNvPr id="574470" name="Text Box 6"/>
          <p:cNvSpPr txBox="1">
            <a:spLocks noChangeArrowheads="1"/>
          </p:cNvSpPr>
          <p:nvPr/>
        </p:nvSpPr>
        <p:spPr bwMode="auto">
          <a:xfrm>
            <a:off x="3426479" y="4428471"/>
            <a:ext cx="53022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  <a:sym typeface="Symbol" pitchFamily="-107" charset="2"/>
              </a:rPr>
              <a:t>⇒</a:t>
            </a:r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</a:rPr>
              <a:t> Shown how to maintain size during modifying operations</a:t>
            </a:r>
          </a:p>
        </p:txBody>
      </p:sp>
      <p:sp>
        <p:nvSpPr>
          <p:cNvPr id="574471" name="Text Box 7"/>
          <p:cNvSpPr txBox="1">
            <a:spLocks noChangeArrowheads="1"/>
          </p:cNvSpPr>
          <p:nvPr/>
        </p:nvSpPr>
        <p:spPr bwMode="auto">
          <a:xfrm>
            <a:off x="1970741" y="5847697"/>
            <a:ext cx="6265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  <a:sym typeface="Symbol" pitchFamily="-107" charset="2"/>
              </a:rPr>
              <a:t>⇒</a:t>
            </a:r>
            <a:r>
              <a:rPr lang="en-US" sz="2400" dirty="0">
                <a:solidFill>
                  <a:srgbClr val="003399"/>
                </a:solidFill>
                <a:latin typeface="Century Gothic"/>
                <a:cs typeface="Century Gothic"/>
              </a:rPr>
              <a:t> Developed OS-RANK and OS-SELECT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FAB1A96-D3DB-494D-8C48-E4A4F077F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3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467" grpId="0" build="p"/>
      <p:bldP spid="574468" grpId="0"/>
      <p:bldP spid="574469" grpId="0"/>
      <p:bldP spid="574470" grpId="0"/>
      <p:bldP spid="5744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Augmenting Red-Black Trees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087438"/>
            <a:ext cx="8494712" cy="5534025"/>
          </a:xfrm>
        </p:spPr>
        <p:txBody>
          <a:bodyPr/>
          <a:lstStyle/>
          <a:p>
            <a:pPr marL="533400" indent="-533400" eaLnBrk="1" hangingPunct="1">
              <a:lnSpc>
                <a:spcPct val="130000"/>
              </a:lnSpc>
              <a:buFontTx/>
              <a:buNone/>
            </a:pPr>
            <a:r>
              <a:rPr lang="en-US" sz="3200" dirty="0">
                <a:solidFill>
                  <a:srgbClr val="DD0111"/>
                </a:solidFill>
                <a:latin typeface="Monotype Corsiva" pitchFamily="-107" charset="0"/>
              </a:rPr>
              <a:t>Theorem:</a:t>
            </a:r>
            <a:r>
              <a:rPr lang="en-US" sz="3200" dirty="0"/>
              <a:t> </a:t>
            </a:r>
            <a:r>
              <a:rPr lang="en-US" dirty="0"/>
              <a:t>Let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f</a:t>
            </a:r>
            <a:r>
              <a:rPr lang="en-US" dirty="0"/>
              <a:t> be a </a:t>
            </a:r>
            <a:r>
              <a:rPr lang="en-US" dirty="0">
                <a:solidFill>
                  <a:schemeClr val="tx1"/>
                </a:solidFill>
              </a:rPr>
              <a:t>field that augments a red-black tree</a:t>
            </a:r>
            <a:r>
              <a:rPr lang="en-US" dirty="0"/>
              <a:t>. If the contents of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f</a:t>
            </a:r>
            <a:r>
              <a:rPr lang="en-US" dirty="0"/>
              <a:t> for a node can be computed using only the information in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x</a:t>
            </a:r>
            <a:r>
              <a:rPr lang="en-US" dirty="0">
                <a:latin typeface="Comic Sans MS" pitchFamily="-107" charset="0"/>
              </a:rPr>
              <a:t>,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left[x]</a:t>
            </a:r>
            <a:r>
              <a:rPr lang="en-US" dirty="0">
                <a:latin typeface="Comic Sans MS" pitchFamily="-107" charset="0"/>
              </a:rPr>
              <a:t>,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right[x]</a:t>
            </a:r>
            <a:r>
              <a:rPr lang="en-US" dirty="0"/>
              <a:t> </a:t>
            </a:r>
            <a:r>
              <a:rPr lang="en-US" dirty="0">
                <a:sym typeface="Symbol" pitchFamily="-107" charset="2"/>
              </a:rPr>
              <a:t>⇒</a:t>
            </a:r>
            <a:r>
              <a:rPr lang="en-US" dirty="0"/>
              <a:t> we can maintain the values of </a:t>
            </a:r>
            <a:r>
              <a:rPr lang="en-US" dirty="0">
                <a:solidFill>
                  <a:srgbClr val="CC0000"/>
                </a:solidFill>
                <a:latin typeface="Comic Sans MS" pitchFamily="-107" charset="0"/>
              </a:rPr>
              <a:t>f</a:t>
            </a:r>
            <a:r>
              <a:rPr lang="en-US" dirty="0"/>
              <a:t> in all nodes during insertion and deletion, without affecting their </a:t>
            </a:r>
            <a:r>
              <a:rPr lang="en-US" dirty="0">
                <a:latin typeface="Comic Sans MS" pitchFamily="-107" charset="0"/>
              </a:rPr>
              <a:t>O(</a:t>
            </a:r>
            <a:r>
              <a:rPr lang="en-US" dirty="0" err="1">
                <a:latin typeface="Comic Sans MS" pitchFamily="-107" charset="0"/>
              </a:rPr>
              <a:t>lgn</a:t>
            </a:r>
            <a:r>
              <a:rPr lang="en-US" dirty="0">
                <a:latin typeface="Comic Sans MS" pitchFamily="-107" charset="0"/>
              </a:rPr>
              <a:t>)</a:t>
            </a:r>
            <a:r>
              <a:rPr lang="en-US" dirty="0"/>
              <a:t> running time.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67E6C3-3C51-884D-82B0-4A803044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CS 477/677 - Lecture 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4975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4448</TotalTime>
  <Words>1013</Words>
  <Application>Microsoft Macintosh PowerPoint</Application>
  <PresentationFormat>On-screen Show (4:3)</PresentationFormat>
  <Paragraphs>252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Analysis of Algorithms CS 477/677</vt:lpstr>
      <vt:lpstr>Order-Statistic Tree</vt:lpstr>
      <vt:lpstr>Example: Order-Statistic Tree</vt:lpstr>
      <vt:lpstr>Maintaining Subtree Sizes</vt:lpstr>
      <vt:lpstr>Maintaining Size for OS-INSERT</vt:lpstr>
      <vt:lpstr>OS-INSERT</vt:lpstr>
      <vt:lpstr>OS-INSERT</vt:lpstr>
      <vt:lpstr>Augmenting a Data Structure</vt:lpstr>
      <vt:lpstr>Augmenting Red-Black Trees</vt:lpstr>
      <vt:lpstr>Examples</vt:lpstr>
      <vt:lpstr>Interval Trees</vt:lpstr>
      <vt:lpstr>Interval Properties</vt:lpstr>
      <vt:lpstr>Interval Trichotomy</vt:lpstr>
      <vt:lpstr>Designing Interval Trees</vt:lpstr>
      <vt:lpstr>Designing Interval Trees</vt:lpstr>
      <vt:lpstr>Example</vt:lpstr>
      <vt:lpstr>INTERVAL-SEARCH(T, i)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698</cp:revision>
  <cp:lastPrinted>2020-03-12T18:12:09Z</cp:lastPrinted>
  <dcterms:created xsi:type="dcterms:W3CDTF">2011-01-18T17:28:39Z</dcterms:created>
  <dcterms:modified xsi:type="dcterms:W3CDTF">2020-03-19T22:05:55Z</dcterms:modified>
</cp:coreProperties>
</file>