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639" r:id="rId3"/>
    <p:sldId id="640" r:id="rId4"/>
    <p:sldId id="614" r:id="rId5"/>
    <p:sldId id="615" r:id="rId6"/>
    <p:sldId id="617" r:id="rId7"/>
    <p:sldId id="638" r:id="rId8"/>
    <p:sldId id="621" r:id="rId9"/>
    <p:sldId id="622" r:id="rId10"/>
    <p:sldId id="623" r:id="rId11"/>
    <p:sldId id="629" r:id="rId12"/>
    <p:sldId id="630" r:id="rId13"/>
    <p:sldId id="631" r:id="rId14"/>
    <p:sldId id="632" r:id="rId15"/>
    <p:sldId id="633" r:id="rId16"/>
    <p:sldId id="634" r:id="rId17"/>
    <p:sldId id="635" r:id="rId18"/>
    <p:sldId id="636" r:id="rId19"/>
    <p:sldId id="637" r:id="rId20"/>
    <p:sldId id="553" r:id="rId21"/>
    <p:sldId id="647" r:id="rId22"/>
    <p:sldId id="555" r:id="rId23"/>
    <p:sldId id="556" r:id="rId24"/>
    <p:sldId id="557" r:id="rId25"/>
    <p:sldId id="558" r:id="rId26"/>
    <p:sldId id="559" r:id="rId27"/>
    <p:sldId id="648" r:id="rId28"/>
    <p:sldId id="561" r:id="rId29"/>
    <p:sldId id="649" r:id="rId30"/>
    <p:sldId id="650" r:id="rId31"/>
    <p:sldId id="53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000" autoAdjust="0"/>
    <p:restoredTop sz="94656" autoAdjust="0"/>
  </p:normalViewPr>
  <p:slideViewPr>
    <p:cSldViewPr snapToGrid="0">
      <p:cViewPr varScale="1">
        <p:scale>
          <a:sx n="194" d="100"/>
          <a:sy n="194" d="100"/>
        </p:scale>
        <p:origin x="2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2630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296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063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5202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6556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800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031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2848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09538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2796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614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5188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0512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35811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95429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7504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40463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9241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15016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89861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31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85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07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14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701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17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19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023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 - Proof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22463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If search goes left: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</a:rPr>
              <a:t>If there is an overlap in left subtree, done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</a:rPr>
              <a:t>If there is no overlap in left, show there is no overlap in right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</a:rPr>
              <a:t>Went left because: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	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low[i] ≤ max[left[x]] = high[j]</a:t>
            </a:r>
            <a:r>
              <a:rPr lang="en-US" sz="2000">
                <a:solidFill>
                  <a:schemeClr val="tx1"/>
                </a:solidFill>
              </a:rPr>
              <a:t> for some </a:t>
            </a:r>
            <a:r>
              <a:rPr lang="en-US" sz="2000">
                <a:solidFill>
                  <a:schemeClr val="tx1"/>
                </a:solidFill>
                <a:latin typeface="Comic Sans MS" pitchFamily="-107" charset="0"/>
              </a:rPr>
              <a:t>j</a:t>
            </a:r>
            <a:r>
              <a:rPr lang="en-US" sz="2000">
                <a:solidFill>
                  <a:schemeClr val="tx1"/>
                </a:solidFill>
              </a:rPr>
              <a:t> in left subtree</a:t>
            </a:r>
          </a:p>
        </p:txBody>
      </p:sp>
      <p:grpSp>
        <p:nvGrpSpPr>
          <p:cNvPr id="168964" name="Group 4"/>
          <p:cNvGrpSpPr>
            <a:grpSpLocks/>
          </p:cNvGrpSpPr>
          <p:nvPr/>
        </p:nvGrpSpPr>
        <p:grpSpPr bwMode="auto">
          <a:xfrm>
            <a:off x="4102100" y="3154363"/>
            <a:ext cx="762000" cy="512762"/>
            <a:chOff x="3976" y="2145"/>
            <a:chExt cx="480" cy="323"/>
          </a:xfrm>
        </p:grpSpPr>
        <p:sp>
          <p:nvSpPr>
            <p:cNvPr id="168965" name="AutoShape 5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int[root]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max</a:t>
              </a:r>
            </a:p>
          </p:txBody>
        </p:sp>
        <p:sp>
          <p:nvSpPr>
            <p:cNvPr id="168966" name="Line 6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8967" name="Group 7"/>
          <p:cNvGrpSpPr>
            <a:grpSpLocks/>
          </p:cNvGrpSpPr>
          <p:nvPr/>
        </p:nvGrpSpPr>
        <p:grpSpPr bwMode="auto">
          <a:xfrm>
            <a:off x="2466975" y="4229100"/>
            <a:ext cx="1560513" cy="512763"/>
            <a:chOff x="3976" y="2145"/>
            <a:chExt cx="480" cy="323"/>
          </a:xfrm>
        </p:grpSpPr>
        <p:sp>
          <p:nvSpPr>
            <p:cNvPr id="168968" name="AutoShape 8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>
                  <a:latin typeface="Comic Sans MS" pitchFamily="-107" charset="0"/>
                </a:rPr>
                <a:t>[low[j], high[j]]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>
                  <a:latin typeface="Comic Sans MS" pitchFamily="-107" charset="0"/>
                </a:rPr>
                <a:t>max[j]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8970" name="Line 10"/>
          <p:cNvSpPr>
            <a:spLocks noChangeShapeType="1"/>
          </p:cNvSpPr>
          <p:nvPr/>
        </p:nvSpPr>
        <p:spPr bwMode="auto">
          <a:xfrm flipH="1">
            <a:off x="3636963" y="3654425"/>
            <a:ext cx="492125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1" name="Line 11"/>
          <p:cNvSpPr>
            <a:spLocks noChangeShapeType="1"/>
          </p:cNvSpPr>
          <p:nvPr/>
        </p:nvSpPr>
        <p:spPr bwMode="auto">
          <a:xfrm>
            <a:off x="4873625" y="3644900"/>
            <a:ext cx="4651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8972" name="Group 12"/>
          <p:cNvGrpSpPr>
            <a:grpSpLocks/>
          </p:cNvGrpSpPr>
          <p:nvPr/>
        </p:nvGrpSpPr>
        <p:grpSpPr bwMode="auto">
          <a:xfrm>
            <a:off x="5014913" y="4229100"/>
            <a:ext cx="1560512" cy="512763"/>
            <a:chOff x="3976" y="2145"/>
            <a:chExt cx="480" cy="323"/>
          </a:xfrm>
        </p:grpSpPr>
        <p:sp>
          <p:nvSpPr>
            <p:cNvPr id="168973" name="AutoShape 13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>
                  <a:latin typeface="Comic Sans MS" pitchFamily="-107" charset="0"/>
                </a:rPr>
                <a:t>[low[k], high[k]]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>
                  <a:latin typeface="Comic Sans MS" pitchFamily="-107" charset="0"/>
                </a:rPr>
                <a:t>max[k]</a:t>
              </a:r>
            </a:p>
          </p:txBody>
        </p:sp>
        <p:sp>
          <p:nvSpPr>
            <p:cNvPr id="168974" name="Line 14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8975" name="Group 15"/>
          <p:cNvGrpSpPr>
            <a:grpSpLocks/>
          </p:cNvGrpSpPr>
          <p:nvPr/>
        </p:nvGrpSpPr>
        <p:grpSpPr bwMode="auto">
          <a:xfrm>
            <a:off x="244475" y="5200650"/>
            <a:ext cx="4779963" cy="1106488"/>
            <a:chOff x="154" y="3276"/>
            <a:chExt cx="3011" cy="697"/>
          </a:xfrm>
        </p:grpSpPr>
        <p:grpSp>
          <p:nvGrpSpPr>
            <p:cNvPr id="168976" name="Group 16"/>
            <p:cNvGrpSpPr>
              <a:grpSpLocks/>
            </p:cNvGrpSpPr>
            <p:nvPr/>
          </p:nvGrpSpPr>
          <p:grpSpPr bwMode="auto">
            <a:xfrm>
              <a:off x="2340" y="3477"/>
              <a:ext cx="825" cy="79"/>
              <a:chOff x="728" y="1809"/>
              <a:chExt cx="520" cy="62"/>
            </a:xfrm>
          </p:grpSpPr>
          <p:sp>
            <p:nvSpPr>
              <p:cNvPr id="168977" name="Line 17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978" name="Line 18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979" name="Line 19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1696" y="3742"/>
              <a:ext cx="12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high[j] &lt; low[i]</a:t>
              </a:r>
            </a:p>
          </p:txBody>
        </p:sp>
        <p:grpSp>
          <p:nvGrpSpPr>
            <p:cNvPr id="168981" name="Group 21"/>
            <p:cNvGrpSpPr>
              <a:grpSpLocks/>
            </p:cNvGrpSpPr>
            <p:nvPr/>
          </p:nvGrpSpPr>
          <p:grpSpPr bwMode="auto">
            <a:xfrm>
              <a:off x="154" y="3472"/>
              <a:ext cx="825" cy="79"/>
              <a:chOff x="728" y="1809"/>
              <a:chExt cx="520" cy="62"/>
            </a:xfrm>
          </p:grpSpPr>
          <p:sp>
            <p:nvSpPr>
              <p:cNvPr id="168982" name="Line 22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983" name="Line 23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984" name="Line 24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8985" name="Text Box 25"/>
            <p:cNvSpPr txBox="1">
              <a:spLocks noChangeArrowheads="1"/>
            </p:cNvSpPr>
            <p:nvPr/>
          </p:nvSpPr>
          <p:spPr bwMode="auto">
            <a:xfrm>
              <a:off x="470" y="3737"/>
              <a:ext cx="11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high[i] &lt; low[j]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 flipV="1">
              <a:off x="972" y="3600"/>
              <a:ext cx="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87" name="Line 27"/>
            <p:cNvSpPr>
              <a:spLocks noChangeShapeType="1"/>
            </p:cNvSpPr>
            <p:nvPr/>
          </p:nvSpPr>
          <p:spPr bwMode="auto">
            <a:xfrm flipV="1">
              <a:off x="1218" y="3600"/>
              <a:ext cx="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88" name="Line 28"/>
            <p:cNvSpPr>
              <a:spLocks noChangeShapeType="1"/>
            </p:cNvSpPr>
            <p:nvPr/>
          </p:nvSpPr>
          <p:spPr bwMode="auto">
            <a:xfrm flipV="1">
              <a:off x="2052" y="3600"/>
              <a:ext cx="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89" name="Line 29"/>
            <p:cNvSpPr>
              <a:spLocks noChangeShapeType="1"/>
            </p:cNvSpPr>
            <p:nvPr/>
          </p:nvSpPr>
          <p:spPr bwMode="auto">
            <a:xfrm flipV="1">
              <a:off x="2334" y="3600"/>
              <a:ext cx="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90" name="Text Box 30"/>
            <p:cNvSpPr txBox="1">
              <a:spLocks noChangeArrowheads="1"/>
            </p:cNvSpPr>
            <p:nvPr/>
          </p:nvSpPr>
          <p:spPr bwMode="auto">
            <a:xfrm>
              <a:off x="535" y="3276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68991" name="Text Box 31"/>
            <p:cNvSpPr txBox="1">
              <a:spLocks noChangeArrowheads="1"/>
            </p:cNvSpPr>
            <p:nvPr/>
          </p:nvSpPr>
          <p:spPr bwMode="auto">
            <a:xfrm>
              <a:off x="2687" y="3276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</p:grpSp>
      <p:grpSp>
        <p:nvGrpSpPr>
          <p:cNvPr id="168992" name="Group 32"/>
          <p:cNvGrpSpPr>
            <a:grpSpLocks/>
          </p:cNvGrpSpPr>
          <p:nvPr/>
        </p:nvGrpSpPr>
        <p:grpSpPr bwMode="auto">
          <a:xfrm>
            <a:off x="1955800" y="5200650"/>
            <a:ext cx="1309688" cy="444500"/>
            <a:chOff x="1232" y="3276"/>
            <a:chExt cx="825" cy="280"/>
          </a:xfrm>
        </p:grpSpPr>
        <p:grpSp>
          <p:nvGrpSpPr>
            <p:cNvPr id="168993" name="Group 33"/>
            <p:cNvGrpSpPr>
              <a:grpSpLocks/>
            </p:cNvGrpSpPr>
            <p:nvPr/>
          </p:nvGrpSpPr>
          <p:grpSpPr bwMode="auto">
            <a:xfrm>
              <a:off x="1232" y="3477"/>
              <a:ext cx="825" cy="79"/>
              <a:chOff x="728" y="1809"/>
              <a:chExt cx="520" cy="62"/>
            </a:xfrm>
          </p:grpSpPr>
          <p:sp>
            <p:nvSpPr>
              <p:cNvPr id="168994" name="Line 34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995" name="Line 35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996" name="Line 36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1591" y="3276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sp>
        <p:nvSpPr>
          <p:cNvPr id="168998" name="Oval 38"/>
          <p:cNvSpPr>
            <a:spLocks noChangeArrowheads="1"/>
          </p:cNvSpPr>
          <p:nvPr/>
        </p:nvSpPr>
        <p:spPr bwMode="auto">
          <a:xfrm>
            <a:off x="2146300" y="3779838"/>
            <a:ext cx="2312988" cy="1327150"/>
          </a:xfrm>
          <a:prstGeom prst="ellips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99" name="Line 39"/>
          <p:cNvSpPr>
            <a:spLocks noChangeShapeType="1"/>
          </p:cNvSpPr>
          <p:nvPr/>
        </p:nvSpPr>
        <p:spPr bwMode="auto">
          <a:xfrm>
            <a:off x="3276600" y="39417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0" name="Oval 40"/>
          <p:cNvSpPr>
            <a:spLocks noChangeArrowheads="1"/>
          </p:cNvSpPr>
          <p:nvPr/>
        </p:nvSpPr>
        <p:spPr bwMode="auto">
          <a:xfrm>
            <a:off x="4603750" y="3770313"/>
            <a:ext cx="2312988" cy="1327150"/>
          </a:xfrm>
          <a:prstGeom prst="ellips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1" name="Line 41"/>
          <p:cNvSpPr>
            <a:spLocks noChangeShapeType="1"/>
          </p:cNvSpPr>
          <p:nvPr/>
        </p:nvSpPr>
        <p:spPr bwMode="auto">
          <a:xfrm>
            <a:off x="5734050" y="39322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2" name="Rectangle 42"/>
          <p:cNvSpPr>
            <a:spLocks noChangeArrowheads="1"/>
          </p:cNvSpPr>
          <p:nvPr/>
        </p:nvSpPr>
        <p:spPr bwMode="auto">
          <a:xfrm>
            <a:off x="663575" y="5889625"/>
            <a:ext cx="1998663" cy="511175"/>
          </a:xfrm>
          <a:prstGeom prst="rect">
            <a:avLst/>
          </a:prstGeom>
          <a:noFill/>
          <a:ln w="25400">
            <a:solidFill>
              <a:srgbClr val="336699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5160963" y="5957888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low[j] &lt; low[k]</a:t>
            </a:r>
          </a:p>
        </p:txBody>
      </p:sp>
      <p:grpSp>
        <p:nvGrpSpPr>
          <p:cNvPr id="169004" name="Group 44"/>
          <p:cNvGrpSpPr>
            <a:grpSpLocks/>
          </p:cNvGrpSpPr>
          <p:nvPr/>
        </p:nvGrpSpPr>
        <p:grpSpPr bwMode="auto">
          <a:xfrm>
            <a:off x="5326063" y="5241925"/>
            <a:ext cx="1309687" cy="406400"/>
            <a:chOff x="3595" y="3302"/>
            <a:chExt cx="825" cy="256"/>
          </a:xfrm>
        </p:grpSpPr>
        <p:grpSp>
          <p:nvGrpSpPr>
            <p:cNvPr id="169005" name="Group 45"/>
            <p:cNvGrpSpPr>
              <a:grpSpLocks/>
            </p:cNvGrpSpPr>
            <p:nvPr/>
          </p:nvGrpSpPr>
          <p:grpSpPr bwMode="auto">
            <a:xfrm>
              <a:off x="3595" y="3479"/>
              <a:ext cx="825" cy="79"/>
              <a:chOff x="728" y="1809"/>
              <a:chExt cx="520" cy="62"/>
            </a:xfrm>
          </p:grpSpPr>
          <p:sp>
            <p:nvSpPr>
              <p:cNvPr id="169006" name="Line 46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07" name="Line 47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08" name="Line 48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9009" name="Text Box 49"/>
            <p:cNvSpPr txBox="1">
              <a:spLocks noChangeArrowheads="1"/>
            </p:cNvSpPr>
            <p:nvPr/>
          </p:nvSpPr>
          <p:spPr bwMode="auto">
            <a:xfrm>
              <a:off x="3951" y="3302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k</a:t>
              </a:r>
            </a:p>
          </p:txBody>
        </p:sp>
      </p:grpSp>
      <p:sp>
        <p:nvSpPr>
          <p:cNvPr id="169010" name="Rectangle 50"/>
          <p:cNvSpPr>
            <a:spLocks noChangeArrowheads="1"/>
          </p:cNvSpPr>
          <p:nvPr/>
        </p:nvSpPr>
        <p:spPr bwMode="auto">
          <a:xfrm>
            <a:off x="5086350" y="5889625"/>
            <a:ext cx="1784350" cy="511175"/>
          </a:xfrm>
          <a:prstGeom prst="rect">
            <a:avLst/>
          </a:prstGeom>
          <a:noFill/>
          <a:ln w="25400">
            <a:solidFill>
              <a:srgbClr val="336699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11" name="Text Box 51"/>
          <p:cNvSpPr txBox="1">
            <a:spLocks noChangeArrowheads="1"/>
          </p:cNvSpPr>
          <p:nvPr/>
        </p:nvSpPr>
        <p:spPr bwMode="auto">
          <a:xfrm>
            <a:off x="7094538" y="5541963"/>
            <a:ext cx="1941512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en-US">
                <a:latin typeface="Comic Sans MS" pitchFamily="-107" charset="0"/>
              </a:rPr>
              <a:t>No overlap!</a:t>
            </a:r>
          </a:p>
          <a:p>
            <a:pPr>
              <a:lnSpc>
                <a:spcPct val="130000"/>
              </a:lnSpc>
            </a:pPr>
            <a:r>
              <a:rPr lang="en-US">
                <a:latin typeface="Comic Sans MS" pitchFamily="-107" charset="0"/>
              </a:rPr>
              <a:t>high[i] &lt; low[k]</a:t>
            </a:r>
          </a:p>
        </p:txBody>
      </p:sp>
      <p:sp>
        <p:nvSpPr>
          <p:cNvPr id="169012" name="Text Box 52"/>
          <p:cNvSpPr txBox="1">
            <a:spLocks noChangeArrowheads="1"/>
          </p:cNvSpPr>
          <p:nvPr/>
        </p:nvSpPr>
        <p:spPr bwMode="auto">
          <a:xfrm>
            <a:off x="2660650" y="3413125"/>
            <a:ext cx="1196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max[left]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1FF96E-E481-3B46-8502-CA19BC5B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7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  <p:bldP spid="169002" grpId="0" animBg="1"/>
      <p:bldP spid="169003" grpId="0"/>
      <p:bldP spid="1690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Dynamic Programming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43537"/>
          </a:xfrm>
        </p:spPr>
        <p:txBody>
          <a:bodyPr/>
          <a:lstStyle/>
          <a:p>
            <a:pPr eaLnBrk="1" hangingPunct="1">
              <a:spcBef>
                <a:spcPts val="2472"/>
              </a:spcBef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An algorithm design technique for </a:t>
            </a:r>
            <a:r>
              <a:rPr lang="en-US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optimization problems </a:t>
            </a:r>
            <a:r>
              <a:rPr lang="en-US" dirty="0">
                <a:solidFill>
                  <a:schemeClr val="tx1"/>
                </a:solidFill>
                <a:ea typeface="ＭＳ Ｐゴシック" pitchFamily="-106" charset="-128"/>
                <a:cs typeface="ＭＳ Ｐゴシック" pitchFamily="-106" charset="-128"/>
              </a:rPr>
              <a:t>(similar to divide and conquer)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spcBef>
                <a:spcPts val="2472"/>
              </a:spcBef>
            </a:pP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Divide and conquer</a:t>
            </a:r>
          </a:p>
          <a:p>
            <a:pPr lvl="1" eaLnBrk="1" hangingPunct="1">
              <a:spcBef>
                <a:spcPts val="2472"/>
              </a:spcBef>
            </a:pPr>
            <a:r>
              <a:rPr lang="en-US" dirty="0"/>
              <a:t>Partition the problem into </a:t>
            </a:r>
            <a:r>
              <a:rPr lang="en-US" b="1" dirty="0"/>
              <a:t>independent</a:t>
            </a:r>
            <a:r>
              <a:rPr lang="en-US" dirty="0"/>
              <a:t> </a:t>
            </a:r>
            <a:r>
              <a:rPr lang="en-US" dirty="0" err="1"/>
              <a:t>subproblems</a:t>
            </a:r>
            <a:endParaRPr lang="en-US" dirty="0"/>
          </a:p>
          <a:p>
            <a:pPr lvl="1" eaLnBrk="1" hangingPunct="1">
              <a:spcBef>
                <a:spcPts val="2472"/>
              </a:spcBef>
            </a:pPr>
            <a:r>
              <a:rPr lang="en-US" dirty="0"/>
              <a:t>Solve the </a:t>
            </a:r>
            <a:r>
              <a:rPr lang="en-US" dirty="0" err="1"/>
              <a:t>subproblems</a:t>
            </a:r>
            <a:r>
              <a:rPr lang="en-US" dirty="0"/>
              <a:t> recursively</a:t>
            </a:r>
          </a:p>
          <a:p>
            <a:pPr lvl="1" eaLnBrk="1" hangingPunct="1">
              <a:spcBef>
                <a:spcPts val="2472"/>
              </a:spcBef>
            </a:pPr>
            <a:r>
              <a:rPr lang="en-US" dirty="0"/>
              <a:t>Combine the solutions to solve the original problem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8C7F8-113B-8848-9405-EBA9FD1AEBA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1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Dynamic Programming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9825"/>
            <a:ext cx="8229600" cy="56038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Used for </a:t>
            </a:r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optimization problems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>
              <a:lnSpc>
                <a:spcPct val="140000"/>
              </a:lnSpc>
            </a:pPr>
            <a:r>
              <a:rPr lang="en-US"/>
              <a:t>Find a solution with the optimal value (minimum or maximum)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A set of choices must be made to get an optimal solution</a:t>
            </a:r>
          </a:p>
          <a:p>
            <a:pPr lvl="1" eaLnBrk="1" hangingPunct="1">
              <a:lnSpc>
                <a:spcPct val="140000"/>
              </a:lnSpc>
            </a:pPr>
            <a:r>
              <a:rPr lang="en-US"/>
              <a:t>There may be many solutions that return the optimal value: we want to find one of them</a:t>
            </a:r>
            <a:endParaRPr lang="en-US" b="1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8C7F8-113B-8848-9405-EBA9FD1AEBA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0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Dynamic Programming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9825"/>
            <a:ext cx="8229600" cy="56038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Applicable when </a:t>
            </a:r>
            <a:r>
              <a:rPr lang="en-US" sz="2400" dirty="0" err="1">
                <a:ea typeface="ＭＳ Ｐゴシック" pitchFamily="-106" charset="-128"/>
                <a:cs typeface="ＭＳ Ｐゴシック" pitchFamily="-106" charset="-128"/>
              </a:rPr>
              <a:t>subproblems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are </a:t>
            </a: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</a:rPr>
              <a:t>not independent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000" dirty="0" err="1">
                <a:solidFill>
                  <a:srgbClr val="DD0111"/>
                </a:solidFill>
              </a:rPr>
              <a:t>Subproblems</a:t>
            </a:r>
            <a:r>
              <a:rPr lang="en-US" sz="2000" dirty="0">
                <a:solidFill>
                  <a:srgbClr val="DD0111"/>
                </a:solidFill>
              </a:rPr>
              <a:t> share </a:t>
            </a:r>
            <a:r>
              <a:rPr lang="en-US" sz="2000" dirty="0" err="1">
                <a:solidFill>
                  <a:srgbClr val="DD0111"/>
                </a:solidFill>
              </a:rPr>
              <a:t>subsubproblems</a:t>
            </a:r>
            <a:endParaRPr lang="en-US" sz="2000" dirty="0">
              <a:solidFill>
                <a:srgbClr val="DD0111"/>
              </a:solidFill>
            </a:endParaRP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E.g.: </a:t>
            </a:r>
            <a:r>
              <a:rPr lang="en-US" sz="2400" dirty="0">
                <a:solidFill>
                  <a:schemeClr val="tx1"/>
                </a:solidFill>
                <a:ea typeface="ＭＳ Ｐゴシック" pitchFamily="-106" charset="-128"/>
                <a:cs typeface="ＭＳ Ｐゴシック" pitchFamily="-106" charset="-128"/>
              </a:rPr>
              <a:t>Fibonacci numbers: </a:t>
            </a:r>
          </a:p>
          <a:p>
            <a:pPr lvl="2" eaLnBrk="1" hangingPunct="1"/>
            <a:r>
              <a:rPr lang="en-US" dirty="0">
                <a:ea typeface="ＭＳ Ｐゴシック" pitchFamily="-106" charset="-128"/>
              </a:rPr>
              <a:t>Recurrence: 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</a:rPr>
              <a:t>F(n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) = F(n-1) + F(n-2)</a:t>
            </a:r>
          </a:p>
          <a:p>
            <a:pPr lvl="2" eaLnBrk="1" hangingPunct="1"/>
            <a:r>
              <a:rPr lang="en-US" dirty="0">
                <a:ea typeface="ＭＳ Ｐゴシック" pitchFamily="-106" charset="-128"/>
              </a:rPr>
              <a:t>Boundary conditions: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F(1) = 0, F(2) = 1</a:t>
            </a:r>
          </a:p>
          <a:p>
            <a:pPr lvl="2" eaLnBrk="1" hangingPunct="1"/>
            <a:r>
              <a:rPr lang="en-US" dirty="0">
                <a:ea typeface="ＭＳ Ｐゴシック" pitchFamily="-106" charset="-128"/>
              </a:rPr>
              <a:t>Compute: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F(5) = 3,</a:t>
            </a:r>
            <a:r>
              <a:rPr lang="en-US" dirty="0">
                <a:ea typeface="ＭＳ Ｐゴシック" pitchFamily="-106" charset="-128"/>
              </a:rPr>
              <a:t>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F(3) = 1, F(4) = 2</a:t>
            </a:r>
            <a:endParaRPr lang="en-US" sz="1800" dirty="0">
              <a:solidFill>
                <a:srgbClr val="DD0111"/>
              </a:solidFill>
              <a:ea typeface="ＭＳ Ｐゴシック" pitchFamily="-106" charset="-128"/>
            </a:endParaRPr>
          </a:p>
          <a:p>
            <a:pPr lvl="1" eaLnBrk="1" hangingPunct="1">
              <a:lnSpc>
                <a:spcPct val="140000"/>
              </a:lnSpc>
            </a:pPr>
            <a:r>
              <a:rPr lang="en-US" sz="2000" dirty="0"/>
              <a:t>A divide and conquer approach would repeatedly solve the common </a:t>
            </a:r>
            <a:r>
              <a:rPr lang="en-US" sz="2000" dirty="0" err="1"/>
              <a:t>subproblems</a:t>
            </a:r>
            <a:endParaRPr lang="en-US" sz="2000" dirty="0"/>
          </a:p>
          <a:p>
            <a:pPr lvl="1" eaLnBrk="1" hangingPunct="1">
              <a:lnSpc>
                <a:spcPct val="140000"/>
              </a:lnSpc>
            </a:pPr>
            <a:r>
              <a:rPr lang="en-US" sz="2000" dirty="0"/>
              <a:t>Dynamic programming solves every </a:t>
            </a:r>
            <a:r>
              <a:rPr lang="en-US" sz="2000" dirty="0" err="1"/>
              <a:t>subproblem</a:t>
            </a:r>
            <a:r>
              <a:rPr lang="en-US" sz="2000" dirty="0"/>
              <a:t> just once and stores the answer in a table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8C7F8-113B-8848-9405-EBA9FD1AEBA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Dynamic Programming Algorithm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Characterize the structure of an optimal solution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Recursively define the value of an optimal solution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Compute the value of an optimal solution in a bottom-up fashion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Construct an optimal solution from computed information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8C7F8-113B-8848-9405-EBA9FD1AEBA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0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86765" y="100013"/>
            <a:ext cx="8792882" cy="906462"/>
          </a:xfrm>
        </p:spPr>
        <p:txBody>
          <a:bodyPr/>
          <a:lstStyle/>
          <a:p>
            <a:pPr eaLnBrk="1" hangingPunct="1"/>
            <a:r>
              <a:rPr lang="en-US" sz="3800" dirty="0">
                <a:ea typeface="ＭＳ Ｐゴシック" pitchFamily="-106" charset="-128"/>
                <a:cs typeface="ＭＳ Ｐゴシック" pitchFamily="-106" charset="-128"/>
              </a:rPr>
              <a:t>Elements of Dynamic Programming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663" y="1255713"/>
            <a:ext cx="8229600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An optimal solution to a problem contains within it an optimal solution to subproblems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Optimal solution to the entire problem is built in a bottom-up manner from optimal solutions to subproblems</a:t>
            </a:r>
          </a:p>
          <a:p>
            <a:pPr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Overlapping Subproblems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/>
              <a:t>If a recursive algorithm revisits the same subproblems again and again </a:t>
            </a:r>
            <a:r>
              <a:rPr lang="en-US">
                <a:sym typeface="Symbol" pitchFamily="-106" charset="2"/>
              </a:rPr>
              <a:t> the problem has overlapping subproblems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8C7F8-113B-8848-9405-EBA9FD1AEBA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6567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146175" y="3128037"/>
            <a:ext cx="6540500" cy="2909887"/>
          </a:xfrm>
          <a:noFill/>
        </p:spPr>
      </p:pic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Assembly Line Scheduling</a:t>
            </a:r>
          </a:p>
        </p:txBody>
      </p:sp>
      <p:sp>
        <p:nvSpPr>
          <p:cNvPr id="535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64578"/>
            <a:ext cx="8270875" cy="2916237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Automobile factory with two assembly lines</a:t>
            </a:r>
          </a:p>
          <a:p>
            <a:pPr lvl="1" eaLnBrk="1" hangingPunct="1"/>
            <a:r>
              <a:rPr lang="en-US" sz="2000" dirty="0"/>
              <a:t>Each line has </a:t>
            </a:r>
            <a:r>
              <a:rPr lang="en-US" sz="2000" dirty="0">
                <a:latin typeface="Comic Sans MS" pitchFamily="-106" charset="0"/>
              </a:rPr>
              <a:t>n </a:t>
            </a:r>
            <a:r>
              <a:rPr lang="en-US" sz="2000" dirty="0"/>
              <a:t>stations: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1,1</a:t>
            </a:r>
            <a:r>
              <a:rPr lang="en-US" sz="2000" dirty="0">
                <a:latin typeface="Comic Sans MS" pitchFamily="-106" charset="0"/>
              </a:rPr>
              <a:t>, . . . , S</a:t>
            </a:r>
            <a:r>
              <a:rPr lang="en-US" sz="2000" baseline="-25000" dirty="0">
                <a:latin typeface="Comic Sans MS" pitchFamily="-106" charset="0"/>
              </a:rPr>
              <a:t>1,n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2,1</a:t>
            </a:r>
            <a:r>
              <a:rPr lang="en-US" sz="2000" dirty="0">
                <a:latin typeface="Comic Sans MS" pitchFamily="-106" charset="0"/>
              </a:rPr>
              <a:t>, . . . , S</a:t>
            </a:r>
            <a:r>
              <a:rPr lang="en-US" sz="2000" baseline="-25000" dirty="0">
                <a:latin typeface="Comic Sans MS" pitchFamily="-106" charset="0"/>
              </a:rPr>
              <a:t>2,n</a:t>
            </a:r>
            <a:endParaRPr lang="en-US" sz="2000" dirty="0">
              <a:latin typeface="Comic Sans MS" pitchFamily="-106" charset="0"/>
            </a:endParaRPr>
          </a:p>
          <a:p>
            <a:pPr lvl="1" eaLnBrk="1" hangingPunct="1"/>
            <a:r>
              <a:rPr lang="en-US" sz="2000" dirty="0"/>
              <a:t>Corresponding stations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 j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2, j</a:t>
            </a:r>
            <a:r>
              <a:rPr lang="en-US" sz="2000" dirty="0"/>
              <a:t> perform the same function but can take different amounts of time </a:t>
            </a:r>
            <a:r>
              <a:rPr lang="en-US" sz="2000" dirty="0">
                <a:latin typeface="Comic Sans MS" pitchFamily="-106" charset="0"/>
              </a:rPr>
              <a:t>a</a:t>
            </a:r>
            <a:r>
              <a:rPr lang="en-US" sz="2000" baseline="-25000" dirty="0">
                <a:latin typeface="Comic Sans MS" pitchFamily="-106" charset="0"/>
              </a:rPr>
              <a:t>1, j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a</a:t>
            </a:r>
            <a:r>
              <a:rPr lang="en-US" sz="2000" baseline="-25000" dirty="0">
                <a:latin typeface="Comic Sans MS" pitchFamily="-106" charset="0"/>
              </a:rPr>
              <a:t>2, j</a:t>
            </a:r>
            <a:r>
              <a:rPr lang="en-US" sz="2000" dirty="0"/>
              <a:t> </a:t>
            </a:r>
          </a:p>
          <a:p>
            <a:pPr lvl="1" eaLnBrk="1" hangingPunct="1"/>
            <a:r>
              <a:rPr lang="en-US" sz="2000" dirty="0"/>
              <a:t>Times to enter are </a:t>
            </a:r>
            <a:r>
              <a:rPr lang="en-US" sz="2000" dirty="0">
                <a:latin typeface="Comic Sans MS" pitchFamily="-106" charset="0"/>
              </a:rPr>
              <a:t>e</a:t>
            </a:r>
            <a:r>
              <a:rPr lang="en-US" sz="2000" baseline="-25000" dirty="0">
                <a:latin typeface="Comic Sans MS" pitchFamily="-106" charset="0"/>
              </a:rPr>
              <a:t>1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e</a:t>
            </a:r>
            <a:r>
              <a:rPr lang="en-US" sz="2000" baseline="-25000" dirty="0">
                <a:latin typeface="Comic Sans MS" pitchFamily="-106" charset="0"/>
              </a:rPr>
              <a:t>2</a:t>
            </a:r>
            <a:r>
              <a:rPr lang="en-US" sz="2000" dirty="0">
                <a:latin typeface="Comic Sans MS" pitchFamily="-106" charset="0"/>
              </a:rPr>
              <a:t> </a:t>
            </a:r>
            <a:r>
              <a:rPr lang="en-US" sz="2000" dirty="0"/>
              <a:t>and times to exit are </a:t>
            </a:r>
            <a:r>
              <a:rPr lang="en-US" sz="2000" dirty="0">
                <a:latin typeface="Comic Sans MS" pitchFamily="-106" charset="0"/>
              </a:rPr>
              <a:t>x</a:t>
            </a:r>
            <a:r>
              <a:rPr lang="en-US" sz="2000" baseline="-25000" dirty="0">
                <a:latin typeface="Comic Sans MS" pitchFamily="-106" charset="0"/>
              </a:rPr>
              <a:t>1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6" charset="0"/>
              </a:rPr>
              <a:t>x</a:t>
            </a:r>
            <a:r>
              <a:rPr lang="en-US" sz="2000" baseline="-25000" dirty="0">
                <a:latin typeface="Comic Sans MS" pitchFamily="-106" charset="0"/>
              </a:rPr>
              <a:t>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72B63-B9EC-3947-8278-4264B2D0BB0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3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06500" y="2721922"/>
            <a:ext cx="6540500" cy="2909888"/>
          </a:xfrm>
          <a:noFill/>
        </p:spPr>
      </p:pic>
      <p:sp>
        <p:nvSpPr>
          <p:cNvPr id="634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Assembly Line</a:t>
            </a:r>
          </a:p>
        </p:txBody>
      </p:sp>
      <p:sp>
        <p:nvSpPr>
          <p:cNvPr id="6349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77388"/>
            <a:ext cx="8516750" cy="2916237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After going through a station, the car can either:</a:t>
            </a:r>
          </a:p>
          <a:p>
            <a:pPr lvl="1" eaLnBrk="1" hangingPunct="1"/>
            <a:r>
              <a:rPr lang="en-US" sz="2000" dirty="0"/>
              <a:t>stay on same line at no cost, or </a:t>
            </a:r>
          </a:p>
          <a:p>
            <a:pPr lvl="1" eaLnBrk="1" hangingPunct="1"/>
            <a:r>
              <a:rPr lang="en-US" sz="2000" dirty="0"/>
              <a:t>transfer to other line: cost after </a:t>
            </a:r>
            <a:r>
              <a:rPr lang="en-US" sz="2000" dirty="0" err="1">
                <a:latin typeface="Comic Sans MS" pitchFamily="-106" charset="0"/>
              </a:rPr>
              <a:t>S</a:t>
            </a:r>
            <a:r>
              <a:rPr lang="en-US" sz="2000" baseline="-25000" dirty="0" err="1">
                <a:latin typeface="Comic Sans MS" pitchFamily="-106" charset="0"/>
              </a:rPr>
              <a:t>i,j</a:t>
            </a:r>
            <a:r>
              <a:rPr lang="en-US" sz="2000" dirty="0"/>
              <a:t> is </a:t>
            </a:r>
            <a:r>
              <a:rPr lang="en-US" sz="2000" dirty="0" err="1">
                <a:latin typeface="Comic Sans MS" pitchFamily="-106" charset="0"/>
              </a:rPr>
              <a:t>t</a:t>
            </a:r>
            <a:r>
              <a:rPr lang="en-US" sz="2000" baseline="-25000" dirty="0" err="1">
                <a:latin typeface="Comic Sans MS" pitchFamily="-106" charset="0"/>
              </a:rPr>
              <a:t>i,j</a:t>
            </a:r>
            <a:r>
              <a:rPr lang="en-US" sz="2000" dirty="0">
                <a:latin typeface="Comic Sans MS" pitchFamily="-106" charset="0"/>
              </a:rPr>
              <a:t> , </a:t>
            </a:r>
            <a:r>
              <a:rPr lang="en-US" sz="2000" dirty="0" err="1">
                <a:latin typeface="Comic Sans MS" pitchFamily="-106" charset="0"/>
              </a:rPr>
              <a:t>i</a:t>
            </a:r>
            <a:r>
              <a:rPr lang="en-US" sz="2000" dirty="0">
                <a:latin typeface="Comic Sans MS" pitchFamily="-106" charset="0"/>
              </a:rPr>
              <a:t> = 1, 2, j = 1, . . . , n-1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72B63-B9EC-3947-8278-4264B2D0BB0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50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82650" y="2840135"/>
            <a:ext cx="7313613" cy="3254375"/>
          </a:xfrm>
          <a:noFill/>
        </p:spPr>
      </p:pic>
      <p:sp>
        <p:nvSpPr>
          <p:cNvPr id="655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Assembly Line Scheduling</a:t>
            </a:r>
          </a:p>
        </p:txBody>
      </p:sp>
      <p:sp>
        <p:nvSpPr>
          <p:cNvPr id="6554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57288"/>
            <a:ext cx="8270875" cy="2916237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Problem: </a:t>
            </a:r>
          </a:p>
          <a:p>
            <a:pPr eaLnBrk="1" hangingPunct="1">
              <a:buFontTx/>
              <a:buNone/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	What stations should be chosen from line 1 and what from line 2 in order to </a:t>
            </a:r>
            <a:r>
              <a:rPr lang="en-US" sz="240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minimize the total time through the factory for one car</a:t>
            </a:r>
            <a:r>
              <a:rPr lang="en-US" sz="2400">
                <a:solidFill>
                  <a:srgbClr val="CC0000"/>
                </a:solidFill>
                <a:ea typeface="ＭＳ Ｐゴシック" pitchFamily="-106" charset="-128"/>
                <a:cs typeface="ＭＳ Ｐゴシック" pitchFamily="-106" charset="-128"/>
              </a:rPr>
              <a:t>?</a:t>
            </a:r>
          </a:p>
          <a:p>
            <a:pPr eaLnBrk="1" hangingPunct="1">
              <a:buFontTx/>
              <a:buNone/>
            </a:pPr>
            <a:endParaRPr lang="en-US" sz="240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72B63-B9EC-3947-8278-4264B2D0BB0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4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One Solution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Brute force</a:t>
            </a:r>
          </a:p>
          <a:p>
            <a:pPr lvl="1" eaLnBrk="1" hangingPunct="1"/>
            <a:r>
              <a:rPr lang="en-US"/>
              <a:t>Enumerate all possibilities of selecting stations</a:t>
            </a:r>
          </a:p>
          <a:p>
            <a:pPr lvl="1" eaLnBrk="1" hangingPunct="1"/>
            <a:r>
              <a:rPr lang="en-US"/>
              <a:t>Compute how long it takes in each case and choose the best one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There are </a:t>
            </a:r>
            <a:r>
              <a:rPr lang="en-US">
                <a:latin typeface="Comic Sans MS" pitchFamily="-106" charset="0"/>
              </a:rPr>
              <a:t>2</a:t>
            </a:r>
            <a:r>
              <a:rPr lang="en-US" baseline="30000">
                <a:latin typeface="Comic Sans MS" pitchFamily="-106" charset="0"/>
              </a:rPr>
              <a:t>n</a:t>
            </a:r>
            <a:r>
              <a:rPr lang="en-US"/>
              <a:t> possible ways to choose stations</a:t>
            </a:r>
          </a:p>
          <a:p>
            <a:pPr lvl="1" eaLnBrk="1" hangingPunct="1"/>
            <a:r>
              <a:rPr lang="en-US"/>
              <a:t>Infeasible when </a:t>
            </a:r>
            <a:r>
              <a:rPr lang="en-US">
                <a:latin typeface="Comic Sans MS" pitchFamily="-106" charset="0"/>
              </a:rPr>
              <a:t>n</a:t>
            </a:r>
            <a:r>
              <a:rPr lang="en-US"/>
              <a:t> is large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62916" y="3206751"/>
            <a:ext cx="6688137" cy="1677988"/>
            <a:chOff x="746" y="2869"/>
            <a:chExt cx="4213" cy="105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646" y="3050"/>
              <a:ext cx="2075" cy="192"/>
              <a:chOff x="1502" y="2762"/>
              <a:chExt cx="2075" cy="192"/>
            </a:xfrm>
          </p:grpSpPr>
          <p:sp>
            <p:nvSpPr>
              <p:cNvPr id="67601" name="Rectangle 6"/>
              <p:cNvSpPr>
                <a:spLocks noChangeArrowheads="1"/>
              </p:cNvSpPr>
              <p:nvPr/>
            </p:nvSpPr>
            <p:spPr bwMode="auto">
              <a:xfrm>
                <a:off x="1502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/>
                    <a:cs typeface="Century Gothic"/>
                  </a:rPr>
                  <a:t>1</a:t>
                </a:r>
              </a:p>
            </p:txBody>
          </p:sp>
          <p:sp>
            <p:nvSpPr>
              <p:cNvPr id="67602" name="Rectangle 7"/>
              <p:cNvSpPr>
                <a:spLocks noChangeArrowheads="1"/>
              </p:cNvSpPr>
              <p:nvPr/>
            </p:nvSpPr>
            <p:spPr bwMode="auto">
              <a:xfrm>
                <a:off x="1761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/>
                    <a:cs typeface="Century Gothic"/>
                  </a:rPr>
                  <a:t>0</a:t>
                </a:r>
              </a:p>
            </p:txBody>
          </p:sp>
          <p:sp>
            <p:nvSpPr>
              <p:cNvPr id="67603" name="Rectangle 8"/>
              <p:cNvSpPr>
                <a:spLocks noChangeArrowheads="1"/>
              </p:cNvSpPr>
              <p:nvPr/>
            </p:nvSpPr>
            <p:spPr bwMode="auto">
              <a:xfrm>
                <a:off x="2021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/>
                    <a:cs typeface="Century Gothic"/>
                  </a:rPr>
                  <a:t>0</a:t>
                </a:r>
              </a:p>
            </p:txBody>
          </p:sp>
          <p:sp>
            <p:nvSpPr>
              <p:cNvPr id="67604" name="Rectangle 9"/>
              <p:cNvSpPr>
                <a:spLocks noChangeArrowheads="1"/>
              </p:cNvSpPr>
              <p:nvPr/>
            </p:nvSpPr>
            <p:spPr bwMode="auto">
              <a:xfrm>
                <a:off x="2281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/>
                    <a:cs typeface="Century Gothic"/>
                  </a:rPr>
                  <a:t>1</a:t>
                </a:r>
              </a:p>
            </p:txBody>
          </p:sp>
          <p:sp>
            <p:nvSpPr>
              <p:cNvPr id="67605" name="Rectangle 10"/>
              <p:cNvSpPr>
                <a:spLocks noChangeArrowheads="1"/>
              </p:cNvSpPr>
              <p:nvPr/>
            </p:nvSpPr>
            <p:spPr bwMode="auto">
              <a:xfrm>
                <a:off x="2540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/>
                  <a:cs typeface="Century Gothic"/>
                </a:endParaRPr>
              </a:p>
            </p:txBody>
          </p:sp>
          <p:sp>
            <p:nvSpPr>
              <p:cNvPr id="67606" name="Rectangle 11"/>
              <p:cNvSpPr>
                <a:spLocks noChangeArrowheads="1"/>
              </p:cNvSpPr>
              <p:nvPr/>
            </p:nvSpPr>
            <p:spPr bwMode="auto">
              <a:xfrm>
                <a:off x="2799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/>
                  <a:cs typeface="Century Gothic"/>
                </a:endParaRPr>
              </a:p>
            </p:txBody>
          </p:sp>
          <p:sp>
            <p:nvSpPr>
              <p:cNvPr id="67607" name="Rectangle 12"/>
              <p:cNvSpPr>
                <a:spLocks noChangeArrowheads="1"/>
              </p:cNvSpPr>
              <p:nvPr/>
            </p:nvSpPr>
            <p:spPr bwMode="auto">
              <a:xfrm>
                <a:off x="3058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/>
                  <a:cs typeface="Century Gothic"/>
                </a:endParaRPr>
              </a:p>
            </p:txBody>
          </p:sp>
          <p:sp>
            <p:nvSpPr>
              <p:cNvPr id="67608" name="Rectangle 13"/>
              <p:cNvSpPr>
                <a:spLocks noChangeArrowheads="1"/>
              </p:cNvSpPr>
              <p:nvPr/>
            </p:nvSpPr>
            <p:spPr bwMode="auto">
              <a:xfrm>
                <a:off x="3317" y="2762"/>
                <a:ext cx="26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>
                    <a:latin typeface="Century Gothic"/>
                    <a:cs typeface="Century Gothic"/>
                  </a:rPr>
                  <a:t>1</a:t>
                </a:r>
              </a:p>
            </p:txBody>
          </p:sp>
        </p:grpSp>
        <p:sp>
          <p:nvSpPr>
            <p:cNvPr id="67591" name="Line 14"/>
            <p:cNvSpPr>
              <a:spLocks noChangeShapeType="1"/>
            </p:cNvSpPr>
            <p:nvPr/>
          </p:nvSpPr>
          <p:spPr bwMode="auto">
            <a:xfrm>
              <a:off x="2842" y="3146"/>
              <a:ext cx="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  <p:sp>
          <p:nvSpPr>
            <p:cNvPr id="67592" name="Line 15"/>
            <p:cNvSpPr>
              <a:spLocks noChangeShapeType="1"/>
            </p:cNvSpPr>
            <p:nvPr/>
          </p:nvSpPr>
          <p:spPr bwMode="auto">
            <a:xfrm flipH="1" flipV="1">
              <a:off x="3634" y="3293"/>
              <a:ext cx="152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  <p:sp>
          <p:nvSpPr>
            <p:cNvPr id="67593" name="Text Box 16"/>
            <p:cNvSpPr txBox="1">
              <a:spLocks noChangeArrowheads="1"/>
            </p:cNvSpPr>
            <p:nvPr/>
          </p:nvSpPr>
          <p:spPr bwMode="auto">
            <a:xfrm>
              <a:off x="3519" y="3519"/>
              <a:ext cx="144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/>
                  <a:cs typeface="Century Gothic"/>
                </a:rPr>
                <a:t>1 if choosing line 1 </a:t>
              </a:r>
            </a:p>
            <a:p>
              <a:r>
                <a:rPr lang="en-US">
                  <a:latin typeface="Century Gothic"/>
                  <a:cs typeface="Century Gothic"/>
                </a:rPr>
                <a:t>at step j (= n)</a:t>
              </a:r>
            </a:p>
          </p:txBody>
        </p:sp>
        <p:sp>
          <p:nvSpPr>
            <p:cNvPr id="67594" name="Text Box 17"/>
            <p:cNvSpPr txBox="1">
              <a:spLocks noChangeArrowheads="1"/>
            </p:cNvSpPr>
            <p:nvPr/>
          </p:nvSpPr>
          <p:spPr bwMode="auto">
            <a:xfrm>
              <a:off x="1696" y="2869"/>
              <a:ext cx="17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Century Gothic"/>
                  <a:cs typeface="Century Gothic"/>
                </a:rPr>
                <a:t>1</a:t>
              </a:r>
            </a:p>
          </p:txBody>
        </p:sp>
        <p:sp>
          <p:nvSpPr>
            <p:cNvPr id="67595" name="Text Box 18"/>
            <p:cNvSpPr txBox="1">
              <a:spLocks noChangeArrowheads="1"/>
            </p:cNvSpPr>
            <p:nvPr/>
          </p:nvSpPr>
          <p:spPr bwMode="auto">
            <a:xfrm>
              <a:off x="1954" y="2869"/>
              <a:ext cx="17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Century Gothic"/>
                  <a:cs typeface="Century Gothic"/>
                </a:rPr>
                <a:t>2</a:t>
              </a:r>
            </a:p>
          </p:txBody>
        </p:sp>
        <p:sp>
          <p:nvSpPr>
            <p:cNvPr id="67596" name="Text Box 19"/>
            <p:cNvSpPr txBox="1">
              <a:spLocks noChangeArrowheads="1"/>
            </p:cNvSpPr>
            <p:nvPr/>
          </p:nvSpPr>
          <p:spPr bwMode="auto">
            <a:xfrm>
              <a:off x="2215" y="2869"/>
              <a:ext cx="17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Century Gothic"/>
                  <a:cs typeface="Century Gothic"/>
                </a:rPr>
                <a:t>3</a:t>
              </a:r>
            </a:p>
          </p:txBody>
        </p:sp>
        <p:sp>
          <p:nvSpPr>
            <p:cNvPr id="67597" name="Text Box 20"/>
            <p:cNvSpPr txBox="1">
              <a:spLocks noChangeArrowheads="1"/>
            </p:cNvSpPr>
            <p:nvPr/>
          </p:nvSpPr>
          <p:spPr bwMode="auto">
            <a:xfrm>
              <a:off x="2480" y="2869"/>
              <a:ext cx="17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Century Gothic"/>
                  <a:cs typeface="Century Gothic"/>
                </a:rPr>
                <a:t>4</a:t>
              </a:r>
            </a:p>
          </p:txBody>
        </p:sp>
        <p:sp>
          <p:nvSpPr>
            <p:cNvPr id="67598" name="Text Box 21"/>
            <p:cNvSpPr txBox="1">
              <a:spLocks noChangeArrowheads="1"/>
            </p:cNvSpPr>
            <p:nvPr/>
          </p:nvSpPr>
          <p:spPr bwMode="auto">
            <a:xfrm>
              <a:off x="3508" y="286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Century Gothic"/>
                  <a:cs typeface="Century Gothic"/>
                </a:rPr>
                <a:t>n</a:t>
              </a:r>
            </a:p>
          </p:txBody>
        </p:sp>
        <p:sp>
          <p:nvSpPr>
            <p:cNvPr id="67599" name="Text Box 22"/>
            <p:cNvSpPr txBox="1">
              <a:spLocks noChangeArrowheads="1"/>
            </p:cNvSpPr>
            <p:nvPr/>
          </p:nvSpPr>
          <p:spPr bwMode="auto">
            <a:xfrm>
              <a:off x="746" y="3519"/>
              <a:ext cx="144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/>
                  <a:cs typeface="Century Gothic"/>
                </a:rPr>
                <a:t>0 if choosing line 2 </a:t>
              </a:r>
            </a:p>
            <a:p>
              <a:r>
                <a:rPr lang="en-US">
                  <a:latin typeface="Century Gothic"/>
                  <a:cs typeface="Century Gothic"/>
                </a:rPr>
                <a:t>at step j (= 3)</a:t>
              </a:r>
            </a:p>
          </p:txBody>
        </p:sp>
        <p:sp>
          <p:nvSpPr>
            <p:cNvPr id="67600" name="Line 23"/>
            <p:cNvSpPr>
              <a:spLocks noChangeShapeType="1"/>
            </p:cNvSpPr>
            <p:nvPr/>
          </p:nvSpPr>
          <p:spPr bwMode="auto">
            <a:xfrm flipV="1">
              <a:off x="1623" y="3287"/>
              <a:ext cx="644" cy="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8C7F8-113B-8848-9405-EBA9FD1AEBA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9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ED937-BDE2-E342-B81A-E7205B533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Mid-Term Results CS 477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46F5E-BE73-584C-B734-979E8AE6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E7EEBE-6401-2947-906E-4A3FA3B5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5BF09E-893F-F347-AFEF-83BBAECFEA67}"/>
              </a:ext>
            </a:extLst>
          </p:cNvPr>
          <p:cNvSpPr txBox="1"/>
          <p:nvPr/>
        </p:nvSpPr>
        <p:spPr>
          <a:xfrm>
            <a:off x="1414571" y="5727801"/>
            <a:ext cx="6614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min = 21		max = 107	average = 74.95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A7D748D-EF97-154F-83E0-06A1353FCA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0382" y="1449882"/>
            <a:ext cx="5303236" cy="3977427"/>
          </a:xfrm>
        </p:spPr>
      </p:pic>
    </p:spTree>
    <p:extLst>
      <p:ext uri="{BB962C8B-B14F-4D97-AF65-F5344CB8AC3E}">
        <p14:creationId xmlns:p14="http://schemas.microsoft.com/office/powerpoint/2010/main" val="1466742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82650" y="2765425"/>
            <a:ext cx="7313613" cy="3254375"/>
          </a:xfrm>
          <a:noFill/>
        </p:spPr>
      </p:pic>
      <p:sp>
        <p:nvSpPr>
          <p:cNvPr id="69636" name="Rectangle 3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7" cy="906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1. Structure of the Optimal Solution</a:t>
            </a:r>
          </a:p>
        </p:txBody>
      </p:sp>
      <p:sp>
        <p:nvSpPr>
          <p:cNvPr id="6963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489075"/>
            <a:ext cx="8270875" cy="966788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How do we compute the minimum time of going through the station? </a:t>
            </a:r>
            <a:endParaRPr lang="en-US" sz="2400">
              <a:solidFill>
                <a:srgbClr val="CC0000"/>
              </a:solidFill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sz="240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C5531-B52B-484A-A90D-709D4BA24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50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7" cy="906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1. Structure of the Optimal Solution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88337" cy="507682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Let’s consider all possible ways to get from the starting point through station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endParaRPr lang="en-US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/>
            <a:r>
              <a:rPr lang="en-US"/>
              <a:t>We have two choices of how to get to </a:t>
            </a:r>
            <a:r>
              <a:rPr lang="en-US">
                <a:latin typeface="Comic Sans MS" pitchFamily="-106" charset="0"/>
              </a:rPr>
              <a:t>S</a:t>
            </a:r>
            <a:r>
              <a:rPr lang="en-US" baseline="-25000">
                <a:latin typeface="Comic Sans MS" pitchFamily="-106" charset="0"/>
              </a:rPr>
              <a:t>1, j</a:t>
            </a:r>
            <a:r>
              <a:rPr lang="en-US"/>
              <a:t>:</a:t>
            </a:r>
          </a:p>
          <a:p>
            <a:pPr lvl="2" eaLnBrk="1" hangingPunct="1"/>
            <a:r>
              <a:rPr lang="en-US">
                <a:ea typeface="ＭＳ Ｐゴシック" pitchFamily="-106" charset="-128"/>
              </a:rPr>
              <a:t>Through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1, j - 1</a:t>
            </a:r>
            <a:r>
              <a:rPr lang="en-US">
                <a:ea typeface="ＭＳ Ｐゴシック" pitchFamily="-106" charset="-128"/>
              </a:rPr>
              <a:t>, then directly to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1, j</a:t>
            </a:r>
            <a:r>
              <a:rPr lang="en-US">
                <a:ea typeface="ＭＳ Ｐゴシック" pitchFamily="-106" charset="-128"/>
              </a:rPr>
              <a:t> </a:t>
            </a:r>
          </a:p>
          <a:p>
            <a:pPr lvl="2" eaLnBrk="1" hangingPunct="1"/>
            <a:r>
              <a:rPr lang="en-US">
                <a:ea typeface="ＭＳ Ｐゴシック" pitchFamily="-106" charset="-128"/>
              </a:rPr>
              <a:t>Through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2, j - 1</a:t>
            </a:r>
            <a:r>
              <a:rPr lang="en-US">
                <a:ea typeface="ＭＳ Ｐゴシック" pitchFamily="-106" charset="-128"/>
              </a:rPr>
              <a:t>, then transfer over to </a:t>
            </a:r>
            <a:r>
              <a:rPr lang="en-US">
                <a:latin typeface="Comic Sans MS" pitchFamily="-106" charset="0"/>
                <a:ea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</a:rPr>
              <a:t>1, j</a:t>
            </a:r>
            <a:r>
              <a:rPr lang="en-US">
                <a:ea typeface="ＭＳ Ｐゴシック" pitchFamily="-106" charset="-128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47988" y="3467100"/>
            <a:ext cx="3767137" cy="2670175"/>
            <a:chOff x="2618" y="2091"/>
            <a:chExt cx="2373" cy="1682"/>
          </a:xfrm>
        </p:grpSpPr>
        <p:sp>
          <p:nvSpPr>
            <p:cNvPr id="71686" name="Oval 5"/>
            <p:cNvSpPr>
              <a:spLocks noChangeArrowheads="1"/>
            </p:cNvSpPr>
            <p:nvPr/>
          </p:nvSpPr>
          <p:spPr bwMode="auto">
            <a:xfrm>
              <a:off x="4149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71687" name="Oval 6"/>
            <p:cNvSpPr>
              <a:spLocks noChangeArrowheads="1"/>
            </p:cNvSpPr>
            <p:nvPr/>
          </p:nvSpPr>
          <p:spPr bwMode="auto">
            <a:xfrm>
              <a:off x="3115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1,j-1</a:t>
              </a:r>
              <a:endParaRPr lang="en-US">
                <a:latin typeface="Comic Sans MS" pitchFamily="-106" charset="0"/>
              </a:endParaRPr>
            </a:p>
          </p:txBody>
        </p:sp>
        <p:sp>
          <p:nvSpPr>
            <p:cNvPr id="71688" name="Oval 7"/>
            <p:cNvSpPr>
              <a:spLocks noChangeArrowheads="1"/>
            </p:cNvSpPr>
            <p:nvPr/>
          </p:nvSpPr>
          <p:spPr bwMode="auto">
            <a:xfrm>
              <a:off x="3116" y="3245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2,j-1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71689" name="Oval 8"/>
            <p:cNvSpPr>
              <a:spLocks noChangeArrowheads="1"/>
            </p:cNvSpPr>
            <p:nvPr/>
          </p:nvSpPr>
          <p:spPr bwMode="auto">
            <a:xfrm>
              <a:off x="3620" y="2784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t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71690" name="Text Box 9"/>
            <p:cNvSpPr txBox="1">
              <a:spLocks noChangeArrowheads="1"/>
            </p:cNvSpPr>
            <p:nvPr/>
          </p:nvSpPr>
          <p:spPr bwMode="auto">
            <a:xfrm>
              <a:off x="4175" y="2102"/>
              <a:ext cx="3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</a:t>
              </a:r>
            </a:p>
          </p:txBody>
        </p:sp>
        <p:sp>
          <p:nvSpPr>
            <p:cNvPr id="71691" name="Text Box 10"/>
            <p:cNvSpPr txBox="1">
              <a:spLocks noChangeArrowheads="1"/>
            </p:cNvSpPr>
            <p:nvPr/>
          </p:nvSpPr>
          <p:spPr bwMode="auto">
            <a:xfrm>
              <a:off x="3096" y="2091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1,j-1</a:t>
              </a:r>
            </a:p>
          </p:txBody>
        </p:sp>
        <p:sp>
          <p:nvSpPr>
            <p:cNvPr id="71692" name="Text Box 11"/>
            <p:cNvSpPr txBox="1">
              <a:spLocks noChangeArrowheads="1"/>
            </p:cNvSpPr>
            <p:nvPr/>
          </p:nvSpPr>
          <p:spPr bwMode="auto">
            <a:xfrm>
              <a:off x="3028" y="3542"/>
              <a:ext cx="4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71693" name="Line 12"/>
            <p:cNvSpPr>
              <a:spLocks noChangeShapeType="1"/>
            </p:cNvSpPr>
            <p:nvPr/>
          </p:nvSpPr>
          <p:spPr bwMode="auto">
            <a:xfrm>
              <a:off x="2618" y="2511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4" name="Line 13"/>
            <p:cNvSpPr>
              <a:spLocks noChangeShapeType="1"/>
            </p:cNvSpPr>
            <p:nvPr/>
          </p:nvSpPr>
          <p:spPr bwMode="auto">
            <a:xfrm>
              <a:off x="2618" y="3409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5" name="Line 14"/>
            <p:cNvSpPr>
              <a:spLocks noChangeShapeType="1"/>
            </p:cNvSpPr>
            <p:nvPr/>
          </p:nvSpPr>
          <p:spPr bwMode="auto">
            <a:xfrm flipV="1">
              <a:off x="3437" y="2511"/>
              <a:ext cx="7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6" name="Line 15"/>
            <p:cNvSpPr>
              <a:spLocks noChangeShapeType="1"/>
            </p:cNvSpPr>
            <p:nvPr/>
          </p:nvSpPr>
          <p:spPr bwMode="auto">
            <a:xfrm flipV="1">
              <a:off x="3392" y="3075"/>
              <a:ext cx="27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7" name="Line 16"/>
            <p:cNvSpPr>
              <a:spLocks noChangeShapeType="1"/>
            </p:cNvSpPr>
            <p:nvPr/>
          </p:nvSpPr>
          <p:spPr bwMode="auto">
            <a:xfrm flipV="1">
              <a:off x="3906" y="2612"/>
              <a:ext cx="293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8" name="Line 17"/>
            <p:cNvSpPr>
              <a:spLocks noChangeShapeType="1"/>
            </p:cNvSpPr>
            <p:nvPr/>
          </p:nvSpPr>
          <p:spPr bwMode="auto">
            <a:xfrm>
              <a:off x="4488" y="2500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99" name="Line 18"/>
            <p:cNvSpPr>
              <a:spLocks noChangeShapeType="1"/>
            </p:cNvSpPr>
            <p:nvPr/>
          </p:nvSpPr>
          <p:spPr bwMode="auto">
            <a:xfrm>
              <a:off x="3442" y="3415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CC9D3-1856-8D4A-909B-8E37EA7ED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7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727982" cy="906462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1. Structure of the Optimal Solution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539162" cy="507682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Suppose that </a:t>
            </a:r>
            <a:r>
              <a:rPr lang="en-US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the fastest way through </a:t>
            </a:r>
            <a:r>
              <a:rPr lang="en-US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is </a:t>
            </a:r>
            <a:r>
              <a:rPr lang="en-US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through </a:t>
            </a:r>
            <a:r>
              <a:rPr lang="en-US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 – 1</a:t>
            </a:r>
            <a:endParaRPr lang="en-US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/>
            <a:r>
              <a:rPr lang="en-US" sz="2000"/>
              <a:t>We must have taken the fastest way from entry through </a:t>
            </a:r>
            <a:r>
              <a:rPr lang="en-US" sz="2000">
                <a:latin typeface="Comic Sans MS" pitchFamily="-106" charset="0"/>
              </a:rPr>
              <a:t>S</a:t>
            </a:r>
            <a:r>
              <a:rPr lang="en-US" sz="2000" baseline="-25000">
                <a:latin typeface="Comic Sans MS" pitchFamily="-106" charset="0"/>
              </a:rPr>
              <a:t>1, j – 1</a:t>
            </a:r>
          </a:p>
          <a:p>
            <a:pPr lvl="1" eaLnBrk="1" hangingPunct="1"/>
            <a:r>
              <a:rPr lang="en-US" sz="2000"/>
              <a:t>If there were a faster way through </a:t>
            </a:r>
            <a:r>
              <a:rPr lang="en-US" sz="2000">
                <a:latin typeface="Comic Sans MS" pitchFamily="-106" charset="0"/>
              </a:rPr>
              <a:t>S</a:t>
            </a:r>
            <a:r>
              <a:rPr lang="en-US" sz="2000" baseline="-25000">
                <a:latin typeface="Comic Sans MS" pitchFamily="-106" charset="0"/>
              </a:rPr>
              <a:t>1, j - 1</a:t>
            </a:r>
            <a:r>
              <a:rPr lang="en-US" sz="2000"/>
              <a:t>, we would use it instead</a:t>
            </a:r>
          </a:p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Similarly for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 j – 1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14713" y="3387725"/>
            <a:ext cx="3767137" cy="2670175"/>
            <a:chOff x="2618" y="2091"/>
            <a:chExt cx="2373" cy="1682"/>
          </a:xfrm>
        </p:grpSpPr>
        <p:sp>
          <p:nvSpPr>
            <p:cNvPr id="73735" name="Oval 5"/>
            <p:cNvSpPr>
              <a:spLocks noChangeArrowheads="1"/>
            </p:cNvSpPr>
            <p:nvPr/>
          </p:nvSpPr>
          <p:spPr bwMode="auto">
            <a:xfrm>
              <a:off x="4149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73736" name="Oval 6"/>
            <p:cNvSpPr>
              <a:spLocks noChangeArrowheads="1"/>
            </p:cNvSpPr>
            <p:nvPr/>
          </p:nvSpPr>
          <p:spPr bwMode="auto">
            <a:xfrm>
              <a:off x="3115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1,j-1</a:t>
              </a:r>
              <a:endParaRPr lang="en-US">
                <a:latin typeface="Comic Sans MS" pitchFamily="-106" charset="0"/>
              </a:endParaRPr>
            </a:p>
          </p:txBody>
        </p:sp>
        <p:sp>
          <p:nvSpPr>
            <p:cNvPr id="73737" name="Oval 7"/>
            <p:cNvSpPr>
              <a:spLocks noChangeArrowheads="1"/>
            </p:cNvSpPr>
            <p:nvPr/>
          </p:nvSpPr>
          <p:spPr bwMode="auto">
            <a:xfrm>
              <a:off x="3116" y="3245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2,j-1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73738" name="Oval 8"/>
            <p:cNvSpPr>
              <a:spLocks noChangeArrowheads="1"/>
            </p:cNvSpPr>
            <p:nvPr/>
          </p:nvSpPr>
          <p:spPr bwMode="auto">
            <a:xfrm>
              <a:off x="3620" y="2784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t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73739" name="Text Box 9"/>
            <p:cNvSpPr txBox="1">
              <a:spLocks noChangeArrowheads="1"/>
            </p:cNvSpPr>
            <p:nvPr/>
          </p:nvSpPr>
          <p:spPr bwMode="auto">
            <a:xfrm>
              <a:off x="4175" y="2102"/>
              <a:ext cx="3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</a:t>
              </a:r>
            </a:p>
          </p:txBody>
        </p:sp>
        <p:sp>
          <p:nvSpPr>
            <p:cNvPr id="73740" name="Text Box 10"/>
            <p:cNvSpPr txBox="1">
              <a:spLocks noChangeArrowheads="1"/>
            </p:cNvSpPr>
            <p:nvPr/>
          </p:nvSpPr>
          <p:spPr bwMode="auto">
            <a:xfrm>
              <a:off x="3096" y="2091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1,j-1</a:t>
              </a:r>
            </a:p>
          </p:txBody>
        </p:sp>
        <p:sp>
          <p:nvSpPr>
            <p:cNvPr id="73741" name="Text Box 11"/>
            <p:cNvSpPr txBox="1">
              <a:spLocks noChangeArrowheads="1"/>
            </p:cNvSpPr>
            <p:nvPr/>
          </p:nvSpPr>
          <p:spPr bwMode="auto">
            <a:xfrm>
              <a:off x="3028" y="3542"/>
              <a:ext cx="4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73742" name="Line 12"/>
            <p:cNvSpPr>
              <a:spLocks noChangeShapeType="1"/>
            </p:cNvSpPr>
            <p:nvPr/>
          </p:nvSpPr>
          <p:spPr bwMode="auto">
            <a:xfrm>
              <a:off x="2618" y="2511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3" name="Line 13"/>
            <p:cNvSpPr>
              <a:spLocks noChangeShapeType="1"/>
            </p:cNvSpPr>
            <p:nvPr/>
          </p:nvSpPr>
          <p:spPr bwMode="auto">
            <a:xfrm>
              <a:off x="2618" y="3409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4" name="Line 14"/>
            <p:cNvSpPr>
              <a:spLocks noChangeShapeType="1"/>
            </p:cNvSpPr>
            <p:nvPr/>
          </p:nvSpPr>
          <p:spPr bwMode="auto">
            <a:xfrm flipV="1">
              <a:off x="3437" y="2511"/>
              <a:ext cx="7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5" name="Line 15"/>
            <p:cNvSpPr>
              <a:spLocks noChangeShapeType="1"/>
            </p:cNvSpPr>
            <p:nvPr/>
          </p:nvSpPr>
          <p:spPr bwMode="auto">
            <a:xfrm flipV="1">
              <a:off x="3392" y="3075"/>
              <a:ext cx="27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6" name="Line 16"/>
            <p:cNvSpPr>
              <a:spLocks noChangeShapeType="1"/>
            </p:cNvSpPr>
            <p:nvPr/>
          </p:nvSpPr>
          <p:spPr bwMode="auto">
            <a:xfrm flipV="1">
              <a:off x="3906" y="2612"/>
              <a:ext cx="293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7" name="Line 17"/>
            <p:cNvSpPr>
              <a:spLocks noChangeShapeType="1"/>
            </p:cNvSpPr>
            <p:nvPr/>
          </p:nvSpPr>
          <p:spPr bwMode="auto">
            <a:xfrm>
              <a:off x="4488" y="2500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8" name="Line 18"/>
            <p:cNvSpPr>
              <a:spLocks noChangeShapeType="1"/>
            </p:cNvSpPr>
            <p:nvPr/>
          </p:nvSpPr>
          <p:spPr bwMode="auto">
            <a:xfrm>
              <a:off x="3442" y="3415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734" name="Oval 19"/>
          <p:cNvSpPr>
            <a:spLocks noChangeArrowheads="1"/>
          </p:cNvSpPr>
          <p:nvPr/>
        </p:nvSpPr>
        <p:spPr bwMode="auto">
          <a:xfrm>
            <a:off x="4191000" y="3806825"/>
            <a:ext cx="527050" cy="496888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955BDE-1FDA-464C-A58C-4B5C831D4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3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99087"/>
          </a:xfrm>
        </p:spPr>
        <p:txBody>
          <a:bodyPr/>
          <a:lstStyle/>
          <a:p>
            <a:pPr eaLnBrk="1" hangingPunct="1"/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Generalization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: an optimal solution to the problem </a:t>
            </a:r>
            <a:r>
              <a:rPr lang="en-US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find the fastest way through S</a:t>
            </a:r>
            <a:r>
              <a:rPr lang="en-US" baseline="-2500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1, j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contains within it an optimal solution to subproblems: </a:t>
            </a:r>
            <a:r>
              <a:rPr lang="en-US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find the fastest way through S</a:t>
            </a:r>
            <a:r>
              <a:rPr lang="en-US" baseline="-2500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1, j - 1</a:t>
            </a:r>
            <a:r>
              <a:rPr lang="en-US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 or S</a:t>
            </a:r>
            <a:r>
              <a:rPr lang="en-US" baseline="-2500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cs typeface="ＭＳ Ｐゴシック" pitchFamily="-106" charset="-128"/>
              </a:rPr>
              <a:t>2, j - 1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.</a:t>
            </a: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This is referred to as the </a:t>
            </a:r>
            <a:r>
              <a:rPr lang="en-US" b="1">
                <a:ea typeface="ＭＳ Ｐゴシック" pitchFamily="-106" charset="-128"/>
                <a:cs typeface="ＭＳ Ｐゴシック" pitchFamily="-106" charset="-128"/>
              </a:rPr>
              <a:t>optimal substructure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property</a:t>
            </a: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We use this property to construct an optimal solution to a problem from optimal solutions to subproblems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CFF16-D329-814D-BF73-52D19CB0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04913" y="3317875"/>
            <a:ext cx="6503987" cy="2890838"/>
          </a:xfrm>
          <a:noFill/>
        </p:spPr>
      </p:pic>
      <p:sp>
        <p:nvSpPr>
          <p:cNvPr id="778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3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2238" y="1214438"/>
            <a:ext cx="8807450" cy="5076825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Define the value of an optimal solution in terms of the optimal solution to subproblems</a:t>
            </a:r>
          </a:p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Assembly line subproblems</a:t>
            </a:r>
          </a:p>
          <a:p>
            <a:pPr lvl="1" eaLnBrk="1" hangingPunct="1"/>
            <a:r>
              <a:rPr lang="en-US" sz="2000"/>
              <a:t>Finding the fastest way through each station </a:t>
            </a:r>
            <a:r>
              <a:rPr lang="en-US" sz="2000">
                <a:latin typeface="Comic Sans MS" pitchFamily="-106" charset="0"/>
              </a:rPr>
              <a:t>j</a:t>
            </a:r>
            <a:r>
              <a:rPr lang="en-US" sz="2000"/>
              <a:t> on each line </a:t>
            </a:r>
            <a:r>
              <a:rPr lang="en-US" sz="2000">
                <a:latin typeface="Comic Sans MS" pitchFamily="-106" charset="0"/>
              </a:rPr>
              <a:t>i</a:t>
            </a:r>
          </a:p>
          <a:p>
            <a:pPr lvl="1" eaLnBrk="1" hangingPunct="1">
              <a:buFontTx/>
              <a:buNone/>
            </a:pPr>
            <a:r>
              <a:rPr lang="en-US" sz="2000"/>
              <a:t>	(</a:t>
            </a:r>
            <a:r>
              <a:rPr lang="en-US" sz="2000">
                <a:latin typeface="Comic Sans MS" pitchFamily="-106" charset="0"/>
              </a:rPr>
              <a:t>i = 1,2</a:t>
            </a:r>
            <a:r>
              <a:rPr lang="en-US" sz="2000"/>
              <a:t>,  </a:t>
            </a:r>
            <a:r>
              <a:rPr lang="en-US" sz="2000">
                <a:latin typeface="Comic Sans MS" pitchFamily="-106" charset="0"/>
              </a:rPr>
              <a:t>j = 1, 2, …, n</a:t>
            </a:r>
            <a:r>
              <a:rPr lang="en-US" sz="2000"/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A4E52-4712-394D-AD1D-EA33825C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6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116013" y="3014663"/>
            <a:ext cx="6503987" cy="2890837"/>
          </a:xfrm>
          <a:noFill/>
        </p:spPr>
      </p:pic>
      <p:sp>
        <p:nvSpPr>
          <p:cNvPr id="798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47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2238" y="1214438"/>
            <a:ext cx="8807450" cy="5076825"/>
          </a:xfrm>
        </p:spPr>
        <p:txBody>
          <a:bodyPr/>
          <a:lstStyle/>
          <a:p>
            <a:pPr eaLnBrk="1" hangingPunct="1"/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f*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= the fastest time to get through the entire factory</a:t>
            </a:r>
          </a:p>
          <a:p>
            <a:pPr eaLnBrk="1" hangingPunct="1"/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= the fastest time to get from the starting point through station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i,j</a:t>
            </a:r>
            <a:endParaRPr lang="en-US" sz="2400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latin typeface="Comic Sans MS" pitchFamily="-106" charset="0"/>
              </a:rPr>
              <a:t>f* = min (f</a:t>
            </a:r>
            <a:r>
              <a:rPr lang="en-US" sz="2000" baseline="-25000">
                <a:latin typeface="Comic Sans MS" pitchFamily="-106" charset="0"/>
              </a:rPr>
              <a:t>1</a:t>
            </a:r>
            <a:r>
              <a:rPr lang="en-US" sz="2000">
                <a:latin typeface="Comic Sans MS" pitchFamily="-106" charset="0"/>
              </a:rPr>
              <a:t>[n] + x</a:t>
            </a:r>
            <a:r>
              <a:rPr lang="en-US" sz="2000" baseline="-25000">
                <a:latin typeface="Comic Sans MS" pitchFamily="-106" charset="0"/>
              </a:rPr>
              <a:t>1</a:t>
            </a:r>
            <a:r>
              <a:rPr lang="en-US" sz="2000">
                <a:latin typeface="Comic Sans MS" pitchFamily="-106" charset="0"/>
              </a:rPr>
              <a:t>, f</a:t>
            </a:r>
            <a:r>
              <a:rPr lang="en-US" sz="2000" baseline="-25000">
                <a:latin typeface="Comic Sans MS" pitchFamily="-106" charset="0"/>
              </a:rPr>
              <a:t>2</a:t>
            </a:r>
            <a:r>
              <a:rPr lang="en-US" sz="2000">
                <a:latin typeface="Comic Sans MS" pitchFamily="-106" charset="0"/>
              </a:rPr>
              <a:t>[n] + x</a:t>
            </a:r>
            <a:r>
              <a:rPr lang="en-US" sz="2000" baseline="-25000">
                <a:latin typeface="Comic Sans MS" pitchFamily="-106" charset="0"/>
              </a:rPr>
              <a:t>2</a:t>
            </a:r>
            <a:r>
              <a:rPr lang="en-US" sz="2000">
                <a:latin typeface="Comic Sans MS" pitchFamily="-106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993E9-DF76-644B-BE9B-55658D66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7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001000" cy="5076825"/>
          </a:xfrm>
        </p:spPr>
        <p:txBody>
          <a:bodyPr/>
          <a:lstStyle/>
          <a:p>
            <a:pPr eaLnBrk="1" hangingPunct="1"/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= the fastest time to get from the starting point through station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S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i,j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j = 1 (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getting through station 1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	 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[1] = e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1,1</a:t>
            </a:r>
          </a:p>
          <a:p>
            <a:pPr eaLnBrk="1" hangingPunct="1">
              <a:buFontTx/>
              <a:buNone/>
            </a:pP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 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[1] = e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2,1</a:t>
            </a:r>
          </a:p>
        </p:txBody>
      </p:sp>
      <p:pic>
        <p:nvPicPr>
          <p:cNvPr id="8192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585913" y="3641725"/>
            <a:ext cx="5816600" cy="2586038"/>
          </a:xfr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44F64-CE75-0D40-B973-BB3DC7E3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8238"/>
            <a:ext cx="8229600" cy="5337175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Compute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for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 = 2, 3, …,n,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and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1, 2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Fastest way through S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 j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is either:</a:t>
            </a:r>
          </a:p>
          <a:p>
            <a:pPr lvl="1" eaLnBrk="1" hangingPunct="1"/>
            <a:r>
              <a:rPr lang="en-US" sz="2000" dirty="0"/>
              <a:t>the way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 j - 1</a:t>
            </a:r>
            <a:r>
              <a:rPr lang="en-US" sz="2000" dirty="0"/>
              <a:t> then directly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 j</a:t>
            </a:r>
            <a:r>
              <a:rPr lang="en-US" sz="2000" dirty="0"/>
              <a:t>, or</a:t>
            </a:r>
          </a:p>
          <a:p>
            <a:pPr lvl="1" eaLnBrk="1" hangingPunct="1">
              <a:buFontTx/>
              <a:buNone/>
            </a:pPr>
            <a:r>
              <a:rPr lang="en-US" sz="2000" dirty="0"/>
              <a:t>		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[j - 1] + a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-106" charset="0"/>
              </a:rPr>
              <a:t>1,j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eaLnBrk="1" hangingPunct="1"/>
            <a:r>
              <a:rPr lang="en-US" sz="2000" dirty="0"/>
              <a:t>the way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2, j - 1</a:t>
            </a:r>
            <a:r>
              <a:rPr lang="en-US" sz="2000" dirty="0"/>
              <a:t>, transfer from line 2 to line 1, then through </a:t>
            </a:r>
            <a:r>
              <a:rPr lang="en-US" sz="2000" dirty="0">
                <a:latin typeface="Comic Sans MS" pitchFamily="-106" charset="0"/>
              </a:rPr>
              <a:t>S</a:t>
            </a:r>
            <a:r>
              <a:rPr lang="en-US" sz="2000" baseline="-25000" dirty="0">
                <a:latin typeface="Comic Sans MS" pitchFamily="-106" charset="0"/>
              </a:rPr>
              <a:t>1, j</a:t>
            </a:r>
            <a:r>
              <a:rPr lang="en-US" sz="2000" dirty="0"/>
              <a:t> </a:t>
            </a:r>
          </a:p>
          <a:p>
            <a:pPr eaLnBrk="1" hangingPunct="1">
              <a:buFontTx/>
              <a:buNone/>
            </a:pPr>
            <a:r>
              <a:rPr lang="en-US" sz="2000" dirty="0">
                <a:ea typeface="ＭＳ Ｐゴシック" pitchFamily="-106" charset="-128"/>
                <a:cs typeface="ＭＳ Ｐゴシック" pitchFamily="-106" charset="-128"/>
              </a:rPr>
              <a:t>	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sz="24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sz="20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endParaRPr lang="en-US" sz="20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min(f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000" dirty="0">
                <a:solidFill>
                  <a:srgbClr val="DD0111"/>
                </a:solidFill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000" baseline="-25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000" dirty="0">
                <a:solidFill>
                  <a:srgbClr val="DD0111"/>
                </a:solidFill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</a:t>
            </a:r>
            <a:endParaRPr lang="en-US" sz="2000" baseline="-25000" dirty="0">
              <a:solidFill>
                <a:srgbClr val="DD0111"/>
              </a:solidFill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33975" y="3686175"/>
            <a:ext cx="3767138" cy="2670175"/>
            <a:chOff x="2618" y="2091"/>
            <a:chExt cx="2373" cy="1682"/>
          </a:xfrm>
        </p:grpSpPr>
        <p:sp>
          <p:nvSpPr>
            <p:cNvPr id="83974" name="Oval 5"/>
            <p:cNvSpPr>
              <a:spLocks noChangeArrowheads="1"/>
            </p:cNvSpPr>
            <p:nvPr/>
          </p:nvSpPr>
          <p:spPr bwMode="auto">
            <a:xfrm>
              <a:off x="4149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83975" name="Oval 6"/>
            <p:cNvSpPr>
              <a:spLocks noChangeArrowheads="1"/>
            </p:cNvSpPr>
            <p:nvPr/>
          </p:nvSpPr>
          <p:spPr bwMode="auto">
            <a:xfrm>
              <a:off x="3115" y="2346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1,j-1</a:t>
              </a:r>
              <a:endParaRPr lang="en-US">
                <a:latin typeface="Comic Sans MS" pitchFamily="-106" charset="0"/>
              </a:endParaRPr>
            </a:p>
          </p:txBody>
        </p:sp>
        <p:sp>
          <p:nvSpPr>
            <p:cNvPr id="83976" name="Oval 7"/>
            <p:cNvSpPr>
              <a:spLocks noChangeArrowheads="1"/>
            </p:cNvSpPr>
            <p:nvPr/>
          </p:nvSpPr>
          <p:spPr bwMode="auto">
            <a:xfrm>
              <a:off x="3116" y="3245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a</a:t>
              </a:r>
              <a:r>
                <a:rPr lang="en-US" baseline="-25000">
                  <a:latin typeface="Comic Sans MS" pitchFamily="-106" charset="0"/>
                </a:rPr>
                <a:t>2,j-1</a:t>
              </a:r>
              <a:endParaRPr lang="en-US" i="1" baseline="-25000">
                <a:latin typeface="Comic Sans MS" pitchFamily="-106" charset="0"/>
              </a:endParaRPr>
            </a:p>
          </p:txBody>
        </p:sp>
        <p:sp>
          <p:nvSpPr>
            <p:cNvPr id="83977" name="Oval 8"/>
            <p:cNvSpPr>
              <a:spLocks noChangeArrowheads="1"/>
            </p:cNvSpPr>
            <p:nvPr/>
          </p:nvSpPr>
          <p:spPr bwMode="auto">
            <a:xfrm>
              <a:off x="3620" y="2784"/>
              <a:ext cx="316" cy="3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6" charset="0"/>
                </a:rPr>
                <a:t>t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83978" name="Text Box 9"/>
            <p:cNvSpPr txBox="1">
              <a:spLocks noChangeArrowheads="1"/>
            </p:cNvSpPr>
            <p:nvPr/>
          </p:nvSpPr>
          <p:spPr bwMode="auto">
            <a:xfrm>
              <a:off x="4175" y="2102"/>
              <a:ext cx="3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</a:t>
              </a:r>
            </a:p>
          </p:txBody>
        </p:sp>
        <p:sp>
          <p:nvSpPr>
            <p:cNvPr id="83979" name="Text Box 10"/>
            <p:cNvSpPr txBox="1">
              <a:spLocks noChangeArrowheads="1"/>
            </p:cNvSpPr>
            <p:nvPr/>
          </p:nvSpPr>
          <p:spPr bwMode="auto">
            <a:xfrm>
              <a:off x="3096" y="2091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1,j-1</a:t>
              </a:r>
            </a:p>
          </p:txBody>
        </p:sp>
        <p:sp>
          <p:nvSpPr>
            <p:cNvPr id="83980" name="Text Box 11"/>
            <p:cNvSpPr txBox="1">
              <a:spLocks noChangeArrowheads="1"/>
            </p:cNvSpPr>
            <p:nvPr/>
          </p:nvSpPr>
          <p:spPr bwMode="auto">
            <a:xfrm>
              <a:off x="3028" y="3542"/>
              <a:ext cx="4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S</a:t>
              </a:r>
              <a:r>
                <a:rPr lang="en-US" baseline="-25000">
                  <a:latin typeface="Comic Sans MS" pitchFamily="-106" charset="0"/>
                </a:rPr>
                <a:t>2,j-1</a:t>
              </a:r>
            </a:p>
          </p:txBody>
        </p:sp>
        <p:sp>
          <p:nvSpPr>
            <p:cNvPr id="83981" name="Line 12"/>
            <p:cNvSpPr>
              <a:spLocks noChangeShapeType="1"/>
            </p:cNvSpPr>
            <p:nvPr/>
          </p:nvSpPr>
          <p:spPr bwMode="auto">
            <a:xfrm>
              <a:off x="2618" y="2511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2" name="Line 13"/>
            <p:cNvSpPr>
              <a:spLocks noChangeShapeType="1"/>
            </p:cNvSpPr>
            <p:nvPr/>
          </p:nvSpPr>
          <p:spPr bwMode="auto">
            <a:xfrm>
              <a:off x="2618" y="3409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3" name="Line 14"/>
            <p:cNvSpPr>
              <a:spLocks noChangeShapeType="1"/>
            </p:cNvSpPr>
            <p:nvPr/>
          </p:nvSpPr>
          <p:spPr bwMode="auto">
            <a:xfrm flipV="1">
              <a:off x="3437" y="2511"/>
              <a:ext cx="7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4" name="Line 15"/>
            <p:cNvSpPr>
              <a:spLocks noChangeShapeType="1"/>
            </p:cNvSpPr>
            <p:nvPr/>
          </p:nvSpPr>
          <p:spPr bwMode="auto">
            <a:xfrm flipV="1">
              <a:off x="3392" y="3075"/>
              <a:ext cx="271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5" name="Line 16"/>
            <p:cNvSpPr>
              <a:spLocks noChangeShapeType="1"/>
            </p:cNvSpPr>
            <p:nvPr/>
          </p:nvSpPr>
          <p:spPr bwMode="auto">
            <a:xfrm flipV="1">
              <a:off x="3906" y="2612"/>
              <a:ext cx="293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6" name="Line 17"/>
            <p:cNvSpPr>
              <a:spLocks noChangeShapeType="1"/>
            </p:cNvSpPr>
            <p:nvPr/>
          </p:nvSpPr>
          <p:spPr bwMode="auto">
            <a:xfrm>
              <a:off x="4488" y="2500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87" name="Line 18"/>
            <p:cNvSpPr>
              <a:spLocks noChangeShapeType="1"/>
            </p:cNvSpPr>
            <p:nvPr/>
          </p:nvSpPr>
          <p:spPr bwMode="auto">
            <a:xfrm>
              <a:off x="3442" y="3415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4380E-C5E9-9744-8CE2-F6640A67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0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2. A Recursive Solution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862138"/>
            <a:ext cx="8488362" cy="3490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      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e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					    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	       min(f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≥ 2</a:t>
            </a:r>
          </a:p>
          <a:p>
            <a:pPr eaLnBrk="1" hangingPunct="1">
              <a:buFontTx/>
              <a:buNone/>
            </a:pPr>
            <a:endParaRPr lang="en-US" sz="24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		      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e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					   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= 1</a:t>
            </a:r>
            <a:endParaRPr lang="en-US" sz="2400" dirty="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	       min(f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1,j-1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sz="2400" baseline="-250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 if </a:t>
            </a:r>
            <a:r>
              <a:rPr lang="en-US" sz="2400" dirty="0" err="1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</a:t>
            </a:r>
            <a:r>
              <a:rPr lang="en-US" sz="2400" dirty="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≥ 2</a:t>
            </a:r>
          </a:p>
          <a:p>
            <a:pPr eaLnBrk="1" hangingPunct="1">
              <a:buFontTx/>
              <a:buNone/>
            </a:pPr>
            <a:endParaRPr lang="en-US" sz="2400" dirty="0">
              <a:latin typeface="Comic Sans M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021" name="AutoShape 4"/>
          <p:cNvSpPr>
            <a:spLocks/>
          </p:cNvSpPr>
          <p:nvPr/>
        </p:nvSpPr>
        <p:spPr bwMode="auto">
          <a:xfrm>
            <a:off x="1531938" y="1955800"/>
            <a:ext cx="92075" cy="1165225"/>
          </a:xfrm>
          <a:prstGeom prst="leftBrace">
            <a:avLst>
              <a:gd name="adj1" fmla="val 10546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2" name="AutoShape 5"/>
          <p:cNvSpPr>
            <a:spLocks/>
          </p:cNvSpPr>
          <p:nvPr/>
        </p:nvSpPr>
        <p:spPr bwMode="auto">
          <a:xfrm>
            <a:off x="1531938" y="3748088"/>
            <a:ext cx="92075" cy="1165225"/>
          </a:xfrm>
          <a:prstGeom prst="leftBrace">
            <a:avLst>
              <a:gd name="adj1" fmla="val 10546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BCC0B-D846-C144-86C8-8069FC86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38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3. Computing the Optimal Value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8700" cy="551338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800">
                <a:latin typeface="Comic Sans MS" pitchFamily="-106" charset="0"/>
              </a:rPr>
              <a:t>f* = min (f</a:t>
            </a:r>
            <a:r>
              <a:rPr lang="en-US" sz="2800" baseline="-25000">
                <a:latin typeface="Comic Sans MS" pitchFamily="-106" charset="0"/>
              </a:rPr>
              <a:t>1</a:t>
            </a:r>
            <a:r>
              <a:rPr lang="en-US" sz="2800">
                <a:latin typeface="Comic Sans MS" pitchFamily="-106" charset="0"/>
              </a:rPr>
              <a:t>[n] + x</a:t>
            </a:r>
            <a:r>
              <a:rPr lang="en-US" sz="2800" baseline="-25000">
                <a:latin typeface="Comic Sans MS" pitchFamily="-106" charset="0"/>
              </a:rPr>
              <a:t>1</a:t>
            </a:r>
            <a:r>
              <a:rPr lang="en-US" sz="2800">
                <a:latin typeface="Comic Sans MS" pitchFamily="-106" charset="0"/>
              </a:rPr>
              <a:t>, f</a:t>
            </a:r>
            <a:r>
              <a:rPr lang="en-US" sz="2800" baseline="-25000">
                <a:latin typeface="Comic Sans MS" pitchFamily="-106" charset="0"/>
              </a:rPr>
              <a:t>2</a:t>
            </a:r>
            <a:r>
              <a:rPr lang="en-US" sz="2800">
                <a:latin typeface="Comic Sans MS" pitchFamily="-106" charset="0"/>
              </a:rPr>
              <a:t>[n] + x</a:t>
            </a:r>
            <a:r>
              <a:rPr lang="en-US" sz="2800" baseline="-25000">
                <a:latin typeface="Comic Sans MS" pitchFamily="-106" charset="0"/>
              </a:rPr>
              <a:t>2</a:t>
            </a:r>
            <a:r>
              <a:rPr lang="en-US" sz="2800">
                <a:latin typeface="Comic Sans MS" pitchFamily="-106" charset="0"/>
              </a:rPr>
              <a:t>)</a:t>
            </a:r>
            <a:endParaRPr lang="en-US" sz="2800"/>
          </a:p>
          <a:p>
            <a:pPr eaLnBrk="1" hangingPunct="1">
              <a:buFontTx/>
              <a:buNone/>
            </a:pP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	 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 = min(f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,f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-1] + 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t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2,j-1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 + a</a:t>
            </a:r>
            <a:r>
              <a:rPr lang="en-US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1,j</a:t>
            </a:r>
            <a:r>
              <a:rPr lang="en-US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)</a:t>
            </a: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 sz="32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3200">
                <a:ea typeface="ＭＳ Ｐゴシック" pitchFamily="-106" charset="-128"/>
                <a:cs typeface="ＭＳ Ｐゴシック" pitchFamily="-106" charset="-128"/>
              </a:rPr>
              <a:t>Solving top-down would result in exponential running time</a:t>
            </a:r>
          </a:p>
        </p:txBody>
      </p:sp>
      <p:graphicFrame>
        <p:nvGraphicFramePr>
          <p:cNvPr id="548868" name="Group 4"/>
          <p:cNvGraphicFramePr>
            <a:graphicFrameLocks noGrp="1"/>
          </p:cNvGraphicFramePr>
          <p:nvPr/>
        </p:nvGraphicFramePr>
        <p:xfrm>
          <a:off x="2219325" y="2989263"/>
          <a:ext cx="4972050" cy="1169988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089" name="Text Box 24"/>
          <p:cNvSpPr txBox="1">
            <a:spLocks noChangeArrowheads="1"/>
          </p:cNvSpPr>
          <p:nvPr/>
        </p:nvSpPr>
        <p:spPr bwMode="auto">
          <a:xfrm>
            <a:off x="1306513" y="3021013"/>
            <a:ext cx="78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1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88090" name="Text Box 25"/>
          <p:cNvSpPr txBox="1">
            <a:spLocks noChangeArrowheads="1"/>
          </p:cNvSpPr>
          <p:nvPr/>
        </p:nvSpPr>
        <p:spPr bwMode="auto">
          <a:xfrm>
            <a:off x="1306513" y="3622675"/>
            <a:ext cx="81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2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88091" name="Text Box 26"/>
          <p:cNvSpPr txBox="1">
            <a:spLocks noChangeArrowheads="1"/>
          </p:cNvSpPr>
          <p:nvPr/>
        </p:nvSpPr>
        <p:spPr bwMode="auto">
          <a:xfrm>
            <a:off x="2633663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8092" name="Text Box 27"/>
          <p:cNvSpPr txBox="1">
            <a:spLocks noChangeArrowheads="1"/>
          </p:cNvSpPr>
          <p:nvPr/>
        </p:nvSpPr>
        <p:spPr bwMode="auto">
          <a:xfrm>
            <a:off x="3584575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8093" name="Text Box 28"/>
          <p:cNvSpPr txBox="1">
            <a:spLocks noChangeArrowheads="1"/>
          </p:cNvSpPr>
          <p:nvPr/>
        </p:nvSpPr>
        <p:spPr bwMode="auto">
          <a:xfrm>
            <a:off x="4552950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88094" name="Text Box 29"/>
          <p:cNvSpPr txBox="1">
            <a:spLocks noChangeArrowheads="1"/>
          </p:cNvSpPr>
          <p:nvPr/>
        </p:nvSpPr>
        <p:spPr bwMode="auto">
          <a:xfrm>
            <a:off x="5556250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88095" name="Text Box 30"/>
          <p:cNvSpPr txBox="1">
            <a:spLocks noChangeArrowheads="1"/>
          </p:cNvSpPr>
          <p:nvPr/>
        </p:nvSpPr>
        <p:spPr bwMode="auto">
          <a:xfrm>
            <a:off x="6524625" y="26384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88096" name="Text Box 31"/>
          <p:cNvSpPr txBox="1">
            <a:spLocks noChangeArrowheads="1"/>
          </p:cNvSpPr>
          <p:nvPr/>
        </p:nvSpPr>
        <p:spPr bwMode="auto">
          <a:xfrm>
            <a:off x="6354763" y="3113088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(5)</a:t>
            </a:r>
          </a:p>
        </p:txBody>
      </p:sp>
      <p:sp>
        <p:nvSpPr>
          <p:cNvPr id="88097" name="Text Box 32"/>
          <p:cNvSpPr txBox="1">
            <a:spLocks noChangeArrowheads="1"/>
          </p:cNvSpPr>
          <p:nvPr/>
        </p:nvSpPr>
        <p:spPr bwMode="auto">
          <a:xfrm>
            <a:off x="6354763" y="3700463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(5)</a:t>
            </a:r>
          </a:p>
        </p:txBody>
      </p:sp>
      <p:sp>
        <p:nvSpPr>
          <p:cNvPr id="88098" name="Text Box 33"/>
          <p:cNvSpPr txBox="1">
            <a:spLocks noChangeArrowheads="1"/>
          </p:cNvSpPr>
          <p:nvPr/>
        </p:nvSpPr>
        <p:spPr bwMode="auto">
          <a:xfrm>
            <a:off x="5432425" y="3113088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(4)</a:t>
            </a:r>
          </a:p>
        </p:txBody>
      </p:sp>
      <p:sp>
        <p:nvSpPr>
          <p:cNvPr id="88099" name="Text Box 34"/>
          <p:cNvSpPr txBox="1">
            <a:spLocks noChangeArrowheads="1"/>
          </p:cNvSpPr>
          <p:nvPr/>
        </p:nvSpPr>
        <p:spPr bwMode="auto">
          <a:xfrm>
            <a:off x="5432425" y="3700463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(4)</a:t>
            </a:r>
          </a:p>
        </p:txBody>
      </p:sp>
      <p:sp>
        <p:nvSpPr>
          <p:cNvPr id="88100" name="Text Box 35"/>
          <p:cNvSpPr txBox="1">
            <a:spLocks noChangeArrowheads="1"/>
          </p:cNvSpPr>
          <p:nvPr/>
        </p:nvSpPr>
        <p:spPr bwMode="auto">
          <a:xfrm>
            <a:off x="4437063" y="3113088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(3)</a:t>
            </a:r>
          </a:p>
        </p:txBody>
      </p:sp>
      <p:sp>
        <p:nvSpPr>
          <p:cNvPr id="88101" name="Text Box 36"/>
          <p:cNvSpPr txBox="1">
            <a:spLocks noChangeArrowheads="1"/>
          </p:cNvSpPr>
          <p:nvPr/>
        </p:nvSpPr>
        <p:spPr bwMode="auto">
          <a:xfrm>
            <a:off x="4437063" y="3700463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(3)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5978525" y="3335338"/>
            <a:ext cx="425450" cy="576262"/>
            <a:chOff x="3766" y="2101"/>
            <a:chExt cx="268" cy="363"/>
          </a:xfrm>
        </p:grpSpPr>
        <p:sp>
          <p:nvSpPr>
            <p:cNvPr id="88116" name="Line 38"/>
            <p:cNvSpPr>
              <a:spLocks noChangeShapeType="1"/>
            </p:cNvSpPr>
            <p:nvPr/>
          </p:nvSpPr>
          <p:spPr bwMode="auto">
            <a:xfrm flipH="1">
              <a:off x="3766" y="2101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7" name="Line 39"/>
            <p:cNvSpPr>
              <a:spLocks noChangeShapeType="1"/>
            </p:cNvSpPr>
            <p:nvPr/>
          </p:nvSpPr>
          <p:spPr bwMode="auto">
            <a:xfrm flipH="1">
              <a:off x="3785" y="2101"/>
              <a:ext cx="215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8" name="Line 40"/>
            <p:cNvSpPr>
              <a:spLocks noChangeShapeType="1"/>
            </p:cNvSpPr>
            <p:nvPr/>
          </p:nvSpPr>
          <p:spPr bwMode="auto">
            <a:xfrm flipH="1" flipV="1">
              <a:off x="3798" y="2133"/>
              <a:ext cx="228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9" name="Line 41"/>
            <p:cNvSpPr>
              <a:spLocks noChangeShapeType="1"/>
            </p:cNvSpPr>
            <p:nvPr/>
          </p:nvSpPr>
          <p:spPr bwMode="auto">
            <a:xfrm flipH="1">
              <a:off x="3793" y="2464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8906" name="AutoShape 42"/>
          <p:cNvSpPr>
            <a:spLocks noChangeArrowheads="1"/>
          </p:cNvSpPr>
          <p:nvPr/>
        </p:nvSpPr>
        <p:spPr bwMode="auto">
          <a:xfrm>
            <a:off x="5295900" y="2914650"/>
            <a:ext cx="831850" cy="1397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8907" name="Text Box 43"/>
          <p:cNvSpPr txBox="1">
            <a:spLocks noChangeArrowheads="1"/>
          </p:cNvSpPr>
          <p:nvPr/>
        </p:nvSpPr>
        <p:spPr bwMode="auto">
          <a:xfrm>
            <a:off x="5254625" y="43434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 times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984750" y="3348038"/>
            <a:ext cx="425450" cy="576262"/>
            <a:chOff x="3140" y="2109"/>
            <a:chExt cx="268" cy="363"/>
          </a:xfrm>
        </p:grpSpPr>
        <p:sp>
          <p:nvSpPr>
            <p:cNvPr id="88112" name="Line 45"/>
            <p:cNvSpPr>
              <a:spLocks noChangeShapeType="1"/>
            </p:cNvSpPr>
            <p:nvPr/>
          </p:nvSpPr>
          <p:spPr bwMode="auto">
            <a:xfrm flipH="1">
              <a:off x="3140" y="2109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3" name="Line 46"/>
            <p:cNvSpPr>
              <a:spLocks noChangeShapeType="1"/>
            </p:cNvSpPr>
            <p:nvPr/>
          </p:nvSpPr>
          <p:spPr bwMode="auto">
            <a:xfrm flipH="1">
              <a:off x="3159" y="2109"/>
              <a:ext cx="215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4" name="Line 47"/>
            <p:cNvSpPr>
              <a:spLocks noChangeShapeType="1"/>
            </p:cNvSpPr>
            <p:nvPr/>
          </p:nvSpPr>
          <p:spPr bwMode="auto">
            <a:xfrm flipH="1" flipV="1">
              <a:off x="3172" y="2141"/>
              <a:ext cx="228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15" name="Line 48"/>
            <p:cNvSpPr>
              <a:spLocks noChangeShapeType="1"/>
            </p:cNvSpPr>
            <p:nvPr/>
          </p:nvSpPr>
          <p:spPr bwMode="auto">
            <a:xfrm flipH="1">
              <a:off x="3167" y="2472"/>
              <a:ext cx="2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8913" name="AutoShape 49"/>
          <p:cNvSpPr>
            <a:spLocks noChangeArrowheads="1"/>
          </p:cNvSpPr>
          <p:nvPr/>
        </p:nvSpPr>
        <p:spPr bwMode="auto">
          <a:xfrm>
            <a:off x="4302125" y="2927350"/>
            <a:ext cx="831850" cy="1397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8914" name="Text Box 50"/>
          <p:cNvSpPr txBox="1">
            <a:spLocks noChangeArrowheads="1"/>
          </p:cNvSpPr>
          <p:nvPr/>
        </p:nvSpPr>
        <p:spPr bwMode="auto">
          <a:xfrm>
            <a:off x="4260850" y="43561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 times</a:t>
            </a:r>
          </a:p>
        </p:txBody>
      </p:sp>
      <p:sp>
        <p:nvSpPr>
          <p:cNvPr id="88108" name="Text Box 51"/>
          <p:cNvSpPr txBox="1">
            <a:spLocks noChangeArrowheads="1"/>
          </p:cNvSpPr>
          <p:nvPr/>
        </p:nvSpPr>
        <p:spPr bwMode="auto">
          <a:xfrm>
            <a:off x="3413125" y="3113088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(2)</a:t>
            </a:r>
          </a:p>
        </p:txBody>
      </p:sp>
      <p:sp>
        <p:nvSpPr>
          <p:cNvPr id="88109" name="Text Box 52"/>
          <p:cNvSpPr txBox="1">
            <a:spLocks noChangeArrowheads="1"/>
          </p:cNvSpPr>
          <p:nvPr/>
        </p:nvSpPr>
        <p:spPr bwMode="auto">
          <a:xfrm>
            <a:off x="3413125" y="3700463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(2)</a:t>
            </a:r>
          </a:p>
        </p:txBody>
      </p:sp>
      <p:sp>
        <p:nvSpPr>
          <p:cNvPr id="88110" name="Text Box 53"/>
          <p:cNvSpPr txBox="1">
            <a:spLocks noChangeArrowheads="1"/>
          </p:cNvSpPr>
          <p:nvPr/>
        </p:nvSpPr>
        <p:spPr bwMode="auto">
          <a:xfrm>
            <a:off x="2447925" y="3113088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(1)</a:t>
            </a:r>
          </a:p>
        </p:txBody>
      </p:sp>
      <p:sp>
        <p:nvSpPr>
          <p:cNvPr id="88111" name="Text Box 54"/>
          <p:cNvSpPr txBox="1">
            <a:spLocks noChangeArrowheads="1"/>
          </p:cNvSpPr>
          <p:nvPr/>
        </p:nvSpPr>
        <p:spPr bwMode="auto">
          <a:xfrm>
            <a:off x="2447925" y="3700463"/>
            <a:ext cx="611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(1)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2BA43-2C16-2343-8420-30896DAC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906" grpId="0" animBg="1"/>
      <p:bldP spid="548907" grpId="0"/>
      <p:bldP spid="548913" grpId="0" animBg="1"/>
      <p:bldP spid="5489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25F48-FBCA-1246-9A88-E00A3F682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Mid-Term Results CS 677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37B83-3876-114D-A2C2-E8F8B4218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BD8EE-857B-E440-9912-D91C833E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D9ED0A-CE26-7742-9EB0-993122EDA220}"/>
              </a:ext>
            </a:extLst>
          </p:cNvPr>
          <p:cNvSpPr txBox="1"/>
          <p:nvPr/>
        </p:nvSpPr>
        <p:spPr>
          <a:xfrm>
            <a:off x="1541572" y="5813190"/>
            <a:ext cx="6614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min = 54		max = 111	average = 90.33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68A094B-1F69-554E-9D58-EA67FFF373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3170" y="1603524"/>
            <a:ext cx="5326084" cy="3994563"/>
          </a:xfrm>
        </p:spPr>
      </p:pic>
    </p:spTree>
    <p:extLst>
      <p:ext uri="{BB962C8B-B14F-4D97-AF65-F5344CB8AC3E}">
        <p14:creationId xmlns:p14="http://schemas.microsoft.com/office/powerpoint/2010/main" val="33813052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3. Computing the Optimal Va</a:t>
            </a:r>
            <a:r>
              <a:rPr lang="en-US" dirty="0"/>
              <a:t>lue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48700" cy="5513387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For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j </a:t>
            </a:r>
            <a:r>
              <a:rPr lang="en-US" sz="2400">
                <a:latin typeface="Comic Sans MS" pitchFamily="-106" charset="0"/>
                <a:ea typeface="Arial" pitchFamily="-106" charset="0"/>
                <a:cs typeface="Arial" pitchFamily="-106" charset="0"/>
              </a:rPr>
              <a:t>≥ 2</a:t>
            </a:r>
            <a:r>
              <a:rPr lang="en-US" sz="2400">
                <a:ea typeface="Arial" pitchFamily="-106" charset="0"/>
                <a:cs typeface="Arial" pitchFamily="-106" charset="0"/>
              </a:rPr>
              <a:t>, e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ach value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depends only on the values of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1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– 1]</a:t>
            </a: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 and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2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 - 1]</a:t>
            </a:r>
          </a:p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Compute the values of 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f</a:t>
            </a:r>
            <a:r>
              <a:rPr lang="en-US" sz="2400" baseline="-250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i</a:t>
            </a:r>
            <a:r>
              <a:rPr lang="en-US" sz="2400">
                <a:latin typeface="Comic Sans MS" pitchFamily="-106" charset="0"/>
                <a:ea typeface="ＭＳ Ｐゴシック" pitchFamily="-106" charset="-128"/>
                <a:cs typeface="ＭＳ Ｐゴシック" pitchFamily="-106" charset="-128"/>
              </a:rPr>
              <a:t>[j]</a:t>
            </a:r>
            <a:endParaRPr lang="en-US" sz="2400">
              <a:ea typeface="ＭＳ Ｐゴシック" pitchFamily="-106" charset="-128"/>
              <a:cs typeface="ＭＳ Ｐゴシック" pitchFamily="-106" charset="-128"/>
            </a:endParaRPr>
          </a:p>
          <a:p>
            <a:pPr lvl="1" eaLnBrk="1" hangingPunct="1"/>
            <a:r>
              <a:rPr lang="en-US" sz="2000">
                <a:solidFill>
                  <a:srgbClr val="DD0111"/>
                </a:solidFill>
              </a:rPr>
              <a:t>in increasing order of j</a:t>
            </a:r>
          </a:p>
          <a:p>
            <a:pPr eaLnBrk="1" hangingPunct="1"/>
            <a:endParaRPr lang="en-US" sz="2000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pPr eaLnBrk="1" hangingPunct="1"/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Bottom-up approach</a:t>
            </a:r>
          </a:p>
          <a:p>
            <a:pPr lvl="1" eaLnBrk="1" hangingPunct="1"/>
            <a:r>
              <a:rPr lang="en-US" sz="2000"/>
              <a:t>First find optimal solutions to subproblems</a:t>
            </a:r>
          </a:p>
          <a:p>
            <a:pPr lvl="1" eaLnBrk="1" hangingPunct="1"/>
            <a:r>
              <a:rPr lang="en-US" sz="2000"/>
              <a:t>Find an optimal solution to the problem from the subproblems</a:t>
            </a:r>
          </a:p>
        </p:txBody>
      </p:sp>
      <p:graphicFrame>
        <p:nvGraphicFramePr>
          <p:cNvPr id="549892" name="Group 4"/>
          <p:cNvGraphicFramePr>
            <a:graphicFrameLocks noGrp="1"/>
          </p:cNvGraphicFramePr>
          <p:nvPr/>
        </p:nvGraphicFramePr>
        <p:xfrm>
          <a:off x="2128838" y="3783013"/>
          <a:ext cx="4972050" cy="1169988"/>
        </p:xfrm>
        <a:graphic>
          <a:graphicData uri="http://schemas.openxmlformats.org/drawingml/2006/table">
            <a:tbl>
              <a:tblPr/>
              <a:tblGrid>
                <a:gridCol w="9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0137" name="Text Box 24"/>
          <p:cNvSpPr txBox="1">
            <a:spLocks noChangeArrowheads="1"/>
          </p:cNvSpPr>
          <p:nvPr/>
        </p:nvSpPr>
        <p:spPr bwMode="auto">
          <a:xfrm>
            <a:off x="1216025" y="3814763"/>
            <a:ext cx="78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1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90138" name="Text Box 25"/>
          <p:cNvSpPr txBox="1">
            <a:spLocks noChangeArrowheads="1"/>
          </p:cNvSpPr>
          <p:nvPr/>
        </p:nvSpPr>
        <p:spPr bwMode="auto">
          <a:xfrm>
            <a:off x="1216025" y="4416425"/>
            <a:ext cx="81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f</a:t>
            </a:r>
            <a:r>
              <a:rPr lang="en-US" sz="2400" baseline="-25000">
                <a:latin typeface="Comic Sans MS" pitchFamily="-106" charset="0"/>
              </a:rPr>
              <a:t>2</a:t>
            </a:r>
            <a:r>
              <a:rPr lang="en-US" sz="2400">
                <a:latin typeface="Comic Sans MS" pitchFamily="-106" charset="0"/>
              </a:rPr>
              <a:t>[j]</a:t>
            </a:r>
          </a:p>
        </p:txBody>
      </p:sp>
      <p:sp>
        <p:nvSpPr>
          <p:cNvPr id="90139" name="Text Box 26"/>
          <p:cNvSpPr txBox="1">
            <a:spLocks noChangeArrowheads="1"/>
          </p:cNvSpPr>
          <p:nvPr/>
        </p:nvSpPr>
        <p:spPr bwMode="auto">
          <a:xfrm>
            <a:off x="2543175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90140" name="Text Box 27"/>
          <p:cNvSpPr txBox="1">
            <a:spLocks noChangeArrowheads="1"/>
          </p:cNvSpPr>
          <p:nvPr/>
        </p:nvSpPr>
        <p:spPr bwMode="auto">
          <a:xfrm>
            <a:off x="3494088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0141" name="Text Box 28"/>
          <p:cNvSpPr txBox="1">
            <a:spLocks noChangeArrowheads="1"/>
          </p:cNvSpPr>
          <p:nvPr/>
        </p:nvSpPr>
        <p:spPr bwMode="auto">
          <a:xfrm>
            <a:off x="4462463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0142" name="Text Box 29"/>
          <p:cNvSpPr txBox="1">
            <a:spLocks noChangeArrowheads="1"/>
          </p:cNvSpPr>
          <p:nvPr/>
        </p:nvSpPr>
        <p:spPr bwMode="auto">
          <a:xfrm>
            <a:off x="5465763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90143" name="Text Box 30"/>
          <p:cNvSpPr txBox="1">
            <a:spLocks noChangeArrowheads="1"/>
          </p:cNvSpPr>
          <p:nvPr/>
        </p:nvSpPr>
        <p:spPr bwMode="auto">
          <a:xfrm>
            <a:off x="6434138" y="3432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098675" y="2690813"/>
            <a:ext cx="4976813" cy="523875"/>
            <a:chOff x="2012" y="2200"/>
            <a:chExt cx="3135" cy="330"/>
          </a:xfrm>
        </p:grpSpPr>
        <p:sp>
          <p:nvSpPr>
            <p:cNvPr id="90145" name="Line 32"/>
            <p:cNvSpPr>
              <a:spLocks noChangeShapeType="1"/>
            </p:cNvSpPr>
            <p:nvPr/>
          </p:nvSpPr>
          <p:spPr bwMode="auto">
            <a:xfrm>
              <a:off x="2012" y="2530"/>
              <a:ext cx="3135" cy="0"/>
            </a:xfrm>
            <a:prstGeom prst="lin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46" name="Text Box 33"/>
            <p:cNvSpPr txBox="1">
              <a:spLocks noChangeArrowheads="1"/>
            </p:cNvSpPr>
            <p:nvPr/>
          </p:nvSpPr>
          <p:spPr bwMode="auto">
            <a:xfrm>
              <a:off x="3044" y="2200"/>
              <a:ext cx="1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Century Gothic"/>
                  <a:cs typeface="Century Gothic"/>
                </a:rPr>
                <a:t>increasing</a:t>
              </a:r>
              <a:r>
                <a:rPr lang="en-US" sz="2400" dirty="0"/>
                <a:t> </a:t>
              </a:r>
              <a:r>
                <a:rPr lang="en-US" sz="2400" dirty="0">
                  <a:latin typeface="Comic Sans MS" pitchFamily="-106" charset="0"/>
                </a:rPr>
                <a:t>j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400AD-0D26-E74C-8895-8AA7B161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6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15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82A756-4A18-CB41-ABDC-E27D6122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 Trees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/>
              <a:t> </a:t>
            </a:r>
            <a:r>
              <a:rPr lang="en-US" b="1"/>
              <a:t>Interval tree</a:t>
            </a:r>
            <a:r>
              <a:rPr lang="en-US"/>
              <a:t> = a red-black tree that maintains a dynamic set of elements, each element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 having associated an interval </a:t>
            </a:r>
            <a:r>
              <a:rPr lang="en-US">
                <a:latin typeface="Comic Sans MS" pitchFamily="-107" charset="0"/>
              </a:rPr>
              <a:t>int[x].</a:t>
            </a:r>
          </a:p>
          <a:p>
            <a:pPr>
              <a:lnSpc>
                <a:spcPct val="130000"/>
              </a:lnSpc>
              <a:buFontTx/>
              <a:buNone/>
            </a:pPr>
            <a:endParaRPr lang="en-US">
              <a:latin typeface="Comic Sans MS" pitchFamily="-107" charset="0"/>
            </a:endParaRPr>
          </a:p>
          <a:p>
            <a:pPr>
              <a:lnSpc>
                <a:spcPct val="130000"/>
              </a:lnSpc>
            </a:pPr>
            <a:r>
              <a:rPr lang="en-US"/>
              <a:t>Operations on interval trees:</a:t>
            </a: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336699"/>
                </a:solidFill>
              </a:rPr>
              <a:t>INTERVAL-INSERT(</a:t>
            </a:r>
            <a:r>
              <a:rPr lang="en-US">
                <a:solidFill>
                  <a:srgbClr val="336699"/>
                </a:solidFill>
                <a:latin typeface="Comic Sans MS" pitchFamily="-107" charset="0"/>
              </a:rPr>
              <a:t>T, x</a:t>
            </a:r>
            <a:r>
              <a:rPr lang="en-US">
                <a:solidFill>
                  <a:srgbClr val="336699"/>
                </a:solidFill>
              </a:rPr>
              <a:t>) </a:t>
            </a: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336699"/>
                </a:solidFill>
              </a:rPr>
              <a:t>INTERVAL-DELETE(</a:t>
            </a:r>
            <a:r>
              <a:rPr lang="en-US">
                <a:solidFill>
                  <a:srgbClr val="336699"/>
                </a:solidFill>
                <a:latin typeface="Comic Sans MS" pitchFamily="-107" charset="0"/>
              </a:rPr>
              <a:t>T, x</a:t>
            </a:r>
            <a:r>
              <a:rPr lang="en-US">
                <a:solidFill>
                  <a:srgbClr val="336699"/>
                </a:solidFill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336699"/>
                </a:solidFill>
              </a:rPr>
              <a:t>INTERVAL-SEARCH(</a:t>
            </a:r>
            <a:r>
              <a:rPr lang="en-US">
                <a:solidFill>
                  <a:srgbClr val="336699"/>
                </a:solidFill>
                <a:latin typeface="Comic Sans MS" pitchFamily="-107" charset="0"/>
              </a:rPr>
              <a:t>T, i</a:t>
            </a:r>
            <a:r>
              <a:rPr lang="en-US">
                <a:solidFill>
                  <a:srgbClr val="336699"/>
                </a:solidFill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6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 Properties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Intervals </a:t>
            </a:r>
            <a:r>
              <a:rPr lang="en-US">
                <a:latin typeface="Comic Sans MS" pitchFamily="-107" charset="0"/>
              </a:rPr>
              <a:t>i</a:t>
            </a:r>
            <a:r>
              <a:rPr lang="en-US"/>
              <a:t> and </a:t>
            </a:r>
            <a:r>
              <a:rPr lang="en-US">
                <a:latin typeface="Comic Sans MS" pitchFamily="-107" charset="0"/>
              </a:rPr>
              <a:t>j</a:t>
            </a:r>
            <a:r>
              <a:rPr lang="en-US"/>
              <a:t> overlap iff: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>
                <a:latin typeface="Comic Sans MS" pitchFamily="-107" charset="0"/>
              </a:rPr>
              <a:t>low[i]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≤ high[j]</a:t>
            </a:r>
            <a:r>
              <a:rPr lang="en-US">
                <a:ea typeface="Arial" pitchFamily="-107" charset="0"/>
                <a:cs typeface="Arial" pitchFamily="-107" charset="0"/>
              </a:rPr>
              <a:t> and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low[j] ≤ high[i]</a:t>
            </a:r>
          </a:p>
          <a:p>
            <a:endParaRPr lang="en-US">
              <a:ea typeface="Arial" pitchFamily="-107" charset="0"/>
              <a:cs typeface="Arial" pitchFamily="-107" charset="0"/>
            </a:endParaRPr>
          </a:p>
          <a:p>
            <a:endParaRPr lang="en-US">
              <a:ea typeface="Arial" pitchFamily="-107" charset="0"/>
              <a:cs typeface="Arial" pitchFamily="-107" charset="0"/>
            </a:endParaRPr>
          </a:p>
          <a:p>
            <a:endParaRPr lang="en-US">
              <a:ea typeface="Arial" pitchFamily="-107" charset="0"/>
              <a:cs typeface="Arial" pitchFamily="-107" charset="0"/>
            </a:endParaRPr>
          </a:p>
          <a:p>
            <a:r>
              <a:rPr lang="en-US">
                <a:ea typeface="Arial" pitchFamily="-107" charset="0"/>
                <a:cs typeface="Arial" pitchFamily="-107" charset="0"/>
              </a:rPr>
              <a:t>Intervals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i</a:t>
            </a:r>
            <a:r>
              <a:rPr lang="en-US">
                <a:ea typeface="Arial" pitchFamily="-107" charset="0"/>
                <a:cs typeface="Arial" pitchFamily="-107" charset="0"/>
              </a:rPr>
              <a:t> and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j</a:t>
            </a:r>
            <a:r>
              <a:rPr lang="en-US">
                <a:ea typeface="Arial" pitchFamily="-107" charset="0"/>
                <a:cs typeface="Arial" pitchFamily="-107" charset="0"/>
              </a:rPr>
              <a:t> do not overlap iff:</a:t>
            </a:r>
          </a:p>
          <a:p>
            <a:pPr>
              <a:buFontTx/>
              <a:buNone/>
            </a:pPr>
            <a:r>
              <a:rPr lang="en-US">
                <a:ea typeface="Arial" pitchFamily="-107" charset="0"/>
                <a:cs typeface="Arial" pitchFamily="-107" charset="0"/>
              </a:rPr>
              <a:t>		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high[i] &lt; low[j] or high[j] &lt; low[i]</a:t>
            </a:r>
          </a:p>
        </p:txBody>
      </p:sp>
      <p:grpSp>
        <p:nvGrpSpPr>
          <p:cNvPr id="150532" name="Group 4"/>
          <p:cNvGrpSpPr>
            <a:grpSpLocks/>
          </p:cNvGrpSpPr>
          <p:nvPr/>
        </p:nvGrpSpPr>
        <p:grpSpPr bwMode="auto">
          <a:xfrm>
            <a:off x="703263" y="2379663"/>
            <a:ext cx="1309687" cy="862012"/>
            <a:chOff x="443" y="1607"/>
            <a:chExt cx="825" cy="543"/>
          </a:xfrm>
        </p:grpSpPr>
        <p:grpSp>
          <p:nvGrpSpPr>
            <p:cNvPr id="150533" name="Group 5"/>
            <p:cNvGrpSpPr>
              <a:grpSpLocks/>
            </p:cNvGrpSpPr>
            <p:nvPr/>
          </p:nvGrpSpPr>
          <p:grpSpPr bwMode="auto">
            <a:xfrm>
              <a:off x="596" y="1797"/>
              <a:ext cx="520" cy="62"/>
              <a:chOff x="728" y="1809"/>
              <a:chExt cx="520" cy="62"/>
            </a:xfrm>
          </p:grpSpPr>
          <p:sp>
            <p:nvSpPr>
              <p:cNvPr id="150534" name="Line 6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35" name="Line 7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36" name="Line 8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37" name="Group 9"/>
            <p:cNvGrpSpPr>
              <a:grpSpLocks/>
            </p:cNvGrpSpPr>
            <p:nvPr/>
          </p:nvGrpSpPr>
          <p:grpSpPr bwMode="auto">
            <a:xfrm>
              <a:off x="443" y="2071"/>
              <a:ext cx="825" cy="79"/>
              <a:chOff x="728" y="1809"/>
              <a:chExt cx="520" cy="62"/>
            </a:xfrm>
          </p:grpSpPr>
          <p:sp>
            <p:nvSpPr>
              <p:cNvPr id="150538" name="Line 10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39" name="Line 11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40" name="Line 12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41" name="Text Box 13"/>
            <p:cNvSpPr txBox="1">
              <a:spLocks noChangeArrowheads="1"/>
            </p:cNvSpPr>
            <p:nvPr/>
          </p:nvSpPr>
          <p:spPr bwMode="auto">
            <a:xfrm>
              <a:off x="795" y="1607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42" name="Text Box 14"/>
            <p:cNvSpPr txBox="1">
              <a:spLocks noChangeArrowheads="1"/>
            </p:cNvSpPr>
            <p:nvPr/>
          </p:nvSpPr>
          <p:spPr bwMode="auto">
            <a:xfrm>
              <a:off x="787" y="1844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43" name="Group 15"/>
          <p:cNvGrpSpPr>
            <a:grpSpLocks/>
          </p:cNvGrpSpPr>
          <p:nvPr/>
        </p:nvGrpSpPr>
        <p:grpSpPr bwMode="auto">
          <a:xfrm>
            <a:off x="2747963" y="2424113"/>
            <a:ext cx="1309687" cy="817562"/>
            <a:chOff x="1731" y="1635"/>
            <a:chExt cx="825" cy="515"/>
          </a:xfrm>
        </p:grpSpPr>
        <p:grpSp>
          <p:nvGrpSpPr>
            <p:cNvPr id="150544" name="Group 16"/>
            <p:cNvGrpSpPr>
              <a:grpSpLocks/>
            </p:cNvGrpSpPr>
            <p:nvPr/>
          </p:nvGrpSpPr>
          <p:grpSpPr bwMode="auto">
            <a:xfrm>
              <a:off x="1731" y="1797"/>
              <a:ext cx="825" cy="79"/>
              <a:chOff x="728" y="1809"/>
              <a:chExt cx="520" cy="62"/>
            </a:xfrm>
          </p:grpSpPr>
          <p:sp>
            <p:nvSpPr>
              <p:cNvPr id="150545" name="Line 17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46" name="Line 18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47" name="Line 19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48" name="Group 20"/>
            <p:cNvGrpSpPr>
              <a:grpSpLocks/>
            </p:cNvGrpSpPr>
            <p:nvPr/>
          </p:nvGrpSpPr>
          <p:grpSpPr bwMode="auto">
            <a:xfrm>
              <a:off x="1857" y="2088"/>
              <a:ext cx="520" cy="62"/>
              <a:chOff x="728" y="1809"/>
              <a:chExt cx="520" cy="62"/>
            </a:xfrm>
          </p:grpSpPr>
          <p:sp>
            <p:nvSpPr>
              <p:cNvPr id="150549" name="Line 21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0" name="Line 22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1" name="Line 23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52" name="Text Box 24"/>
            <p:cNvSpPr txBox="1">
              <a:spLocks noChangeArrowheads="1"/>
            </p:cNvSpPr>
            <p:nvPr/>
          </p:nvSpPr>
          <p:spPr bwMode="auto">
            <a:xfrm>
              <a:off x="2037" y="1635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53" name="Text Box 25"/>
            <p:cNvSpPr txBox="1">
              <a:spLocks noChangeArrowheads="1"/>
            </p:cNvSpPr>
            <p:nvPr/>
          </p:nvSpPr>
          <p:spPr bwMode="auto">
            <a:xfrm>
              <a:off x="2029" y="1872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54" name="Group 26"/>
          <p:cNvGrpSpPr>
            <a:grpSpLocks/>
          </p:cNvGrpSpPr>
          <p:nvPr/>
        </p:nvGrpSpPr>
        <p:grpSpPr bwMode="auto">
          <a:xfrm>
            <a:off x="4903788" y="2424113"/>
            <a:ext cx="1317625" cy="817562"/>
            <a:chOff x="3089" y="1635"/>
            <a:chExt cx="830" cy="515"/>
          </a:xfrm>
        </p:grpSpPr>
        <p:grpSp>
          <p:nvGrpSpPr>
            <p:cNvPr id="150555" name="Group 27"/>
            <p:cNvGrpSpPr>
              <a:grpSpLocks/>
            </p:cNvGrpSpPr>
            <p:nvPr/>
          </p:nvGrpSpPr>
          <p:grpSpPr bwMode="auto">
            <a:xfrm>
              <a:off x="3399" y="1797"/>
              <a:ext cx="520" cy="62"/>
              <a:chOff x="728" y="1809"/>
              <a:chExt cx="520" cy="62"/>
            </a:xfrm>
          </p:grpSpPr>
          <p:sp>
            <p:nvSpPr>
              <p:cNvPr id="150556" name="Line 28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7" name="Line 29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8" name="Line 30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59" name="Group 31"/>
            <p:cNvGrpSpPr>
              <a:grpSpLocks/>
            </p:cNvGrpSpPr>
            <p:nvPr/>
          </p:nvGrpSpPr>
          <p:grpSpPr bwMode="auto">
            <a:xfrm>
              <a:off x="3089" y="2094"/>
              <a:ext cx="628" cy="56"/>
              <a:chOff x="728" y="1809"/>
              <a:chExt cx="520" cy="62"/>
            </a:xfrm>
          </p:grpSpPr>
          <p:sp>
            <p:nvSpPr>
              <p:cNvPr id="150560" name="Line 32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1" name="Line 33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2" name="Line 34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63" name="Text Box 35"/>
            <p:cNvSpPr txBox="1">
              <a:spLocks noChangeArrowheads="1"/>
            </p:cNvSpPr>
            <p:nvPr/>
          </p:nvSpPr>
          <p:spPr bwMode="auto">
            <a:xfrm>
              <a:off x="3483" y="1635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64" name="Text Box 36"/>
            <p:cNvSpPr txBox="1">
              <a:spLocks noChangeArrowheads="1"/>
            </p:cNvSpPr>
            <p:nvPr/>
          </p:nvSpPr>
          <p:spPr bwMode="auto">
            <a:xfrm>
              <a:off x="3475" y="1872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65" name="Group 37"/>
          <p:cNvGrpSpPr>
            <a:grpSpLocks/>
          </p:cNvGrpSpPr>
          <p:nvPr/>
        </p:nvGrpSpPr>
        <p:grpSpPr bwMode="auto">
          <a:xfrm>
            <a:off x="7037388" y="2378075"/>
            <a:ext cx="1308100" cy="863600"/>
            <a:chOff x="4433" y="1606"/>
            <a:chExt cx="824" cy="544"/>
          </a:xfrm>
        </p:grpSpPr>
        <p:grpSp>
          <p:nvGrpSpPr>
            <p:cNvPr id="150566" name="Group 38"/>
            <p:cNvGrpSpPr>
              <a:grpSpLocks/>
            </p:cNvGrpSpPr>
            <p:nvPr/>
          </p:nvGrpSpPr>
          <p:grpSpPr bwMode="auto">
            <a:xfrm>
              <a:off x="4433" y="1797"/>
              <a:ext cx="520" cy="62"/>
              <a:chOff x="728" y="1809"/>
              <a:chExt cx="520" cy="62"/>
            </a:xfrm>
          </p:grpSpPr>
          <p:sp>
            <p:nvSpPr>
              <p:cNvPr id="150567" name="Line 39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8" name="Line 40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9" name="Line 41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70" name="Group 42"/>
            <p:cNvGrpSpPr>
              <a:grpSpLocks/>
            </p:cNvGrpSpPr>
            <p:nvPr/>
          </p:nvGrpSpPr>
          <p:grpSpPr bwMode="auto">
            <a:xfrm>
              <a:off x="4629" y="2094"/>
              <a:ext cx="628" cy="56"/>
              <a:chOff x="728" y="1809"/>
              <a:chExt cx="520" cy="62"/>
            </a:xfrm>
          </p:grpSpPr>
          <p:sp>
            <p:nvSpPr>
              <p:cNvPr id="150571" name="Line 43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72" name="Line 44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73" name="Line 45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74" name="Text Box 46"/>
            <p:cNvSpPr txBox="1">
              <a:spLocks noChangeArrowheads="1"/>
            </p:cNvSpPr>
            <p:nvPr/>
          </p:nvSpPr>
          <p:spPr bwMode="auto">
            <a:xfrm>
              <a:off x="4669" y="1606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75" name="Text Box 47"/>
            <p:cNvSpPr txBox="1">
              <a:spLocks noChangeArrowheads="1"/>
            </p:cNvSpPr>
            <p:nvPr/>
          </p:nvSpPr>
          <p:spPr bwMode="auto">
            <a:xfrm>
              <a:off x="4661" y="1843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76" name="Group 48"/>
          <p:cNvGrpSpPr>
            <a:grpSpLocks/>
          </p:cNvGrpSpPr>
          <p:nvPr/>
        </p:nvGrpSpPr>
        <p:grpSpPr bwMode="auto">
          <a:xfrm>
            <a:off x="1287463" y="5294313"/>
            <a:ext cx="2411412" cy="485775"/>
            <a:chOff x="811" y="2771"/>
            <a:chExt cx="1519" cy="306"/>
          </a:xfrm>
        </p:grpSpPr>
        <p:grpSp>
          <p:nvGrpSpPr>
            <p:cNvPr id="150577" name="Group 49"/>
            <p:cNvGrpSpPr>
              <a:grpSpLocks/>
            </p:cNvGrpSpPr>
            <p:nvPr/>
          </p:nvGrpSpPr>
          <p:grpSpPr bwMode="auto">
            <a:xfrm>
              <a:off x="811" y="2998"/>
              <a:ext cx="520" cy="62"/>
              <a:chOff x="728" y="1809"/>
              <a:chExt cx="520" cy="62"/>
            </a:xfrm>
          </p:grpSpPr>
          <p:sp>
            <p:nvSpPr>
              <p:cNvPr id="150578" name="Line 50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79" name="Line 51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80" name="Line 52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81" name="Group 53"/>
            <p:cNvGrpSpPr>
              <a:grpSpLocks/>
            </p:cNvGrpSpPr>
            <p:nvPr/>
          </p:nvGrpSpPr>
          <p:grpSpPr bwMode="auto">
            <a:xfrm>
              <a:off x="1505" y="2998"/>
              <a:ext cx="825" cy="79"/>
              <a:chOff x="728" y="1809"/>
              <a:chExt cx="520" cy="62"/>
            </a:xfrm>
          </p:grpSpPr>
          <p:sp>
            <p:nvSpPr>
              <p:cNvPr id="150582" name="Line 54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83" name="Line 55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84" name="Line 56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85" name="Text Box 57"/>
            <p:cNvSpPr txBox="1">
              <a:spLocks noChangeArrowheads="1"/>
            </p:cNvSpPr>
            <p:nvPr/>
          </p:nvSpPr>
          <p:spPr bwMode="auto">
            <a:xfrm>
              <a:off x="1010" y="2771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86" name="Text Box 58"/>
            <p:cNvSpPr txBox="1">
              <a:spLocks noChangeArrowheads="1"/>
            </p:cNvSpPr>
            <p:nvPr/>
          </p:nvSpPr>
          <p:spPr bwMode="auto">
            <a:xfrm>
              <a:off x="1849" y="2771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87" name="Group 59"/>
          <p:cNvGrpSpPr>
            <a:grpSpLocks/>
          </p:cNvGrpSpPr>
          <p:nvPr/>
        </p:nvGrpSpPr>
        <p:grpSpPr bwMode="auto">
          <a:xfrm>
            <a:off x="4576763" y="5329238"/>
            <a:ext cx="2422525" cy="450850"/>
            <a:chOff x="2883" y="2793"/>
            <a:chExt cx="1526" cy="284"/>
          </a:xfrm>
        </p:grpSpPr>
        <p:grpSp>
          <p:nvGrpSpPr>
            <p:cNvPr id="150588" name="Group 60"/>
            <p:cNvGrpSpPr>
              <a:grpSpLocks/>
            </p:cNvGrpSpPr>
            <p:nvPr/>
          </p:nvGrpSpPr>
          <p:grpSpPr bwMode="auto">
            <a:xfrm>
              <a:off x="3889" y="2998"/>
              <a:ext cx="520" cy="62"/>
              <a:chOff x="728" y="1809"/>
              <a:chExt cx="520" cy="62"/>
            </a:xfrm>
          </p:grpSpPr>
          <p:sp>
            <p:nvSpPr>
              <p:cNvPr id="150589" name="Line 61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0" name="Line 62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1" name="Line 63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92" name="Group 64"/>
            <p:cNvGrpSpPr>
              <a:grpSpLocks/>
            </p:cNvGrpSpPr>
            <p:nvPr/>
          </p:nvGrpSpPr>
          <p:grpSpPr bwMode="auto">
            <a:xfrm>
              <a:off x="2883" y="2998"/>
              <a:ext cx="825" cy="79"/>
              <a:chOff x="728" y="1809"/>
              <a:chExt cx="520" cy="62"/>
            </a:xfrm>
          </p:grpSpPr>
          <p:sp>
            <p:nvSpPr>
              <p:cNvPr id="150593" name="Line 65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4" name="Line 66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5" name="Line 67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96" name="Text Box 68"/>
            <p:cNvSpPr txBox="1">
              <a:spLocks noChangeArrowheads="1"/>
            </p:cNvSpPr>
            <p:nvPr/>
          </p:nvSpPr>
          <p:spPr bwMode="auto">
            <a:xfrm>
              <a:off x="3224" y="2793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  <p:sp>
          <p:nvSpPr>
            <p:cNvPr id="150597" name="Text Box 69"/>
            <p:cNvSpPr txBox="1">
              <a:spLocks noChangeArrowheads="1"/>
            </p:cNvSpPr>
            <p:nvPr/>
          </p:nvSpPr>
          <p:spPr bwMode="auto">
            <a:xfrm>
              <a:off x="4063" y="2793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</p:grpSp>
      <p:sp>
        <p:nvSpPr>
          <p:cNvPr id="150598" name="Line 70"/>
          <p:cNvSpPr>
            <a:spLocks noChangeShapeType="1"/>
          </p:cNvSpPr>
          <p:nvPr/>
        </p:nvSpPr>
        <p:spPr bwMode="auto">
          <a:xfrm>
            <a:off x="479425" y="3495675"/>
            <a:ext cx="8328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99" name="Line 71"/>
          <p:cNvSpPr>
            <a:spLocks noChangeShapeType="1"/>
          </p:cNvSpPr>
          <p:nvPr/>
        </p:nvSpPr>
        <p:spPr bwMode="auto">
          <a:xfrm>
            <a:off x="479425" y="6246813"/>
            <a:ext cx="8328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2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98" grpId="0" animBg="1"/>
      <p:bldP spid="1505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84750" y="2609850"/>
            <a:ext cx="4038600" cy="2959100"/>
          </a:xfrm>
          <a:noFill/>
          <a:ln/>
        </p:spPr>
      </p:pic>
      <p:sp>
        <p:nvSpPr>
          <p:cNvPr id="156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Interval Trees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35063"/>
            <a:ext cx="5924550" cy="57229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Underlying data structure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Red-black trees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Each node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 contains: an interval </a:t>
            </a:r>
            <a:r>
              <a:rPr lang="en-US" sz="2000" dirty="0" err="1">
                <a:latin typeface="Comic Sans MS" pitchFamily="-107" charset="0"/>
              </a:rPr>
              <a:t>int</a:t>
            </a:r>
            <a:r>
              <a:rPr lang="en-US" sz="2000" dirty="0">
                <a:latin typeface="Comic Sans MS" pitchFamily="-107" charset="0"/>
              </a:rPr>
              <a:t>[x]</a:t>
            </a:r>
            <a:r>
              <a:rPr lang="en-US" sz="2000" dirty="0"/>
              <a:t>, and the key: </a:t>
            </a:r>
            <a:r>
              <a:rPr lang="en-US" sz="2000" dirty="0">
                <a:solidFill>
                  <a:srgbClr val="CC0000"/>
                </a:solidFill>
                <a:latin typeface="Comic Sans MS" pitchFamily="-107" charset="0"/>
              </a:rPr>
              <a:t>low[</a:t>
            </a:r>
            <a:r>
              <a:rPr lang="en-US" sz="2000" dirty="0" err="1">
                <a:solidFill>
                  <a:srgbClr val="CC0000"/>
                </a:solidFill>
                <a:latin typeface="Comic Sans MS" pitchFamily="-107" charset="0"/>
              </a:rPr>
              <a:t>int</a:t>
            </a:r>
            <a:r>
              <a:rPr lang="en-US" sz="2000" dirty="0">
                <a:solidFill>
                  <a:srgbClr val="CC0000"/>
                </a:solidFill>
                <a:latin typeface="Comic Sans MS" pitchFamily="-107" charset="0"/>
              </a:rPr>
              <a:t>[x]]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An </a:t>
            </a:r>
            <a:r>
              <a:rPr lang="en-US" sz="2000" dirty="0" err="1"/>
              <a:t>inorder</a:t>
            </a:r>
            <a:r>
              <a:rPr lang="en-US" sz="2000" dirty="0"/>
              <a:t> tree walk will list intervals sorted by their low endpoint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Additional information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>
                <a:latin typeface="Comic Sans MS" pitchFamily="-107" charset="0"/>
              </a:rPr>
              <a:t>max[x]</a:t>
            </a:r>
            <a:r>
              <a:rPr lang="en-US" sz="2000" dirty="0"/>
              <a:t> = maximum endpoint value in </a:t>
            </a:r>
            <a:r>
              <a:rPr lang="en-US" sz="2000" dirty="0" err="1"/>
              <a:t>subtree</a:t>
            </a:r>
            <a:r>
              <a:rPr lang="en-US" sz="2000" dirty="0"/>
              <a:t> rooted at </a:t>
            </a:r>
            <a:r>
              <a:rPr lang="en-US" sz="2000" dirty="0">
                <a:latin typeface="Comic Sans MS" pitchFamily="-107" charset="0"/>
              </a:rPr>
              <a:t>x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Maintaining the information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/>
              <a:t>			</a:t>
            </a:r>
            <a:endParaRPr lang="en-US" sz="2400" dirty="0">
              <a:latin typeface="Comic Sans MS" pitchFamily="-107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>
                <a:latin typeface="Comic Sans MS" pitchFamily="-107" charset="0"/>
              </a:rPr>
              <a:t>max[x] =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/>
              <a:t>			</a:t>
            </a:r>
            <a:endParaRPr lang="en-US" sz="2400" dirty="0">
              <a:latin typeface="Comic Sans MS" pitchFamily="-107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>
                <a:latin typeface="Comic Sans MS" pitchFamily="-107" charset="0"/>
              </a:rPr>
              <a:t>	</a:t>
            </a:r>
            <a:r>
              <a:rPr lang="en-US" sz="2400" dirty="0"/>
              <a:t>Constant work at each node, so still </a:t>
            </a:r>
            <a:r>
              <a:rPr lang="en-US" sz="2400" dirty="0">
                <a:latin typeface="Comic Sans MS" pitchFamily="-107" charset="0"/>
              </a:rPr>
              <a:t>O(</a:t>
            </a:r>
            <a:r>
              <a:rPr lang="en-US" sz="2400" dirty="0" err="1">
                <a:latin typeface="Comic Sans MS" pitchFamily="-107" charset="0"/>
              </a:rPr>
              <a:t>lgn</a:t>
            </a:r>
            <a:r>
              <a:rPr lang="en-US" sz="2400" dirty="0">
                <a:latin typeface="Comic Sans MS" pitchFamily="-107" charset="0"/>
              </a:rPr>
              <a:t>) </a:t>
            </a:r>
            <a:r>
              <a:rPr lang="en-US" sz="2400" dirty="0"/>
              <a:t>time</a:t>
            </a:r>
          </a:p>
        </p:txBody>
      </p:sp>
      <p:grpSp>
        <p:nvGrpSpPr>
          <p:cNvPr id="156677" name="Group 5"/>
          <p:cNvGrpSpPr>
            <a:grpSpLocks/>
          </p:cNvGrpSpPr>
          <p:nvPr/>
        </p:nvGrpSpPr>
        <p:grpSpPr bwMode="auto">
          <a:xfrm>
            <a:off x="1684338" y="4478338"/>
            <a:ext cx="3019425" cy="1273175"/>
            <a:chOff x="1061" y="3081"/>
            <a:chExt cx="1902" cy="802"/>
          </a:xfrm>
        </p:grpSpPr>
        <p:sp>
          <p:nvSpPr>
            <p:cNvPr id="156678" name="AutoShape 6"/>
            <p:cNvSpPr>
              <a:spLocks/>
            </p:cNvSpPr>
            <p:nvPr/>
          </p:nvSpPr>
          <p:spPr bwMode="auto">
            <a:xfrm>
              <a:off x="1551" y="3082"/>
              <a:ext cx="56" cy="801"/>
            </a:xfrm>
            <a:prstGeom prst="leftBrace">
              <a:avLst>
                <a:gd name="adj1" fmla="val 11919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79" name="Text Box 7"/>
            <p:cNvSpPr txBox="1">
              <a:spLocks noChangeArrowheads="1"/>
            </p:cNvSpPr>
            <p:nvPr/>
          </p:nvSpPr>
          <p:spPr bwMode="auto">
            <a:xfrm>
              <a:off x="1061" y="3081"/>
              <a:ext cx="190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omic Sans MS" pitchFamily="-107" charset="0"/>
                </a:rPr>
                <a:t>	high[int[x]]</a:t>
              </a:r>
            </a:p>
            <a:p>
              <a:r>
                <a:rPr lang="en-US" sz="2400">
                  <a:latin typeface="Comic Sans MS" pitchFamily="-107" charset="0"/>
                </a:rPr>
                <a:t>max   	max[left[x]]</a:t>
              </a:r>
            </a:p>
            <a:p>
              <a:r>
                <a:rPr lang="en-US" sz="2400">
                  <a:latin typeface="Comic Sans MS" pitchFamily="-107" charset="0"/>
                </a:rPr>
                <a:t>	max[right[x]]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6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Interval Trees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81088"/>
            <a:ext cx="8181975" cy="5076825"/>
          </a:xfrm>
        </p:spPr>
        <p:txBody>
          <a:bodyPr/>
          <a:lstStyle/>
          <a:p>
            <a:pPr marL="533400" indent="-533400">
              <a:buFontTx/>
              <a:buAutoNum type="arabicPeriod" startAt="4"/>
            </a:pPr>
            <a:r>
              <a:rPr lang="en-US" dirty="0"/>
              <a:t>Develop new operations</a:t>
            </a:r>
          </a:p>
          <a:p>
            <a:pPr marL="533400" indent="-533400"/>
            <a:r>
              <a:rPr lang="en-US" dirty="0"/>
              <a:t>INTERVAL-SEARCH(</a:t>
            </a:r>
            <a:r>
              <a:rPr lang="en-US" dirty="0">
                <a:latin typeface="Comic Sans MS" pitchFamily="-107" charset="0"/>
              </a:rPr>
              <a:t>T,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/>
              <a:t>):</a:t>
            </a:r>
          </a:p>
          <a:p>
            <a:pPr marL="914400" lvl="1" indent="-457200"/>
            <a:r>
              <a:rPr lang="en-US" dirty="0"/>
              <a:t>Returns a pointer to an element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in the interval tree T, such that </a:t>
            </a:r>
            <a:r>
              <a:rPr lang="en-US" dirty="0" err="1">
                <a:latin typeface="Comic Sans MS" pitchFamily="-107" charset="0"/>
              </a:rPr>
              <a:t>int</a:t>
            </a:r>
            <a:r>
              <a:rPr lang="en-US" dirty="0">
                <a:latin typeface="Comic Sans MS" pitchFamily="-107" charset="0"/>
              </a:rPr>
              <a:t>[x]</a:t>
            </a:r>
            <a:r>
              <a:rPr lang="en-US" dirty="0"/>
              <a:t> overlaps with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/>
              <a:t>, or </a:t>
            </a:r>
            <a:r>
              <a:rPr lang="en-US" dirty="0">
                <a:latin typeface="Comic Sans MS" pitchFamily="-107" charset="0"/>
              </a:rPr>
              <a:t>NIL</a:t>
            </a:r>
            <a:r>
              <a:rPr lang="en-US" dirty="0"/>
              <a:t> otherwise</a:t>
            </a:r>
          </a:p>
          <a:p>
            <a:pPr marL="533400" indent="-533400"/>
            <a:r>
              <a:rPr lang="en-US" dirty="0"/>
              <a:t>Idea:</a:t>
            </a:r>
          </a:p>
          <a:p>
            <a:pPr marL="533400" indent="-533400"/>
            <a:r>
              <a:rPr lang="en-US" sz="2400" dirty="0"/>
              <a:t>Check if </a:t>
            </a:r>
            <a:r>
              <a:rPr lang="en-US" sz="2400" dirty="0" err="1">
                <a:latin typeface="Comic Sans MS" pitchFamily="-107" charset="0"/>
              </a:rPr>
              <a:t>int</a:t>
            </a:r>
            <a:r>
              <a:rPr lang="en-US" sz="2400" dirty="0">
                <a:latin typeface="Comic Sans MS" pitchFamily="-107" charset="0"/>
              </a:rPr>
              <a:t>[x]</a:t>
            </a:r>
            <a:r>
              <a:rPr lang="en-US" sz="2400" dirty="0"/>
              <a:t> </a:t>
            </a:r>
          </a:p>
          <a:p>
            <a:pPr marL="533400" indent="-533400">
              <a:buFontTx/>
              <a:buNone/>
            </a:pPr>
            <a:r>
              <a:rPr lang="en-US" sz="2400" dirty="0"/>
              <a:t>	overlaps with </a:t>
            </a:r>
            <a:r>
              <a:rPr lang="en-US" sz="2400" dirty="0" err="1"/>
              <a:t>i</a:t>
            </a:r>
            <a:endParaRPr lang="en-US" sz="2400" dirty="0"/>
          </a:p>
          <a:p>
            <a:pPr marL="533400" indent="-533400"/>
            <a:r>
              <a:rPr lang="en-US" sz="2400" dirty="0">
                <a:latin typeface="Comic Sans MS" pitchFamily="-107" charset="0"/>
              </a:rPr>
              <a:t>Max[left[x]]</a:t>
            </a:r>
            <a:r>
              <a:rPr lang="en-US" sz="2400" dirty="0"/>
              <a:t> 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≥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low[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i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]</a:t>
            </a:r>
          </a:p>
          <a:p>
            <a:pPr marL="914400" lvl="1" indent="-457200"/>
            <a:r>
              <a:rPr lang="en-US" sz="2000" dirty="0">
                <a:ea typeface="Arial" pitchFamily="-107" charset="0"/>
                <a:cs typeface="Arial" pitchFamily="-107" charset="0"/>
              </a:rPr>
              <a:t>Go left</a:t>
            </a:r>
          </a:p>
          <a:p>
            <a:pPr marL="533400" indent="-533400"/>
            <a:r>
              <a:rPr lang="en-US" sz="2400" dirty="0"/>
              <a:t>Otherwise, </a:t>
            </a:r>
          </a:p>
          <a:p>
            <a:pPr marL="0" indent="0">
              <a:buNone/>
            </a:pPr>
            <a:r>
              <a:rPr lang="en-US" sz="2400" dirty="0"/>
              <a:t>      go right</a:t>
            </a:r>
            <a:endParaRPr lang="en-US" sz="2400" dirty="0">
              <a:ea typeface="Arial" pitchFamily="-107" charset="0"/>
              <a:cs typeface="Arial" pitchFamily="-107" charset="0"/>
            </a:endParaRPr>
          </a:p>
        </p:txBody>
      </p:sp>
      <p:grpSp>
        <p:nvGrpSpPr>
          <p:cNvPr id="158724" name="Group 4"/>
          <p:cNvGrpSpPr>
            <a:grpSpLocks/>
          </p:cNvGrpSpPr>
          <p:nvPr/>
        </p:nvGrpSpPr>
        <p:grpSpPr bwMode="auto">
          <a:xfrm>
            <a:off x="5773738" y="3319463"/>
            <a:ext cx="762000" cy="512762"/>
            <a:chOff x="3976" y="2145"/>
            <a:chExt cx="480" cy="323"/>
          </a:xfrm>
        </p:grpSpPr>
        <p:sp>
          <p:nvSpPr>
            <p:cNvPr id="158725" name="AutoShape 5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[16, 21]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30</a:t>
              </a:r>
            </a:p>
          </p:txBody>
        </p:sp>
        <p:sp>
          <p:nvSpPr>
            <p:cNvPr id="158726" name="Line 6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27" name="Group 7"/>
          <p:cNvGrpSpPr>
            <a:grpSpLocks/>
          </p:cNvGrpSpPr>
          <p:nvPr/>
        </p:nvGrpSpPr>
        <p:grpSpPr bwMode="auto">
          <a:xfrm>
            <a:off x="6969125" y="3946525"/>
            <a:ext cx="762000" cy="512763"/>
            <a:chOff x="3976" y="2145"/>
            <a:chExt cx="480" cy="323"/>
          </a:xfrm>
        </p:grpSpPr>
        <p:sp>
          <p:nvSpPr>
            <p:cNvPr id="158728" name="AutoShape 8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[25, 30]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30</a:t>
              </a:r>
            </a:p>
          </p:txBody>
        </p:sp>
        <p:sp>
          <p:nvSpPr>
            <p:cNvPr id="158729" name="Line 9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0" name="Group 10"/>
          <p:cNvGrpSpPr>
            <a:grpSpLocks/>
          </p:cNvGrpSpPr>
          <p:nvPr/>
        </p:nvGrpSpPr>
        <p:grpSpPr bwMode="auto">
          <a:xfrm>
            <a:off x="7637463" y="4700588"/>
            <a:ext cx="762000" cy="512762"/>
            <a:chOff x="3976" y="2145"/>
            <a:chExt cx="480" cy="323"/>
          </a:xfrm>
        </p:grpSpPr>
        <p:sp>
          <p:nvSpPr>
            <p:cNvPr id="158731" name="AutoShape 11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[26, 26]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26</a:t>
              </a:r>
            </a:p>
          </p:txBody>
        </p:sp>
        <p:sp>
          <p:nvSpPr>
            <p:cNvPr id="158732" name="Line 12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3" name="Group 13"/>
          <p:cNvGrpSpPr>
            <a:grpSpLocks/>
          </p:cNvGrpSpPr>
          <p:nvPr/>
        </p:nvGrpSpPr>
        <p:grpSpPr bwMode="auto">
          <a:xfrm>
            <a:off x="6384925" y="4700588"/>
            <a:ext cx="762000" cy="512762"/>
            <a:chOff x="3976" y="2145"/>
            <a:chExt cx="480" cy="323"/>
          </a:xfrm>
        </p:grpSpPr>
        <p:sp>
          <p:nvSpPr>
            <p:cNvPr id="158734" name="AutoShape 14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[17, 19]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20</a:t>
              </a:r>
            </a:p>
          </p:txBody>
        </p:sp>
        <p:sp>
          <p:nvSpPr>
            <p:cNvPr id="158735" name="Line 15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6" name="Group 16"/>
          <p:cNvGrpSpPr>
            <a:grpSpLocks/>
          </p:cNvGrpSpPr>
          <p:nvPr/>
        </p:nvGrpSpPr>
        <p:grpSpPr bwMode="auto">
          <a:xfrm>
            <a:off x="7000875" y="5575300"/>
            <a:ext cx="762000" cy="512763"/>
            <a:chOff x="3976" y="2145"/>
            <a:chExt cx="480" cy="323"/>
          </a:xfrm>
        </p:grpSpPr>
        <p:sp>
          <p:nvSpPr>
            <p:cNvPr id="158737" name="AutoShape 17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[19, 20]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20</a:t>
              </a:r>
            </a:p>
          </p:txBody>
        </p:sp>
        <p:sp>
          <p:nvSpPr>
            <p:cNvPr id="158738" name="Line 18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9" name="Group 19"/>
          <p:cNvGrpSpPr>
            <a:grpSpLocks/>
          </p:cNvGrpSpPr>
          <p:nvPr/>
        </p:nvGrpSpPr>
        <p:grpSpPr bwMode="auto">
          <a:xfrm>
            <a:off x="4529138" y="3948113"/>
            <a:ext cx="762000" cy="512762"/>
            <a:chOff x="3976" y="2145"/>
            <a:chExt cx="480" cy="323"/>
          </a:xfrm>
        </p:grpSpPr>
        <p:sp>
          <p:nvSpPr>
            <p:cNvPr id="158740" name="AutoShape 20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[8, 9]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23</a:t>
              </a:r>
            </a:p>
          </p:txBody>
        </p:sp>
        <p:sp>
          <p:nvSpPr>
            <p:cNvPr id="158741" name="Line 21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42" name="Group 22"/>
          <p:cNvGrpSpPr>
            <a:grpSpLocks/>
          </p:cNvGrpSpPr>
          <p:nvPr/>
        </p:nvGrpSpPr>
        <p:grpSpPr bwMode="auto">
          <a:xfrm>
            <a:off x="5133975" y="4700588"/>
            <a:ext cx="762000" cy="512762"/>
            <a:chOff x="3976" y="2145"/>
            <a:chExt cx="480" cy="323"/>
          </a:xfrm>
        </p:grpSpPr>
        <p:sp>
          <p:nvSpPr>
            <p:cNvPr id="158743" name="AutoShape 23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[15, 23]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23</a:t>
              </a:r>
            </a:p>
          </p:txBody>
        </p:sp>
        <p:sp>
          <p:nvSpPr>
            <p:cNvPr id="158744" name="Line 24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45" name="Group 25"/>
          <p:cNvGrpSpPr>
            <a:grpSpLocks/>
          </p:cNvGrpSpPr>
          <p:nvPr/>
        </p:nvGrpSpPr>
        <p:grpSpPr bwMode="auto">
          <a:xfrm>
            <a:off x="3883025" y="4700588"/>
            <a:ext cx="762000" cy="512762"/>
            <a:chOff x="3976" y="2145"/>
            <a:chExt cx="480" cy="323"/>
          </a:xfrm>
        </p:grpSpPr>
        <p:sp>
          <p:nvSpPr>
            <p:cNvPr id="158746" name="AutoShape 26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[5, 8]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10</a:t>
              </a:r>
            </a:p>
          </p:txBody>
        </p:sp>
        <p:sp>
          <p:nvSpPr>
            <p:cNvPr id="158747" name="Line 27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48" name="Group 28"/>
          <p:cNvGrpSpPr>
            <a:grpSpLocks/>
          </p:cNvGrpSpPr>
          <p:nvPr/>
        </p:nvGrpSpPr>
        <p:grpSpPr bwMode="auto">
          <a:xfrm>
            <a:off x="4360863" y="5575300"/>
            <a:ext cx="762000" cy="512763"/>
            <a:chOff x="3976" y="2145"/>
            <a:chExt cx="480" cy="323"/>
          </a:xfrm>
        </p:grpSpPr>
        <p:sp>
          <p:nvSpPr>
            <p:cNvPr id="158749" name="AutoShape 29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[6, 10]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10</a:t>
              </a:r>
            </a:p>
          </p:txBody>
        </p:sp>
        <p:sp>
          <p:nvSpPr>
            <p:cNvPr id="158750" name="Line 30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51" name="Group 31"/>
          <p:cNvGrpSpPr>
            <a:grpSpLocks/>
          </p:cNvGrpSpPr>
          <p:nvPr/>
        </p:nvGrpSpPr>
        <p:grpSpPr bwMode="auto">
          <a:xfrm>
            <a:off x="3313113" y="5575300"/>
            <a:ext cx="762000" cy="512763"/>
            <a:chOff x="3976" y="2145"/>
            <a:chExt cx="480" cy="323"/>
          </a:xfrm>
        </p:grpSpPr>
        <p:sp>
          <p:nvSpPr>
            <p:cNvPr id="158752" name="AutoShape 32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[0, 3]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3</a:t>
              </a:r>
            </a:p>
          </p:txBody>
        </p:sp>
        <p:sp>
          <p:nvSpPr>
            <p:cNvPr id="158753" name="Line 33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754" name="Line 34"/>
          <p:cNvSpPr>
            <a:spLocks noChangeShapeType="1"/>
          </p:cNvSpPr>
          <p:nvPr/>
        </p:nvSpPr>
        <p:spPr bwMode="auto">
          <a:xfrm flipH="1">
            <a:off x="5289550" y="3819525"/>
            <a:ext cx="492125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>
            <a:off x="6535738" y="3810000"/>
            <a:ext cx="46513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 flipH="1">
            <a:off x="4249738" y="4456113"/>
            <a:ext cx="30480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7" name="Line 37"/>
          <p:cNvSpPr>
            <a:spLocks noChangeShapeType="1"/>
          </p:cNvSpPr>
          <p:nvPr/>
        </p:nvSpPr>
        <p:spPr bwMode="auto">
          <a:xfrm>
            <a:off x="5280025" y="4429125"/>
            <a:ext cx="277813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8" name="Line 38"/>
          <p:cNvSpPr>
            <a:spLocks noChangeShapeType="1"/>
          </p:cNvSpPr>
          <p:nvPr/>
        </p:nvSpPr>
        <p:spPr bwMode="auto">
          <a:xfrm flipH="1">
            <a:off x="6688138" y="4438650"/>
            <a:ext cx="30480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9" name="Line 39"/>
          <p:cNvSpPr>
            <a:spLocks noChangeShapeType="1"/>
          </p:cNvSpPr>
          <p:nvPr/>
        </p:nvSpPr>
        <p:spPr bwMode="auto">
          <a:xfrm>
            <a:off x="7718425" y="4411663"/>
            <a:ext cx="277813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0" name="Line 40"/>
          <p:cNvSpPr>
            <a:spLocks noChangeShapeType="1"/>
          </p:cNvSpPr>
          <p:nvPr/>
        </p:nvSpPr>
        <p:spPr bwMode="auto">
          <a:xfrm flipH="1">
            <a:off x="3730625" y="5208588"/>
            <a:ext cx="179388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1" name="Line 41"/>
          <p:cNvSpPr>
            <a:spLocks noChangeShapeType="1"/>
          </p:cNvSpPr>
          <p:nvPr/>
        </p:nvSpPr>
        <p:spPr bwMode="auto">
          <a:xfrm>
            <a:off x="4616450" y="5218113"/>
            <a:ext cx="144463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2" name="Line 42"/>
          <p:cNvSpPr>
            <a:spLocks noChangeShapeType="1"/>
          </p:cNvSpPr>
          <p:nvPr/>
        </p:nvSpPr>
        <p:spPr bwMode="auto">
          <a:xfrm>
            <a:off x="7126288" y="5208588"/>
            <a:ext cx="26035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3" name="Text Box 43"/>
          <p:cNvSpPr txBox="1">
            <a:spLocks noChangeArrowheads="1"/>
          </p:cNvSpPr>
          <p:nvPr/>
        </p:nvSpPr>
        <p:spPr bwMode="auto">
          <a:xfrm>
            <a:off x="7615238" y="353853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[22, 25]</a:t>
            </a:r>
          </a:p>
        </p:txBody>
      </p:sp>
      <p:sp>
        <p:nvSpPr>
          <p:cNvPr id="158764" name="Line 44"/>
          <p:cNvSpPr>
            <a:spLocks noChangeShapeType="1"/>
          </p:cNvSpPr>
          <p:nvPr/>
        </p:nvSpPr>
        <p:spPr bwMode="auto">
          <a:xfrm flipH="1">
            <a:off x="8335963" y="3314700"/>
            <a:ext cx="341312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5" name="Text Box 45"/>
          <p:cNvSpPr txBox="1">
            <a:spLocks noChangeArrowheads="1"/>
          </p:cNvSpPr>
          <p:nvPr/>
        </p:nvSpPr>
        <p:spPr bwMode="auto">
          <a:xfrm>
            <a:off x="8394700" y="29654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high</a:t>
            </a:r>
          </a:p>
        </p:txBody>
      </p:sp>
      <p:sp>
        <p:nvSpPr>
          <p:cNvPr id="158766" name="Text Box 46"/>
          <p:cNvSpPr txBox="1">
            <a:spLocks noChangeArrowheads="1"/>
          </p:cNvSpPr>
          <p:nvPr/>
        </p:nvSpPr>
        <p:spPr bwMode="auto">
          <a:xfrm>
            <a:off x="7259638" y="296545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low</a:t>
            </a:r>
          </a:p>
        </p:txBody>
      </p:sp>
      <p:sp>
        <p:nvSpPr>
          <p:cNvPr id="158767" name="Line 47"/>
          <p:cNvSpPr>
            <a:spLocks noChangeShapeType="1"/>
          </p:cNvSpPr>
          <p:nvPr/>
        </p:nvSpPr>
        <p:spPr bwMode="auto">
          <a:xfrm>
            <a:off x="7691438" y="3271838"/>
            <a:ext cx="179387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0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88" y="1214438"/>
            <a:ext cx="8251825" cy="4799012"/>
          </a:xfrm>
        </p:spPr>
        <p:txBody>
          <a:bodyPr/>
          <a:lstStyle/>
          <a:p>
            <a:pPr>
              <a:buFontTx/>
              <a:buNone/>
            </a:pPr>
            <a:r>
              <a:rPr lang="en-US" sz="3200"/>
              <a:t>At the execution of interval search: if the search goes right, then either:</a:t>
            </a:r>
          </a:p>
          <a:p>
            <a:pPr lvl="1"/>
            <a:r>
              <a:rPr lang="en-US" sz="2800"/>
              <a:t>There is an overlap in right subtree, or</a:t>
            </a:r>
          </a:p>
          <a:p>
            <a:pPr lvl="1"/>
            <a:r>
              <a:rPr lang="en-US" sz="2800"/>
              <a:t>There is no overlap in either subtree</a:t>
            </a:r>
          </a:p>
          <a:p>
            <a:r>
              <a:rPr lang="en-US" sz="3200"/>
              <a:t>Similar when the search goes left</a:t>
            </a:r>
          </a:p>
          <a:p>
            <a:r>
              <a:rPr lang="en-US" sz="3200">
                <a:solidFill>
                  <a:srgbClr val="CC0000"/>
                </a:solidFill>
                <a:latin typeface="Comic Sans MS" pitchFamily="-107" charset="0"/>
              </a:rPr>
              <a:t>It is safe to always proceed in only one direction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sz="14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26F31-3609-5448-BE05-ADF47C97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93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Theorem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1214438"/>
            <a:ext cx="8229600" cy="479901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b="1" dirty="0"/>
              <a:t>Proof: </a:t>
            </a:r>
            <a:r>
              <a:rPr lang="en-US" dirty="0"/>
              <a:t>If search goes right:</a:t>
            </a:r>
          </a:p>
          <a:p>
            <a:pPr lvl="1"/>
            <a:r>
              <a:rPr lang="en-US" dirty="0"/>
              <a:t>If there is an overlap in right </a:t>
            </a:r>
            <a:r>
              <a:rPr lang="en-US" dirty="0" err="1"/>
              <a:t>subtree</a:t>
            </a:r>
            <a:r>
              <a:rPr lang="en-US" dirty="0"/>
              <a:t>, done</a:t>
            </a:r>
          </a:p>
          <a:p>
            <a:pPr lvl="1"/>
            <a:r>
              <a:rPr lang="en-US" dirty="0"/>
              <a:t>If there is no overlap in right </a:t>
            </a:r>
            <a:r>
              <a:rPr lang="en-US" dirty="0">
                <a:sym typeface="Symbol" pitchFamily="-107" charset="2"/>
              </a:rPr>
              <a:t>⇒</a:t>
            </a:r>
            <a:r>
              <a:rPr lang="en-US" dirty="0"/>
              <a:t> show there is no overlap in left</a:t>
            </a:r>
          </a:p>
          <a:p>
            <a:pPr lvl="1"/>
            <a:r>
              <a:rPr lang="en-US" dirty="0"/>
              <a:t>Went right because: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i="1" dirty="0"/>
              <a:t>	</a:t>
            </a:r>
            <a:r>
              <a:rPr lang="en-US" dirty="0">
                <a:latin typeface="Comic Sans MS" pitchFamily="-107" charset="0"/>
              </a:rPr>
              <a:t>left[x] = nil[T]</a:t>
            </a:r>
            <a:r>
              <a:rPr lang="en-US" dirty="0"/>
              <a:t> </a:t>
            </a:r>
            <a:r>
              <a:rPr lang="en-US" dirty="0">
                <a:sym typeface="Symbol" pitchFamily="-107" charset="2"/>
              </a:rPr>
              <a:t>⇒ </a:t>
            </a:r>
            <a:r>
              <a:rPr lang="en-US" dirty="0"/>
              <a:t>no overlap in left, or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/>
              <a:t>	</a:t>
            </a:r>
            <a:r>
              <a:rPr lang="en-US">
                <a:latin typeface="Comic Sans MS" pitchFamily="-107" charset="0"/>
              </a:rPr>
              <a:t>max</a:t>
            </a:r>
            <a:r>
              <a:rPr lang="en-US" dirty="0">
                <a:latin typeface="Comic Sans MS" pitchFamily="-107" charset="0"/>
              </a:rPr>
              <a:t>[left[x]] &lt; low[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  <a:r>
              <a:rPr lang="en-US" dirty="0"/>
              <a:t> </a:t>
            </a:r>
            <a:r>
              <a:rPr lang="en-US" dirty="0">
                <a:sym typeface="Symbol" pitchFamily="-107" charset="2"/>
              </a:rPr>
              <a:t>⇒ </a:t>
            </a:r>
            <a:r>
              <a:rPr lang="en-US" dirty="0"/>
              <a:t>no overlap in left</a:t>
            </a: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5373688" y="494982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i</a:t>
            </a:r>
          </a:p>
        </p:txBody>
      </p:sp>
      <p:grpSp>
        <p:nvGrpSpPr>
          <p:cNvPr id="166917" name="Group 5"/>
          <p:cNvGrpSpPr>
            <a:grpSpLocks/>
          </p:cNvGrpSpPr>
          <p:nvPr/>
        </p:nvGrpSpPr>
        <p:grpSpPr bwMode="auto">
          <a:xfrm>
            <a:off x="2493963" y="5297488"/>
            <a:ext cx="3646487" cy="749300"/>
            <a:chOff x="1450" y="3591"/>
            <a:chExt cx="2297" cy="472"/>
          </a:xfrm>
        </p:grpSpPr>
        <p:grpSp>
          <p:nvGrpSpPr>
            <p:cNvPr id="166918" name="Group 6"/>
            <p:cNvGrpSpPr>
              <a:grpSpLocks/>
            </p:cNvGrpSpPr>
            <p:nvPr/>
          </p:nvGrpSpPr>
          <p:grpSpPr bwMode="auto">
            <a:xfrm>
              <a:off x="1878" y="3591"/>
              <a:ext cx="696" cy="62"/>
              <a:chOff x="1878" y="3591"/>
              <a:chExt cx="696" cy="62"/>
            </a:xfrm>
          </p:grpSpPr>
          <p:sp>
            <p:nvSpPr>
              <p:cNvPr id="166919" name="Line 7"/>
              <p:cNvSpPr>
                <a:spLocks noChangeShapeType="1"/>
              </p:cNvSpPr>
              <p:nvPr/>
            </p:nvSpPr>
            <p:spPr bwMode="auto">
              <a:xfrm>
                <a:off x="1878" y="3622"/>
                <a:ext cx="6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920" name="Line 8"/>
              <p:cNvSpPr>
                <a:spLocks noChangeShapeType="1"/>
              </p:cNvSpPr>
              <p:nvPr/>
            </p:nvSpPr>
            <p:spPr bwMode="auto">
              <a:xfrm>
                <a:off x="2574" y="3591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6921" name="Group 9"/>
            <p:cNvGrpSpPr>
              <a:grpSpLocks/>
            </p:cNvGrpSpPr>
            <p:nvPr/>
          </p:nvGrpSpPr>
          <p:grpSpPr bwMode="auto">
            <a:xfrm>
              <a:off x="2922" y="3591"/>
              <a:ext cx="825" cy="79"/>
              <a:chOff x="728" y="1809"/>
              <a:chExt cx="520" cy="62"/>
            </a:xfrm>
          </p:grpSpPr>
          <p:sp>
            <p:nvSpPr>
              <p:cNvPr id="166922" name="Line 10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923" name="Line 11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924" name="Line 12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6925" name="Text Box 13"/>
            <p:cNvSpPr txBox="1">
              <a:spLocks noChangeArrowheads="1"/>
            </p:cNvSpPr>
            <p:nvPr/>
          </p:nvSpPr>
          <p:spPr bwMode="auto">
            <a:xfrm>
              <a:off x="1450" y="3832"/>
              <a:ext cx="9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max[left[x]]</a:t>
              </a:r>
            </a:p>
          </p:txBody>
        </p:sp>
        <p:sp>
          <p:nvSpPr>
            <p:cNvPr id="166926" name="Line 14"/>
            <p:cNvSpPr>
              <a:spLocks noChangeShapeType="1"/>
            </p:cNvSpPr>
            <p:nvPr/>
          </p:nvSpPr>
          <p:spPr bwMode="auto">
            <a:xfrm flipV="1">
              <a:off x="2050" y="3688"/>
              <a:ext cx="474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927" name="Text Box 15"/>
            <p:cNvSpPr txBox="1">
              <a:spLocks noChangeArrowheads="1"/>
            </p:cNvSpPr>
            <p:nvPr/>
          </p:nvSpPr>
          <p:spPr bwMode="auto">
            <a:xfrm>
              <a:off x="3010" y="3832"/>
              <a:ext cx="5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low[x]</a:t>
              </a:r>
            </a:p>
          </p:txBody>
        </p:sp>
        <p:sp>
          <p:nvSpPr>
            <p:cNvPr id="166928" name="Line 16"/>
            <p:cNvSpPr>
              <a:spLocks noChangeShapeType="1"/>
            </p:cNvSpPr>
            <p:nvPr/>
          </p:nvSpPr>
          <p:spPr bwMode="auto">
            <a:xfrm flipH="1" flipV="1">
              <a:off x="2953" y="3688"/>
              <a:ext cx="334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ACB072-3EDB-374B-809A-B61AF22C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3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7172</TotalTime>
  <Words>1726</Words>
  <Application>Microsoft Macintosh PowerPoint</Application>
  <PresentationFormat>On-screen Show (4:3)</PresentationFormat>
  <Paragraphs>372</Paragraphs>
  <Slides>31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Analysis of Algorithms CS 477/677</vt:lpstr>
      <vt:lpstr>Mid-Term Results CS 477</vt:lpstr>
      <vt:lpstr>Mid-Term Results CS 677</vt:lpstr>
      <vt:lpstr>Interval Trees</vt:lpstr>
      <vt:lpstr>Interval Properties</vt:lpstr>
      <vt:lpstr>Designing Interval Trees</vt:lpstr>
      <vt:lpstr>Designing Interval Trees</vt:lpstr>
      <vt:lpstr>Theorem</vt:lpstr>
      <vt:lpstr>Theorem</vt:lpstr>
      <vt:lpstr>Theorem - Proof</vt:lpstr>
      <vt:lpstr>Dynamic Programming</vt:lpstr>
      <vt:lpstr>Dynamic Programming</vt:lpstr>
      <vt:lpstr>Dynamic Programming</vt:lpstr>
      <vt:lpstr>Dynamic Programming Algorithm</vt:lpstr>
      <vt:lpstr>Elements of Dynamic Programming</vt:lpstr>
      <vt:lpstr>Assembly Line Scheduling</vt:lpstr>
      <vt:lpstr>Assembly Line</vt:lpstr>
      <vt:lpstr>Assembly Line Scheduling</vt:lpstr>
      <vt:lpstr>One Solution</vt:lpstr>
      <vt:lpstr>1. Structure of the Optimal Solution</vt:lpstr>
      <vt:lpstr>1. Structure of the Optimal Solution</vt:lpstr>
      <vt:lpstr>1. Structure of the Optimal Solution</vt:lpstr>
      <vt:lpstr>Optimal Substructure</vt:lpstr>
      <vt:lpstr>2. A Recursive Solution</vt:lpstr>
      <vt:lpstr>2. A Recursive Solution</vt:lpstr>
      <vt:lpstr>2. A Recursive Solution</vt:lpstr>
      <vt:lpstr>2. A Recursive Solution</vt:lpstr>
      <vt:lpstr>2. A Recursive Solution</vt:lpstr>
      <vt:lpstr>3. Computing the Optimal Value</vt:lpstr>
      <vt:lpstr>3. Computing the Optimal Value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698</cp:revision>
  <cp:lastPrinted>2020-03-24T19:54:55Z</cp:lastPrinted>
  <dcterms:created xsi:type="dcterms:W3CDTF">2011-01-18T17:28:39Z</dcterms:created>
  <dcterms:modified xsi:type="dcterms:W3CDTF">2020-03-24T21:51:18Z</dcterms:modified>
</cp:coreProperties>
</file>