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545" r:id="rId3"/>
    <p:sldId id="643" r:id="rId4"/>
    <p:sldId id="647" r:id="rId5"/>
    <p:sldId id="557" r:id="rId6"/>
    <p:sldId id="558" r:id="rId7"/>
    <p:sldId id="559" r:id="rId8"/>
    <p:sldId id="648" r:id="rId9"/>
    <p:sldId id="561" r:id="rId10"/>
    <p:sldId id="649" r:id="rId11"/>
    <p:sldId id="650" r:id="rId12"/>
    <p:sldId id="651" r:id="rId13"/>
    <p:sldId id="652" r:id="rId14"/>
    <p:sldId id="653" r:id="rId15"/>
    <p:sldId id="567" r:id="rId16"/>
    <p:sldId id="568" r:id="rId17"/>
    <p:sldId id="569" r:id="rId18"/>
    <p:sldId id="570" r:id="rId19"/>
    <p:sldId id="571" r:id="rId20"/>
    <p:sldId id="572" r:id="rId21"/>
    <p:sldId id="573" r:id="rId22"/>
    <p:sldId id="574" r:id="rId23"/>
    <p:sldId id="575" r:id="rId24"/>
    <p:sldId id="576" r:id="rId25"/>
    <p:sldId id="626" r:id="rId26"/>
    <p:sldId id="627" r:id="rId27"/>
    <p:sldId id="628" r:id="rId28"/>
    <p:sldId id="53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9" autoAdjust="0"/>
    <p:restoredTop sz="94656" autoAdjust="0"/>
  </p:normalViewPr>
  <p:slideViewPr>
    <p:cSldViewPr snapToGrid="0">
      <p:cViewPr varScale="1">
        <p:scale>
          <a:sx n="153" d="100"/>
          <a:sy n="153" d="100"/>
        </p:scale>
        <p:origin x="168" y="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88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022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5237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8885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95236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7904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3383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316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6667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708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401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40445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229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9398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7848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2564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0211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28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2371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44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253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31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05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734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57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en-US"/>
              <a:t>CS 477/677 - Lecture 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3. Computing the Optimal Value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8700" cy="551338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>
                <a:latin typeface="Comic Sans MS" pitchFamily="-106" charset="0"/>
              </a:rPr>
              <a:t>f* = min (f</a:t>
            </a:r>
            <a:r>
              <a:rPr lang="en-US" sz="2800" baseline="-25000">
                <a:latin typeface="Comic Sans MS" pitchFamily="-106" charset="0"/>
              </a:rPr>
              <a:t>1</a:t>
            </a:r>
            <a:r>
              <a:rPr lang="en-US" sz="2800">
                <a:latin typeface="Comic Sans MS" pitchFamily="-106" charset="0"/>
              </a:rPr>
              <a:t>[n] + x</a:t>
            </a:r>
            <a:r>
              <a:rPr lang="en-US" sz="2800" baseline="-25000">
                <a:latin typeface="Comic Sans MS" pitchFamily="-106" charset="0"/>
              </a:rPr>
              <a:t>1</a:t>
            </a:r>
            <a:r>
              <a:rPr lang="en-US" sz="2800">
                <a:latin typeface="Comic Sans MS" pitchFamily="-106" charset="0"/>
              </a:rPr>
              <a:t>, f</a:t>
            </a:r>
            <a:r>
              <a:rPr lang="en-US" sz="2800" baseline="-25000">
                <a:latin typeface="Comic Sans MS" pitchFamily="-106" charset="0"/>
              </a:rPr>
              <a:t>2</a:t>
            </a:r>
            <a:r>
              <a:rPr lang="en-US" sz="2800">
                <a:latin typeface="Comic Sans MS" pitchFamily="-106" charset="0"/>
              </a:rPr>
              <a:t>[n] + x</a:t>
            </a:r>
            <a:r>
              <a:rPr lang="en-US" sz="2800" baseline="-25000">
                <a:latin typeface="Comic Sans MS" pitchFamily="-106" charset="0"/>
              </a:rPr>
              <a:t>2</a:t>
            </a:r>
            <a:r>
              <a:rPr lang="en-US" sz="2800">
                <a:latin typeface="Comic Sans MS" pitchFamily="-106" charset="0"/>
              </a:rPr>
              <a:t>)</a:t>
            </a:r>
            <a:endParaRPr lang="en-US" sz="2800"/>
          </a:p>
          <a:p>
            <a:pPr eaLnBrk="1" hangingPunct="1">
              <a:buFontTx/>
              <a:buNone/>
            </a:pP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min(f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3200">
                <a:ea typeface="ＭＳ Ｐゴシック" pitchFamily="-106" charset="-128"/>
                <a:cs typeface="ＭＳ Ｐゴシック" pitchFamily="-106" charset="-128"/>
              </a:rPr>
              <a:t>Solving top-down would result in exponential running time</a:t>
            </a:r>
          </a:p>
        </p:txBody>
      </p:sp>
      <p:graphicFrame>
        <p:nvGraphicFramePr>
          <p:cNvPr id="548868" name="Group 4"/>
          <p:cNvGraphicFramePr>
            <a:graphicFrameLocks noGrp="1"/>
          </p:cNvGraphicFramePr>
          <p:nvPr/>
        </p:nvGraphicFramePr>
        <p:xfrm>
          <a:off x="2219325" y="2989263"/>
          <a:ext cx="4972050" cy="116998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089" name="Text Box 24"/>
          <p:cNvSpPr txBox="1">
            <a:spLocks noChangeArrowheads="1"/>
          </p:cNvSpPr>
          <p:nvPr/>
        </p:nvSpPr>
        <p:spPr bwMode="auto">
          <a:xfrm>
            <a:off x="1306513" y="3021013"/>
            <a:ext cx="78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88090" name="Text Box 25"/>
          <p:cNvSpPr txBox="1">
            <a:spLocks noChangeArrowheads="1"/>
          </p:cNvSpPr>
          <p:nvPr/>
        </p:nvSpPr>
        <p:spPr bwMode="auto">
          <a:xfrm>
            <a:off x="1306513" y="3622675"/>
            <a:ext cx="81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88091" name="Text Box 26"/>
          <p:cNvSpPr txBox="1">
            <a:spLocks noChangeArrowheads="1"/>
          </p:cNvSpPr>
          <p:nvPr/>
        </p:nvSpPr>
        <p:spPr bwMode="auto">
          <a:xfrm>
            <a:off x="2633663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92" name="Text Box 27"/>
          <p:cNvSpPr txBox="1">
            <a:spLocks noChangeArrowheads="1"/>
          </p:cNvSpPr>
          <p:nvPr/>
        </p:nvSpPr>
        <p:spPr bwMode="auto">
          <a:xfrm>
            <a:off x="3584575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8093" name="Text Box 28"/>
          <p:cNvSpPr txBox="1">
            <a:spLocks noChangeArrowheads="1"/>
          </p:cNvSpPr>
          <p:nvPr/>
        </p:nvSpPr>
        <p:spPr bwMode="auto">
          <a:xfrm>
            <a:off x="4552950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88094" name="Text Box 29"/>
          <p:cNvSpPr txBox="1">
            <a:spLocks noChangeArrowheads="1"/>
          </p:cNvSpPr>
          <p:nvPr/>
        </p:nvSpPr>
        <p:spPr bwMode="auto">
          <a:xfrm>
            <a:off x="5556250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88095" name="Text Box 30"/>
          <p:cNvSpPr txBox="1">
            <a:spLocks noChangeArrowheads="1"/>
          </p:cNvSpPr>
          <p:nvPr/>
        </p:nvSpPr>
        <p:spPr bwMode="auto">
          <a:xfrm>
            <a:off x="6524625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88096" name="Text Box 31"/>
          <p:cNvSpPr txBox="1">
            <a:spLocks noChangeArrowheads="1"/>
          </p:cNvSpPr>
          <p:nvPr/>
        </p:nvSpPr>
        <p:spPr bwMode="auto">
          <a:xfrm>
            <a:off x="6354763" y="3113088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(5)</a:t>
            </a:r>
          </a:p>
        </p:txBody>
      </p:sp>
      <p:sp>
        <p:nvSpPr>
          <p:cNvPr id="88097" name="Text Box 32"/>
          <p:cNvSpPr txBox="1">
            <a:spLocks noChangeArrowheads="1"/>
          </p:cNvSpPr>
          <p:nvPr/>
        </p:nvSpPr>
        <p:spPr bwMode="auto">
          <a:xfrm>
            <a:off x="6354763" y="3700463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(5)</a:t>
            </a:r>
          </a:p>
        </p:txBody>
      </p:sp>
      <p:sp>
        <p:nvSpPr>
          <p:cNvPr id="88098" name="Text Box 33"/>
          <p:cNvSpPr txBox="1">
            <a:spLocks noChangeArrowheads="1"/>
          </p:cNvSpPr>
          <p:nvPr/>
        </p:nvSpPr>
        <p:spPr bwMode="auto">
          <a:xfrm>
            <a:off x="54324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(4)</a:t>
            </a:r>
          </a:p>
        </p:txBody>
      </p:sp>
      <p:sp>
        <p:nvSpPr>
          <p:cNvPr id="88099" name="Text Box 34"/>
          <p:cNvSpPr txBox="1">
            <a:spLocks noChangeArrowheads="1"/>
          </p:cNvSpPr>
          <p:nvPr/>
        </p:nvSpPr>
        <p:spPr bwMode="auto">
          <a:xfrm>
            <a:off x="54324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(4)</a:t>
            </a:r>
          </a:p>
        </p:txBody>
      </p:sp>
      <p:sp>
        <p:nvSpPr>
          <p:cNvPr id="88100" name="Text Box 35"/>
          <p:cNvSpPr txBox="1">
            <a:spLocks noChangeArrowheads="1"/>
          </p:cNvSpPr>
          <p:nvPr/>
        </p:nvSpPr>
        <p:spPr bwMode="auto">
          <a:xfrm>
            <a:off x="4437063" y="3113088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(3)</a:t>
            </a:r>
          </a:p>
        </p:txBody>
      </p:sp>
      <p:sp>
        <p:nvSpPr>
          <p:cNvPr id="88101" name="Text Box 36"/>
          <p:cNvSpPr txBox="1">
            <a:spLocks noChangeArrowheads="1"/>
          </p:cNvSpPr>
          <p:nvPr/>
        </p:nvSpPr>
        <p:spPr bwMode="auto">
          <a:xfrm>
            <a:off x="4437063" y="3700463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(3)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978525" y="3335338"/>
            <a:ext cx="425450" cy="576262"/>
            <a:chOff x="3766" y="2101"/>
            <a:chExt cx="268" cy="363"/>
          </a:xfrm>
        </p:grpSpPr>
        <p:sp>
          <p:nvSpPr>
            <p:cNvPr id="88116" name="Line 38"/>
            <p:cNvSpPr>
              <a:spLocks noChangeShapeType="1"/>
            </p:cNvSpPr>
            <p:nvPr/>
          </p:nvSpPr>
          <p:spPr bwMode="auto">
            <a:xfrm flipH="1">
              <a:off x="3766" y="2101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7" name="Line 39"/>
            <p:cNvSpPr>
              <a:spLocks noChangeShapeType="1"/>
            </p:cNvSpPr>
            <p:nvPr/>
          </p:nvSpPr>
          <p:spPr bwMode="auto">
            <a:xfrm flipH="1">
              <a:off x="3785" y="2101"/>
              <a:ext cx="215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8" name="Line 40"/>
            <p:cNvSpPr>
              <a:spLocks noChangeShapeType="1"/>
            </p:cNvSpPr>
            <p:nvPr/>
          </p:nvSpPr>
          <p:spPr bwMode="auto">
            <a:xfrm flipH="1" flipV="1">
              <a:off x="3798" y="2133"/>
              <a:ext cx="228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9" name="Line 41"/>
            <p:cNvSpPr>
              <a:spLocks noChangeShapeType="1"/>
            </p:cNvSpPr>
            <p:nvPr/>
          </p:nvSpPr>
          <p:spPr bwMode="auto">
            <a:xfrm flipH="1">
              <a:off x="3793" y="2464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8906" name="AutoShape 42"/>
          <p:cNvSpPr>
            <a:spLocks noChangeArrowheads="1"/>
          </p:cNvSpPr>
          <p:nvPr/>
        </p:nvSpPr>
        <p:spPr bwMode="auto">
          <a:xfrm>
            <a:off x="5295900" y="2914650"/>
            <a:ext cx="831850" cy="139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8907" name="Text Box 43"/>
          <p:cNvSpPr txBox="1">
            <a:spLocks noChangeArrowheads="1"/>
          </p:cNvSpPr>
          <p:nvPr/>
        </p:nvSpPr>
        <p:spPr bwMode="auto">
          <a:xfrm>
            <a:off x="5254625" y="43434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 times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984750" y="3348038"/>
            <a:ext cx="425450" cy="576262"/>
            <a:chOff x="3140" y="2109"/>
            <a:chExt cx="268" cy="363"/>
          </a:xfrm>
        </p:grpSpPr>
        <p:sp>
          <p:nvSpPr>
            <p:cNvPr id="88112" name="Line 45"/>
            <p:cNvSpPr>
              <a:spLocks noChangeShapeType="1"/>
            </p:cNvSpPr>
            <p:nvPr/>
          </p:nvSpPr>
          <p:spPr bwMode="auto">
            <a:xfrm flipH="1">
              <a:off x="3140" y="2109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3" name="Line 46"/>
            <p:cNvSpPr>
              <a:spLocks noChangeShapeType="1"/>
            </p:cNvSpPr>
            <p:nvPr/>
          </p:nvSpPr>
          <p:spPr bwMode="auto">
            <a:xfrm flipH="1">
              <a:off x="3159" y="2109"/>
              <a:ext cx="215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4" name="Line 47"/>
            <p:cNvSpPr>
              <a:spLocks noChangeShapeType="1"/>
            </p:cNvSpPr>
            <p:nvPr/>
          </p:nvSpPr>
          <p:spPr bwMode="auto">
            <a:xfrm flipH="1" flipV="1">
              <a:off x="3172" y="2141"/>
              <a:ext cx="228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5" name="Line 48"/>
            <p:cNvSpPr>
              <a:spLocks noChangeShapeType="1"/>
            </p:cNvSpPr>
            <p:nvPr/>
          </p:nvSpPr>
          <p:spPr bwMode="auto">
            <a:xfrm flipH="1">
              <a:off x="3167" y="2472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8913" name="AutoShape 49"/>
          <p:cNvSpPr>
            <a:spLocks noChangeArrowheads="1"/>
          </p:cNvSpPr>
          <p:nvPr/>
        </p:nvSpPr>
        <p:spPr bwMode="auto">
          <a:xfrm>
            <a:off x="4302125" y="2927350"/>
            <a:ext cx="831850" cy="139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8914" name="Text Box 50"/>
          <p:cNvSpPr txBox="1">
            <a:spLocks noChangeArrowheads="1"/>
          </p:cNvSpPr>
          <p:nvPr/>
        </p:nvSpPr>
        <p:spPr bwMode="auto">
          <a:xfrm>
            <a:off x="4260850" y="43561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 times</a:t>
            </a:r>
          </a:p>
        </p:txBody>
      </p:sp>
      <p:sp>
        <p:nvSpPr>
          <p:cNvPr id="88108" name="Text Box 51"/>
          <p:cNvSpPr txBox="1">
            <a:spLocks noChangeArrowheads="1"/>
          </p:cNvSpPr>
          <p:nvPr/>
        </p:nvSpPr>
        <p:spPr bwMode="auto">
          <a:xfrm>
            <a:off x="34131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(2)</a:t>
            </a:r>
          </a:p>
        </p:txBody>
      </p:sp>
      <p:sp>
        <p:nvSpPr>
          <p:cNvPr id="88109" name="Text Box 52"/>
          <p:cNvSpPr txBox="1">
            <a:spLocks noChangeArrowheads="1"/>
          </p:cNvSpPr>
          <p:nvPr/>
        </p:nvSpPr>
        <p:spPr bwMode="auto">
          <a:xfrm>
            <a:off x="34131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(2)</a:t>
            </a:r>
          </a:p>
        </p:txBody>
      </p:sp>
      <p:sp>
        <p:nvSpPr>
          <p:cNvPr id="88110" name="Text Box 53"/>
          <p:cNvSpPr txBox="1">
            <a:spLocks noChangeArrowheads="1"/>
          </p:cNvSpPr>
          <p:nvPr/>
        </p:nvSpPr>
        <p:spPr bwMode="auto">
          <a:xfrm>
            <a:off x="24479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(1)</a:t>
            </a:r>
          </a:p>
        </p:txBody>
      </p:sp>
      <p:sp>
        <p:nvSpPr>
          <p:cNvPr id="88111" name="Text Box 54"/>
          <p:cNvSpPr txBox="1">
            <a:spLocks noChangeArrowheads="1"/>
          </p:cNvSpPr>
          <p:nvPr/>
        </p:nvSpPr>
        <p:spPr bwMode="auto">
          <a:xfrm>
            <a:off x="24479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2BA43-2C16-2343-8420-30896DAC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906" grpId="0" animBg="1"/>
      <p:bldP spid="548907" grpId="0"/>
      <p:bldP spid="548913" grpId="0" animBg="1"/>
      <p:bldP spid="5489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3. Computing the Optimal Va</a:t>
            </a:r>
            <a:r>
              <a:rPr lang="en-US" dirty="0"/>
              <a:t>lue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8700" cy="5513387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For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</a:t>
            </a:r>
            <a:r>
              <a:rPr lang="en-US" sz="2400">
                <a:latin typeface="Comic Sans MS" pitchFamily="-106" charset="0"/>
                <a:ea typeface="Arial" pitchFamily="-106" charset="0"/>
                <a:cs typeface="Arial" pitchFamily="-106" charset="0"/>
              </a:rPr>
              <a:t>≥ 2</a:t>
            </a:r>
            <a:r>
              <a:rPr lang="en-US" sz="2400">
                <a:ea typeface="Arial" pitchFamily="-106" charset="0"/>
                <a:cs typeface="Arial" pitchFamily="-106" charset="0"/>
              </a:rPr>
              <a:t>, e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ach value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depends only on the values of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– 1]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and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</a:t>
            </a: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Compute the values of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endParaRPr lang="en-US" sz="240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 sz="2000">
                <a:solidFill>
                  <a:srgbClr val="DD0111"/>
                </a:solidFill>
              </a:rPr>
              <a:t>in increasing order of j</a:t>
            </a:r>
          </a:p>
          <a:p>
            <a:pPr eaLnBrk="1" hangingPunct="1"/>
            <a:endParaRPr lang="en-US" sz="20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Bottom-up approach</a:t>
            </a:r>
          </a:p>
          <a:p>
            <a:pPr lvl="1" eaLnBrk="1" hangingPunct="1"/>
            <a:r>
              <a:rPr lang="en-US" sz="2000"/>
              <a:t>First find optimal solutions to subproblems</a:t>
            </a:r>
          </a:p>
          <a:p>
            <a:pPr lvl="1" eaLnBrk="1" hangingPunct="1"/>
            <a:r>
              <a:rPr lang="en-US" sz="2000"/>
              <a:t>Find an optimal solution to the problem from the subproblems</a:t>
            </a:r>
          </a:p>
        </p:txBody>
      </p:sp>
      <p:graphicFrame>
        <p:nvGraphicFramePr>
          <p:cNvPr id="549892" name="Group 4"/>
          <p:cNvGraphicFramePr>
            <a:graphicFrameLocks noGrp="1"/>
          </p:cNvGraphicFramePr>
          <p:nvPr/>
        </p:nvGraphicFramePr>
        <p:xfrm>
          <a:off x="2128838" y="3783013"/>
          <a:ext cx="4972050" cy="116998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0137" name="Text Box 24"/>
          <p:cNvSpPr txBox="1">
            <a:spLocks noChangeArrowheads="1"/>
          </p:cNvSpPr>
          <p:nvPr/>
        </p:nvSpPr>
        <p:spPr bwMode="auto">
          <a:xfrm>
            <a:off x="1216025" y="3814763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0138" name="Text Box 25"/>
          <p:cNvSpPr txBox="1">
            <a:spLocks noChangeArrowheads="1"/>
          </p:cNvSpPr>
          <p:nvPr/>
        </p:nvSpPr>
        <p:spPr bwMode="auto">
          <a:xfrm>
            <a:off x="1216025" y="4416425"/>
            <a:ext cx="81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0139" name="Text Box 26"/>
          <p:cNvSpPr txBox="1">
            <a:spLocks noChangeArrowheads="1"/>
          </p:cNvSpPr>
          <p:nvPr/>
        </p:nvSpPr>
        <p:spPr bwMode="auto">
          <a:xfrm>
            <a:off x="2543175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90140" name="Text Box 27"/>
          <p:cNvSpPr txBox="1">
            <a:spLocks noChangeArrowheads="1"/>
          </p:cNvSpPr>
          <p:nvPr/>
        </p:nvSpPr>
        <p:spPr bwMode="auto">
          <a:xfrm>
            <a:off x="3494088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0141" name="Text Box 28"/>
          <p:cNvSpPr txBox="1">
            <a:spLocks noChangeArrowheads="1"/>
          </p:cNvSpPr>
          <p:nvPr/>
        </p:nvSpPr>
        <p:spPr bwMode="auto">
          <a:xfrm>
            <a:off x="4462463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0142" name="Text Box 29"/>
          <p:cNvSpPr txBox="1">
            <a:spLocks noChangeArrowheads="1"/>
          </p:cNvSpPr>
          <p:nvPr/>
        </p:nvSpPr>
        <p:spPr bwMode="auto">
          <a:xfrm>
            <a:off x="5465763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90143" name="Text Box 30"/>
          <p:cNvSpPr txBox="1">
            <a:spLocks noChangeArrowheads="1"/>
          </p:cNvSpPr>
          <p:nvPr/>
        </p:nvSpPr>
        <p:spPr bwMode="auto">
          <a:xfrm>
            <a:off x="6434138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098675" y="2690813"/>
            <a:ext cx="4976813" cy="523875"/>
            <a:chOff x="2012" y="2200"/>
            <a:chExt cx="3135" cy="330"/>
          </a:xfrm>
        </p:grpSpPr>
        <p:sp>
          <p:nvSpPr>
            <p:cNvPr id="90145" name="Line 32"/>
            <p:cNvSpPr>
              <a:spLocks noChangeShapeType="1"/>
            </p:cNvSpPr>
            <p:nvPr/>
          </p:nvSpPr>
          <p:spPr bwMode="auto">
            <a:xfrm>
              <a:off x="2012" y="2530"/>
              <a:ext cx="3135" cy="0"/>
            </a:xfrm>
            <a:prstGeom prst="lin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46" name="Text Box 33"/>
            <p:cNvSpPr txBox="1">
              <a:spLocks noChangeArrowheads="1"/>
            </p:cNvSpPr>
            <p:nvPr/>
          </p:nvSpPr>
          <p:spPr bwMode="auto">
            <a:xfrm>
              <a:off x="3044" y="2200"/>
              <a:ext cx="1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Century Gothic"/>
                  <a:cs typeface="Century Gothic"/>
                </a:rPr>
                <a:t>increasing</a:t>
              </a:r>
              <a:r>
                <a:rPr lang="en-US" sz="2400" dirty="0"/>
                <a:t> </a:t>
              </a:r>
              <a:r>
                <a:rPr lang="en-US" sz="2400" dirty="0">
                  <a:latin typeface="Comic Sans MS" pitchFamily="-106" charset="0"/>
                </a:rPr>
                <a:t>j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400AD-0D26-E74C-8895-8AA7B161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0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735452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4. Construct the Optimal Solution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8550"/>
            <a:ext cx="8229600" cy="2986088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We need the information about which line has been used at each station: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>
                <a:latin typeface="Comic Sans MS" pitchFamily="-106" charset="0"/>
              </a:rPr>
              <a:t>l</a:t>
            </a:r>
            <a:r>
              <a:rPr lang="en-US" sz="2000" baseline="-25000">
                <a:latin typeface="Comic Sans MS" pitchFamily="-106" charset="0"/>
              </a:rPr>
              <a:t>i</a:t>
            </a:r>
            <a:r>
              <a:rPr lang="en-US" sz="2000">
                <a:latin typeface="Comic Sans MS" pitchFamily="-106" charset="0"/>
              </a:rPr>
              <a:t>[j]</a:t>
            </a:r>
            <a:r>
              <a:rPr lang="en-US" sz="2000"/>
              <a:t> – the line number </a:t>
            </a:r>
            <a:r>
              <a:rPr lang="en-US" sz="2000">
                <a:latin typeface="Comic Sans MS" pitchFamily="-106" charset="0"/>
              </a:rPr>
              <a:t>(1, 2)</a:t>
            </a:r>
            <a:r>
              <a:rPr lang="en-US" sz="2000"/>
              <a:t> whose station (</a:t>
            </a:r>
            <a:r>
              <a:rPr lang="en-US" sz="2000">
                <a:latin typeface="Comic Sans MS" pitchFamily="-106" charset="0"/>
              </a:rPr>
              <a:t>j - 1</a:t>
            </a:r>
            <a:r>
              <a:rPr lang="en-US" sz="2000"/>
              <a:t>) has been used to get in fastest time through </a:t>
            </a:r>
            <a:r>
              <a:rPr lang="en-US" sz="2000">
                <a:latin typeface="Comic Sans MS" pitchFamily="-106" charset="0"/>
              </a:rPr>
              <a:t>S</a:t>
            </a:r>
            <a:r>
              <a:rPr lang="en-US" sz="2000" baseline="-25000">
                <a:latin typeface="Comic Sans MS" pitchFamily="-106" charset="0"/>
              </a:rPr>
              <a:t>i,j</a:t>
            </a:r>
            <a:r>
              <a:rPr lang="en-US" sz="2000">
                <a:latin typeface="Comic Sans MS" pitchFamily="-106" charset="0"/>
              </a:rPr>
              <a:t>, j = 2, 3, …, n</a:t>
            </a:r>
            <a:endParaRPr lang="en-US" sz="2000" baseline="-25000"/>
          </a:p>
          <a:p>
            <a:pPr lvl="1" eaLnBrk="1" hangingPunct="1">
              <a:lnSpc>
                <a:spcPct val="140000"/>
              </a:lnSpc>
            </a:pPr>
            <a:r>
              <a:rPr lang="en-US" sz="2000">
                <a:latin typeface="Comic Sans MS" pitchFamily="-106" charset="0"/>
              </a:rPr>
              <a:t>l*</a:t>
            </a:r>
            <a:r>
              <a:rPr lang="en-US" sz="2000"/>
              <a:t> – the line number </a:t>
            </a:r>
            <a:r>
              <a:rPr lang="en-US" sz="2000">
                <a:latin typeface="Comic Sans MS" pitchFamily="-106" charset="0"/>
              </a:rPr>
              <a:t>(1, 2)</a:t>
            </a:r>
            <a:r>
              <a:rPr lang="en-US" sz="2000"/>
              <a:t> whose station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/>
              <a:t> has been used to get in fastest time through the exit point</a:t>
            </a:r>
            <a:endParaRPr lang="en-US" sz="2000">
              <a:latin typeface="Comic Sans MS" pitchFamily="-106" charset="0"/>
            </a:endParaRPr>
          </a:p>
        </p:txBody>
      </p:sp>
      <p:graphicFrame>
        <p:nvGraphicFramePr>
          <p:cNvPr id="550916" name="Group 4"/>
          <p:cNvGraphicFramePr>
            <a:graphicFrameLocks noGrp="1"/>
          </p:cNvGraphicFramePr>
          <p:nvPr/>
        </p:nvGraphicFramePr>
        <p:xfrm>
          <a:off x="2281238" y="5021263"/>
          <a:ext cx="3978275" cy="117633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0933" name="Text Box 21"/>
          <p:cNvSpPr txBox="1">
            <a:spLocks noChangeArrowheads="1"/>
          </p:cNvSpPr>
          <p:nvPr/>
        </p:nvSpPr>
        <p:spPr bwMode="auto">
          <a:xfrm>
            <a:off x="1368425" y="5059363"/>
            <a:ext cx="71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l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550934" name="Text Box 22"/>
          <p:cNvSpPr txBox="1">
            <a:spLocks noChangeArrowheads="1"/>
          </p:cNvSpPr>
          <p:nvPr/>
        </p:nvSpPr>
        <p:spPr bwMode="auto">
          <a:xfrm>
            <a:off x="1368425" y="5661025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l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550935" name="Text Box 23"/>
          <p:cNvSpPr txBox="1">
            <a:spLocks noChangeArrowheads="1"/>
          </p:cNvSpPr>
          <p:nvPr/>
        </p:nvSpPr>
        <p:spPr bwMode="auto">
          <a:xfrm>
            <a:off x="2578100" y="4603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0936" name="Text Box 24"/>
          <p:cNvSpPr txBox="1">
            <a:spLocks noChangeArrowheads="1"/>
          </p:cNvSpPr>
          <p:nvPr/>
        </p:nvSpPr>
        <p:spPr bwMode="auto">
          <a:xfrm>
            <a:off x="3546475" y="4603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0937" name="Text Box 25"/>
          <p:cNvSpPr txBox="1">
            <a:spLocks noChangeArrowheads="1"/>
          </p:cNvSpPr>
          <p:nvPr/>
        </p:nvSpPr>
        <p:spPr bwMode="auto">
          <a:xfrm>
            <a:off x="4549775" y="4603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0938" name="Text Box 26"/>
          <p:cNvSpPr txBox="1">
            <a:spLocks noChangeArrowheads="1"/>
          </p:cNvSpPr>
          <p:nvPr/>
        </p:nvSpPr>
        <p:spPr bwMode="auto">
          <a:xfrm>
            <a:off x="5518150" y="4603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332038" y="4000500"/>
            <a:ext cx="3946525" cy="533400"/>
            <a:chOff x="1469" y="2520"/>
            <a:chExt cx="2486" cy="336"/>
          </a:xfrm>
        </p:grpSpPr>
        <p:sp>
          <p:nvSpPr>
            <p:cNvPr id="92189" name="Line 28"/>
            <p:cNvSpPr>
              <a:spLocks noChangeShapeType="1"/>
            </p:cNvSpPr>
            <p:nvPr/>
          </p:nvSpPr>
          <p:spPr bwMode="auto">
            <a:xfrm>
              <a:off x="1469" y="2856"/>
              <a:ext cx="2486" cy="0"/>
            </a:xfrm>
            <a:prstGeom prst="lin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90" name="Text Box 29"/>
            <p:cNvSpPr txBox="1">
              <a:spLocks noChangeArrowheads="1"/>
            </p:cNvSpPr>
            <p:nvPr/>
          </p:nvSpPr>
          <p:spPr bwMode="auto">
            <a:xfrm>
              <a:off x="2241" y="2520"/>
              <a:ext cx="12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Century Gothic"/>
                  <a:cs typeface="Century Gothic"/>
                </a:rPr>
                <a:t>increasing</a:t>
              </a:r>
              <a:r>
                <a:rPr lang="en-US" sz="2400" dirty="0"/>
                <a:t> </a:t>
              </a:r>
              <a:r>
                <a:rPr lang="en-US" sz="2400" dirty="0">
                  <a:latin typeface="Comic Sans MS" pitchFamily="-106" charset="0"/>
                </a:rPr>
                <a:t>j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A8DF5-8ED6-CA49-B190-8CB41ACA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33" grpId="0"/>
      <p:bldP spid="550934" grpId="0"/>
      <p:bldP spid="550935" grpId="0"/>
      <p:bldP spid="550936" grpId="0"/>
      <p:bldP spid="550937" grpId="0"/>
      <p:bldP spid="5509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FASTEST-WAY(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a, t, e, x, n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44575"/>
            <a:ext cx="8247062" cy="56769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← e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1,1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← e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2,1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for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← 2</a:t>
            </a:r>
            <a:r>
              <a:rPr lang="en-US" sz="200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to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do if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≤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t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j-1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         then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                  l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1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         else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t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j-1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                  l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2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      if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≤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t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j-1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         then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                  l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2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b="1">
                <a:ea typeface="ＭＳ Ｐゴシック" pitchFamily="-106" charset="-128"/>
                <a:cs typeface="ＭＳ Ｐゴシック" pitchFamily="-106" charset="-128"/>
              </a:rPr>
              <a:t>               else 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f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t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j-1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                  l</a:t>
            </a:r>
            <a:r>
              <a:rPr lang="en-US" sz="20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← 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65463" y="1181100"/>
            <a:ext cx="4054475" cy="788988"/>
            <a:chOff x="1931" y="744"/>
            <a:chExt cx="2554" cy="497"/>
          </a:xfrm>
        </p:grpSpPr>
        <p:sp>
          <p:nvSpPr>
            <p:cNvPr id="96266" name="AutoShape 5"/>
            <p:cNvSpPr>
              <a:spLocks/>
            </p:cNvSpPr>
            <p:nvPr/>
          </p:nvSpPr>
          <p:spPr bwMode="auto">
            <a:xfrm>
              <a:off x="1931" y="744"/>
              <a:ext cx="56" cy="497"/>
            </a:xfrm>
            <a:prstGeom prst="rightBrace">
              <a:avLst>
                <a:gd name="adj1" fmla="val 7395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96267" name="Text Box 6"/>
            <p:cNvSpPr txBox="1">
              <a:spLocks noChangeArrowheads="1"/>
            </p:cNvSpPr>
            <p:nvPr/>
          </p:nvSpPr>
          <p:spPr bwMode="auto">
            <a:xfrm>
              <a:off x="2015" y="898"/>
              <a:ext cx="2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Compute initial values of f</a:t>
              </a:r>
              <a:r>
                <a:rPr lang="en-US" baseline="-25000" dirty="0">
                  <a:latin typeface="Century Gothic" panose="020B0502020202020204" pitchFamily="34" charset="0"/>
                </a:rPr>
                <a:t>1</a:t>
              </a:r>
              <a:r>
                <a:rPr lang="en-US" dirty="0">
                  <a:latin typeface="Century Gothic" panose="020B0502020202020204" pitchFamily="34" charset="0"/>
                </a:rPr>
                <a:t> and f</a:t>
              </a:r>
              <a:r>
                <a:rPr lang="en-US" baseline="-25000" dirty="0">
                  <a:latin typeface="Century Gothic" panose="020B0502020202020204" pitchFamily="34" charset="0"/>
                </a:rPr>
                <a:t>2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53991" name="AutoShape 7"/>
          <p:cNvSpPr>
            <a:spLocks/>
          </p:cNvSpPr>
          <p:nvPr/>
        </p:nvSpPr>
        <p:spPr bwMode="auto">
          <a:xfrm>
            <a:off x="5973763" y="2438400"/>
            <a:ext cx="88900" cy="1971675"/>
          </a:xfrm>
          <a:prstGeom prst="rightBrace">
            <a:avLst>
              <a:gd name="adj1" fmla="val 1848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992" name="Text Box 8"/>
          <p:cNvSpPr txBox="1">
            <a:spLocks noChangeArrowheads="1"/>
          </p:cNvSpPr>
          <p:nvPr/>
        </p:nvSpPr>
        <p:spPr bwMode="auto">
          <a:xfrm>
            <a:off x="6107113" y="3055938"/>
            <a:ext cx="28296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Compute the values of </a:t>
            </a:r>
          </a:p>
          <a:p>
            <a:r>
              <a:rPr lang="en-US">
                <a:latin typeface="Century Gothic" panose="020B0502020202020204" pitchFamily="34" charset="0"/>
              </a:rPr>
              <a:t>f</a:t>
            </a:r>
            <a:r>
              <a:rPr lang="en-US" baseline="-25000">
                <a:latin typeface="Century Gothic" panose="020B0502020202020204" pitchFamily="34" charset="0"/>
              </a:rPr>
              <a:t>1</a:t>
            </a:r>
            <a:r>
              <a:rPr lang="en-US">
                <a:latin typeface="Century Gothic" panose="020B0502020202020204" pitchFamily="34" charset="0"/>
              </a:rPr>
              <a:t>[j] and l</a:t>
            </a:r>
            <a:r>
              <a:rPr lang="en-US" baseline="-25000">
                <a:latin typeface="Century Gothic" panose="020B0502020202020204" pitchFamily="34" charset="0"/>
              </a:rPr>
              <a:t>1</a:t>
            </a:r>
            <a:r>
              <a:rPr lang="en-US">
                <a:latin typeface="Century Gothic" panose="020B0502020202020204" pitchFamily="34" charset="0"/>
              </a:rPr>
              <a:t>[j]</a:t>
            </a:r>
          </a:p>
        </p:txBody>
      </p:sp>
      <p:sp>
        <p:nvSpPr>
          <p:cNvPr id="553993" name="AutoShape 9"/>
          <p:cNvSpPr>
            <a:spLocks/>
          </p:cNvSpPr>
          <p:nvPr/>
        </p:nvSpPr>
        <p:spPr bwMode="auto">
          <a:xfrm>
            <a:off x="5989638" y="4545013"/>
            <a:ext cx="88900" cy="1971675"/>
          </a:xfrm>
          <a:prstGeom prst="rightBrace">
            <a:avLst>
              <a:gd name="adj1" fmla="val 1848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994" name="Text Box 10"/>
          <p:cNvSpPr txBox="1">
            <a:spLocks noChangeArrowheads="1"/>
          </p:cNvSpPr>
          <p:nvPr/>
        </p:nvSpPr>
        <p:spPr bwMode="auto">
          <a:xfrm>
            <a:off x="6122988" y="5162550"/>
            <a:ext cx="28296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Compute the values of </a:t>
            </a:r>
          </a:p>
          <a:p>
            <a:r>
              <a:rPr lang="en-US">
                <a:latin typeface="Century Gothic" panose="020B0502020202020204" pitchFamily="34" charset="0"/>
              </a:rPr>
              <a:t>f</a:t>
            </a:r>
            <a:r>
              <a:rPr lang="en-US" baseline="-25000">
                <a:latin typeface="Century Gothic" panose="020B0502020202020204" pitchFamily="34" charset="0"/>
              </a:rPr>
              <a:t>2</a:t>
            </a:r>
            <a:r>
              <a:rPr lang="en-US">
                <a:latin typeface="Century Gothic" panose="020B0502020202020204" pitchFamily="34" charset="0"/>
              </a:rPr>
              <a:t>[j] and l</a:t>
            </a:r>
            <a:r>
              <a:rPr lang="en-US" baseline="-25000">
                <a:latin typeface="Century Gothic" panose="020B0502020202020204" pitchFamily="34" charset="0"/>
              </a:rPr>
              <a:t>2</a:t>
            </a:r>
            <a:r>
              <a:rPr lang="en-US">
                <a:latin typeface="Century Gothic" panose="020B0502020202020204" pitchFamily="34" charset="0"/>
              </a:rPr>
              <a:t>[j]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5EB6D1-47A8-2F41-A81E-77BD7F455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66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1" grpId="0" animBg="1"/>
      <p:bldP spid="553992" grpId="0"/>
      <p:bldP spid="553993" grpId="0" animBg="1"/>
      <p:bldP spid="5539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434387" cy="9064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FASTEST-WAY(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a, t, e, x, n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) (cont.)</a:t>
            </a:r>
          </a:p>
        </p:txBody>
      </p:sp>
      <p:sp>
        <p:nvSpPr>
          <p:cNvPr id="98308" name="Rectangle 3"/>
          <p:cNvSpPr>
            <a:spLocks noChangeArrowheads="1"/>
          </p:cNvSpPr>
          <p:nvPr/>
        </p:nvSpPr>
        <p:spPr bwMode="auto">
          <a:xfrm>
            <a:off x="377825" y="1162050"/>
            <a:ext cx="8040688" cy="540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 startAt="14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if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f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[n] + x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 ≤ f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[n] + x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2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 startAt="14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then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f*  = f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[n] + x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 startAt="14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           l* = 1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 startAt="14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else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f*  = f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[n] + x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2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 startAt="14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           l* = 2</a:t>
            </a:r>
          </a:p>
        </p:txBody>
      </p:sp>
      <p:sp>
        <p:nvSpPr>
          <p:cNvPr id="98309" name="AutoShape 4"/>
          <p:cNvSpPr>
            <a:spLocks/>
          </p:cNvSpPr>
          <p:nvPr/>
        </p:nvSpPr>
        <p:spPr bwMode="auto">
          <a:xfrm>
            <a:off x="3846513" y="1236663"/>
            <a:ext cx="88900" cy="1971675"/>
          </a:xfrm>
          <a:prstGeom prst="rightBrace">
            <a:avLst>
              <a:gd name="adj1" fmla="val 1848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0" name="Text Box 5"/>
          <p:cNvSpPr txBox="1">
            <a:spLocks noChangeArrowheads="1"/>
          </p:cNvSpPr>
          <p:nvPr/>
        </p:nvSpPr>
        <p:spPr bwMode="auto">
          <a:xfrm>
            <a:off x="3979863" y="1854200"/>
            <a:ext cx="32672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Compute the values of </a:t>
            </a:r>
          </a:p>
          <a:p>
            <a:r>
              <a:rPr lang="en-US" dirty="0">
                <a:latin typeface="Century Gothic" panose="020B0502020202020204" pitchFamily="34" charset="0"/>
              </a:rPr>
              <a:t>the fastest time through the</a:t>
            </a:r>
          </a:p>
          <a:p>
            <a:r>
              <a:rPr lang="en-US" dirty="0">
                <a:latin typeface="Century Gothic" panose="020B0502020202020204" pitchFamily="34" charset="0"/>
              </a:rPr>
              <a:t>entire factory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23E0CF-7E95-8A41-8F81-87AD98FB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897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1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8475" y="136525"/>
            <a:ext cx="8401050" cy="3735388"/>
          </a:xfrm>
          <a:noFill/>
        </p:spPr>
      </p:pic>
      <p:sp>
        <p:nvSpPr>
          <p:cNvPr id="94212" name="Rectangle 3"/>
          <p:cNvSpPr>
            <a:spLocks noGrp="1" noChangeArrowheads="1"/>
          </p:cNvSpPr>
          <p:nvPr>
            <p:ph type="title"/>
          </p:nvPr>
        </p:nvSpPr>
        <p:spPr>
          <a:xfrm>
            <a:off x="107950" y="100013"/>
            <a:ext cx="8462963" cy="906462"/>
          </a:xfrm>
        </p:spPr>
        <p:txBody>
          <a:bodyPr/>
          <a:lstStyle/>
          <a:p>
            <a:pPr algn="l" eaLnBrk="1" hangingPunct="1"/>
            <a:r>
              <a:rPr lang="en-US" sz="3200">
                <a:ea typeface="ＭＳ Ｐゴシック" pitchFamily="-106" charset="-128"/>
                <a:cs typeface="ＭＳ Ｐゴシック" pitchFamily="-106" charset="-128"/>
              </a:rPr>
              <a:t>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sz="half" idx="2"/>
          </p:nvPr>
        </p:nvGraphicFramePr>
        <p:xfrm>
          <a:off x="2081213" y="5154613"/>
          <a:ext cx="4972050" cy="1171576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33" name="Rectangle 24"/>
          <p:cNvSpPr>
            <a:spLocks noChangeArrowheads="1"/>
          </p:cNvSpPr>
          <p:nvPr/>
        </p:nvSpPr>
        <p:spPr bwMode="auto">
          <a:xfrm>
            <a:off x="376238" y="3843338"/>
            <a:ext cx="8488362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		      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e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 + a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1,1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, 					   if j = 1</a:t>
            </a:r>
            <a:endParaRPr lang="en-US" sz="240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f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[j] =  min(f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[j - 1] + a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1,j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 ,f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2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[j -1] +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2,j-1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 + a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1,j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)	      if j ≥ 2</a:t>
            </a:r>
          </a:p>
        </p:txBody>
      </p:sp>
      <p:sp>
        <p:nvSpPr>
          <p:cNvPr id="551961" name="Text Box 25"/>
          <p:cNvSpPr txBox="1">
            <a:spLocks noChangeArrowheads="1"/>
          </p:cNvSpPr>
          <p:nvPr/>
        </p:nvSpPr>
        <p:spPr bwMode="auto">
          <a:xfrm>
            <a:off x="7323138" y="5486400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f* = 35</a:t>
            </a:r>
            <a:r>
              <a:rPr lang="en-US" sz="2400" baseline="30000"/>
              <a:t>[1]</a:t>
            </a:r>
            <a:endParaRPr lang="en-US" sz="2400"/>
          </a:p>
        </p:txBody>
      </p:sp>
      <p:sp>
        <p:nvSpPr>
          <p:cNvPr id="94235" name="Text Box 26"/>
          <p:cNvSpPr txBox="1">
            <a:spLocks noChangeArrowheads="1"/>
          </p:cNvSpPr>
          <p:nvPr/>
        </p:nvSpPr>
        <p:spPr bwMode="auto">
          <a:xfrm>
            <a:off x="1168400" y="5187950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4236" name="Text Box 27"/>
          <p:cNvSpPr txBox="1">
            <a:spLocks noChangeArrowheads="1"/>
          </p:cNvSpPr>
          <p:nvPr/>
        </p:nvSpPr>
        <p:spPr bwMode="auto">
          <a:xfrm>
            <a:off x="1168400" y="5789613"/>
            <a:ext cx="81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4237" name="Text Box 28"/>
          <p:cNvSpPr txBox="1">
            <a:spLocks noChangeArrowheads="1"/>
          </p:cNvSpPr>
          <p:nvPr/>
        </p:nvSpPr>
        <p:spPr bwMode="auto">
          <a:xfrm>
            <a:off x="2495550" y="4805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94238" name="Text Box 29"/>
          <p:cNvSpPr txBox="1">
            <a:spLocks noChangeArrowheads="1"/>
          </p:cNvSpPr>
          <p:nvPr/>
        </p:nvSpPr>
        <p:spPr bwMode="auto">
          <a:xfrm>
            <a:off x="3446463" y="4805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4239" name="Text Box 30"/>
          <p:cNvSpPr txBox="1">
            <a:spLocks noChangeArrowheads="1"/>
          </p:cNvSpPr>
          <p:nvPr/>
        </p:nvSpPr>
        <p:spPr bwMode="auto">
          <a:xfrm>
            <a:off x="4414838" y="4805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4240" name="Text Box 31"/>
          <p:cNvSpPr txBox="1">
            <a:spLocks noChangeArrowheads="1"/>
          </p:cNvSpPr>
          <p:nvPr/>
        </p:nvSpPr>
        <p:spPr bwMode="auto">
          <a:xfrm>
            <a:off x="5418138" y="4805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94241" name="Text Box 32"/>
          <p:cNvSpPr txBox="1">
            <a:spLocks noChangeArrowheads="1"/>
          </p:cNvSpPr>
          <p:nvPr/>
        </p:nvSpPr>
        <p:spPr bwMode="auto">
          <a:xfrm>
            <a:off x="6386513" y="4805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94242" name="AutoShape 33"/>
          <p:cNvSpPr>
            <a:spLocks/>
          </p:cNvSpPr>
          <p:nvPr/>
        </p:nvSpPr>
        <p:spPr bwMode="auto">
          <a:xfrm>
            <a:off x="1439863" y="3917950"/>
            <a:ext cx="88900" cy="860425"/>
          </a:xfrm>
          <a:prstGeom prst="leftBrace">
            <a:avLst>
              <a:gd name="adj1" fmla="val 8065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1970" name="Text Box 34"/>
          <p:cNvSpPr txBox="1">
            <a:spLocks noChangeArrowheads="1"/>
          </p:cNvSpPr>
          <p:nvPr/>
        </p:nvSpPr>
        <p:spPr bwMode="auto">
          <a:xfrm>
            <a:off x="2284413" y="5213350"/>
            <a:ext cx="58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</a:t>
            </a:r>
            <a:endParaRPr lang="en-US" sz="2000"/>
          </a:p>
        </p:txBody>
      </p:sp>
      <p:sp>
        <p:nvSpPr>
          <p:cNvPr id="551971" name="Text Box 35"/>
          <p:cNvSpPr txBox="1">
            <a:spLocks noChangeArrowheads="1"/>
          </p:cNvSpPr>
          <p:nvPr/>
        </p:nvSpPr>
        <p:spPr bwMode="auto">
          <a:xfrm>
            <a:off x="2286000" y="5795963"/>
            <a:ext cx="58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551972" name="Text Box 36"/>
          <p:cNvSpPr txBox="1">
            <a:spLocks noChangeArrowheads="1"/>
          </p:cNvSpPr>
          <p:nvPr/>
        </p:nvSpPr>
        <p:spPr bwMode="auto">
          <a:xfrm>
            <a:off x="3173413" y="5795963"/>
            <a:ext cx="858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16</a:t>
            </a:r>
            <a:r>
              <a:rPr lang="en-US" sz="2400" baseline="30000"/>
              <a:t>[1]</a:t>
            </a:r>
          </a:p>
        </p:txBody>
      </p:sp>
      <p:sp>
        <p:nvSpPr>
          <p:cNvPr id="551973" name="Text Box 37"/>
          <p:cNvSpPr txBox="1">
            <a:spLocks noChangeArrowheads="1"/>
          </p:cNvSpPr>
          <p:nvPr/>
        </p:nvSpPr>
        <p:spPr bwMode="auto">
          <a:xfrm>
            <a:off x="3175000" y="52133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18</a:t>
            </a:r>
            <a:r>
              <a:rPr lang="en-US" sz="2400" baseline="30000"/>
              <a:t>[1]</a:t>
            </a:r>
          </a:p>
        </p:txBody>
      </p:sp>
      <p:sp>
        <p:nvSpPr>
          <p:cNvPr id="551974" name="Text Box 38"/>
          <p:cNvSpPr txBox="1">
            <a:spLocks noChangeArrowheads="1"/>
          </p:cNvSpPr>
          <p:nvPr/>
        </p:nvSpPr>
        <p:spPr bwMode="auto">
          <a:xfrm>
            <a:off x="4175125" y="5213350"/>
            <a:ext cx="769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20</a:t>
            </a:r>
            <a:r>
              <a:rPr lang="en-US" sz="2400" baseline="30000"/>
              <a:t>[2]</a:t>
            </a:r>
          </a:p>
        </p:txBody>
      </p:sp>
      <p:sp>
        <p:nvSpPr>
          <p:cNvPr id="551975" name="Text Box 39"/>
          <p:cNvSpPr txBox="1">
            <a:spLocks noChangeArrowheads="1"/>
          </p:cNvSpPr>
          <p:nvPr/>
        </p:nvSpPr>
        <p:spPr bwMode="auto">
          <a:xfrm>
            <a:off x="4173538" y="5795963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22</a:t>
            </a:r>
            <a:r>
              <a:rPr lang="en-US" sz="2400" baseline="30000"/>
              <a:t>[2]</a:t>
            </a:r>
          </a:p>
        </p:txBody>
      </p:sp>
      <p:sp>
        <p:nvSpPr>
          <p:cNvPr id="551976" name="Text Box 40"/>
          <p:cNvSpPr txBox="1">
            <a:spLocks noChangeArrowheads="1"/>
          </p:cNvSpPr>
          <p:nvPr/>
        </p:nvSpPr>
        <p:spPr bwMode="auto">
          <a:xfrm>
            <a:off x="5167313" y="521335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24</a:t>
            </a:r>
            <a:r>
              <a:rPr lang="en-US" sz="2400" baseline="30000"/>
              <a:t>[1]</a:t>
            </a:r>
          </a:p>
        </p:txBody>
      </p:sp>
      <p:sp>
        <p:nvSpPr>
          <p:cNvPr id="551977" name="Text Box 41"/>
          <p:cNvSpPr txBox="1">
            <a:spLocks noChangeArrowheads="1"/>
          </p:cNvSpPr>
          <p:nvPr/>
        </p:nvSpPr>
        <p:spPr bwMode="auto">
          <a:xfrm>
            <a:off x="5168900" y="5795963"/>
            <a:ext cx="78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25</a:t>
            </a:r>
            <a:r>
              <a:rPr lang="en-US" sz="2400" baseline="30000"/>
              <a:t>[1]</a:t>
            </a:r>
          </a:p>
        </p:txBody>
      </p:sp>
      <p:sp>
        <p:nvSpPr>
          <p:cNvPr id="551978" name="Text Box 42"/>
          <p:cNvSpPr txBox="1">
            <a:spLocks noChangeArrowheads="1"/>
          </p:cNvSpPr>
          <p:nvPr/>
        </p:nvSpPr>
        <p:spPr bwMode="auto">
          <a:xfrm>
            <a:off x="6159500" y="5213350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32</a:t>
            </a:r>
            <a:r>
              <a:rPr lang="en-US" sz="2400" baseline="30000"/>
              <a:t>[1]</a:t>
            </a:r>
          </a:p>
        </p:txBody>
      </p:sp>
      <p:sp>
        <p:nvSpPr>
          <p:cNvPr id="551979" name="Text Box 43"/>
          <p:cNvSpPr txBox="1">
            <a:spLocks noChangeArrowheads="1"/>
          </p:cNvSpPr>
          <p:nvPr/>
        </p:nvSpPr>
        <p:spPr bwMode="auto">
          <a:xfrm>
            <a:off x="6159500" y="5795963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30</a:t>
            </a:r>
            <a:r>
              <a:rPr lang="en-US" sz="2400" baseline="30000"/>
              <a:t>[2]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50038" y="6388355"/>
            <a:ext cx="2895600" cy="323850"/>
          </a:xfrm>
        </p:spPr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37CF1-036D-3243-A7F7-76A0004C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1" grpId="0"/>
      <p:bldP spid="551970" grpId="0"/>
      <p:bldP spid="551971" grpId="0"/>
      <p:bldP spid="551972" grpId="0"/>
      <p:bldP spid="551973" grpId="0"/>
      <p:bldP spid="551974" grpId="0"/>
      <p:bldP spid="551975" grpId="0"/>
      <p:bldP spid="551976" grpId="0"/>
      <p:bldP spid="551977" grpId="0"/>
      <p:bldP spid="551978" grpId="0"/>
      <p:bldP spid="5519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4. Construct an Optimal Solution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>
                <a:solidFill>
                  <a:srgbClr val="FF0066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Alg.: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PRINT-STATIONS(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l, n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marL="533400" indent="-533400" eaLnBrk="1" hangingPunct="1">
              <a:buFontTx/>
              <a:buNone/>
            </a:pP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i ← l* </a:t>
            </a:r>
          </a:p>
          <a:p>
            <a:pPr marL="533400" indent="-533400"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print “line ”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“, station ”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n</a:t>
            </a:r>
            <a:endParaRPr lang="en-US" b="1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533400" indent="-533400"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for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← n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downto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    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do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 ←l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</a:p>
          <a:p>
            <a:pPr marL="533400" indent="-533400"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	 print “line ”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“, station ”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- 1</a:t>
            </a:r>
          </a:p>
        </p:txBody>
      </p:sp>
      <p:graphicFrame>
        <p:nvGraphicFramePr>
          <p:cNvPr id="556036" name="Group 4"/>
          <p:cNvGraphicFramePr>
            <a:graphicFrameLocks noGrp="1"/>
          </p:cNvGraphicFramePr>
          <p:nvPr/>
        </p:nvGraphicFramePr>
        <p:xfrm>
          <a:off x="1747838" y="4783138"/>
          <a:ext cx="4972050" cy="117633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0377" name="Text Box 24"/>
          <p:cNvSpPr txBox="1">
            <a:spLocks noChangeArrowheads="1"/>
          </p:cNvSpPr>
          <p:nvPr/>
        </p:nvSpPr>
        <p:spPr bwMode="auto">
          <a:xfrm>
            <a:off x="179388" y="4821238"/>
            <a:ext cx="160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 </a:t>
            </a:r>
            <a:r>
              <a:rPr lang="en-US" sz="2400" baseline="30000">
                <a:solidFill>
                  <a:srgbClr val="FF0066"/>
                </a:solidFill>
                <a:latin typeface="Comic Sans MS" pitchFamily="-106" charset="0"/>
              </a:rPr>
              <a:t>l1[j]</a:t>
            </a:r>
          </a:p>
        </p:txBody>
      </p:sp>
      <p:sp>
        <p:nvSpPr>
          <p:cNvPr id="100378" name="Text Box 25"/>
          <p:cNvSpPr txBox="1">
            <a:spLocks noChangeArrowheads="1"/>
          </p:cNvSpPr>
          <p:nvPr/>
        </p:nvSpPr>
        <p:spPr bwMode="auto">
          <a:xfrm>
            <a:off x="179388" y="5422900"/>
            <a:ext cx="168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 </a:t>
            </a:r>
            <a:r>
              <a:rPr lang="en-US" sz="2400" baseline="30000">
                <a:solidFill>
                  <a:srgbClr val="FF0066"/>
                </a:solidFill>
                <a:latin typeface="Comic Sans MS" pitchFamily="-106" charset="0"/>
              </a:rPr>
              <a:t>l2[j]</a:t>
            </a:r>
          </a:p>
        </p:txBody>
      </p:sp>
      <p:sp>
        <p:nvSpPr>
          <p:cNvPr id="100379" name="Text Box 26"/>
          <p:cNvSpPr txBox="1">
            <a:spLocks noChangeArrowheads="1"/>
          </p:cNvSpPr>
          <p:nvPr/>
        </p:nvSpPr>
        <p:spPr bwMode="auto">
          <a:xfrm>
            <a:off x="2133600" y="4438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0380" name="Text Box 27"/>
          <p:cNvSpPr txBox="1">
            <a:spLocks noChangeArrowheads="1"/>
          </p:cNvSpPr>
          <p:nvPr/>
        </p:nvSpPr>
        <p:spPr bwMode="auto">
          <a:xfrm>
            <a:off x="3084513" y="4438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0381" name="Text Box 28"/>
          <p:cNvSpPr txBox="1">
            <a:spLocks noChangeArrowheads="1"/>
          </p:cNvSpPr>
          <p:nvPr/>
        </p:nvSpPr>
        <p:spPr bwMode="auto">
          <a:xfrm>
            <a:off x="4052888" y="4438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0382" name="Text Box 29"/>
          <p:cNvSpPr txBox="1">
            <a:spLocks noChangeArrowheads="1"/>
          </p:cNvSpPr>
          <p:nvPr/>
        </p:nvSpPr>
        <p:spPr bwMode="auto">
          <a:xfrm>
            <a:off x="5056188" y="4438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0383" name="Text Box 30"/>
          <p:cNvSpPr txBox="1">
            <a:spLocks noChangeArrowheads="1"/>
          </p:cNvSpPr>
          <p:nvPr/>
        </p:nvSpPr>
        <p:spPr bwMode="auto">
          <a:xfrm>
            <a:off x="6024563" y="4438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0384" name="Text Box 31"/>
          <p:cNvSpPr txBox="1">
            <a:spLocks noChangeArrowheads="1"/>
          </p:cNvSpPr>
          <p:nvPr/>
        </p:nvSpPr>
        <p:spPr bwMode="auto">
          <a:xfrm>
            <a:off x="1951038" y="4846638"/>
            <a:ext cx="58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</a:t>
            </a:r>
            <a:endParaRPr lang="en-US" sz="2000"/>
          </a:p>
        </p:txBody>
      </p:sp>
      <p:sp>
        <p:nvSpPr>
          <p:cNvPr id="100385" name="Text Box 32"/>
          <p:cNvSpPr txBox="1">
            <a:spLocks noChangeArrowheads="1"/>
          </p:cNvSpPr>
          <p:nvPr/>
        </p:nvSpPr>
        <p:spPr bwMode="auto">
          <a:xfrm>
            <a:off x="1952625" y="5429250"/>
            <a:ext cx="58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100386" name="Text Box 33"/>
          <p:cNvSpPr txBox="1">
            <a:spLocks noChangeArrowheads="1"/>
          </p:cNvSpPr>
          <p:nvPr/>
        </p:nvSpPr>
        <p:spPr bwMode="auto">
          <a:xfrm>
            <a:off x="2840038" y="5429250"/>
            <a:ext cx="858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16</a:t>
            </a:r>
            <a:r>
              <a:rPr lang="en-US" sz="2400" baseline="30000">
                <a:solidFill>
                  <a:srgbClr val="DD0111"/>
                </a:solidFill>
              </a:rPr>
              <a:t>[1]</a:t>
            </a:r>
          </a:p>
        </p:txBody>
      </p:sp>
      <p:sp>
        <p:nvSpPr>
          <p:cNvPr id="100387" name="Text Box 34"/>
          <p:cNvSpPr txBox="1">
            <a:spLocks noChangeArrowheads="1"/>
          </p:cNvSpPr>
          <p:nvPr/>
        </p:nvSpPr>
        <p:spPr bwMode="auto">
          <a:xfrm>
            <a:off x="2841625" y="4846638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18</a:t>
            </a:r>
            <a:r>
              <a:rPr lang="en-US" sz="2400" baseline="30000">
                <a:solidFill>
                  <a:srgbClr val="DD0111"/>
                </a:solidFill>
              </a:rPr>
              <a:t>[1]</a:t>
            </a:r>
          </a:p>
        </p:txBody>
      </p:sp>
      <p:sp>
        <p:nvSpPr>
          <p:cNvPr id="100388" name="Text Box 35"/>
          <p:cNvSpPr txBox="1">
            <a:spLocks noChangeArrowheads="1"/>
          </p:cNvSpPr>
          <p:nvPr/>
        </p:nvSpPr>
        <p:spPr bwMode="auto">
          <a:xfrm>
            <a:off x="3841750" y="4846638"/>
            <a:ext cx="769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20</a:t>
            </a:r>
            <a:r>
              <a:rPr lang="en-US" sz="2400" baseline="30000">
                <a:solidFill>
                  <a:srgbClr val="DD0111"/>
                </a:solidFill>
              </a:rPr>
              <a:t>[2]</a:t>
            </a:r>
          </a:p>
        </p:txBody>
      </p:sp>
      <p:sp>
        <p:nvSpPr>
          <p:cNvPr id="100389" name="Text Box 36"/>
          <p:cNvSpPr txBox="1">
            <a:spLocks noChangeArrowheads="1"/>
          </p:cNvSpPr>
          <p:nvPr/>
        </p:nvSpPr>
        <p:spPr bwMode="auto">
          <a:xfrm>
            <a:off x="3840163" y="5429250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22</a:t>
            </a:r>
            <a:r>
              <a:rPr lang="en-US" sz="2400" baseline="30000">
                <a:solidFill>
                  <a:srgbClr val="DD0111"/>
                </a:solidFill>
              </a:rPr>
              <a:t>[2]</a:t>
            </a:r>
          </a:p>
        </p:txBody>
      </p:sp>
      <p:sp>
        <p:nvSpPr>
          <p:cNvPr id="100390" name="Text Box 37"/>
          <p:cNvSpPr txBox="1">
            <a:spLocks noChangeArrowheads="1"/>
          </p:cNvSpPr>
          <p:nvPr/>
        </p:nvSpPr>
        <p:spPr bwMode="auto">
          <a:xfrm>
            <a:off x="4833938" y="4846638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24</a:t>
            </a:r>
            <a:r>
              <a:rPr lang="en-US" sz="2400" baseline="30000">
                <a:solidFill>
                  <a:srgbClr val="DD0111"/>
                </a:solidFill>
              </a:rPr>
              <a:t>[1]</a:t>
            </a:r>
          </a:p>
        </p:txBody>
      </p:sp>
      <p:sp>
        <p:nvSpPr>
          <p:cNvPr id="100391" name="Text Box 38"/>
          <p:cNvSpPr txBox="1">
            <a:spLocks noChangeArrowheads="1"/>
          </p:cNvSpPr>
          <p:nvPr/>
        </p:nvSpPr>
        <p:spPr bwMode="auto">
          <a:xfrm>
            <a:off x="4835525" y="5429250"/>
            <a:ext cx="78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25</a:t>
            </a:r>
            <a:r>
              <a:rPr lang="en-US" sz="2400" baseline="30000">
                <a:solidFill>
                  <a:srgbClr val="DD0111"/>
                </a:solidFill>
              </a:rPr>
              <a:t>[1]</a:t>
            </a:r>
          </a:p>
        </p:txBody>
      </p:sp>
      <p:sp>
        <p:nvSpPr>
          <p:cNvPr id="100392" name="Text Box 39"/>
          <p:cNvSpPr txBox="1">
            <a:spLocks noChangeArrowheads="1"/>
          </p:cNvSpPr>
          <p:nvPr/>
        </p:nvSpPr>
        <p:spPr bwMode="auto">
          <a:xfrm>
            <a:off x="5826125" y="4846638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32</a:t>
            </a:r>
            <a:r>
              <a:rPr lang="en-US" sz="2400" baseline="30000">
                <a:solidFill>
                  <a:srgbClr val="DD0111"/>
                </a:solidFill>
              </a:rPr>
              <a:t>[1]</a:t>
            </a:r>
          </a:p>
        </p:txBody>
      </p:sp>
      <p:sp>
        <p:nvSpPr>
          <p:cNvPr id="100393" name="Text Box 40"/>
          <p:cNvSpPr txBox="1">
            <a:spLocks noChangeArrowheads="1"/>
          </p:cNvSpPr>
          <p:nvPr/>
        </p:nvSpPr>
        <p:spPr bwMode="auto">
          <a:xfrm>
            <a:off x="5826125" y="5429250"/>
            <a:ext cx="77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30</a:t>
            </a:r>
            <a:r>
              <a:rPr lang="en-US" sz="2400" baseline="30000">
                <a:solidFill>
                  <a:srgbClr val="DD0111"/>
                </a:solidFill>
              </a:rPr>
              <a:t>[2]</a:t>
            </a:r>
          </a:p>
        </p:txBody>
      </p:sp>
      <p:sp>
        <p:nvSpPr>
          <p:cNvPr id="100394" name="Text Box 41"/>
          <p:cNvSpPr txBox="1">
            <a:spLocks noChangeArrowheads="1"/>
          </p:cNvSpPr>
          <p:nvPr/>
        </p:nvSpPr>
        <p:spPr bwMode="auto">
          <a:xfrm>
            <a:off x="7402513" y="5218113"/>
            <a:ext cx="722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l* = 1</a:t>
            </a:r>
          </a:p>
        </p:txBody>
      </p:sp>
      <p:sp>
        <p:nvSpPr>
          <p:cNvPr id="556074" name="Text Box 42"/>
          <p:cNvSpPr txBox="1">
            <a:spLocks noChangeArrowheads="1"/>
          </p:cNvSpPr>
          <p:nvPr/>
        </p:nvSpPr>
        <p:spPr bwMode="auto">
          <a:xfrm>
            <a:off x="6335713" y="1530350"/>
            <a:ext cx="223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6" charset="0"/>
              </a:rPr>
              <a:t>line 1, station 5</a:t>
            </a:r>
          </a:p>
        </p:txBody>
      </p:sp>
      <p:sp>
        <p:nvSpPr>
          <p:cNvPr id="556075" name="Text Box 43"/>
          <p:cNvSpPr txBox="1">
            <a:spLocks noChangeArrowheads="1"/>
          </p:cNvSpPr>
          <p:nvPr/>
        </p:nvSpPr>
        <p:spPr bwMode="auto">
          <a:xfrm>
            <a:off x="6335713" y="2092325"/>
            <a:ext cx="223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6" charset="0"/>
              </a:rPr>
              <a:t>line 1, station 4</a:t>
            </a:r>
          </a:p>
        </p:txBody>
      </p:sp>
      <p:sp>
        <p:nvSpPr>
          <p:cNvPr id="556076" name="Text Box 44"/>
          <p:cNvSpPr txBox="1">
            <a:spLocks noChangeArrowheads="1"/>
          </p:cNvSpPr>
          <p:nvPr/>
        </p:nvSpPr>
        <p:spPr bwMode="auto">
          <a:xfrm>
            <a:off x="6335713" y="2655888"/>
            <a:ext cx="223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6" charset="0"/>
              </a:rPr>
              <a:t>line 1, station 3</a:t>
            </a:r>
          </a:p>
        </p:txBody>
      </p:sp>
      <p:sp>
        <p:nvSpPr>
          <p:cNvPr id="556077" name="Text Box 45"/>
          <p:cNvSpPr txBox="1">
            <a:spLocks noChangeArrowheads="1"/>
          </p:cNvSpPr>
          <p:nvPr/>
        </p:nvSpPr>
        <p:spPr bwMode="auto">
          <a:xfrm>
            <a:off x="6335713" y="3217863"/>
            <a:ext cx="223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6" charset="0"/>
              </a:rPr>
              <a:t>line 2, station 2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6229350" y="4878388"/>
            <a:ext cx="1103313" cy="571500"/>
            <a:chOff x="3924" y="3073"/>
            <a:chExt cx="695" cy="360"/>
          </a:xfrm>
        </p:grpSpPr>
        <p:sp>
          <p:nvSpPr>
            <p:cNvPr id="100410" name="Line 47"/>
            <p:cNvSpPr>
              <a:spLocks noChangeShapeType="1"/>
            </p:cNvSpPr>
            <p:nvPr/>
          </p:nvSpPr>
          <p:spPr bwMode="auto">
            <a:xfrm flipH="1" flipV="1">
              <a:off x="4122" y="3224"/>
              <a:ext cx="497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11" name="Oval 48"/>
            <p:cNvSpPr>
              <a:spLocks noChangeArrowheads="1"/>
            </p:cNvSpPr>
            <p:nvPr/>
          </p:nvSpPr>
          <p:spPr bwMode="auto">
            <a:xfrm>
              <a:off x="3924" y="3073"/>
              <a:ext cx="209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6081" name="Text Box 49"/>
          <p:cNvSpPr txBox="1">
            <a:spLocks noChangeArrowheads="1"/>
          </p:cNvSpPr>
          <p:nvPr/>
        </p:nvSpPr>
        <p:spPr bwMode="auto">
          <a:xfrm>
            <a:off x="6335713" y="3781425"/>
            <a:ext cx="223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6" charset="0"/>
              </a:rPr>
              <a:t>line 1, station 1</a:t>
            </a: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5226050" y="4887913"/>
            <a:ext cx="646113" cy="322262"/>
            <a:chOff x="3292" y="3079"/>
            <a:chExt cx="407" cy="203"/>
          </a:xfrm>
        </p:grpSpPr>
        <p:sp>
          <p:nvSpPr>
            <p:cNvPr id="100408" name="Oval 51"/>
            <p:cNvSpPr>
              <a:spLocks noChangeArrowheads="1"/>
            </p:cNvSpPr>
            <p:nvPr/>
          </p:nvSpPr>
          <p:spPr bwMode="auto">
            <a:xfrm>
              <a:off x="3292" y="3079"/>
              <a:ext cx="209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9" name="Line 52"/>
            <p:cNvSpPr>
              <a:spLocks noChangeShapeType="1"/>
            </p:cNvSpPr>
            <p:nvPr/>
          </p:nvSpPr>
          <p:spPr bwMode="auto">
            <a:xfrm flipH="1">
              <a:off x="3501" y="3185"/>
              <a:ext cx="1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248150" y="4860925"/>
            <a:ext cx="647700" cy="322263"/>
            <a:chOff x="2676" y="3062"/>
            <a:chExt cx="408" cy="203"/>
          </a:xfrm>
        </p:grpSpPr>
        <p:sp>
          <p:nvSpPr>
            <p:cNvPr id="100406" name="Oval 54"/>
            <p:cNvSpPr>
              <a:spLocks noChangeArrowheads="1"/>
            </p:cNvSpPr>
            <p:nvPr/>
          </p:nvSpPr>
          <p:spPr bwMode="auto">
            <a:xfrm>
              <a:off x="2676" y="3062"/>
              <a:ext cx="209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7" name="Line 55"/>
            <p:cNvSpPr>
              <a:spLocks noChangeShapeType="1"/>
            </p:cNvSpPr>
            <p:nvPr/>
          </p:nvSpPr>
          <p:spPr bwMode="auto">
            <a:xfrm flipH="1">
              <a:off x="2886" y="3185"/>
              <a:ext cx="1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3289300" y="5199063"/>
            <a:ext cx="663575" cy="568325"/>
            <a:chOff x="2072" y="3275"/>
            <a:chExt cx="418" cy="358"/>
          </a:xfrm>
        </p:grpSpPr>
        <p:sp>
          <p:nvSpPr>
            <p:cNvPr id="100404" name="Oval 57"/>
            <p:cNvSpPr>
              <a:spLocks noChangeArrowheads="1"/>
            </p:cNvSpPr>
            <p:nvPr/>
          </p:nvSpPr>
          <p:spPr bwMode="auto">
            <a:xfrm>
              <a:off x="2072" y="3430"/>
              <a:ext cx="209" cy="20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5" name="Line 58"/>
            <p:cNvSpPr>
              <a:spLocks noChangeShapeType="1"/>
            </p:cNvSpPr>
            <p:nvPr/>
          </p:nvSpPr>
          <p:spPr bwMode="auto">
            <a:xfrm flipH="1">
              <a:off x="2270" y="3275"/>
              <a:ext cx="220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3F4C2-512F-D344-AE51-90C70186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1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74" grpId="0"/>
      <p:bldP spid="556075" grpId="0"/>
      <p:bldP spid="556076" grpId="0"/>
      <p:bldP spid="556077" grpId="0"/>
      <p:bldP spid="5560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08452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Dynamic Programming Algorithm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882" y="1214438"/>
            <a:ext cx="8890000" cy="5373687"/>
          </a:xfrm>
        </p:spPr>
        <p:txBody>
          <a:bodyPr/>
          <a:lstStyle/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Characterize the structure of an optimal solution</a:t>
            </a:r>
          </a:p>
          <a:p>
            <a:pPr marL="914400" lvl="1" indent="-457200" eaLnBrk="1" hangingPunct="1">
              <a:lnSpc>
                <a:spcPct val="130000"/>
              </a:lnSpc>
            </a:pPr>
            <a:r>
              <a:rPr lang="en-US" sz="2000" dirty="0"/>
              <a:t>Fastest time through a station depends on the fastest time on previous stations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Recursively define the value of an optimal solution</a:t>
            </a:r>
          </a:p>
          <a:p>
            <a:pPr marL="914400" lvl="1" indent="-457200" eaLnBrk="1" hangingPunct="1">
              <a:lnSpc>
                <a:spcPct val="130000"/>
              </a:lnSpc>
            </a:pP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f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1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[j] = min(f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1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[j - 1] + a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1,j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 ,f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2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[j -1] + </a:t>
            </a:r>
            <a:r>
              <a:rPr lang="en-US" sz="1800" dirty="0">
                <a:solidFill>
                  <a:srgbClr val="DD0111"/>
                </a:solidFill>
              </a:rPr>
              <a:t>t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2,j-1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 + a</a:t>
            </a:r>
            <a:r>
              <a:rPr lang="en-US" sz="1800" baseline="-25000" dirty="0">
                <a:solidFill>
                  <a:srgbClr val="DD0111"/>
                </a:solidFill>
                <a:latin typeface="Comic Sans MS" pitchFamily="-106" charset="0"/>
              </a:rPr>
              <a:t>1,j</a:t>
            </a:r>
            <a:r>
              <a:rPr lang="en-US" sz="1800" dirty="0">
                <a:solidFill>
                  <a:srgbClr val="DD0111"/>
                </a:solidFill>
                <a:latin typeface="Comic Sans MS" pitchFamily="-106" charset="0"/>
              </a:rPr>
              <a:t>)</a:t>
            </a:r>
            <a:endParaRPr lang="en-US" sz="2000" dirty="0"/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Compute the value of an optimal solution in a bottom-up fashion</a:t>
            </a:r>
          </a:p>
          <a:p>
            <a:pPr marL="914400" lvl="1" indent="-457200" eaLnBrk="1" hangingPunct="1">
              <a:lnSpc>
                <a:spcPct val="130000"/>
              </a:lnSpc>
            </a:pPr>
            <a:r>
              <a:rPr lang="en-US" sz="2000" dirty="0"/>
              <a:t>Fill in the fastest time table in increasing order of j (station #)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Construct an optimal solution from computed information</a:t>
            </a:r>
          </a:p>
          <a:p>
            <a:pPr marL="914400" lvl="1" indent="-457200" eaLnBrk="1" hangingPunct="1">
              <a:lnSpc>
                <a:spcPct val="130000"/>
              </a:lnSpc>
            </a:pPr>
            <a:r>
              <a:rPr lang="en-US" sz="2000" dirty="0"/>
              <a:t>Use an additional table to help reconstruct the optimal solution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48F6D1-E0C4-B047-9F39-91F9EB23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Matrix-Chain Multiplication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45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>
                <a:ea typeface="ＭＳ Ｐゴシック" pitchFamily="-106" charset="-128"/>
                <a:cs typeface="ＭＳ Ｐゴシック" pitchFamily="-106" charset="-128"/>
              </a:rPr>
              <a:t>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: given a sequence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of matrices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compute the product: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Matrix compatibility: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C = A ∙ B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col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row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B</a:t>
            </a:r>
            <a:endParaRPr lang="en-US" sz="2400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row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row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endParaRPr lang="en-US" sz="2400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col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col</a:t>
            </a:r>
            <a:r>
              <a:rPr lang="en-US" sz="2400" baseline="-250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B</a:t>
            </a:r>
            <a:endParaRPr lang="en-US" sz="24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col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row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0C90A8-C600-CB4E-85B8-2EC6AA6A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Matrix-Chain Multiplication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51862" cy="50768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In what order should we multiply the matrices?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Matrix multiplication is associative: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E.g.: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= ((A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			= (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(A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))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Which one of these orderings should we choose?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/>
              <a:t>The order in which we multiply the matrices has a significant impact on the overall cost of executing the entire chain of multiplications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839F62-0E5C-0240-935C-35CDC25F0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9825"/>
            <a:ext cx="8229600" cy="56038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Used for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optimization problems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>
              <a:lnSpc>
                <a:spcPct val="140000"/>
              </a:lnSpc>
            </a:pPr>
            <a:r>
              <a:rPr lang="en-US"/>
              <a:t>Find a solution with the optimal value (minimum or maximum)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A set of choices must be made to get an optimal solution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There may be many solutions that return the optimal value: we want to find one of them</a:t>
            </a:r>
            <a:endParaRPr lang="en-US" b="1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9C11F-B165-B54B-8D63-F23190E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0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ChangeArrowheads="1"/>
          </p:cNvSpPr>
          <p:nvPr/>
        </p:nvSpPr>
        <p:spPr bwMode="auto">
          <a:xfrm rot="5400000">
            <a:off x="7242175" y="4392613"/>
            <a:ext cx="260350" cy="23177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3933825" y="4926013"/>
            <a:ext cx="260350" cy="13604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897688" y="4735513"/>
            <a:ext cx="260350" cy="1657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 rot="5400000">
            <a:off x="1895475" y="4862513"/>
            <a:ext cx="260350" cy="13779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MATRIX-MULTIPLY(A, B)</a:t>
            </a:r>
          </a:p>
        </p:txBody>
      </p:sp>
      <p:sp>
        <p:nvSpPr>
          <p:cNvPr id="5601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3188" y="1114425"/>
            <a:ext cx="9040812" cy="5076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columns[A]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≠ rows[B]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then error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“incompatible dimensions”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else for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← 1 to rows[A]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  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 for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 ← 1 to columns[B]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       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C[</a:t>
            </a:r>
            <a:r>
              <a:rPr lang="en-US" sz="26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= 0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   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for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 ← 1 to columns[A]</a:t>
            </a:r>
          </a:p>
          <a:p>
            <a:pPr eaLnBrk="1" hangingPunct="1">
              <a:buFontTx/>
              <a:buNone/>
            </a:pP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</a:t>
            </a:r>
            <a:r>
              <a:rPr lang="en-US" sz="2600" b="1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do</a:t>
            </a:r>
            <a:r>
              <a:rPr lang="en-US" sz="26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C[</a:t>
            </a:r>
            <a:r>
              <a:rPr lang="en-US" sz="26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←C[</a:t>
            </a:r>
            <a:r>
              <a:rPr lang="en-US" sz="26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+ A[</a:t>
            </a:r>
            <a:r>
              <a:rPr lang="en-US" sz="26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6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k] B[k, j]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1333500" y="4735513"/>
            <a:ext cx="1379538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 rot="5400000" flipV="1">
            <a:off x="3758407" y="4450556"/>
            <a:ext cx="1379538" cy="2320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Rectangle 10"/>
          <p:cNvSpPr>
            <a:spLocks noChangeArrowheads="1"/>
          </p:cNvSpPr>
          <p:nvPr/>
        </p:nvSpPr>
        <p:spPr bwMode="auto">
          <a:xfrm>
            <a:off x="6210300" y="4735513"/>
            <a:ext cx="2322513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238125" y="6038850"/>
            <a:ext cx="1020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rows[A]</a:t>
            </a:r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5751513" y="6370638"/>
            <a:ext cx="1020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rows[A]</a:t>
            </a:r>
          </a:p>
        </p:txBody>
      </p:sp>
      <p:sp>
        <p:nvSpPr>
          <p:cNvPr id="28686" name="Text Box 13"/>
          <p:cNvSpPr txBox="1">
            <a:spLocks noChangeArrowheads="1"/>
          </p:cNvSpPr>
          <p:nvPr/>
        </p:nvSpPr>
        <p:spPr bwMode="auto">
          <a:xfrm>
            <a:off x="4648200" y="4576763"/>
            <a:ext cx="911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cols[B]</a:t>
            </a:r>
          </a:p>
        </p:txBody>
      </p: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7696200" y="4387850"/>
            <a:ext cx="911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cols[B]</a:t>
            </a:r>
          </a:p>
        </p:txBody>
      </p:sp>
      <p:sp>
        <p:nvSpPr>
          <p:cNvPr id="28688" name="Rectangle 15"/>
          <p:cNvSpPr>
            <a:spLocks noChangeArrowheads="1"/>
          </p:cNvSpPr>
          <p:nvPr/>
        </p:nvSpPr>
        <p:spPr bwMode="auto">
          <a:xfrm>
            <a:off x="6886575" y="5422900"/>
            <a:ext cx="285750" cy="2524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1028700" y="53498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3941763" y="454977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6881813" y="4368800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28692" name="Text Box 19"/>
          <p:cNvSpPr txBox="1">
            <a:spLocks noChangeArrowheads="1"/>
          </p:cNvSpPr>
          <p:nvPr/>
        </p:nvSpPr>
        <p:spPr bwMode="auto">
          <a:xfrm>
            <a:off x="5932488" y="537686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28693" name="Text Box 20"/>
          <p:cNvSpPr txBox="1">
            <a:spLocks noChangeArrowheads="1"/>
          </p:cNvSpPr>
          <p:nvPr/>
        </p:nvSpPr>
        <p:spPr bwMode="auto">
          <a:xfrm>
            <a:off x="2301875" y="5942013"/>
            <a:ext cx="35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A</a:t>
            </a:r>
          </a:p>
        </p:txBody>
      </p:sp>
      <p:sp>
        <p:nvSpPr>
          <p:cNvPr id="28694" name="Text Box 21"/>
          <p:cNvSpPr txBox="1">
            <a:spLocks noChangeArrowheads="1"/>
          </p:cNvSpPr>
          <p:nvPr/>
        </p:nvSpPr>
        <p:spPr bwMode="auto">
          <a:xfrm>
            <a:off x="5207000" y="5895975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B</a:t>
            </a:r>
          </a:p>
        </p:txBody>
      </p: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8164513" y="6005513"/>
            <a:ext cx="322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C</a:t>
            </a:r>
          </a:p>
        </p:txBody>
      </p:sp>
      <p:sp>
        <p:nvSpPr>
          <p:cNvPr id="28696" name="Text Box 23"/>
          <p:cNvSpPr txBox="1">
            <a:spLocks noChangeArrowheads="1"/>
          </p:cNvSpPr>
          <p:nvPr/>
        </p:nvSpPr>
        <p:spPr bwMode="auto">
          <a:xfrm>
            <a:off x="2857500" y="5486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*</a:t>
            </a:r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5654675" y="5457825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=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344613" y="4149725"/>
            <a:ext cx="1371600" cy="449263"/>
            <a:chOff x="847" y="2614"/>
            <a:chExt cx="864" cy="283"/>
          </a:xfrm>
        </p:grpSpPr>
        <p:sp>
          <p:nvSpPr>
            <p:cNvPr id="28706" name="Text Box 26"/>
            <p:cNvSpPr txBox="1">
              <a:spLocks noChangeArrowheads="1"/>
            </p:cNvSpPr>
            <p:nvPr/>
          </p:nvSpPr>
          <p:spPr bwMode="auto">
            <a:xfrm>
              <a:off x="1218" y="2614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k</a:t>
              </a:r>
            </a:p>
          </p:txBody>
        </p:sp>
        <p:sp>
          <p:nvSpPr>
            <p:cNvPr id="28707" name="Line 27"/>
            <p:cNvSpPr>
              <a:spLocks noChangeShapeType="1"/>
            </p:cNvSpPr>
            <p:nvPr/>
          </p:nvSpPr>
          <p:spPr bwMode="auto">
            <a:xfrm>
              <a:off x="847" y="2897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321175" y="4984750"/>
            <a:ext cx="323850" cy="1273175"/>
            <a:chOff x="2722" y="3140"/>
            <a:chExt cx="204" cy="802"/>
          </a:xfrm>
        </p:grpSpPr>
        <p:sp>
          <p:nvSpPr>
            <p:cNvPr id="28704" name="Line 29"/>
            <p:cNvSpPr>
              <a:spLocks noChangeShapeType="1"/>
            </p:cNvSpPr>
            <p:nvPr/>
          </p:nvSpPr>
          <p:spPr bwMode="auto">
            <a:xfrm>
              <a:off x="2722" y="3140"/>
              <a:ext cx="0" cy="8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5" name="Text Box 30"/>
            <p:cNvSpPr txBox="1">
              <a:spLocks noChangeArrowheads="1"/>
            </p:cNvSpPr>
            <p:nvPr/>
          </p:nvSpPr>
          <p:spPr bwMode="auto">
            <a:xfrm>
              <a:off x="2732" y="3483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k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221413" y="2747963"/>
            <a:ext cx="2884487" cy="1255712"/>
            <a:chOff x="3919" y="1731"/>
            <a:chExt cx="1817" cy="791"/>
          </a:xfrm>
        </p:grpSpPr>
        <p:sp>
          <p:nvSpPr>
            <p:cNvPr id="28701" name="Text Box 32"/>
            <p:cNvSpPr txBox="1">
              <a:spLocks noChangeArrowheads="1"/>
            </p:cNvSpPr>
            <p:nvPr/>
          </p:nvSpPr>
          <p:spPr bwMode="auto">
            <a:xfrm>
              <a:off x="3919" y="1731"/>
              <a:ext cx="18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Comic Sans MS" pitchFamily="-106" charset="0"/>
                </a:rPr>
                <a:t>rows[A] </a:t>
              </a:r>
              <a:r>
                <a:rPr lang="en-US" dirty="0">
                  <a:latin typeface="Comic Sans MS" pitchFamily="-106" charset="0"/>
                  <a:sym typeface="Symbol" pitchFamily="-106" charset="2"/>
                </a:rPr>
                <a:t>∙ </a:t>
              </a:r>
              <a:r>
                <a:rPr lang="en-US" dirty="0">
                  <a:latin typeface="Comic Sans MS" pitchFamily="-106" charset="0"/>
                </a:rPr>
                <a:t>cols[A] </a:t>
              </a:r>
              <a:r>
                <a:rPr lang="en-US" dirty="0">
                  <a:latin typeface="Comic Sans MS" pitchFamily="-106" charset="0"/>
                  <a:sym typeface="Symbol" pitchFamily="-106" charset="2"/>
                </a:rPr>
                <a:t>∙ </a:t>
              </a:r>
              <a:r>
                <a:rPr lang="en-US" dirty="0">
                  <a:latin typeface="Comic Sans MS" pitchFamily="-106" charset="0"/>
                </a:rPr>
                <a:t>cols[B]</a:t>
              </a:r>
            </a:p>
            <a:p>
              <a:pPr algn="ctr"/>
              <a:r>
                <a:rPr lang="en-US" dirty="0">
                  <a:latin typeface="Comic Sans MS" pitchFamily="-106" charset="0"/>
                </a:rPr>
                <a:t>multiplications</a:t>
              </a:r>
            </a:p>
          </p:txBody>
        </p:sp>
        <p:sp>
          <p:nvSpPr>
            <p:cNvPr id="28702" name="AutoShape 33"/>
            <p:cNvSpPr>
              <a:spLocks/>
            </p:cNvSpPr>
            <p:nvPr/>
          </p:nvSpPr>
          <p:spPr bwMode="auto">
            <a:xfrm rot="5400000">
              <a:off x="5004" y="1892"/>
              <a:ext cx="28" cy="1231"/>
            </a:xfrm>
            <a:prstGeom prst="leftBrace">
              <a:avLst>
                <a:gd name="adj1" fmla="val 36636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3" name="Line 34"/>
            <p:cNvSpPr>
              <a:spLocks noChangeShapeType="1"/>
            </p:cNvSpPr>
            <p:nvPr/>
          </p:nvSpPr>
          <p:spPr bwMode="auto">
            <a:xfrm flipH="1">
              <a:off x="5026" y="2105"/>
              <a:ext cx="0" cy="3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4ADEB-FA8C-FD4E-BD01-E33B4A2D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7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Example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8075"/>
            <a:ext cx="8632825" cy="5551488"/>
          </a:xfrm>
        </p:spPr>
        <p:txBody>
          <a:bodyPr/>
          <a:lstStyle/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		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sz="24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marL="381000" indent="-381000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10 x 100</a:t>
            </a:r>
          </a:p>
          <a:p>
            <a:pPr marL="381000" indent="-381000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100 x 5</a:t>
            </a:r>
          </a:p>
          <a:p>
            <a:pPr marL="381000" indent="-381000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: 5 x 50</a:t>
            </a:r>
          </a:p>
          <a:p>
            <a:pPr marL="381000" indent="-381000" eaLnBrk="1" hangingPunct="1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((A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): 	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takes 10 x 100 x 5 = 5,000 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	(its size is 10 x 5)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        ((A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 takes 10 x 5 x 50 = 2,500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Total: 7,500 scalar multiplications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2.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</a:rPr>
              <a:t>(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(A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)):	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takes 100 x 5 x 50 = 25,000 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	(its size is 100 x 50)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        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</a:rPr>
              <a:t>(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(A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sz="2000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3</a:t>
            </a: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)) takes 10 x 100 x 50 = 50,000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Total: 75,000 scalar multiplications</a:t>
            </a:r>
          </a:p>
          <a:p>
            <a:pPr marL="381000" indent="-381000" eaLnBrk="1" hangingPunct="1">
              <a:lnSpc>
                <a:spcPct val="11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</a:t>
            </a:r>
            <a:r>
              <a:rPr lang="en-US" sz="2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one order of magnitude difference!!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250FE5-F8EE-EE46-942C-DDF0F486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Matrix-Chain Multiplication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6488"/>
            <a:ext cx="8337550" cy="51847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Given a chain of matrices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⟨A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…,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⟩, where for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1, 2, …, n matrix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has dimensions p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 p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fully parenthesize the product 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∙∙∙A</a:t>
            </a: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in a way that minimizes the number of scalar multiplications.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baseline="-250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   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 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∙∙∙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  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∙∙∙ A</a:t>
            </a:r>
            <a:r>
              <a:rPr lang="en-US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2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i-1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i+1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    p</a:t>
            </a:r>
            <a:r>
              <a:rPr lang="en-US" sz="2400" baseline="-250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n-1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x</a:t>
            </a:r>
            <a:r>
              <a:rPr lang="en-US" sz="2400" dirty="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sz="24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</a:t>
            </a:r>
            <a:r>
              <a:rPr lang="en-US" sz="2400" baseline="-25000" dirty="0" err="1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n</a:t>
            </a:r>
            <a:endParaRPr lang="en-US" sz="2400" baseline="-25000" dirty="0">
              <a:solidFill>
                <a:srgbClr val="CC0000"/>
              </a:solidFill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BAB42-2C16-634B-B4A8-9A0D33B6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17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ea typeface="ＭＳ Ｐゴシック" pitchFamily="-106" charset="-128"/>
                <a:cs typeface="ＭＳ Ｐゴシック" pitchFamily="-106" charset="-128"/>
              </a:rPr>
              <a:t>1. The Structure of an Optimal Parenthesization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5500" cy="5159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Notation: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j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aseline="-25000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For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&lt; j: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=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=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k+1…j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Suppose that an optimal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parenthesization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of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splits the product between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k+1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where      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≤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k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&lt;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j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16A7C5-B1EA-8941-ABCE-A662E071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5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			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=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k+1…j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The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parenthesization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of the “prefix”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must be an optimal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parentesization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If there were a less costly way to parenthesize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, we could substitute that one in the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parenthesization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of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and produce a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parenthesization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with a lower cost than the optimum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⇒ contradiction!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An optimal solution to an instance of the matrix-chain multiplication contains within it optimal solutions to </a:t>
            </a:r>
            <a:r>
              <a:rPr lang="en-US" sz="2400" dirty="0" err="1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endParaRPr lang="en-US" sz="2400" dirty="0">
              <a:solidFill>
                <a:srgbClr val="CC0000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E43F60-F8F5-5843-82FC-0D2C9843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7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9324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: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	determine the minimum cost of parenthesizing 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for 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j ≤ 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Let m[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, j] = the minimum number of multiplications needed to compute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Full problem </a:t>
            </a:r>
            <a:r>
              <a:rPr lang="en-US" dirty="0">
                <a:latin typeface="Comic Sans MS" pitchFamily="-106" charset="0"/>
              </a:rPr>
              <a:t>(A</a:t>
            </a:r>
            <a:r>
              <a:rPr lang="en-US" baseline="-25000" dirty="0">
                <a:latin typeface="Comic Sans MS" pitchFamily="-106" charset="0"/>
              </a:rPr>
              <a:t>1..n</a:t>
            </a:r>
            <a:r>
              <a:rPr lang="en-US" dirty="0">
                <a:latin typeface="Comic Sans MS" pitchFamily="-106" charset="0"/>
              </a:rPr>
              <a:t>): m[1, n]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j: A</a:t>
            </a:r>
            <a:r>
              <a:rPr lang="en-US" baseline="-25000" dirty="0">
                <a:latin typeface="Comic Sans MS" pitchFamily="-106" charset="0"/>
              </a:rPr>
              <a:t>i…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A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⇒ m[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] =</a:t>
            </a:r>
            <a:endParaRPr lang="en-US" dirty="0">
              <a:sym typeface="Symbol" pitchFamily="-106" charset="2"/>
            </a:endParaRPr>
          </a:p>
        </p:txBody>
      </p:sp>
      <p:sp>
        <p:nvSpPr>
          <p:cNvPr id="565252" name="Rectangle 4"/>
          <p:cNvSpPr>
            <a:spLocks noChangeArrowheads="1"/>
          </p:cNvSpPr>
          <p:nvPr/>
        </p:nvSpPr>
        <p:spPr bwMode="auto">
          <a:xfrm>
            <a:off x="4226764" y="5291227"/>
            <a:ext cx="3223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>
              <a:lnSpc>
                <a:spcPct val="150000"/>
              </a:lnSpc>
              <a:spcBef>
                <a:spcPct val="20000"/>
              </a:spcBef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0, for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= 1, 2, …, 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1D9DF2-E8BD-5247-8826-50B02A52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3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Consider the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subproblem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of parenthesizing   	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i…j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	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for 1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j ≤ n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       =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i…k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k+1…j</a:t>
            </a:r>
            <a:r>
              <a:rPr lang="en-US" sz="3200" dirty="0">
                <a:ea typeface="ＭＳ Ｐゴシック" pitchFamily="-106" charset="-128"/>
                <a:cs typeface="ＭＳ Ｐゴシック" pitchFamily="-106" charset="-128"/>
              </a:rPr>
              <a:t> 		for </a:t>
            </a:r>
            <a:r>
              <a:rPr lang="en-US" sz="3200" dirty="0" err="1"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32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k &lt; j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Assume that the optimal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parenthesization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splits the product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at k (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≤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k &lt; j)</a:t>
            </a:r>
          </a:p>
          <a:p>
            <a:pPr lvl="1" eaLnBrk="1" hangingPunct="1">
              <a:lnSpc>
                <a:spcPct val="20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m[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j] =</a:t>
            </a:r>
            <a:endParaRPr lang="en-US" baseline="-25000" dirty="0">
              <a:solidFill>
                <a:srgbClr val="DD0111"/>
              </a:solidFill>
              <a:latin typeface="Comic Sans MS" pitchFamily="-106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baseline="-25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454616" y="5703888"/>
            <a:ext cx="31149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min 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i…k</a:t>
            </a: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6617304" y="5703888"/>
            <a:ext cx="26114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i…</a:t>
            </a:r>
            <a:r>
              <a:rPr lang="en-US" sz="2000" baseline="-25000" dirty="0" err="1"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000" baseline="-25000" dirty="0" err="1"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…j</a:t>
            </a:r>
          </a:p>
        </p:txBody>
      </p:sp>
      <p:sp>
        <p:nvSpPr>
          <p:cNvPr id="566278" name="AutoShape 6"/>
          <p:cNvSpPr>
            <a:spLocks/>
          </p:cNvSpPr>
          <p:nvPr/>
        </p:nvSpPr>
        <p:spPr bwMode="auto">
          <a:xfrm rot="-5400000">
            <a:off x="2593975" y="5083176"/>
            <a:ext cx="73025" cy="939800"/>
          </a:xfrm>
          <a:prstGeom prst="leftBrace">
            <a:avLst>
              <a:gd name="adj1" fmla="val 1072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79" name="AutoShape 7"/>
          <p:cNvSpPr>
            <a:spLocks/>
          </p:cNvSpPr>
          <p:nvPr/>
        </p:nvSpPr>
        <p:spPr bwMode="auto">
          <a:xfrm rot="-5400000">
            <a:off x="5122069" y="4934744"/>
            <a:ext cx="73025" cy="1236663"/>
          </a:xfrm>
          <a:prstGeom prst="leftBrace">
            <a:avLst>
              <a:gd name="adj1" fmla="val 1411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80" name="AutoShape 8"/>
          <p:cNvSpPr>
            <a:spLocks/>
          </p:cNvSpPr>
          <p:nvPr/>
        </p:nvSpPr>
        <p:spPr bwMode="auto">
          <a:xfrm rot="-5400000">
            <a:off x="7620000" y="5083176"/>
            <a:ext cx="73025" cy="939800"/>
          </a:xfrm>
          <a:prstGeom prst="leftBrace">
            <a:avLst>
              <a:gd name="adj1" fmla="val 1072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81" name="Text Box 9"/>
          <p:cNvSpPr txBox="1">
            <a:spLocks noChangeArrowheads="1"/>
          </p:cNvSpPr>
          <p:nvPr/>
        </p:nvSpPr>
        <p:spPr bwMode="auto">
          <a:xfrm>
            <a:off x="3576906" y="5703888"/>
            <a:ext cx="311495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min # of multiplications 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to compute A</a:t>
            </a:r>
            <a:r>
              <a:rPr lang="en-US" sz="2000" baseline="-25000" dirty="0">
                <a:latin typeface="Century Gothic" charset="0"/>
                <a:ea typeface="Century Gothic" charset="0"/>
                <a:cs typeface="Century Gothic" charset="0"/>
              </a:rPr>
              <a:t>k+1…j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68492" y="2819400"/>
            <a:ext cx="1379538" cy="879475"/>
            <a:chOff x="1061" y="1776"/>
            <a:chExt cx="869" cy="554"/>
          </a:xfrm>
        </p:grpSpPr>
        <p:sp>
          <p:nvSpPr>
            <p:cNvPr id="40979" name="Oval 11"/>
            <p:cNvSpPr>
              <a:spLocks noChangeArrowheads="1"/>
            </p:cNvSpPr>
            <p:nvPr/>
          </p:nvSpPr>
          <p:spPr bwMode="auto">
            <a:xfrm>
              <a:off x="1449" y="1776"/>
              <a:ext cx="481" cy="4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Text Box 12"/>
            <p:cNvSpPr txBox="1">
              <a:spLocks noChangeArrowheads="1"/>
            </p:cNvSpPr>
            <p:nvPr/>
          </p:nvSpPr>
          <p:spPr bwMode="auto">
            <a:xfrm>
              <a:off x="1061" y="2099"/>
              <a:ext cx="7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m[i, k]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70255" y="2819400"/>
            <a:ext cx="1752600" cy="879475"/>
            <a:chOff x="1944" y="1776"/>
            <a:chExt cx="1104" cy="554"/>
          </a:xfrm>
        </p:grpSpPr>
        <p:sp>
          <p:nvSpPr>
            <p:cNvPr id="40977" name="Oval 14"/>
            <p:cNvSpPr>
              <a:spLocks noChangeArrowheads="1"/>
            </p:cNvSpPr>
            <p:nvPr/>
          </p:nvSpPr>
          <p:spPr bwMode="auto">
            <a:xfrm>
              <a:off x="1944" y="1776"/>
              <a:ext cx="660" cy="46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2416" y="2099"/>
              <a:ext cx="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m[k+1,j]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243167" y="2560638"/>
            <a:ext cx="2663825" cy="1084262"/>
            <a:chOff x="1423" y="1613"/>
            <a:chExt cx="1678" cy="683"/>
          </a:xfrm>
        </p:grpSpPr>
        <p:sp>
          <p:nvSpPr>
            <p:cNvPr id="40975" name="Oval 17"/>
            <p:cNvSpPr>
              <a:spLocks noChangeArrowheads="1"/>
            </p:cNvSpPr>
            <p:nvPr/>
          </p:nvSpPr>
          <p:spPr bwMode="auto">
            <a:xfrm>
              <a:off x="1423" y="1613"/>
              <a:ext cx="1242" cy="6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6" name="Text Box 18"/>
            <p:cNvSpPr txBox="1">
              <a:spLocks noChangeArrowheads="1"/>
            </p:cNvSpPr>
            <p:nvPr/>
          </p:nvSpPr>
          <p:spPr bwMode="auto">
            <a:xfrm>
              <a:off x="2570" y="1626"/>
              <a:ext cx="5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i-1</a:t>
              </a:r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k</a:t>
              </a:r>
              <a:r>
                <a:rPr lang="en-US">
                  <a:solidFill>
                    <a:srgbClr val="DD0111"/>
                  </a:solidFill>
                </a:rPr>
                <a:t>p</a:t>
              </a:r>
              <a:r>
                <a:rPr lang="en-US" baseline="-25000">
                  <a:solidFill>
                    <a:srgbClr val="DD0111"/>
                  </a:solidFill>
                </a:rPr>
                <a:t>j</a:t>
              </a:r>
            </a:p>
          </p:txBody>
        </p:sp>
      </p:grpSp>
      <p:sp>
        <p:nvSpPr>
          <p:cNvPr id="566291" name="Rectangle 19"/>
          <p:cNvSpPr>
            <a:spLocks noChangeArrowheads="1"/>
          </p:cNvSpPr>
          <p:nvPr/>
        </p:nvSpPr>
        <p:spPr bwMode="auto">
          <a:xfrm>
            <a:off x="2089150" y="5048250"/>
            <a:ext cx="6116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m[i, k]        +       m[k+1, j]       +       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i-1</a:t>
            </a:r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sz="240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sz="2400" baseline="-25000">
                <a:solidFill>
                  <a:srgbClr val="DD0111"/>
                </a:solidFill>
                <a:latin typeface="Comic Sans MS" pitchFamily="-106" charset="0"/>
              </a:rPr>
              <a:t>j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A3A68-21F8-974E-B080-5228E338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0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8" grpId="0" animBg="1"/>
      <p:bldP spid="566279" grpId="0" animBg="1"/>
      <p:bldP spid="566280" grpId="0" animBg="1"/>
      <p:bldP spid="56629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920162" cy="507682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= 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    +    m[k+1,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]    +    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i-1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</a:rPr>
              <a:t>j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We do not know the value of </a:t>
            </a:r>
            <a:r>
              <a:rPr lang="en-US" dirty="0" err="1">
                <a:ea typeface="ＭＳ Ｐゴシック" pitchFamily="-106" charset="-128"/>
                <a:cs typeface="ＭＳ Ｐゴシック" pitchFamily="-106" charset="-128"/>
              </a:rPr>
              <a:t>k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 dirty="0"/>
              <a:t>There are </a:t>
            </a:r>
            <a:r>
              <a:rPr lang="en-US" dirty="0" err="1"/>
              <a:t>j</a:t>
            </a:r>
            <a:r>
              <a:rPr lang="en-US" dirty="0"/>
              <a:t> – </a:t>
            </a:r>
            <a:r>
              <a:rPr lang="en-US" dirty="0" err="1"/>
              <a:t>i</a:t>
            </a:r>
            <a:r>
              <a:rPr lang="en-US" dirty="0"/>
              <a:t>  possible values for </a:t>
            </a:r>
            <a:r>
              <a:rPr lang="en-US" dirty="0" err="1"/>
              <a:t>k</a:t>
            </a:r>
            <a:r>
              <a:rPr lang="en-US" dirty="0"/>
              <a:t>: </a:t>
            </a:r>
            <a:r>
              <a:rPr lang="en-US" dirty="0" err="1"/>
              <a:t>k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, i+1, …, j-1</a:t>
            </a:r>
          </a:p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Minimizing the cost of parenthesizing the product   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A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i+1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∙∙∙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A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becomes: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0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		  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if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 =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j</a:t>
            </a:r>
            <a:endParaRPr lang="en-US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=  min {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m[i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m[k+1,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] + 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i-1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k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p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  <a:r>
              <a:rPr lang="en-US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  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&lt; </a:t>
            </a:r>
            <a:r>
              <a:rPr lang="en-US" dirty="0" err="1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endParaRPr lang="en-US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			 </a:t>
            </a:r>
            <a:r>
              <a:rPr lang="en-US" baseline="30000" dirty="0" err="1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i</a:t>
            </a:r>
            <a:r>
              <a:rPr lang="en-US" baseline="30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  <a:sym typeface="Symbol" pitchFamily="-106" charset="2"/>
              </a:rPr>
              <a:t>≤ k&lt;j</a:t>
            </a:r>
            <a:endParaRPr lang="en-US" dirty="0">
              <a:solidFill>
                <a:srgbClr val="DD0111"/>
              </a:solidFill>
              <a:ea typeface="ＭＳ Ｐゴシック" pitchFamily="-106" charset="-128"/>
              <a:cs typeface="ＭＳ Ｐゴシック" pitchFamily="-106" charset="-128"/>
              <a:sym typeface="Symbol" pitchFamily="-106" charset="2"/>
            </a:endParaRPr>
          </a:p>
        </p:txBody>
      </p:sp>
      <p:sp>
        <p:nvSpPr>
          <p:cNvPr id="567300" name="AutoShape 4"/>
          <p:cNvSpPr>
            <a:spLocks/>
          </p:cNvSpPr>
          <p:nvPr/>
        </p:nvSpPr>
        <p:spPr bwMode="auto">
          <a:xfrm>
            <a:off x="2116138" y="3603625"/>
            <a:ext cx="106362" cy="968375"/>
          </a:xfrm>
          <a:prstGeom prst="leftBrace">
            <a:avLst>
              <a:gd name="adj1" fmla="val 75871"/>
              <a:gd name="adj2" fmla="val 50000"/>
            </a:avLst>
          </a:prstGeom>
          <a:noFill/>
          <a:ln w="254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CA1256-0349-4146-87ED-64541A26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16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674AC8-D932-B845-B17F-18EB24D68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82650" y="2840135"/>
            <a:ext cx="7313613" cy="3254375"/>
          </a:xfrm>
          <a:noFill/>
        </p:spPr>
      </p:pic>
      <p:sp>
        <p:nvSpPr>
          <p:cNvPr id="655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Assembly Line Scheduling</a:t>
            </a:r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57288"/>
            <a:ext cx="8270875" cy="2916237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Problem: </a:t>
            </a:r>
          </a:p>
          <a:p>
            <a:pPr eaLnBrk="1" hangingPunct="1">
              <a:buFontTx/>
              <a:buNone/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	What stations should be chosen from line 1 and what from line 2 in order to </a:t>
            </a:r>
            <a:r>
              <a:rPr lang="en-US" sz="240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minimize the total time through the factory for one car</a:t>
            </a:r>
            <a:r>
              <a:rPr lang="en-US" sz="240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</a:rPr>
              <a:t>?</a:t>
            </a:r>
          </a:p>
          <a:p>
            <a:pPr eaLnBrk="1" hangingPunct="1">
              <a:buFontTx/>
              <a:buNone/>
            </a:pPr>
            <a:endParaRPr lang="en-US" sz="240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72B63-B9EC-3947-8278-4264B2D0BB0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1. Structure of the Optimal Solution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88337" cy="50768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Let’s consider all possible ways to get from the starting point through station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endParaRPr lang="en-US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/>
              <a:t>We have two choices of how to get to </a:t>
            </a:r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1, j</a:t>
            </a:r>
            <a:r>
              <a:rPr lang="en-US"/>
              <a:t>:</a:t>
            </a:r>
          </a:p>
          <a:p>
            <a:pPr lvl="2" eaLnBrk="1" hangingPunct="1"/>
            <a:r>
              <a:rPr lang="en-US">
                <a:ea typeface="ＭＳ Ｐゴシック" pitchFamily="-106" charset="-128"/>
              </a:rPr>
              <a:t>Through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 - 1</a:t>
            </a:r>
            <a:r>
              <a:rPr lang="en-US">
                <a:ea typeface="ＭＳ Ｐゴシック" pitchFamily="-106" charset="-128"/>
              </a:rPr>
              <a:t>, then directly to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</a:t>
            </a:r>
            <a:r>
              <a:rPr lang="en-US">
                <a:ea typeface="ＭＳ Ｐゴシック" pitchFamily="-106" charset="-128"/>
              </a:rPr>
              <a:t> </a:t>
            </a:r>
          </a:p>
          <a:p>
            <a:pPr lvl="2" eaLnBrk="1" hangingPunct="1"/>
            <a:r>
              <a:rPr lang="en-US">
                <a:ea typeface="ＭＳ Ｐゴシック" pitchFamily="-106" charset="-128"/>
              </a:rPr>
              <a:t>Through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2, j - 1</a:t>
            </a:r>
            <a:r>
              <a:rPr lang="en-US">
                <a:ea typeface="ＭＳ Ｐゴシック" pitchFamily="-106" charset="-128"/>
              </a:rPr>
              <a:t>, then transfer over to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</a:t>
            </a:r>
            <a:r>
              <a:rPr lang="en-US">
                <a:ea typeface="ＭＳ Ｐゴシック" pitchFamily="-106" charset="-128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47988" y="3467100"/>
            <a:ext cx="3767137" cy="2670175"/>
            <a:chOff x="2618" y="2091"/>
            <a:chExt cx="2373" cy="1682"/>
          </a:xfrm>
        </p:grpSpPr>
        <p:sp>
          <p:nvSpPr>
            <p:cNvPr id="71686" name="Oval 5"/>
            <p:cNvSpPr>
              <a:spLocks noChangeArrowheads="1"/>
            </p:cNvSpPr>
            <p:nvPr/>
          </p:nvSpPr>
          <p:spPr bwMode="auto">
            <a:xfrm>
              <a:off x="4149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1687" name="Oval 6"/>
            <p:cNvSpPr>
              <a:spLocks noChangeArrowheads="1"/>
            </p:cNvSpPr>
            <p:nvPr/>
          </p:nvSpPr>
          <p:spPr bwMode="auto">
            <a:xfrm>
              <a:off x="3115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1,j-1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71688" name="Oval 7"/>
            <p:cNvSpPr>
              <a:spLocks noChangeArrowheads="1"/>
            </p:cNvSpPr>
            <p:nvPr/>
          </p:nvSpPr>
          <p:spPr bwMode="auto">
            <a:xfrm>
              <a:off x="3116" y="3245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2,j-1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1689" name="Oval 8"/>
            <p:cNvSpPr>
              <a:spLocks noChangeArrowheads="1"/>
            </p:cNvSpPr>
            <p:nvPr/>
          </p:nvSpPr>
          <p:spPr bwMode="auto">
            <a:xfrm>
              <a:off x="3620" y="2784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t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1690" name="Text Box 9"/>
            <p:cNvSpPr txBox="1">
              <a:spLocks noChangeArrowheads="1"/>
            </p:cNvSpPr>
            <p:nvPr/>
          </p:nvSpPr>
          <p:spPr bwMode="auto">
            <a:xfrm>
              <a:off x="4175" y="2102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</a:t>
              </a:r>
            </a:p>
          </p:txBody>
        </p:sp>
        <p:sp>
          <p:nvSpPr>
            <p:cNvPr id="71691" name="Text Box 10"/>
            <p:cNvSpPr txBox="1">
              <a:spLocks noChangeArrowheads="1"/>
            </p:cNvSpPr>
            <p:nvPr/>
          </p:nvSpPr>
          <p:spPr bwMode="auto">
            <a:xfrm>
              <a:off x="3096" y="209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1,j-1</a:t>
              </a:r>
            </a:p>
          </p:txBody>
        </p:sp>
        <p:sp>
          <p:nvSpPr>
            <p:cNvPr id="71692" name="Text Box 11"/>
            <p:cNvSpPr txBox="1">
              <a:spLocks noChangeArrowheads="1"/>
            </p:cNvSpPr>
            <p:nvPr/>
          </p:nvSpPr>
          <p:spPr bwMode="auto">
            <a:xfrm>
              <a:off x="3028" y="3542"/>
              <a:ext cx="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1693" name="Line 12"/>
            <p:cNvSpPr>
              <a:spLocks noChangeShapeType="1"/>
            </p:cNvSpPr>
            <p:nvPr/>
          </p:nvSpPr>
          <p:spPr bwMode="auto">
            <a:xfrm>
              <a:off x="2618" y="2511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4" name="Line 13"/>
            <p:cNvSpPr>
              <a:spLocks noChangeShapeType="1"/>
            </p:cNvSpPr>
            <p:nvPr/>
          </p:nvSpPr>
          <p:spPr bwMode="auto">
            <a:xfrm>
              <a:off x="2618" y="3409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5" name="Line 14"/>
            <p:cNvSpPr>
              <a:spLocks noChangeShapeType="1"/>
            </p:cNvSpPr>
            <p:nvPr/>
          </p:nvSpPr>
          <p:spPr bwMode="auto">
            <a:xfrm flipV="1">
              <a:off x="3437" y="2511"/>
              <a:ext cx="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6" name="Line 15"/>
            <p:cNvSpPr>
              <a:spLocks noChangeShapeType="1"/>
            </p:cNvSpPr>
            <p:nvPr/>
          </p:nvSpPr>
          <p:spPr bwMode="auto">
            <a:xfrm flipV="1">
              <a:off x="3392" y="3075"/>
              <a:ext cx="27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7" name="Line 16"/>
            <p:cNvSpPr>
              <a:spLocks noChangeShapeType="1"/>
            </p:cNvSpPr>
            <p:nvPr/>
          </p:nvSpPr>
          <p:spPr bwMode="auto">
            <a:xfrm flipV="1">
              <a:off x="3906" y="2612"/>
              <a:ext cx="29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8" name="Line 17"/>
            <p:cNvSpPr>
              <a:spLocks noChangeShapeType="1"/>
            </p:cNvSpPr>
            <p:nvPr/>
          </p:nvSpPr>
          <p:spPr bwMode="auto">
            <a:xfrm>
              <a:off x="4488" y="2500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9" name="Line 18"/>
            <p:cNvSpPr>
              <a:spLocks noChangeShapeType="1"/>
            </p:cNvSpPr>
            <p:nvPr/>
          </p:nvSpPr>
          <p:spPr bwMode="auto">
            <a:xfrm>
              <a:off x="3442" y="341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CC9D3-1856-8D4A-909B-8E37EA7E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4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04913" y="3317875"/>
            <a:ext cx="6503987" cy="2890838"/>
          </a:xfrm>
          <a:noFill/>
        </p:spPr>
      </p:pic>
      <p:sp>
        <p:nvSpPr>
          <p:cNvPr id="778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3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2238" y="1214438"/>
            <a:ext cx="8807450" cy="5076825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Define the value of an optimal solution in terms of the optimal solution to subproblems</a:t>
            </a: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Assembly line subproblems</a:t>
            </a:r>
          </a:p>
          <a:p>
            <a:pPr lvl="1" eaLnBrk="1" hangingPunct="1"/>
            <a:r>
              <a:rPr lang="en-US" sz="2000"/>
              <a:t>Finding the fastest way through each station </a:t>
            </a:r>
            <a:r>
              <a:rPr lang="en-US" sz="2000">
                <a:latin typeface="Comic Sans MS" pitchFamily="-106" charset="0"/>
              </a:rPr>
              <a:t>j</a:t>
            </a:r>
            <a:r>
              <a:rPr lang="en-US" sz="2000"/>
              <a:t> on each line </a:t>
            </a:r>
            <a:r>
              <a:rPr lang="en-US" sz="2000">
                <a:latin typeface="Comic Sans MS" pitchFamily="-106" charset="0"/>
              </a:rPr>
              <a:t>i</a:t>
            </a:r>
          </a:p>
          <a:p>
            <a:pPr lvl="1" eaLnBrk="1" hangingPunct="1">
              <a:buFontTx/>
              <a:buNone/>
            </a:pPr>
            <a:r>
              <a:rPr lang="en-US" sz="2000"/>
              <a:t>	(</a:t>
            </a:r>
            <a:r>
              <a:rPr lang="en-US" sz="2000">
                <a:latin typeface="Comic Sans MS" pitchFamily="-106" charset="0"/>
              </a:rPr>
              <a:t>i = 1,2</a:t>
            </a:r>
            <a:r>
              <a:rPr lang="en-US" sz="2000"/>
              <a:t>,  </a:t>
            </a:r>
            <a:r>
              <a:rPr lang="en-US" sz="2000">
                <a:latin typeface="Comic Sans MS" pitchFamily="-106" charset="0"/>
              </a:rPr>
              <a:t>j = 1, 2, …, n</a:t>
            </a:r>
            <a:r>
              <a:rPr lang="en-US" sz="200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A4E52-4712-394D-AD1D-EA33825C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116013" y="3014663"/>
            <a:ext cx="6503987" cy="2890837"/>
          </a:xfrm>
          <a:noFill/>
        </p:spPr>
      </p:pic>
      <p:sp>
        <p:nvSpPr>
          <p:cNvPr id="798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2238" y="1214438"/>
            <a:ext cx="8807450" cy="5076825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f*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through the entire factory</a:t>
            </a:r>
          </a:p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from the starting point through station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i,j</a:t>
            </a:r>
            <a:endParaRPr lang="en-US" sz="240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Comic Sans MS" pitchFamily="-106" charset="0"/>
              </a:rPr>
              <a:t>f* = min (f</a:t>
            </a:r>
            <a:r>
              <a:rPr lang="en-US" sz="2000" baseline="-25000">
                <a:latin typeface="Comic Sans MS" pitchFamily="-106" charset="0"/>
              </a:rPr>
              <a:t>1</a:t>
            </a:r>
            <a:r>
              <a:rPr lang="en-US" sz="2000">
                <a:latin typeface="Comic Sans MS" pitchFamily="-106" charset="0"/>
              </a:rPr>
              <a:t>[n] + x</a:t>
            </a:r>
            <a:r>
              <a:rPr lang="en-US" sz="2000" baseline="-25000">
                <a:latin typeface="Comic Sans MS" pitchFamily="-106" charset="0"/>
              </a:rPr>
              <a:t>1</a:t>
            </a:r>
            <a:r>
              <a:rPr lang="en-US" sz="2000">
                <a:latin typeface="Comic Sans MS" pitchFamily="-106" charset="0"/>
              </a:rPr>
              <a:t>, f</a:t>
            </a:r>
            <a:r>
              <a:rPr lang="en-US" sz="2000" baseline="-25000">
                <a:latin typeface="Comic Sans MS" pitchFamily="-106" charset="0"/>
              </a:rPr>
              <a:t>2</a:t>
            </a:r>
            <a:r>
              <a:rPr lang="en-US" sz="2000">
                <a:latin typeface="Comic Sans MS" pitchFamily="-106" charset="0"/>
              </a:rPr>
              <a:t>[n] + x</a:t>
            </a:r>
            <a:r>
              <a:rPr lang="en-US" sz="2000" baseline="-25000">
                <a:latin typeface="Comic Sans MS" pitchFamily="-106" charset="0"/>
              </a:rPr>
              <a:t>2</a:t>
            </a:r>
            <a:r>
              <a:rPr lang="en-US" sz="2000">
                <a:latin typeface="Comic Sans MS" pitchFamily="-106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993E9-DF76-644B-BE9B-55658D66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1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001000" cy="5076825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from the starting point through station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i,j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j = 1 (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getting through station 1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= e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1,1</a:t>
            </a:r>
          </a:p>
          <a:p>
            <a:pPr eaLnBrk="1" hangingPunct="1">
              <a:buFontTx/>
              <a:buNone/>
            </a:pP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= e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2,1</a:t>
            </a:r>
          </a:p>
        </p:txBody>
      </p:sp>
      <p:pic>
        <p:nvPicPr>
          <p:cNvPr id="8192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85913" y="3641725"/>
            <a:ext cx="5816600" cy="2586038"/>
          </a:xfr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44F64-CE75-0D40-B973-BB3DC7E3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8238"/>
            <a:ext cx="8229600" cy="5337175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Compute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for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= 2, 3, …,n,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and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1, 2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Fastest way through S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is either:</a:t>
            </a:r>
          </a:p>
          <a:p>
            <a:pPr lvl="1" eaLnBrk="1" hangingPunct="1"/>
            <a:r>
              <a:rPr lang="en-US" sz="2000" dirty="0"/>
              <a:t>the way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 - 1</a:t>
            </a:r>
            <a:r>
              <a:rPr lang="en-US" sz="2000" dirty="0"/>
              <a:t> then directly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, or</a:t>
            </a:r>
          </a:p>
          <a:p>
            <a:pPr lvl="1" eaLnBrk="1" hangingPunct="1">
              <a:buFontTx/>
              <a:buNone/>
            </a:pPr>
            <a:r>
              <a:rPr lang="en-US" sz="2000" dirty="0"/>
              <a:t>		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[j - 1] + a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1,j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eaLnBrk="1" hangingPunct="1"/>
            <a:r>
              <a:rPr lang="en-US" sz="2000" dirty="0"/>
              <a:t>the way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2, j - 1</a:t>
            </a:r>
            <a:r>
              <a:rPr lang="en-US" sz="2000" dirty="0"/>
              <a:t>, transfer from line 2 to line 1, then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 </a:t>
            </a:r>
          </a:p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min(f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  <a:endParaRPr lang="en-US" sz="2000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33975" y="3686175"/>
            <a:ext cx="3767138" cy="2670175"/>
            <a:chOff x="2618" y="2091"/>
            <a:chExt cx="2373" cy="1682"/>
          </a:xfrm>
        </p:grpSpPr>
        <p:sp>
          <p:nvSpPr>
            <p:cNvPr id="83974" name="Oval 5"/>
            <p:cNvSpPr>
              <a:spLocks noChangeArrowheads="1"/>
            </p:cNvSpPr>
            <p:nvPr/>
          </p:nvSpPr>
          <p:spPr bwMode="auto">
            <a:xfrm>
              <a:off x="4149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83975" name="Oval 6"/>
            <p:cNvSpPr>
              <a:spLocks noChangeArrowheads="1"/>
            </p:cNvSpPr>
            <p:nvPr/>
          </p:nvSpPr>
          <p:spPr bwMode="auto">
            <a:xfrm>
              <a:off x="3115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1,j-1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83976" name="Oval 7"/>
            <p:cNvSpPr>
              <a:spLocks noChangeArrowheads="1"/>
            </p:cNvSpPr>
            <p:nvPr/>
          </p:nvSpPr>
          <p:spPr bwMode="auto">
            <a:xfrm>
              <a:off x="3116" y="3245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2,j-1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83977" name="Oval 8"/>
            <p:cNvSpPr>
              <a:spLocks noChangeArrowheads="1"/>
            </p:cNvSpPr>
            <p:nvPr/>
          </p:nvSpPr>
          <p:spPr bwMode="auto">
            <a:xfrm>
              <a:off x="3620" y="2784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t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83978" name="Text Box 9"/>
            <p:cNvSpPr txBox="1">
              <a:spLocks noChangeArrowheads="1"/>
            </p:cNvSpPr>
            <p:nvPr/>
          </p:nvSpPr>
          <p:spPr bwMode="auto">
            <a:xfrm>
              <a:off x="4175" y="2102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</a:t>
              </a:r>
            </a:p>
          </p:txBody>
        </p:sp>
        <p:sp>
          <p:nvSpPr>
            <p:cNvPr id="83979" name="Text Box 10"/>
            <p:cNvSpPr txBox="1">
              <a:spLocks noChangeArrowheads="1"/>
            </p:cNvSpPr>
            <p:nvPr/>
          </p:nvSpPr>
          <p:spPr bwMode="auto">
            <a:xfrm>
              <a:off x="3096" y="209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1,j-1</a:t>
              </a:r>
            </a:p>
          </p:txBody>
        </p:sp>
        <p:sp>
          <p:nvSpPr>
            <p:cNvPr id="83980" name="Text Box 11"/>
            <p:cNvSpPr txBox="1">
              <a:spLocks noChangeArrowheads="1"/>
            </p:cNvSpPr>
            <p:nvPr/>
          </p:nvSpPr>
          <p:spPr bwMode="auto">
            <a:xfrm>
              <a:off x="3028" y="3542"/>
              <a:ext cx="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83981" name="Line 12"/>
            <p:cNvSpPr>
              <a:spLocks noChangeShapeType="1"/>
            </p:cNvSpPr>
            <p:nvPr/>
          </p:nvSpPr>
          <p:spPr bwMode="auto">
            <a:xfrm>
              <a:off x="2618" y="2511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2" name="Line 13"/>
            <p:cNvSpPr>
              <a:spLocks noChangeShapeType="1"/>
            </p:cNvSpPr>
            <p:nvPr/>
          </p:nvSpPr>
          <p:spPr bwMode="auto">
            <a:xfrm>
              <a:off x="2618" y="3409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3" name="Line 14"/>
            <p:cNvSpPr>
              <a:spLocks noChangeShapeType="1"/>
            </p:cNvSpPr>
            <p:nvPr/>
          </p:nvSpPr>
          <p:spPr bwMode="auto">
            <a:xfrm flipV="1">
              <a:off x="3437" y="2511"/>
              <a:ext cx="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4" name="Line 15"/>
            <p:cNvSpPr>
              <a:spLocks noChangeShapeType="1"/>
            </p:cNvSpPr>
            <p:nvPr/>
          </p:nvSpPr>
          <p:spPr bwMode="auto">
            <a:xfrm flipV="1">
              <a:off x="3392" y="3075"/>
              <a:ext cx="27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5" name="Line 16"/>
            <p:cNvSpPr>
              <a:spLocks noChangeShapeType="1"/>
            </p:cNvSpPr>
            <p:nvPr/>
          </p:nvSpPr>
          <p:spPr bwMode="auto">
            <a:xfrm flipV="1">
              <a:off x="3906" y="2612"/>
              <a:ext cx="29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6" name="Line 17"/>
            <p:cNvSpPr>
              <a:spLocks noChangeShapeType="1"/>
            </p:cNvSpPr>
            <p:nvPr/>
          </p:nvSpPr>
          <p:spPr bwMode="auto">
            <a:xfrm>
              <a:off x="4488" y="2500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7" name="Line 18"/>
            <p:cNvSpPr>
              <a:spLocks noChangeShapeType="1"/>
            </p:cNvSpPr>
            <p:nvPr/>
          </p:nvSpPr>
          <p:spPr bwMode="auto">
            <a:xfrm>
              <a:off x="3442" y="341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4380E-C5E9-9744-8CE2-F6640A67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1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862138"/>
            <a:ext cx="8488362" cy="3490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     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e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					    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	       min(f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≥ 2</a:t>
            </a: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     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e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					   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	       min(f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≥ 2</a:t>
            </a: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021" name="AutoShape 4"/>
          <p:cNvSpPr>
            <a:spLocks/>
          </p:cNvSpPr>
          <p:nvPr/>
        </p:nvSpPr>
        <p:spPr bwMode="auto">
          <a:xfrm>
            <a:off x="1531938" y="1955800"/>
            <a:ext cx="92075" cy="1165225"/>
          </a:xfrm>
          <a:prstGeom prst="leftBrace">
            <a:avLst>
              <a:gd name="adj1" fmla="val 10546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2" name="AutoShape 5"/>
          <p:cNvSpPr>
            <a:spLocks/>
          </p:cNvSpPr>
          <p:nvPr/>
        </p:nvSpPr>
        <p:spPr bwMode="auto">
          <a:xfrm>
            <a:off x="1531938" y="3748088"/>
            <a:ext cx="92075" cy="1165225"/>
          </a:xfrm>
          <a:prstGeom prst="leftBrace">
            <a:avLst>
              <a:gd name="adj1" fmla="val 10546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BCC0B-D846-C144-86C8-8069FC86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05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4659</TotalTime>
  <Words>1546</Words>
  <Application>Microsoft Macintosh PowerPoint</Application>
  <PresentationFormat>On-screen Show (4:3)</PresentationFormat>
  <Paragraphs>375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Analysis of Algorithms CS 477/677</vt:lpstr>
      <vt:lpstr>Dynamic Programming</vt:lpstr>
      <vt:lpstr>Assembly Line Scheduling</vt:lpstr>
      <vt:lpstr>1. Structure of the Optimal Solution</vt:lpstr>
      <vt:lpstr>2. A Recursive Solution</vt:lpstr>
      <vt:lpstr>2. A Recursive Solution</vt:lpstr>
      <vt:lpstr>2. A Recursive Solution</vt:lpstr>
      <vt:lpstr>2. A Recursive Solution</vt:lpstr>
      <vt:lpstr>2. A Recursive Solution</vt:lpstr>
      <vt:lpstr>3. Computing the Optimal Value</vt:lpstr>
      <vt:lpstr>3. Computing the Optimal Value</vt:lpstr>
      <vt:lpstr>4. Construct the Optimal Solution</vt:lpstr>
      <vt:lpstr>FASTEST-WAY(a, t, e, x, n)</vt:lpstr>
      <vt:lpstr>FASTEST-WAY(a, t, e, x, n) (cont.)</vt:lpstr>
      <vt:lpstr>Example</vt:lpstr>
      <vt:lpstr>4. Construct an Optimal Solution</vt:lpstr>
      <vt:lpstr>Dynamic Programming Algorithm</vt:lpstr>
      <vt:lpstr>Matrix-Chain Multiplication</vt:lpstr>
      <vt:lpstr>Matrix-Chain Multiplication</vt:lpstr>
      <vt:lpstr>MATRIX-MULTIPLY(A, B)</vt:lpstr>
      <vt:lpstr>Example</vt:lpstr>
      <vt:lpstr>Matrix-Chain Multiplication</vt:lpstr>
      <vt:lpstr>1. The Structure of an Optimal Parenthesization</vt:lpstr>
      <vt:lpstr>Optimal Substructure</vt:lpstr>
      <vt:lpstr>2. A Recursive Solution</vt:lpstr>
      <vt:lpstr>2. A Recursive Solution</vt:lpstr>
      <vt:lpstr>2. A Recursive Solution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703</cp:revision>
  <cp:lastPrinted>2020-03-26T15:45:41Z</cp:lastPrinted>
  <dcterms:created xsi:type="dcterms:W3CDTF">2011-01-18T17:28:39Z</dcterms:created>
  <dcterms:modified xsi:type="dcterms:W3CDTF">2020-03-26T21:47:56Z</dcterms:modified>
</cp:coreProperties>
</file>