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545" r:id="rId3"/>
    <p:sldId id="594" r:id="rId4"/>
    <p:sldId id="574" r:id="rId5"/>
    <p:sldId id="626" r:id="rId6"/>
    <p:sldId id="627" r:id="rId7"/>
    <p:sldId id="628" r:id="rId8"/>
    <p:sldId id="629" r:id="rId9"/>
    <p:sldId id="630" r:id="rId10"/>
    <p:sldId id="631" r:id="rId11"/>
    <p:sldId id="632" r:id="rId12"/>
    <p:sldId id="633" r:id="rId13"/>
    <p:sldId id="634" r:id="rId14"/>
    <p:sldId id="635" r:id="rId15"/>
    <p:sldId id="636" r:id="rId16"/>
    <p:sldId id="637" r:id="rId17"/>
    <p:sldId id="638" r:id="rId18"/>
    <p:sldId id="639" r:id="rId19"/>
    <p:sldId id="640" r:id="rId20"/>
    <p:sldId id="641" r:id="rId21"/>
    <p:sldId id="642" r:id="rId22"/>
    <p:sldId id="595" r:id="rId23"/>
    <p:sldId id="596" r:id="rId24"/>
    <p:sldId id="597" r:id="rId25"/>
    <p:sldId id="598" r:id="rId26"/>
    <p:sldId id="599" r:id="rId27"/>
    <p:sldId id="600" r:id="rId28"/>
    <p:sldId id="601" r:id="rId29"/>
    <p:sldId id="602" r:id="rId30"/>
    <p:sldId id="603" r:id="rId31"/>
    <p:sldId id="53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3" autoAdjust="0"/>
    <p:restoredTop sz="94665" autoAdjust="0"/>
  </p:normalViewPr>
  <p:slideViewPr>
    <p:cSldViewPr snapToGrid="0">
      <p:cViewPr varScale="1">
        <p:scale>
          <a:sx n="160" d="100"/>
          <a:sy n="160" d="100"/>
        </p:scale>
        <p:origin x="3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201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549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0573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1D045-D460-8045-9CDF-AF0261C9D6AE}" type="slidenum">
              <a:rPr lang="en-US"/>
              <a:pPr/>
              <a:t>13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1533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A1D7F-E5E4-C449-8531-062DE08FE20D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859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90824-3FB6-6345-AA83-69B3B4DCE170}" type="slidenum">
              <a:rPr lang="en-US"/>
              <a:pPr/>
              <a:t>15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605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03250-77F6-714C-B2E9-254567C54DB4}" type="slidenum">
              <a:rPr lang="en-US"/>
              <a:pPr/>
              <a:t>16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6415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89BDF8-500F-124A-8CA5-6A2C2689B60B}" type="slidenum">
              <a:rPr lang="en-US"/>
              <a:pPr/>
              <a:t>17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0901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CEF8B-5431-284A-805A-C99F070D0CAC}" type="slidenum">
              <a:rPr lang="en-US"/>
              <a:pPr/>
              <a:t>18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6578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6C66F-AFD4-1041-85C6-5B5DB3D484E8}" type="slidenum">
              <a:rPr lang="en-US"/>
              <a:pPr/>
              <a:t>19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52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708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C4D04-E7F8-7941-B475-6C85EE6ABA04}" type="slidenum">
              <a:rPr lang="en-US"/>
              <a:pPr/>
              <a:t>20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430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A4595-0BCC-124E-A43F-BED91E691FBC}" type="slidenum">
              <a:rPr lang="en-US"/>
              <a:pPr/>
              <a:t>21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142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179BA-B058-6143-97AA-FA6DDAA572F5}" type="slidenum">
              <a:rPr lang="en-US"/>
              <a:pPr/>
              <a:t>22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2252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5D676-276A-8047-85F2-6B791F284285}" type="slidenum">
              <a:rPr lang="en-US"/>
              <a:pPr/>
              <a:t>23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61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60A05-AFA5-FB47-B887-BA20A0AF6AD7}" type="slidenum">
              <a:rPr lang="en-US"/>
              <a:pPr/>
              <a:t>24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3471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5980C-6566-D440-9926-2A619883E96E}" type="slidenum">
              <a:rPr lang="en-US"/>
              <a:pPr/>
              <a:t>25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342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37B2C-2432-A544-B569-2764DB812A44}" type="slidenum">
              <a:rPr lang="en-US"/>
              <a:pPr/>
              <a:t>26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168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7D7C5-2A4F-3643-B7F3-B8982E13AC35}" type="slidenum">
              <a:rPr lang="en-US"/>
              <a:pPr/>
              <a:t>27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1720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F319C-AF47-B14D-823D-0D5A6DE8D7F7}" type="slidenum">
              <a:rPr lang="en-US"/>
              <a:pPr/>
              <a:t>28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09437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CF6F7-134D-AD41-8423-C23089550F72}" type="slidenum">
              <a:rPr lang="en-US"/>
              <a:pPr/>
              <a:t>29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597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1E517-685E-9D43-89CA-4B07C22DEEE0}" type="slidenum">
              <a:rPr lang="en-US"/>
              <a:pPr/>
              <a:t>3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66495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37B05-9626-2C46-9FE5-A746CDD69BF5}" type="slidenum">
              <a:rPr lang="en-US"/>
              <a:pPr/>
              <a:t>30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7300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31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565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05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667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215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2741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68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en-US"/>
              <a:t>CS 477/677 - Lecture 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00013"/>
            <a:ext cx="8953500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3. Computing the Optimal Costs</a:t>
            </a:r>
            <a:endParaRPr lang="en-US" sz="3200" dirty="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018462" cy="5076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     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endParaRPr lang="en-US" sz="24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=  min {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m[k+1,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&lt;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endParaRPr lang="en-US" sz="2400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    </a:t>
            </a:r>
            <a:r>
              <a:rPr lang="en-US" sz="2400" baseline="30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i≤k</a:t>
            </a:r>
            <a:r>
              <a:rPr lang="en-US" sz="2400" baseline="30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&lt;j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Length = 1: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1, 2, …,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</a:t>
            </a: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Length = 2: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+ 1,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1, 2, …, n-1</a:t>
            </a:r>
          </a:p>
        </p:txBody>
      </p:sp>
      <p:sp>
        <p:nvSpPr>
          <p:cNvPr id="49157" name="AutoShape 4"/>
          <p:cNvSpPr>
            <a:spLocks/>
          </p:cNvSpPr>
          <p:nvPr/>
        </p:nvSpPr>
        <p:spPr bwMode="auto">
          <a:xfrm>
            <a:off x="1909763" y="1295400"/>
            <a:ext cx="106362" cy="968375"/>
          </a:xfrm>
          <a:prstGeom prst="leftBrace">
            <a:avLst>
              <a:gd name="adj1" fmla="val 75871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70373" name="Group 5"/>
          <p:cNvGraphicFramePr>
            <a:graphicFrameLocks noGrp="1"/>
          </p:cNvGraphicFramePr>
          <p:nvPr>
            <p:ph sz="half" idx="2"/>
          </p:nvPr>
        </p:nvGraphicFramePr>
        <p:xfrm>
          <a:off x="5019675" y="3479800"/>
          <a:ext cx="3338513" cy="274320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209" name="Text Box 56"/>
          <p:cNvSpPr txBox="1">
            <a:spLocks noChangeArrowheads="1"/>
          </p:cNvSpPr>
          <p:nvPr/>
        </p:nvSpPr>
        <p:spPr bwMode="auto">
          <a:xfrm>
            <a:off x="5154613" y="314325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49210" name="Text Box 57"/>
          <p:cNvSpPr txBox="1">
            <a:spLocks noChangeArrowheads="1"/>
          </p:cNvSpPr>
          <p:nvPr/>
        </p:nvSpPr>
        <p:spPr bwMode="auto">
          <a:xfrm>
            <a:off x="4710113" y="58118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49211" name="Text Box 58"/>
          <p:cNvSpPr txBox="1">
            <a:spLocks noChangeArrowheads="1"/>
          </p:cNvSpPr>
          <p:nvPr/>
        </p:nvSpPr>
        <p:spPr bwMode="auto">
          <a:xfrm>
            <a:off x="5692775" y="31432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49212" name="Text Box 59"/>
          <p:cNvSpPr txBox="1">
            <a:spLocks noChangeArrowheads="1"/>
          </p:cNvSpPr>
          <p:nvPr/>
        </p:nvSpPr>
        <p:spPr bwMode="auto">
          <a:xfrm>
            <a:off x="6254750" y="31432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49213" name="Text Box 60"/>
          <p:cNvSpPr txBox="1">
            <a:spLocks noChangeArrowheads="1"/>
          </p:cNvSpPr>
          <p:nvPr/>
        </p:nvSpPr>
        <p:spPr bwMode="auto">
          <a:xfrm>
            <a:off x="7913688" y="314325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49214" name="Text Box 61"/>
          <p:cNvSpPr txBox="1">
            <a:spLocks noChangeArrowheads="1"/>
          </p:cNvSpPr>
          <p:nvPr/>
        </p:nvSpPr>
        <p:spPr bwMode="auto">
          <a:xfrm>
            <a:off x="4673600" y="53673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49215" name="Text Box 62"/>
          <p:cNvSpPr txBox="1">
            <a:spLocks noChangeArrowheads="1"/>
          </p:cNvSpPr>
          <p:nvPr/>
        </p:nvSpPr>
        <p:spPr bwMode="auto">
          <a:xfrm>
            <a:off x="4673600" y="49101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49216" name="Text Box 63"/>
          <p:cNvSpPr txBox="1">
            <a:spLocks noChangeArrowheads="1"/>
          </p:cNvSpPr>
          <p:nvPr/>
        </p:nvSpPr>
        <p:spPr bwMode="auto">
          <a:xfrm>
            <a:off x="4694238" y="3560763"/>
            <a:ext cx="303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5122863" y="3055938"/>
            <a:ext cx="3662362" cy="3052762"/>
            <a:chOff x="2089" y="1961"/>
            <a:chExt cx="2307" cy="1923"/>
          </a:xfrm>
        </p:grpSpPr>
        <p:sp>
          <p:nvSpPr>
            <p:cNvPr id="49230" name="Line 65"/>
            <p:cNvSpPr>
              <a:spLocks noChangeShapeType="1"/>
            </p:cNvSpPr>
            <p:nvPr/>
          </p:nvSpPr>
          <p:spPr bwMode="auto">
            <a:xfrm flipV="1">
              <a:off x="2089" y="2264"/>
              <a:ext cx="2001" cy="1620"/>
            </a:xfrm>
            <a:prstGeom prst="line">
              <a:avLst/>
            </a:prstGeom>
            <a:noFill/>
            <a:ln w="76200">
              <a:solidFill>
                <a:srgbClr val="3366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9231" name="Text Box 66"/>
            <p:cNvSpPr txBox="1">
              <a:spLocks noChangeArrowheads="1"/>
            </p:cNvSpPr>
            <p:nvPr/>
          </p:nvSpPr>
          <p:spPr bwMode="auto">
            <a:xfrm rot="-2532437">
              <a:off x="4048" y="1961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first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167313" y="2930525"/>
            <a:ext cx="3382962" cy="2673349"/>
            <a:chOff x="2117" y="1882"/>
            <a:chExt cx="2131" cy="1684"/>
          </a:xfrm>
        </p:grpSpPr>
        <p:sp>
          <p:nvSpPr>
            <p:cNvPr id="49228" name="Line 68"/>
            <p:cNvSpPr>
              <a:spLocks noChangeShapeType="1"/>
            </p:cNvSpPr>
            <p:nvPr/>
          </p:nvSpPr>
          <p:spPr bwMode="auto">
            <a:xfrm flipV="1">
              <a:off x="2117" y="2266"/>
              <a:ext cx="1619" cy="1300"/>
            </a:xfrm>
            <a:prstGeom prst="line">
              <a:avLst/>
            </a:prstGeom>
            <a:noFill/>
            <a:ln w="76200">
              <a:solidFill>
                <a:srgbClr val="3366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9229" name="Text Box 69"/>
            <p:cNvSpPr txBox="1">
              <a:spLocks noChangeArrowheads="1"/>
            </p:cNvSpPr>
            <p:nvPr/>
          </p:nvSpPr>
          <p:spPr bwMode="auto">
            <a:xfrm rot="19067563">
              <a:off x="3603" y="1882"/>
              <a:ext cx="6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second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5029200" y="3486150"/>
            <a:ext cx="1235075" cy="1014413"/>
            <a:chOff x="2030" y="2232"/>
            <a:chExt cx="778" cy="639"/>
          </a:xfrm>
        </p:grpSpPr>
        <p:sp>
          <p:nvSpPr>
            <p:cNvPr id="49226" name="Line 71"/>
            <p:cNvSpPr>
              <a:spLocks noChangeShapeType="1"/>
            </p:cNvSpPr>
            <p:nvPr/>
          </p:nvSpPr>
          <p:spPr bwMode="auto">
            <a:xfrm flipH="1" flipV="1">
              <a:off x="2534" y="2633"/>
              <a:ext cx="274" cy="238"/>
            </a:xfrm>
            <a:prstGeom prst="line">
              <a:avLst/>
            </a:prstGeom>
            <a:noFill/>
            <a:ln w="38100">
              <a:solidFill>
                <a:srgbClr val="3366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27" name="Rectangle 72"/>
            <p:cNvSpPr>
              <a:spLocks noChangeArrowheads="1"/>
            </p:cNvSpPr>
            <p:nvPr/>
          </p:nvSpPr>
          <p:spPr bwMode="auto">
            <a:xfrm>
              <a:off x="2030" y="2232"/>
              <a:ext cx="346" cy="2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3366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0441" name="Text Box 73"/>
          <p:cNvSpPr txBox="1">
            <a:spLocks noChangeArrowheads="1"/>
          </p:cNvSpPr>
          <p:nvPr/>
        </p:nvSpPr>
        <p:spPr bwMode="auto">
          <a:xfrm>
            <a:off x="473075" y="4986338"/>
            <a:ext cx="39846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Compute elements on each diagonal, starting with the longest diagonal.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In a similar matrix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we keep the optimal values of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k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</p:txBody>
      </p: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484313" y="3340102"/>
            <a:ext cx="3810000" cy="1084263"/>
            <a:chOff x="935" y="2104"/>
            <a:chExt cx="2400" cy="683"/>
          </a:xfrm>
        </p:grpSpPr>
        <p:sp>
          <p:nvSpPr>
            <p:cNvPr id="49224" name="Text Box 75"/>
            <p:cNvSpPr txBox="1">
              <a:spLocks noChangeArrowheads="1"/>
            </p:cNvSpPr>
            <p:nvPr/>
          </p:nvSpPr>
          <p:spPr bwMode="auto">
            <a:xfrm>
              <a:off x="935" y="2380"/>
              <a:ext cx="18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omic Sans MS" charset="0"/>
                  <a:ea typeface="Comic Sans MS" charset="0"/>
                  <a:cs typeface="Comic Sans MS" charset="0"/>
                </a:rPr>
                <a:t>m[1, n] 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gives the optimal</a:t>
              </a:r>
            </a:p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solution to the problem</a:t>
              </a:r>
            </a:p>
          </p:txBody>
        </p:sp>
        <p:sp>
          <p:nvSpPr>
            <p:cNvPr id="49225" name="Freeform 76"/>
            <p:cNvSpPr>
              <a:spLocks/>
            </p:cNvSpPr>
            <p:nvPr/>
          </p:nvSpPr>
          <p:spPr bwMode="auto">
            <a:xfrm>
              <a:off x="1256" y="2104"/>
              <a:ext cx="2079" cy="326"/>
            </a:xfrm>
            <a:custGeom>
              <a:avLst/>
              <a:gdLst>
                <a:gd name="T0" fmla="*/ 0 w 2079"/>
                <a:gd name="T1" fmla="*/ 326 h 326"/>
                <a:gd name="T2" fmla="*/ 117 w 2079"/>
                <a:gd name="T3" fmla="*/ 164 h 326"/>
                <a:gd name="T4" fmla="*/ 513 w 2079"/>
                <a:gd name="T5" fmla="*/ 25 h 326"/>
                <a:gd name="T6" fmla="*/ 1093 w 2079"/>
                <a:gd name="T7" fmla="*/ 16 h 326"/>
                <a:gd name="T8" fmla="*/ 1462 w 2079"/>
                <a:gd name="T9" fmla="*/ 61 h 326"/>
                <a:gd name="T10" fmla="*/ 1683 w 2079"/>
                <a:gd name="T11" fmla="*/ 115 h 326"/>
                <a:gd name="T12" fmla="*/ 2079 w 2079"/>
                <a:gd name="T13" fmla="*/ 241 h 3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79"/>
                <a:gd name="T22" fmla="*/ 0 h 326"/>
                <a:gd name="T23" fmla="*/ 2079 w 2079"/>
                <a:gd name="T24" fmla="*/ 326 h 3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79" h="326">
                  <a:moveTo>
                    <a:pt x="0" y="326"/>
                  </a:moveTo>
                  <a:cubicBezTo>
                    <a:pt x="16" y="270"/>
                    <a:pt x="32" y="214"/>
                    <a:pt x="117" y="164"/>
                  </a:cubicBezTo>
                  <a:cubicBezTo>
                    <a:pt x="202" y="114"/>
                    <a:pt x="350" y="50"/>
                    <a:pt x="513" y="25"/>
                  </a:cubicBezTo>
                  <a:cubicBezTo>
                    <a:pt x="676" y="0"/>
                    <a:pt x="935" y="10"/>
                    <a:pt x="1093" y="16"/>
                  </a:cubicBezTo>
                  <a:cubicBezTo>
                    <a:pt x="1251" y="22"/>
                    <a:pt x="1364" y="44"/>
                    <a:pt x="1462" y="61"/>
                  </a:cubicBezTo>
                  <a:cubicBezTo>
                    <a:pt x="1560" y="78"/>
                    <a:pt x="1580" y="85"/>
                    <a:pt x="1683" y="115"/>
                  </a:cubicBezTo>
                  <a:cubicBezTo>
                    <a:pt x="1786" y="145"/>
                    <a:pt x="1932" y="193"/>
                    <a:pt x="2079" y="241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49222" name="Text Box 77"/>
          <p:cNvSpPr txBox="1">
            <a:spLocks noChangeArrowheads="1"/>
          </p:cNvSpPr>
          <p:nvPr/>
        </p:nvSpPr>
        <p:spPr bwMode="auto">
          <a:xfrm>
            <a:off x="6604000" y="62611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49223" name="Text Box 78"/>
          <p:cNvSpPr txBox="1">
            <a:spLocks noChangeArrowheads="1"/>
          </p:cNvSpPr>
          <p:nvPr/>
        </p:nvSpPr>
        <p:spPr bwMode="auto">
          <a:xfrm>
            <a:off x="8469313" y="468312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0C0E2-BB91-A349-9913-DA19DCF9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9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Example: 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min {m[i, k] + m[k+1, j] + 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sz="36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007350" cy="1468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				</a:t>
            </a:r>
            <a:r>
              <a:rPr lang="en-US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m[2, 2] + m[3, 5] + p</a:t>
            </a:r>
            <a:r>
              <a:rPr lang="en-US" baseline="-25000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5</a:t>
            </a:r>
            <a:r>
              <a:rPr lang="en-US">
                <a:solidFill>
                  <a:srgbClr val="336699"/>
                </a:solidFill>
                <a:ea typeface="ＭＳ Ｐゴシック" pitchFamily="-106" charset="-128"/>
                <a:cs typeface="ＭＳ Ｐゴシック" pitchFamily="-106" charset="-128"/>
              </a:rPr>
              <a:t>	</a:t>
            </a:r>
            <a:endParaRPr lang="en-US" baseline="-25000">
              <a:solidFill>
                <a:srgbClr val="336699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				m[2, 3] + m[4, 5] + p</a:t>
            </a:r>
            <a:r>
              <a:rPr lang="en-US" baseline="-25000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5</a:t>
            </a:r>
            <a:r>
              <a:rPr lang="en-US">
                <a:solidFill>
                  <a:srgbClr val="FF0066"/>
                </a:solidFill>
                <a:ea typeface="ＭＳ Ｐゴシック" pitchFamily="-106" charset="-128"/>
                <a:cs typeface="ＭＳ Ｐゴシック" pitchFamily="-106" charset="-128"/>
              </a:rPr>
              <a:t>	</a:t>
            </a:r>
            <a:endParaRPr lang="en-US" baseline="-25000">
              <a:solidFill>
                <a:srgbClr val="FF0066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				</a:t>
            </a:r>
            <a:r>
              <a:rPr lang="en-US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m[2, 4] + m[5, 5] + p</a:t>
            </a:r>
            <a:r>
              <a:rPr lang="en-US" baseline="-25000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4</a:t>
            </a:r>
            <a:r>
              <a:rPr lang="en-US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5</a:t>
            </a:r>
            <a:r>
              <a:rPr lang="en-US">
                <a:solidFill>
                  <a:srgbClr val="008000"/>
                </a:solidFill>
                <a:ea typeface="ＭＳ Ｐゴシック" pitchFamily="-106" charset="-128"/>
                <a:cs typeface="ＭＳ Ｐゴシック" pitchFamily="-106" charset="-128"/>
              </a:rPr>
              <a:t>	</a:t>
            </a:r>
          </a:p>
        </p:txBody>
      </p:sp>
      <p:graphicFrame>
        <p:nvGraphicFramePr>
          <p:cNvPr id="571396" name="Group 4"/>
          <p:cNvGraphicFramePr>
            <a:graphicFrameLocks noGrp="1"/>
          </p:cNvGraphicFramePr>
          <p:nvPr/>
        </p:nvGraphicFramePr>
        <p:xfrm>
          <a:off x="871538" y="3132138"/>
          <a:ext cx="3338512" cy="2743200"/>
        </p:xfrm>
        <a:graphic>
          <a:graphicData uri="http://schemas.openxmlformats.org/drawingml/2006/table">
            <a:tbl>
              <a:tblPr/>
              <a:tblGrid>
                <a:gridCol w="55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256" name="Text Box 55"/>
          <p:cNvSpPr txBox="1">
            <a:spLocks noChangeArrowheads="1"/>
          </p:cNvSpPr>
          <p:nvPr/>
        </p:nvSpPr>
        <p:spPr bwMode="auto">
          <a:xfrm>
            <a:off x="1006475" y="2795588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1257" name="Text Box 56"/>
          <p:cNvSpPr txBox="1">
            <a:spLocks noChangeArrowheads="1"/>
          </p:cNvSpPr>
          <p:nvPr/>
        </p:nvSpPr>
        <p:spPr bwMode="auto">
          <a:xfrm>
            <a:off x="558800" y="54641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1258" name="Text Box 57"/>
          <p:cNvSpPr txBox="1">
            <a:spLocks noChangeArrowheads="1"/>
          </p:cNvSpPr>
          <p:nvPr/>
        </p:nvSpPr>
        <p:spPr bwMode="auto">
          <a:xfrm>
            <a:off x="1544638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1259" name="Text Box 58"/>
          <p:cNvSpPr txBox="1">
            <a:spLocks noChangeArrowheads="1"/>
          </p:cNvSpPr>
          <p:nvPr/>
        </p:nvSpPr>
        <p:spPr bwMode="auto">
          <a:xfrm>
            <a:off x="2106613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1260" name="Text Box 59"/>
          <p:cNvSpPr txBox="1">
            <a:spLocks noChangeArrowheads="1"/>
          </p:cNvSpPr>
          <p:nvPr/>
        </p:nvSpPr>
        <p:spPr bwMode="auto">
          <a:xfrm>
            <a:off x="3765550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51261" name="Text Box 60"/>
          <p:cNvSpPr txBox="1">
            <a:spLocks noChangeArrowheads="1"/>
          </p:cNvSpPr>
          <p:nvPr/>
        </p:nvSpPr>
        <p:spPr bwMode="auto">
          <a:xfrm>
            <a:off x="522288" y="50196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1262" name="Text Box 61"/>
          <p:cNvSpPr txBox="1">
            <a:spLocks noChangeArrowheads="1"/>
          </p:cNvSpPr>
          <p:nvPr/>
        </p:nvSpPr>
        <p:spPr bwMode="auto">
          <a:xfrm>
            <a:off x="522288" y="4562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1263" name="Text Box 62"/>
          <p:cNvSpPr txBox="1">
            <a:spLocks noChangeArrowheads="1"/>
          </p:cNvSpPr>
          <p:nvPr/>
        </p:nvSpPr>
        <p:spPr bwMode="auto">
          <a:xfrm>
            <a:off x="522288" y="32131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51264" name="Text Box 63"/>
          <p:cNvSpPr txBox="1">
            <a:spLocks noChangeArrowheads="1"/>
          </p:cNvSpPr>
          <p:nvPr/>
        </p:nvSpPr>
        <p:spPr bwMode="auto">
          <a:xfrm>
            <a:off x="2262188" y="59499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51265" name="Text Box 64"/>
          <p:cNvSpPr txBox="1">
            <a:spLocks noChangeArrowheads="1"/>
          </p:cNvSpPr>
          <p:nvPr/>
        </p:nvSpPr>
        <p:spPr bwMode="auto">
          <a:xfrm>
            <a:off x="4376738" y="4235450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51266" name="Text Box 65"/>
          <p:cNvSpPr txBox="1">
            <a:spLocks noChangeArrowheads="1"/>
          </p:cNvSpPr>
          <p:nvPr/>
        </p:nvSpPr>
        <p:spPr bwMode="auto">
          <a:xfrm>
            <a:off x="2652713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51267" name="Text Box 66"/>
          <p:cNvSpPr txBox="1">
            <a:spLocks noChangeArrowheads="1"/>
          </p:cNvSpPr>
          <p:nvPr/>
        </p:nvSpPr>
        <p:spPr bwMode="auto">
          <a:xfrm>
            <a:off x="3187700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51268" name="Text Box 67"/>
          <p:cNvSpPr txBox="1">
            <a:spLocks noChangeArrowheads="1"/>
          </p:cNvSpPr>
          <p:nvPr/>
        </p:nvSpPr>
        <p:spPr bwMode="auto">
          <a:xfrm>
            <a:off x="522288" y="41195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51269" name="Text Box 68"/>
          <p:cNvSpPr txBox="1">
            <a:spLocks noChangeArrowheads="1"/>
          </p:cNvSpPr>
          <p:nvPr/>
        </p:nvSpPr>
        <p:spPr bwMode="auto">
          <a:xfrm>
            <a:off x="522288" y="36258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51270" name="AutoShape 69"/>
          <p:cNvSpPr>
            <a:spLocks/>
          </p:cNvSpPr>
          <p:nvPr/>
        </p:nvSpPr>
        <p:spPr bwMode="auto">
          <a:xfrm>
            <a:off x="2588663" y="1281113"/>
            <a:ext cx="134938" cy="1282700"/>
          </a:xfrm>
          <a:prstGeom prst="leftBrace">
            <a:avLst>
              <a:gd name="adj1" fmla="val 7921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1428750" y="3586163"/>
            <a:ext cx="1116013" cy="1822450"/>
            <a:chOff x="2255" y="2281"/>
            <a:chExt cx="703" cy="1148"/>
          </a:xfrm>
        </p:grpSpPr>
        <p:sp>
          <p:nvSpPr>
            <p:cNvPr id="51283" name="Rectangle 71"/>
            <p:cNvSpPr>
              <a:spLocks noChangeArrowheads="1"/>
            </p:cNvSpPr>
            <p:nvPr/>
          </p:nvSpPr>
          <p:spPr bwMode="auto">
            <a:xfrm>
              <a:off x="2255" y="3146"/>
              <a:ext cx="346" cy="283"/>
            </a:xfrm>
            <a:prstGeom prst="rect">
              <a:avLst/>
            </a:prstGeom>
            <a:solidFill>
              <a:srgbClr val="3366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84" name="Rectangle 72"/>
            <p:cNvSpPr>
              <a:spLocks noChangeArrowheads="1"/>
            </p:cNvSpPr>
            <p:nvPr/>
          </p:nvSpPr>
          <p:spPr bwMode="auto">
            <a:xfrm>
              <a:off x="2612" y="2281"/>
              <a:ext cx="346" cy="283"/>
            </a:xfrm>
            <a:prstGeom prst="rect">
              <a:avLst/>
            </a:prstGeom>
            <a:solidFill>
              <a:srgbClr val="3366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1428750" y="3586163"/>
            <a:ext cx="1665288" cy="1368425"/>
            <a:chOff x="2255" y="2281"/>
            <a:chExt cx="1049" cy="862"/>
          </a:xfrm>
        </p:grpSpPr>
        <p:sp>
          <p:nvSpPr>
            <p:cNvPr id="51281" name="Rectangle 74"/>
            <p:cNvSpPr>
              <a:spLocks noChangeArrowheads="1"/>
            </p:cNvSpPr>
            <p:nvPr/>
          </p:nvSpPr>
          <p:spPr bwMode="auto">
            <a:xfrm>
              <a:off x="2255" y="2860"/>
              <a:ext cx="346" cy="283"/>
            </a:xfrm>
            <a:prstGeom prst="rect">
              <a:avLst/>
            </a:prstGeom>
            <a:solidFill>
              <a:srgbClr val="FF00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82" name="Rectangle 75"/>
            <p:cNvSpPr>
              <a:spLocks noChangeArrowheads="1"/>
            </p:cNvSpPr>
            <p:nvPr/>
          </p:nvSpPr>
          <p:spPr bwMode="auto">
            <a:xfrm>
              <a:off x="2958" y="2281"/>
              <a:ext cx="346" cy="283"/>
            </a:xfrm>
            <a:prstGeom prst="rect">
              <a:avLst/>
            </a:prstGeom>
            <a:solidFill>
              <a:srgbClr val="FF00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73" name="Rectangle 76"/>
          <p:cNvSpPr>
            <a:spLocks noChangeArrowheads="1"/>
          </p:cNvSpPr>
          <p:nvPr/>
        </p:nvSpPr>
        <p:spPr bwMode="auto">
          <a:xfrm>
            <a:off x="409575" y="1671638"/>
            <a:ext cx="2349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m[2, 5] = min 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1431925" y="3586163"/>
            <a:ext cx="2216150" cy="914400"/>
            <a:chOff x="2257" y="2281"/>
            <a:chExt cx="1396" cy="576"/>
          </a:xfrm>
        </p:grpSpPr>
        <p:sp>
          <p:nvSpPr>
            <p:cNvPr id="51279" name="Rectangle 78"/>
            <p:cNvSpPr>
              <a:spLocks noChangeArrowheads="1"/>
            </p:cNvSpPr>
            <p:nvPr/>
          </p:nvSpPr>
          <p:spPr bwMode="auto">
            <a:xfrm>
              <a:off x="3307" y="2281"/>
              <a:ext cx="346" cy="283"/>
            </a:xfrm>
            <a:prstGeom prst="rect">
              <a:avLst/>
            </a:prstGeom>
            <a:solidFill>
              <a:srgbClr val="3399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80" name="Rectangle 79"/>
            <p:cNvSpPr>
              <a:spLocks noChangeArrowheads="1"/>
            </p:cNvSpPr>
            <p:nvPr/>
          </p:nvSpPr>
          <p:spPr bwMode="auto">
            <a:xfrm>
              <a:off x="2257" y="2574"/>
              <a:ext cx="346" cy="283"/>
            </a:xfrm>
            <a:prstGeom prst="rect">
              <a:avLst/>
            </a:prstGeom>
            <a:solidFill>
              <a:srgbClr val="3399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1472" name="Rectangle 80"/>
          <p:cNvSpPr>
            <a:spLocks noChangeArrowheads="1"/>
          </p:cNvSpPr>
          <p:nvPr/>
        </p:nvSpPr>
        <p:spPr bwMode="auto">
          <a:xfrm>
            <a:off x="4675188" y="3868738"/>
            <a:ext cx="4249737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Values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m[i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] depend only on values that have been previously computed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1276" name="Rectangle 81"/>
          <p:cNvSpPr>
            <a:spLocks noChangeArrowheads="1"/>
          </p:cNvSpPr>
          <p:nvPr/>
        </p:nvSpPr>
        <p:spPr bwMode="auto">
          <a:xfrm>
            <a:off x="7886700" y="1236663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336699"/>
                </a:solidFill>
              </a:rPr>
              <a:t>k = 2</a:t>
            </a:r>
          </a:p>
        </p:txBody>
      </p:sp>
      <p:sp>
        <p:nvSpPr>
          <p:cNvPr id="51277" name="Rectangle 82"/>
          <p:cNvSpPr>
            <a:spLocks noChangeArrowheads="1"/>
          </p:cNvSpPr>
          <p:nvPr/>
        </p:nvSpPr>
        <p:spPr bwMode="auto">
          <a:xfrm>
            <a:off x="7886700" y="1679575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k = 3</a:t>
            </a:r>
          </a:p>
        </p:txBody>
      </p:sp>
      <p:sp>
        <p:nvSpPr>
          <p:cNvPr id="51278" name="Rectangle 83"/>
          <p:cNvSpPr>
            <a:spLocks noChangeArrowheads="1"/>
          </p:cNvSpPr>
          <p:nvPr/>
        </p:nvSpPr>
        <p:spPr bwMode="auto">
          <a:xfrm>
            <a:off x="7886700" y="21717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k = 4</a:t>
            </a:r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7E12F-A337-2047-8AC8-D3962CA03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9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Example 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min {m[i, k] + m[k+1, j] + 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8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8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sz="3600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9029468" cy="53371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2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Compute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10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100 (p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100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5   (p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5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50	   (p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] = 0 for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= 1, 2, 3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m[1, 2] = m[1, 1] + m[2, 2] +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		(A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</a:t>
            </a:r>
            <a:endParaRPr lang="en-US" sz="2400" baseline="-250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= 0 + 0 + 10 *100* 5 = 5,000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m[2, 3] = m[2, 2] + m[3, 3] +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		 (A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= 0 + 0 + 100 * 5 * 50 = 25,000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m[1, 3] = min  m[1, 1] + m[2, 3] +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= 75,000  (A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(A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	  m[1, 2] + m[3, 3] + 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sz="2400" dirty="0">
                <a:solidFill>
                  <a:srgbClr val="FF0000"/>
                </a:solidFill>
                <a:ea typeface="ＭＳ Ｐゴシック" pitchFamily="-106" charset="-128"/>
                <a:cs typeface="ＭＳ Ｐゴシック" pitchFamily="-106" charset="-128"/>
              </a:rPr>
              <a:t>7,500   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((A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</p:txBody>
      </p:sp>
      <p:graphicFrame>
        <p:nvGraphicFramePr>
          <p:cNvPr id="572420" name="Group 4"/>
          <p:cNvGraphicFramePr>
            <a:graphicFrameLocks noGrp="1"/>
          </p:cNvGraphicFramePr>
          <p:nvPr/>
        </p:nvGraphicFramePr>
        <p:xfrm>
          <a:off x="5443538" y="1530350"/>
          <a:ext cx="2652712" cy="1733550"/>
        </p:xfrm>
        <a:graphic>
          <a:graphicData uri="http://schemas.openxmlformats.org/drawingml/2006/table">
            <a:tbl>
              <a:tblPr/>
              <a:tblGrid>
                <a:gridCol w="884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861050" y="1703388"/>
            <a:ext cx="2157413" cy="1479550"/>
            <a:chOff x="3692" y="1073"/>
            <a:chExt cx="1359" cy="932"/>
          </a:xfrm>
        </p:grpSpPr>
        <p:sp>
          <p:nvSpPr>
            <p:cNvPr id="53288" name="Text Box 23"/>
            <p:cNvSpPr txBox="1">
              <a:spLocks noChangeArrowheads="1"/>
            </p:cNvSpPr>
            <p:nvPr/>
          </p:nvSpPr>
          <p:spPr bwMode="auto">
            <a:xfrm>
              <a:off x="3692" y="177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3289" name="Text Box 24"/>
            <p:cNvSpPr txBox="1">
              <a:spLocks noChangeArrowheads="1"/>
            </p:cNvSpPr>
            <p:nvPr/>
          </p:nvSpPr>
          <p:spPr bwMode="auto">
            <a:xfrm>
              <a:off x="4302" y="142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3290" name="Text Box 25"/>
            <p:cNvSpPr txBox="1">
              <a:spLocks noChangeArrowheads="1"/>
            </p:cNvSpPr>
            <p:nvPr/>
          </p:nvSpPr>
          <p:spPr bwMode="auto">
            <a:xfrm>
              <a:off x="4855" y="10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sp>
        <p:nvSpPr>
          <p:cNvPr id="53272" name="Text Box 26"/>
          <p:cNvSpPr txBox="1">
            <a:spLocks noChangeArrowheads="1"/>
          </p:cNvSpPr>
          <p:nvPr/>
        </p:nvSpPr>
        <p:spPr bwMode="auto">
          <a:xfrm>
            <a:off x="5745163" y="115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3273" name="Text Box 27"/>
          <p:cNvSpPr txBox="1">
            <a:spLocks noChangeArrowheads="1"/>
          </p:cNvSpPr>
          <p:nvPr/>
        </p:nvSpPr>
        <p:spPr bwMode="auto">
          <a:xfrm>
            <a:off x="5072063" y="2868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3274" name="Text Box 28"/>
          <p:cNvSpPr txBox="1">
            <a:spLocks noChangeArrowheads="1"/>
          </p:cNvSpPr>
          <p:nvPr/>
        </p:nvSpPr>
        <p:spPr bwMode="auto">
          <a:xfrm>
            <a:off x="6624638" y="115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3275" name="Text Box 29"/>
          <p:cNvSpPr txBox="1">
            <a:spLocks noChangeArrowheads="1"/>
          </p:cNvSpPr>
          <p:nvPr/>
        </p:nvSpPr>
        <p:spPr bwMode="auto">
          <a:xfrm>
            <a:off x="5072063" y="2243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3276" name="Text Box 30"/>
          <p:cNvSpPr txBox="1">
            <a:spLocks noChangeArrowheads="1"/>
          </p:cNvSpPr>
          <p:nvPr/>
        </p:nvSpPr>
        <p:spPr bwMode="auto">
          <a:xfrm>
            <a:off x="7502525" y="115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3277" name="Text Box 31"/>
          <p:cNvSpPr txBox="1">
            <a:spLocks noChangeArrowheads="1"/>
          </p:cNvSpPr>
          <p:nvPr/>
        </p:nvSpPr>
        <p:spPr bwMode="auto">
          <a:xfrm>
            <a:off x="5072063" y="1658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465763" y="2106613"/>
            <a:ext cx="871537" cy="573087"/>
            <a:chOff x="3443" y="1327"/>
            <a:chExt cx="549" cy="361"/>
          </a:xfrm>
        </p:grpSpPr>
        <p:sp>
          <p:nvSpPr>
            <p:cNvPr id="53286" name="Text Box 33"/>
            <p:cNvSpPr txBox="1">
              <a:spLocks noChangeArrowheads="1"/>
            </p:cNvSpPr>
            <p:nvPr/>
          </p:nvSpPr>
          <p:spPr bwMode="auto">
            <a:xfrm>
              <a:off x="3556" y="1457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5000</a:t>
              </a:r>
            </a:p>
          </p:txBody>
        </p:sp>
        <p:sp>
          <p:nvSpPr>
            <p:cNvPr id="53287" name="Text Box 34"/>
            <p:cNvSpPr txBox="1">
              <a:spLocks noChangeArrowheads="1"/>
            </p:cNvSpPr>
            <p:nvPr/>
          </p:nvSpPr>
          <p:spPr bwMode="auto">
            <a:xfrm>
              <a:off x="3443" y="132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316663" y="1543050"/>
            <a:ext cx="958850" cy="563563"/>
            <a:chOff x="3979" y="972"/>
            <a:chExt cx="604" cy="355"/>
          </a:xfrm>
        </p:grpSpPr>
        <p:sp>
          <p:nvSpPr>
            <p:cNvPr id="53284" name="Text Box 36"/>
            <p:cNvSpPr txBox="1">
              <a:spLocks noChangeArrowheads="1"/>
            </p:cNvSpPr>
            <p:nvPr/>
          </p:nvSpPr>
          <p:spPr bwMode="auto">
            <a:xfrm>
              <a:off x="4067" y="1096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25000</a:t>
              </a:r>
            </a:p>
          </p:txBody>
        </p:sp>
        <p:sp>
          <p:nvSpPr>
            <p:cNvPr id="53285" name="Text Box 37"/>
            <p:cNvSpPr txBox="1">
              <a:spLocks noChangeArrowheads="1"/>
            </p:cNvSpPr>
            <p:nvPr/>
          </p:nvSpPr>
          <p:spPr bwMode="auto">
            <a:xfrm>
              <a:off x="3979" y="9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sp>
        <p:nvSpPr>
          <p:cNvPr id="572454" name="AutoShape 38"/>
          <p:cNvSpPr>
            <a:spLocks/>
          </p:cNvSpPr>
          <p:nvPr/>
        </p:nvSpPr>
        <p:spPr bwMode="auto">
          <a:xfrm>
            <a:off x="2222500" y="5530850"/>
            <a:ext cx="134938" cy="771525"/>
          </a:xfrm>
          <a:prstGeom prst="leftBrace">
            <a:avLst>
              <a:gd name="adj1" fmla="val 4764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494338" y="1554163"/>
            <a:ext cx="871537" cy="573087"/>
            <a:chOff x="3443" y="1327"/>
            <a:chExt cx="549" cy="361"/>
          </a:xfrm>
        </p:grpSpPr>
        <p:sp>
          <p:nvSpPr>
            <p:cNvPr id="53282" name="Text Box 40"/>
            <p:cNvSpPr txBox="1">
              <a:spLocks noChangeArrowheads="1"/>
            </p:cNvSpPr>
            <p:nvPr/>
          </p:nvSpPr>
          <p:spPr bwMode="auto">
            <a:xfrm>
              <a:off x="3556" y="1457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7500</a:t>
              </a:r>
            </a:p>
          </p:txBody>
        </p:sp>
        <p:sp>
          <p:nvSpPr>
            <p:cNvPr id="53283" name="Text Box 41"/>
            <p:cNvSpPr txBox="1">
              <a:spLocks noChangeArrowheads="1"/>
            </p:cNvSpPr>
            <p:nvPr/>
          </p:nvSpPr>
          <p:spPr bwMode="auto">
            <a:xfrm>
              <a:off x="3443" y="132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1EDA4-92D5-C54D-905F-CF0AF3C76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6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543925" cy="906462"/>
          </a:xfrm>
        </p:spPr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4.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Construct the Optimal Solution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4164012" cy="5076825"/>
          </a:xfrm>
        </p:spPr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Store the optimal choice made at each subproblem</a:t>
            </a:r>
          </a:p>
          <a:p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s[i, j] 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= a value of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 such that an optimal parenthesization of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i..j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 splits the product between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 and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k+1</a:t>
            </a:r>
          </a:p>
        </p:txBody>
      </p:sp>
      <p:graphicFrame>
        <p:nvGraphicFramePr>
          <p:cNvPr id="573444" name="Group 4"/>
          <p:cNvGraphicFramePr>
            <a:graphicFrameLocks noGrp="1"/>
          </p:cNvGraphicFramePr>
          <p:nvPr/>
        </p:nvGraphicFramePr>
        <p:xfrm>
          <a:off x="5159375" y="2216150"/>
          <a:ext cx="3338513" cy="274320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353" name="Text Box 55"/>
          <p:cNvSpPr txBox="1">
            <a:spLocks noChangeArrowheads="1"/>
          </p:cNvSpPr>
          <p:nvPr/>
        </p:nvSpPr>
        <p:spPr bwMode="auto">
          <a:xfrm>
            <a:off x="5294313" y="18796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5354" name="Text Box 56"/>
          <p:cNvSpPr txBox="1">
            <a:spLocks noChangeArrowheads="1"/>
          </p:cNvSpPr>
          <p:nvPr/>
        </p:nvSpPr>
        <p:spPr bwMode="auto">
          <a:xfrm>
            <a:off x="4849813" y="45481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5355" name="Text Box 57"/>
          <p:cNvSpPr txBox="1">
            <a:spLocks noChangeArrowheads="1"/>
          </p:cNvSpPr>
          <p:nvPr/>
        </p:nvSpPr>
        <p:spPr bwMode="auto">
          <a:xfrm>
            <a:off x="5832475" y="1879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5356" name="Text Box 58"/>
          <p:cNvSpPr txBox="1">
            <a:spLocks noChangeArrowheads="1"/>
          </p:cNvSpPr>
          <p:nvPr/>
        </p:nvSpPr>
        <p:spPr bwMode="auto">
          <a:xfrm>
            <a:off x="6394450" y="1879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5357" name="Text Box 59"/>
          <p:cNvSpPr txBox="1">
            <a:spLocks noChangeArrowheads="1"/>
          </p:cNvSpPr>
          <p:nvPr/>
        </p:nvSpPr>
        <p:spPr bwMode="auto">
          <a:xfrm>
            <a:off x="8053388" y="18796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55358" name="Text Box 60"/>
          <p:cNvSpPr txBox="1">
            <a:spLocks noChangeArrowheads="1"/>
          </p:cNvSpPr>
          <p:nvPr/>
        </p:nvSpPr>
        <p:spPr bwMode="auto">
          <a:xfrm>
            <a:off x="4813300" y="4103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5359" name="Text Box 61"/>
          <p:cNvSpPr txBox="1">
            <a:spLocks noChangeArrowheads="1"/>
          </p:cNvSpPr>
          <p:nvPr/>
        </p:nvSpPr>
        <p:spPr bwMode="auto">
          <a:xfrm>
            <a:off x="4813300" y="3646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5360" name="Text Box 62"/>
          <p:cNvSpPr txBox="1">
            <a:spLocks noChangeArrowheads="1"/>
          </p:cNvSpPr>
          <p:nvPr/>
        </p:nvSpPr>
        <p:spPr bwMode="auto">
          <a:xfrm>
            <a:off x="4833938" y="2297113"/>
            <a:ext cx="303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55361" name="Text Box 63"/>
          <p:cNvSpPr txBox="1">
            <a:spLocks noChangeArrowheads="1"/>
          </p:cNvSpPr>
          <p:nvPr/>
        </p:nvSpPr>
        <p:spPr bwMode="auto">
          <a:xfrm>
            <a:off x="8609013" y="341947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55362" name="Text Box 64"/>
          <p:cNvSpPr txBox="1">
            <a:spLocks noChangeArrowheads="1"/>
          </p:cNvSpPr>
          <p:nvPr/>
        </p:nvSpPr>
        <p:spPr bwMode="auto">
          <a:xfrm>
            <a:off x="6689725" y="50307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283776-589D-6F43-A6C0-42A0BE7E2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6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04736" cy="906462"/>
          </a:xfrm>
        </p:spPr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4.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Construct the Optimal Solution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4845050" cy="5400675"/>
          </a:xfrm>
        </p:spPr>
        <p:txBody>
          <a:bodyPr/>
          <a:lstStyle/>
          <a:p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s[1, n]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is associated with the entire product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1..n</a:t>
            </a:r>
            <a:endParaRPr lang="en-US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lvl="1"/>
            <a:r>
              <a:rPr lang="en-US" dirty="0"/>
              <a:t>The final matrix multiplication will be split at k = </a:t>
            </a:r>
            <a:r>
              <a:rPr lang="en-US" dirty="0">
                <a:latin typeface="Comic Sans MS" pitchFamily="-106" charset="0"/>
              </a:rPr>
              <a:t>s[1, n]</a:t>
            </a:r>
          </a:p>
          <a:p>
            <a:pPr lvl="1">
              <a:buFontTx/>
              <a:buNone/>
            </a:pPr>
            <a:r>
              <a:rPr lang="en-US" dirty="0">
                <a:latin typeface="Comic Sans MS" pitchFamily="-106" charset="0"/>
              </a:rPr>
              <a:t>	A</a:t>
            </a:r>
            <a:r>
              <a:rPr lang="en-US" baseline="-25000" dirty="0">
                <a:latin typeface="Comic Sans MS" pitchFamily="-106" charset="0"/>
              </a:rPr>
              <a:t>1..n</a:t>
            </a:r>
            <a:r>
              <a:rPr lang="en-US" dirty="0">
                <a:latin typeface="Comic Sans MS" pitchFamily="-106" charset="0"/>
              </a:rPr>
              <a:t> = A</a:t>
            </a:r>
            <a:r>
              <a:rPr lang="en-US" baseline="-25000" dirty="0">
                <a:latin typeface="Comic Sans MS" pitchFamily="-106" charset="0"/>
              </a:rPr>
              <a:t>1..k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∙ 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k+1..n</a:t>
            </a:r>
            <a:endParaRPr lang="en-US" dirty="0">
              <a:latin typeface="Comic Sans MS" pitchFamily="-106" charset="0"/>
            </a:endParaRPr>
          </a:p>
          <a:p>
            <a:pPr lvl="1">
              <a:buFontTx/>
              <a:buNone/>
            </a:pPr>
            <a:r>
              <a:rPr lang="en-US" dirty="0">
                <a:latin typeface="Comic Sans MS" pitchFamily="-106" charset="0"/>
              </a:rPr>
              <a:t>	A</a:t>
            </a:r>
            <a:r>
              <a:rPr lang="en-US" baseline="-25000" dirty="0">
                <a:latin typeface="Comic Sans MS" pitchFamily="-106" charset="0"/>
              </a:rPr>
              <a:t>1..n</a:t>
            </a:r>
            <a:r>
              <a:rPr lang="en-US" dirty="0">
                <a:latin typeface="Comic Sans MS" pitchFamily="-106" charset="0"/>
              </a:rPr>
              <a:t> = A</a:t>
            </a:r>
            <a:r>
              <a:rPr lang="en-US" baseline="-25000" dirty="0">
                <a:latin typeface="Comic Sans MS" pitchFamily="-106" charset="0"/>
              </a:rPr>
              <a:t>1..s[1, n]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∙ 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s[1, n]+1..n</a:t>
            </a:r>
            <a:endParaRPr lang="en-US" dirty="0">
              <a:latin typeface="Comic Sans MS" pitchFamily="-106" charset="0"/>
            </a:endParaRPr>
          </a:p>
          <a:p>
            <a:pPr lvl="1"/>
            <a:r>
              <a:rPr lang="en-US" dirty="0"/>
              <a:t>For each </a:t>
            </a:r>
            <a:r>
              <a:rPr lang="en-US" dirty="0" err="1"/>
              <a:t>subproduct</a:t>
            </a:r>
            <a:r>
              <a:rPr lang="en-US" dirty="0"/>
              <a:t> recursively find the corresponding value of k that results in an optimal </a:t>
            </a:r>
            <a:r>
              <a:rPr lang="en-US" dirty="0" err="1"/>
              <a:t>parenthesization</a:t>
            </a:r>
            <a:endParaRPr lang="en-US" dirty="0"/>
          </a:p>
        </p:txBody>
      </p:sp>
      <p:graphicFrame>
        <p:nvGraphicFramePr>
          <p:cNvPr id="574468" name="Group 4"/>
          <p:cNvGraphicFramePr>
            <a:graphicFrameLocks noGrp="1"/>
          </p:cNvGraphicFramePr>
          <p:nvPr/>
        </p:nvGraphicFramePr>
        <p:xfrm>
          <a:off x="5311775" y="2368550"/>
          <a:ext cx="3338513" cy="274320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401" name="Text Box 55"/>
          <p:cNvSpPr txBox="1">
            <a:spLocks noChangeArrowheads="1"/>
          </p:cNvSpPr>
          <p:nvPr/>
        </p:nvSpPr>
        <p:spPr bwMode="auto">
          <a:xfrm>
            <a:off x="5446713" y="20320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7402" name="Text Box 56"/>
          <p:cNvSpPr txBox="1">
            <a:spLocks noChangeArrowheads="1"/>
          </p:cNvSpPr>
          <p:nvPr/>
        </p:nvSpPr>
        <p:spPr bwMode="auto">
          <a:xfrm>
            <a:off x="5002213" y="47005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7403" name="Text Box 57"/>
          <p:cNvSpPr txBox="1">
            <a:spLocks noChangeArrowheads="1"/>
          </p:cNvSpPr>
          <p:nvPr/>
        </p:nvSpPr>
        <p:spPr bwMode="auto">
          <a:xfrm>
            <a:off x="5984875" y="2032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7404" name="Text Box 58"/>
          <p:cNvSpPr txBox="1">
            <a:spLocks noChangeArrowheads="1"/>
          </p:cNvSpPr>
          <p:nvPr/>
        </p:nvSpPr>
        <p:spPr bwMode="auto">
          <a:xfrm>
            <a:off x="6546850" y="2032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7405" name="Text Box 59"/>
          <p:cNvSpPr txBox="1">
            <a:spLocks noChangeArrowheads="1"/>
          </p:cNvSpPr>
          <p:nvPr/>
        </p:nvSpPr>
        <p:spPr bwMode="auto">
          <a:xfrm>
            <a:off x="8205788" y="20320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57406" name="Text Box 60"/>
          <p:cNvSpPr txBox="1">
            <a:spLocks noChangeArrowheads="1"/>
          </p:cNvSpPr>
          <p:nvPr/>
        </p:nvSpPr>
        <p:spPr bwMode="auto">
          <a:xfrm>
            <a:off x="4965700" y="4256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7407" name="Text Box 61"/>
          <p:cNvSpPr txBox="1">
            <a:spLocks noChangeArrowheads="1"/>
          </p:cNvSpPr>
          <p:nvPr/>
        </p:nvSpPr>
        <p:spPr bwMode="auto">
          <a:xfrm>
            <a:off x="4965700" y="3798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7408" name="Text Box 62"/>
          <p:cNvSpPr txBox="1">
            <a:spLocks noChangeArrowheads="1"/>
          </p:cNvSpPr>
          <p:nvPr/>
        </p:nvSpPr>
        <p:spPr bwMode="auto">
          <a:xfrm>
            <a:off x="4986338" y="2449513"/>
            <a:ext cx="303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57409" name="Text Box 63"/>
          <p:cNvSpPr txBox="1">
            <a:spLocks noChangeArrowheads="1"/>
          </p:cNvSpPr>
          <p:nvPr/>
        </p:nvSpPr>
        <p:spPr bwMode="auto">
          <a:xfrm>
            <a:off x="8761413" y="357187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57410" name="Text Box 64"/>
          <p:cNvSpPr txBox="1">
            <a:spLocks noChangeArrowheads="1"/>
          </p:cNvSpPr>
          <p:nvPr/>
        </p:nvSpPr>
        <p:spPr bwMode="auto">
          <a:xfrm>
            <a:off x="6856413" y="522922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7F8614-2A1C-9349-A8DA-C9D99164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1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491537" cy="906462"/>
          </a:xfrm>
        </p:spPr>
        <p:txBody>
          <a:bodyPr/>
          <a:lstStyle/>
          <a:p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4. Construct the Optimal Solution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567131" cy="1504950"/>
          </a:xfrm>
        </p:spPr>
        <p:txBody>
          <a:bodyPr/>
          <a:lstStyle/>
          <a:p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j]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value of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such that the optimal 		     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parenthesization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of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splits the 	      product between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k+1</a:t>
            </a:r>
            <a:endParaRPr lang="en-US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graphicFrame>
        <p:nvGraphicFramePr>
          <p:cNvPr id="575492" name="Group 4"/>
          <p:cNvGraphicFramePr>
            <a:graphicFrameLocks noGrp="1"/>
          </p:cNvGraphicFramePr>
          <p:nvPr/>
        </p:nvGraphicFramePr>
        <p:xfrm>
          <a:off x="617538" y="3132138"/>
          <a:ext cx="3338512" cy="2743200"/>
        </p:xfrm>
        <a:graphic>
          <a:graphicData uri="http://schemas.openxmlformats.org/drawingml/2006/table">
            <a:tbl>
              <a:tblPr/>
              <a:tblGrid>
                <a:gridCol w="55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449" name="Text Box 55"/>
          <p:cNvSpPr txBox="1">
            <a:spLocks noChangeArrowheads="1"/>
          </p:cNvSpPr>
          <p:nvPr/>
        </p:nvSpPr>
        <p:spPr bwMode="auto">
          <a:xfrm>
            <a:off x="744538" y="27955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9450" name="Text Box 56"/>
          <p:cNvSpPr txBox="1">
            <a:spLocks noChangeArrowheads="1"/>
          </p:cNvSpPr>
          <p:nvPr/>
        </p:nvSpPr>
        <p:spPr bwMode="auto">
          <a:xfrm>
            <a:off x="304800" y="54641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59451" name="Text Box 57"/>
          <p:cNvSpPr txBox="1">
            <a:spLocks noChangeArrowheads="1"/>
          </p:cNvSpPr>
          <p:nvPr/>
        </p:nvSpPr>
        <p:spPr bwMode="auto">
          <a:xfrm>
            <a:off x="1282700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9452" name="Text Box 58"/>
          <p:cNvSpPr txBox="1">
            <a:spLocks noChangeArrowheads="1"/>
          </p:cNvSpPr>
          <p:nvPr/>
        </p:nvSpPr>
        <p:spPr bwMode="auto">
          <a:xfrm>
            <a:off x="1844675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9453" name="Text Box 59"/>
          <p:cNvSpPr txBox="1">
            <a:spLocks noChangeArrowheads="1"/>
          </p:cNvSpPr>
          <p:nvPr/>
        </p:nvSpPr>
        <p:spPr bwMode="auto">
          <a:xfrm>
            <a:off x="3503613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59454" name="Text Box 60"/>
          <p:cNvSpPr txBox="1">
            <a:spLocks noChangeArrowheads="1"/>
          </p:cNvSpPr>
          <p:nvPr/>
        </p:nvSpPr>
        <p:spPr bwMode="auto">
          <a:xfrm>
            <a:off x="268288" y="50196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59455" name="Text Box 61"/>
          <p:cNvSpPr txBox="1">
            <a:spLocks noChangeArrowheads="1"/>
          </p:cNvSpPr>
          <p:nvPr/>
        </p:nvSpPr>
        <p:spPr bwMode="auto">
          <a:xfrm>
            <a:off x="268288" y="4562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59456" name="Text Box 62"/>
          <p:cNvSpPr txBox="1">
            <a:spLocks noChangeArrowheads="1"/>
          </p:cNvSpPr>
          <p:nvPr/>
        </p:nvSpPr>
        <p:spPr bwMode="auto">
          <a:xfrm>
            <a:off x="268288" y="32131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59457" name="Text Box 63"/>
          <p:cNvSpPr txBox="1">
            <a:spLocks noChangeArrowheads="1"/>
          </p:cNvSpPr>
          <p:nvPr/>
        </p:nvSpPr>
        <p:spPr bwMode="auto">
          <a:xfrm>
            <a:off x="2008188" y="59499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59458" name="Text Box 64"/>
          <p:cNvSpPr txBox="1">
            <a:spLocks noChangeArrowheads="1"/>
          </p:cNvSpPr>
          <p:nvPr/>
        </p:nvSpPr>
        <p:spPr bwMode="auto">
          <a:xfrm>
            <a:off x="3979863" y="4749800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59459" name="Text Box 65"/>
          <p:cNvSpPr txBox="1">
            <a:spLocks noChangeArrowheads="1"/>
          </p:cNvSpPr>
          <p:nvPr/>
        </p:nvSpPr>
        <p:spPr bwMode="auto">
          <a:xfrm>
            <a:off x="2390775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59460" name="Text Box 66"/>
          <p:cNvSpPr txBox="1">
            <a:spLocks noChangeArrowheads="1"/>
          </p:cNvSpPr>
          <p:nvPr/>
        </p:nvSpPr>
        <p:spPr bwMode="auto">
          <a:xfrm>
            <a:off x="2925763" y="27955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59461" name="Text Box 67"/>
          <p:cNvSpPr txBox="1">
            <a:spLocks noChangeArrowheads="1"/>
          </p:cNvSpPr>
          <p:nvPr/>
        </p:nvSpPr>
        <p:spPr bwMode="auto">
          <a:xfrm>
            <a:off x="268288" y="41195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59462" name="Text Box 68"/>
          <p:cNvSpPr txBox="1">
            <a:spLocks noChangeArrowheads="1"/>
          </p:cNvSpPr>
          <p:nvPr/>
        </p:nvSpPr>
        <p:spPr bwMode="auto">
          <a:xfrm>
            <a:off x="268288" y="36258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575557" name="Rectangle 69"/>
          <p:cNvSpPr>
            <a:spLocks noChangeArrowheads="1"/>
          </p:cNvSpPr>
          <p:nvPr/>
        </p:nvSpPr>
        <p:spPr bwMode="auto">
          <a:xfrm>
            <a:off x="4125913" y="3332163"/>
            <a:ext cx="4706937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s[1, n] = 3 ⇒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1..6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=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1..3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4..6</a:t>
            </a:r>
            <a:endParaRPr lang="en-US" sz="2400" dirty="0">
              <a:solidFill>
                <a:schemeClr val="accent2"/>
              </a:solidFill>
              <a:latin typeface="Comic Sans MS" pitchFamily="-106" charset="0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s[1, 3] = 1 ⇒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1..3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=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1..1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2..3</a:t>
            </a:r>
            <a:endParaRPr lang="en-US" sz="2400" dirty="0">
              <a:solidFill>
                <a:schemeClr val="accent2"/>
              </a:solidFill>
              <a:latin typeface="Comic Sans MS" pitchFamily="-106" charset="0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s[4, 6] = 5 ⇒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4..6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=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4..5</a:t>
            </a:r>
            <a:r>
              <a:rPr lang="en-US" sz="24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 A</a:t>
            </a:r>
            <a:r>
              <a:rPr lang="en-US" sz="2400" baseline="-25000" dirty="0">
                <a:solidFill>
                  <a:schemeClr val="accent2"/>
                </a:solidFill>
                <a:latin typeface="Comic Sans MS" pitchFamily="-106" charset="0"/>
                <a:sym typeface="Symbol" pitchFamily="-106" charset="2"/>
              </a:rPr>
              <a:t>6..6</a:t>
            </a:r>
          </a:p>
        </p:txBody>
      </p:sp>
      <p:sp>
        <p:nvSpPr>
          <p:cNvPr id="59464" name="Oval 70"/>
          <p:cNvSpPr>
            <a:spLocks noChangeArrowheads="1"/>
          </p:cNvSpPr>
          <p:nvPr/>
        </p:nvSpPr>
        <p:spPr bwMode="auto">
          <a:xfrm>
            <a:off x="642938" y="3155950"/>
            <a:ext cx="482600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559" name="Oval 71"/>
          <p:cNvSpPr>
            <a:spLocks noChangeArrowheads="1"/>
          </p:cNvSpPr>
          <p:nvPr/>
        </p:nvSpPr>
        <p:spPr bwMode="auto">
          <a:xfrm>
            <a:off x="644525" y="4524375"/>
            <a:ext cx="482600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560" name="Oval 72"/>
          <p:cNvSpPr>
            <a:spLocks noChangeArrowheads="1"/>
          </p:cNvSpPr>
          <p:nvPr/>
        </p:nvSpPr>
        <p:spPr bwMode="auto">
          <a:xfrm>
            <a:off x="2324100" y="3148013"/>
            <a:ext cx="482600" cy="422275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DBD009-F756-BE44-9CB8-29F37219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6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59" grpId="0" animBg="1"/>
      <p:bldP spid="5755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421687" cy="906462"/>
          </a:xfrm>
        </p:spPr>
        <p:txBody>
          <a:bodyPr/>
          <a:lstStyle/>
          <a:p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4. Construct the Optimal Solution</a:t>
            </a:r>
            <a:endParaRPr lang="en-US" sz="3600" dirty="0">
              <a:ea typeface="ＭＳ Ｐゴシック" pitchFamily="-106" charset="-128"/>
              <a:cs typeface="ＭＳ Ｐゴシック" pitchFamily="-106" charset="-128"/>
            </a:endParaRPr>
          </a:p>
        </p:txBody>
      </p:sp>
      <p:graphicFrame>
        <p:nvGraphicFramePr>
          <p:cNvPr id="576515" name="Group 3"/>
          <p:cNvGraphicFramePr>
            <a:graphicFrameLocks noGrp="1"/>
          </p:cNvGraphicFramePr>
          <p:nvPr/>
        </p:nvGraphicFramePr>
        <p:xfrm>
          <a:off x="5553075" y="2266950"/>
          <a:ext cx="3338513" cy="274955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1496" name="Text Box 54"/>
          <p:cNvSpPr txBox="1">
            <a:spLocks noChangeArrowheads="1"/>
          </p:cNvSpPr>
          <p:nvPr/>
        </p:nvSpPr>
        <p:spPr bwMode="auto">
          <a:xfrm>
            <a:off x="5680075" y="19304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61497" name="Text Box 55"/>
          <p:cNvSpPr txBox="1">
            <a:spLocks noChangeArrowheads="1"/>
          </p:cNvSpPr>
          <p:nvPr/>
        </p:nvSpPr>
        <p:spPr bwMode="auto">
          <a:xfrm>
            <a:off x="5240338" y="45989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61498" name="Text Box 56"/>
          <p:cNvSpPr txBox="1">
            <a:spLocks noChangeArrowheads="1"/>
          </p:cNvSpPr>
          <p:nvPr/>
        </p:nvSpPr>
        <p:spPr bwMode="auto">
          <a:xfrm>
            <a:off x="6218238" y="1930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61499" name="Text Box 57"/>
          <p:cNvSpPr txBox="1">
            <a:spLocks noChangeArrowheads="1"/>
          </p:cNvSpPr>
          <p:nvPr/>
        </p:nvSpPr>
        <p:spPr bwMode="auto">
          <a:xfrm>
            <a:off x="6780213" y="1930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61500" name="Text Box 58"/>
          <p:cNvSpPr txBox="1">
            <a:spLocks noChangeArrowheads="1"/>
          </p:cNvSpPr>
          <p:nvPr/>
        </p:nvSpPr>
        <p:spPr bwMode="auto">
          <a:xfrm>
            <a:off x="8439150" y="1930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61501" name="Text Box 59"/>
          <p:cNvSpPr txBox="1">
            <a:spLocks noChangeArrowheads="1"/>
          </p:cNvSpPr>
          <p:nvPr/>
        </p:nvSpPr>
        <p:spPr bwMode="auto">
          <a:xfrm>
            <a:off x="5203825" y="4154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61502" name="Text Box 60"/>
          <p:cNvSpPr txBox="1">
            <a:spLocks noChangeArrowheads="1"/>
          </p:cNvSpPr>
          <p:nvPr/>
        </p:nvSpPr>
        <p:spPr bwMode="auto">
          <a:xfrm>
            <a:off x="5203825" y="36972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61503" name="Text Box 61"/>
          <p:cNvSpPr txBox="1">
            <a:spLocks noChangeArrowheads="1"/>
          </p:cNvSpPr>
          <p:nvPr/>
        </p:nvSpPr>
        <p:spPr bwMode="auto">
          <a:xfrm>
            <a:off x="5203825" y="23479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61504" name="Text Box 62"/>
          <p:cNvSpPr txBox="1">
            <a:spLocks noChangeArrowheads="1"/>
          </p:cNvSpPr>
          <p:nvPr/>
        </p:nvSpPr>
        <p:spPr bwMode="auto">
          <a:xfrm>
            <a:off x="7186613" y="5041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61505" name="Text Box 63"/>
          <p:cNvSpPr txBox="1">
            <a:spLocks noChangeArrowheads="1"/>
          </p:cNvSpPr>
          <p:nvPr/>
        </p:nvSpPr>
        <p:spPr bwMode="auto">
          <a:xfrm>
            <a:off x="8867775" y="3484563"/>
            <a:ext cx="27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61506" name="Text Box 64"/>
          <p:cNvSpPr txBox="1">
            <a:spLocks noChangeArrowheads="1"/>
          </p:cNvSpPr>
          <p:nvPr/>
        </p:nvSpPr>
        <p:spPr bwMode="auto">
          <a:xfrm>
            <a:off x="7326313" y="1930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61507" name="Text Box 65"/>
          <p:cNvSpPr txBox="1">
            <a:spLocks noChangeArrowheads="1"/>
          </p:cNvSpPr>
          <p:nvPr/>
        </p:nvSpPr>
        <p:spPr bwMode="auto">
          <a:xfrm>
            <a:off x="7861300" y="1930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61508" name="Text Box 66"/>
          <p:cNvSpPr txBox="1">
            <a:spLocks noChangeArrowheads="1"/>
          </p:cNvSpPr>
          <p:nvPr/>
        </p:nvSpPr>
        <p:spPr bwMode="auto">
          <a:xfrm>
            <a:off x="5203825" y="32543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61509" name="Text Box 67"/>
          <p:cNvSpPr txBox="1">
            <a:spLocks noChangeArrowheads="1"/>
          </p:cNvSpPr>
          <p:nvPr/>
        </p:nvSpPr>
        <p:spPr bwMode="auto">
          <a:xfrm>
            <a:off x="5203825" y="27606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576580" name="Rectangle 68"/>
          <p:cNvSpPr>
            <a:spLocks noChangeArrowheads="1"/>
          </p:cNvSpPr>
          <p:nvPr/>
        </p:nvSpPr>
        <p:spPr bwMode="auto">
          <a:xfrm>
            <a:off x="160338" y="1646238"/>
            <a:ext cx="7313612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PRINT-OPT-PARENS(s,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if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j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 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then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print “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A”</a:t>
            </a:r>
            <a:r>
              <a:rPr lang="en-US" sz="20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pitchFamily="-106" charset="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 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else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 “(”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PRINT-OPT-PARENS(s,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s[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j])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PRINT-OPT-PARENS(s, s[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j] + 1, j)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 “)”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CEEBD0-F199-DD49-99A4-292AC4F4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2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281363" y="6329363"/>
            <a:ext cx="2455862" cy="420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title"/>
          </p:nvPr>
        </p:nvSpPr>
        <p:spPr>
          <a:xfrm>
            <a:off x="158750" y="100013"/>
            <a:ext cx="5051425" cy="906462"/>
          </a:xfrm>
        </p:spPr>
        <p:txBody>
          <a:bodyPr/>
          <a:lstStyle/>
          <a:p>
            <a:pPr algn="l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Example: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∙∙∙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6</a:t>
            </a: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graphicFrame>
        <p:nvGraphicFramePr>
          <p:cNvPr id="577540" name="Group 4"/>
          <p:cNvGraphicFramePr>
            <a:graphicFrameLocks noGrp="1"/>
          </p:cNvGraphicFramePr>
          <p:nvPr/>
        </p:nvGraphicFramePr>
        <p:xfrm>
          <a:off x="5572125" y="1468438"/>
          <a:ext cx="3338513" cy="274955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3545" name="Text Box 55"/>
          <p:cNvSpPr txBox="1">
            <a:spLocks noChangeArrowheads="1"/>
          </p:cNvSpPr>
          <p:nvPr/>
        </p:nvSpPr>
        <p:spPr bwMode="auto">
          <a:xfrm>
            <a:off x="5699125" y="1131888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63546" name="Text Box 56"/>
          <p:cNvSpPr txBox="1">
            <a:spLocks noChangeArrowheads="1"/>
          </p:cNvSpPr>
          <p:nvPr/>
        </p:nvSpPr>
        <p:spPr bwMode="auto">
          <a:xfrm>
            <a:off x="5259388" y="380047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63547" name="Text Box 57"/>
          <p:cNvSpPr txBox="1">
            <a:spLocks noChangeArrowheads="1"/>
          </p:cNvSpPr>
          <p:nvPr/>
        </p:nvSpPr>
        <p:spPr bwMode="auto">
          <a:xfrm>
            <a:off x="6237288" y="1131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63548" name="Text Box 58"/>
          <p:cNvSpPr txBox="1">
            <a:spLocks noChangeArrowheads="1"/>
          </p:cNvSpPr>
          <p:nvPr/>
        </p:nvSpPr>
        <p:spPr bwMode="auto">
          <a:xfrm>
            <a:off x="6799263" y="1131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63549" name="Text Box 59"/>
          <p:cNvSpPr txBox="1">
            <a:spLocks noChangeArrowheads="1"/>
          </p:cNvSpPr>
          <p:nvPr/>
        </p:nvSpPr>
        <p:spPr bwMode="auto">
          <a:xfrm>
            <a:off x="8458200" y="1131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63550" name="Text Box 60"/>
          <p:cNvSpPr txBox="1">
            <a:spLocks noChangeArrowheads="1"/>
          </p:cNvSpPr>
          <p:nvPr/>
        </p:nvSpPr>
        <p:spPr bwMode="auto">
          <a:xfrm>
            <a:off x="5222875" y="33559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63551" name="Text Box 61"/>
          <p:cNvSpPr txBox="1">
            <a:spLocks noChangeArrowheads="1"/>
          </p:cNvSpPr>
          <p:nvPr/>
        </p:nvSpPr>
        <p:spPr bwMode="auto">
          <a:xfrm>
            <a:off x="5222875" y="28987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63552" name="Text Box 62"/>
          <p:cNvSpPr txBox="1">
            <a:spLocks noChangeArrowheads="1"/>
          </p:cNvSpPr>
          <p:nvPr/>
        </p:nvSpPr>
        <p:spPr bwMode="auto">
          <a:xfrm>
            <a:off x="5222875" y="1549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6</a:t>
            </a:r>
          </a:p>
        </p:txBody>
      </p:sp>
      <p:sp>
        <p:nvSpPr>
          <p:cNvPr id="63553" name="Text Box 63"/>
          <p:cNvSpPr txBox="1">
            <a:spLocks noChangeArrowheads="1"/>
          </p:cNvSpPr>
          <p:nvPr/>
        </p:nvSpPr>
        <p:spPr bwMode="auto">
          <a:xfrm>
            <a:off x="7205663" y="42433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63554" name="Text Box 64"/>
          <p:cNvSpPr txBox="1">
            <a:spLocks noChangeArrowheads="1"/>
          </p:cNvSpPr>
          <p:nvPr/>
        </p:nvSpPr>
        <p:spPr bwMode="auto">
          <a:xfrm>
            <a:off x="8867775" y="2686050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63555" name="Text Box 65"/>
          <p:cNvSpPr txBox="1">
            <a:spLocks noChangeArrowheads="1"/>
          </p:cNvSpPr>
          <p:nvPr/>
        </p:nvSpPr>
        <p:spPr bwMode="auto">
          <a:xfrm>
            <a:off x="7345363" y="1131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63556" name="Text Box 66"/>
          <p:cNvSpPr txBox="1">
            <a:spLocks noChangeArrowheads="1"/>
          </p:cNvSpPr>
          <p:nvPr/>
        </p:nvSpPr>
        <p:spPr bwMode="auto">
          <a:xfrm>
            <a:off x="7880350" y="1131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63557" name="Text Box 67"/>
          <p:cNvSpPr txBox="1">
            <a:spLocks noChangeArrowheads="1"/>
          </p:cNvSpPr>
          <p:nvPr/>
        </p:nvSpPr>
        <p:spPr bwMode="auto">
          <a:xfrm>
            <a:off x="5222875" y="24558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</a:p>
        </p:txBody>
      </p:sp>
      <p:sp>
        <p:nvSpPr>
          <p:cNvPr id="63558" name="Text Box 68"/>
          <p:cNvSpPr txBox="1">
            <a:spLocks noChangeArrowheads="1"/>
          </p:cNvSpPr>
          <p:nvPr/>
        </p:nvSpPr>
        <p:spPr bwMode="auto">
          <a:xfrm>
            <a:off x="5222875" y="19621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</a:p>
        </p:txBody>
      </p:sp>
      <p:sp>
        <p:nvSpPr>
          <p:cNvPr id="63559" name="Rectangle 69"/>
          <p:cNvSpPr>
            <a:spLocks noChangeArrowheads="1"/>
          </p:cNvSpPr>
          <p:nvPr/>
        </p:nvSpPr>
        <p:spPr bwMode="auto">
          <a:xfrm>
            <a:off x="163513" y="1135063"/>
            <a:ext cx="5287962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PRINT-OPT-PARENS(s,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if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j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 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then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print “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A”</a:t>
            </a:r>
            <a:r>
              <a:rPr lang="en-US" sz="20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pitchFamily="-106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 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else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print “(”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PRINT-OPT-PARENS(s,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s[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j])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PRINT-OPT-PARENS(s, s[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j] + 1, j)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      print “)”</a:t>
            </a:r>
          </a:p>
        </p:txBody>
      </p:sp>
      <p:sp>
        <p:nvSpPr>
          <p:cNvPr id="577606" name="Rectangle 70"/>
          <p:cNvSpPr>
            <a:spLocks noChangeArrowheads="1"/>
          </p:cNvSpPr>
          <p:nvPr/>
        </p:nvSpPr>
        <p:spPr bwMode="auto">
          <a:xfrm>
            <a:off x="261938" y="3802063"/>
            <a:ext cx="8882062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P-O-P(s, 1, 6)	s[1, 6] = 3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1, j = 6   “(“ 	P-O-P (s, 1, 3)   s[1, 3] =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1, j = 3   “(“ 	P-O-P(s, 1, 1) 	⇒ “A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1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		P-O-P(s, 2, 3) s[2, 3] = 2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		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2, j = 3 	“(“    P-O-P (s, 2, 2) ⇒ “A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				        P-O-P (s, 3, 3) ⇒ “A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3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				“)”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				      “)” </a:t>
            </a:r>
          </a:p>
        </p:txBody>
      </p:sp>
      <p:sp>
        <p:nvSpPr>
          <p:cNvPr id="577607" name="Text Box 71"/>
          <p:cNvSpPr txBox="1">
            <a:spLocks noChangeArrowheads="1"/>
          </p:cNvSpPr>
          <p:nvPr/>
        </p:nvSpPr>
        <p:spPr bwMode="auto">
          <a:xfrm>
            <a:off x="4398963" y="4159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(</a:t>
            </a:r>
          </a:p>
        </p:txBody>
      </p:sp>
      <p:sp>
        <p:nvSpPr>
          <p:cNvPr id="577608" name="Text Box 72"/>
          <p:cNvSpPr txBox="1">
            <a:spLocks noChangeArrowheads="1"/>
          </p:cNvSpPr>
          <p:nvPr/>
        </p:nvSpPr>
        <p:spPr bwMode="auto">
          <a:xfrm>
            <a:off x="6994525" y="415925"/>
            <a:ext cx="219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( ( A</a:t>
            </a:r>
            <a:r>
              <a:rPr lang="en-US" sz="2400" baseline="-25000">
                <a:solidFill>
                  <a:srgbClr val="CC0000"/>
                </a:solidFill>
              </a:rPr>
              <a:t>4 </a:t>
            </a:r>
            <a:r>
              <a:rPr lang="en-US" sz="2400">
                <a:solidFill>
                  <a:srgbClr val="CC0000"/>
                </a:solidFill>
              </a:rPr>
              <a:t>A</a:t>
            </a:r>
            <a:r>
              <a:rPr lang="en-US" sz="2400" baseline="-25000">
                <a:solidFill>
                  <a:srgbClr val="CC0000"/>
                </a:solidFill>
              </a:rPr>
              <a:t>5 </a:t>
            </a:r>
            <a:r>
              <a:rPr lang="en-US" sz="2400">
                <a:solidFill>
                  <a:srgbClr val="CC0000"/>
                </a:solidFill>
              </a:rPr>
              <a:t>) A</a:t>
            </a:r>
            <a:r>
              <a:rPr lang="en-US" sz="2400" baseline="-25000">
                <a:solidFill>
                  <a:srgbClr val="CC0000"/>
                </a:solidFill>
              </a:rPr>
              <a:t>6 </a:t>
            </a:r>
            <a:r>
              <a:rPr lang="en-US" sz="2400">
                <a:solidFill>
                  <a:srgbClr val="CC0000"/>
                </a:solidFill>
              </a:rPr>
              <a:t>) )</a:t>
            </a:r>
          </a:p>
        </p:txBody>
      </p:sp>
      <p:sp>
        <p:nvSpPr>
          <p:cNvPr id="577609" name="Text Box 73"/>
          <p:cNvSpPr txBox="1">
            <a:spLocks noChangeArrowheads="1"/>
          </p:cNvSpPr>
          <p:nvPr/>
        </p:nvSpPr>
        <p:spPr bwMode="auto">
          <a:xfrm>
            <a:off x="4899025" y="4159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A</a:t>
            </a:r>
            <a:r>
              <a:rPr lang="en-US" sz="2400" baseline="-25000">
                <a:solidFill>
                  <a:srgbClr val="CC0000"/>
                </a:solidFill>
              </a:rPr>
              <a:t>1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577610" name="Text Box 74"/>
          <p:cNvSpPr txBox="1">
            <a:spLocks noChangeArrowheads="1"/>
          </p:cNvSpPr>
          <p:nvPr/>
        </p:nvSpPr>
        <p:spPr bwMode="auto">
          <a:xfrm>
            <a:off x="5362575" y="4159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(</a:t>
            </a:r>
          </a:p>
        </p:txBody>
      </p:sp>
      <p:sp>
        <p:nvSpPr>
          <p:cNvPr id="577611" name="Text Box 75"/>
          <p:cNvSpPr txBox="1">
            <a:spLocks noChangeArrowheads="1"/>
          </p:cNvSpPr>
          <p:nvPr/>
        </p:nvSpPr>
        <p:spPr bwMode="auto">
          <a:xfrm>
            <a:off x="5613400" y="4159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A</a:t>
            </a:r>
            <a:r>
              <a:rPr lang="en-US" sz="2400" baseline="-25000">
                <a:solidFill>
                  <a:srgbClr val="CC0000"/>
                </a:solidFill>
              </a:rPr>
              <a:t>2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577612" name="Text Box 76"/>
          <p:cNvSpPr txBox="1">
            <a:spLocks noChangeArrowheads="1"/>
          </p:cNvSpPr>
          <p:nvPr/>
        </p:nvSpPr>
        <p:spPr bwMode="auto">
          <a:xfrm>
            <a:off x="6076950" y="4159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A</a:t>
            </a:r>
            <a:r>
              <a:rPr lang="en-US" sz="2400" baseline="-25000">
                <a:solidFill>
                  <a:srgbClr val="CC0000"/>
                </a:solidFill>
              </a:rPr>
              <a:t>3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577613" name="Text Box 77"/>
          <p:cNvSpPr txBox="1">
            <a:spLocks noChangeArrowheads="1"/>
          </p:cNvSpPr>
          <p:nvPr/>
        </p:nvSpPr>
        <p:spPr bwMode="auto">
          <a:xfrm>
            <a:off x="6540500" y="41592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577614" name="Text Box 78"/>
          <p:cNvSpPr txBox="1">
            <a:spLocks noChangeArrowheads="1"/>
          </p:cNvSpPr>
          <p:nvPr/>
        </p:nvSpPr>
        <p:spPr bwMode="auto">
          <a:xfrm>
            <a:off x="6764338" y="4159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577615" name="Text Box 79"/>
          <p:cNvSpPr txBox="1">
            <a:spLocks noChangeArrowheads="1"/>
          </p:cNvSpPr>
          <p:nvPr/>
        </p:nvSpPr>
        <p:spPr bwMode="auto">
          <a:xfrm>
            <a:off x="4192588" y="63484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…</a:t>
            </a:r>
          </a:p>
        </p:txBody>
      </p:sp>
      <p:sp>
        <p:nvSpPr>
          <p:cNvPr id="577616" name="Text Box 80"/>
          <p:cNvSpPr txBox="1">
            <a:spLocks noChangeArrowheads="1"/>
          </p:cNvSpPr>
          <p:nvPr/>
        </p:nvSpPr>
        <p:spPr bwMode="auto">
          <a:xfrm>
            <a:off x="4649788" y="4159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(</a:t>
            </a:r>
          </a:p>
        </p:txBody>
      </p:sp>
      <p:sp>
        <p:nvSpPr>
          <p:cNvPr id="63571" name="Rectangle 81"/>
          <p:cNvSpPr>
            <a:spLocks noChangeArrowheads="1"/>
          </p:cNvSpPr>
          <p:nvPr/>
        </p:nvSpPr>
        <p:spPr bwMode="auto">
          <a:xfrm>
            <a:off x="4152900" y="1120775"/>
            <a:ext cx="13525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b="1">
                <a:solidFill>
                  <a:srgbClr val="336699"/>
                </a:solidFill>
              </a:rPr>
              <a:t>s[1..6, 1..6]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91DE8F-C1F4-874A-A323-B9D07F24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7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607" grpId="0"/>
      <p:bldP spid="577608" grpId="0"/>
      <p:bldP spid="577609" grpId="0"/>
      <p:bldP spid="577610" grpId="0"/>
      <p:bldP spid="577611" grpId="0"/>
      <p:bldP spid="577612" grpId="0"/>
      <p:bldP spid="577613" grpId="0"/>
      <p:bldP spid="577614" grpId="0"/>
      <p:bldP spid="577615" grpId="0"/>
      <p:bldP spid="5776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Memoization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50950"/>
            <a:ext cx="8499475" cy="530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Top-down approach with the efficiency of typical bottom-up dynamic programming approach</a:t>
            </a:r>
          </a:p>
          <a:p>
            <a:pPr>
              <a:lnSpc>
                <a:spcPct val="15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Maintains an entry in a table for the solution to each subproblem</a:t>
            </a:r>
          </a:p>
          <a:p>
            <a:pPr lvl="1">
              <a:lnSpc>
                <a:spcPct val="150000"/>
              </a:lnSpc>
            </a:pPr>
            <a:r>
              <a:rPr lang="en-US" sz="2000" b="1">
                <a:solidFill>
                  <a:srgbClr val="336699"/>
                </a:solidFill>
              </a:rPr>
              <a:t>memoize</a:t>
            </a:r>
            <a:r>
              <a:rPr lang="en-US" sz="2000"/>
              <a:t> the inefficient recursive top-down algorithm</a:t>
            </a:r>
          </a:p>
          <a:p>
            <a:pPr>
              <a:lnSpc>
                <a:spcPct val="15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When a subproblem is first encountered its solution is computed and stored in that table</a:t>
            </a:r>
          </a:p>
          <a:p>
            <a:pPr>
              <a:lnSpc>
                <a:spcPct val="15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Subsequent “calls” to the subproblem simply look up that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B370B9-7FD4-9344-B9F6-4CD6EED2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3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Memoized Matrix-Chain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Alg.: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MEMOIZED-MATRIX-CHAIN(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← length[p]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for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← 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to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 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for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 ←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to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	  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←∞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return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LOOKUP-CHAIN(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p, 1, 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</p:txBody>
      </p:sp>
      <p:sp>
        <p:nvSpPr>
          <p:cNvPr id="67590" name="AutoShape 4"/>
          <p:cNvSpPr>
            <a:spLocks/>
          </p:cNvSpPr>
          <p:nvPr/>
        </p:nvSpPr>
        <p:spPr bwMode="auto">
          <a:xfrm>
            <a:off x="5441950" y="2760663"/>
            <a:ext cx="88900" cy="2133600"/>
          </a:xfrm>
          <a:prstGeom prst="rightBrace">
            <a:avLst>
              <a:gd name="adj1" fmla="val 2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5637213" y="3233738"/>
            <a:ext cx="32720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Initialize the 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m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table with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large values that indicate 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whether the values of 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m[</a:t>
            </a:r>
            <a:r>
              <a:rPr lang="en-US" b="1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, j]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have been computed</a:t>
            </a:r>
          </a:p>
        </p:txBody>
      </p:sp>
      <p:sp>
        <p:nvSpPr>
          <p:cNvPr id="67592" name="Line 6"/>
          <p:cNvSpPr>
            <a:spLocks noChangeShapeType="1"/>
          </p:cNvSpPr>
          <p:nvPr/>
        </p:nvSpPr>
        <p:spPr bwMode="auto">
          <a:xfrm flipH="1" flipV="1">
            <a:off x="6088621" y="5320357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6631774" y="5135691"/>
            <a:ext cx="25122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Top-down approach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89C7AA-0584-E841-B3FF-9F75B2AC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9825"/>
            <a:ext cx="8229600" cy="56038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Used for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optimization problems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>
              <a:lnSpc>
                <a:spcPct val="140000"/>
              </a:lnSpc>
            </a:pPr>
            <a:r>
              <a:rPr lang="en-US"/>
              <a:t>Find a solution with the optimal value (minimum or maximum)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A set of choices must be made to get an optimal solution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There may be many solutions that return the optimal value: we want to find one of them</a:t>
            </a:r>
            <a:endParaRPr lang="en-US" b="1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9C11F-B165-B54B-8D63-F23190E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0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Memoized Matrix-Chain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1088"/>
            <a:ext cx="8229600" cy="566737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Alg.: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LOOKUP-CHAIN(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p,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j] &lt;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∞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	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return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j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← 0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else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for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 ←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to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 – 1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      	  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q ←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LOOKUP-CHAIN(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p,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+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LOOKUP-CHAIN(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p, k+1, 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+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7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	        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q &lt; 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7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			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← q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7"/>
            </a:pP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return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m[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6124574" y="1212850"/>
            <a:ext cx="2674579" cy="39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Running time is O(n</a:t>
            </a:r>
            <a:r>
              <a:rPr lang="en-US" baseline="30000">
                <a:latin typeface="Century Gothic" charset="0"/>
                <a:ea typeface="Century Gothic" charset="0"/>
                <a:cs typeface="Century Gothic" charset="0"/>
              </a:rPr>
              <a:t>3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4572000" y="3355975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m[</a:t>
            </a:r>
            <a:r>
              <a:rPr lang="en-US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, j]</a:t>
            </a:r>
            <a:r>
              <a:rPr lang="en-US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=  min {m[</a:t>
            </a:r>
            <a:r>
              <a:rPr lang="en-US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, k] + m[k+1, j] + p</a:t>
            </a:r>
            <a:r>
              <a:rPr lang="en-US" baseline="-250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i-1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 </a:t>
            </a:r>
            <a:r>
              <a:rPr lang="en-US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  	</a:t>
            </a:r>
            <a:r>
              <a:rPr lang="en-US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i≤k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&lt;j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0881F3-5E29-F744-AA12-5934D40C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Dynamic Progamming vs. Memoization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6573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Advantages of dynamic programming vs.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memoized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algorithms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 overhead for recursion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regular pattern of table accesses may be used to reduce time or space requirements</a:t>
            </a:r>
          </a:p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Advantages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memoized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algorithms vs. dynamic programming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More intuitive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62C5B9-B36B-6E43-9801-24A60DEB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3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 - Examples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66060" cy="53181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Assembly line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Fastest way of going through a station </a:t>
            </a:r>
            <a:r>
              <a:rPr lang="en-US" dirty="0">
                <a:latin typeface="Comic Sans MS" pitchFamily="-106" charset="0"/>
              </a:rPr>
              <a:t>j</a:t>
            </a:r>
            <a:r>
              <a:rPr lang="en-US" dirty="0"/>
              <a:t> contains: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dirty="0"/>
              <a:t>	the fastest way of going through station </a:t>
            </a:r>
            <a:r>
              <a:rPr lang="en-US" dirty="0">
                <a:latin typeface="Comic Sans MS" pitchFamily="-106" charset="0"/>
              </a:rPr>
              <a:t>j-1</a:t>
            </a:r>
            <a:r>
              <a:rPr lang="en-US" dirty="0"/>
              <a:t> on either line</a:t>
            </a:r>
          </a:p>
          <a:p>
            <a:pPr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Matrix multiplication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Optimal </a:t>
            </a:r>
            <a:r>
              <a:rPr lang="en-US" dirty="0" err="1"/>
              <a:t>parenthesization</a:t>
            </a:r>
            <a:r>
              <a:rPr lang="en-US" dirty="0"/>
              <a:t> of 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∙ 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i+1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r>
              <a:rPr lang="en-US" dirty="0">
                <a:sym typeface="Symbol" pitchFamily="-106" charset="2"/>
              </a:rPr>
              <a:t> that splits the product between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k</a:t>
            </a:r>
            <a:r>
              <a:rPr lang="en-US" dirty="0"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A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k+1</a:t>
            </a:r>
            <a:r>
              <a:rPr lang="en-US" dirty="0">
                <a:sym typeface="Symbol" pitchFamily="-106" charset="2"/>
              </a:rPr>
              <a:t> contains:</a:t>
            </a:r>
          </a:p>
          <a:p>
            <a:pPr lvl="2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an optimal solution to the problem of parenthesizing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i..k</a:t>
            </a:r>
            <a:endParaRPr lang="en-US" baseline="-25000" dirty="0">
              <a:latin typeface="Comic Sans MS" pitchFamily="-106" charset="0"/>
              <a:ea typeface="ＭＳ Ｐゴシック" pitchFamily="-106" charset="-128"/>
              <a:sym typeface="Symbol" pitchFamily="-106" charset="2"/>
            </a:endParaRPr>
          </a:p>
          <a:p>
            <a:pPr lvl="2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an optimal solution to the problem of parenthesizing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k+1..j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28024-374D-974E-8112-DD4DA74E9A0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7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Parameters of Optimal Substructure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How many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are used in an optimal solution for the original problem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Assembly line: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Matrix multiplication:</a:t>
            </a:r>
          </a:p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How many choices we have in determining which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to use in an optimal solution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Assembly line: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Matrix multiplication:</a:t>
            </a:r>
          </a:p>
        </p:txBody>
      </p:sp>
      <p:sp>
        <p:nvSpPr>
          <p:cNvPr id="585732" name="Text Box 4"/>
          <p:cNvSpPr txBox="1">
            <a:spLocks noChangeArrowheads="1"/>
          </p:cNvSpPr>
          <p:nvPr/>
        </p:nvSpPr>
        <p:spPr bwMode="auto">
          <a:xfrm>
            <a:off x="3358793" y="2413229"/>
            <a:ext cx="5634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One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subproblem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(the line that gives best time)</a:t>
            </a:r>
          </a:p>
        </p:txBody>
      </p:sp>
      <p:sp>
        <p:nvSpPr>
          <p:cNvPr id="585733" name="Text Box 5"/>
          <p:cNvSpPr txBox="1">
            <a:spLocks noChangeArrowheads="1"/>
          </p:cNvSpPr>
          <p:nvPr/>
        </p:nvSpPr>
        <p:spPr bwMode="auto">
          <a:xfrm>
            <a:off x="3358793" y="5062380"/>
            <a:ext cx="29530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Two choices (line 1 or line 2)</a:t>
            </a:r>
          </a:p>
        </p:txBody>
      </p:sp>
      <p:sp>
        <p:nvSpPr>
          <p:cNvPr id="585734" name="Text Box 6"/>
          <p:cNvSpPr txBox="1">
            <a:spLocks noChangeArrowheads="1"/>
          </p:cNvSpPr>
          <p:nvPr/>
        </p:nvSpPr>
        <p:spPr bwMode="auto">
          <a:xfrm>
            <a:off x="4255308" y="2925178"/>
            <a:ext cx="43156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Two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subproblems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(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subproducts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A</a:t>
            </a:r>
            <a:r>
              <a:rPr lang="en-US" sz="1600" baseline="-25000" dirty="0" err="1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i..k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, A</a:t>
            </a:r>
            <a:r>
              <a:rPr lang="en-US" sz="1600" baseline="-250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k+1..j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)</a:t>
            </a:r>
            <a:endParaRPr lang="en-US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4328716" y="5561985"/>
            <a:ext cx="39581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 charset="0"/>
                <a:ea typeface="Century Gothic" charset="0"/>
                <a:cs typeface="Century Gothic" charset="0"/>
              </a:rPr>
              <a:t>j -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choices for k (splitting the product)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28024-374D-974E-8112-DD4DA74E9A0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6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2" grpId="0"/>
      <p:bldP spid="585733" grpId="0"/>
      <p:bldP spid="585734" grpId="0"/>
      <p:bldP spid="5857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Parameters of Optimal Substructure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275" y="1071563"/>
            <a:ext cx="8967823" cy="54800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Intuitively, the running time of a dynamic programming algorithm depends on two factors: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Number of </a:t>
            </a:r>
            <a:r>
              <a:rPr lang="en-US" dirty="0" err="1"/>
              <a:t>subproblems</a:t>
            </a:r>
            <a:r>
              <a:rPr lang="en-US" dirty="0"/>
              <a:t> overall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How many choices we examine for each </a:t>
            </a:r>
            <a:r>
              <a:rPr lang="en-US" dirty="0" err="1"/>
              <a:t>subproblem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Assembly line</a:t>
            </a:r>
          </a:p>
          <a:p>
            <a:pPr lvl="1">
              <a:lnSpc>
                <a:spcPct val="120000"/>
              </a:lnSpc>
            </a:pPr>
            <a:r>
              <a:rPr lang="en-US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(n)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 err="1">
                <a:sym typeface="Symbol" pitchFamily="-106" charset="2"/>
              </a:rPr>
              <a:t>subproblems</a:t>
            </a:r>
            <a:r>
              <a:rPr lang="en-US" dirty="0">
                <a:sym typeface="Symbol" pitchFamily="-106" charset="2"/>
              </a:rPr>
              <a:t> (n stations)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Symbol" pitchFamily="-106" charset="2"/>
              </a:rPr>
              <a:t>2 choices for each </a:t>
            </a:r>
            <a:r>
              <a:rPr lang="en-US" dirty="0" err="1">
                <a:sym typeface="Symbol" pitchFamily="-106" charset="2"/>
              </a:rPr>
              <a:t>subproblem</a:t>
            </a:r>
            <a:endParaRPr lang="en-US" dirty="0">
              <a:sym typeface="Symbol" pitchFamily="-106" charset="2"/>
            </a:endParaRPr>
          </a:p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Matrix multiplication:</a:t>
            </a:r>
          </a:p>
          <a:p>
            <a:pPr lvl="1">
              <a:lnSpc>
                <a:spcPct val="120000"/>
              </a:lnSpc>
            </a:pPr>
            <a:r>
              <a:rPr lang="en-US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(n</a:t>
            </a:r>
            <a:r>
              <a:rPr lang="en-US" baseline="30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)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 err="1">
                <a:sym typeface="Symbol" pitchFamily="-106" charset="2"/>
              </a:rPr>
              <a:t>subproblems</a:t>
            </a:r>
            <a:r>
              <a:rPr lang="en-US" dirty="0">
                <a:sym typeface="Symbol" pitchFamily="-106" charset="2"/>
              </a:rPr>
              <a:t> (1 ≤ </a:t>
            </a:r>
            <a:r>
              <a:rPr lang="en-US" dirty="0" err="1"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 ≤ j ≤ n)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Symbol" pitchFamily="-106" charset="2"/>
              </a:rPr>
              <a:t>At most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n-1</a:t>
            </a:r>
            <a:r>
              <a:rPr lang="en-US" dirty="0">
                <a:sym typeface="Symbol" pitchFamily="-106" charset="2"/>
              </a:rPr>
              <a:t> choices</a:t>
            </a:r>
          </a:p>
        </p:txBody>
      </p:sp>
      <p:sp>
        <p:nvSpPr>
          <p:cNvPr id="586756" name="Text Box 4"/>
          <p:cNvSpPr txBox="1">
            <a:spLocks noChangeArrowheads="1"/>
          </p:cNvSpPr>
          <p:nvPr/>
        </p:nvSpPr>
        <p:spPr bwMode="auto">
          <a:xfrm>
            <a:off x="6251575" y="3967163"/>
            <a:ext cx="18982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(n)</a:t>
            </a:r>
            <a:r>
              <a:rPr lang="en-US" sz="2400" dirty="0">
                <a:sym typeface="Symbol" pitchFamily="-106" charset="2"/>
              </a:rPr>
              <a:t>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overall</a:t>
            </a:r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6251575" y="5688013"/>
            <a:ext cx="2023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(n</a:t>
            </a:r>
            <a:r>
              <a:rPr lang="en-US" sz="2400" baseline="30000" dirty="0">
                <a:latin typeface="Comic Sans MS" pitchFamily="-106" charset="0"/>
                <a:sym typeface="Symbol" pitchFamily="-106" charset="2"/>
              </a:rPr>
              <a:t>3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  <a:r>
              <a:rPr lang="en-US" sz="2400" dirty="0">
                <a:sym typeface="Symbol" pitchFamily="-106" charset="2"/>
              </a:rPr>
              <a:t>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overall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28024-374D-974E-8112-DD4DA74E9A0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6" grpId="0"/>
      <p:bldP spid="58675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Longest Common Subsequence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21712" cy="5291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Given two sequences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X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Y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⟨y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y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y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find a maximum length common subsequence (LCS) of X and 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E.g.: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X = ⟨A, B, C, B, D, A, B⟩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Subsequence of X: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A subset of elements in the sequence taken in order (but not necessarily consecutive)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 	⟨A, B, D⟩, ⟨B, C, D, B⟩, etc.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9D87F7-776B-1446-B1E7-AADF74B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9562" y="6289675"/>
            <a:ext cx="2133600" cy="323850"/>
          </a:xfrm>
        </p:spPr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5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Example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21712" cy="52911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 = ⟨A, B, C, B, D, A, B⟩      X = ⟨A, B, C, B, D, A, B⟩</a:t>
            </a: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Y = ⟨B, D, C, A, B, A⟩	        Y = ⟨B, D, C, A, B, A⟩</a:t>
            </a:r>
          </a:p>
          <a:p>
            <a:pPr eaLnBrk="1" hangingPunct="1"/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⟨B, C, B, A⟩ and ⟨B, D, A, B⟩ are longest common subsequences of X and Y (length = 4) </a:t>
            </a:r>
          </a:p>
          <a:p>
            <a:pPr eaLnBrk="1" hangingPunct="1"/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⟨B, C, A⟩ , however is not a LCS of X and Y</a:t>
            </a:r>
          </a:p>
        </p:txBody>
      </p:sp>
      <p:sp>
        <p:nvSpPr>
          <p:cNvPr id="588804" name="Line 4"/>
          <p:cNvSpPr>
            <a:spLocks noChangeShapeType="1"/>
          </p:cNvSpPr>
          <p:nvPr/>
        </p:nvSpPr>
        <p:spPr bwMode="auto">
          <a:xfrm flipH="1">
            <a:off x="1336675" y="2195513"/>
            <a:ext cx="377825" cy="636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05" name="Line 5"/>
          <p:cNvSpPr>
            <a:spLocks noChangeShapeType="1"/>
          </p:cNvSpPr>
          <p:nvPr/>
        </p:nvSpPr>
        <p:spPr bwMode="auto">
          <a:xfrm>
            <a:off x="2200275" y="2174875"/>
            <a:ext cx="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06" name="Line 6"/>
          <p:cNvSpPr>
            <a:spLocks noChangeShapeType="1"/>
          </p:cNvSpPr>
          <p:nvPr/>
        </p:nvSpPr>
        <p:spPr bwMode="auto">
          <a:xfrm>
            <a:off x="2643188" y="2217738"/>
            <a:ext cx="400050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07" name="Line 7"/>
          <p:cNvSpPr>
            <a:spLocks noChangeShapeType="1"/>
          </p:cNvSpPr>
          <p:nvPr/>
        </p:nvSpPr>
        <p:spPr bwMode="auto">
          <a:xfrm flipH="1">
            <a:off x="3514725" y="2166938"/>
            <a:ext cx="22225" cy="66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08" name="Line 8"/>
          <p:cNvSpPr>
            <a:spLocks noChangeShapeType="1"/>
          </p:cNvSpPr>
          <p:nvPr/>
        </p:nvSpPr>
        <p:spPr bwMode="auto">
          <a:xfrm flipH="1">
            <a:off x="5772150" y="2174875"/>
            <a:ext cx="42227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09" name="Line 9"/>
          <p:cNvSpPr>
            <a:spLocks noChangeShapeType="1"/>
          </p:cNvSpPr>
          <p:nvPr/>
        </p:nvSpPr>
        <p:spPr bwMode="auto">
          <a:xfrm flipH="1">
            <a:off x="6243638" y="2152650"/>
            <a:ext cx="1271587" cy="722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10" name="Line 10"/>
          <p:cNvSpPr>
            <a:spLocks noChangeShapeType="1"/>
          </p:cNvSpPr>
          <p:nvPr/>
        </p:nvSpPr>
        <p:spPr bwMode="auto">
          <a:xfrm flipH="1">
            <a:off x="7094538" y="2132013"/>
            <a:ext cx="877887" cy="706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811" name="Line 11"/>
          <p:cNvSpPr>
            <a:spLocks noChangeShapeType="1"/>
          </p:cNvSpPr>
          <p:nvPr/>
        </p:nvSpPr>
        <p:spPr bwMode="auto">
          <a:xfrm flipH="1">
            <a:off x="7586663" y="2146300"/>
            <a:ext cx="808037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12D7C4-4CA3-1B4A-BE69-35C3F61E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 animBg="1"/>
      <p:bldP spid="588805" grpId="0" animBg="1"/>
      <p:bldP spid="588806" grpId="0" animBg="1"/>
      <p:bldP spid="588807" grpId="0" animBg="1"/>
      <p:bldP spid="588808" grpId="0" animBg="1"/>
      <p:bldP spid="588809" grpId="0" animBg="1"/>
      <p:bldP spid="588810" grpId="0" animBg="1"/>
      <p:bldP spid="5888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Brute-Force Solution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For every subsequence of X, check whether it’s a subsequence of Y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There are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baseline="30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subsequences of X to check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Each subsequence takes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(n)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time to check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</a:rPr>
              <a:t>scan Y for first letter, from there scan for second, and so on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Running time: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(n2</a:t>
            </a:r>
            <a:r>
              <a:rPr lang="en-US" baseline="30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4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1. Making the choice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= ⟨A, B, D, E⟩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Y = ⟨Z, B, E⟩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Choice: include one element into the common sequence (E) and solve the resulting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= ⟨A, B, D, G⟩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Y = ⟨Z, B, D⟩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Choice: exclude an element from a string and solve the resulting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0852" name="Freeform 4"/>
          <p:cNvSpPr>
            <a:spLocks/>
          </p:cNvSpPr>
          <p:nvPr/>
        </p:nvSpPr>
        <p:spPr bwMode="auto">
          <a:xfrm rot="-471842">
            <a:off x="2811463" y="1347788"/>
            <a:ext cx="1050925" cy="1157287"/>
          </a:xfrm>
          <a:custGeom>
            <a:avLst/>
            <a:gdLst>
              <a:gd name="T0" fmla="*/ 629216 w 628"/>
              <a:gd name="T1" fmla="*/ 10241 h 678"/>
              <a:gd name="T2" fmla="*/ 553911 w 628"/>
              <a:gd name="T3" fmla="*/ 290175 h 678"/>
              <a:gd name="T4" fmla="*/ 440117 w 628"/>
              <a:gd name="T5" fmla="*/ 549626 h 678"/>
              <a:gd name="T6" fmla="*/ 147263 w 628"/>
              <a:gd name="T7" fmla="*/ 626437 h 678"/>
              <a:gd name="T8" fmla="*/ 61918 w 628"/>
              <a:gd name="T9" fmla="*/ 665696 h 678"/>
              <a:gd name="T10" fmla="*/ 25102 w 628"/>
              <a:gd name="T11" fmla="*/ 752749 h 678"/>
              <a:gd name="T12" fmla="*/ 5020 w 628"/>
              <a:gd name="T13" fmla="*/ 810784 h 678"/>
              <a:gd name="T14" fmla="*/ 53550 w 628"/>
              <a:gd name="T15" fmla="*/ 1032682 h 678"/>
              <a:gd name="T16" fmla="*/ 90366 w 628"/>
              <a:gd name="T17" fmla="*/ 1080476 h 678"/>
              <a:gd name="T18" fmla="*/ 100407 w 628"/>
              <a:gd name="T19" fmla="*/ 1109493 h 678"/>
              <a:gd name="T20" fmla="*/ 232609 w 628"/>
              <a:gd name="T21" fmla="*/ 1157287 h 678"/>
              <a:gd name="T22" fmla="*/ 364812 w 628"/>
              <a:gd name="T23" fmla="*/ 1138511 h 678"/>
              <a:gd name="T24" fmla="*/ 440117 w 628"/>
              <a:gd name="T25" fmla="*/ 1118028 h 678"/>
              <a:gd name="T26" fmla="*/ 468565 w 628"/>
              <a:gd name="T27" fmla="*/ 1109493 h 678"/>
              <a:gd name="T28" fmla="*/ 543870 w 628"/>
              <a:gd name="T29" fmla="*/ 1012199 h 678"/>
              <a:gd name="T30" fmla="*/ 592400 w 628"/>
              <a:gd name="T31" fmla="*/ 925147 h 678"/>
              <a:gd name="T32" fmla="*/ 714562 w 628"/>
              <a:gd name="T33" fmla="*/ 665696 h 678"/>
              <a:gd name="T34" fmla="*/ 903662 w 628"/>
              <a:gd name="T35" fmla="*/ 501832 h 678"/>
              <a:gd name="T36" fmla="*/ 960559 w 628"/>
              <a:gd name="T37" fmla="*/ 433556 h 678"/>
              <a:gd name="T38" fmla="*/ 1035864 w 628"/>
              <a:gd name="T39" fmla="*/ 298710 h 678"/>
              <a:gd name="T40" fmla="*/ 968926 w 628"/>
              <a:gd name="T41" fmla="*/ 87053 h 678"/>
              <a:gd name="T42" fmla="*/ 696154 w 628"/>
              <a:gd name="T43" fmla="*/ 0 h 678"/>
              <a:gd name="T44" fmla="*/ 629216 w 628"/>
              <a:gd name="T45" fmla="*/ 10241 h 67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28"/>
              <a:gd name="T70" fmla="*/ 0 h 678"/>
              <a:gd name="T71" fmla="*/ 628 w 628"/>
              <a:gd name="T72" fmla="*/ 678 h 67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28" h="678">
                <a:moveTo>
                  <a:pt x="376" y="6"/>
                </a:moveTo>
                <a:cubicBezTo>
                  <a:pt x="360" y="61"/>
                  <a:pt x="350" y="116"/>
                  <a:pt x="331" y="170"/>
                </a:cubicBezTo>
                <a:cubicBezTo>
                  <a:pt x="325" y="229"/>
                  <a:pt x="330" y="302"/>
                  <a:pt x="263" y="322"/>
                </a:cubicBezTo>
                <a:cubicBezTo>
                  <a:pt x="213" y="354"/>
                  <a:pt x="145" y="362"/>
                  <a:pt x="88" y="367"/>
                </a:cubicBezTo>
                <a:cubicBezTo>
                  <a:pt x="70" y="373"/>
                  <a:pt x="55" y="384"/>
                  <a:pt x="37" y="390"/>
                </a:cubicBezTo>
                <a:cubicBezTo>
                  <a:pt x="26" y="407"/>
                  <a:pt x="21" y="422"/>
                  <a:pt x="15" y="441"/>
                </a:cubicBezTo>
                <a:cubicBezTo>
                  <a:pt x="11" y="452"/>
                  <a:pt x="3" y="475"/>
                  <a:pt x="3" y="475"/>
                </a:cubicBezTo>
                <a:cubicBezTo>
                  <a:pt x="6" y="515"/>
                  <a:pt x="0" y="573"/>
                  <a:pt x="32" y="605"/>
                </a:cubicBezTo>
                <a:cubicBezTo>
                  <a:pt x="44" y="644"/>
                  <a:pt x="26" y="598"/>
                  <a:pt x="54" y="633"/>
                </a:cubicBezTo>
                <a:cubicBezTo>
                  <a:pt x="58" y="638"/>
                  <a:pt x="56" y="646"/>
                  <a:pt x="60" y="650"/>
                </a:cubicBezTo>
                <a:cubicBezTo>
                  <a:pt x="67" y="657"/>
                  <a:pt x="130" y="676"/>
                  <a:pt x="139" y="678"/>
                </a:cubicBezTo>
                <a:cubicBezTo>
                  <a:pt x="180" y="674"/>
                  <a:pt x="186" y="675"/>
                  <a:pt x="218" y="667"/>
                </a:cubicBezTo>
                <a:cubicBezTo>
                  <a:pt x="233" y="663"/>
                  <a:pt x="248" y="659"/>
                  <a:pt x="263" y="655"/>
                </a:cubicBezTo>
                <a:cubicBezTo>
                  <a:pt x="269" y="653"/>
                  <a:pt x="280" y="650"/>
                  <a:pt x="280" y="650"/>
                </a:cubicBezTo>
                <a:cubicBezTo>
                  <a:pt x="297" y="632"/>
                  <a:pt x="316" y="618"/>
                  <a:pt x="325" y="593"/>
                </a:cubicBezTo>
                <a:cubicBezTo>
                  <a:pt x="340" y="551"/>
                  <a:pt x="329" y="567"/>
                  <a:pt x="354" y="542"/>
                </a:cubicBezTo>
                <a:cubicBezTo>
                  <a:pt x="366" y="489"/>
                  <a:pt x="379" y="421"/>
                  <a:pt x="427" y="390"/>
                </a:cubicBezTo>
                <a:cubicBezTo>
                  <a:pt x="448" y="358"/>
                  <a:pt x="507" y="316"/>
                  <a:pt x="540" y="294"/>
                </a:cubicBezTo>
                <a:cubicBezTo>
                  <a:pt x="550" y="278"/>
                  <a:pt x="561" y="268"/>
                  <a:pt x="574" y="254"/>
                </a:cubicBezTo>
                <a:cubicBezTo>
                  <a:pt x="583" y="225"/>
                  <a:pt x="608" y="205"/>
                  <a:pt x="619" y="175"/>
                </a:cubicBezTo>
                <a:cubicBezTo>
                  <a:pt x="614" y="111"/>
                  <a:pt x="628" y="83"/>
                  <a:pt x="579" y="51"/>
                </a:cubicBezTo>
                <a:cubicBezTo>
                  <a:pt x="556" y="16"/>
                  <a:pt x="453" y="4"/>
                  <a:pt x="416" y="0"/>
                </a:cubicBezTo>
                <a:cubicBezTo>
                  <a:pt x="408" y="2"/>
                  <a:pt x="376" y="18"/>
                  <a:pt x="376" y="6"/>
                </a:cubicBezTo>
                <a:close/>
              </a:path>
            </a:pathLst>
          </a:custGeom>
          <a:solidFill>
            <a:srgbClr val="EAEAEA">
              <a:alpha val="39999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93130" y="3859667"/>
            <a:ext cx="3651069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X</a:t>
            </a:r>
            <a:r>
              <a:rPr lang="en-US" sz="2800" baseline="-250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= ⟨A, B, D, G⟩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Y = ⟨Z, B, D⟩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6260" y="448294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✕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6489" y="386368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✕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0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2" grpId="0" animBg="1"/>
      <p:bldP spid="3" grpId="0"/>
      <p:bldP spid="4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Notations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Given a sequence X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 we define the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i-th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prefix of X, for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0, 1, 2, …, m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,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c[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j]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the length of a LCS of the sequences    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and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Y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⟨y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y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y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38" y="100013"/>
            <a:ext cx="9000161" cy="906462"/>
          </a:xfrm>
        </p:spPr>
        <p:txBody>
          <a:bodyPr/>
          <a:lstStyle/>
          <a:p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Elements of Dynamic Programming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255713"/>
            <a:ext cx="8229600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An optimal solution to a problem contains within it an optimal solution to </a:t>
            </a:r>
            <a:r>
              <a:rPr lang="en-US" dirty="0" err="1"/>
              <a:t>subproblems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Optimal solution to the entire problem is build in a bottom-up manner from optimal solutions to </a:t>
            </a:r>
            <a:r>
              <a:rPr lang="en-US" dirty="0" err="1"/>
              <a:t>subproblems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Overlapping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If a recursive algorithm revisits the same </a:t>
            </a:r>
            <a:r>
              <a:rPr lang="en-US" dirty="0" err="1"/>
              <a:t>subproblems</a:t>
            </a:r>
            <a:r>
              <a:rPr lang="en-US" dirty="0"/>
              <a:t> again and again </a:t>
            </a:r>
            <a:r>
              <a:rPr lang="en-US" dirty="0">
                <a:sym typeface="Symbol" pitchFamily="-106" charset="2"/>
              </a:rPr>
              <a:t>⇒ the problem has overlapping </a:t>
            </a:r>
            <a:r>
              <a:rPr lang="en-US" dirty="0" err="1">
                <a:sym typeface="Symbol" pitchFamily="-106" charset="2"/>
              </a:rPr>
              <a:t>subproblems</a:t>
            </a:r>
            <a:endParaRPr lang="en-US" dirty="0">
              <a:sym typeface="Symbol" pitchFamily="-106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28024-374D-974E-8112-DD4DA74E9A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5705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Case 1: 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=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y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</a:rPr>
              <a:t>j</a:t>
            </a:r>
            <a:endParaRPr lang="en-US" baseline="-250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e.g.: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= ⟨A, B, D, E⟩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Y</a:t>
            </a:r>
            <a:r>
              <a:rPr lang="en-US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⟨Z, B, E⟩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Append x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=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y</a:t>
            </a:r>
            <a:r>
              <a:rPr lang="en-US" baseline="-25000" dirty="0" err="1">
                <a:ea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to the LCS of X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i-1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and Y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j-1</a:t>
            </a:r>
            <a:endParaRPr lang="en-US" dirty="0">
              <a:latin typeface="Comic Sans MS" pitchFamily="-106" charset="0"/>
              <a:ea typeface="ＭＳ Ｐゴシック" pitchFamily="-106" charset="-128"/>
              <a:sym typeface="Symbol" pitchFamily="-106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Must find a LCS of X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i-1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and Y</a:t>
            </a:r>
            <a:r>
              <a:rPr lang="en-US" baseline="-25000" dirty="0">
                <a:ea typeface="ＭＳ Ｐゴシック" pitchFamily="-106" charset="-128"/>
                <a:sym typeface="Symbol" pitchFamily="-106" charset="2"/>
              </a:rPr>
              <a:t>j-1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⇒ optimal solution to a problem includes optimal solutions to </a:t>
            </a:r>
            <a:r>
              <a:rPr lang="en-US" dirty="0" err="1">
                <a:ea typeface="ＭＳ Ｐゴシック" pitchFamily="-106" charset="-128"/>
                <a:sym typeface="Symbol" pitchFamily="-106" charset="2"/>
              </a:rPr>
              <a:t>subproblems</a:t>
            </a:r>
            <a:endParaRPr lang="en-US" baseline="-25000" dirty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592900" name="Freeform 4"/>
          <p:cNvSpPr>
            <a:spLocks/>
          </p:cNvSpPr>
          <p:nvPr/>
        </p:nvSpPr>
        <p:spPr bwMode="auto">
          <a:xfrm rot="-471842">
            <a:off x="2870200" y="1971675"/>
            <a:ext cx="1050925" cy="1157288"/>
          </a:xfrm>
          <a:custGeom>
            <a:avLst/>
            <a:gdLst>
              <a:gd name="T0" fmla="*/ 629216 w 628"/>
              <a:gd name="T1" fmla="*/ 10241 h 678"/>
              <a:gd name="T2" fmla="*/ 553911 w 628"/>
              <a:gd name="T3" fmla="*/ 290175 h 678"/>
              <a:gd name="T4" fmla="*/ 440117 w 628"/>
              <a:gd name="T5" fmla="*/ 549626 h 678"/>
              <a:gd name="T6" fmla="*/ 147263 w 628"/>
              <a:gd name="T7" fmla="*/ 626438 h 678"/>
              <a:gd name="T8" fmla="*/ 61918 w 628"/>
              <a:gd name="T9" fmla="*/ 665697 h 678"/>
              <a:gd name="T10" fmla="*/ 25102 w 628"/>
              <a:gd name="T11" fmla="*/ 752749 h 678"/>
              <a:gd name="T12" fmla="*/ 5020 w 628"/>
              <a:gd name="T13" fmla="*/ 810784 h 678"/>
              <a:gd name="T14" fmla="*/ 53550 w 628"/>
              <a:gd name="T15" fmla="*/ 1032683 h 678"/>
              <a:gd name="T16" fmla="*/ 90366 w 628"/>
              <a:gd name="T17" fmla="*/ 1080477 h 678"/>
              <a:gd name="T18" fmla="*/ 100407 w 628"/>
              <a:gd name="T19" fmla="*/ 1109494 h 678"/>
              <a:gd name="T20" fmla="*/ 232609 w 628"/>
              <a:gd name="T21" fmla="*/ 1157288 h 678"/>
              <a:gd name="T22" fmla="*/ 364812 w 628"/>
              <a:gd name="T23" fmla="*/ 1138512 h 678"/>
              <a:gd name="T24" fmla="*/ 440117 w 628"/>
              <a:gd name="T25" fmla="*/ 1118029 h 678"/>
              <a:gd name="T26" fmla="*/ 468565 w 628"/>
              <a:gd name="T27" fmla="*/ 1109494 h 678"/>
              <a:gd name="T28" fmla="*/ 543870 w 628"/>
              <a:gd name="T29" fmla="*/ 1012200 h 678"/>
              <a:gd name="T30" fmla="*/ 592400 w 628"/>
              <a:gd name="T31" fmla="*/ 925148 h 678"/>
              <a:gd name="T32" fmla="*/ 714562 w 628"/>
              <a:gd name="T33" fmla="*/ 665697 h 678"/>
              <a:gd name="T34" fmla="*/ 903662 w 628"/>
              <a:gd name="T35" fmla="*/ 501833 h 678"/>
              <a:gd name="T36" fmla="*/ 960559 w 628"/>
              <a:gd name="T37" fmla="*/ 433556 h 678"/>
              <a:gd name="T38" fmla="*/ 1035864 w 628"/>
              <a:gd name="T39" fmla="*/ 298710 h 678"/>
              <a:gd name="T40" fmla="*/ 968926 w 628"/>
              <a:gd name="T41" fmla="*/ 87053 h 678"/>
              <a:gd name="T42" fmla="*/ 696154 w 628"/>
              <a:gd name="T43" fmla="*/ 0 h 678"/>
              <a:gd name="T44" fmla="*/ 629216 w 628"/>
              <a:gd name="T45" fmla="*/ 10241 h 67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28"/>
              <a:gd name="T70" fmla="*/ 0 h 678"/>
              <a:gd name="T71" fmla="*/ 628 w 628"/>
              <a:gd name="T72" fmla="*/ 678 h 67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28" h="678">
                <a:moveTo>
                  <a:pt x="376" y="6"/>
                </a:moveTo>
                <a:cubicBezTo>
                  <a:pt x="360" y="61"/>
                  <a:pt x="350" y="116"/>
                  <a:pt x="331" y="170"/>
                </a:cubicBezTo>
                <a:cubicBezTo>
                  <a:pt x="325" y="229"/>
                  <a:pt x="330" y="302"/>
                  <a:pt x="263" y="322"/>
                </a:cubicBezTo>
                <a:cubicBezTo>
                  <a:pt x="213" y="354"/>
                  <a:pt x="145" y="362"/>
                  <a:pt x="88" y="367"/>
                </a:cubicBezTo>
                <a:cubicBezTo>
                  <a:pt x="70" y="373"/>
                  <a:pt x="55" y="384"/>
                  <a:pt x="37" y="390"/>
                </a:cubicBezTo>
                <a:cubicBezTo>
                  <a:pt x="26" y="407"/>
                  <a:pt x="21" y="422"/>
                  <a:pt x="15" y="441"/>
                </a:cubicBezTo>
                <a:cubicBezTo>
                  <a:pt x="11" y="452"/>
                  <a:pt x="3" y="475"/>
                  <a:pt x="3" y="475"/>
                </a:cubicBezTo>
                <a:cubicBezTo>
                  <a:pt x="6" y="515"/>
                  <a:pt x="0" y="573"/>
                  <a:pt x="32" y="605"/>
                </a:cubicBezTo>
                <a:cubicBezTo>
                  <a:pt x="44" y="644"/>
                  <a:pt x="26" y="598"/>
                  <a:pt x="54" y="633"/>
                </a:cubicBezTo>
                <a:cubicBezTo>
                  <a:pt x="58" y="638"/>
                  <a:pt x="56" y="646"/>
                  <a:pt x="60" y="650"/>
                </a:cubicBezTo>
                <a:cubicBezTo>
                  <a:pt x="67" y="657"/>
                  <a:pt x="130" y="676"/>
                  <a:pt x="139" y="678"/>
                </a:cubicBezTo>
                <a:cubicBezTo>
                  <a:pt x="180" y="674"/>
                  <a:pt x="186" y="675"/>
                  <a:pt x="218" y="667"/>
                </a:cubicBezTo>
                <a:cubicBezTo>
                  <a:pt x="233" y="663"/>
                  <a:pt x="248" y="659"/>
                  <a:pt x="263" y="655"/>
                </a:cubicBezTo>
                <a:cubicBezTo>
                  <a:pt x="269" y="653"/>
                  <a:pt x="280" y="650"/>
                  <a:pt x="280" y="650"/>
                </a:cubicBezTo>
                <a:cubicBezTo>
                  <a:pt x="297" y="632"/>
                  <a:pt x="316" y="618"/>
                  <a:pt x="325" y="593"/>
                </a:cubicBezTo>
                <a:cubicBezTo>
                  <a:pt x="340" y="551"/>
                  <a:pt x="329" y="567"/>
                  <a:pt x="354" y="542"/>
                </a:cubicBezTo>
                <a:cubicBezTo>
                  <a:pt x="366" y="489"/>
                  <a:pt x="379" y="421"/>
                  <a:pt x="427" y="390"/>
                </a:cubicBezTo>
                <a:cubicBezTo>
                  <a:pt x="448" y="358"/>
                  <a:pt x="507" y="316"/>
                  <a:pt x="540" y="294"/>
                </a:cubicBezTo>
                <a:cubicBezTo>
                  <a:pt x="550" y="278"/>
                  <a:pt x="561" y="268"/>
                  <a:pt x="574" y="254"/>
                </a:cubicBezTo>
                <a:cubicBezTo>
                  <a:pt x="583" y="225"/>
                  <a:pt x="608" y="205"/>
                  <a:pt x="619" y="175"/>
                </a:cubicBezTo>
                <a:cubicBezTo>
                  <a:pt x="614" y="111"/>
                  <a:pt x="628" y="83"/>
                  <a:pt x="579" y="51"/>
                </a:cubicBezTo>
                <a:cubicBezTo>
                  <a:pt x="556" y="16"/>
                  <a:pt x="453" y="4"/>
                  <a:pt x="416" y="0"/>
                </a:cubicBezTo>
                <a:cubicBezTo>
                  <a:pt x="408" y="2"/>
                  <a:pt x="376" y="18"/>
                  <a:pt x="376" y="6"/>
                </a:cubicBezTo>
                <a:close/>
              </a:path>
            </a:pathLst>
          </a:custGeom>
          <a:solidFill>
            <a:srgbClr val="EAEAEA">
              <a:alpha val="39999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1804988" y="3425825"/>
            <a:ext cx="1368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  <a:sym typeface="Symbol" pitchFamily="-106" charset="2"/>
              </a:rPr>
              <a:t>c[i, j] =</a:t>
            </a:r>
          </a:p>
        </p:txBody>
      </p:sp>
      <p:sp>
        <p:nvSpPr>
          <p:cNvPr id="592902" name="Text Box 6"/>
          <p:cNvSpPr txBox="1">
            <a:spLocks noChangeArrowheads="1"/>
          </p:cNvSpPr>
          <p:nvPr/>
        </p:nvSpPr>
        <p:spPr bwMode="auto">
          <a:xfrm>
            <a:off x="3079750" y="34163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  <a:sym typeface="Symbol" pitchFamily="-106" charset="2"/>
              </a:rPr>
              <a:t>c[i - 1, j - 1] + 1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3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0" grpId="0" animBg="1"/>
      <p:bldP spid="592901" grpId="0"/>
      <p:bldP spid="5929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674AC8-D932-B845-B17F-18EB24D68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Matrix-Chain Multiplication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6488"/>
            <a:ext cx="8337550" cy="51847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Given a chain of matrices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⟩, where for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1, 2, …, n matrix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has dimensions p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 p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fully parenthesize the product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in a way that minimizes the number of scalar multiplications.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   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∙∙∙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  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∙∙∙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n-1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endParaRPr lang="en-US" sz="2400" baseline="-25000" dirty="0">
              <a:solidFill>
                <a:srgbClr val="CC0000"/>
              </a:solidFill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BAB42-2C16-634B-B4A8-9A0D33B6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9324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: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determine the minimum cost of parenthesizing 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for 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j ≤ 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Let m[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= the minimum number of multiplications needed to compute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Full problem </a:t>
            </a:r>
            <a:r>
              <a:rPr lang="en-US" dirty="0">
                <a:latin typeface="Comic Sans MS" pitchFamily="-106" charset="0"/>
              </a:rPr>
              <a:t>(A</a:t>
            </a:r>
            <a:r>
              <a:rPr lang="en-US" baseline="-25000" dirty="0">
                <a:latin typeface="Comic Sans MS" pitchFamily="-106" charset="0"/>
              </a:rPr>
              <a:t>1..n</a:t>
            </a:r>
            <a:r>
              <a:rPr lang="en-US" dirty="0">
                <a:latin typeface="Comic Sans MS" pitchFamily="-106" charset="0"/>
              </a:rPr>
              <a:t>): m[1, n]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j: A</a:t>
            </a:r>
            <a:r>
              <a:rPr lang="en-US" baseline="-25000" dirty="0">
                <a:latin typeface="Comic Sans MS" pitchFamily="-106" charset="0"/>
              </a:rPr>
              <a:t>i…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A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⇒ m[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] =</a:t>
            </a:r>
            <a:endParaRPr lang="en-US" dirty="0">
              <a:sym typeface="Symbol" pitchFamily="-106" charset="2"/>
            </a:endParaRPr>
          </a:p>
        </p:txBody>
      </p:sp>
      <p:sp>
        <p:nvSpPr>
          <p:cNvPr id="565252" name="Rectangle 4"/>
          <p:cNvSpPr>
            <a:spLocks noChangeArrowheads="1"/>
          </p:cNvSpPr>
          <p:nvPr/>
        </p:nvSpPr>
        <p:spPr bwMode="auto">
          <a:xfrm>
            <a:off x="4226764" y="5291227"/>
            <a:ext cx="3223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>
              <a:lnSpc>
                <a:spcPct val="150000"/>
              </a:lnSpc>
              <a:spcBef>
                <a:spcPct val="20000"/>
              </a:spcBef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0, for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1, 2, …, 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1D9DF2-E8BD-5247-8826-50B02A52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Consider the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of parenthesizing   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for 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j ≤ n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  =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k+1…j</a:t>
            </a:r>
            <a:r>
              <a:rPr lang="en-US" sz="3200" dirty="0">
                <a:ea typeface="ＭＳ Ｐゴシック" pitchFamily="-106" charset="-128"/>
                <a:cs typeface="ＭＳ Ｐゴシック" pitchFamily="-106" charset="-128"/>
              </a:rPr>
              <a:t> 		for </a:t>
            </a:r>
            <a:r>
              <a:rPr lang="en-US" sz="3200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32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k &lt; j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Assume that the optimal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parenthesization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splits the product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at k (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k &lt; j)</a:t>
            </a:r>
          </a:p>
          <a:p>
            <a:pPr lvl="1" eaLnBrk="1" hangingPunct="1"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m[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j] =</a:t>
            </a:r>
            <a:endParaRPr lang="en-US" baseline="-25000" dirty="0">
              <a:solidFill>
                <a:srgbClr val="DD0111"/>
              </a:solidFill>
              <a:latin typeface="Comic Sans MS" pitchFamily="-106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baseline="-25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454616" y="5703888"/>
            <a:ext cx="31149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min 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i…k</a:t>
            </a: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6617304" y="5703888"/>
            <a:ext cx="26114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i…</a:t>
            </a:r>
            <a:r>
              <a:rPr lang="en-US" sz="2000" baseline="-25000" dirty="0" err="1"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000" baseline="-25000" dirty="0" err="1"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…j</a:t>
            </a:r>
          </a:p>
        </p:txBody>
      </p:sp>
      <p:sp>
        <p:nvSpPr>
          <p:cNvPr id="566278" name="AutoShape 6"/>
          <p:cNvSpPr>
            <a:spLocks/>
          </p:cNvSpPr>
          <p:nvPr/>
        </p:nvSpPr>
        <p:spPr bwMode="auto">
          <a:xfrm rot="-5400000">
            <a:off x="2593975" y="5083176"/>
            <a:ext cx="73025" cy="939800"/>
          </a:xfrm>
          <a:prstGeom prst="leftBrace">
            <a:avLst>
              <a:gd name="adj1" fmla="val 1072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79" name="AutoShape 7"/>
          <p:cNvSpPr>
            <a:spLocks/>
          </p:cNvSpPr>
          <p:nvPr/>
        </p:nvSpPr>
        <p:spPr bwMode="auto">
          <a:xfrm rot="-5400000">
            <a:off x="5122069" y="4934744"/>
            <a:ext cx="73025" cy="1236663"/>
          </a:xfrm>
          <a:prstGeom prst="leftBrace">
            <a:avLst>
              <a:gd name="adj1" fmla="val 1411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80" name="AutoShape 8"/>
          <p:cNvSpPr>
            <a:spLocks/>
          </p:cNvSpPr>
          <p:nvPr/>
        </p:nvSpPr>
        <p:spPr bwMode="auto">
          <a:xfrm rot="-5400000">
            <a:off x="7620000" y="5083176"/>
            <a:ext cx="73025" cy="939800"/>
          </a:xfrm>
          <a:prstGeom prst="leftBrace">
            <a:avLst>
              <a:gd name="adj1" fmla="val 1072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81" name="Text Box 9"/>
          <p:cNvSpPr txBox="1">
            <a:spLocks noChangeArrowheads="1"/>
          </p:cNvSpPr>
          <p:nvPr/>
        </p:nvSpPr>
        <p:spPr bwMode="auto">
          <a:xfrm>
            <a:off x="3576906" y="5703888"/>
            <a:ext cx="31149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min 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k+1…j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68492" y="2819400"/>
            <a:ext cx="1379538" cy="879475"/>
            <a:chOff x="1061" y="1776"/>
            <a:chExt cx="869" cy="554"/>
          </a:xfrm>
        </p:grpSpPr>
        <p:sp>
          <p:nvSpPr>
            <p:cNvPr id="40979" name="Oval 11"/>
            <p:cNvSpPr>
              <a:spLocks noChangeArrowheads="1"/>
            </p:cNvSpPr>
            <p:nvPr/>
          </p:nvSpPr>
          <p:spPr bwMode="auto">
            <a:xfrm>
              <a:off x="1449" y="1776"/>
              <a:ext cx="481" cy="4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Text Box 12"/>
            <p:cNvSpPr txBox="1">
              <a:spLocks noChangeArrowheads="1"/>
            </p:cNvSpPr>
            <p:nvPr/>
          </p:nvSpPr>
          <p:spPr bwMode="auto">
            <a:xfrm>
              <a:off x="1061" y="2099"/>
              <a:ext cx="7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m[i, k]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70255" y="2819400"/>
            <a:ext cx="1752600" cy="879475"/>
            <a:chOff x="1944" y="1776"/>
            <a:chExt cx="1104" cy="554"/>
          </a:xfrm>
        </p:grpSpPr>
        <p:sp>
          <p:nvSpPr>
            <p:cNvPr id="40977" name="Oval 14"/>
            <p:cNvSpPr>
              <a:spLocks noChangeArrowheads="1"/>
            </p:cNvSpPr>
            <p:nvPr/>
          </p:nvSpPr>
          <p:spPr bwMode="auto">
            <a:xfrm>
              <a:off x="1944" y="1776"/>
              <a:ext cx="660" cy="46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2416" y="2099"/>
              <a:ext cx="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m[k+1,j]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243167" y="2560638"/>
            <a:ext cx="2663825" cy="1084262"/>
            <a:chOff x="1423" y="1613"/>
            <a:chExt cx="1678" cy="683"/>
          </a:xfrm>
        </p:grpSpPr>
        <p:sp>
          <p:nvSpPr>
            <p:cNvPr id="40975" name="Oval 17"/>
            <p:cNvSpPr>
              <a:spLocks noChangeArrowheads="1"/>
            </p:cNvSpPr>
            <p:nvPr/>
          </p:nvSpPr>
          <p:spPr bwMode="auto">
            <a:xfrm>
              <a:off x="1423" y="1613"/>
              <a:ext cx="1242" cy="6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6" name="Text Box 18"/>
            <p:cNvSpPr txBox="1">
              <a:spLocks noChangeArrowheads="1"/>
            </p:cNvSpPr>
            <p:nvPr/>
          </p:nvSpPr>
          <p:spPr bwMode="auto">
            <a:xfrm>
              <a:off x="2570" y="1626"/>
              <a:ext cx="5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i-1</a:t>
              </a:r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k</a:t>
              </a:r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j</a:t>
              </a:r>
            </a:p>
          </p:txBody>
        </p:sp>
      </p:grpSp>
      <p:sp>
        <p:nvSpPr>
          <p:cNvPr id="566291" name="Rectangle 19"/>
          <p:cNvSpPr>
            <a:spLocks noChangeArrowheads="1"/>
          </p:cNvSpPr>
          <p:nvPr/>
        </p:nvSpPr>
        <p:spPr bwMode="auto">
          <a:xfrm>
            <a:off x="2089150" y="5048250"/>
            <a:ext cx="6116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m[i, k]        +       m[k+1, j]       +       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i-1</a:t>
            </a:r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j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A3A68-21F8-974E-B080-5228E338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8" grpId="0" animBg="1"/>
      <p:bldP spid="566279" grpId="0" animBg="1"/>
      <p:bldP spid="566280" grpId="0" animBg="1"/>
      <p:bldP spid="566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920162" cy="507682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= 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    +    m[k+1,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   +    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i-1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j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We do not know the value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 dirty="0"/>
              <a:t>There are </a:t>
            </a:r>
            <a:r>
              <a:rPr lang="en-US" dirty="0" err="1"/>
              <a:t>j</a:t>
            </a:r>
            <a:r>
              <a:rPr lang="en-US" dirty="0"/>
              <a:t> – </a:t>
            </a:r>
            <a:r>
              <a:rPr lang="en-US" dirty="0" err="1"/>
              <a:t>i</a:t>
            </a:r>
            <a:r>
              <a:rPr lang="en-US" dirty="0"/>
              <a:t>  possible values for </a:t>
            </a:r>
            <a:r>
              <a:rPr lang="en-US" dirty="0" err="1"/>
              <a:t>k</a:t>
            </a:r>
            <a:r>
              <a:rPr lang="en-US" dirty="0"/>
              <a:t>: </a:t>
            </a:r>
            <a:r>
              <a:rPr lang="en-US" dirty="0" err="1"/>
              <a:t>k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, i+1, …, j-1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Minimizing the cost of parenthesizing the product   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becomes: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endParaRPr lang="en-US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=  min {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m[k+1,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&lt;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endParaRPr lang="en-US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</a:t>
            </a:r>
            <a:r>
              <a:rPr lang="en-US" baseline="30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baseline="30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k&lt;j</a:t>
            </a:r>
            <a:endParaRPr lang="en-US" dirty="0">
              <a:solidFill>
                <a:srgbClr val="DD0111"/>
              </a:solidFill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sp>
        <p:nvSpPr>
          <p:cNvPr id="567300" name="AutoShape 4"/>
          <p:cNvSpPr>
            <a:spLocks/>
          </p:cNvSpPr>
          <p:nvPr/>
        </p:nvSpPr>
        <p:spPr bwMode="auto">
          <a:xfrm>
            <a:off x="2116138" y="3603625"/>
            <a:ext cx="106362" cy="968375"/>
          </a:xfrm>
          <a:prstGeom prst="leftBrace">
            <a:avLst>
              <a:gd name="adj1" fmla="val 75871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CA1256-0349-4146-87ED-64541A26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3. Computing the Optimal Costs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69325" cy="5076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 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j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j]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=  min {m[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k] + m[k+1, j] + 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&lt; j</a:t>
            </a:r>
            <a:endParaRPr lang="en-US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       </a:t>
            </a:r>
            <a:r>
              <a:rPr lang="en-US" baseline="30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i≤k</a:t>
            </a:r>
            <a:r>
              <a:rPr lang="en-US" baseline="30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&lt;j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How many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do we have?</a:t>
            </a:r>
          </a:p>
          <a:p>
            <a:pPr lvl="1" eaLnBrk="1" hangingPunct="1"/>
            <a:r>
              <a:rPr lang="en-US" dirty="0"/>
              <a:t>Parenthesize </a:t>
            </a:r>
            <a:r>
              <a:rPr lang="en-US" dirty="0">
                <a:latin typeface="Comic Sans MS" pitchFamily="-106" charset="0"/>
              </a:rPr>
              <a:t>A</a:t>
            </a:r>
            <a:r>
              <a:rPr lang="en-US" baseline="-25000" dirty="0">
                <a:latin typeface="Comic Sans MS" pitchFamily="-106" charset="0"/>
              </a:rPr>
              <a:t>i…j</a:t>
            </a:r>
            <a:r>
              <a:rPr lang="en-US" dirty="0"/>
              <a:t> </a:t>
            </a:r>
          </a:p>
          <a:p>
            <a:pPr lvl="1" eaLnBrk="1" hangingPunct="1">
              <a:buFontTx/>
              <a:buNone/>
            </a:pPr>
            <a:r>
              <a:rPr lang="en-US" dirty="0"/>
              <a:t>	for 1 </a:t>
            </a:r>
            <a:r>
              <a:rPr lang="en-US" dirty="0">
                <a:sym typeface="Symbol" pitchFamily="-106" charset="2"/>
              </a:rPr>
              <a:t>≤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≤ j ≤ n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One </a:t>
            </a:r>
            <a:r>
              <a:rPr lang="en-US" dirty="0" err="1">
                <a:sym typeface="Symbol" pitchFamily="-106" charset="2"/>
              </a:rPr>
              <a:t>subproblem</a:t>
            </a:r>
            <a:r>
              <a:rPr lang="en-US" dirty="0">
                <a:sym typeface="Symbol" pitchFamily="-106" charset="2"/>
              </a:rPr>
              <a:t> for each </a:t>
            </a:r>
          </a:p>
          <a:p>
            <a:pPr lvl="1" eaLnBrk="1" hangingPunct="1">
              <a:buFontTx/>
              <a:buNone/>
            </a:pPr>
            <a:r>
              <a:rPr lang="en-US" dirty="0">
                <a:sym typeface="Symbol" pitchFamily="-106" charset="2"/>
              </a:rPr>
              <a:t>	choice of </a:t>
            </a:r>
            <a:r>
              <a:rPr lang="en-US" dirty="0" err="1"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 and j</a:t>
            </a:r>
          </a:p>
        </p:txBody>
      </p:sp>
      <p:sp>
        <p:nvSpPr>
          <p:cNvPr id="45061" name="AutoShape 4"/>
          <p:cNvSpPr>
            <a:spLocks/>
          </p:cNvSpPr>
          <p:nvPr/>
        </p:nvSpPr>
        <p:spPr bwMode="auto">
          <a:xfrm>
            <a:off x="2093913" y="1374775"/>
            <a:ext cx="106362" cy="968375"/>
          </a:xfrm>
          <a:prstGeom prst="leftBrace">
            <a:avLst>
              <a:gd name="adj1" fmla="val 75871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3233738" y="3495675"/>
            <a:ext cx="14318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6" charset="0"/>
                <a:sym typeface="Symbol" pitchFamily="-106" charset="2"/>
              </a:rPr>
              <a:t>⇒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(n</a:t>
            </a:r>
            <a:r>
              <a:rPr lang="en-US" sz="2400" baseline="30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</a:p>
        </p:txBody>
      </p:sp>
      <p:graphicFrame>
        <p:nvGraphicFramePr>
          <p:cNvPr id="568326" name="Group 6"/>
          <p:cNvGraphicFramePr>
            <a:graphicFrameLocks noGrp="1"/>
          </p:cNvGraphicFramePr>
          <p:nvPr/>
        </p:nvGraphicFramePr>
        <p:xfrm>
          <a:off x="5172075" y="3632200"/>
          <a:ext cx="3338513" cy="2743200"/>
        </p:xfrm>
        <a:graphic>
          <a:graphicData uri="http://schemas.openxmlformats.org/drawingml/2006/table">
            <a:tbl>
              <a:tblPr/>
              <a:tblGrid>
                <a:gridCol w="55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5114" name="Text Box 57"/>
          <p:cNvSpPr txBox="1">
            <a:spLocks noChangeArrowheads="1"/>
          </p:cNvSpPr>
          <p:nvPr/>
        </p:nvSpPr>
        <p:spPr bwMode="auto">
          <a:xfrm>
            <a:off x="5307013" y="329565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45115" name="Text Box 58"/>
          <p:cNvSpPr txBox="1">
            <a:spLocks noChangeArrowheads="1"/>
          </p:cNvSpPr>
          <p:nvPr/>
        </p:nvSpPr>
        <p:spPr bwMode="auto">
          <a:xfrm>
            <a:off x="4862513" y="59642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</a:p>
        </p:txBody>
      </p:sp>
      <p:sp>
        <p:nvSpPr>
          <p:cNvPr id="45116" name="Text Box 59"/>
          <p:cNvSpPr txBox="1">
            <a:spLocks noChangeArrowheads="1"/>
          </p:cNvSpPr>
          <p:nvPr/>
        </p:nvSpPr>
        <p:spPr bwMode="auto">
          <a:xfrm>
            <a:off x="5845175" y="32956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45117" name="Text Box 60"/>
          <p:cNvSpPr txBox="1">
            <a:spLocks noChangeArrowheads="1"/>
          </p:cNvSpPr>
          <p:nvPr/>
        </p:nvSpPr>
        <p:spPr bwMode="auto">
          <a:xfrm>
            <a:off x="6407150" y="32956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45118" name="Text Box 61"/>
          <p:cNvSpPr txBox="1">
            <a:spLocks noChangeArrowheads="1"/>
          </p:cNvSpPr>
          <p:nvPr/>
        </p:nvSpPr>
        <p:spPr bwMode="auto">
          <a:xfrm>
            <a:off x="8066088" y="329565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45119" name="Text Box 62"/>
          <p:cNvSpPr txBox="1">
            <a:spLocks noChangeArrowheads="1"/>
          </p:cNvSpPr>
          <p:nvPr/>
        </p:nvSpPr>
        <p:spPr bwMode="auto">
          <a:xfrm>
            <a:off x="4826000" y="55197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</a:p>
        </p:txBody>
      </p:sp>
      <p:sp>
        <p:nvSpPr>
          <p:cNvPr id="45120" name="Text Box 63"/>
          <p:cNvSpPr txBox="1">
            <a:spLocks noChangeArrowheads="1"/>
          </p:cNvSpPr>
          <p:nvPr/>
        </p:nvSpPr>
        <p:spPr bwMode="auto">
          <a:xfrm>
            <a:off x="4826000" y="50625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</a:p>
        </p:txBody>
      </p:sp>
      <p:sp>
        <p:nvSpPr>
          <p:cNvPr id="45121" name="Text Box 64"/>
          <p:cNvSpPr txBox="1">
            <a:spLocks noChangeArrowheads="1"/>
          </p:cNvSpPr>
          <p:nvPr/>
        </p:nvSpPr>
        <p:spPr bwMode="auto">
          <a:xfrm>
            <a:off x="4846638" y="3713163"/>
            <a:ext cx="303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</a:p>
        </p:txBody>
      </p:sp>
      <p:sp>
        <p:nvSpPr>
          <p:cNvPr id="45122" name="Text Box 65"/>
          <p:cNvSpPr txBox="1">
            <a:spLocks noChangeArrowheads="1"/>
          </p:cNvSpPr>
          <p:nvPr/>
        </p:nvSpPr>
        <p:spPr bwMode="auto">
          <a:xfrm>
            <a:off x="8621713" y="483552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45123" name="Text Box 66"/>
          <p:cNvSpPr txBox="1">
            <a:spLocks noChangeArrowheads="1"/>
          </p:cNvSpPr>
          <p:nvPr/>
        </p:nvSpPr>
        <p:spPr bwMode="auto">
          <a:xfrm>
            <a:off x="6686550" y="64833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B48E81-74AB-5B4A-8EC7-371D3B8E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1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707437" cy="9064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3. Computing the Optimal Costs</a:t>
            </a:r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11250"/>
            <a:ext cx="8624887" cy="5643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                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j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j]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=  min {m[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k] + m[k+1, j] + 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sz="24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	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  </a:t>
            </a:r>
            <a:r>
              <a:rPr lang="en-US" sz="24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&lt; j</a:t>
            </a:r>
            <a:endParaRPr lang="en-US" sz="2400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    </a:t>
            </a:r>
            <a:r>
              <a:rPr lang="en-US" sz="2400" baseline="30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i≤k</a:t>
            </a:r>
            <a:r>
              <a:rPr lang="en-US" sz="2400" baseline="30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&lt;j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How do we fill in table m[1..n, 1..n]?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/>
              <a:t>Determine which entries of the table are used in computing </a:t>
            </a:r>
            <a:r>
              <a:rPr lang="en-US" sz="2000" dirty="0" err="1">
                <a:latin typeface="Comic Sans MS" pitchFamily="-106" charset="0"/>
              </a:rPr>
              <a:t>m[i</a:t>
            </a:r>
            <a:r>
              <a:rPr lang="en-US" sz="2000" dirty="0">
                <a:latin typeface="Comic Sans MS" pitchFamily="-106" charset="0"/>
              </a:rPr>
              <a:t>, </a:t>
            </a:r>
            <a:r>
              <a:rPr lang="en-US" sz="2000" dirty="0" err="1">
                <a:latin typeface="Comic Sans MS" pitchFamily="-106" charset="0"/>
              </a:rPr>
              <a:t>j</a:t>
            </a:r>
            <a:r>
              <a:rPr lang="en-US" sz="2000" dirty="0">
                <a:latin typeface="Comic Sans MS" pitchFamily="-106" charset="0"/>
              </a:rPr>
              <a:t>]</a:t>
            </a:r>
            <a:endParaRPr lang="en-US" sz="2000" dirty="0"/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000" dirty="0"/>
              <a:t>				 </a:t>
            </a:r>
            <a:r>
              <a:rPr lang="en-US" sz="2800" dirty="0">
                <a:latin typeface="Comic Sans MS" pitchFamily="-106" charset="0"/>
              </a:rPr>
              <a:t>A</a:t>
            </a:r>
            <a:r>
              <a:rPr lang="en-US" sz="2800" baseline="-25000" dirty="0">
                <a:latin typeface="Comic Sans MS" pitchFamily="-106" charset="0"/>
              </a:rPr>
              <a:t>i…</a:t>
            </a:r>
            <a:r>
              <a:rPr lang="en-US" sz="2800" baseline="-25000" dirty="0" err="1">
                <a:latin typeface="Comic Sans MS" pitchFamily="-106" charset="0"/>
              </a:rPr>
              <a:t>j</a:t>
            </a:r>
            <a:r>
              <a:rPr lang="en-US" sz="2800" dirty="0">
                <a:latin typeface="Comic Sans MS" pitchFamily="-106" charset="0"/>
              </a:rPr>
              <a:t> </a:t>
            </a:r>
            <a:r>
              <a:rPr lang="en-US" sz="2800" dirty="0">
                <a:latin typeface="Comic Sans MS" pitchFamily="-106" charset="0"/>
                <a:sym typeface="Symbol" pitchFamily="-106" charset="2"/>
              </a:rPr>
              <a:t>= </a:t>
            </a:r>
            <a:r>
              <a:rPr lang="en-US" sz="2800" dirty="0">
                <a:latin typeface="Comic Sans MS" pitchFamily="-106" charset="0"/>
              </a:rPr>
              <a:t>A</a:t>
            </a:r>
            <a:r>
              <a:rPr lang="en-US" sz="2800" baseline="-25000" dirty="0">
                <a:latin typeface="Comic Sans MS" pitchFamily="-106" charset="0"/>
              </a:rPr>
              <a:t>i…</a:t>
            </a:r>
            <a:r>
              <a:rPr lang="en-US" sz="2800" baseline="-25000" dirty="0" err="1">
                <a:latin typeface="Comic Sans MS" pitchFamily="-106" charset="0"/>
              </a:rPr>
              <a:t>k</a:t>
            </a:r>
            <a:r>
              <a:rPr lang="en-US" sz="2800" dirty="0">
                <a:latin typeface="Comic Sans MS" pitchFamily="-106" charset="0"/>
              </a:rPr>
              <a:t> A</a:t>
            </a:r>
            <a:r>
              <a:rPr lang="en-US" sz="2800" baseline="-25000" dirty="0">
                <a:latin typeface="Comic Sans MS" pitchFamily="-106" charset="0"/>
              </a:rPr>
              <a:t>k+1…</a:t>
            </a:r>
            <a:r>
              <a:rPr lang="en-US" sz="2800" baseline="-25000" dirty="0" err="1">
                <a:latin typeface="Comic Sans MS" pitchFamily="-106" charset="0"/>
              </a:rPr>
              <a:t>j</a:t>
            </a:r>
            <a:endParaRPr lang="en-US" sz="2800" dirty="0"/>
          </a:p>
          <a:p>
            <a:pPr lvl="1" eaLnBrk="1" hangingPunct="1">
              <a:lnSpc>
                <a:spcPct val="150000"/>
              </a:lnSpc>
            </a:pPr>
            <a:r>
              <a:rPr lang="en-US" sz="2000" dirty="0"/>
              <a:t>Fill in </a:t>
            </a:r>
            <a:r>
              <a:rPr lang="en-US" sz="2000" dirty="0" err="1">
                <a:latin typeface="Comic Sans MS" pitchFamily="-106" charset="0"/>
              </a:rPr>
              <a:t>m</a:t>
            </a:r>
            <a:r>
              <a:rPr lang="en-US" sz="2000" dirty="0"/>
              <a:t> such that it corresponds to solving problems of increasing length</a:t>
            </a:r>
          </a:p>
        </p:txBody>
      </p:sp>
      <p:sp>
        <p:nvSpPr>
          <p:cNvPr id="47109" name="AutoShape 4"/>
          <p:cNvSpPr>
            <a:spLocks/>
          </p:cNvSpPr>
          <p:nvPr/>
        </p:nvSpPr>
        <p:spPr bwMode="auto">
          <a:xfrm>
            <a:off x="1919288" y="1216025"/>
            <a:ext cx="106362" cy="968375"/>
          </a:xfrm>
          <a:prstGeom prst="leftBrace">
            <a:avLst>
              <a:gd name="adj1" fmla="val 75871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F5BEA5-E7B5-4446-B638-0DB87E01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1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4298</TotalTime>
  <Words>1618</Words>
  <Application>Microsoft Macintosh PowerPoint</Application>
  <PresentationFormat>On-screen Show (4:3)</PresentationFormat>
  <Paragraphs>527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Analysis of Algorithms CS 477/677</vt:lpstr>
      <vt:lpstr>Dynamic Programming</vt:lpstr>
      <vt:lpstr>Elements of Dynamic Programming</vt:lpstr>
      <vt:lpstr>Matrix-Chain Multiplication</vt:lpstr>
      <vt:lpstr>2. A Recursive Solution</vt:lpstr>
      <vt:lpstr>2. A Recursive Solution</vt:lpstr>
      <vt:lpstr>2. A Recursive Solution</vt:lpstr>
      <vt:lpstr>3. Computing the Optimal Costs</vt:lpstr>
      <vt:lpstr>3. Computing the Optimal Costs</vt:lpstr>
      <vt:lpstr>3. Computing the Optimal Costs</vt:lpstr>
      <vt:lpstr>Example: min {m[i, k] + m[k+1, j] + pi-1pkpj} </vt:lpstr>
      <vt:lpstr>Example min {m[i, k] + m[k+1, j] + pi-1pkpj} </vt:lpstr>
      <vt:lpstr>4. Construct the Optimal Solution</vt:lpstr>
      <vt:lpstr>4. Construct the Optimal Solution</vt:lpstr>
      <vt:lpstr>4. Construct the Optimal Solution</vt:lpstr>
      <vt:lpstr>4. Construct the Optimal Solution</vt:lpstr>
      <vt:lpstr>Example: A1∙∙∙A6</vt:lpstr>
      <vt:lpstr>Memoization</vt:lpstr>
      <vt:lpstr>Memoized Matrix-Chain</vt:lpstr>
      <vt:lpstr>Memoized Matrix-Chain</vt:lpstr>
      <vt:lpstr>Dynamic Progamming vs. Memoization</vt:lpstr>
      <vt:lpstr>Optimal Substructure - Examples</vt:lpstr>
      <vt:lpstr>Parameters of Optimal Substructure</vt:lpstr>
      <vt:lpstr>Parameters of Optimal Substructure</vt:lpstr>
      <vt:lpstr>Longest Common Subsequence</vt:lpstr>
      <vt:lpstr>Example</vt:lpstr>
      <vt:lpstr>Brute-Force Solution</vt:lpstr>
      <vt:lpstr>1. Making the choice</vt:lpstr>
      <vt:lpstr>Notations</vt:lpstr>
      <vt:lpstr>2. A Recursive Solution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702</cp:revision>
  <cp:lastPrinted>2020-03-31T20:02:28Z</cp:lastPrinted>
  <dcterms:created xsi:type="dcterms:W3CDTF">2011-01-18T17:28:39Z</dcterms:created>
  <dcterms:modified xsi:type="dcterms:W3CDTF">2020-03-31T21:46:16Z</dcterms:modified>
</cp:coreProperties>
</file>