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handoutMasterIdLst>
    <p:handoutMasterId r:id="rId31"/>
  </p:handoutMasterIdLst>
  <p:sldIdLst>
    <p:sldId id="256" r:id="rId2"/>
    <p:sldId id="598" r:id="rId3"/>
    <p:sldId id="601" r:id="rId4"/>
    <p:sldId id="602" r:id="rId5"/>
    <p:sldId id="603" r:id="rId6"/>
    <p:sldId id="604" r:id="rId7"/>
    <p:sldId id="605" r:id="rId8"/>
    <p:sldId id="606" r:id="rId9"/>
    <p:sldId id="607" r:id="rId10"/>
    <p:sldId id="608" r:id="rId11"/>
    <p:sldId id="609" r:id="rId12"/>
    <p:sldId id="610" r:id="rId13"/>
    <p:sldId id="611" r:id="rId14"/>
    <p:sldId id="612" r:id="rId15"/>
    <p:sldId id="613" r:id="rId16"/>
    <p:sldId id="614" r:id="rId17"/>
    <p:sldId id="615" r:id="rId18"/>
    <p:sldId id="616" r:id="rId19"/>
    <p:sldId id="617" r:id="rId20"/>
    <p:sldId id="618" r:id="rId21"/>
    <p:sldId id="619" r:id="rId22"/>
    <p:sldId id="620" r:id="rId23"/>
    <p:sldId id="621" r:id="rId24"/>
    <p:sldId id="622" r:id="rId25"/>
    <p:sldId id="623" r:id="rId26"/>
    <p:sldId id="624" r:id="rId27"/>
    <p:sldId id="625" r:id="rId28"/>
    <p:sldId id="533"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7" charset="0"/>
        <a:ea typeface="+mn-ea"/>
        <a:cs typeface="+mn-cs"/>
      </a:defRPr>
    </a:lvl1pPr>
    <a:lvl2pPr marL="457200" algn="l" rtl="0" fontAlgn="base">
      <a:spcBef>
        <a:spcPct val="0"/>
      </a:spcBef>
      <a:spcAft>
        <a:spcPct val="0"/>
      </a:spcAft>
      <a:defRPr kern="1200">
        <a:solidFill>
          <a:schemeClr val="tx1"/>
        </a:solidFill>
        <a:latin typeface="Arial" pitchFamily="-107" charset="0"/>
        <a:ea typeface="+mn-ea"/>
        <a:cs typeface="+mn-cs"/>
      </a:defRPr>
    </a:lvl2pPr>
    <a:lvl3pPr marL="914400" algn="l" rtl="0" fontAlgn="base">
      <a:spcBef>
        <a:spcPct val="0"/>
      </a:spcBef>
      <a:spcAft>
        <a:spcPct val="0"/>
      </a:spcAft>
      <a:defRPr kern="1200">
        <a:solidFill>
          <a:schemeClr val="tx1"/>
        </a:solidFill>
        <a:latin typeface="Arial" pitchFamily="-107" charset="0"/>
        <a:ea typeface="+mn-ea"/>
        <a:cs typeface="+mn-cs"/>
      </a:defRPr>
    </a:lvl3pPr>
    <a:lvl4pPr marL="1371600" algn="l" rtl="0" fontAlgn="base">
      <a:spcBef>
        <a:spcPct val="0"/>
      </a:spcBef>
      <a:spcAft>
        <a:spcPct val="0"/>
      </a:spcAft>
      <a:defRPr kern="1200">
        <a:solidFill>
          <a:schemeClr val="tx1"/>
        </a:solidFill>
        <a:latin typeface="Arial" pitchFamily="-107" charset="0"/>
        <a:ea typeface="+mn-ea"/>
        <a:cs typeface="+mn-cs"/>
      </a:defRPr>
    </a:lvl4pPr>
    <a:lvl5pPr marL="1828800" algn="l" rtl="0" fontAlgn="base">
      <a:spcBef>
        <a:spcPct val="0"/>
      </a:spcBef>
      <a:spcAft>
        <a:spcPct val="0"/>
      </a:spcAft>
      <a:defRPr kern="1200">
        <a:solidFill>
          <a:schemeClr val="tx1"/>
        </a:solidFill>
        <a:latin typeface="Arial" pitchFamily="-107" charset="0"/>
        <a:ea typeface="+mn-ea"/>
        <a:cs typeface="+mn-cs"/>
      </a:defRPr>
    </a:lvl5pPr>
    <a:lvl6pPr marL="2286000" algn="l" defTabSz="457200" rtl="0" eaLnBrk="1" latinLnBrk="0" hangingPunct="1">
      <a:defRPr kern="1200">
        <a:solidFill>
          <a:schemeClr val="tx1"/>
        </a:solidFill>
        <a:latin typeface="Arial" pitchFamily="-107" charset="0"/>
        <a:ea typeface="+mn-ea"/>
        <a:cs typeface="+mn-cs"/>
      </a:defRPr>
    </a:lvl6pPr>
    <a:lvl7pPr marL="2743200" algn="l" defTabSz="457200" rtl="0" eaLnBrk="1" latinLnBrk="0" hangingPunct="1">
      <a:defRPr kern="1200">
        <a:solidFill>
          <a:schemeClr val="tx1"/>
        </a:solidFill>
        <a:latin typeface="Arial" pitchFamily="-107" charset="0"/>
        <a:ea typeface="+mn-ea"/>
        <a:cs typeface="+mn-cs"/>
      </a:defRPr>
    </a:lvl7pPr>
    <a:lvl8pPr marL="3200400" algn="l" defTabSz="457200" rtl="0" eaLnBrk="1" latinLnBrk="0" hangingPunct="1">
      <a:defRPr kern="1200">
        <a:solidFill>
          <a:schemeClr val="tx1"/>
        </a:solidFill>
        <a:latin typeface="Arial" pitchFamily="-107" charset="0"/>
        <a:ea typeface="+mn-ea"/>
        <a:cs typeface="+mn-cs"/>
      </a:defRPr>
    </a:lvl8pPr>
    <a:lvl9pPr marL="3657600" algn="l" defTabSz="457200" rtl="0" eaLnBrk="1" latinLnBrk="0" hangingPunct="1">
      <a:defRPr kern="1200">
        <a:solidFill>
          <a:schemeClr val="tx1"/>
        </a:solidFill>
        <a:latin typeface="Arial" pitchFamily="-107"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DD0111"/>
    <a:srgbClr val="008080"/>
    <a:srgbClr val="CC0000"/>
    <a:srgbClr val="006699"/>
    <a:srgbClr val="0000FF"/>
    <a:srgbClr val="0066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54" autoAdjust="0"/>
    <p:restoredTop sz="70565" autoAdjust="0"/>
  </p:normalViewPr>
  <p:slideViewPr>
    <p:cSldViewPr snapToGrid="0">
      <p:cViewPr varScale="1">
        <p:scale>
          <a:sx n="122" d="100"/>
          <a:sy n="122" d="100"/>
        </p:scale>
        <p:origin x="3112" y="19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91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191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191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191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758A944-DF1D-734F-9309-4AD4FEC4404E}" type="slidenum">
              <a:rPr lang="en-US"/>
              <a:pPr/>
              <a:t>‹#›</a:t>
            </a:fld>
            <a:endParaRPr lang="en-US"/>
          </a:p>
        </p:txBody>
      </p:sp>
    </p:spTree>
    <p:extLst>
      <p:ext uri="{BB962C8B-B14F-4D97-AF65-F5344CB8AC3E}">
        <p14:creationId xmlns:p14="http://schemas.microsoft.com/office/powerpoint/2010/main" val="4223314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710812-67AE-FE4D-9D9A-C73870DE505A}" type="slidenum">
              <a:rPr lang="en-US"/>
              <a:pPr/>
              <a:t>‹#›</a:t>
            </a:fld>
            <a:endParaRPr lang="en-US"/>
          </a:p>
        </p:txBody>
      </p:sp>
    </p:spTree>
    <p:extLst>
      <p:ext uri="{BB962C8B-B14F-4D97-AF65-F5344CB8AC3E}">
        <p14:creationId xmlns:p14="http://schemas.microsoft.com/office/powerpoint/2010/main" val="853522504"/>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107" charset="0"/>
        <a:ea typeface="+mn-ea"/>
        <a:cs typeface="+mn-cs"/>
      </a:defRPr>
    </a:lvl1pPr>
    <a:lvl2pPr marL="4572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fontAlgn="base">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CA0E7-94E2-C941-B143-F3AB1AB4DDC0}" type="slidenum">
              <a:rPr lang="en-US"/>
              <a:pPr/>
              <a:t>1</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874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EDB2065-F694-B04B-8D87-C6DAC1E6569C}" type="slidenum">
              <a:rPr lang="en-US"/>
              <a:pPr/>
              <a:t>10</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10305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0ECCDA7-D945-5141-915D-6388E7D7C518}" type="slidenum">
              <a:rPr lang="en-US"/>
              <a:pPr/>
              <a:t>11</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972077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36F9452B-D18B-6043-B0AB-8401F0606751}" type="slidenum">
              <a:rPr lang="en-US"/>
              <a:pPr/>
              <a:t>12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8497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6391EA6-1551-C145-89D7-E1682B713543}" type="slidenum">
              <a:rPr lang="en-US"/>
              <a:pPr/>
              <a:t>13</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805070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9C533847-F095-A74E-8734-998244EBD9A3}" type="slidenum">
              <a:rPr lang="en-US"/>
              <a:pPr/>
              <a:t>14</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479479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28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93261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391171" name="Rectangle 3"/>
          <p:cNvSpPr>
            <a:spLocks noGrp="1" noChangeArrowheads="1"/>
          </p:cNvSpPr>
          <p:nvPr>
            <p:ph type="body" idx="1"/>
          </p:nvPr>
        </p:nvSpPr>
        <p:spPr bwMode="auto">
          <a:xfrm>
            <a:off x="916123" y="4344539"/>
            <a:ext cx="5025755" cy="4112938"/>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en-US"/>
          </a:p>
        </p:txBody>
      </p:sp>
    </p:spTree>
    <p:extLst>
      <p:ext uri="{BB962C8B-B14F-4D97-AF65-F5344CB8AC3E}">
        <p14:creationId xmlns:p14="http://schemas.microsoft.com/office/powerpoint/2010/main" val="1001681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0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84151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0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20517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11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048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07E5980C-6566-D440-9926-2A619883E96E}" type="slidenum">
              <a:rPr lang="en-US"/>
              <a:pPr/>
              <a:t>2</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2107421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6195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96572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7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77160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4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91718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52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26585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Rot="1" noChangeAspect="1" noChangeArrowheads="1"/>
          </p:cNvSpPr>
          <p:nvPr>
            <p:ph type="sldImg"/>
          </p:nvPr>
        </p:nvSpPr>
        <p:spPr>
          <a:ln/>
          <a:extLst>
            <a:ext uri="{FAA26D3D-D897-4be2-8F04-BA451C77F1D7}">
              <ma14:placeholderFlag xmlns:ma14="http://schemas.microsoft.com/office/mac/drawingml/2011/main" xmlns="" val="1"/>
            </a:ext>
          </a:extLst>
        </p:spPr>
      </p:sp>
      <p:sp>
        <p:nvSpPr>
          <p:cNvPr id="566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952009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555011" name="Rectangle 3"/>
          <p:cNvSpPr>
            <a:spLocks noGrp="1" noChangeArrowheads="1"/>
          </p:cNvSpPr>
          <p:nvPr>
            <p:ph type="body" idx="1"/>
          </p:nvPr>
        </p:nvSpPr>
        <p:spPr/>
        <p:txBody>
          <a:bodyPr/>
          <a:lstStyle/>
          <a:p>
            <a:r>
              <a:rPr lang="en-US" dirty="0"/>
              <a:t>the term "regression" stems from the work of Sir Francis Galton (1822-1911), a famous geneticist, who studied the heights of fathers and their sons. He found that offspring of a parent of larger than average height tended to be smaller than their parents, and offspring of parents of smaller than average size tended to be larger than their parents. "regression toward mediocrity".</a:t>
            </a:r>
          </a:p>
          <a:p>
            <a:endParaRPr lang="en-US" dirty="0"/>
          </a:p>
          <a:p>
            <a:r>
              <a:rPr lang="en-US" dirty="0"/>
              <a:t>Gauss (1809-1811) used Gaussian elimination to solve multiple linear regression</a:t>
            </a:r>
          </a:p>
          <a:p>
            <a:r>
              <a:rPr lang="en-US" dirty="0"/>
              <a:t>Gauss-Markov theorem (least squares estimates are uniformly minimum variance estimates (UMVUE) among all linear unbiased estimates)</a:t>
            </a:r>
          </a:p>
          <a:p>
            <a:endParaRPr lang="en-US" dirty="0"/>
          </a:p>
        </p:txBody>
      </p:sp>
    </p:spTree>
    <p:extLst>
      <p:ext uri="{BB962C8B-B14F-4D97-AF65-F5344CB8AC3E}">
        <p14:creationId xmlns:p14="http://schemas.microsoft.com/office/powerpoint/2010/main" val="443293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Rot="1" noChangeAspect="1" noChangeArrowheads="1"/>
          </p:cNvSpPr>
          <p:nvPr>
            <p:ph type="sldImg"/>
          </p:nvPr>
        </p:nvSpPr>
        <p:spPr>
          <a:ln/>
          <a:extLst>
            <a:ext uri="{FAA26D3D-D897-4be2-8F04-BA451C77F1D7}">
              <ma14:placeholderFlag xmlns="" xmlns:ma14="http://schemas.microsoft.com/office/mac/drawingml/2011/main" val="1"/>
            </a:ext>
          </a:extLst>
        </p:spPr>
      </p:sp>
      <p:sp>
        <p:nvSpPr>
          <p:cNvPr id="568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47313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231650-2C0C-EB4F-9F71-55B41D998932}" type="slidenum">
              <a:rPr lang="en-US"/>
              <a:pPr/>
              <a:t>28</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8896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5E6F319C-AF47-B14D-823D-0D5A6DE8D7F7}" type="slidenum">
              <a:rPr lang="en-US"/>
              <a:pPr/>
              <a:t>3</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154503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6F8CF6F7-134D-AD41-8423-C23089550F72}" type="slidenum">
              <a:rPr lang="en-US"/>
              <a:pPr/>
              <a:t>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944533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0F37B05-9626-2C46-9FE5-A746CDD69BF5}" type="slidenum">
              <a:rPr lang="en-US"/>
              <a:pPr/>
              <a:t>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5335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E554D58-5BA6-4740-B46F-B9A8D80E1EB7}" type="slidenum">
              <a:rPr lang="en-US"/>
              <a:pPr/>
              <a:t>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323721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424F4EE-5AF7-EE41-8B28-4A88E3897FCB}" type="slidenum">
              <a:rPr lang="en-US"/>
              <a:pPr/>
              <a:t>7</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694214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EFBB622-6D1F-9245-A56D-650D60000AA6}" type="slidenum">
              <a:rPr lang="en-US"/>
              <a:pPr/>
              <a:t>8</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465537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B5747D3A-F35E-4847-BDE7-D0A6977860EE}" type="slidenum">
              <a:rPr lang="en-US"/>
              <a:pPr/>
              <a:t>9</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67259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7172" name="Rectangle 4"/>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7173" name="Rectangle 5"/>
          <p:cNvSpPr>
            <a:spLocks noGrp="1" noChangeArrowheads="1"/>
          </p:cNvSpPr>
          <p:nvPr>
            <p:ph type="ftr" sz="quarter" idx="3"/>
          </p:nvPr>
        </p:nvSpPr>
        <p:spPr>
          <a:xfrm>
            <a:off x="3124200" y="6245225"/>
            <a:ext cx="2895600" cy="476250"/>
          </a:xfrm>
        </p:spPr>
        <p:txBody>
          <a:bodyPr/>
          <a:lstStyle>
            <a:lvl1pPr>
              <a:defRPr/>
            </a:lvl1pPr>
          </a:lstStyle>
          <a:p>
            <a:r>
              <a:rPr lang="en-US"/>
              <a:t>CS 477/677 - Lecture 18</a:t>
            </a:r>
          </a:p>
        </p:txBody>
      </p:sp>
      <p:sp>
        <p:nvSpPr>
          <p:cNvPr id="7174" name="Rectangle 6"/>
          <p:cNvSpPr>
            <a:spLocks noGrp="1" noChangeArrowheads="1"/>
          </p:cNvSpPr>
          <p:nvPr>
            <p:ph type="sldNum" sz="quarter" idx="4"/>
          </p:nvPr>
        </p:nvSpPr>
        <p:spPr>
          <a:xfrm>
            <a:off x="6553200" y="6245225"/>
            <a:ext cx="2133600" cy="476250"/>
          </a:xfrm>
        </p:spPr>
        <p:txBody>
          <a:bodyPr/>
          <a:lstStyle>
            <a:lvl1pPr>
              <a:defRPr/>
            </a:lvl1pPr>
          </a:lstStyle>
          <a:p>
            <a:fld id="{FECC251D-6C91-D145-A330-D4816856CDF3}" type="slidenum">
              <a:rPr lang="en-US"/>
              <a:pPr/>
              <a:t>‹#›</a:t>
            </a:fld>
            <a:endParaRPr lang="en-US"/>
          </a:p>
        </p:txBody>
      </p:sp>
      <p:sp>
        <p:nvSpPr>
          <p:cNvPr id="7175" name="AutoShape 7"/>
          <p:cNvSpPr>
            <a:spLocks noChangeArrowheads="1"/>
          </p:cNvSpPr>
          <p:nvPr userDrawn="1"/>
        </p:nvSpPr>
        <p:spPr bwMode="auto">
          <a:xfrm>
            <a:off x="327025" y="3671888"/>
            <a:ext cx="8237538" cy="176212"/>
          </a:xfrm>
          <a:prstGeom prst="roundRect">
            <a:avLst>
              <a:gd name="adj" fmla="val 16667"/>
            </a:avLst>
          </a:prstGeom>
          <a:gradFill rotWithShape="1">
            <a:gsLst>
              <a:gs pos="0">
                <a:schemeClr val="bg1"/>
              </a:gs>
              <a:gs pos="50000">
                <a:schemeClr val="tx2"/>
              </a:gs>
              <a:gs pos="100000">
                <a:schemeClr val="bg1"/>
              </a:gs>
            </a:gsLst>
            <a:lin ang="5400000" scaled="1"/>
          </a:gradFill>
          <a:ln w="9525">
            <a:noFill/>
            <a:round/>
            <a:headEnd/>
            <a:tailEnd/>
          </a:ln>
          <a:effectLst/>
        </p:spPr>
        <p:txBody>
          <a:bodyPr wrap="none" anchor="ctr">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CS 477/677 - Lecture 18</a:t>
            </a:r>
          </a:p>
        </p:txBody>
      </p:sp>
      <p:sp>
        <p:nvSpPr>
          <p:cNvPr id="6" name="Slide Number Placeholder 5"/>
          <p:cNvSpPr>
            <a:spLocks noGrp="1"/>
          </p:cNvSpPr>
          <p:nvPr>
            <p:ph type="sldNum" sz="quarter" idx="12"/>
          </p:nvPr>
        </p:nvSpPr>
        <p:spPr/>
        <p:txBody>
          <a:bodyPr/>
          <a:lstStyle>
            <a:lvl1pPr>
              <a:defRPr smtClean="0"/>
            </a:lvl1pPr>
          </a:lstStyle>
          <a:p>
            <a:fld id="{9F4A3A4D-74B0-2047-A278-A312EE9C247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21450" y="100013"/>
            <a:ext cx="2058988" cy="6191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1313" y="100013"/>
            <a:ext cx="6027737" cy="6191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CS 477/677 - Lecture 18</a:t>
            </a:r>
          </a:p>
        </p:txBody>
      </p:sp>
      <p:sp>
        <p:nvSpPr>
          <p:cNvPr id="6" name="Slide Number Placeholder 5"/>
          <p:cNvSpPr>
            <a:spLocks noGrp="1"/>
          </p:cNvSpPr>
          <p:nvPr>
            <p:ph type="sldNum" sz="quarter" idx="12"/>
          </p:nvPr>
        </p:nvSpPr>
        <p:spPr/>
        <p:txBody>
          <a:bodyPr/>
          <a:lstStyle>
            <a:lvl1pPr>
              <a:defRPr smtClean="0"/>
            </a:lvl1pPr>
          </a:lstStyle>
          <a:p>
            <a:fld id="{806D4460-01C1-F445-8BDA-1E58F2564BB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1313" y="100013"/>
            <a:ext cx="8229600" cy="906462"/>
          </a:xfrm>
        </p:spPr>
        <p:txBody>
          <a:bodyPr/>
          <a:lstStyle/>
          <a:p>
            <a:r>
              <a:rPr lang="en-US"/>
              <a:t>Click to edit Master title style</a:t>
            </a:r>
          </a:p>
        </p:txBody>
      </p:sp>
      <p:sp>
        <p:nvSpPr>
          <p:cNvPr id="3" name="Text Placeholder 2"/>
          <p:cNvSpPr>
            <a:spLocks noGrp="1"/>
          </p:cNvSpPr>
          <p:nvPr>
            <p:ph type="body" sz="half" idx="1"/>
          </p:nvPr>
        </p:nvSpPr>
        <p:spPr>
          <a:xfrm>
            <a:off x="350838" y="1214438"/>
            <a:ext cx="4038600" cy="507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41838" y="1214438"/>
            <a:ext cx="4038600" cy="507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97625"/>
            <a:ext cx="2133600" cy="323850"/>
          </a:xfrm>
        </p:spPr>
        <p:txBody>
          <a:bodyPr/>
          <a:lstStyle>
            <a:lvl1pPr>
              <a:defRPr/>
            </a:lvl1pPr>
          </a:lstStyle>
          <a:p>
            <a:endParaRPr lang="en-US"/>
          </a:p>
        </p:txBody>
      </p:sp>
      <p:sp>
        <p:nvSpPr>
          <p:cNvPr id="6" name="Footer Placeholder 5"/>
          <p:cNvSpPr>
            <a:spLocks noGrp="1"/>
          </p:cNvSpPr>
          <p:nvPr>
            <p:ph type="ftr" sz="quarter" idx="11"/>
          </p:nvPr>
        </p:nvSpPr>
        <p:spPr>
          <a:xfrm>
            <a:off x="3124200" y="6397625"/>
            <a:ext cx="2895600" cy="323850"/>
          </a:xfrm>
        </p:spPr>
        <p:txBody>
          <a:bodyPr/>
          <a:lstStyle>
            <a:lvl1pPr>
              <a:defRPr/>
            </a:lvl1pPr>
          </a:lstStyle>
          <a:p>
            <a:r>
              <a:rPr lang="en-US"/>
              <a:t>CS 477/677 - Lecture 18</a:t>
            </a:r>
          </a:p>
        </p:txBody>
      </p:sp>
      <p:sp>
        <p:nvSpPr>
          <p:cNvPr id="7" name="Slide Number Placeholder 6"/>
          <p:cNvSpPr>
            <a:spLocks noGrp="1"/>
          </p:cNvSpPr>
          <p:nvPr>
            <p:ph type="sldNum" sz="quarter" idx="12"/>
          </p:nvPr>
        </p:nvSpPr>
        <p:spPr>
          <a:xfrm>
            <a:off x="6553200" y="6397625"/>
            <a:ext cx="2133600" cy="323850"/>
          </a:xfrm>
        </p:spPr>
        <p:txBody>
          <a:bodyPr/>
          <a:lstStyle>
            <a:lvl1pPr>
              <a:defRPr smtClean="0"/>
            </a:lvl1pPr>
          </a:lstStyle>
          <a:p>
            <a:fld id="{4BB3E6CA-E5DD-7148-9225-3475819DBBA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41313" y="100013"/>
            <a:ext cx="8229600" cy="906462"/>
          </a:xfrm>
        </p:spPr>
        <p:txBody>
          <a:bodyPr/>
          <a:lstStyle/>
          <a:p>
            <a:r>
              <a:rPr lang="en-US"/>
              <a:t>Click to edit Master title style</a:t>
            </a:r>
          </a:p>
        </p:txBody>
      </p:sp>
      <p:sp>
        <p:nvSpPr>
          <p:cNvPr id="3" name="Text Placeholder 2"/>
          <p:cNvSpPr>
            <a:spLocks noGrp="1"/>
          </p:cNvSpPr>
          <p:nvPr>
            <p:ph type="body" sz="half" idx="1"/>
          </p:nvPr>
        </p:nvSpPr>
        <p:spPr>
          <a:xfrm>
            <a:off x="350838" y="1214438"/>
            <a:ext cx="4038600" cy="507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41838" y="1214438"/>
            <a:ext cx="4038600" cy="2462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41838" y="3829050"/>
            <a:ext cx="4038600" cy="2462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6397625"/>
            <a:ext cx="2133600" cy="323850"/>
          </a:xfrm>
        </p:spPr>
        <p:txBody>
          <a:bodyPr/>
          <a:lstStyle>
            <a:lvl1pPr>
              <a:defRPr/>
            </a:lvl1pPr>
          </a:lstStyle>
          <a:p>
            <a:endParaRPr lang="en-US"/>
          </a:p>
        </p:txBody>
      </p:sp>
      <p:sp>
        <p:nvSpPr>
          <p:cNvPr id="7" name="Footer Placeholder 6"/>
          <p:cNvSpPr>
            <a:spLocks noGrp="1"/>
          </p:cNvSpPr>
          <p:nvPr>
            <p:ph type="ftr" sz="quarter" idx="11"/>
          </p:nvPr>
        </p:nvSpPr>
        <p:spPr>
          <a:xfrm>
            <a:off x="3124200" y="6397625"/>
            <a:ext cx="2895600" cy="323850"/>
          </a:xfrm>
        </p:spPr>
        <p:txBody>
          <a:bodyPr/>
          <a:lstStyle>
            <a:lvl1pPr>
              <a:defRPr/>
            </a:lvl1pPr>
          </a:lstStyle>
          <a:p>
            <a:r>
              <a:rPr lang="en-US"/>
              <a:t>CS 477/677 - Lecture 18</a:t>
            </a:r>
          </a:p>
        </p:txBody>
      </p:sp>
      <p:sp>
        <p:nvSpPr>
          <p:cNvPr id="8" name="Slide Number Placeholder 7"/>
          <p:cNvSpPr>
            <a:spLocks noGrp="1"/>
          </p:cNvSpPr>
          <p:nvPr>
            <p:ph type="sldNum" sz="quarter" idx="12"/>
          </p:nvPr>
        </p:nvSpPr>
        <p:spPr>
          <a:xfrm>
            <a:off x="6553200" y="6397625"/>
            <a:ext cx="2133600" cy="323850"/>
          </a:xfrm>
        </p:spPr>
        <p:txBody>
          <a:bodyPr/>
          <a:lstStyle>
            <a:lvl1pPr>
              <a:defRPr smtClean="0"/>
            </a:lvl1pPr>
          </a:lstStyle>
          <a:p>
            <a:fld id="{5DA3C0E3-8C81-6E42-BDC5-759A6331DBA1}"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41313" y="100013"/>
            <a:ext cx="8229600" cy="906462"/>
          </a:xfrm>
        </p:spPr>
        <p:txBody>
          <a:bodyPr/>
          <a:lstStyle/>
          <a:p>
            <a:r>
              <a:rPr lang="en-US"/>
              <a:t>Click to edit Master title style</a:t>
            </a:r>
          </a:p>
        </p:txBody>
      </p:sp>
      <p:sp>
        <p:nvSpPr>
          <p:cNvPr id="3" name="Content Placeholder 2"/>
          <p:cNvSpPr>
            <a:spLocks noGrp="1"/>
          </p:cNvSpPr>
          <p:nvPr>
            <p:ph sz="half" idx="1"/>
          </p:nvPr>
        </p:nvSpPr>
        <p:spPr>
          <a:xfrm>
            <a:off x="350838" y="1214438"/>
            <a:ext cx="4038600" cy="507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41838" y="1214438"/>
            <a:ext cx="4038600" cy="507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97625"/>
            <a:ext cx="2133600" cy="323850"/>
          </a:xfrm>
        </p:spPr>
        <p:txBody>
          <a:bodyPr/>
          <a:lstStyle>
            <a:lvl1pPr>
              <a:defRPr/>
            </a:lvl1pPr>
          </a:lstStyle>
          <a:p>
            <a:endParaRPr lang="en-US"/>
          </a:p>
        </p:txBody>
      </p:sp>
      <p:sp>
        <p:nvSpPr>
          <p:cNvPr id="6" name="Footer Placeholder 5"/>
          <p:cNvSpPr>
            <a:spLocks noGrp="1"/>
          </p:cNvSpPr>
          <p:nvPr>
            <p:ph type="ftr" sz="quarter" idx="11"/>
          </p:nvPr>
        </p:nvSpPr>
        <p:spPr>
          <a:xfrm>
            <a:off x="3124200" y="6397625"/>
            <a:ext cx="2895600" cy="323850"/>
          </a:xfrm>
        </p:spPr>
        <p:txBody>
          <a:bodyPr/>
          <a:lstStyle>
            <a:lvl1pPr>
              <a:defRPr/>
            </a:lvl1pPr>
          </a:lstStyle>
          <a:p>
            <a:r>
              <a:rPr lang="en-US"/>
              <a:t>CS 477/677 - Lecture 18</a:t>
            </a:r>
          </a:p>
        </p:txBody>
      </p:sp>
      <p:sp>
        <p:nvSpPr>
          <p:cNvPr id="7" name="Slide Number Placeholder 6"/>
          <p:cNvSpPr>
            <a:spLocks noGrp="1"/>
          </p:cNvSpPr>
          <p:nvPr>
            <p:ph type="sldNum" sz="quarter" idx="12"/>
          </p:nvPr>
        </p:nvSpPr>
        <p:spPr>
          <a:xfrm>
            <a:off x="6553200" y="6397625"/>
            <a:ext cx="2133600" cy="323850"/>
          </a:xfrm>
        </p:spPr>
        <p:txBody>
          <a:bodyPr/>
          <a:lstStyle>
            <a:lvl1pPr>
              <a:defRPr smtClean="0"/>
            </a:lvl1pPr>
          </a:lstStyle>
          <a:p>
            <a:fld id="{D50517B6-FD3D-BB47-B96C-8892EEFD824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CS 477/677 - Lecture 18</a:t>
            </a:r>
          </a:p>
        </p:txBody>
      </p:sp>
      <p:sp>
        <p:nvSpPr>
          <p:cNvPr id="6" name="Slide Number Placeholder 5"/>
          <p:cNvSpPr>
            <a:spLocks noGrp="1"/>
          </p:cNvSpPr>
          <p:nvPr>
            <p:ph type="sldNum" sz="quarter" idx="12"/>
          </p:nvPr>
        </p:nvSpPr>
        <p:spPr/>
        <p:txBody>
          <a:bodyPr/>
          <a:lstStyle>
            <a:lvl1pPr>
              <a:defRPr smtClean="0"/>
            </a:lvl1pPr>
          </a:lstStyle>
          <a:p>
            <a:fld id="{D121A9E4-027E-6D48-8F40-DD130E11837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CS 477/677 - Lecture 18</a:t>
            </a:r>
          </a:p>
        </p:txBody>
      </p:sp>
      <p:sp>
        <p:nvSpPr>
          <p:cNvPr id="6" name="Slide Number Placeholder 5"/>
          <p:cNvSpPr>
            <a:spLocks noGrp="1"/>
          </p:cNvSpPr>
          <p:nvPr>
            <p:ph type="sldNum" sz="quarter" idx="12"/>
          </p:nvPr>
        </p:nvSpPr>
        <p:spPr/>
        <p:txBody>
          <a:bodyPr/>
          <a:lstStyle>
            <a:lvl1pPr>
              <a:defRPr smtClean="0"/>
            </a:lvl1pPr>
          </a:lstStyle>
          <a:p>
            <a:fld id="{B7A9D5D2-7696-2A47-A353-23788D50264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0838" y="1214438"/>
            <a:ext cx="4038600" cy="5076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41838" y="1214438"/>
            <a:ext cx="4038600" cy="5076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CS 477/677 - Lecture 18</a:t>
            </a:r>
          </a:p>
        </p:txBody>
      </p:sp>
      <p:sp>
        <p:nvSpPr>
          <p:cNvPr id="7" name="Slide Number Placeholder 6"/>
          <p:cNvSpPr>
            <a:spLocks noGrp="1"/>
          </p:cNvSpPr>
          <p:nvPr>
            <p:ph type="sldNum" sz="quarter" idx="12"/>
          </p:nvPr>
        </p:nvSpPr>
        <p:spPr/>
        <p:txBody>
          <a:bodyPr/>
          <a:lstStyle>
            <a:lvl1pPr>
              <a:defRPr smtClean="0"/>
            </a:lvl1pPr>
          </a:lstStyle>
          <a:p>
            <a:fld id="{EBD375F5-9CC2-FF4E-9B44-8471E8A33A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CS 477/677 - Lecture 18</a:t>
            </a:r>
          </a:p>
        </p:txBody>
      </p:sp>
      <p:sp>
        <p:nvSpPr>
          <p:cNvPr id="9" name="Slide Number Placeholder 8"/>
          <p:cNvSpPr>
            <a:spLocks noGrp="1"/>
          </p:cNvSpPr>
          <p:nvPr>
            <p:ph type="sldNum" sz="quarter" idx="12"/>
          </p:nvPr>
        </p:nvSpPr>
        <p:spPr/>
        <p:txBody>
          <a:bodyPr/>
          <a:lstStyle>
            <a:lvl1pPr>
              <a:defRPr smtClean="0"/>
            </a:lvl1pPr>
          </a:lstStyle>
          <a:p>
            <a:fld id="{6C40951D-035B-9344-BD62-E38A4B12F7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CS 477/677 - Lecture 18</a:t>
            </a:r>
          </a:p>
        </p:txBody>
      </p:sp>
      <p:sp>
        <p:nvSpPr>
          <p:cNvPr id="5" name="Slide Number Placeholder 4"/>
          <p:cNvSpPr>
            <a:spLocks noGrp="1"/>
          </p:cNvSpPr>
          <p:nvPr>
            <p:ph type="sldNum" sz="quarter" idx="12"/>
          </p:nvPr>
        </p:nvSpPr>
        <p:spPr/>
        <p:txBody>
          <a:bodyPr/>
          <a:lstStyle>
            <a:lvl1pPr>
              <a:defRPr smtClean="0"/>
            </a:lvl1pPr>
          </a:lstStyle>
          <a:p>
            <a:fld id="{C1D9CFB2-F1F7-5740-87C1-98DB043817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CS 477/677 - Lecture 18</a:t>
            </a:r>
          </a:p>
        </p:txBody>
      </p:sp>
      <p:sp>
        <p:nvSpPr>
          <p:cNvPr id="4" name="Slide Number Placeholder 3"/>
          <p:cNvSpPr>
            <a:spLocks noGrp="1"/>
          </p:cNvSpPr>
          <p:nvPr>
            <p:ph type="sldNum" sz="quarter" idx="12"/>
          </p:nvPr>
        </p:nvSpPr>
        <p:spPr/>
        <p:txBody>
          <a:bodyPr/>
          <a:lstStyle>
            <a:lvl1pPr>
              <a:defRPr smtClean="0"/>
            </a:lvl1pPr>
          </a:lstStyle>
          <a:p>
            <a:fld id="{806C7379-3436-2A43-A1F8-6BE016FBD94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CS 477/677 - Lecture 18</a:t>
            </a:r>
          </a:p>
        </p:txBody>
      </p:sp>
      <p:sp>
        <p:nvSpPr>
          <p:cNvPr id="7" name="Slide Number Placeholder 6"/>
          <p:cNvSpPr>
            <a:spLocks noGrp="1"/>
          </p:cNvSpPr>
          <p:nvPr>
            <p:ph type="sldNum" sz="quarter" idx="12"/>
          </p:nvPr>
        </p:nvSpPr>
        <p:spPr/>
        <p:txBody>
          <a:bodyPr/>
          <a:lstStyle>
            <a:lvl1pPr>
              <a:defRPr smtClean="0"/>
            </a:lvl1pPr>
          </a:lstStyle>
          <a:p>
            <a:fld id="{FC44E7E7-05F5-154F-A61D-3CDEE26CE64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CS 477/677 - Lecture 18</a:t>
            </a:r>
          </a:p>
        </p:txBody>
      </p:sp>
      <p:sp>
        <p:nvSpPr>
          <p:cNvPr id="7" name="Slide Number Placeholder 6"/>
          <p:cNvSpPr>
            <a:spLocks noGrp="1"/>
          </p:cNvSpPr>
          <p:nvPr>
            <p:ph type="sldNum" sz="quarter" idx="12"/>
          </p:nvPr>
        </p:nvSpPr>
        <p:spPr/>
        <p:txBody>
          <a:bodyPr/>
          <a:lstStyle>
            <a:lvl1pPr>
              <a:defRPr smtClean="0"/>
            </a:lvl1pPr>
          </a:lstStyle>
          <a:p>
            <a:fld id="{3C473937-2E1D-9045-9060-6EC7BAD54BA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1313" y="100013"/>
            <a:ext cx="8229600" cy="9064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50838" y="1214438"/>
            <a:ext cx="8229600" cy="5076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457200" y="6397625"/>
            <a:ext cx="2133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Century Gothic"/>
                <a:cs typeface="Century Gothic"/>
              </a:defRPr>
            </a:lvl1pPr>
          </a:lstStyle>
          <a:p>
            <a:endParaRPr lang="en-US"/>
          </a:p>
        </p:txBody>
      </p:sp>
      <p:sp>
        <p:nvSpPr>
          <p:cNvPr id="1029" name="Rectangle 5"/>
          <p:cNvSpPr>
            <a:spLocks noGrp="1" noChangeArrowheads="1"/>
          </p:cNvSpPr>
          <p:nvPr>
            <p:ph type="ftr" sz="quarter" idx="3"/>
          </p:nvPr>
        </p:nvSpPr>
        <p:spPr bwMode="auto">
          <a:xfrm>
            <a:off x="3124200" y="6397625"/>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Century Gothic"/>
                <a:cs typeface="Century Gothic"/>
              </a:defRPr>
            </a:lvl1pPr>
          </a:lstStyle>
          <a:p>
            <a:r>
              <a:rPr lang="en-US"/>
              <a:t>CS 477/677 - Lecture 18</a:t>
            </a:r>
          </a:p>
        </p:txBody>
      </p:sp>
      <p:sp>
        <p:nvSpPr>
          <p:cNvPr id="1030" name="Rectangle 6"/>
          <p:cNvSpPr>
            <a:spLocks noGrp="1" noChangeArrowheads="1"/>
          </p:cNvSpPr>
          <p:nvPr>
            <p:ph type="sldNum" sz="quarter" idx="4"/>
          </p:nvPr>
        </p:nvSpPr>
        <p:spPr bwMode="auto">
          <a:xfrm>
            <a:off x="6553200" y="6397625"/>
            <a:ext cx="2133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entury Gothic"/>
                <a:cs typeface="Century Gothic"/>
              </a:defRPr>
            </a:lvl1pPr>
          </a:lstStyle>
          <a:p>
            <a:fld id="{46255B92-0624-B447-8DAA-9B41FCEC6458}" type="slidenum">
              <a:rPr lang="en-US" smtClean="0"/>
              <a:pPr/>
              <a:t>‹#›</a:t>
            </a:fld>
            <a:endParaRPr lang="en-US"/>
          </a:p>
        </p:txBody>
      </p:sp>
      <p:sp>
        <p:nvSpPr>
          <p:cNvPr id="1035" name="AutoShape 11"/>
          <p:cNvSpPr>
            <a:spLocks noChangeArrowheads="1"/>
          </p:cNvSpPr>
          <p:nvPr userDrawn="1"/>
        </p:nvSpPr>
        <p:spPr bwMode="auto">
          <a:xfrm>
            <a:off x="327025" y="989013"/>
            <a:ext cx="8237538" cy="176212"/>
          </a:xfrm>
          <a:prstGeom prst="roundRect">
            <a:avLst>
              <a:gd name="adj" fmla="val 16667"/>
            </a:avLst>
          </a:prstGeom>
          <a:gradFill rotWithShape="1">
            <a:gsLst>
              <a:gs pos="0">
                <a:schemeClr val="bg1"/>
              </a:gs>
              <a:gs pos="50000">
                <a:schemeClr val="tx2"/>
              </a:gs>
              <a:gs pos="100000">
                <a:schemeClr val="bg1"/>
              </a:gs>
            </a:gsLst>
            <a:lin ang="5400000" scaled="1"/>
          </a:gradFill>
          <a:ln w="9525">
            <a:noFill/>
            <a:round/>
            <a:headEnd/>
            <a:tailEnd/>
          </a:ln>
          <a:effectLst/>
        </p:spPr>
        <p:txBody>
          <a:bodyPr wrap="none" anchor="ctr">
            <a:prstTxWarp prst="textNoShape">
              <a:avLst/>
            </a:prstTxWarp>
          </a:bodyPr>
          <a:lstStyle/>
          <a:p>
            <a:endParaRPr lang="en-US">
              <a:latin typeface="Century Gothic"/>
              <a:cs typeface="Century Gothic"/>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ctr" rtl="0" fontAlgn="base">
        <a:spcBef>
          <a:spcPct val="0"/>
        </a:spcBef>
        <a:spcAft>
          <a:spcPct val="0"/>
        </a:spcAft>
        <a:defRPr sz="4000">
          <a:solidFill>
            <a:schemeClr val="tx1">
              <a:lumMod val="85000"/>
              <a:lumOff val="15000"/>
            </a:schemeClr>
          </a:solidFill>
          <a:latin typeface="Century Gothic"/>
          <a:ea typeface="+mj-ea"/>
          <a:cs typeface="Century Gothic"/>
        </a:defRPr>
      </a:lvl1pPr>
      <a:lvl2pPr algn="ctr" rtl="0" fontAlgn="base">
        <a:spcBef>
          <a:spcPct val="0"/>
        </a:spcBef>
        <a:spcAft>
          <a:spcPct val="0"/>
        </a:spcAft>
        <a:defRPr sz="4000">
          <a:solidFill>
            <a:schemeClr val="tx2"/>
          </a:solidFill>
          <a:latin typeface="Arial" pitchFamily="-107" charset="0"/>
        </a:defRPr>
      </a:lvl2pPr>
      <a:lvl3pPr algn="ctr" rtl="0" fontAlgn="base">
        <a:spcBef>
          <a:spcPct val="0"/>
        </a:spcBef>
        <a:spcAft>
          <a:spcPct val="0"/>
        </a:spcAft>
        <a:defRPr sz="4000">
          <a:solidFill>
            <a:schemeClr val="tx2"/>
          </a:solidFill>
          <a:latin typeface="Arial" pitchFamily="-107" charset="0"/>
        </a:defRPr>
      </a:lvl3pPr>
      <a:lvl4pPr algn="ctr" rtl="0" fontAlgn="base">
        <a:spcBef>
          <a:spcPct val="0"/>
        </a:spcBef>
        <a:spcAft>
          <a:spcPct val="0"/>
        </a:spcAft>
        <a:defRPr sz="4000">
          <a:solidFill>
            <a:schemeClr val="tx2"/>
          </a:solidFill>
          <a:latin typeface="Arial" pitchFamily="-107" charset="0"/>
        </a:defRPr>
      </a:lvl4pPr>
      <a:lvl5pPr algn="ctr" rtl="0" fontAlgn="base">
        <a:spcBef>
          <a:spcPct val="0"/>
        </a:spcBef>
        <a:spcAft>
          <a:spcPct val="0"/>
        </a:spcAft>
        <a:defRPr sz="4000">
          <a:solidFill>
            <a:schemeClr val="tx2"/>
          </a:solidFill>
          <a:latin typeface="Arial" pitchFamily="-107" charset="0"/>
        </a:defRPr>
      </a:lvl5pPr>
      <a:lvl6pPr marL="457200" algn="ctr" rtl="0" fontAlgn="base">
        <a:spcBef>
          <a:spcPct val="0"/>
        </a:spcBef>
        <a:spcAft>
          <a:spcPct val="0"/>
        </a:spcAft>
        <a:defRPr sz="4000">
          <a:solidFill>
            <a:schemeClr val="tx2"/>
          </a:solidFill>
          <a:latin typeface="Arial" pitchFamily="-107" charset="0"/>
        </a:defRPr>
      </a:lvl6pPr>
      <a:lvl7pPr marL="914400" algn="ctr" rtl="0" fontAlgn="base">
        <a:spcBef>
          <a:spcPct val="0"/>
        </a:spcBef>
        <a:spcAft>
          <a:spcPct val="0"/>
        </a:spcAft>
        <a:defRPr sz="4000">
          <a:solidFill>
            <a:schemeClr val="tx2"/>
          </a:solidFill>
          <a:latin typeface="Arial" pitchFamily="-107" charset="0"/>
        </a:defRPr>
      </a:lvl7pPr>
      <a:lvl8pPr marL="1371600" algn="ctr" rtl="0" fontAlgn="base">
        <a:spcBef>
          <a:spcPct val="0"/>
        </a:spcBef>
        <a:spcAft>
          <a:spcPct val="0"/>
        </a:spcAft>
        <a:defRPr sz="4000">
          <a:solidFill>
            <a:schemeClr val="tx2"/>
          </a:solidFill>
          <a:latin typeface="Arial" pitchFamily="-107" charset="0"/>
        </a:defRPr>
      </a:lvl8pPr>
      <a:lvl9pPr marL="1828800" algn="ctr" rtl="0" fontAlgn="base">
        <a:spcBef>
          <a:spcPct val="0"/>
        </a:spcBef>
        <a:spcAft>
          <a:spcPct val="0"/>
        </a:spcAft>
        <a:defRPr sz="4000">
          <a:solidFill>
            <a:schemeClr val="tx2"/>
          </a:solidFill>
          <a:latin typeface="Arial" pitchFamily="-107" charset="0"/>
        </a:defRPr>
      </a:lvl9pPr>
    </p:titleStyle>
    <p:bodyStyle>
      <a:lvl1pPr marL="342900" indent="-342900" algn="l" rtl="0" fontAlgn="base">
        <a:spcBef>
          <a:spcPct val="20000"/>
        </a:spcBef>
        <a:spcAft>
          <a:spcPct val="0"/>
        </a:spcAft>
        <a:buChar char="•"/>
        <a:defRPr sz="2800">
          <a:solidFill>
            <a:schemeClr val="tx1">
              <a:lumMod val="85000"/>
              <a:lumOff val="15000"/>
            </a:schemeClr>
          </a:solidFill>
          <a:latin typeface="Century Gothic"/>
          <a:ea typeface="+mn-ea"/>
          <a:cs typeface="Century Gothic"/>
        </a:defRPr>
      </a:lvl1pPr>
      <a:lvl2pPr marL="742950" indent="-285750" algn="l" rtl="0" fontAlgn="base">
        <a:spcBef>
          <a:spcPct val="20000"/>
        </a:spcBef>
        <a:spcAft>
          <a:spcPct val="0"/>
        </a:spcAft>
        <a:buChar char="–"/>
        <a:defRPr sz="2400">
          <a:solidFill>
            <a:schemeClr val="tx1">
              <a:lumMod val="65000"/>
              <a:lumOff val="35000"/>
            </a:schemeClr>
          </a:solidFill>
          <a:latin typeface="Century Gothic"/>
          <a:ea typeface="ＭＳ Ｐゴシック" pitchFamily="-107" charset="-128"/>
          <a:cs typeface="Century Gothic"/>
        </a:defRPr>
      </a:lvl2pPr>
      <a:lvl3pPr marL="1143000" indent="-228600" algn="l" rtl="0" fontAlgn="base">
        <a:spcBef>
          <a:spcPct val="20000"/>
        </a:spcBef>
        <a:spcAft>
          <a:spcPct val="0"/>
        </a:spcAft>
        <a:buChar char="•"/>
        <a:defRPr sz="2000">
          <a:solidFill>
            <a:schemeClr val="tx1">
              <a:lumMod val="65000"/>
              <a:lumOff val="35000"/>
            </a:schemeClr>
          </a:solidFill>
          <a:latin typeface="Century Gothic"/>
          <a:ea typeface="ＭＳ Ｐゴシック" pitchFamily="-107" charset="-128"/>
          <a:cs typeface="Century Gothic"/>
        </a:defRPr>
      </a:lvl3pPr>
      <a:lvl4pPr marL="1600200" indent="-228600" algn="l" rtl="0" fontAlgn="base">
        <a:spcBef>
          <a:spcPct val="20000"/>
        </a:spcBef>
        <a:spcAft>
          <a:spcPct val="0"/>
        </a:spcAft>
        <a:buChar char="–"/>
        <a:defRPr>
          <a:solidFill>
            <a:schemeClr val="tx1">
              <a:lumMod val="65000"/>
              <a:lumOff val="35000"/>
            </a:schemeClr>
          </a:solidFill>
          <a:latin typeface="Century Gothic"/>
          <a:ea typeface="ＭＳ Ｐゴシック" pitchFamily="-107" charset="-128"/>
          <a:cs typeface="Century Gothic"/>
        </a:defRPr>
      </a:lvl4pPr>
      <a:lvl5pPr marL="2057400" indent="-228600" algn="l" rtl="0" fontAlgn="base">
        <a:spcBef>
          <a:spcPct val="20000"/>
        </a:spcBef>
        <a:spcAft>
          <a:spcPct val="0"/>
        </a:spcAft>
        <a:buChar char="»"/>
        <a:defRPr sz="1600">
          <a:solidFill>
            <a:schemeClr val="tx1">
              <a:lumMod val="65000"/>
              <a:lumOff val="35000"/>
            </a:schemeClr>
          </a:solidFill>
          <a:latin typeface="Century Gothic"/>
          <a:ea typeface="ＭＳ Ｐゴシック" pitchFamily="-107" charset="-128"/>
          <a:cs typeface="Century Gothic"/>
        </a:defRPr>
      </a:lvl5pPr>
      <a:lvl6pPr marL="2514600" indent="-228600" algn="l" rtl="0" fontAlgn="base">
        <a:spcBef>
          <a:spcPct val="20000"/>
        </a:spcBef>
        <a:spcAft>
          <a:spcPct val="0"/>
        </a:spcAft>
        <a:buChar char="»"/>
        <a:defRPr sz="16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16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16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16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png"/><Relationship Id="rId11" Type="http://schemas.openxmlformats.org/officeDocument/2006/relationships/oleObject" Target="../embeddings/oleObject2.bin"/><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10.emf"/><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01725"/>
            <a:ext cx="7772400" cy="2228850"/>
          </a:xfrm>
        </p:spPr>
        <p:txBody>
          <a:bodyPr/>
          <a:lstStyle/>
          <a:p>
            <a:r>
              <a:rPr lang="en-US"/>
              <a:t>Analysis of Algorithms</a:t>
            </a:r>
            <a:br>
              <a:rPr lang="en-US"/>
            </a:br>
            <a:r>
              <a:rPr lang="en-US"/>
              <a:t>CS 477/677</a:t>
            </a:r>
          </a:p>
        </p:txBody>
      </p:sp>
      <p:sp>
        <p:nvSpPr>
          <p:cNvPr id="2051" name="Rectangle 3"/>
          <p:cNvSpPr>
            <a:spLocks noGrp="1" noChangeArrowheads="1"/>
          </p:cNvSpPr>
          <p:nvPr>
            <p:ph type="subTitle" idx="1"/>
          </p:nvPr>
        </p:nvSpPr>
        <p:spPr>
          <a:xfrm>
            <a:off x="1371600" y="4259263"/>
            <a:ext cx="6400800" cy="1752600"/>
          </a:xfrm>
        </p:spPr>
        <p:txBody>
          <a:bodyPr/>
          <a:lstStyle/>
          <a:p>
            <a:r>
              <a:rPr lang="en-US" dirty="0"/>
              <a:t>Instructor: Monica </a:t>
            </a:r>
            <a:r>
              <a:rPr lang="en-US" dirty="0" err="1"/>
              <a:t>Nicolescu</a:t>
            </a:r>
            <a:endParaRPr lang="en-US" dirty="0"/>
          </a:p>
          <a:p>
            <a:r>
              <a:rPr lang="en-US" dirty="0"/>
              <a:t>Lecture 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p:spPr>
        <p:txBody>
          <a:bodyPr/>
          <a:lstStyle/>
          <a:p>
            <a:r>
              <a:rPr lang="en-US"/>
              <a:t>CS 477/677 - Lecture 18</a:t>
            </a:r>
          </a:p>
        </p:txBody>
      </p:sp>
      <p:sp>
        <p:nvSpPr>
          <p:cNvPr id="43012"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Example</a:t>
            </a:r>
          </a:p>
        </p:txBody>
      </p:sp>
      <p:sp>
        <p:nvSpPr>
          <p:cNvPr id="43013" name="Rectangle 3"/>
          <p:cNvSpPr>
            <a:spLocks noGrp="1" noChangeArrowheads="1"/>
          </p:cNvSpPr>
          <p:nvPr>
            <p:ph type="body" idx="1"/>
          </p:nvPr>
        </p:nvSpPr>
        <p:spPr>
          <a:xfrm>
            <a:off x="100013" y="1289050"/>
            <a:ext cx="3543300" cy="939800"/>
          </a:xfrm>
        </p:spPr>
        <p:txBody>
          <a:bodyPr/>
          <a:lstStyle/>
          <a:p>
            <a:pPr eaLnBrk="1" hangingPunct="1">
              <a:lnSpc>
                <a:spcPct val="80000"/>
              </a:lnSpc>
              <a:buFontTx/>
              <a:buNone/>
            </a:pPr>
            <a:r>
              <a:rPr lang="en-US" sz="2400" dirty="0">
                <a:ea typeface="ＭＳ Ｐゴシック" pitchFamily="-106" charset="-128"/>
                <a:cs typeface="ＭＳ Ｐゴシック" pitchFamily="-106" charset="-128"/>
                <a:sym typeface="Symbol" pitchFamily="-106" charset="2"/>
              </a:rPr>
              <a:t>X = ⟨A, B, C, B, D, A, B⟩</a:t>
            </a:r>
          </a:p>
          <a:p>
            <a:pPr eaLnBrk="1" hangingPunct="1">
              <a:lnSpc>
                <a:spcPct val="80000"/>
              </a:lnSpc>
              <a:buFontTx/>
              <a:buNone/>
            </a:pPr>
            <a:r>
              <a:rPr lang="en-US" sz="2400" dirty="0">
                <a:ea typeface="ＭＳ Ｐゴシック" pitchFamily="-106" charset="-128"/>
                <a:cs typeface="ＭＳ Ｐゴシック" pitchFamily="-106" charset="-128"/>
              </a:rPr>
              <a:t>Y = </a:t>
            </a:r>
            <a:r>
              <a:rPr lang="en-US" sz="2400" dirty="0">
                <a:ea typeface="ＭＳ Ｐゴシック" pitchFamily="-106" charset="-128"/>
                <a:cs typeface="ＭＳ Ｐゴシック" pitchFamily="-106" charset="-128"/>
                <a:sym typeface="Symbol" pitchFamily="-106" charset="2"/>
              </a:rPr>
              <a:t>⟨B, D, C, A, B, A⟩</a:t>
            </a:r>
          </a:p>
        </p:txBody>
      </p:sp>
      <p:sp>
        <p:nvSpPr>
          <p:cNvPr id="43014" name="AutoShape 4"/>
          <p:cNvSpPr>
            <a:spLocks/>
          </p:cNvSpPr>
          <p:nvPr/>
        </p:nvSpPr>
        <p:spPr bwMode="auto">
          <a:xfrm>
            <a:off x="4486275" y="1144588"/>
            <a:ext cx="92075" cy="1092200"/>
          </a:xfrm>
          <a:prstGeom prst="leftBrace">
            <a:avLst>
              <a:gd name="adj1" fmla="val 98851"/>
              <a:gd name="adj2" fmla="val 50000"/>
            </a:avLst>
          </a:prstGeom>
          <a:noFill/>
          <a:ln w="25400">
            <a:solidFill>
              <a:schemeClr val="tx1"/>
            </a:solidFill>
            <a:round/>
            <a:headEnd/>
            <a:tailEnd/>
          </a:ln>
        </p:spPr>
        <p:txBody>
          <a:bodyPr wrap="none" anchor="ctr">
            <a:prstTxWarp prst="textNoShape">
              <a:avLst/>
            </a:prstTxWarp>
          </a:bodyPr>
          <a:lstStyle/>
          <a:p>
            <a:endParaRPr lang="en-US"/>
          </a:p>
        </p:txBody>
      </p:sp>
      <p:graphicFrame>
        <p:nvGraphicFramePr>
          <p:cNvPr id="599045" name="Group 5"/>
          <p:cNvGraphicFramePr>
            <a:graphicFrameLocks noGrp="1"/>
          </p:cNvGraphicFramePr>
          <p:nvPr/>
        </p:nvGraphicFramePr>
        <p:xfrm>
          <a:off x="4221163" y="2819400"/>
          <a:ext cx="4102100" cy="3556003"/>
        </p:xfrm>
        <a:graphic>
          <a:graphicData uri="http://schemas.openxmlformats.org/drawingml/2006/table">
            <a:tbl>
              <a:tblPr/>
              <a:tblGrid>
                <a:gridCol w="585787">
                  <a:extLst>
                    <a:ext uri="{9D8B030D-6E8A-4147-A177-3AD203B41FA5}">
                      <a16:colId xmlns:a16="http://schemas.microsoft.com/office/drawing/2014/main" val="20000"/>
                    </a:ext>
                  </a:extLst>
                </a:gridCol>
                <a:gridCol w="585788">
                  <a:extLst>
                    <a:ext uri="{9D8B030D-6E8A-4147-A177-3AD203B41FA5}">
                      <a16:colId xmlns:a16="http://schemas.microsoft.com/office/drawing/2014/main" val="20001"/>
                    </a:ext>
                  </a:extLst>
                </a:gridCol>
                <a:gridCol w="585787">
                  <a:extLst>
                    <a:ext uri="{9D8B030D-6E8A-4147-A177-3AD203B41FA5}">
                      <a16:colId xmlns:a16="http://schemas.microsoft.com/office/drawing/2014/main" val="20002"/>
                    </a:ext>
                  </a:extLst>
                </a:gridCol>
                <a:gridCol w="587375">
                  <a:extLst>
                    <a:ext uri="{9D8B030D-6E8A-4147-A177-3AD203B41FA5}">
                      <a16:colId xmlns:a16="http://schemas.microsoft.com/office/drawing/2014/main" val="20003"/>
                    </a:ext>
                  </a:extLst>
                </a:gridCol>
                <a:gridCol w="585788">
                  <a:extLst>
                    <a:ext uri="{9D8B030D-6E8A-4147-A177-3AD203B41FA5}">
                      <a16:colId xmlns:a16="http://schemas.microsoft.com/office/drawing/2014/main" val="20004"/>
                    </a:ext>
                  </a:extLst>
                </a:gridCol>
                <a:gridCol w="585787">
                  <a:extLst>
                    <a:ext uri="{9D8B030D-6E8A-4147-A177-3AD203B41FA5}">
                      <a16:colId xmlns:a16="http://schemas.microsoft.com/office/drawing/2014/main" val="20005"/>
                    </a:ext>
                  </a:extLst>
                </a:gridCol>
                <a:gridCol w="585788">
                  <a:extLst>
                    <a:ext uri="{9D8B030D-6E8A-4147-A177-3AD203B41FA5}">
                      <a16:colId xmlns:a16="http://schemas.microsoft.com/office/drawing/2014/main" val="20006"/>
                    </a:ext>
                  </a:extLst>
                </a:gridCol>
              </a:tblGrid>
              <a:tr h="44291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6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6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6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3089" name="Rectangle 79"/>
          <p:cNvSpPr>
            <a:spLocks noChangeArrowheads="1"/>
          </p:cNvSpPr>
          <p:nvPr/>
        </p:nvSpPr>
        <p:spPr bwMode="auto">
          <a:xfrm>
            <a:off x="3000375" y="1111250"/>
            <a:ext cx="6143625" cy="1447800"/>
          </a:xfrm>
          <a:prstGeom prst="rect">
            <a:avLst/>
          </a:prstGeom>
          <a:noFill/>
          <a:ln w="9525">
            <a:noFill/>
            <a:miter lim="800000"/>
            <a:headEnd/>
            <a:tailEnd/>
          </a:ln>
        </p:spPr>
        <p:txBody>
          <a:bodyPr>
            <a:prstTxWarp prst="textNoShape">
              <a:avLst/>
            </a:prstTxWarp>
          </a:bodyPr>
          <a:lstStyle/>
          <a:p>
            <a:pPr marL="742950" lvl="1" indent="-285750">
              <a:spcBef>
                <a:spcPct val="20000"/>
              </a:spcBef>
            </a:pPr>
            <a:r>
              <a:rPr lang="en-US" sz="2000" dirty="0">
                <a:latin typeface="Comic Sans MS" pitchFamily="-106" charset="0"/>
                <a:sym typeface="Symbol" pitchFamily="-106" charset="2"/>
              </a:rPr>
              <a:t>		        0			       if </a:t>
            </a:r>
            <a:r>
              <a:rPr lang="en-US" sz="2000" dirty="0" err="1">
                <a:latin typeface="Comic Sans MS" pitchFamily="-106" charset="0"/>
                <a:sym typeface="Symbol" pitchFamily="-106" charset="2"/>
              </a:rPr>
              <a:t>i</a:t>
            </a:r>
            <a:r>
              <a:rPr lang="en-US" sz="2000" dirty="0">
                <a:latin typeface="Comic Sans MS" pitchFamily="-106" charset="0"/>
                <a:sym typeface="Symbol" pitchFamily="-106" charset="2"/>
              </a:rPr>
              <a:t> = 0 or j = 0</a:t>
            </a:r>
          </a:p>
          <a:p>
            <a:pPr marL="742950" lvl="1" indent="-285750">
              <a:spcBef>
                <a:spcPct val="20000"/>
              </a:spcBef>
            </a:pPr>
            <a:r>
              <a:rPr lang="en-US" sz="2000" dirty="0">
                <a:latin typeface="Comic Sans MS" pitchFamily="-106" charset="0"/>
                <a:sym typeface="Symbol" pitchFamily="-106" charset="2"/>
              </a:rPr>
              <a:t>c[</a:t>
            </a:r>
            <a:r>
              <a:rPr lang="en-US" sz="2000" dirty="0" err="1">
                <a:latin typeface="Comic Sans MS" pitchFamily="-106" charset="0"/>
                <a:sym typeface="Symbol" pitchFamily="-106" charset="2"/>
              </a:rPr>
              <a:t>i</a:t>
            </a:r>
            <a:r>
              <a:rPr lang="en-US" sz="2000" dirty="0">
                <a:latin typeface="Comic Sans MS" pitchFamily="-106" charset="0"/>
                <a:sym typeface="Symbol" pitchFamily="-106" charset="2"/>
              </a:rPr>
              <a:t>, j] =   c[i-1, j-1] + 1	       if x</a:t>
            </a:r>
            <a:r>
              <a:rPr lang="en-US" sz="2000" baseline="-25000" dirty="0">
                <a:latin typeface="Comic Sans MS" pitchFamily="-106" charset="0"/>
                <a:sym typeface="Symbol" pitchFamily="-106" charset="2"/>
              </a:rPr>
              <a:t>i</a:t>
            </a:r>
            <a:r>
              <a:rPr lang="en-US" sz="2000" dirty="0">
                <a:latin typeface="Comic Sans MS" pitchFamily="-106" charset="0"/>
                <a:sym typeface="Symbol" pitchFamily="-106" charset="2"/>
              </a:rPr>
              <a:t> = </a:t>
            </a:r>
            <a:r>
              <a:rPr lang="en-US" sz="2000" dirty="0" err="1">
                <a:latin typeface="Comic Sans MS" pitchFamily="-106" charset="0"/>
                <a:sym typeface="Symbol" pitchFamily="-106" charset="2"/>
              </a:rPr>
              <a:t>y</a:t>
            </a:r>
            <a:r>
              <a:rPr lang="en-US" sz="2000" baseline="-25000" dirty="0" err="1">
                <a:latin typeface="Comic Sans MS" pitchFamily="-106" charset="0"/>
                <a:sym typeface="Symbol" pitchFamily="-106" charset="2"/>
              </a:rPr>
              <a:t>j</a:t>
            </a:r>
            <a:endParaRPr lang="en-US" sz="2000" baseline="-25000" dirty="0">
              <a:latin typeface="Comic Sans MS" pitchFamily="-106" charset="0"/>
              <a:sym typeface="Symbol" pitchFamily="-106" charset="2"/>
            </a:endParaRPr>
          </a:p>
          <a:p>
            <a:pPr marL="742950" lvl="1" indent="-285750">
              <a:spcBef>
                <a:spcPct val="20000"/>
              </a:spcBef>
            </a:pPr>
            <a:r>
              <a:rPr lang="en-US" sz="2000" dirty="0">
                <a:latin typeface="Comic Sans MS" pitchFamily="-106" charset="0"/>
                <a:sym typeface="Symbol" pitchFamily="-106" charset="2"/>
              </a:rPr>
              <a:t>		        max(c[</a:t>
            </a:r>
            <a:r>
              <a:rPr lang="en-US" sz="2000" dirty="0" err="1">
                <a:latin typeface="Comic Sans MS" pitchFamily="-106" charset="0"/>
                <a:sym typeface="Symbol" pitchFamily="-106" charset="2"/>
              </a:rPr>
              <a:t>i</a:t>
            </a:r>
            <a:r>
              <a:rPr lang="en-US" sz="2000" dirty="0">
                <a:latin typeface="Comic Sans MS" pitchFamily="-106" charset="0"/>
                <a:sym typeface="Symbol" pitchFamily="-106" charset="2"/>
              </a:rPr>
              <a:t>, j-1], c[i-1, j])  if x</a:t>
            </a:r>
            <a:r>
              <a:rPr lang="en-US" sz="2000" baseline="-25000" dirty="0">
                <a:latin typeface="Comic Sans MS" pitchFamily="-106" charset="0"/>
                <a:sym typeface="Symbol" pitchFamily="-106" charset="2"/>
              </a:rPr>
              <a:t>i</a:t>
            </a:r>
            <a:r>
              <a:rPr lang="en-US" sz="2000" dirty="0">
                <a:latin typeface="Comic Sans MS" pitchFamily="-106" charset="0"/>
                <a:sym typeface="Symbol" pitchFamily="-106" charset="2"/>
              </a:rPr>
              <a:t>≠ </a:t>
            </a:r>
            <a:r>
              <a:rPr lang="en-US" sz="2000" dirty="0" err="1">
                <a:latin typeface="Comic Sans MS" pitchFamily="-106" charset="0"/>
                <a:sym typeface="Symbol" pitchFamily="-106" charset="2"/>
              </a:rPr>
              <a:t>y</a:t>
            </a:r>
            <a:r>
              <a:rPr lang="en-US" sz="2000" baseline="-25000" dirty="0" err="1">
                <a:latin typeface="Comic Sans MS" pitchFamily="-106" charset="0"/>
                <a:sym typeface="Symbol" pitchFamily="-106" charset="2"/>
              </a:rPr>
              <a:t>j</a:t>
            </a:r>
            <a:endParaRPr lang="en-US" sz="2000" dirty="0">
              <a:sym typeface="Symbol" pitchFamily="-106" charset="2"/>
            </a:endParaRPr>
          </a:p>
        </p:txBody>
      </p:sp>
      <p:sp>
        <p:nvSpPr>
          <p:cNvPr id="43090" name="Text Box 80"/>
          <p:cNvSpPr txBox="1">
            <a:spLocks noChangeArrowheads="1"/>
          </p:cNvSpPr>
          <p:nvPr/>
        </p:nvSpPr>
        <p:spPr bwMode="auto">
          <a:xfrm>
            <a:off x="4335463" y="2166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091" name="Text Box 81"/>
          <p:cNvSpPr txBox="1">
            <a:spLocks noChangeArrowheads="1"/>
          </p:cNvSpPr>
          <p:nvPr/>
        </p:nvSpPr>
        <p:spPr bwMode="auto">
          <a:xfrm>
            <a:off x="4945063" y="2166938"/>
            <a:ext cx="28733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43092" name="Text Box 82"/>
          <p:cNvSpPr txBox="1">
            <a:spLocks noChangeArrowheads="1"/>
          </p:cNvSpPr>
          <p:nvPr/>
        </p:nvSpPr>
        <p:spPr bwMode="auto">
          <a:xfrm>
            <a:off x="5499100" y="2166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43093" name="Text Box 83"/>
          <p:cNvSpPr txBox="1">
            <a:spLocks noChangeArrowheads="1"/>
          </p:cNvSpPr>
          <p:nvPr/>
        </p:nvSpPr>
        <p:spPr bwMode="auto">
          <a:xfrm>
            <a:off x="7894638" y="2166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6</a:t>
            </a:r>
          </a:p>
        </p:txBody>
      </p:sp>
      <p:sp>
        <p:nvSpPr>
          <p:cNvPr id="43094" name="Text Box 84"/>
          <p:cNvSpPr txBox="1">
            <a:spLocks noChangeArrowheads="1"/>
          </p:cNvSpPr>
          <p:nvPr/>
        </p:nvSpPr>
        <p:spPr bwMode="auto">
          <a:xfrm>
            <a:off x="6129338" y="2166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3</a:t>
            </a:r>
          </a:p>
        </p:txBody>
      </p:sp>
      <p:sp>
        <p:nvSpPr>
          <p:cNvPr id="43095" name="Text Box 85"/>
          <p:cNvSpPr txBox="1">
            <a:spLocks noChangeArrowheads="1"/>
          </p:cNvSpPr>
          <p:nvPr/>
        </p:nvSpPr>
        <p:spPr bwMode="auto">
          <a:xfrm>
            <a:off x="6700838" y="2166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4</a:t>
            </a:r>
          </a:p>
        </p:txBody>
      </p:sp>
      <p:sp>
        <p:nvSpPr>
          <p:cNvPr id="43096" name="Text Box 86"/>
          <p:cNvSpPr txBox="1">
            <a:spLocks noChangeArrowheads="1"/>
          </p:cNvSpPr>
          <p:nvPr/>
        </p:nvSpPr>
        <p:spPr bwMode="auto">
          <a:xfrm>
            <a:off x="7280275" y="2166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5</a:t>
            </a:r>
          </a:p>
        </p:txBody>
      </p:sp>
      <p:sp>
        <p:nvSpPr>
          <p:cNvPr id="43097" name="Text Box 87"/>
          <p:cNvSpPr txBox="1">
            <a:spLocks noChangeArrowheads="1"/>
          </p:cNvSpPr>
          <p:nvPr/>
        </p:nvSpPr>
        <p:spPr bwMode="auto">
          <a:xfrm>
            <a:off x="4329113" y="2411413"/>
            <a:ext cx="365125"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j</a:t>
            </a:r>
            <a:endParaRPr lang="en-US">
              <a:latin typeface="Comic Sans MS" pitchFamily="-106" charset="0"/>
            </a:endParaRPr>
          </a:p>
        </p:txBody>
      </p:sp>
      <p:sp>
        <p:nvSpPr>
          <p:cNvPr id="43098" name="Text Box 88"/>
          <p:cNvSpPr txBox="1">
            <a:spLocks noChangeArrowheads="1"/>
          </p:cNvSpPr>
          <p:nvPr/>
        </p:nvSpPr>
        <p:spPr bwMode="auto">
          <a:xfrm>
            <a:off x="4938713" y="2478088"/>
            <a:ext cx="328612"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3099" name="Text Box 89"/>
          <p:cNvSpPr txBox="1">
            <a:spLocks noChangeArrowheads="1"/>
          </p:cNvSpPr>
          <p:nvPr/>
        </p:nvSpPr>
        <p:spPr bwMode="auto">
          <a:xfrm>
            <a:off x="5492750" y="2478088"/>
            <a:ext cx="3492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D</a:t>
            </a:r>
          </a:p>
        </p:txBody>
      </p:sp>
      <p:sp>
        <p:nvSpPr>
          <p:cNvPr id="43100" name="Text Box 90"/>
          <p:cNvSpPr txBox="1">
            <a:spLocks noChangeArrowheads="1"/>
          </p:cNvSpPr>
          <p:nvPr/>
        </p:nvSpPr>
        <p:spPr bwMode="auto">
          <a:xfrm>
            <a:off x="7888288" y="2478088"/>
            <a:ext cx="35083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3101" name="Text Box 91"/>
          <p:cNvSpPr txBox="1">
            <a:spLocks noChangeArrowheads="1"/>
          </p:cNvSpPr>
          <p:nvPr/>
        </p:nvSpPr>
        <p:spPr bwMode="auto">
          <a:xfrm>
            <a:off x="6122988" y="247808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C</a:t>
            </a:r>
          </a:p>
        </p:txBody>
      </p:sp>
      <p:sp>
        <p:nvSpPr>
          <p:cNvPr id="43102" name="Text Box 92"/>
          <p:cNvSpPr txBox="1">
            <a:spLocks noChangeArrowheads="1"/>
          </p:cNvSpPr>
          <p:nvPr/>
        </p:nvSpPr>
        <p:spPr bwMode="auto">
          <a:xfrm>
            <a:off x="6694488" y="2478088"/>
            <a:ext cx="35083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3103" name="Text Box 93"/>
          <p:cNvSpPr txBox="1">
            <a:spLocks noChangeArrowheads="1"/>
          </p:cNvSpPr>
          <p:nvPr/>
        </p:nvSpPr>
        <p:spPr bwMode="auto">
          <a:xfrm>
            <a:off x="7273925" y="2478088"/>
            <a:ext cx="328613"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3104" name="Text Box 94"/>
          <p:cNvSpPr txBox="1">
            <a:spLocks noChangeArrowheads="1"/>
          </p:cNvSpPr>
          <p:nvPr/>
        </p:nvSpPr>
        <p:spPr bwMode="auto">
          <a:xfrm>
            <a:off x="3379788" y="510698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5</a:t>
            </a:r>
          </a:p>
        </p:txBody>
      </p:sp>
      <p:sp>
        <p:nvSpPr>
          <p:cNvPr id="43105" name="Text Box 95"/>
          <p:cNvSpPr txBox="1">
            <a:spLocks noChangeArrowheads="1"/>
          </p:cNvSpPr>
          <p:nvPr/>
        </p:nvSpPr>
        <p:spPr bwMode="auto">
          <a:xfrm>
            <a:off x="3398838" y="3287713"/>
            <a:ext cx="28733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43106" name="Text Box 96"/>
          <p:cNvSpPr txBox="1">
            <a:spLocks noChangeArrowheads="1"/>
          </p:cNvSpPr>
          <p:nvPr/>
        </p:nvSpPr>
        <p:spPr bwMode="auto">
          <a:xfrm>
            <a:off x="3379788" y="374332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43107" name="Text Box 97"/>
          <p:cNvSpPr txBox="1">
            <a:spLocks noChangeArrowheads="1"/>
          </p:cNvSpPr>
          <p:nvPr/>
        </p:nvSpPr>
        <p:spPr bwMode="auto">
          <a:xfrm>
            <a:off x="3379788" y="283368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108" name="Text Box 98"/>
          <p:cNvSpPr txBox="1">
            <a:spLocks noChangeArrowheads="1"/>
          </p:cNvSpPr>
          <p:nvPr/>
        </p:nvSpPr>
        <p:spPr bwMode="auto">
          <a:xfrm>
            <a:off x="3379788" y="4197350"/>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3</a:t>
            </a:r>
          </a:p>
        </p:txBody>
      </p:sp>
      <p:sp>
        <p:nvSpPr>
          <p:cNvPr id="43109" name="Text Box 99"/>
          <p:cNvSpPr txBox="1">
            <a:spLocks noChangeArrowheads="1"/>
          </p:cNvSpPr>
          <p:nvPr/>
        </p:nvSpPr>
        <p:spPr bwMode="auto">
          <a:xfrm>
            <a:off x="3379788" y="4652963"/>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4</a:t>
            </a:r>
          </a:p>
        </p:txBody>
      </p:sp>
      <p:sp>
        <p:nvSpPr>
          <p:cNvPr id="43110" name="Text Box 100"/>
          <p:cNvSpPr txBox="1">
            <a:spLocks noChangeArrowheads="1"/>
          </p:cNvSpPr>
          <p:nvPr/>
        </p:nvSpPr>
        <p:spPr bwMode="auto">
          <a:xfrm>
            <a:off x="3379788" y="5562600"/>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6</a:t>
            </a:r>
          </a:p>
        </p:txBody>
      </p:sp>
      <p:sp>
        <p:nvSpPr>
          <p:cNvPr id="43111" name="Text Box 101"/>
          <p:cNvSpPr txBox="1">
            <a:spLocks noChangeArrowheads="1"/>
          </p:cNvSpPr>
          <p:nvPr/>
        </p:nvSpPr>
        <p:spPr bwMode="auto">
          <a:xfrm>
            <a:off x="3379788" y="6018213"/>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7</a:t>
            </a:r>
          </a:p>
        </p:txBody>
      </p:sp>
      <p:sp>
        <p:nvSpPr>
          <p:cNvPr id="43112" name="Text Box 102"/>
          <p:cNvSpPr txBox="1">
            <a:spLocks noChangeArrowheads="1"/>
          </p:cNvSpPr>
          <p:nvPr/>
        </p:nvSpPr>
        <p:spPr bwMode="auto">
          <a:xfrm>
            <a:off x="3794125" y="5108575"/>
            <a:ext cx="3492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D</a:t>
            </a:r>
          </a:p>
        </p:txBody>
      </p:sp>
      <p:sp>
        <p:nvSpPr>
          <p:cNvPr id="43113" name="Text Box 103"/>
          <p:cNvSpPr txBox="1">
            <a:spLocks noChangeArrowheads="1"/>
          </p:cNvSpPr>
          <p:nvPr/>
        </p:nvSpPr>
        <p:spPr bwMode="auto">
          <a:xfrm>
            <a:off x="3813175" y="3289300"/>
            <a:ext cx="3508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3114" name="Text Box 104"/>
          <p:cNvSpPr txBox="1">
            <a:spLocks noChangeArrowheads="1"/>
          </p:cNvSpPr>
          <p:nvPr/>
        </p:nvSpPr>
        <p:spPr bwMode="auto">
          <a:xfrm>
            <a:off x="3794125" y="3744913"/>
            <a:ext cx="328613"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3115" name="Text Box 105"/>
          <p:cNvSpPr txBox="1">
            <a:spLocks noChangeArrowheads="1"/>
          </p:cNvSpPr>
          <p:nvPr/>
        </p:nvSpPr>
        <p:spPr bwMode="auto">
          <a:xfrm>
            <a:off x="3794125" y="2835275"/>
            <a:ext cx="3619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i</a:t>
            </a:r>
            <a:endParaRPr lang="en-US">
              <a:latin typeface="Comic Sans MS" pitchFamily="-106" charset="0"/>
            </a:endParaRPr>
          </a:p>
        </p:txBody>
      </p:sp>
      <p:sp>
        <p:nvSpPr>
          <p:cNvPr id="43116" name="Text Box 106"/>
          <p:cNvSpPr txBox="1">
            <a:spLocks noChangeArrowheads="1"/>
          </p:cNvSpPr>
          <p:nvPr/>
        </p:nvSpPr>
        <p:spPr bwMode="auto">
          <a:xfrm>
            <a:off x="3794125" y="41989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C</a:t>
            </a:r>
          </a:p>
        </p:txBody>
      </p:sp>
      <p:sp>
        <p:nvSpPr>
          <p:cNvPr id="43117" name="Text Box 107"/>
          <p:cNvSpPr txBox="1">
            <a:spLocks noChangeArrowheads="1"/>
          </p:cNvSpPr>
          <p:nvPr/>
        </p:nvSpPr>
        <p:spPr bwMode="auto">
          <a:xfrm>
            <a:off x="3794125" y="4654550"/>
            <a:ext cx="328613"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3118" name="Text Box 108"/>
          <p:cNvSpPr txBox="1">
            <a:spLocks noChangeArrowheads="1"/>
          </p:cNvSpPr>
          <p:nvPr/>
        </p:nvSpPr>
        <p:spPr bwMode="auto">
          <a:xfrm>
            <a:off x="3794125" y="5564188"/>
            <a:ext cx="350838"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3119" name="Text Box 109"/>
          <p:cNvSpPr txBox="1">
            <a:spLocks noChangeArrowheads="1"/>
          </p:cNvSpPr>
          <p:nvPr/>
        </p:nvSpPr>
        <p:spPr bwMode="auto">
          <a:xfrm>
            <a:off x="3794125" y="6019800"/>
            <a:ext cx="328613"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grpSp>
        <p:nvGrpSpPr>
          <p:cNvPr id="2" name="Group 110"/>
          <p:cNvGrpSpPr>
            <a:grpSpLocks/>
          </p:cNvGrpSpPr>
          <p:nvPr/>
        </p:nvGrpSpPr>
        <p:grpSpPr bwMode="auto">
          <a:xfrm>
            <a:off x="4946650" y="2925763"/>
            <a:ext cx="3273425" cy="366712"/>
            <a:chOff x="2133" y="1816"/>
            <a:chExt cx="2062" cy="231"/>
          </a:xfrm>
        </p:grpSpPr>
        <p:sp>
          <p:nvSpPr>
            <p:cNvPr id="43204" name="Text Box 111"/>
            <p:cNvSpPr txBox="1">
              <a:spLocks noChangeArrowheads="1"/>
            </p:cNvSpPr>
            <p:nvPr/>
          </p:nvSpPr>
          <p:spPr bwMode="auto">
            <a:xfrm>
              <a:off x="2133"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5" name="Text Box 112"/>
            <p:cNvSpPr txBox="1">
              <a:spLocks noChangeArrowheads="1"/>
            </p:cNvSpPr>
            <p:nvPr/>
          </p:nvSpPr>
          <p:spPr bwMode="auto">
            <a:xfrm>
              <a:off x="2482"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6" name="Text Box 113"/>
            <p:cNvSpPr txBox="1">
              <a:spLocks noChangeArrowheads="1"/>
            </p:cNvSpPr>
            <p:nvPr/>
          </p:nvSpPr>
          <p:spPr bwMode="auto">
            <a:xfrm>
              <a:off x="3991"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7" name="Text Box 114"/>
            <p:cNvSpPr txBox="1">
              <a:spLocks noChangeArrowheads="1"/>
            </p:cNvSpPr>
            <p:nvPr/>
          </p:nvSpPr>
          <p:spPr bwMode="auto">
            <a:xfrm>
              <a:off x="2879"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8" name="Text Box 115"/>
            <p:cNvSpPr txBox="1">
              <a:spLocks noChangeArrowheads="1"/>
            </p:cNvSpPr>
            <p:nvPr/>
          </p:nvSpPr>
          <p:spPr bwMode="auto">
            <a:xfrm>
              <a:off x="3239"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9" name="Text Box 116"/>
            <p:cNvSpPr txBox="1">
              <a:spLocks noChangeArrowheads="1"/>
            </p:cNvSpPr>
            <p:nvPr/>
          </p:nvSpPr>
          <p:spPr bwMode="auto">
            <a:xfrm>
              <a:off x="3604"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grpSp>
      <p:grpSp>
        <p:nvGrpSpPr>
          <p:cNvPr id="3" name="Group 117"/>
          <p:cNvGrpSpPr>
            <a:grpSpLocks/>
          </p:cNvGrpSpPr>
          <p:nvPr/>
        </p:nvGrpSpPr>
        <p:grpSpPr bwMode="auto">
          <a:xfrm>
            <a:off x="4348163" y="2925763"/>
            <a:ext cx="325437" cy="3524250"/>
            <a:chOff x="1756" y="1816"/>
            <a:chExt cx="205" cy="2220"/>
          </a:xfrm>
        </p:grpSpPr>
        <p:sp>
          <p:nvSpPr>
            <p:cNvPr id="43196" name="Text Box 118"/>
            <p:cNvSpPr txBox="1">
              <a:spLocks noChangeArrowheads="1"/>
            </p:cNvSpPr>
            <p:nvPr/>
          </p:nvSpPr>
          <p:spPr bwMode="auto">
            <a:xfrm>
              <a:off x="1757"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197" name="Text Box 119"/>
            <p:cNvSpPr txBox="1">
              <a:spLocks noChangeArrowheads="1"/>
            </p:cNvSpPr>
            <p:nvPr/>
          </p:nvSpPr>
          <p:spPr bwMode="auto">
            <a:xfrm>
              <a:off x="1756" y="3231"/>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198" name="Text Box 120"/>
            <p:cNvSpPr txBox="1">
              <a:spLocks noChangeArrowheads="1"/>
            </p:cNvSpPr>
            <p:nvPr/>
          </p:nvSpPr>
          <p:spPr bwMode="auto">
            <a:xfrm>
              <a:off x="1757" y="2085"/>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199" name="Text Box 121"/>
            <p:cNvSpPr txBox="1">
              <a:spLocks noChangeArrowheads="1"/>
            </p:cNvSpPr>
            <p:nvPr/>
          </p:nvSpPr>
          <p:spPr bwMode="auto">
            <a:xfrm>
              <a:off x="1756" y="2372"/>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0" name="Text Box 122"/>
            <p:cNvSpPr txBox="1">
              <a:spLocks noChangeArrowheads="1"/>
            </p:cNvSpPr>
            <p:nvPr/>
          </p:nvSpPr>
          <p:spPr bwMode="auto">
            <a:xfrm>
              <a:off x="1756" y="2658"/>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1" name="Text Box 123"/>
            <p:cNvSpPr txBox="1">
              <a:spLocks noChangeArrowheads="1"/>
            </p:cNvSpPr>
            <p:nvPr/>
          </p:nvSpPr>
          <p:spPr bwMode="auto">
            <a:xfrm>
              <a:off x="1756" y="2945"/>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2" name="Text Box 124"/>
            <p:cNvSpPr txBox="1">
              <a:spLocks noChangeArrowheads="1"/>
            </p:cNvSpPr>
            <p:nvPr/>
          </p:nvSpPr>
          <p:spPr bwMode="auto">
            <a:xfrm>
              <a:off x="1756" y="3518"/>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3203" name="Text Box 125"/>
            <p:cNvSpPr txBox="1">
              <a:spLocks noChangeArrowheads="1"/>
            </p:cNvSpPr>
            <p:nvPr/>
          </p:nvSpPr>
          <p:spPr bwMode="auto">
            <a:xfrm>
              <a:off x="1756" y="3805"/>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grpSp>
      <p:sp>
        <p:nvSpPr>
          <p:cNvPr id="599166" name="Text Box 126"/>
          <p:cNvSpPr txBox="1">
            <a:spLocks noChangeArrowheads="1"/>
          </p:cNvSpPr>
          <p:nvPr/>
        </p:nvSpPr>
        <p:spPr bwMode="auto">
          <a:xfrm>
            <a:off x="4948238" y="3314700"/>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0</a:t>
            </a:r>
          </a:p>
        </p:txBody>
      </p:sp>
      <p:sp>
        <p:nvSpPr>
          <p:cNvPr id="599167" name="Text Box 127"/>
          <p:cNvSpPr txBox="1">
            <a:spLocks noChangeArrowheads="1"/>
          </p:cNvSpPr>
          <p:nvPr/>
        </p:nvSpPr>
        <p:spPr bwMode="auto">
          <a:xfrm>
            <a:off x="5494338" y="3314700"/>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0</a:t>
            </a:r>
          </a:p>
        </p:txBody>
      </p:sp>
      <p:sp>
        <p:nvSpPr>
          <p:cNvPr id="599168" name="Text Box 128"/>
          <p:cNvSpPr txBox="1">
            <a:spLocks noChangeArrowheads="1"/>
          </p:cNvSpPr>
          <p:nvPr/>
        </p:nvSpPr>
        <p:spPr bwMode="auto">
          <a:xfrm>
            <a:off x="6126163" y="3314700"/>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0</a:t>
            </a:r>
          </a:p>
        </p:txBody>
      </p:sp>
      <p:grpSp>
        <p:nvGrpSpPr>
          <p:cNvPr id="4" name="Group 129"/>
          <p:cNvGrpSpPr>
            <a:grpSpLocks/>
          </p:cNvGrpSpPr>
          <p:nvPr/>
        </p:nvGrpSpPr>
        <p:grpSpPr bwMode="auto">
          <a:xfrm>
            <a:off x="6692900" y="3313113"/>
            <a:ext cx="352425" cy="436562"/>
            <a:chOff x="3233" y="2100"/>
            <a:chExt cx="222" cy="275"/>
          </a:xfrm>
        </p:grpSpPr>
        <p:sp>
          <p:nvSpPr>
            <p:cNvPr id="43194" name="Text Box 130"/>
            <p:cNvSpPr txBox="1">
              <a:spLocks noChangeArrowheads="1"/>
            </p:cNvSpPr>
            <p:nvPr/>
          </p:nvSpPr>
          <p:spPr bwMode="auto">
            <a:xfrm>
              <a:off x="3251"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3195" name="Line 131"/>
            <p:cNvSpPr>
              <a:spLocks noChangeShapeType="1"/>
            </p:cNvSpPr>
            <p:nvPr/>
          </p:nvSpPr>
          <p:spPr bwMode="auto">
            <a:xfrm flipH="1" flipV="1">
              <a:off x="3233" y="2100"/>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599172" name="Text Box 132"/>
          <p:cNvSpPr txBox="1">
            <a:spLocks noChangeArrowheads="1"/>
          </p:cNvSpPr>
          <p:nvPr/>
        </p:nvSpPr>
        <p:spPr bwMode="auto">
          <a:xfrm>
            <a:off x="7135813" y="3471863"/>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1</a:t>
            </a:r>
          </a:p>
        </p:txBody>
      </p:sp>
      <p:grpSp>
        <p:nvGrpSpPr>
          <p:cNvPr id="5" name="Group 133"/>
          <p:cNvGrpSpPr>
            <a:grpSpLocks/>
          </p:cNvGrpSpPr>
          <p:nvPr/>
        </p:nvGrpSpPr>
        <p:grpSpPr bwMode="auto">
          <a:xfrm>
            <a:off x="7816850" y="3314700"/>
            <a:ext cx="423863" cy="434975"/>
            <a:chOff x="3941" y="2101"/>
            <a:chExt cx="267" cy="274"/>
          </a:xfrm>
        </p:grpSpPr>
        <p:sp>
          <p:nvSpPr>
            <p:cNvPr id="43192" name="Text Box 134"/>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3193" name="Line 135"/>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grpSp>
        <p:nvGrpSpPr>
          <p:cNvPr id="6" name="Group 136"/>
          <p:cNvGrpSpPr>
            <a:grpSpLocks/>
          </p:cNvGrpSpPr>
          <p:nvPr/>
        </p:nvGrpSpPr>
        <p:grpSpPr bwMode="auto">
          <a:xfrm>
            <a:off x="4876800" y="3744913"/>
            <a:ext cx="423863" cy="434975"/>
            <a:chOff x="3941" y="2101"/>
            <a:chExt cx="267" cy="274"/>
          </a:xfrm>
        </p:grpSpPr>
        <p:sp>
          <p:nvSpPr>
            <p:cNvPr id="43190" name="Text Box 137"/>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3191" name="Line 138"/>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599179" name="Text Box 139"/>
          <p:cNvSpPr txBox="1">
            <a:spLocks noChangeArrowheads="1"/>
          </p:cNvSpPr>
          <p:nvPr/>
        </p:nvSpPr>
        <p:spPr bwMode="auto">
          <a:xfrm>
            <a:off x="5387975" y="3916363"/>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1</a:t>
            </a:r>
          </a:p>
        </p:txBody>
      </p:sp>
      <p:sp>
        <p:nvSpPr>
          <p:cNvPr id="599180" name="Text Box 140"/>
          <p:cNvSpPr txBox="1">
            <a:spLocks noChangeArrowheads="1"/>
          </p:cNvSpPr>
          <p:nvPr/>
        </p:nvSpPr>
        <p:spPr bwMode="auto">
          <a:xfrm>
            <a:off x="5975350" y="3916363"/>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1</a:t>
            </a:r>
          </a:p>
        </p:txBody>
      </p:sp>
      <p:sp>
        <p:nvSpPr>
          <p:cNvPr id="599181" name="Text Box 141"/>
          <p:cNvSpPr txBox="1">
            <a:spLocks noChangeArrowheads="1"/>
          </p:cNvSpPr>
          <p:nvPr/>
        </p:nvSpPr>
        <p:spPr bwMode="auto">
          <a:xfrm>
            <a:off x="6711950" y="3744913"/>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grpSp>
        <p:nvGrpSpPr>
          <p:cNvPr id="7" name="Group 142"/>
          <p:cNvGrpSpPr>
            <a:grpSpLocks/>
          </p:cNvGrpSpPr>
          <p:nvPr/>
        </p:nvGrpSpPr>
        <p:grpSpPr bwMode="auto">
          <a:xfrm>
            <a:off x="7278688" y="3744913"/>
            <a:ext cx="423862" cy="434975"/>
            <a:chOff x="3941" y="2101"/>
            <a:chExt cx="267" cy="274"/>
          </a:xfrm>
        </p:grpSpPr>
        <p:sp>
          <p:nvSpPr>
            <p:cNvPr id="43188" name="Text Box 143"/>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2</a:t>
              </a:r>
            </a:p>
          </p:txBody>
        </p:sp>
        <p:sp>
          <p:nvSpPr>
            <p:cNvPr id="43189" name="Line 144"/>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599185" name="Text Box 145"/>
          <p:cNvSpPr txBox="1">
            <a:spLocks noChangeArrowheads="1"/>
          </p:cNvSpPr>
          <p:nvPr/>
        </p:nvSpPr>
        <p:spPr bwMode="auto">
          <a:xfrm>
            <a:off x="7712075" y="3916363"/>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2</a:t>
            </a:r>
          </a:p>
        </p:txBody>
      </p:sp>
      <p:grpSp>
        <p:nvGrpSpPr>
          <p:cNvPr id="8" name="Group 146"/>
          <p:cNvGrpSpPr>
            <a:grpSpLocks/>
          </p:cNvGrpSpPr>
          <p:nvPr/>
        </p:nvGrpSpPr>
        <p:grpSpPr bwMode="auto">
          <a:xfrm>
            <a:off x="4964113" y="4208463"/>
            <a:ext cx="3209925" cy="434975"/>
            <a:chOff x="2144" y="2664"/>
            <a:chExt cx="2022" cy="274"/>
          </a:xfrm>
        </p:grpSpPr>
        <p:sp>
          <p:nvSpPr>
            <p:cNvPr id="43180" name="Text Box 147"/>
            <p:cNvSpPr txBox="1">
              <a:spLocks noChangeArrowheads="1"/>
            </p:cNvSpPr>
            <p:nvPr/>
          </p:nvSpPr>
          <p:spPr bwMode="auto">
            <a:xfrm>
              <a:off x="2144"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sp>
          <p:nvSpPr>
            <p:cNvPr id="43181" name="Text Box 148"/>
            <p:cNvSpPr txBox="1">
              <a:spLocks noChangeArrowheads="1"/>
            </p:cNvSpPr>
            <p:nvPr/>
          </p:nvSpPr>
          <p:spPr bwMode="auto">
            <a:xfrm>
              <a:off x="2495"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grpSp>
          <p:nvGrpSpPr>
            <p:cNvPr id="9" name="Group 149"/>
            <p:cNvGrpSpPr>
              <a:grpSpLocks/>
            </p:cNvGrpSpPr>
            <p:nvPr/>
          </p:nvGrpSpPr>
          <p:grpSpPr bwMode="auto">
            <a:xfrm>
              <a:off x="2843" y="2664"/>
              <a:ext cx="267" cy="274"/>
              <a:chOff x="3941" y="2101"/>
              <a:chExt cx="267" cy="274"/>
            </a:xfrm>
          </p:grpSpPr>
          <p:sp>
            <p:nvSpPr>
              <p:cNvPr id="43186" name="Text Box 150"/>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2</a:t>
                </a:r>
              </a:p>
            </p:txBody>
          </p:sp>
          <p:sp>
            <p:nvSpPr>
              <p:cNvPr id="43187" name="Line 151"/>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3183" name="Text Box 152"/>
            <p:cNvSpPr txBox="1">
              <a:spLocks noChangeArrowheads="1"/>
            </p:cNvSpPr>
            <p:nvPr/>
          </p:nvSpPr>
          <p:spPr bwMode="auto">
            <a:xfrm>
              <a:off x="3170" y="2772"/>
              <a:ext cx="384" cy="166"/>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2</a:t>
              </a:r>
            </a:p>
          </p:txBody>
        </p:sp>
        <p:sp>
          <p:nvSpPr>
            <p:cNvPr id="43184" name="Text Box 153"/>
            <p:cNvSpPr txBox="1">
              <a:spLocks noChangeArrowheads="1"/>
            </p:cNvSpPr>
            <p:nvPr/>
          </p:nvSpPr>
          <p:spPr bwMode="auto">
            <a:xfrm>
              <a:off x="3638"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85" name="Text Box 154"/>
            <p:cNvSpPr txBox="1">
              <a:spLocks noChangeArrowheads="1"/>
            </p:cNvSpPr>
            <p:nvPr/>
          </p:nvSpPr>
          <p:spPr bwMode="auto">
            <a:xfrm>
              <a:off x="3962"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grpSp>
      <p:grpSp>
        <p:nvGrpSpPr>
          <p:cNvPr id="10" name="Group 155"/>
          <p:cNvGrpSpPr>
            <a:grpSpLocks/>
          </p:cNvGrpSpPr>
          <p:nvPr/>
        </p:nvGrpSpPr>
        <p:grpSpPr bwMode="auto">
          <a:xfrm>
            <a:off x="4957763" y="4643438"/>
            <a:ext cx="3381375" cy="434975"/>
            <a:chOff x="2140" y="2938"/>
            <a:chExt cx="2130" cy="274"/>
          </a:xfrm>
        </p:grpSpPr>
        <p:grpSp>
          <p:nvGrpSpPr>
            <p:cNvPr id="11" name="Group 156"/>
            <p:cNvGrpSpPr>
              <a:grpSpLocks/>
            </p:cNvGrpSpPr>
            <p:nvPr/>
          </p:nvGrpSpPr>
          <p:grpSpPr bwMode="auto">
            <a:xfrm>
              <a:off x="2140" y="2938"/>
              <a:ext cx="267" cy="274"/>
              <a:chOff x="3941" y="2101"/>
              <a:chExt cx="267" cy="274"/>
            </a:xfrm>
          </p:grpSpPr>
          <p:sp>
            <p:nvSpPr>
              <p:cNvPr id="43178" name="Text Box 157"/>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3179" name="Line 158"/>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3171" name="Text Box 159"/>
            <p:cNvSpPr txBox="1">
              <a:spLocks noChangeArrowheads="1"/>
            </p:cNvSpPr>
            <p:nvPr/>
          </p:nvSpPr>
          <p:spPr bwMode="auto">
            <a:xfrm>
              <a:off x="2510" y="293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sp>
          <p:nvSpPr>
            <p:cNvPr id="43172" name="Text Box 160"/>
            <p:cNvSpPr txBox="1">
              <a:spLocks noChangeArrowheads="1"/>
            </p:cNvSpPr>
            <p:nvPr/>
          </p:nvSpPr>
          <p:spPr bwMode="auto">
            <a:xfrm>
              <a:off x="2888" y="293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73" name="Text Box 161"/>
            <p:cNvSpPr txBox="1">
              <a:spLocks noChangeArrowheads="1"/>
            </p:cNvSpPr>
            <p:nvPr/>
          </p:nvSpPr>
          <p:spPr bwMode="auto">
            <a:xfrm>
              <a:off x="3212" y="293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grpSp>
          <p:nvGrpSpPr>
            <p:cNvPr id="12" name="Group 162"/>
            <p:cNvGrpSpPr>
              <a:grpSpLocks/>
            </p:cNvGrpSpPr>
            <p:nvPr/>
          </p:nvGrpSpPr>
          <p:grpSpPr bwMode="auto">
            <a:xfrm>
              <a:off x="3580" y="2938"/>
              <a:ext cx="267" cy="274"/>
              <a:chOff x="3941" y="2101"/>
              <a:chExt cx="267" cy="274"/>
            </a:xfrm>
          </p:grpSpPr>
          <p:sp>
            <p:nvSpPr>
              <p:cNvPr id="43176" name="Text Box 163"/>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3</a:t>
                </a:r>
              </a:p>
            </p:txBody>
          </p:sp>
          <p:sp>
            <p:nvSpPr>
              <p:cNvPr id="43177" name="Line 164"/>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3175" name="Text Box 165"/>
            <p:cNvSpPr txBox="1">
              <a:spLocks noChangeArrowheads="1"/>
            </p:cNvSpPr>
            <p:nvPr/>
          </p:nvSpPr>
          <p:spPr bwMode="auto">
            <a:xfrm>
              <a:off x="3886" y="3046"/>
              <a:ext cx="384" cy="166"/>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3</a:t>
              </a:r>
            </a:p>
          </p:txBody>
        </p:sp>
      </p:grpSp>
      <p:grpSp>
        <p:nvGrpSpPr>
          <p:cNvPr id="13" name="Group 166"/>
          <p:cNvGrpSpPr>
            <a:grpSpLocks/>
          </p:cNvGrpSpPr>
          <p:nvPr/>
        </p:nvGrpSpPr>
        <p:grpSpPr bwMode="auto">
          <a:xfrm>
            <a:off x="4976813" y="5102225"/>
            <a:ext cx="3217862" cy="434975"/>
            <a:chOff x="2152" y="3227"/>
            <a:chExt cx="2027" cy="274"/>
          </a:xfrm>
        </p:grpSpPr>
        <p:sp>
          <p:nvSpPr>
            <p:cNvPr id="43162" name="Text Box 167"/>
            <p:cNvSpPr txBox="1">
              <a:spLocks noChangeArrowheads="1"/>
            </p:cNvSpPr>
            <p:nvPr/>
          </p:nvSpPr>
          <p:spPr bwMode="auto">
            <a:xfrm>
              <a:off x="2152"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grpSp>
          <p:nvGrpSpPr>
            <p:cNvPr id="14" name="Group 168"/>
            <p:cNvGrpSpPr>
              <a:grpSpLocks/>
            </p:cNvGrpSpPr>
            <p:nvPr/>
          </p:nvGrpSpPr>
          <p:grpSpPr bwMode="auto">
            <a:xfrm>
              <a:off x="2484" y="3227"/>
              <a:ext cx="267" cy="274"/>
              <a:chOff x="3941" y="2101"/>
              <a:chExt cx="267" cy="274"/>
            </a:xfrm>
          </p:grpSpPr>
          <p:sp>
            <p:nvSpPr>
              <p:cNvPr id="43168" name="Text Box 169"/>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2</a:t>
                </a:r>
              </a:p>
            </p:txBody>
          </p:sp>
          <p:sp>
            <p:nvSpPr>
              <p:cNvPr id="43169" name="Line 170"/>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3164" name="Text Box 171"/>
            <p:cNvSpPr txBox="1">
              <a:spLocks noChangeArrowheads="1"/>
            </p:cNvSpPr>
            <p:nvPr/>
          </p:nvSpPr>
          <p:spPr bwMode="auto">
            <a:xfrm>
              <a:off x="2888"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65" name="Text Box 172"/>
            <p:cNvSpPr txBox="1">
              <a:spLocks noChangeArrowheads="1"/>
            </p:cNvSpPr>
            <p:nvPr/>
          </p:nvSpPr>
          <p:spPr bwMode="auto">
            <a:xfrm>
              <a:off x="3212"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66" name="Text Box 173"/>
            <p:cNvSpPr txBox="1">
              <a:spLocks noChangeArrowheads="1"/>
            </p:cNvSpPr>
            <p:nvPr/>
          </p:nvSpPr>
          <p:spPr bwMode="auto">
            <a:xfrm>
              <a:off x="3614"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sp>
          <p:nvSpPr>
            <p:cNvPr id="43167" name="Text Box 174"/>
            <p:cNvSpPr txBox="1">
              <a:spLocks noChangeArrowheads="1"/>
            </p:cNvSpPr>
            <p:nvPr/>
          </p:nvSpPr>
          <p:spPr bwMode="auto">
            <a:xfrm>
              <a:off x="3975"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grpSp>
      <p:grpSp>
        <p:nvGrpSpPr>
          <p:cNvPr id="15" name="Group 175"/>
          <p:cNvGrpSpPr>
            <a:grpSpLocks/>
          </p:cNvGrpSpPr>
          <p:nvPr/>
        </p:nvGrpSpPr>
        <p:grpSpPr bwMode="auto">
          <a:xfrm>
            <a:off x="4970463" y="5548313"/>
            <a:ext cx="3249612" cy="434975"/>
            <a:chOff x="2148" y="3508"/>
            <a:chExt cx="2047" cy="274"/>
          </a:xfrm>
        </p:grpSpPr>
        <p:sp>
          <p:nvSpPr>
            <p:cNvPr id="43152" name="Text Box 176"/>
            <p:cNvSpPr txBox="1">
              <a:spLocks noChangeArrowheads="1"/>
            </p:cNvSpPr>
            <p:nvPr/>
          </p:nvSpPr>
          <p:spPr bwMode="auto">
            <a:xfrm>
              <a:off x="2148"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sp>
          <p:nvSpPr>
            <p:cNvPr id="43153" name="Text Box 177"/>
            <p:cNvSpPr txBox="1">
              <a:spLocks noChangeArrowheads="1"/>
            </p:cNvSpPr>
            <p:nvPr/>
          </p:nvSpPr>
          <p:spPr bwMode="auto">
            <a:xfrm>
              <a:off x="2884"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54" name="Text Box 178"/>
            <p:cNvSpPr txBox="1">
              <a:spLocks noChangeArrowheads="1"/>
            </p:cNvSpPr>
            <p:nvPr/>
          </p:nvSpPr>
          <p:spPr bwMode="auto">
            <a:xfrm>
              <a:off x="3610"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sp>
          <p:nvSpPr>
            <p:cNvPr id="43155" name="Text Box 179"/>
            <p:cNvSpPr txBox="1">
              <a:spLocks noChangeArrowheads="1"/>
            </p:cNvSpPr>
            <p:nvPr/>
          </p:nvSpPr>
          <p:spPr bwMode="auto">
            <a:xfrm>
              <a:off x="2530"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grpSp>
          <p:nvGrpSpPr>
            <p:cNvPr id="16" name="Group 180"/>
            <p:cNvGrpSpPr>
              <a:grpSpLocks/>
            </p:cNvGrpSpPr>
            <p:nvPr/>
          </p:nvGrpSpPr>
          <p:grpSpPr bwMode="auto">
            <a:xfrm>
              <a:off x="3226" y="3508"/>
              <a:ext cx="267" cy="274"/>
              <a:chOff x="3941" y="2101"/>
              <a:chExt cx="267" cy="274"/>
            </a:xfrm>
          </p:grpSpPr>
          <p:sp>
            <p:nvSpPr>
              <p:cNvPr id="43160" name="Text Box 181"/>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3</a:t>
                </a:r>
              </a:p>
            </p:txBody>
          </p:sp>
          <p:sp>
            <p:nvSpPr>
              <p:cNvPr id="43161" name="Line 182"/>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grpSp>
          <p:nvGrpSpPr>
            <p:cNvPr id="17" name="Group 183"/>
            <p:cNvGrpSpPr>
              <a:grpSpLocks/>
            </p:cNvGrpSpPr>
            <p:nvPr/>
          </p:nvGrpSpPr>
          <p:grpSpPr bwMode="auto">
            <a:xfrm>
              <a:off x="3928" y="3508"/>
              <a:ext cx="267" cy="274"/>
              <a:chOff x="3941" y="2101"/>
              <a:chExt cx="267" cy="274"/>
            </a:xfrm>
          </p:grpSpPr>
          <p:sp>
            <p:nvSpPr>
              <p:cNvPr id="43158" name="Text Box 184"/>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4</a:t>
                </a:r>
              </a:p>
            </p:txBody>
          </p:sp>
          <p:sp>
            <p:nvSpPr>
              <p:cNvPr id="43159" name="Line 185"/>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grpSp>
      <p:grpSp>
        <p:nvGrpSpPr>
          <p:cNvPr id="18" name="Group 186"/>
          <p:cNvGrpSpPr>
            <a:grpSpLocks/>
          </p:cNvGrpSpPr>
          <p:nvPr/>
        </p:nvGrpSpPr>
        <p:grpSpPr bwMode="auto">
          <a:xfrm>
            <a:off x="4892675" y="5978525"/>
            <a:ext cx="3340100" cy="434975"/>
            <a:chOff x="2099" y="3779"/>
            <a:chExt cx="2104" cy="274"/>
          </a:xfrm>
        </p:grpSpPr>
        <p:grpSp>
          <p:nvGrpSpPr>
            <p:cNvPr id="19" name="Group 187"/>
            <p:cNvGrpSpPr>
              <a:grpSpLocks/>
            </p:cNvGrpSpPr>
            <p:nvPr/>
          </p:nvGrpSpPr>
          <p:grpSpPr bwMode="auto">
            <a:xfrm>
              <a:off x="2099" y="3779"/>
              <a:ext cx="267" cy="274"/>
              <a:chOff x="3941" y="2101"/>
              <a:chExt cx="267" cy="274"/>
            </a:xfrm>
          </p:grpSpPr>
          <p:sp>
            <p:nvSpPr>
              <p:cNvPr id="43150" name="Text Box 188"/>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3151" name="Line 189"/>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3143" name="Text Box 190"/>
            <p:cNvSpPr txBox="1">
              <a:spLocks noChangeArrowheads="1"/>
            </p:cNvSpPr>
            <p:nvPr/>
          </p:nvSpPr>
          <p:spPr bwMode="auto">
            <a:xfrm>
              <a:off x="2883"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44" name="Text Box 191"/>
            <p:cNvSpPr txBox="1">
              <a:spLocks noChangeArrowheads="1"/>
            </p:cNvSpPr>
            <p:nvPr/>
          </p:nvSpPr>
          <p:spPr bwMode="auto">
            <a:xfrm>
              <a:off x="2529"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3145" name="Text Box 192"/>
            <p:cNvSpPr txBox="1">
              <a:spLocks noChangeArrowheads="1"/>
            </p:cNvSpPr>
            <p:nvPr/>
          </p:nvSpPr>
          <p:spPr bwMode="auto">
            <a:xfrm>
              <a:off x="3274"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grpSp>
          <p:nvGrpSpPr>
            <p:cNvPr id="20" name="Group 193"/>
            <p:cNvGrpSpPr>
              <a:grpSpLocks/>
            </p:cNvGrpSpPr>
            <p:nvPr/>
          </p:nvGrpSpPr>
          <p:grpSpPr bwMode="auto">
            <a:xfrm>
              <a:off x="3629" y="3779"/>
              <a:ext cx="267" cy="274"/>
              <a:chOff x="3941" y="2101"/>
              <a:chExt cx="267" cy="274"/>
            </a:xfrm>
          </p:grpSpPr>
          <p:sp>
            <p:nvSpPr>
              <p:cNvPr id="43148" name="Text Box 194"/>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4</a:t>
                </a:r>
              </a:p>
            </p:txBody>
          </p:sp>
          <p:sp>
            <p:nvSpPr>
              <p:cNvPr id="43149" name="Line 195"/>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3147" name="Text Box 196"/>
            <p:cNvSpPr txBox="1">
              <a:spLocks noChangeArrowheads="1"/>
            </p:cNvSpPr>
            <p:nvPr/>
          </p:nvSpPr>
          <p:spPr bwMode="auto">
            <a:xfrm>
              <a:off x="3999"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4</a:t>
              </a:r>
            </a:p>
          </p:txBody>
        </p:sp>
      </p:grpSp>
      <p:grpSp>
        <p:nvGrpSpPr>
          <p:cNvPr id="21" name="Group 197"/>
          <p:cNvGrpSpPr>
            <a:grpSpLocks/>
          </p:cNvGrpSpPr>
          <p:nvPr/>
        </p:nvGrpSpPr>
        <p:grpSpPr bwMode="auto">
          <a:xfrm>
            <a:off x="336550" y="2422525"/>
            <a:ext cx="4019550" cy="3860800"/>
            <a:chOff x="212" y="1526"/>
            <a:chExt cx="2532" cy="2432"/>
          </a:xfrm>
        </p:grpSpPr>
        <p:sp>
          <p:nvSpPr>
            <p:cNvPr id="43140" name="Rectangle 198"/>
            <p:cNvSpPr>
              <a:spLocks noChangeArrowheads="1"/>
            </p:cNvSpPr>
            <p:nvPr/>
          </p:nvSpPr>
          <p:spPr bwMode="auto">
            <a:xfrm>
              <a:off x="212" y="1526"/>
              <a:ext cx="2532" cy="2432"/>
            </a:xfrm>
            <a:prstGeom prst="rect">
              <a:avLst/>
            </a:prstGeom>
            <a:noFill/>
            <a:ln w="9525">
              <a:noFill/>
              <a:miter lim="800000"/>
              <a:headEnd/>
              <a:tailEnd/>
            </a:ln>
          </p:spPr>
          <p:txBody>
            <a:bodyPr>
              <a:prstTxWarp prst="textNoShape">
                <a:avLst/>
              </a:prstTxWarp>
            </a:bodyPr>
            <a:lstStyle/>
            <a:p>
              <a:pPr marL="342900" indent="-342900">
                <a:spcBef>
                  <a:spcPct val="20000"/>
                </a:spcBef>
              </a:pPr>
              <a:r>
                <a:rPr lang="en-US" sz="2400" dirty="0">
                  <a:solidFill>
                    <a:srgbClr val="262626"/>
                  </a:solidFill>
                  <a:latin typeface="Century Gothic"/>
                  <a:cs typeface="Century Gothic"/>
                </a:rPr>
                <a:t>If</a:t>
              </a:r>
              <a:r>
                <a:rPr lang="en-US" sz="2400" dirty="0">
                  <a:solidFill>
                    <a:srgbClr val="262626"/>
                  </a:solidFill>
                </a:rPr>
                <a:t> </a:t>
              </a:r>
              <a:r>
                <a:rPr lang="en-US" sz="2400" dirty="0">
                  <a:solidFill>
                    <a:srgbClr val="262626"/>
                  </a:solidFill>
                  <a:latin typeface="Comic Sans MS" pitchFamily="-106" charset="0"/>
                  <a:sym typeface="Symbol" pitchFamily="-106" charset="2"/>
                </a:rPr>
                <a:t>x</a:t>
              </a:r>
              <a:r>
                <a:rPr lang="en-US" sz="2400" baseline="-25000" dirty="0">
                  <a:solidFill>
                    <a:srgbClr val="262626"/>
                  </a:solidFill>
                  <a:latin typeface="Comic Sans MS" pitchFamily="-106" charset="0"/>
                  <a:sym typeface="Symbol" pitchFamily="-106" charset="2"/>
                </a:rPr>
                <a:t>i</a:t>
              </a:r>
              <a:r>
                <a:rPr lang="en-US" sz="2400" dirty="0">
                  <a:solidFill>
                    <a:srgbClr val="262626"/>
                  </a:solidFill>
                  <a:latin typeface="Comic Sans MS" pitchFamily="-106" charset="0"/>
                  <a:sym typeface="Symbol" pitchFamily="-106" charset="2"/>
                </a:rPr>
                <a:t> = </a:t>
              </a:r>
              <a:r>
                <a:rPr lang="en-US" sz="2400" dirty="0" err="1">
                  <a:solidFill>
                    <a:srgbClr val="262626"/>
                  </a:solidFill>
                  <a:latin typeface="Comic Sans MS" pitchFamily="-106" charset="0"/>
                  <a:sym typeface="Symbol" pitchFamily="-106" charset="2"/>
                </a:rPr>
                <a:t>y</a:t>
              </a:r>
              <a:r>
                <a:rPr lang="en-US" sz="2400" baseline="-25000" dirty="0" err="1">
                  <a:solidFill>
                    <a:srgbClr val="262626"/>
                  </a:solidFill>
                  <a:latin typeface="Comic Sans MS" pitchFamily="-106" charset="0"/>
                  <a:sym typeface="Symbol" pitchFamily="-106" charset="2"/>
                </a:rPr>
                <a:t>j</a:t>
              </a:r>
              <a:endParaRPr lang="en-US" sz="2400" dirty="0">
                <a:solidFill>
                  <a:srgbClr val="262626"/>
                </a:solidFill>
                <a:latin typeface="Comic Sans MS" pitchFamily="-106" charset="0"/>
                <a:sym typeface="Symbol" pitchFamily="-106" charset="2"/>
              </a:endParaRPr>
            </a:p>
            <a:p>
              <a:pPr marL="342900" indent="-342900">
                <a:spcBef>
                  <a:spcPct val="20000"/>
                </a:spcBef>
              </a:pPr>
              <a:r>
                <a:rPr lang="en-US" sz="2400" baseline="-25000" dirty="0">
                  <a:solidFill>
                    <a:srgbClr val="262626"/>
                  </a:solidFill>
                  <a:latin typeface="Comic Sans MS" pitchFamily="-106" charset="0"/>
                  <a:sym typeface="Symbol" pitchFamily="-106" charset="2"/>
                </a:rPr>
                <a:t>	</a:t>
              </a:r>
              <a:r>
                <a:rPr lang="en-US" sz="2400" dirty="0">
                  <a:solidFill>
                    <a:srgbClr val="262626"/>
                  </a:solidFill>
                  <a:latin typeface="Comic Sans MS" pitchFamily="-106" charset="0"/>
                  <a:sym typeface="Symbol" pitchFamily="-106" charset="2"/>
                </a:rPr>
                <a:t>b[</a:t>
              </a:r>
              <a:r>
                <a:rPr lang="en-US" sz="2400" dirty="0" err="1">
                  <a:solidFill>
                    <a:srgbClr val="262626"/>
                  </a:solidFill>
                  <a:latin typeface="Comic Sans MS" pitchFamily="-106" charset="0"/>
                  <a:sym typeface="Symbol" pitchFamily="-106" charset="2"/>
                </a:rPr>
                <a:t>i</a:t>
              </a:r>
              <a:r>
                <a:rPr lang="en-US" sz="2400" dirty="0">
                  <a:solidFill>
                    <a:srgbClr val="262626"/>
                  </a:solidFill>
                  <a:latin typeface="Comic Sans MS" pitchFamily="-106" charset="0"/>
                  <a:sym typeface="Symbol" pitchFamily="-106" charset="2"/>
                </a:rPr>
                <a:t>, j] = “   ”</a:t>
              </a:r>
            </a:p>
            <a:p>
              <a:pPr marL="342900" indent="-342900">
                <a:spcBef>
                  <a:spcPct val="20000"/>
                </a:spcBef>
              </a:pPr>
              <a:r>
                <a:rPr lang="en-US" sz="2400" dirty="0">
                  <a:solidFill>
                    <a:srgbClr val="262626"/>
                  </a:solidFill>
                  <a:latin typeface="Century Gothic"/>
                  <a:cs typeface="Century Gothic"/>
                  <a:sym typeface="Symbol" pitchFamily="-106" charset="2"/>
                </a:rPr>
                <a:t>Else if </a:t>
              </a:r>
              <a:endParaRPr lang="en-US" sz="2400" dirty="0">
                <a:solidFill>
                  <a:srgbClr val="262626"/>
                </a:solidFill>
                <a:latin typeface="Comic Sans MS" pitchFamily="-106" charset="0"/>
                <a:sym typeface="Symbol" pitchFamily="-106" charset="2"/>
              </a:endParaRPr>
            </a:p>
            <a:p>
              <a:pPr marL="342900" indent="-342900">
                <a:spcBef>
                  <a:spcPct val="20000"/>
                </a:spcBef>
              </a:pPr>
              <a:r>
                <a:rPr lang="en-US" sz="2400">
                  <a:solidFill>
                    <a:srgbClr val="262626"/>
                  </a:solidFill>
                  <a:latin typeface="Comic Sans MS" pitchFamily="-106" charset="0"/>
                  <a:sym typeface="Symbol" pitchFamily="-106" charset="2"/>
                </a:rPr>
                <a:t>   c[</a:t>
              </a:r>
              <a:r>
                <a:rPr lang="en-US" sz="2400" dirty="0" err="1">
                  <a:solidFill>
                    <a:srgbClr val="262626"/>
                  </a:solidFill>
                  <a:latin typeface="Comic Sans MS" pitchFamily="-106" charset="0"/>
                  <a:sym typeface="Symbol" pitchFamily="-106" charset="2"/>
                </a:rPr>
                <a:t>i</a:t>
              </a:r>
              <a:r>
                <a:rPr lang="en-US" sz="2400" dirty="0">
                  <a:solidFill>
                    <a:srgbClr val="262626"/>
                  </a:solidFill>
                  <a:latin typeface="Comic Sans MS" pitchFamily="-106" charset="0"/>
                  <a:sym typeface="Symbol" pitchFamily="-106" charset="2"/>
                </a:rPr>
                <a:t> - 1, j] ≥ c[</a:t>
              </a:r>
              <a:r>
                <a:rPr lang="en-US" sz="2400" dirty="0" err="1">
                  <a:solidFill>
                    <a:srgbClr val="262626"/>
                  </a:solidFill>
                  <a:latin typeface="Comic Sans MS" pitchFamily="-106" charset="0"/>
                  <a:sym typeface="Symbol" pitchFamily="-106" charset="2"/>
                </a:rPr>
                <a:t>i</a:t>
              </a:r>
              <a:r>
                <a:rPr lang="en-US" sz="2400" dirty="0">
                  <a:solidFill>
                    <a:srgbClr val="262626"/>
                  </a:solidFill>
                  <a:latin typeface="Comic Sans MS" pitchFamily="-106" charset="0"/>
                  <a:sym typeface="Symbol" pitchFamily="-106" charset="2"/>
                </a:rPr>
                <a:t>, j-1]</a:t>
              </a:r>
            </a:p>
            <a:p>
              <a:pPr marL="342900" indent="-342900">
                <a:spcBef>
                  <a:spcPct val="20000"/>
                </a:spcBef>
              </a:pPr>
              <a:r>
                <a:rPr lang="en-US" sz="2400" dirty="0">
                  <a:solidFill>
                    <a:srgbClr val="262626"/>
                  </a:solidFill>
                </a:rPr>
                <a:t>		</a:t>
              </a:r>
              <a:r>
                <a:rPr lang="en-US" sz="2400" dirty="0">
                  <a:solidFill>
                    <a:srgbClr val="262626"/>
                  </a:solidFill>
                  <a:latin typeface="Comic Sans MS" pitchFamily="-106" charset="0"/>
                  <a:sym typeface="Symbol" pitchFamily="-106" charset="2"/>
                </a:rPr>
                <a:t>b[</a:t>
              </a:r>
              <a:r>
                <a:rPr lang="en-US" sz="2400" dirty="0" err="1">
                  <a:solidFill>
                    <a:srgbClr val="262626"/>
                  </a:solidFill>
                  <a:latin typeface="Comic Sans MS" pitchFamily="-106" charset="0"/>
                  <a:sym typeface="Symbol" pitchFamily="-106" charset="2"/>
                </a:rPr>
                <a:t>i</a:t>
              </a:r>
              <a:r>
                <a:rPr lang="en-US" sz="2400" dirty="0">
                  <a:solidFill>
                    <a:srgbClr val="262626"/>
                  </a:solidFill>
                  <a:latin typeface="Comic Sans MS" pitchFamily="-106" charset="0"/>
                  <a:sym typeface="Symbol" pitchFamily="-106" charset="2"/>
                </a:rPr>
                <a:t>, j] = “ ↑ ”</a:t>
              </a:r>
            </a:p>
            <a:p>
              <a:pPr marL="342900" indent="-342900">
                <a:spcBef>
                  <a:spcPct val="20000"/>
                </a:spcBef>
              </a:pPr>
              <a:r>
                <a:rPr lang="en-US" sz="2400" dirty="0">
                  <a:solidFill>
                    <a:srgbClr val="262626"/>
                  </a:solidFill>
                  <a:latin typeface="Century Gothic"/>
                  <a:cs typeface="Century Gothic"/>
                  <a:sym typeface="Symbol" pitchFamily="-106" charset="2"/>
                </a:rPr>
                <a:t>else</a:t>
              </a:r>
            </a:p>
            <a:p>
              <a:pPr marL="342900" indent="-342900">
                <a:spcBef>
                  <a:spcPct val="20000"/>
                </a:spcBef>
              </a:pPr>
              <a:r>
                <a:rPr lang="en-US" sz="2400" dirty="0">
                  <a:solidFill>
                    <a:srgbClr val="262626"/>
                  </a:solidFill>
                  <a:latin typeface="Comic Sans MS" pitchFamily="-106" charset="0"/>
                  <a:sym typeface="Symbol" pitchFamily="-106" charset="2"/>
                </a:rPr>
                <a:t>		b[</a:t>
              </a:r>
              <a:r>
                <a:rPr lang="en-US" sz="2400" dirty="0" err="1">
                  <a:solidFill>
                    <a:srgbClr val="262626"/>
                  </a:solidFill>
                  <a:latin typeface="Comic Sans MS" pitchFamily="-106" charset="0"/>
                  <a:sym typeface="Symbol" pitchFamily="-106" charset="2"/>
                </a:rPr>
                <a:t>i</a:t>
              </a:r>
              <a:r>
                <a:rPr lang="en-US" sz="2400" dirty="0">
                  <a:solidFill>
                    <a:srgbClr val="262626"/>
                  </a:solidFill>
                  <a:latin typeface="Comic Sans MS" pitchFamily="-106" charset="0"/>
                  <a:sym typeface="Symbol" pitchFamily="-106" charset="2"/>
                </a:rPr>
                <a:t>, j] = “ ← ”</a:t>
              </a:r>
              <a:endParaRPr lang="en-US" sz="2400" dirty="0">
                <a:solidFill>
                  <a:srgbClr val="262626"/>
                </a:solidFill>
              </a:endParaRPr>
            </a:p>
          </p:txBody>
        </p:sp>
        <p:sp>
          <p:nvSpPr>
            <p:cNvPr id="43141" name="Line 199"/>
            <p:cNvSpPr>
              <a:spLocks noChangeShapeType="1"/>
            </p:cNvSpPr>
            <p:nvPr/>
          </p:nvSpPr>
          <p:spPr bwMode="auto">
            <a:xfrm flipH="1" flipV="1">
              <a:off x="1311" y="1885"/>
              <a:ext cx="174" cy="174"/>
            </a:xfrm>
            <a:prstGeom prst="line">
              <a:avLst/>
            </a:prstGeom>
            <a:noFill/>
            <a:ln w="12700">
              <a:solidFill>
                <a:srgbClr val="336699"/>
              </a:solidFill>
              <a:round/>
              <a:headEnd/>
              <a:tailEnd type="stealth" w="med" len="med"/>
            </a:ln>
          </p:spPr>
          <p:txBody>
            <a:bodyPr>
              <a:prstTxWarp prst="textNoShape">
                <a:avLst/>
              </a:prstTxWarp>
            </a:bodyPr>
            <a:lstStyle/>
            <a:p>
              <a:endParaRPr lang="en-US"/>
            </a:p>
          </p:txBody>
        </p:sp>
      </p:grpSp>
      <p:sp>
        <p:nvSpPr>
          <p:cNvPr id="23" name="Slide Number Placeholder 22"/>
          <p:cNvSpPr>
            <a:spLocks noGrp="1"/>
          </p:cNvSpPr>
          <p:nvPr>
            <p:ph type="sldNum" sz="quarter" idx="12"/>
          </p:nvPr>
        </p:nvSpPr>
        <p:spPr/>
        <p:txBody>
          <a:bodyPr/>
          <a:lstStyle/>
          <a:p>
            <a:fld id="{D121A9E4-027E-6D48-8F40-DD130E118377}" type="slidenum">
              <a:rPr lang="en-US" smtClean="0"/>
              <a:pPr/>
              <a:t>10</a:t>
            </a:fld>
            <a:endParaRPr lang="en-US"/>
          </a:p>
        </p:txBody>
      </p:sp>
    </p:spTree>
    <p:extLst>
      <p:ext uri="{BB962C8B-B14F-4D97-AF65-F5344CB8AC3E}">
        <p14:creationId xmlns:p14="http://schemas.microsoft.com/office/powerpoint/2010/main" val="169176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991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991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916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991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991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9918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9918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9918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166" grpId="0"/>
      <p:bldP spid="599167" grpId="0"/>
      <p:bldP spid="599168" grpId="0"/>
      <p:bldP spid="599172" grpId="0"/>
      <p:bldP spid="599179" grpId="0"/>
      <p:bldP spid="599180" grpId="0"/>
      <p:bldP spid="599181" grpId="0"/>
      <p:bldP spid="59918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p:spPr>
        <p:txBody>
          <a:bodyPr/>
          <a:lstStyle/>
          <a:p>
            <a:r>
              <a:rPr lang="en-US"/>
              <a:t>CS 477/677 - Lecture 18</a:t>
            </a:r>
          </a:p>
        </p:txBody>
      </p:sp>
      <p:sp>
        <p:nvSpPr>
          <p:cNvPr id="45060"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4. Constructing a LCS</a:t>
            </a:r>
          </a:p>
        </p:txBody>
      </p:sp>
      <p:sp>
        <p:nvSpPr>
          <p:cNvPr id="600067" name="Rectangle 3"/>
          <p:cNvSpPr>
            <a:spLocks noGrp="1" noChangeArrowheads="1"/>
          </p:cNvSpPr>
          <p:nvPr>
            <p:ph type="body" idx="1"/>
          </p:nvPr>
        </p:nvSpPr>
        <p:spPr>
          <a:xfrm>
            <a:off x="100013" y="1106485"/>
            <a:ext cx="8801100" cy="1697038"/>
          </a:xfrm>
        </p:spPr>
        <p:txBody>
          <a:bodyPr/>
          <a:lstStyle/>
          <a:p>
            <a:pPr eaLnBrk="1" hangingPunct="1"/>
            <a:r>
              <a:rPr lang="en-US" sz="2400" dirty="0">
                <a:ea typeface="ＭＳ Ｐゴシック" pitchFamily="-106" charset="-128"/>
                <a:cs typeface="ＭＳ Ｐゴシック" pitchFamily="-106" charset="-128"/>
              </a:rPr>
              <a:t>Start at </a:t>
            </a:r>
            <a:r>
              <a:rPr lang="en-US" sz="2400" dirty="0">
                <a:latin typeface="Comic Sans MS" pitchFamily="-106" charset="0"/>
                <a:ea typeface="ＭＳ Ｐゴシック" pitchFamily="-106" charset="-128"/>
                <a:cs typeface="ＭＳ Ｐゴシック" pitchFamily="-106" charset="-128"/>
              </a:rPr>
              <a:t>b[m, n]</a:t>
            </a:r>
            <a:r>
              <a:rPr lang="en-US" sz="2400" dirty="0">
                <a:ea typeface="ＭＳ Ｐゴシック" pitchFamily="-106" charset="-128"/>
                <a:cs typeface="ＭＳ Ｐゴシック" pitchFamily="-106" charset="-128"/>
              </a:rPr>
              <a:t> and follow the arrows</a:t>
            </a:r>
          </a:p>
          <a:p>
            <a:pPr eaLnBrk="1" hangingPunct="1"/>
            <a:r>
              <a:rPr lang="en-US" sz="2400" dirty="0">
                <a:ea typeface="ＭＳ Ｐゴシック" pitchFamily="-106" charset="-128"/>
                <a:cs typeface="ＭＳ Ｐゴシック" pitchFamily="-106" charset="-128"/>
              </a:rPr>
              <a:t>When we encounter a “    “ in </a:t>
            </a:r>
            <a:r>
              <a:rPr lang="en-US" sz="2400" dirty="0">
                <a:latin typeface="Comic Sans MS" pitchFamily="-106" charset="0"/>
                <a:ea typeface="ＭＳ Ｐゴシック" pitchFamily="-106" charset="-128"/>
                <a:cs typeface="ＭＳ Ｐゴシック" pitchFamily="-106" charset="-128"/>
              </a:rPr>
              <a:t>b[</a:t>
            </a:r>
            <a:r>
              <a:rPr lang="en-US" sz="2400" dirty="0" err="1">
                <a:latin typeface="Comic Sans MS" pitchFamily="-106" charset="0"/>
                <a:ea typeface="ＭＳ Ｐゴシック" pitchFamily="-106" charset="-128"/>
                <a:cs typeface="ＭＳ Ｐゴシック" pitchFamily="-106" charset="-128"/>
              </a:rPr>
              <a:t>i</a:t>
            </a:r>
            <a:r>
              <a:rPr lang="en-US" sz="2400" dirty="0">
                <a:latin typeface="Comic Sans MS" pitchFamily="-106" charset="0"/>
                <a:ea typeface="ＭＳ Ｐゴシック" pitchFamily="-106" charset="-128"/>
                <a:cs typeface="ＭＳ Ｐゴシック" pitchFamily="-106" charset="-128"/>
              </a:rPr>
              <a:t>, j] </a:t>
            </a:r>
            <a:r>
              <a:rPr lang="en-US" sz="2400" dirty="0">
                <a:latin typeface="Comic Sans MS" pitchFamily="-106" charset="0"/>
                <a:ea typeface="ＭＳ Ｐゴシック" pitchFamily="-106" charset="-128"/>
                <a:cs typeface="ＭＳ Ｐゴシック" pitchFamily="-106" charset="-128"/>
                <a:sym typeface="Symbol" pitchFamily="-106" charset="2"/>
              </a:rPr>
              <a:t>⇒ x</a:t>
            </a:r>
            <a:r>
              <a:rPr lang="en-US" sz="2400" baseline="-25000" dirty="0">
                <a:latin typeface="Comic Sans MS" pitchFamily="-106" charset="0"/>
                <a:ea typeface="ＭＳ Ｐゴシック" pitchFamily="-106" charset="-128"/>
                <a:cs typeface="ＭＳ Ｐゴシック" pitchFamily="-106" charset="-128"/>
                <a:sym typeface="Symbol" pitchFamily="-106" charset="2"/>
              </a:rPr>
              <a:t>i</a:t>
            </a:r>
            <a:r>
              <a:rPr lang="en-US" sz="2400" dirty="0">
                <a:latin typeface="Comic Sans MS" pitchFamily="-106" charset="0"/>
                <a:ea typeface="ＭＳ Ｐゴシック" pitchFamily="-106" charset="-128"/>
                <a:cs typeface="ＭＳ Ｐゴシック" pitchFamily="-106" charset="-128"/>
                <a:sym typeface="Symbol" pitchFamily="-106" charset="2"/>
              </a:rPr>
              <a:t> = </a:t>
            </a:r>
            <a:r>
              <a:rPr lang="en-US" sz="2400" dirty="0" err="1">
                <a:latin typeface="Comic Sans MS" pitchFamily="-106" charset="0"/>
                <a:ea typeface="ＭＳ Ｐゴシック" pitchFamily="-106" charset="-128"/>
                <a:cs typeface="ＭＳ Ｐゴシック" pitchFamily="-106" charset="-128"/>
                <a:sym typeface="Symbol" pitchFamily="-106" charset="2"/>
              </a:rPr>
              <a:t>y</a:t>
            </a:r>
            <a:r>
              <a:rPr lang="en-US" sz="2400" baseline="-25000" dirty="0" err="1">
                <a:latin typeface="Comic Sans MS" pitchFamily="-106" charset="0"/>
                <a:ea typeface="ＭＳ Ｐゴシック" pitchFamily="-106" charset="-128"/>
                <a:cs typeface="ＭＳ Ｐゴシック" pitchFamily="-106" charset="-128"/>
                <a:sym typeface="Symbol" pitchFamily="-106" charset="2"/>
              </a:rPr>
              <a:t>j</a:t>
            </a:r>
            <a:r>
              <a:rPr lang="en-US" sz="2400" dirty="0">
                <a:latin typeface="Comic Sans MS" pitchFamily="-106" charset="0"/>
                <a:ea typeface="ＭＳ Ｐゴシック" pitchFamily="-106" charset="-128"/>
                <a:cs typeface="ＭＳ Ｐゴシック" pitchFamily="-106" charset="-128"/>
                <a:sym typeface="Symbol" pitchFamily="-106" charset="2"/>
              </a:rPr>
              <a:t> </a:t>
            </a:r>
            <a:r>
              <a:rPr lang="en-US" sz="2400" dirty="0">
                <a:ea typeface="ＭＳ Ｐゴシック" pitchFamily="-106" charset="-128"/>
                <a:cs typeface="ＭＳ Ｐゴシック" pitchFamily="-106" charset="-128"/>
                <a:sym typeface="Symbol" pitchFamily="-106" charset="2"/>
              </a:rPr>
              <a:t> is an element of the LCS </a:t>
            </a:r>
          </a:p>
        </p:txBody>
      </p:sp>
      <p:graphicFrame>
        <p:nvGraphicFramePr>
          <p:cNvPr id="600068" name="Group 4"/>
          <p:cNvGraphicFramePr>
            <a:graphicFrameLocks noGrp="1"/>
          </p:cNvGraphicFramePr>
          <p:nvPr/>
        </p:nvGraphicFramePr>
        <p:xfrm>
          <a:off x="2660650" y="2840038"/>
          <a:ext cx="4102100" cy="3556003"/>
        </p:xfrm>
        <a:graphic>
          <a:graphicData uri="http://schemas.openxmlformats.org/drawingml/2006/table">
            <a:tbl>
              <a:tblPr/>
              <a:tblGrid>
                <a:gridCol w="585788">
                  <a:extLst>
                    <a:ext uri="{9D8B030D-6E8A-4147-A177-3AD203B41FA5}">
                      <a16:colId xmlns:a16="http://schemas.microsoft.com/office/drawing/2014/main" val="20000"/>
                    </a:ext>
                  </a:extLst>
                </a:gridCol>
                <a:gridCol w="585787">
                  <a:extLst>
                    <a:ext uri="{9D8B030D-6E8A-4147-A177-3AD203B41FA5}">
                      <a16:colId xmlns:a16="http://schemas.microsoft.com/office/drawing/2014/main" val="20001"/>
                    </a:ext>
                  </a:extLst>
                </a:gridCol>
                <a:gridCol w="585788">
                  <a:extLst>
                    <a:ext uri="{9D8B030D-6E8A-4147-A177-3AD203B41FA5}">
                      <a16:colId xmlns:a16="http://schemas.microsoft.com/office/drawing/2014/main" val="20002"/>
                    </a:ext>
                  </a:extLst>
                </a:gridCol>
                <a:gridCol w="587375">
                  <a:extLst>
                    <a:ext uri="{9D8B030D-6E8A-4147-A177-3AD203B41FA5}">
                      <a16:colId xmlns:a16="http://schemas.microsoft.com/office/drawing/2014/main" val="20003"/>
                    </a:ext>
                  </a:extLst>
                </a:gridCol>
                <a:gridCol w="585787">
                  <a:extLst>
                    <a:ext uri="{9D8B030D-6E8A-4147-A177-3AD203B41FA5}">
                      <a16:colId xmlns:a16="http://schemas.microsoft.com/office/drawing/2014/main" val="20004"/>
                    </a:ext>
                  </a:extLst>
                </a:gridCol>
                <a:gridCol w="585788">
                  <a:extLst>
                    <a:ext uri="{9D8B030D-6E8A-4147-A177-3AD203B41FA5}">
                      <a16:colId xmlns:a16="http://schemas.microsoft.com/office/drawing/2014/main" val="20005"/>
                    </a:ext>
                  </a:extLst>
                </a:gridCol>
                <a:gridCol w="585787">
                  <a:extLst>
                    <a:ext uri="{9D8B030D-6E8A-4147-A177-3AD203B41FA5}">
                      <a16:colId xmlns:a16="http://schemas.microsoft.com/office/drawing/2014/main" val="20006"/>
                    </a:ext>
                  </a:extLst>
                </a:gridCol>
              </a:tblGrid>
              <a:tr h="44291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6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6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4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6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2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5136" name="Text Box 78"/>
          <p:cNvSpPr txBox="1">
            <a:spLocks noChangeArrowheads="1"/>
          </p:cNvSpPr>
          <p:nvPr/>
        </p:nvSpPr>
        <p:spPr bwMode="auto">
          <a:xfrm>
            <a:off x="2774950" y="2187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137" name="Text Box 79"/>
          <p:cNvSpPr txBox="1">
            <a:spLocks noChangeArrowheads="1"/>
          </p:cNvSpPr>
          <p:nvPr/>
        </p:nvSpPr>
        <p:spPr bwMode="auto">
          <a:xfrm>
            <a:off x="3384550" y="2187575"/>
            <a:ext cx="2873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45138" name="Text Box 80"/>
          <p:cNvSpPr txBox="1">
            <a:spLocks noChangeArrowheads="1"/>
          </p:cNvSpPr>
          <p:nvPr/>
        </p:nvSpPr>
        <p:spPr bwMode="auto">
          <a:xfrm>
            <a:off x="3938588" y="2187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45139" name="Text Box 81"/>
          <p:cNvSpPr txBox="1">
            <a:spLocks noChangeArrowheads="1"/>
          </p:cNvSpPr>
          <p:nvPr/>
        </p:nvSpPr>
        <p:spPr bwMode="auto">
          <a:xfrm>
            <a:off x="6334125" y="2187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6</a:t>
            </a:r>
          </a:p>
        </p:txBody>
      </p:sp>
      <p:sp>
        <p:nvSpPr>
          <p:cNvPr id="45140" name="Text Box 82"/>
          <p:cNvSpPr txBox="1">
            <a:spLocks noChangeArrowheads="1"/>
          </p:cNvSpPr>
          <p:nvPr/>
        </p:nvSpPr>
        <p:spPr bwMode="auto">
          <a:xfrm>
            <a:off x="4568825" y="2187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3</a:t>
            </a:r>
          </a:p>
        </p:txBody>
      </p:sp>
      <p:sp>
        <p:nvSpPr>
          <p:cNvPr id="45141" name="Text Box 83"/>
          <p:cNvSpPr txBox="1">
            <a:spLocks noChangeArrowheads="1"/>
          </p:cNvSpPr>
          <p:nvPr/>
        </p:nvSpPr>
        <p:spPr bwMode="auto">
          <a:xfrm>
            <a:off x="5140325" y="2187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4</a:t>
            </a:r>
          </a:p>
        </p:txBody>
      </p:sp>
      <p:sp>
        <p:nvSpPr>
          <p:cNvPr id="45142" name="Text Box 84"/>
          <p:cNvSpPr txBox="1">
            <a:spLocks noChangeArrowheads="1"/>
          </p:cNvSpPr>
          <p:nvPr/>
        </p:nvSpPr>
        <p:spPr bwMode="auto">
          <a:xfrm>
            <a:off x="5719763" y="2187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5</a:t>
            </a:r>
          </a:p>
        </p:txBody>
      </p:sp>
      <p:sp>
        <p:nvSpPr>
          <p:cNvPr id="45143" name="Text Box 85"/>
          <p:cNvSpPr txBox="1">
            <a:spLocks noChangeArrowheads="1"/>
          </p:cNvSpPr>
          <p:nvPr/>
        </p:nvSpPr>
        <p:spPr bwMode="auto">
          <a:xfrm>
            <a:off x="2768600" y="2498725"/>
            <a:ext cx="365125"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j</a:t>
            </a:r>
            <a:endParaRPr lang="en-US">
              <a:latin typeface="Comic Sans MS" pitchFamily="-106" charset="0"/>
            </a:endParaRPr>
          </a:p>
        </p:txBody>
      </p:sp>
      <p:sp>
        <p:nvSpPr>
          <p:cNvPr id="45144" name="Text Box 86"/>
          <p:cNvSpPr txBox="1">
            <a:spLocks noChangeArrowheads="1"/>
          </p:cNvSpPr>
          <p:nvPr/>
        </p:nvSpPr>
        <p:spPr bwMode="auto">
          <a:xfrm>
            <a:off x="3378200" y="2498725"/>
            <a:ext cx="328613"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5145" name="Text Box 87"/>
          <p:cNvSpPr txBox="1">
            <a:spLocks noChangeArrowheads="1"/>
          </p:cNvSpPr>
          <p:nvPr/>
        </p:nvSpPr>
        <p:spPr bwMode="auto">
          <a:xfrm>
            <a:off x="3932238" y="2498725"/>
            <a:ext cx="3492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D</a:t>
            </a:r>
          </a:p>
        </p:txBody>
      </p:sp>
      <p:sp>
        <p:nvSpPr>
          <p:cNvPr id="45146" name="Text Box 88"/>
          <p:cNvSpPr txBox="1">
            <a:spLocks noChangeArrowheads="1"/>
          </p:cNvSpPr>
          <p:nvPr/>
        </p:nvSpPr>
        <p:spPr bwMode="auto">
          <a:xfrm>
            <a:off x="6327775" y="2498725"/>
            <a:ext cx="3508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5147" name="Text Box 89"/>
          <p:cNvSpPr txBox="1">
            <a:spLocks noChangeArrowheads="1"/>
          </p:cNvSpPr>
          <p:nvPr/>
        </p:nvSpPr>
        <p:spPr bwMode="auto">
          <a:xfrm>
            <a:off x="4562475" y="249872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C</a:t>
            </a:r>
          </a:p>
        </p:txBody>
      </p:sp>
      <p:sp>
        <p:nvSpPr>
          <p:cNvPr id="45148" name="Text Box 90"/>
          <p:cNvSpPr txBox="1">
            <a:spLocks noChangeArrowheads="1"/>
          </p:cNvSpPr>
          <p:nvPr/>
        </p:nvSpPr>
        <p:spPr bwMode="auto">
          <a:xfrm>
            <a:off x="5133975" y="2498725"/>
            <a:ext cx="3508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5149" name="Text Box 91"/>
          <p:cNvSpPr txBox="1">
            <a:spLocks noChangeArrowheads="1"/>
          </p:cNvSpPr>
          <p:nvPr/>
        </p:nvSpPr>
        <p:spPr bwMode="auto">
          <a:xfrm>
            <a:off x="5713413" y="2498725"/>
            <a:ext cx="328612"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5150" name="Text Box 92"/>
          <p:cNvSpPr txBox="1">
            <a:spLocks noChangeArrowheads="1"/>
          </p:cNvSpPr>
          <p:nvPr/>
        </p:nvSpPr>
        <p:spPr bwMode="auto">
          <a:xfrm>
            <a:off x="1819275" y="512762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5</a:t>
            </a:r>
          </a:p>
        </p:txBody>
      </p:sp>
      <p:sp>
        <p:nvSpPr>
          <p:cNvPr id="45151" name="Text Box 93"/>
          <p:cNvSpPr txBox="1">
            <a:spLocks noChangeArrowheads="1"/>
          </p:cNvSpPr>
          <p:nvPr/>
        </p:nvSpPr>
        <p:spPr bwMode="auto">
          <a:xfrm>
            <a:off x="1838325" y="3308350"/>
            <a:ext cx="2873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45152" name="Text Box 94"/>
          <p:cNvSpPr txBox="1">
            <a:spLocks noChangeArrowheads="1"/>
          </p:cNvSpPr>
          <p:nvPr/>
        </p:nvSpPr>
        <p:spPr bwMode="auto">
          <a:xfrm>
            <a:off x="1819275" y="3763963"/>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45153" name="Text Box 95"/>
          <p:cNvSpPr txBox="1">
            <a:spLocks noChangeArrowheads="1"/>
          </p:cNvSpPr>
          <p:nvPr/>
        </p:nvSpPr>
        <p:spPr bwMode="auto">
          <a:xfrm>
            <a:off x="1819275" y="285432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154" name="Text Box 96"/>
          <p:cNvSpPr txBox="1">
            <a:spLocks noChangeArrowheads="1"/>
          </p:cNvSpPr>
          <p:nvPr/>
        </p:nvSpPr>
        <p:spPr bwMode="auto">
          <a:xfrm>
            <a:off x="1819275" y="421798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3</a:t>
            </a:r>
          </a:p>
        </p:txBody>
      </p:sp>
      <p:sp>
        <p:nvSpPr>
          <p:cNvPr id="45155" name="Text Box 97"/>
          <p:cNvSpPr txBox="1">
            <a:spLocks noChangeArrowheads="1"/>
          </p:cNvSpPr>
          <p:nvPr/>
        </p:nvSpPr>
        <p:spPr bwMode="auto">
          <a:xfrm>
            <a:off x="1819275" y="4673600"/>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4</a:t>
            </a:r>
          </a:p>
        </p:txBody>
      </p:sp>
      <p:sp>
        <p:nvSpPr>
          <p:cNvPr id="45156" name="Text Box 98"/>
          <p:cNvSpPr txBox="1">
            <a:spLocks noChangeArrowheads="1"/>
          </p:cNvSpPr>
          <p:nvPr/>
        </p:nvSpPr>
        <p:spPr bwMode="auto">
          <a:xfrm>
            <a:off x="1819275" y="55832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6</a:t>
            </a:r>
          </a:p>
        </p:txBody>
      </p:sp>
      <p:sp>
        <p:nvSpPr>
          <p:cNvPr id="45157" name="Text Box 99"/>
          <p:cNvSpPr txBox="1">
            <a:spLocks noChangeArrowheads="1"/>
          </p:cNvSpPr>
          <p:nvPr/>
        </p:nvSpPr>
        <p:spPr bwMode="auto">
          <a:xfrm>
            <a:off x="1819275" y="6038850"/>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7</a:t>
            </a:r>
          </a:p>
        </p:txBody>
      </p:sp>
      <p:sp>
        <p:nvSpPr>
          <p:cNvPr id="45158" name="Text Box 100"/>
          <p:cNvSpPr txBox="1">
            <a:spLocks noChangeArrowheads="1"/>
          </p:cNvSpPr>
          <p:nvPr/>
        </p:nvSpPr>
        <p:spPr bwMode="auto">
          <a:xfrm>
            <a:off x="2233613" y="5129213"/>
            <a:ext cx="3492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D</a:t>
            </a:r>
          </a:p>
        </p:txBody>
      </p:sp>
      <p:sp>
        <p:nvSpPr>
          <p:cNvPr id="45159" name="Text Box 101"/>
          <p:cNvSpPr txBox="1">
            <a:spLocks noChangeArrowheads="1"/>
          </p:cNvSpPr>
          <p:nvPr/>
        </p:nvSpPr>
        <p:spPr bwMode="auto">
          <a:xfrm>
            <a:off x="2252663" y="3309938"/>
            <a:ext cx="35083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5160" name="Text Box 102"/>
          <p:cNvSpPr txBox="1">
            <a:spLocks noChangeArrowheads="1"/>
          </p:cNvSpPr>
          <p:nvPr/>
        </p:nvSpPr>
        <p:spPr bwMode="auto">
          <a:xfrm>
            <a:off x="2233613" y="3765550"/>
            <a:ext cx="328612"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5161" name="Text Box 103"/>
          <p:cNvSpPr txBox="1">
            <a:spLocks noChangeArrowheads="1"/>
          </p:cNvSpPr>
          <p:nvPr/>
        </p:nvSpPr>
        <p:spPr bwMode="auto">
          <a:xfrm>
            <a:off x="2233613" y="2855913"/>
            <a:ext cx="3619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i</a:t>
            </a:r>
            <a:endParaRPr lang="en-US">
              <a:latin typeface="Comic Sans MS" pitchFamily="-106" charset="0"/>
            </a:endParaRPr>
          </a:p>
        </p:txBody>
      </p:sp>
      <p:sp>
        <p:nvSpPr>
          <p:cNvPr id="45162" name="Text Box 104"/>
          <p:cNvSpPr txBox="1">
            <a:spLocks noChangeArrowheads="1"/>
          </p:cNvSpPr>
          <p:nvPr/>
        </p:nvSpPr>
        <p:spPr bwMode="auto">
          <a:xfrm>
            <a:off x="2233613" y="42195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C</a:t>
            </a:r>
          </a:p>
        </p:txBody>
      </p:sp>
      <p:sp>
        <p:nvSpPr>
          <p:cNvPr id="45163" name="Text Box 105"/>
          <p:cNvSpPr txBox="1">
            <a:spLocks noChangeArrowheads="1"/>
          </p:cNvSpPr>
          <p:nvPr/>
        </p:nvSpPr>
        <p:spPr bwMode="auto">
          <a:xfrm>
            <a:off x="2233613" y="4675188"/>
            <a:ext cx="328612"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sp>
        <p:nvSpPr>
          <p:cNvPr id="45164" name="Text Box 106"/>
          <p:cNvSpPr txBox="1">
            <a:spLocks noChangeArrowheads="1"/>
          </p:cNvSpPr>
          <p:nvPr/>
        </p:nvSpPr>
        <p:spPr bwMode="auto">
          <a:xfrm>
            <a:off x="2233613" y="5584825"/>
            <a:ext cx="350837"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p>
        </p:txBody>
      </p:sp>
      <p:sp>
        <p:nvSpPr>
          <p:cNvPr id="45165" name="Text Box 107"/>
          <p:cNvSpPr txBox="1">
            <a:spLocks noChangeArrowheads="1"/>
          </p:cNvSpPr>
          <p:nvPr/>
        </p:nvSpPr>
        <p:spPr bwMode="auto">
          <a:xfrm>
            <a:off x="2233613" y="6040438"/>
            <a:ext cx="328612"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p>
        </p:txBody>
      </p:sp>
      <p:grpSp>
        <p:nvGrpSpPr>
          <p:cNvPr id="2" name="Group 108"/>
          <p:cNvGrpSpPr>
            <a:grpSpLocks/>
          </p:cNvGrpSpPr>
          <p:nvPr/>
        </p:nvGrpSpPr>
        <p:grpSpPr bwMode="auto">
          <a:xfrm>
            <a:off x="3386138" y="2946400"/>
            <a:ext cx="3273425" cy="366713"/>
            <a:chOff x="2133" y="1816"/>
            <a:chExt cx="2062" cy="231"/>
          </a:xfrm>
        </p:grpSpPr>
        <p:sp>
          <p:nvSpPr>
            <p:cNvPr id="45257" name="Text Box 109"/>
            <p:cNvSpPr txBox="1">
              <a:spLocks noChangeArrowheads="1"/>
            </p:cNvSpPr>
            <p:nvPr/>
          </p:nvSpPr>
          <p:spPr bwMode="auto">
            <a:xfrm>
              <a:off x="2133"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8" name="Text Box 110"/>
            <p:cNvSpPr txBox="1">
              <a:spLocks noChangeArrowheads="1"/>
            </p:cNvSpPr>
            <p:nvPr/>
          </p:nvSpPr>
          <p:spPr bwMode="auto">
            <a:xfrm>
              <a:off x="2482"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9" name="Text Box 111"/>
            <p:cNvSpPr txBox="1">
              <a:spLocks noChangeArrowheads="1"/>
            </p:cNvSpPr>
            <p:nvPr/>
          </p:nvSpPr>
          <p:spPr bwMode="auto">
            <a:xfrm>
              <a:off x="3991"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60" name="Text Box 112"/>
            <p:cNvSpPr txBox="1">
              <a:spLocks noChangeArrowheads="1"/>
            </p:cNvSpPr>
            <p:nvPr/>
          </p:nvSpPr>
          <p:spPr bwMode="auto">
            <a:xfrm>
              <a:off x="2879"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61" name="Text Box 113"/>
            <p:cNvSpPr txBox="1">
              <a:spLocks noChangeArrowheads="1"/>
            </p:cNvSpPr>
            <p:nvPr/>
          </p:nvSpPr>
          <p:spPr bwMode="auto">
            <a:xfrm>
              <a:off x="3239"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62" name="Text Box 114"/>
            <p:cNvSpPr txBox="1">
              <a:spLocks noChangeArrowheads="1"/>
            </p:cNvSpPr>
            <p:nvPr/>
          </p:nvSpPr>
          <p:spPr bwMode="auto">
            <a:xfrm>
              <a:off x="3604"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grpSp>
      <p:grpSp>
        <p:nvGrpSpPr>
          <p:cNvPr id="3" name="Group 115"/>
          <p:cNvGrpSpPr>
            <a:grpSpLocks/>
          </p:cNvGrpSpPr>
          <p:nvPr/>
        </p:nvGrpSpPr>
        <p:grpSpPr bwMode="auto">
          <a:xfrm>
            <a:off x="2787650" y="2946400"/>
            <a:ext cx="325438" cy="3524250"/>
            <a:chOff x="1756" y="1816"/>
            <a:chExt cx="205" cy="2220"/>
          </a:xfrm>
        </p:grpSpPr>
        <p:sp>
          <p:nvSpPr>
            <p:cNvPr id="45249" name="Text Box 116"/>
            <p:cNvSpPr txBox="1">
              <a:spLocks noChangeArrowheads="1"/>
            </p:cNvSpPr>
            <p:nvPr/>
          </p:nvSpPr>
          <p:spPr bwMode="auto">
            <a:xfrm>
              <a:off x="1757" y="1816"/>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0" name="Text Box 117"/>
            <p:cNvSpPr txBox="1">
              <a:spLocks noChangeArrowheads="1"/>
            </p:cNvSpPr>
            <p:nvPr/>
          </p:nvSpPr>
          <p:spPr bwMode="auto">
            <a:xfrm>
              <a:off x="1756" y="3231"/>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1" name="Text Box 118"/>
            <p:cNvSpPr txBox="1">
              <a:spLocks noChangeArrowheads="1"/>
            </p:cNvSpPr>
            <p:nvPr/>
          </p:nvSpPr>
          <p:spPr bwMode="auto">
            <a:xfrm>
              <a:off x="1757" y="2085"/>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2" name="Text Box 119"/>
            <p:cNvSpPr txBox="1">
              <a:spLocks noChangeArrowheads="1"/>
            </p:cNvSpPr>
            <p:nvPr/>
          </p:nvSpPr>
          <p:spPr bwMode="auto">
            <a:xfrm>
              <a:off x="1756" y="2372"/>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3" name="Text Box 120"/>
            <p:cNvSpPr txBox="1">
              <a:spLocks noChangeArrowheads="1"/>
            </p:cNvSpPr>
            <p:nvPr/>
          </p:nvSpPr>
          <p:spPr bwMode="auto">
            <a:xfrm>
              <a:off x="1756" y="2658"/>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4" name="Text Box 121"/>
            <p:cNvSpPr txBox="1">
              <a:spLocks noChangeArrowheads="1"/>
            </p:cNvSpPr>
            <p:nvPr/>
          </p:nvSpPr>
          <p:spPr bwMode="auto">
            <a:xfrm>
              <a:off x="1756" y="2945"/>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5" name="Text Box 122"/>
            <p:cNvSpPr txBox="1">
              <a:spLocks noChangeArrowheads="1"/>
            </p:cNvSpPr>
            <p:nvPr/>
          </p:nvSpPr>
          <p:spPr bwMode="auto">
            <a:xfrm>
              <a:off x="1756" y="3518"/>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45256" name="Text Box 123"/>
            <p:cNvSpPr txBox="1">
              <a:spLocks noChangeArrowheads="1"/>
            </p:cNvSpPr>
            <p:nvPr/>
          </p:nvSpPr>
          <p:spPr bwMode="auto">
            <a:xfrm>
              <a:off x="1756" y="3805"/>
              <a:ext cx="204" cy="231"/>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grpSp>
      <p:sp>
        <p:nvSpPr>
          <p:cNvPr id="45168" name="Text Box 124"/>
          <p:cNvSpPr txBox="1">
            <a:spLocks noChangeArrowheads="1"/>
          </p:cNvSpPr>
          <p:nvPr/>
        </p:nvSpPr>
        <p:spPr bwMode="auto">
          <a:xfrm>
            <a:off x="3387725" y="3335338"/>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0</a:t>
            </a:r>
          </a:p>
        </p:txBody>
      </p:sp>
      <p:sp>
        <p:nvSpPr>
          <p:cNvPr id="45169" name="Text Box 125"/>
          <p:cNvSpPr txBox="1">
            <a:spLocks noChangeArrowheads="1"/>
          </p:cNvSpPr>
          <p:nvPr/>
        </p:nvSpPr>
        <p:spPr bwMode="auto">
          <a:xfrm>
            <a:off x="3933825" y="3335338"/>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0</a:t>
            </a:r>
          </a:p>
        </p:txBody>
      </p:sp>
      <p:sp>
        <p:nvSpPr>
          <p:cNvPr id="45170" name="Text Box 126"/>
          <p:cNvSpPr txBox="1">
            <a:spLocks noChangeArrowheads="1"/>
          </p:cNvSpPr>
          <p:nvPr/>
        </p:nvSpPr>
        <p:spPr bwMode="auto">
          <a:xfrm>
            <a:off x="4565650" y="3335338"/>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0</a:t>
            </a:r>
          </a:p>
        </p:txBody>
      </p:sp>
      <p:grpSp>
        <p:nvGrpSpPr>
          <p:cNvPr id="4" name="Group 127"/>
          <p:cNvGrpSpPr>
            <a:grpSpLocks/>
          </p:cNvGrpSpPr>
          <p:nvPr/>
        </p:nvGrpSpPr>
        <p:grpSpPr bwMode="auto">
          <a:xfrm>
            <a:off x="5132388" y="3333750"/>
            <a:ext cx="352425" cy="436563"/>
            <a:chOff x="3233" y="2100"/>
            <a:chExt cx="222" cy="275"/>
          </a:xfrm>
        </p:grpSpPr>
        <p:sp>
          <p:nvSpPr>
            <p:cNvPr id="45247" name="Text Box 128"/>
            <p:cNvSpPr txBox="1">
              <a:spLocks noChangeArrowheads="1"/>
            </p:cNvSpPr>
            <p:nvPr/>
          </p:nvSpPr>
          <p:spPr bwMode="auto">
            <a:xfrm>
              <a:off x="3251"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5248" name="Line 129"/>
            <p:cNvSpPr>
              <a:spLocks noChangeShapeType="1"/>
            </p:cNvSpPr>
            <p:nvPr/>
          </p:nvSpPr>
          <p:spPr bwMode="auto">
            <a:xfrm flipH="1" flipV="1">
              <a:off x="3233" y="2100"/>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172" name="Text Box 130"/>
          <p:cNvSpPr txBox="1">
            <a:spLocks noChangeArrowheads="1"/>
          </p:cNvSpPr>
          <p:nvPr/>
        </p:nvSpPr>
        <p:spPr bwMode="auto">
          <a:xfrm>
            <a:off x="5575300" y="3492500"/>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1</a:t>
            </a:r>
          </a:p>
        </p:txBody>
      </p:sp>
      <p:grpSp>
        <p:nvGrpSpPr>
          <p:cNvPr id="5" name="Group 131"/>
          <p:cNvGrpSpPr>
            <a:grpSpLocks/>
          </p:cNvGrpSpPr>
          <p:nvPr/>
        </p:nvGrpSpPr>
        <p:grpSpPr bwMode="auto">
          <a:xfrm>
            <a:off x="6256338" y="3335338"/>
            <a:ext cx="423862" cy="434975"/>
            <a:chOff x="3941" y="2101"/>
            <a:chExt cx="267" cy="274"/>
          </a:xfrm>
        </p:grpSpPr>
        <p:sp>
          <p:nvSpPr>
            <p:cNvPr id="45245" name="Text Box 132"/>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5246" name="Line 133"/>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grpSp>
        <p:nvGrpSpPr>
          <p:cNvPr id="6" name="Group 134"/>
          <p:cNvGrpSpPr>
            <a:grpSpLocks/>
          </p:cNvGrpSpPr>
          <p:nvPr/>
        </p:nvGrpSpPr>
        <p:grpSpPr bwMode="auto">
          <a:xfrm>
            <a:off x="3316288" y="3765550"/>
            <a:ext cx="423862" cy="434975"/>
            <a:chOff x="3941" y="2101"/>
            <a:chExt cx="267" cy="274"/>
          </a:xfrm>
        </p:grpSpPr>
        <p:sp>
          <p:nvSpPr>
            <p:cNvPr id="45243" name="Text Box 135"/>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5244" name="Line 136"/>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175" name="Text Box 137"/>
          <p:cNvSpPr txBox="1">
            <a:spLocks noChangeArrowheads="1"/>
          </p:cNvSpPr>
          <p:nvPr/>
        </p:nvSpPr>
        <p:spPr bwMode="auto">
          <a:xfrm>
            <a:off x="3827463" y="3937000"/>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1</a:t>
            </a:r>
          </a:p>
        </p:txBody>
      </p:sp>
      <p:sp>
        <p:nvSpPr>
          <p:cNvPr id="45176" name="Text Box 138"/>
          <p:cNvSpPr txBox="1">
            <a:spLocks noChangeArrowheads="1"/>
          </p:cNvSpPr>
          <p:nvPr/>
        </p:nvSpPr>
        <p:spPr bwMode="auto">
          <a:xfrm>
            <a:off x="4414838" y="3937000"/>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1</a:t>
            </a:r>
          </a:p>
        </p:txBody>
      </p:sp>
      <p:sp>
        <p:nvSpPr>
          <p:cNvPr id="45177" name="Text Box 139"/>
          <p:cNvSpPr txBox="1">
            <a:spLocks noChangeArrowheads="1"/>
          </p:cNvSpPr>
          <p:nvPr/>
        </p:nvSpPr>
        <p:spPr bwMode="auto">
          <a:xfrm>
            <a:off x="5151438" y="3765550"/>
            <a:ext cx="323850" cy="43497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grpSp>
        <p:nvGrpSpPr>
          <p:cNvPr id="7" name="Group 140"/>
          <p:cNvGrpSpPr>
            <a:grpSpLocks/>
          </p:cNvGrpSpPr>
          <p:nvPr/>
        </p:nvGrpSpPr>
        <p:grpSpPr bwMode="auto">
          <a:xfrm>
            <a:off x="5718175" y="3765550"/>
            <a:ext cx="423863" cy="434975"/>
            <a:chOff x="3941" y="2101"/>
            <a:chExt cx="267" cy="274"/>
          </a:xfrm>
        </p:grpSpPr>
        <p:sp>
          <p:nvSpPr>
            <p:cNvPr id="45241" name="Text Box 141"/>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2</a:t>
              </a:r>
            </a:p>
          </p:txBody>
        </p:sp>
        <p:sp>
          <p:nvSpPr>
            <p:cNvPr id="45242" name="Line 142"/>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179" name="Text Box 143"/>
          <p:cNvSpPr txBox="1">
            <a:spLocks noChangeArrowheads="1"/>
          </p:cNvSpPr>
          <p:nvPr/>
        </p:nvSpPr>
        <p:spPr bwMode="auto">
          <a:xfrm>
            <a:off x="6151563" y="3937000"/>
            <a:ext cx="609600" cy="263525"/>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2</a:t>
            </a:r>
          </a:p>
        </p:txBody>
      </p:sp>
      <p:grpSp>
        <p:nvGrpSpPr>
          <p:cNvPr id="8" name="Group 144"/>
          <p:cNvGrpSpPr>
            <a:grpSpLocks/>
          </p:cNvGrpSpPr>
          <p:nvPr/>
        </p:nvGrpSpPr>
        <p:grpSpPr bwMode="auto">
          <a:xfrm>
            <a:off x="3403600" y="4229100"/>
            <a:ext cx="3209925" cy="434975"/>
            <a:chOff x="2144" y="2664"/>
            <a:chExt cx="2022" cy="274"/>
          </a:xfrm>
        </p:grpSpPr>
        <p:sp>
          <p:nvSpPr>
            <p:cNvPr id="45233" name="Text Box 145"/>
            <p:cNvSpPr txBox="1">
              <a:spLocks noChangeArrowheads="1"/>
            </p:cNvSpPr>
            <p:nvPr/>
          </p:nvSpPr>
          <p:spPr bwMode="auto">
            <a:xfrm>
              <a:off x="2144"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sp>
          <p:nvSpPr>
            <p:cNvPr id="45234" name="Text Box 146"/>
            <p:cNvSpPr txBox="1">
              <a:spLocks noChangeArrowheads="1"/>
            </p:cNvSpPr>
            <p:nvPr/>
          </p:nvSpPr>
          <p:spPr bwMode="auto">
            <a:xfrm>
              <a:off x="2495"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grpSp>
          <p:nvGrpSpPr>
            <p:cNvPr id="9" name="Group 147"/>
            <p:cNvGrpSpPr>
              <a:grpSpLocks/>
            </p:cNvGrpSpPr>
            <p:nvPr/>
          </p:nvGrpSpPr>
          <p:grpSpPr bwMode="auto">
            <a:xfrm>
              <a:off x="2843" y="2664"/>
              <a:ext cx="267" cy="274"/>
              <a:chOff x="3941" y="2101"/>
              <a:chExt cx="267" cy="274"/>
            </a:xfrm>
          </p:grpSpPr>
          <p:sp>
            <p:nvSpPr>
              <p:cNvPr id="45239" name="Text Box 148"/>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2</a:t>
                </a:r>
              </a:p>
            </p:txBody>
          </p:sp>
          <p:sp>
            <p:nvSpPr>
              <p:cNvPr id="45240" name="Line 149"/>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236" name="Text Box 150"/>
            <p:cNvSpPr txBox="1">
              <a:spLocks noChangeArrowheads="1"/>
            </p:cNvSpPr>
            <p:nvPr/>
          </p:nvSpPr>
          <p:spPr bwMode="auto">
            <a:xfrm>
              <a:off x="3170" y="2772"/>
              <a:ext cx="384" cy="166"/>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2</a:t>
              </a:r>
            </a:p>
          </p:txBody>
        </p:sp>
        <p:sp>
          <p:nvSpPr>
            <p:cNvPr id="45237" name="Text Box 151"/>
            <p:cNvSpPr txBox="1">
              <a:spLocks noChangeArrowheads="1"/>
            </p:cNvSpPr>
            <p:nvPr/>
          </p:nvSpPr>
          <p:spPr bwMode="auto">
            <a:xfrm>
              <a:off x="3638"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238" name="Text Box 152"/>
            <p:cNvSpPr txBox="1">
              <a:spLocks noChangeArrowheads="1"/>
            </p:cNvSpPr>
            <p:nvPr/>
          </p:nvSpPr>
          <p:spPr bwMode="auto">
            <a:xfrm>
              <a:off x="3962" y="2664"/>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grpSp>
      <p:grpSp>
        <p:nvGrpSpPr>
          <p:cNvPr id="10" name="Group 153"/>
          <p:cNvGrpSpPr>
            <a:grpSpLocks/>
          </p:cNvGrpSpPr>
          <p:nvPr/>
        </p:nvGrpSpPr>
        <p:grpSpPr bwMode="auto">
          <a:xfrm>
            <a:off x="3397250" y="4664075"/>
            <a:ext cx="3381375" cy="434975"/>
            <a:chOff x="2140" y="2938"/>
            <a:chExt cx="2130" cy="274"/>
          </a:xfrm>
        </p:grpSpPr>
        <p:grpSp>
          <p:nvGrpSpPr>
            <p:cNvPr id="11" name="Group 154"/>
            <p:cNvGrpSpPr>
              <a:grpSpLocks/>
            </p:cNvGrpSpPr>
            <p:nvPr/>
          </p:nvGrpSpPr>
          <p:grpSpPr bwMode="auto">
            <a:xfrm>
              <a:off x="2140" y="2938"/>
              <a:ext cx="267" cy="274"/>
              <a:chOff x="3941" y="2101"/>
              <a:chExt cx="267" cy="274"/>
            </a:xfrm>
          </p:grpSpPr>
          <p:sp>
            <p:nvSpPr>
              <p:cNvPr id="45231" name="Text Box 155"/>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5232" name="Line 156"/>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224" name="Text Box 157"/>
            <p:cNvSpPr txBox="1">
              <a:spLocks noChangeArrowheads="1"/>
            </p:cNvSpPr>
            <p:nvPr/>
          </p:nvSpPr>
          <p:spPr bwMode="auto">
            <a:xfrm>
              <a:off x="2510" y="293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sp>
          <p:nvSpPr>
            <p:cNvPr id="45225" name="Text Box 158"/>
            <p:cNvSpPr txBox="1">
              <a:spLocks noChangeArrowheads="1"/>
            </p:cNvSpPr>
            <p:nvPr/>
          </p:nvSpPr>
          <p:spPr bwMode="auto">
            <a:xfrm>
              <a:off x="2888" y="293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226" name="Text Box 159"/>
            <p:cNvSpPr txBox="1">
              <a:spLocks noChangeArrowheads="1"/>
            </p:cNvSpPr>
            <p:nvPr/>
          </p:nvSpPr>
          <p:spPr bwMode="auto">
            <a:xfrm>
              <a:off x="3212" y="293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grpSp>
          <p:nvGrpSpPr>
            <p:cNvPr id="12" name="Group 160"/>
            <p:cNvGrpSpPr>
              <a:grpSpLocks/>
            </p:cNvGrpSpPr>
            <p:nvPr/>
          </p:nvGrpSpPr>
          <p:grpSpPr bwMode="auto">
            <a:xfrm>
              <a:off x="3580" y="2938"/>
              <a:ext cx="267" cy="274"/>
              <a:chOff x="3941" y="2101"/>
              <a:chExt cx="267" cy="274"/>
            </a:xfrm>
          </p:grpSpPr>
          <p:sp>
            <p:nvSpPr>
              <p:cNvPr id="45229" name="Text Box 161"/>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3</a:t>
                </a:r>
              </a:p>
            </p:txBody>
          </p:sp>
          <p:sp>
            <p:nvSpPr>
              <p:cNvPr id="45230" name="Line 162"/>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228" name="Text Box 163"/>
            <p:cNvSpPr txBox="1">
              <a:spLocks noChangeArrowheads="1"/>
            </p:cNvSpPr>
            <p:nvPr/>
          </p:nvSpPr>
          <p:spPr bwMode="auto">
            <a:xfrm>
              <a:off x="3886" y="3046"/>
              <a:ext cx="384" cy="166"/>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r>
                <a:rPr lang="en-US" sz="1600" dirty="0">
                  <a:latin typeface="Comic Sans MS" pitchFamily="-106" charset="0"/>
                </a:rPr>
                <a:t>3</a:t>
              </a:r>
            </a:p>
          </p:txBody>
        </p:sp>
      </p:grpSp>
      <p:grpSp>
        <p:nvGrpSpPr>
          <p:cNvPr id="13" name="Group 164"/>
          <p:cNvGrpSpPr>
            <a:grpSpLocks/>
          </p:cNvGrpSpPr>
          <p:nvPr/>
        </p:nvGrpSpPr>
        <p:grpSpPr bwMode="auto">
          <a:xfrm>
            <a:off x="3416300" y="5122863"/>
            <a:ext cx="3217863" cy="434975"/>
            <a:chOff x="2152" y="3227"/>
            <a:chExt cx="2027" cy="274"/>
          </a:xfrm>
        </p:grpSpPr>
        <p:sp>
          <p:nvSpPr>
            <p:cNvPr id="45215" name="Text Box 165"/>
            <p:cNvSpPr txBox="1">
              <a:spLocks noChangeArrowheads="1"/>
            </p:cNvSpPr>
            <p:nvPr/>
          </p:nvSpPr>
          <p:spPr bwMode="auto">
            <a:xfrm>
              <a:off x="2152"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grpSp>
          <p:nvGrpSpPr>
            <p:cNvPr id="14" name="Group 166"/>
            <p:cNvGrpSpPr>
              <a:grpSpLocks/>
            </p:cNvGrpSpPr>
            <p:nvPr/>
          </p:nvGrpSpPr>
          <p:grpSpPr bwMode="auto">
            <a:xfrm>
              <a:off x="2484" y="3227"/>
              <a:ext cx="267" cy="274"/>
              <a:chOff x="3941" y="2101"/>
              <a:chExt cx="267" cy="274"/>
            </a:xfrm>
          </p:grpSpPr>
          <p:sp>
            <p:nvSpPr>
              <p:cNvPr id="45221" name="Text Box 167"/>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2</a:t>
                </a:r>
              </a:p>
            </p:txBody>
          </p:sp>
          <p:sp>
            <p:nvSpPr>
              <p:cNvPr id="45222" name="Line 168"/>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217" name="Text Box 169"/>
            <p:cNvSpPr txBox="1">
              <a:spLocks noChangeArrowheads="1"/>
            </p:cNvSpPr>
            <p:nvPr/>
          </p:nvSpPr>
          <p:spPr bwMode="auto">
            <a:xfrm>
              <a:off x="2888"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218" name="Text Box 170"/>
            <p:cNvSpPr txBox="1">
              <a:spLocks noChangeArrowheads="1"/>
            </p:cNvSpPr>
            <p:nvPr/>
          </p:nvSpPr>
          <p:spPr bwMode="auto">
            <a:xfrm>
              <a:off x="3212"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219" name="Text Box 171"/>
            <p:cNvSpPr txBox="1">
              <a:spLocks noChangeArrowheads="1"/>
            </p:cNvSpPr>
            <p:nvPr/>
          </p:nvSpPr>
          <p:spPr bwMode="auto">
            <a:xfrm>
              <a:off x="3614"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sp>
          <p:nvSpPr>
            <p:cNvPr id="45220" name="Text Box 172"/>
            <p:cNvSpPr txBox="1">
              <a:spLocks noChangeArrowheads="1"/>
            </p:cNvSpPr>
            <p:nvPr/>
          </p:nvSpPr>
          <p:spPr bwMode="auto">
            <a:xfrm>
              <a:off x="3975" y="3227"/>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grpSp>
      <p:grpSp>
        <p:nvGrpSpPr>
          <p:cNvPr id="15" name="Group 173"/>
          <p:cNvGrpSpPr>
            <a:grpSpLocks/>
          </p:cNvGrpSpPr>
          <p:nvPr/>
        </p:nvGrpSpPr>
        <p:grpSpPr bwMode="auto">
          <a:xfrm>
            <a:off x="3409950" y="5568950"/>
            <a:ext cx="3249613" cy="434975"/>
            <a:chOff x="2148" y="3508"/>
            <a:chExt cx="2047" cy="274"/>
          </a:xfrm>
        </p:grpSpPr>
        <p:sp>
          <p:nvSpPr>
            <p:cNvPr id="45205" name="Text Box 174"/>
            <p:cNvSpPr txBox="1">
              <a:spLocks noChangeArrowheads="1"/>
            </p:cNvSpPr>
            <p:nvPr/>
          </p:nvSpPr>
          <p:spPr bwMode="auto">
            <a:xfrm>
              <a:off x="2148"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1</a:t>
              </a:r>
            </a:p>
          </p:txBody>
        </p:sp>
        <p:sp>
          <p:nvSpPr>
            <p:cNvPr id="45206" name="Text Box 175"/>
            <p:cNvSpPr txBox="1">
              <a:spLocks noChangeArrowheads="1"/>
            </p:cNvSpPr>
            <p:nvPr/>
          </p:nvSpPr>
          <p:spPr bwMode="auto">
            <a:xfrm>
              <a:off x="2884"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207" name="Text Box 176"/>
            <p:cNvSpPr txBox="1">
              <a:spLocks noChangeArrowheads="1"/>
            </p:cNvSpPr>
            <p:nvPr/>
          </p:nvSpPr>
          <p:spPr bwMode="auto">
            <a:xfrm>
              <a:off x="3610"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sp>
          <p:nvSpPr>
            <p:cNvPr id="45208" name="Text Box 177"/>
            <p:cNvSpPr txBox="1">
              <a:spLocks noChangeArrowheads="1"/>
            </p:cNvSpPr>
            <p:nvPr/>
          </p:nvSpPr>
          <p:spPr bwMode="auto">
            <a:xfrm>
              <a:off x="2530" y="3508"/>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grpSp>
          <p:nvGrpSpPr>
            <p:cNvPr id="16" name="Group 178"/>
            <p:cNvGrpSpPr>
              <a:grpSpLocks/>
            </p:cNvGrpSpPr>
            <p:nvPr/>
          </p:nvGrpSpPr>
          <p:grpSpPr bwMode="auto">
            <a:xfrm>
              <a:off x="3226" y="3508"/>
              <a:ext cx="267" cy="274"/>
              <a:chOff x="3941" y="2101"/>
              <a:chExt cx="267" cy="274"/>
            </a:xfrm>
          </p:grpSpPr>
          <p:sp>
            <p:nvSpPr>
              <p:cNvPr id="45213" name="Text Box 179"/>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3</a:t>
                </a:r>
              </a:p>
            </p:txBody>
          </p:sp>
          <p:sp>
            <p:nvSpPr>
              <p:cNvPr id="45214" name="Line 180"/>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grpSp>
          <p:nvGrpSpPr>
            <p:cNvPr id="17" name="Group 181"/>
            <p:cNvGrpSpPr>
              <a:grpSpLocks/>
            </p:cNvGrpSpPr>
            <p:nvPr/>
          </p:nvGrpSpPr>
          <p:grpSpPr bwMode="auto">
            <a:xfrm>
              <a:off x="3928" y="3508"/>
              <a:ext cx="267" cy="274"/>
              <a:chOff x="3941" y="2101"/>
              <a:chExt cx="267" cy="274"/>
            </a:xfrm>
          </p:grpSpPr>
          <p:sp>
            <p:nvSpPr>
              <p:cNvPr id="45211" name="Text Box 182"/>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4</a:t>
                </a:r>
              </a:p>
            </p:txBody>
          </p:sp>
          <p:sp>
            <p:nvSpPr>
              <p:cNvPr id="45212" name="Line 183"/>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grpSp>
      <p:grpSp>
        <p:nvGrpSpPr>
          <p:cNvPr id="18" name="Group 184"/>
          <p:cNvGrpSpPr>
            <a:grpSpLocks/>
          </p:cNvGrpSpPr>
          <p:nvPr/>
        </p:nvGrpSpPr>
        <p:grpSpPr bwMode="auto">
          <a:xfrm>
            <a:off x="3332163" y="5999163"/>
            <a:ext cx="3340100" cy="434975"/>
            <a:chOff x="2099" y="3779"/>
            <a:chExt cx="2104" cy="274"/>
          </a:xfrm>
        </p:grpSpPr>
        <p:grpSp>
          <p:nvGrpSpPr>
            <p:cNvPr id="19" name="Group 185"/>
            <p:cNvGrpSpPr>
              <a:grpSpLocks/>
            </p:cNvGrpSpPr>
            <p:nvPr/>
          </p:nvGrpSpPr>
          <p:grpSpPr bwMode="auto">
            <a:xfrm>
              <a:off x="2099" y="3779"/>
              <a:ext cx="267" cy="274"/>
              <a:chOff x="3941" y="2101"/>
              <a:chExt cx="267" cy="274"/>
            </a:xfrm>
          </p:grpSpPr>
          <p:sp>
            <p:nvSpPr>
              <p:cNvPr id="45203" name="Text Box 186"/>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1</a:t>
                </a:r>
              </a:p>
            </p:txBody>
          </p:sp>
          <p:sp>
            <p:nvSpPr>
              <p:cNvPr id="45204" name="Line 187"/>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196" name="Text Box 188"/>
            <p:cNvSpPr txBox="1">
              <a:spLocks noChangeArrowheads="1"/>
            </p:cNvSpPr>
            <p:nvPr/>
          </p:nvSpPr>
          <p:spPr bwMode="auto">
            <a:xfrm>
              <a:off x="2883"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197" name="Text Box 189"/>
            <p:cNvSpPr txBox="1">
              <a:spLocks noChangeArrowheads="1"/>
            </p:cNvSpPr>
            <p:nvPr/>
          </p:nvSpPr>
          <p:spPr bwMode="auto">
            <a:xfrm>
              <a:off x="2529"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2</a:t>
              </a:r>
            </a:p>
          </p:txBody>
        </p:sp>
        <p:sp>
          <p:nvSpPr>
            <p:cNvPr id="45198" name="Text Box 190"/>
            <p:cNvSpPr txBox="1">
              <a:spLocks noChangeArrowheads="1"/>
            </p:cNvSpPr>
            <p:nvPr/>
          </p:nvSpPr>
          <p:spPr bwMode="auto">
            <a:xfrm>
              <a:off x="3274"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3</a:t>
              </a:r>
            </a:p>
          </p:txBody>
        </p:sp>
        <p:grpSp>
          <p:nvGrpSpPr>
            <p:cNvPr id="20" name="Group 191"/>
            <p:cNvGrpSpPr>
              <a:grpSpLocks/>
            </p:cNvGrpSpPr>
            <p:nvPr/>
          </p:nvGrpSpPr>
          <p:grpSpPr bwMode="auto">
            <a:xfrm>
              <a:off x="3629" y="3779"/>
              <a:ext cx="267" cy="274"/>
              <a:chOff x="3941" y="2101"/>
              <a:chExt cx="267" cy="274"/>
            </a:xfrm>
          </p:grpSpPr>
          <p:sp>
            <p:nvSpPr>
              <p:cNvPr id="45201" name="Text Box 192"/>
              <p:cNvSpPr txBox="1">
                <a:spLocks noChangeArrowheads="1"/>
              </p:cNvSpPr>
              <p:nvPr/>
            </p:nvSpPr>
            <p:spPr bwMode="auto">
              <a:xfrm>
                <a:off x="4004" y="2101"/>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a:latin typeface="Comic Sans MS" pitchFamily="-106" charset="0"/>
                    <a:sym typeface="Symbol" pitchFamily="-106" charset="2"/>
                  </a:rPr>
                  <a:t> </a:t>
                </a:r>
              </a:p>
              <a:p>
                <a:pPr>
                  <a:lnSpc>
                    <a:spcPct val="70000"/>
                  </a:lnSpc>
                </a:pPr>
                <a:r>
                  <a:rPr lang="en-US" sz="1600">
                    <a:latin typeface="Comic Sans MS" pitchFamily="-106" charset="0"/>
                  </a:rPr>
                  <a:t>4</a:t>
                </a:r>
              </a:p>
            </p:txBody>
          </p:sp>
          <p:sp>
            <p:nvSpPr>
              <p:cNvPr id="45202" name="Line 193"/>
              <p:cNvSpPr>
                <a:spLocks noChangeShapeType="1"/>
              </p:cNvSpPr>
              <p:nvPr/>
            </p:nvSpPr>
            <p:spPr bwMode="auto">
              <a:xfrm flipH="1" flipV="1">
                <a:off x="3941" y="2102"/>
                <a:ext cx="99" cy="9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pSp>
        <p:sp>
          <p:nvSpPr>
            <p:cNvPr id="45200" name="Text Box 194"/>
            <p:cNvSpPr txBox="1">
              <a:spLocks noChangeArrowheads="1"/>
            </p:cNvSpPr>
            <p:nvPr/>
          </p:nvSpPr>
          <p:spPr bwMode="auto">
            <a:xfrm>
              <a:off x="3999" y="3779"/>
              <a:ext cx="204" cy="274"/>
            </a:xfrm>
            <a:prstGeom prst="rect">
              <a:avLst/>
            </a:prstGeom>
            <a:noFill/>
            <a:ln w="9525">
              <a:noFill/>
              <a:miter lim="800000"/>
              <a:headEnd/>
              <a:tailEnd/>
            </a:ln>
          </p:spPr>
          <p:txBody>
            <a:bodyPr>
              <a:prstTxWarp prst="textNoShape">
                <a:avLst/>
              </a:prstTxWarp>
              <a:spAutoFit/>
            </a:bodyPr>
            <a:lstStyle/>
            <a:p>
              <a:pPr>
                <a:lnSpc>
                  <a:spcPct val="70000"/>
                </a:lnSpc>
              </a:pPr>
              <a:r>
                <a:rPr lang="en-US" sz="1600" dirty="0">
                  <a:latin typeface="Comic Sans MS" pitchFamily="-106" charset="0"/>
                  <a:sym typeface="Symbol" pitchFamily="-106" charset="2"/>
                </a:rPr>
                <a:t>↑</a:t>
              </a:r>
            </a:p>
            <a:p>
              <a:pPr>
                <a:lnSpc>
                  <a:spcPct val="70000"/>
                </a:lnSpc>
              </a:pPr>
              <a:r>
                <a:rPr lang="en-US" sz="1600" dirty="0">
                  <a:latin typeface="Comic Sans MS" pitchFamily="-106" charset="0"/>
                </a:rPr>
                <a:t>4</a:t>
              </a:r>
            </a:p>
          </p:txBody>
        </p:sp>
      </p:grpSp>
      <p:sp>
        <p:nvSpPr>
          <p:cNvPr id="600259" name="Line 195"/>
          <p:cNvSpPr>
            <a:spLocks noChangeShapeType="1"/>
          </p:cNvSpPr>
          <p:nvPr/>
        </p:nvSpPr>
        <p:spPr bwMode="auto">
          <a:xfrm flipH="1" flipV="1">
            <a:off x="4149726" y="1677987"/>
            <a:ext cx="271462" cy="27305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00260" name="Oval 196"/>
          <p:cNvSpPr>
            <a:spLocks noChangeArrowheads="1"/>
          </p:cNvSpPr>
          <p:nvPr/>
        </p:nvSpPr>
        <p:spPr bwMode="auto">
          <a:xfrm>
            <a:off x="6343650" y="5680075"/>
            <a:ext cx="300038" cy="300038"/>
          </a:xfrm>
          <a:prstGeom prst="ellipse">
            <a:avLst/>
          </a:prstGeom>
          <a:noFill/>
          <a:ln w="12700">
            <a:solidFill>
              <a:srgbClr val="FF0000"/>
            </a:solidFill>
            <a:round/>
            <a:headEnd/>
            <a:tailEnd/>
          </a:ln>
        </p:spPr>
        <p:txBody>
          <a:bodyPr wrap="none" anchor="ctr">
            <a:prstTxWarp prst="textNoShape">
              <a:avLst/>
            </a:prstTxWarp>
          </a:bodyPr>
          <a:lstStyle/>
          <a:p>
            <a:endParaRPr lang="en-US"/>
          </a:p>
        </p:txBody>
      </p:sp>
      <p:sp>
        <p:nvSpPr>
          <p:cNvPr id="600261" name="Oval 197"/>
          <p:cNvSpPr>
            <a:spLocks noChangeArrowheads="1"/>
          </p:cNvSpPr>
          <p:nvPr/>
        </p:nvSpPr>
        <p:spPr bwMode="auto">
          <a:xfrm>
            <a:off x="5781675" y="4768850"/>
            <a:ext cx="300038" cy="300038"/>
          </a:xfrm>
          <a:prstGeom prst="ellipse">
            <a:avLst/>
          </a:prstGeom>
          <a:noFill/>
          <a:ln w="12700">
            <a:solidFill>
              <a:srgbClr val="FF0000"/>
            </a:solidFill>
            <a:round/>
            <a:headEnd/>
            <a:tailEnd/>
          </a:ln>
        </p:spPr>
        <p:txBody>
          <a:bodyPr wrap="none" anchor="ctr">
            <a:prstTxWarp prst="textNoShape">
              <a:avLst/>
            </a:prstTxWarp>
          </a:bodyPr>
          <a:lstStyle/>
          <a:p>
            <a:endParaRPr lang="en-US"/>
          </a:p>
        </p:txBody>
      </p:sp>
      <p:sp>
        <p:nvSpPr>
          <p:cNvPr id="600262" name="Oval 198"/>
          <p:cNvSpPr>
            <a:spLocks noChangeArrowheads="1"/>
          </p:cNvSpPr>
          <p:nvPr/>
        </p:nvSpPr>
        <p:spPr bwMode="auto">
          <a:xfrm>
            <a:off x="4619625" y="4349750"/>
            <a:ext cx="300038" cy="300038"/>
          </a:xfrm>
          <a:prstGeom prst="ellipse">
            <a:avLst/>
          </a:prstGeom>
          <a:noFill/>
          <a:ln w="12700">
            <a:solidFill>
              <a:srgbClr val="FF0000"/>
            </a:solidFill>
            <a:round/>
            <a:headEnd/>
            <a:tailEnd/>
          </a:ln>
        </p:spPr>
        <p:txBody>
          <a:bodyPr wrap="none" anchor="ctr">
            <a:prstTxWarp prst="textNoShape">
              <a:avLst/>
            </a:prstTxWarp>
          </a:bodyPr>
          <a:lstStyle/>
          <a:p>
            <a:endParaRPr lang="en-US"/>
          </a:p>
        </p:txBody>
      </p:sp>
      <p:sp>
        <p:nvSpPr>
          <p:cNvPr id="600263" name="Oval 199"/>
          <p:cNvSpPr>
            <a:spLocks noChangeArrowheads="1"/>
          </p:cNvSpPr>
          <p:nvPr/>
        </p:nvSpPr>
        <p:spPr bwMode="auto">
          <a:xfrm>
            <a:off x="3413125" y="3884613"/>
            <a:ext cx="300038" cy="300037"/>
          </a:xfrm>
          <a:prstGeom prst="ellipse">
            <a:avLst/>
          </a:prstGeom>
          <a:noFill/>
          <a:ln w="12700">
            <a:solidFill>
              <a:srgbClr val="FF0000"/>
            </a:solidFill>
            <a:round/>
            <a:headEnd/>
            <a:tailEnd/>
          </a:ln>
        </p:spPr>
        <p:txBody>
          <a:bodyPr wrap="none" anchor="ctr">
            <a:prstTxWarp prst="textNoShape">
              <a:avLst/>
            </a:prstTxWarp>
          </a:bodyPr>
          <a:lstStyle/>
          <a:p>
            <a:endParaRPr lang="en-US"/>
          </a:p>
        </p:txBody>
      </p:sp>
      <p:sp>
        <p:nvSpPr>
          <p:cNvPr id="600264" name="Oval 200"/>
          <p:cNvSpPr>
            <a:spLocks noChangeArrowheads="1"/>
          </p:cNvSpPr>
          <p:nvPr/>
        </p:nvSpPr>
        <p:spPr bwMode="auto">
          <a:xfrm>
            <a:off x="6337300" y="6115050"/>
            <a:ext cx="300038" cy="300038"/>
          </a:xfrm>
          <a:prstGeom prst="ellipse">
            <a:avLst/>
          </a:prstGeom>
          <a:noFill/>
          <a:ln w="12700">
            <a:solidFill>
              <a:srgbClr val="336699"/>
            </a:solidFill>
            <a:round/>
            <a:headEnd/>
            <a:tailEnd/>
          </a:ln>
        </p:spPr>
        <p:txBody>
          <a:bodyPr wrap="none" anchor="ctr">
            <a:prstTxWarp prst="textNoShape">
              <a:avLst/>
            </a:prstTxWarp>
          </a:bodyPr>
          <a:lstStyle/>
          <a:p>
            <a:endParaRPr lang="en-US"/>
          </a:p>
        </p:txBody>
      </p:sp>
      <p:sp>
        <p:nvSpPr>
          <p:cNvPr id="600265" name="Oval 201"/>
          <p:cNvSpPr>
            <a:spLocks noChangeArrowheads="1"/>
          </p:cNvSpPr>
          <p:nvPr/>
        </p:nvSpPr>
        <p:spPr bwMode="auto">
          <a:xfrm>
            <a:off x="5738813" y="5246688"/>
            <a:ext cx="300037" cy="300037"/>
          </a:xfrm>
          <a:prstGeom prst="ellipse">
            <a:avLst/>
          </a:prstGeom>
          <a:noFill/>
          <a:ln w="12700">
            <a:solidFill>
              <a:srgbClr val="336699"/>
            </a:solidFill>
            <a:round/>
            <a:headEnd/>
            <a:tailEnd/>
          </a:ln>
        </p:spPr>
        <p:txBody>
          <a:bodyPr wrap="none" anchor="ctr">
            <a:prstTxWarp prst="textNoShape">
              <a:avLst/>
            </a:prstTxWarp>
          </a:bodyPr>
          <a:lstStyle/>
          <a:p>
            <a:endParaRPr lang="en-US"/>
          </a:p>
        </p:txBody>
      </p:sp>
      <p:sp>
        <p:nvSpPr>
          <p:cNvPr id="600266" name="Oval 202"/>
          <p:cNvSpPr>
            <a:spLocks noChangeArrowheads="1"/>
          </p:cNvSpPr>
          <p:nvPr/>
        </p:nvSpPr>
        <p:spPr bwMode="auto">
          <a:xfrm>
            <a:off x="5253038" y="4359275"/>
            <a:ext cx="300037" cy="300038"/>
          </a:xfrm>
          <a:prstGeom prst="ellipse">
            <a:avLst/>
          </a:prstGeom>
          <a:noFill/>
          <a:ln w="12700">
            <a:solidFill>
              <a:srgbClr val="336699"/>
            </a:solidFill>
            <a:round/>
            <a:headEnd/>
            <a:tailEnd/>
          </a:ln>
        </p:spPr>
        <p:txBody>
          <a:bodyPr wrap="none" anchor="ctr">
            <a:prstTxWarp prst="textNoShape">
              <a:avLst/>
            </a:prstTxWarp>
          </a:bodyPr>
          <a:lstStyle/>
          <a:p>
            <a:endParaRPr lang="en-US"/>
          </a:p>
        </p:txBody>
      </p:sp>
      <p:sp>
        <p:nvSpPr>
          <p:cNvPr id="600267" name="Oval 203"/>
          <p:cNvSpPr>
            <a:spLocks noChangeArrowheads="1"/>
          </p:cNvSpPr>
          <p:nvPr/>
        </p:nvSpPr>
        <p:spPr bwMode="auto">
          <a:xfrm>
            <a:off x="4038600" y="3895725"/>
            <a:ext cx="300038" cy="300038"/>
          </a:xfrm>
          <a:prstGeom prst="ellipse">
            <a:avLst/>
          </a:prstGeom>
          <a:noFill/>
          <a:ln w="12700">
            <a:solidFill>
              <a:srgbClr val="336699"/>
            </a:solidFill>
            <a:round/>
            <a:headEnd/>
            <a:tailEnd/>
          </a:ln>
        </p:spPr>
        <p:txBody>
          <a:bodyPr wrap="none" anchor="ctr">
            <a:prstTxWarp prst="textNoShape">
              <a:avLst/>
            </a:prstTxWarp>
          </a:bodyPr>
          <a:lstStyle/>
          <a:p>
            <a:endParaRPr lang="en-US"/>
          </a:p>
        </p:txBody>
      </p:sp>
      <p:sp>
        <p:nvSpPr>
          <p:cNvPr id="600268" name="Oval 204"/>
          <p:cNvSpPr>
            <a:spLocks noChangeArrowheads="1"/>
          </p:cNvSpPr>
          <p:nvPr/>
        </p:nvSpPr>
        <p:spPr bwMode="auto">
          <a:xfrm>
            <a:off x="2811463" y="3395663"/>
            <a:ext cx="300037" cy="300037"/>
          </a:xfrm>
          <a:prstGeom prst="ellipse">
            <a:avLst/>
          </a:prstGeom>
          <a:noFill/>
          <a:ln w="12700">
            <a:solidFill>
              <a:srgbClr val="336699"/>
            </a:solidFill>
            <a:round/>
            <a:headEnd/>
            <a:tailEnd/>
          </a:ln>
        </p:spPr>
        <p:txBody>
          <a:bodyPr wrap="none" anchor="ctr">
            <a:prstTxWarp prst="textNoShape">
              <a:avLst/>
            </a:prstTxWarp>
          </a:bodyPr>
          <a:lstStyle/>
          <a:p>
            <a:endParaRPr lang="en-US"/>
          </a:p>
        </p:txBody>
      </p:sp>
      <p:sp>
        <p:nvSpPr>
          <p:cNvPr id="21" name="Slide Number Placeholder 20"/>
          <p:cNvSpPr>
            <a:spLocks noGrp="1"/>
          </p:cNvSpPr>
          <p:nvPr>
            <p:ph type="sldNum" sz="quarter" idx="12"/>
          </p:nvPr>
        </p:nvSpPr>
        <p:spPr/>
        <p:txBody>
          <a:bodyPr/>
          <a:lstStyle/>
          <a:p>
            <a:fld id="{D121A9E4-027E-6D48-8F40-DD130E118377}" type="slidenum">
              <a:rPr lang="en-US" smtClean="0"/>
              <a:pPr/>
              <a:t>11</a:t>
            </a:fld>
            <a:endParaRPr lang="en-US"/>
          </a:p>
        </p:txBody>
      </p:sp>
    </p:spTree>
    <p:extLst>
      <p:ext uri="{BB962C8B-B14F-4D97-AF65-F5344CB8AC3E}">
        <p14:creationId xmlns:p14="http://schemas.microsoft.com/office/powerpoint/2010/main" val="1976406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00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00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002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02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026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026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0026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0026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026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0026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002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002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259" grpId="0" animBg="1"/>
      <p:bldP spid="600260" grpId="0" animBg="1"/>
      <p:bldP spid="600261" grpId="0" animBg="1"/>
      <p:bldP spid="600262" grpId="0" animBg="1"/>
      <p:bldP spid="600263" grpId="0" animBg="1"/>
      <p:bldP spid="600264" grpId="0" animBg="1"/>
      <p:bldP spid="600265" grpId="0" animBg="1"/>
      <p:bldP spid="600266" grpId="0" animBg="1"/>
      <p:bldP spid="600267" grpId="0" animBg="1"/>
      <p:bldP spid="60026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p:spPr>
        <p:txBody>
          <a:bodyPr/>
          <a:lstStyle/>
          <a:p>
            <a:r>
              <a:rPr lang="en-US"/>
              <a:t>CS 477/677 - Lecture 18</a:t>
            </a:r>
          </a:p>
        </p:txBody>
      </p:sp>
      <p:sp>
        <p:nvSpPr>
          <p:cNvPr id="47108"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PRINT-LCS(b, X, i, j)</a:t>
            </a:r>
          </a:p>
        </p:txBody>
      </p:sp>
      <p:sp>
        <p:nvSpPr>
          <p:cNvPr id="601091" name="Rectangle 3"/>
          <p:cNvSpPr>
            <a:spLocks noGrp="1" noChangeArrowheads="1"/>
          </p:cNvSpPr>
          <p:nvPr>
            <p:ph type="body" idx="1"/>
          </p:nvPr>
        </p:nvSpPr>
        <p:spPr>
          <a:xfrm>
            <a:off x="350838" y="1246188"/>
            <a:ext cx="8643937" cy="5376862"/>
          </a:xfrm>
        </p:spPr>
        <p:txBody>
          <a:bodyPr/>
          <a:lstStyle/>
          <a:p>
            <a:pPr marL="533400" indent="-533400" eaLnBrk="1" hangingPunct="1">
              <a:buFontTx/>
              <a:buAutoNum type="arabicPeriod"/>
            </a:pPr>
            <a:r>
              <a:rPr lang="en-US" b="1" dirty="0">
                <a:ea typeface="ＭＳ Ｐゴシック" pitchFamily="-106" charset="-128"/>
                <a:cs typeface="ＭＳ Ｐゴシック" pitchFamily="-106" charset="-128"/>
              </a:rPr>
              <a:t> if </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 0 or j = 0</a:t>
            </a:r>
          </a:p>
          <a:p>
            <a:pPr marL="533400" indent="-533400" eaLnBrk="1" hangingPunct="1">
              <a:buFontTx/>
              <a:buAutoNum type="arabicPeriod"/>
            </a:pPr>
            <a:r>
              <a:rPr lang="en-US" b="1" dirty="0">
                <a:ea typeface="ＭＳ Ｐゴシック" pitchFamily="-106" charset="-128"/>
                <a:cs typeface="ＭＳ Ｐゴシック" pitchFamily="-106" charset="-128"/>
              </a:rPr>
              <a:t>   then return</a:t>
            </a:r>
          </a:p>
          <a:p>
            <a:pPr marL="533400" indent="-533400" eaLnBrk="1" hangingPunct="1">
              <a:buFontTx/>
              <a:buAutoNum type="arabicPeriod"/>
            </a:pPr>
            <a:r>
              <a:rPr lang="en-US" b="1" dirty="0">
                <a:ea typeface="ＭＳ Ｐゴシック" pitchFamily="-106" charset="-128"/>
                <a:cs typeface="ＭＳ Ｐゴシック" pitchFamily="-106" charset="-128"/>
              </a:rPr>
              <a:t> if </a:t>
            </a:r>
            <a:r>
              <a:rPr lang="en-US" dirty="0">
                <a:latin typeface="Comic Sans MS" pitchFamily="-106" charset="0"/>
                <a:ea typeface="ＭＳ Ｐゴシック" pitchFamily="-106" charset="-128"/>
                <a:cs typeface="ＭＳ Ｐゴシック" pitchFamily="-106" charset="-128"/>
              </a:rPr>
              <a:t>b[</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j] = “   ”</a:t>
            </a:r>
          </a:p>
          <a:p>
            <a:pPr marL="533400" indent="-533400" eaLnBrk="1" hangingPunct="1">
              <a:buFontTx/>
              <a:buAutoNum type="arabicPeriod"/>
            </a:pPr>
            <a:r>
              <a:rPr lang="en-US" b="1" dirty="0">
                <a:ea typeface="ＭＳ Ｐゴシック" pitchFamily="-106" charset="-128"/>
                <a:cs typeface="ＭＳ Ｐゴシック" pitchFamily="-106" charset="-128"/>
              </a:rPr>
              <a:t> 	then </a:t>
            </a:r>
            <a:r>
              <a:rPr lang="en-US" dirty="0">
                <a:ea typeface="ＭＳ Ｐゴシック" pitchFamily="-106" charset="-128"/>
                <a:cs typeface="ＭＳ Ｐゴシック" pitchFamily="-106" charset="-128"/>
              </a:rPr>
              <a:t>PRINT-LCS(</a:t>
            </a:r>
            <a:r>
              <a:rPr lang="en-US" dirty="0">
                <a:latin typeface="Comic Sans MS" pitchFamily="-106" charset="0"/>
                <a:ea typeface="ＭＳ Ｐゴシック" pitchFamily="-106" charset="-128"/>
                <a:cs typeface="ＭＳ Ｐゴシック" pitchFamily="-106" charset="-128"/>
              </a:rPr>
              <a:t>b, X, </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- 1, j - 1</a:t>
            </a:r>
            <a:r>
              <a:rPr lang="en-US" dirty="0">
                <a:ea typeface="ＭＳ Ｐゴシック" pitchFamily="-106" charset="-128"/>
                <a:cs typeface="ＭＳ Ｐゴシック" pitchFamily="-106" charset="-128"/>
              </a:rPr>
              <a:t>)</a:t>
            </a:r>
          </a:p>
          <a:p>
            <a:pPr marL="533400" indent="-533400" eaLnBrk="1" hangingPunct="1">
              <a:buFontTx/>
              <a:buAutoNum type="arabicPeriod"/>
            </a:pPr>
            <a:r>
              <a:rPr lang="en-US" dirty="0">
                <a:ea typeface="ＭＳ Ｐゴシック" pitchFamily="-106" charset="-128"/>
                <a:cs typeface="ＭＳ Ｐゴシック" pitchFamily="-106" charset="-128"/>
              </a:rPr>
              <a:t> 	        print </a:t>
            </a:r>
            <a:r>
              <a:rPr lang="en-US" dirty="0">
                <a:latin typeface="Comic Sans MS" pitchFamily="-106" charset="0"/>
                <a:ea typeface="ＭＳ Ｐゴシック" pitchFamily="-106" charset="-128"/>
                <a:cs typeface="ＭＳ Ｐゴシック" pitchFamily="-106" charset="-128"/>
              </a:rPr>
              <a:t>x</a:t>
            </a:r>
            <a:r>
              <a:rPr lang="en-US" baseline="-25000" dirty="0">
                <a:latin typeface="Comic Sans MS" pitchFamily="-106" charset="0"/>
                <a:ea typeface="ＭＳ Ｐゴシック" pitchFamily="-106" charset="-128"/>
                <a:cs typeface="ＭＳ Ｐゴシック" pitchFamily="-106" charset="-128"/>
              </a:rPr>
              <a:t>i</a:t>
            </a:r>
          </a:p>
          <a:p>
            <a:pPr marL="533400" indent="-533400" eaLnBrk="1" hangingPunct="1">
              <a:buFontTx/>
              <a:buAutoNum type="arabicPeriod"/>
            </a:pPr>
            <a:r>
              <a:rPr lang="en-US" b="1" dirty="0">
                <a:ea typeface="ＭＳ Ｐゴシック" pitchFamily="-106" charset="-128"/>
                <a:cs typeface="ＭＳ Ｐゴシック" pitchFamily="-106" charset="-128"/>
              </a:rPr>
              <a:t> else if </a:t>
            </a:r>
            <a:r>
              <a:rPr lang="en-US" dirty="0">
                <a:latin typeface="Comic Sans MS" pitchFamily="-106" charset="0"/>
                <a:ea typeface="ＭＳ Ｐゴシック" pitchFamily="-106" charset="-128"/>
                <a:cs typeface="ＭＳ Ｐゴシック" pitchFamily="-106" charset="-128"/>
              </a:rPr>
              <a:t>b[</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j] = “↑”</a:t>
            </a:r>
          </a:p>
          <a:p>
            <a:pPr marL="533400" indent="-533400" eaLnBrk="1" hangingPunct="1">
              <a:buFontTx/>
              <a:buAutoNum type="arabicPeriod"/>
            </a:pPr>
            <a:r>
              <a:rPr lang="en-US" b="1" dirty="0">
                <a:ea typeface="ＭＳ Ｐゴシック" pitchFamily="-106" charset="-128"/>
                <a:cs typeface="ＭＳ Ｐゴシック" pitchFamily="-106" charset="-128"/>
              </a:rPr>
              <a:t> 	        then </a:t>
            </a:r>
            <a:r>
              <a:rPr lang="en-US" dirty="0">
                <a:ea typeface="ＭＳ Ｐゴシック" pitchFamily="-106" charset="-128"/>
                <a:cs typeface="ＭＳ Ｐゴシック" pitchFamily="-106" charset="-128"/>
              </a:rPr>
              <a:t>PRINT-LCS(</a:t>
            </a:r>
            <a:r>
              <a:rPr lang="en-US" dirty="0">
                <a:latin typeface="Comic Sans MS" pitchFamily="-106" charset="0"/>
                <a:ea typeface="ＭＳ Ｐゴシック" pitchFamily="-106" charset="-128"/>
                <a:cs typeface="ＭＳ Ｐゴシック" pitchFamily="-106" charset="-128"/>
              </a:rPr>
              <a:t>b, X, </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- 1, j</a:t>
            </a:r>
            <a:r>
              <a:rPr lang="en-US" dirty="0">
                <a:ea typeface="ＭＳ Ｐゴシック" pitchFamily="-106" charset="-128"/>
                <a:cs typeface="ＭＳ Ｐゴシック" pitchFamily="-106" charset="-128"/>
              </a:rPr>
              <a:t>)</a:t>
            </a:r>
          </a:p>
          <a:p>
            <a:pPr marL="533400" indent="-533400" eaLnBrk="1" hangingPunct="1">
              <a:buFontTx/>
              <a:buAutoNum type="arabicPeriod"/>
            </a:pPr>
            <a:r>
              <a:rPr lang="en-US" b="1" dirty="0">
                <a:ea typeface="ＭＳ Ｐゴシック" pitchFamily="-106" charset="-128"/>
                <a:cs typeface="ＭＳ Ｐゴシック" pitchFamily="-106" charset="-128"/>
              </a:rPr>
              <a:t> 	        else </a:t>
            </a:r>
            <a:r>
              <a:rPr lang="en-US" dirty="0">
                <a:ea typeface="ＭＳ Ｐゴシック" pitchFamily="-106" charset="-128"/>
                <a:cs typeface="ＭＳ Ｐゴシック" pitchFamily="-106" charset="-128"/>
              </a:rPr>
              <a:t>PRINT-LCS(</a:t>
            </a:r>
            <a:r>
              <a:rPr lang="en-US" dirty="0">
                <a:latin typeface="Comic Sans MS" pitchFamily="-106" charset="0"/>
                <a:ea typeface="ＭＳ Ｐゴシック" pitchFamily="-106" charset="-128"/>
                <a:cs typeface="ＭＳ Ｐゴシック" pitchFamily="-106" charset="-128"/>
              </a:rPr>
              <a:t>b, X, </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j - 1</a:t>
            </a:r>
            <a:r>
              <a:rPr lang="en-US" dirty="0">
                <a:ea typeface="ＭＳ Ｐゴシック" pitchFamily="-106" charset="-128"/>
                <a:cs typeface="ＭＳ Ｐゴシック" pitchFamily="-106" charset="-128"/>
              </a:rPr>
              <a:t>)</a:t>
            </a:r>
          </a:p>
          <a:p>
            <a:pPr marL="533400" indent="-533400" eaLnBrk="1" hangingPunct="1">
              <a:buFontTx/>
              <a:buNone/>
            </a:pPr>
            <a:endParaRPr lang="en-US" dirty="0">
              <a:ea typeface="ＭＳ Ｐゴシック" pitchFamily="-106" charset="-128"/>
              <a:cs typeface="ＭＳ Ｐゴシック" pitchFamily="-106" charset="-128"/>
            </a:endParaRPr>
          </a:p>
          <a:p>
            <a:pPr marL="533400" indent="-533400" eaLnBrk="1" hangingPunct="1">
              <a:buFontTx/>
              <a:buNone/>
            </a:pPr>
            <a:r>
              <a:rPr lang="en-US" dirty="0">
                <a:ea typeface="ＭＳ Ｐゴシック" pitchFamily="-106" charset="-128"/>
                <a:cs typeface="ＭＳ Ｐゴシック" pitchFamily="-106" charset="-128"/>
              </a:rPr>
              <a:t>Initial call: PRINT-LCS(</a:t>
            </a:r>
            <a:r>
              <a:rPr lang="en-US" dirty="0">
                <a:latin typeface="Comic Sans MS" pitchFamily="-106" charset="0"/>
                <a:ea typeface="ＭＳ Ｐゴシック" pitchFamily="-106" charset="-128"/>
                <a:cs typeface="ＭＳ Ｐゴシック" pitchFamily="-106" charset="-128"/>
              </a:rPr>
              <a:t>b, X, length[X], length[Y]</a:t>
            </a:r>
            <a:r>
              <a:rPr lang="en-US" dirty="0">
                <a:ea typeface="ＭＳ Ｐゴシック" pitchFamily="-106" charset="-128"/>
                <a:cs typeface="ＭＳ Ｐゴシック" pitchFamily="-106" charset="-128"/>
              </a:rPr>
              <a:t>)</a:t>
            </a:r>
          </a:p>
        </p:txBody>
      </p:sp>
      <p:sp>
        <p:nvSpPr>
          <p:cNvPr id="601092" name="Line 4"/>
          <p:cNvSpPr>
            <a:spLocks noChangeShapeType="1"/>
          </p:cNvSpPr>
          <p:nvPr/>
        </p:nvSpPr>
        <p:spPr bwMode="auto">
          <a:xfrm flipH="1" flipV="1">
            <a:off x="2917825" y="2430463"/>
            <a:ext cx="228600" cy="242887"/>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01093" name="Text Box 5"/>
          <p:cNvSpPr txBox="1">
            <a:spLocks noChangeArrowheads="1"/>
          </p:cNvSpPr>
          <p:nvPr/>
        </p:nvSpPr>
        <p:spPr bwMode="auto">
          <a:xfrm>
            <a:off x="4908550" y="1309688"/>
            <a:ext cx="3486201" cy="461665"/>
          </a:xfrm>
          <a:prstGeom prst="rect">
            <a:avLst/>
          </a:prstGeom>
          <a:noFill/>
          <a:ln w="9525">
            <a:noFill/>
            <a:miter lim="800000"/>
            <a:headEnd/>
            <a:tailEnd/>
          </a:ln>
        </p:spPr>
        <p:txBody>
          <a:bodyPr wrap="none">
            <a:prstTxWarp prst="textNoShape">
              <a:avLst/>
            </a:prstTxWarp>
            <a:spAutoFit/>
          </a:bodyPr>
          <a:lstStyle/>
          <a:p>
            <a:r>
              <a:rPr lang="en-US" sz="2400" dirty="0">
                <a:latin typeface="Century Gothic"/>
                <a:cs typeface="Century Gothic"/>
                <a:sym typeface="Symbol" pitchFamily="-106" charset="2"/>
              </a:rPr>
              <a:t>Running time: </a:t>
            </a:r>
            <a:r>
              <a:rPr lang="el-GR" sz="2400" dirty="0">
                <a:latin typeface="Comic Sans MS" pitchFamily="-106" charset="0"/>
                <a:sym typeface="Symbol" pitchFamily="-106" charset="2"/>
              </a:rPr>
              <a:t>Θ</a:t>
            </a:r>
            <a:r>
              <a:rPr lang="en-US" sz="2400" dirty="0">
                <a:latin typeface="Comic Sans MS" pitchFamily="-106" charset="0"/>
                <a:sym typeface="Symbol" pitchFamily="-106" charset="2"/>
              </a:rPr>
              <a:t>(m + n)</a:t>
            </a:r>
          </a:p>
        </p:txBody>
      </p:sp>
      <p:sp>
        <p:nvSpPr>
          <p:cNvPr id="2" name="Slide Number Placeholder 1"/>
          <p:cNvSpPr>
            <a:spLocks noGrp="1"/>
          </p:cNvSpPr>
          <p:nvPr>
            <p:ph type="sldNum" sz="quarter" idx="12"/>
          </p:nvPr>
        </p:nvSpPr>
        <p:spPr/>
        <p:txBody>
          <a:bodyPr/>
          <a:lstStyle/>
          <a:p>
            <a:fld id="{D121A9E4-027E-6D48-8F40-DD130E118377}" type="slidenum">
              <a:rPr lang="en-US" smtClean="0"/>
              <a:pPr/>
              <a:t>12</a:t>
            </a:fld>
            <a:endParaRPr lang="en-US"/>
          </a:p>
        </p:txBody>
      </p:sp>
    </p:spTree>
    <p:extLst>
      <p:ext uri="{BB962C8B-B14F-4D97-AF65-F5344CB8AC3E}">
        <p14:creationId xmlns:p14="http://schemas.microsoft.com/office/powerpoint/2010/main" val="288762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1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1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109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0109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0109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0109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0109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1091">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01091">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01091">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010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091" grpId="0" build="p"/>
      <p:bldP spid="601092" grpId="0" animBg="1"/>
      <p:bldP spid="60109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p:spPr>
        <p:txBody>
          <a:bodyPr/>
          <a:lstStyle/>
          <a:p>
            <a:r>
              <a:rPr lang="en-US"/>
              <a:t>CS 477/677 - Lecture 18</a:t>
            </a:r>
          </a:p>
        </p:txBody>
      </p:sp>
      <p:sp>
        <p:nvSpPr>
          <p:cNvPr id="49156"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Improving the Code</a:t>
            </a:r>
          </a:p>
        </p:txBody>
      </p:sp>
      <p:sp>
        <p:nvSpPr>
          <p:cNvPr id="602115" name="Rectangle 3"/>
          <p:cNvSpPr>
            <a:spLocks noGrp="1" noChangeArrowheads="1"/>
          </p:cNvSpPr>
          <p:nvPr>
            <p:ph type="body" idx="1"/>
          </p:nvPr>
        </p:nvSpPr>
        <p:spPr>
          <a:xfrm>
            <a:off x="350837" y="1214438"/>
            <a:ext cx="8653826" cy="5372100"/>
          </a:xfrm>
        </p:spPr>
        <p:txBody>
          <a:bodyPr/>
          <a:lstStyle/>
          <a:p>
            <a:pPr eaLnBrk="1" hangingPunct="1">
              <a:lnSpc>
                <a:spcPct val="110000"/>
              </a:lnSpc>
            </a:pPr>
            <a:r>
              <a:rPr lang="en-US" dirty="0">
                <a:ea typeface="ＭＳ Ｐゴシック" pitchFamily="-106" charset="-128"/>
                <a:cs typeface="ＭＳ Ｐゴシック" pitchFamily="-106" charset="-128"/>
              </a:rPr>
              <a:t>What can we say about how each entry </a:t>
            </a:r>
            <a:r>
              <a:rPr lang="en-US" dirty="0">
                <a:latin typeface="Comic Sans MS" pitchFamily="-106" charset="0"/>
                <a:ea typeface="ＭＳ Ｐゴシック" pitchFamily="-106" charset="-128"/>
                <a:cs typeface="ＭＳ Ｐゴシック" pitchFamily="-106" charset="-128"/>
              </a:rPr>
              <a:t>c[</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j]</a:t>
            </a:r>
            <a:r>
              <a:rPr lang="en-US" dirty="0">
                <a:ea typeface="ＭＳ Ｐゴシック" pitchFamily="-106" charset="-128"/>
                <a:cs typeface="ＭＳ Ｐゴシック" pitchFamily="-106" charset="-128"/>
              </a:rPr>
              <a:t> is computed?</a:t>
            </a:r>
          </a:p>
          <a:p>
            <a:pPr lvl="1" eaLnBrk="1" hangingPunct="1">
              <a:lnSpc>
                <a:spcPct val="110000"/>
              </a:lnSpc>
            </a:pPr>
            <a:r>
              <a:rPr lang="en-US" dirty="0">
                <a:ea typeface="ＭＳ Ｐゴシック" pitchFamily="-106" charset="-128"/>
              </a:rPr>
              <a:t>It depends only on </a:t>
            </a:r>
            <a:r>
              <a:rPr lang="en-US" dirty="0">
                <a:latin typeface="Comic Sans MS" pitchFamily="-106" charset="0"/>
                <a:ea typeface="ＭＳ Ｐゴシック" pitchFamily="-106" charset="-128"/>
              </a:rPr>
              <a:t>c[</a:t>
            </a:r>
            <a:r>
              <a:rPr lang="en-US" dirty="0" err="1">
                <a:latin typeface="Comic Sans MS" pitchFamily="-106" charset="0"/>
                <a:ea typeface="ＭＳ Ｐゴシック" pitchFamily="-106" charset="-128"/>
              </a:rPr>
              <a:t>i</a:t>
            </a:r>
            <a:r>
              <a:rPr lang="en-US" dirty="0">
                <a:latin typeface="Comic Sans MS" pitchFamily="-106" charset="0"/>
                <a:ea typeface="ＭＳ Ｐゴシック" pitchFamily="-106" charset="-128"/>
              </a:rPr>
              <a:t> -1, j - 1], c[</a:t>
            </a:r>
            <a:r>
              <a:rPr lang="en-US" dirty="0" err="1">
                <a:latin typeface="Comic Sans MS" pitchFamily="-106" charset="0"/>
                <a:ea typeface="ＭＳ Ｐゴシック" pitchFamily="-106" charset="-128"/>
              </a:rPr>
              <a:t>i</a:t>
            </a:r>
            <a:r>
              <a:rPr lang="en-US" dirty="0">
                <a:latin typeface="Comic Sans MS" pitchFamily="-106" charset="0"/>
                <a:ea typeface="ＭＳ Ｐゴシック" pitchFamily="-106" charset="-128"/>
              </a:rPr>
              <a:t> - 1, j],</a:t>
            </a:r>
            <a:r>
              <a:rPr lang="en-US" dirty="0">
                <a:ea typeface="ＭＳ Ｐゴシック" pitchFamily="-106" charset="-128"/>
              </a:rPr>
              <a:t> and          </a:t>
            </a:r>
            <a:r>
              <a:rPr lang="en-US" dirty="0">
                <a:latin typeface="Comic Sans MS" pitchFamily="-106" charset="0"/>
                <a:ea typeface="ＭＳ Ｐゴシック" pitchFamily="-106" charset="-128"/>
              </a:rPr>
              <a:t>c[</a:t>
            </a:r>
            <a:r>
              <a:rPr lang="en-US" dirty="0" err="1">
                <a:latin typeface="Comic Sans MS" pitchFamily="-106" charset="0"/>
                <a:ea typeface="ＭＳ Ｐゴシック" pitchFamily="-106" charset="-128"/>
              </a:rPr>
              <a:t>i</a:t>
            </a:r>
            <a:r>
              <a:rPr lang="en-US" dirty="0">
                <a:latin typeface="Comic Sans MS" pitchFamily="-106" charset="0"/>
                <a:ea typeface="ＭＳ Ｐゴシック" pitchFamily="-106" charset="-128"/>
              </a:rPr>
              <a:t>, j - 1]</a:t>
            </a:r>
          </a:p>
          <a:p>
            <a:pPr lvl="1" eaLnBrk="1" hangingPunct="1">
              <a:lnSpc>
                <a:spcPct val="110000"/>
              </a:lnSpc>
            </a:pPr>
            <a:r>
              <a:rPr lang="en-US" dirty="0">
                <a:ea typeface="ＭＳ Ｐゴシック" pitchFamily="-106" charset="-128"/>
              </a:rPr>
              <a:t>Eliminate table </a:t>
            </a:r>
            <a:r>
              <a:rPr lang="en-US" dirty="0">
                <a:latin typeface="Comic Sans MS" pitchFamily="-106" charset="0"/>
                <a:ea typeface="ＭＳ Ｐゴシック" pitchFamily="-106" charset="-128"/>
              </a:rPr>
              <a:t>b</a:t>
            </a:r>
            <a:r>
              <a:rPr lang="en-US" dirty="0">
                <a:ea typeface="ＭＳ Ｐゴシック" pitchFamily="-106" charset="-128"/>
              </a:rPr>
              <a:t> and compute in </a:t>
            </a:r>
            <a:r>
              <a:rPr lang="en-US" dirty="0">
                <a:latin typeface="Comic Sans MS" pitchFamily="-106" charset="0"/>
                <a:ea typeface="ＭＳ Ｐゴシック" pitchFamily="-106" charset="-128"/>
              </a:rPr>
              <a:t>O(1)</a:t>
            </a:r>
            <a:r>
              <a:rPr lang="en-US" dirty="0">
                <a:ea typeface="ＭＳ Ｐゴシック" pitchFamily="-106" charset="-128"/>
              </a:rPr>
              <a:t> which of the three values was used to compute </a:t>
            </a:r>
            <a:r>
              <a:rPr lang="en-US" dirty="0">
                <a:latin typeface="Comic Sans MS" pitchFamily="-106" charset="0"/>
                <a:ea typeface="ＭＳ Ｐゴシック" pitchFamily="-106" charset="-128"/>
              </a:rPr>
              <a:t>c[</a:t>
            </a:r>
            <a:r>
              <a:rPr lang="en-US" dirty="0" err="1">
                <a:latin typeface="Comic Sans MS" pitchFamily="-106" charset="0"/>
                <a:ea typeface="ＭＳ Ｐゴシック" pitchFamily="-106" charset="-128"/>
              </a:rPr>
              <a:t>i</a:t>
            </a:r>
            <a:r>
              <a:rPr lang="en-US" dirty="0">
                <a:latin typeface="Comic Sans MS" pitchFamily="-106" charset="0"/>
                <a:ea typeface="ＭＳ Ｐゴシック" pitchFamily="-106" charset="-128"/>
              </a:rPr>
              <a:t>, j]</a:t>
            </a:r>
          </a:p>
          <a:p>
            <a:pPr lvl="1" eaLnBrk="1" hangingPunct="1">
              <a:lnSpc>
                <a:spcPct val="110000"/>
              </a:lnSpc>
            </a:pPr>
            <a:r>
              <a:rPr lang="en-US" dirty="0">
                <a:ea typeface="ＭＳ Ｐゴシック" pitchFamily="-106" charset="-128"/>
              </a:rPr>
              <a:t>We save </a:t>
            </a:r>
            <a:r>
              <a:rPr lang="el-GR" dirty="0">
                <a:latin typeface="Comic Sans MS" pitchFamily="-106" charset="0"/>
                <a:ea typeface="ＭＳ Ｐゴシック" pitchFamily="-106" charset="-128"/>
                <a:sym typeface="Symbol" pitchFamily="-106" charset="2"/>
              </a:rPr>
              <a:t>Θ</a:t>
            </a:r>
            <a:r>
              <a:rPr lang="en-US" dirty="0">
                <a:latin typeface="Comic Sans MS" pitchFamily="-106" charset="0"/>
                <a:ea typeface="ＭＳ Ｐゴシック" pitchFamily="-106" charset="-128"/>
                <a:sym typeface="Symbol" pitchFamily="-106" charset="2"/>
              </a:rPr>
              <a:t>(</a:t>
            </a:r>
            <a:r>
              <a:rPr lang="en-US" dirty="0" err="1">
                <a:latin typeface="Comic Sans MS" pitchFamily="-106" charset="0"/>
                <a:ea typeface="ＭＳ Ｐゴシック" pitchFamily="-106" charset="-128"/>
                <a:sym typeface="Symbol" pitchFamily="-106" charset="2"/>
              </a:rPr>
              <a:t>mn</a:t>
            </a:r>
            <a:r>
              <a:rPr lang="en-US" dirty="0">
                <a:latin typeface="Comic Sans MS" pitchFamily="-106" charset="0"/>
                <a:ea typeface="ＭＳ Ｐゴシック" pitchFamily="-106" charset="-128"/>
                <a:sym typeface="Symbol" pitchFamily="-106" charset="2"/>
              </a:rPr>
              <a:t>)</a:t>
            </a:r>
            <a:r>
              <a:rPr lang="en-US" dirty="0">
                <a:ea typeface="ＭＳ Ｐゴシック" pitchFamily="-106" charset="-128"/>
                <a:sym typeface="Symbol" pitchFamily="-106" charset="2"/>
              </a:rPr>
              <a:t> space from table </a:t>
            </a:r>
            <a:r>
              <a:rPr lang="en-US" dirty="0">
                <a:latin typeface="Comic Sans MS" pitchFamily="-106" charset="0"/>
                <a:ea typeface="ＭＳ Ｐゴシック" pitchFamily="-106" charset="-128"/>
                <a:sym typeface="Symbol" pitchFamily="-106" charset="2"/>
              </a:rPr>
              <a:t>b</a:t>
            </a:r>
          </a:p>
          <a:p>
            <a:pPr lvl="1" eaLnBrk="1" hangingPunct="1">
              <a:lnSpc>
                <a:spcPct val="110000"/>
              </a:lnSpc>
            </a:pPr>
            <a:r>
              <a:rPr lang="en-US" dirty="0">
                <a:ea typeface="ＭＳ Ｐゴシック" pitchFamily="-106" charset="-128"/>
                <a:sym typeface="Symbol" pitchFamily="-106" charset="2"/>
              </a:rPr>
              <a:t>However, we do not asymptotically decrease the auxiliary space requirements: still need table</a:t>
            </a:r>
            <a:r>
              <a:rPr lang="en-US" dirty="0">
                <a:latin typeface="Comic Sans MS" pitchFamily="-106" charset="0"/>
                <a:ea typeface="ＭＳ Ｐゴシック" pitchFamily="-106" charset="-128"/>
                <a:sym typeface="Symbol" pitchFamily="-106" charset="2"/>
              </a:rPr>
              <a:t> c</a:t>
            </a:r>
          </a:p>
        </p:txBody>
      </p:sp>
      <p:sp>
        <p:nvSpPr>
          <p:cNvPr id="2" name="Slide Number Placeholder 1"/>
          <p:cNvSpPr>
            <a:spLocks noGrp="1"/>
          </p:cNvSpPr>
          <p:nvPr>
            <p:ph type="sldNum" sz="quarter" idx="12"/>
          </p:nvPr>
        </p:nvSpPr>
        <p:spPr/>
        <p:txBody>
          <a:bodyPr/>
          <a:lstStyle/>
          <a:p>
            <a:fld id="{D121A9E4-027E-6D48-8F40-DD130E118377}" type="slidenum">
              <a:rPr lang="en-US" smtClean="0"/>
              <a:pPr/>
              <a:t>13</a:t>
            </a:fld>
            <a:endParaRPr lang="en-US"/>
          </a:p>
        </p:txBody>
      </p:sp>
    </p:spTree>
    <p:extLst>
      <p:ext uri="{BB962C8B-B14F-4D97-AF65-F5344CB8AC3E}">
        <p14:creationId xmlns:p14="http://schemas.microsoft.com/office/powerpoint/2010/main" val="207509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21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211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0211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02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p:spPr>
        <p:txBody>
          <a:bodyPr/>
          <a:lstStyle/>
          <a:p>
            <a:r>
              <a:rPr lang="en-US"/>
              <a:t>CS 477/677 - Lecture 18</a:t>
            </a:r>
          </a:p>
        </p:txBody>
      </p:sp>
      <p:sp>
        <p:nvSpPr>
          <p:cNvPr id="51204"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Improving the Code</a:t>
            </a:r>
          </a:p>
        </p:txBody>
      </p:sp>
      <p:sp>
        <p:nvSpPr>
          <p:cNvPr id="603139" name="Rectangle 3"/>
          <p:cNvSpPr>
            <a:spLocks noGrp="1" noChangeArrowheads="1"/>
          </p:cNvSpPr>
          <p:nvPr>
            <p:ph type="body" idx="1"/>
          </p:nvPr>
        </p:nvSpPr>
        <p:spPr>
          <a:xfrm>
            <a:off x="350838" y="1214438"/>
            <a:ext cx="8229600" cy="5372100"/>
          </a:xfrm>
        </p:spPr>
        <p:txBody>
          <a:bodyPr/>
          <a:lstStyle/>
          <a:p>
            <a:pPr eaLnBrk="1" hangingPunct="1">
              <a:lnSpc>
                <a:spcPct val="150000"/>
              </a:lnSpc>
            </a:pPr>
            <a:r>
              <a:rPr lang="en-US">
                <a:ea typeface="ＭＳ Ｐゴシック" pitchFamily="-106" charset="-128"/>
                <a:cs typeface="ＭＳ Ｐゴシック" pitchFamily="-106" charset="-128"/>
                <a:sym typeface="Symbol" pitchFamily="-106" charset="2"/>
              </a:rPr>
              <a:t>If we only need the length of the LCS</a:t>
            </a:r>
          </a:p>
          <a:p>
            <a:pPr lvl="1" eaLnBrk="1" hangingPunct="1">
              <a:lnSpc>
                <a:spcPct val="150000"/>
              </a:lnSpc>
            </a:pPr>
            <a:r>
              <a:rPr lang="en-US">
                <a:ea typeface="ＭＳ Ｐゴシック" pitchFamily="-106" charset="-128"/>
                <a:sym typeface="Symbol" pitchFamily="-106" charset="2"/>
              </a:rPr>
              <a:t>LCS-LENGTH works only on two rows of c at a time</a:t>
            </a:r>
          </a:p>
          <a:p>
            <a:pPr lvl="2" eaLnBrk="1" hangingPunct="1">
              <a:lnSpc>
                <a:spcPct val="150000"/>
              </a:lnSpc>
            </a:pPr>
            <a:r>
              <a:rPr lang="en-US" sz="2400">
                <a:ea typeface="ＭＳ Ｐゴシック" pitchFamily="-106" charset="-128"/>
                <a:sym typeface="Symbol" pitchFamily="-106" charset="2"/>
              </a:rPr>
              <a:t>The row  being computed and the previous row</a:t>
            </a:r>
          </a:p>
          <a:p>
            <a:pPr lvl="1" eaLnBrk="1" hangingPunct="1">
              <a:lnSpc>
                <a:spcPct val="150000"/>
              </a:lnSpc>
            </a:pPr>
            <a:r>
              <a:rPr lang="en-US">
                <a:ea typeface="ＭＳ Ｐゴシック" pitchFamily="-106" charset="-128"/>
                <a:sym typeface="Symbol" pitchFamily="-106" charset="2"/>
              </a:rPr>
              <a:t>We can reduce the asymptotic space requirements by storing only these two rows</a:t>
            </a:r>
          </a:p>
        </p:txBody>
      </p:sp>
      <p:sp>
        <p:nvSpPr>
          <p:cNvPr id="2" name="Slide Number Placeholder 1"/>
          <p:cNvSpPr>
            <a:spLocks noGrp="1"/>
          </p:cNvSpPr>
          <p:nvPr>
            <p:ph type="sldNum" sz="quarter" idx="12"/>
          </p:nvPr>
        </p:nvSpPr>
        <p:spPr/>
        <p:txBody>
          <a:bodyPr/>
          <a:lstStyle/>
          <a:p>
            <a:fld id="{D121A9E4-027E-6D48-8F40-DD130E118377}" type="slidenum">
              <a:rPr lang="en-US" smtClean="0"/>
              <a:pPr/>
              <a:t>14</a:t>
            </a:fld>
            <a:endParaRPr lang="en-US"/>
          </a:p>
        </p:txBody>
      </p:sp>
    </p:spTree>
    <p:extLst>
      <p:ext uri="{BB962C8B-B14F-4D97-AF65-F5344CB8AC3E}">
        <p14:creationId xmlns:p14="http://schemas.microsoft.com/office/powerpoint/2010/main" val="228116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31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313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031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en-US"/>
              <a:t>Weighted Interval Scheduling</a:t>
            </a:r>
          </a:p>
        </p:txBody>
      </p:sp>
      <p:sp>
        <p:nvSpPr>
          <p:cNvPr id="327683" name="Rectangle 3"/>
          <p:cNvSpPr>
            <a:spLocks noGrp="1" noChangeArrowheads="1"/>
          </p:cNvSpPr>
          <p:nvPr>
            <p:ph idx="1"/>
          </p:nvPr>
        </p:nvSpPr>
        <p:spPr>
          <a:xfrm>
            <a:off x="350838" y="1158872"/>
            <a:ext cx="8229600" cy="5076825"/>
          </a:xfrm>
        </p:spPr>
        <p:txBody>
          <a:bodyPr/>
          <a:lstStyle/>
          <a:p>
            <a:r>
              <a:rPr lang="en-US" sz="2400" dirty="0"/>
              <a:t>Job j starts at </a:t>
            </a:r>
            <a:r>
              <a:rPr lang="en-US" sz="2400" dirty="0" err="1"/>
              <a:t>s</a:t>
            </a:r>
            <a:r>
              <a:rPr lang="en-US" sz="2400" baseline="-25000" dirty="0" err="1"/>
              <a:t>j</a:t>
            </a:r>
            <a:r>
              <a:rPr lang="en-US" sz="2400" dirty="0"/>
              <a:t>, finishes at </a:t>
            </a:r>
            <a:r>
              <a:rPr lang="en-US" sz="2400" dirty="0" err="1"/>
              <a:t>f</a:t>
            </a:r>
            <a:r>
              <a:rPr lang="en-US" sz="2400" baseline="-25000" dirty="0" err="1"/>
              <a:t>j</a:t>
            </a:r>
            <a:r>
              <a:rPr lang="en-US" sz="2400" dirty="0"/>
              <a:t>, and has weight or value </a:t>
            </a:r>
            <a:r>
              <a:rPr lang="en-US" sz="2400" dirty="0" err="1"/>
              <a:t>v</a:t>
            </a:r>
            <a:r>
              <a:rPr lang="en-US" sz="2400" baseline="-25000" dirty="0" err="1"/>
              <a:t>j</a:t>
            </a:r>
            <a:endParaRPr lang="en-US" sz="2400" dirty="0"/>
          </a:p>
          <a:p>
            <a:r>
              <a:rPr lang="en-US" sz="2400" dirty="0"/>
              <a:t>Two jobs are </a:t>
            </a:r>
            <a:r>
              <a:rPr lang="en-US" sz="2400" b="1" dirty="0">
                <a:solidFill>
                  <a:schemeClr val="accent6"/>
                </a:solidFill>
              </a:rPr>
              <a:t>compatible</a:t>
            </a:r>
            <a:r>
              <a:rPr lang="en-US" sz="2400" dirty="0">
                <a:solidFill>
                  <a:schemeClr val="accent1"/>
                </a:solidFill>
              </a:rPr>
              <a:t> </a:t>
            </a:r>
            <a:r>
              <a:rPr lang="en-US" sz="2400" dirty="0"/>
              <a:t>if they don't overlap</a:t>
            </a:r>
          </a:p>
          <a:p>
            <a:r>
              <a:rPr lang="en-US" sz="2400" dirty="0"/>
              <a:t>Goal:  find maximum </a:t>
            </a:r>
            <a:r>
              <a:rPr lang="en-US" sz="2400" b="1" dirty="0">
                <a:solidFill>
                  <a:srgbClr val="2D2D8A"/>
                </a:solidFill>
              </a:rPr>
              <a:t>weight</a:t>
            </a:r>
            <a:r>
              <a:rPr lang="en-US" sz="2400" dirty="0"/>
              <a:t> subset of mutually compatible jobs</a:t>
            </a:r>
          </a:p>
        </p:txBody>
      </p:sp>
      <p:sp>
        <p:nvSpPr>
          <p:cNvPr id="327747" name="Line 67"/>
          <p:cNvSpPr>
            <a:spLocks noChangeShapeType="1"/>
          </p:cNvSpPr>
          <p:nvPr/>
        </p:nvSpPr>
        <p:spPr bwMode="auto">
          <a:xfrm>
            <a:off x="1433513" y="6394462"/>
            <a:ext cx="5881687" cy="0"/>
          </a:xfrm>
          <a:prstGeom prst="line">
            <a:avLst/>
          </a:prstGeom>
          <a:noFill/>
          <a:ln w="158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49" name="Text Box 69"/>
          <p:cNvSpPr txBox="1">
            <a:spLocks noChangeArrowheads="1"/>
          </p:cNvSpPr>
          <p:nvPr/>
        </p:nvSpPr>
        <p:spPr bwMode="auto">
          <a:xfrm>
            <a:off x="7315200" y="6186500"/>
            <a:ext cx="762000" cy="374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dirty="0">
                <a:latin typeface="Century Gothic"/>
                <a:cs typeface="Century Gothic"/>
              </a:rPr>
              <a:t>Time</a:t>
            </a:r>
          </a:p>
        </p:txBody>
      </p:sp>
      <p:sp>
        <p:nvSpPr>
          <p:cNvPr id="327750" name="Line 70"/>
          <p:cNvSpPr>
            <a:spLocks noChangeShapeType="1"/>
          </p:cNvSpPr>
          <p:nvPr/>
        </p:nvSpPr>
        <p:spPr bwMode="auto">
          <a:xfrm>
            <a:off x="6554788" y="6394462"/>
            <a:ext cx="0" cy="0"/>
          </a:xfrm>
          <a:prstGeom prst="line">
            <a:avLst/>
          </a:prstGeom>
          <a:noFill/>
          <a:ln w="158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1" name="Text Box 71"/>
          <p:cNvSpPr txBox="1">
            <a:spLocks noChangeArrowheads="1"/>
          </p:cNvSpPr>
          <p:nvPr/>
        </p:nvSpPr>
        <p:spPr bwMode="auto">
          <a:xfrm>
            <a:off x="1295400" y="6394462"/>
            <a:ext cx="415925"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0</a:t>
            </a:r>
          </a:p>
        </p:txBody>
      </p:sp>
      <p:sp>
        <p:nvSpPr>
          <p:cNvPr id="327752" name="Line 72"/>
          <p:cNvSpPr>
            <a:spLocks noChangeShapeType="1"/>
          </p:cNvSpPr>
          <p:nvPr/>
        </p:nvSpPr>
        <p:spPr bwMode="auto">
          <a:xfrm rot="-5400000">
            <a:off x="325437"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3" name="Line 73"/>
          <p:cNvSpPr>
            <a:spLocks noChangeShapeType="1"/>
          </p:cNvSpPr>
          <p:nvPr/>
        </p:nvSpPr>
        <p:spPr bwMode="auto">
          <a:xfrm rot="-5400000">
            <a:off x="-158750"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4" name="Line 74"/>
          <p:cNvSpPr>
            <a:spLocks noChangeShapeType="1"/>
          </p:cNvSpPr>
          <p:nvPr/>
        </p:nvSpPr>
        <p:spPr bwMode="auto">
          <a:xfrm rot="-5400000">
            <a:off x="1295400"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5" name="Line 75"/>
          <p:cNvSpPr>
            <a:spLocks noChangeShapeType="1"/>
          </p:cNvSpPr>
          <p:nvPr/>
        </p:nvSpPr>
        <p:spPr bwMode="auto">
          <a:xfrm rot="-5400000">
            <a:off x="809625"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6" name="Line 76"/>
          <p:cNvSpPr>
            <a:spLocks noChangeShapeType="1"/>
          </p:cNvSpPr>
          <p:nvPr/>
        </p:nvSpPr>
        <p:spPr bwMode="auto">
          <a:xfrm rot="-5400000">
            <a:off x="1779587"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7" name="Line 77"/>
          <p:cNvSpPr>
            <a:spLocks noChangeShapeType="1"/>
          </p:cNvSpPr>
          <p:nvPr/>
        </p:nvSpPr>
        <p:spPr bwMode="auto">
          <a:xfrm rot="-5400000">
            <a:off x="3232150"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8" name="Line 78"/>
          <p:cNvSpPr>
            <a:spLocks noChangeShapeType="1"/>
          </p:cNvSpPr>
          <p:nvPr/>
        </p:nvSpPr>
        <p:spPr bwMode="auto">
          <a:xfrm rot="-5400000">
            <a:off x="2747962"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59" name="Line 79"/>
          <p:cNvSpPr>
            <a:spLocks noChangeShapeType="1"/>
          </p:cNvSpPr>
          <p:nvPr/>
        </p:nvSpPr>
        <p:spPr bwMode="auto">
          <a:xfrm rot="-5400000">
            <a:off x="4200525"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60" name="Line 80"/>
          <p:cNvSpPr>
            <a:spLocks noChangeShapeType="1"/>
          </p:cNvSpPr>
          <p:nvPr/>
        </p:nvSpPr>
        <p:spPr bwMode="auto">
          <a:xfrm rot="-5400000">
            <a:off x="3716337"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61" name="Line 81"/>
          <p:cNvSpPr>
            <a:spLocks noChangeShapeType="1"/>
          </p:cNvSpPr>
          <p:nvPr/>
        </p:nvSpPr>
        <p:spPr bwMode="auto">
          <a:xfrm rot="-5400000">
            <a:off x="5170487"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62" name="Line 82"/>
          <p:cNvSpPr>
            <a:spLocks noChangeShapeType="1"/>
          </p:cNvSpPr>
          <p:nvPr/>
        </p:nvSpPr>
        <p:spPr bwMode="auto">
          <a:xfrm rot="-5400000">
            <a:off x="4686300"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63" name="Text Box 83"/>
          <p:cNvSpPr txBox="1">
            <a:spLocks noChangeArrowheads="1"/>
          </p:cNvSpPr>
          <p:nvPr/>
        </p:nvSpPr>
        <p:spPr bwMode="auto">
          <a:xfrm>
            <a:off x="1779588" y="6394462"/>
            <a:ext cx="415925"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1</a:t>
            </a:r>
          </a:p>
        </p:txBody>
      </p:sp>
      <p:sp>
        <p:nvSpPr>
          <p:cNvPr id="327764" name="Text Box 84"/>
          <p:cNvSpPr txBox="1">
            <a:spLocks noChangeArrowheads="1"/>
          </p:cNvSpPr>
          <p:nvPr/>
        </p:nvSpPr>
        <p:spPr bwMode="auto">
          <a:xfrm>
            <a:off x="2263775" y="6394462"/>
            <a:ext cx="415925"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2</a:t>
            </a:r>
          </a:p>
        </p:txBody>
      </p:sp>
      <p:sp>
        <p:nvSpPr>
          <p:cNvPr id="327765" name="Text Box 85"/>
          <p:cNvSpPr txBox="1">
            <a:spLocks noChangeArrowheads="1"/>
          </p:cNvSpPr>
          <p:nvPr/>
        </p:nvSpPr>
        <p:spPr bwMode="auto">
          <a:xfrm>
            <a:off x="2747963" y="6394462"/>
            <a:ext cx="415925"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3</a:t>
            </a:r>
          </a:p>
        </p:txBody>
      </p:sp>
      <p:sp>
        <p:nvSpPr>
          <p:cNvPr id="327766" name="Text Box 86"/>
          <p:cNvSpPr txBox="1">
            <a:spLocks noChangeArrowheads="1"/>
          </p:cNvSpPr>
          <p:nvPr/>
        </p:nvSpPr>
        <p:spPr bwMode="auto">
          <a:xfrm>
            <a:off x="3233738" y="6394462"/>
            <a:ext cx="414337"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4</a:t>
            </a:r>
          </a:p>
        </p:txBody>
      </p:sp>
      <p:sp>
        <p:nvSpPr>
          <p:cNvPr id="327767" name="Text Box 87"/>
          <p:cNvSpPr txBox="1">
            <a:spLocks noChangeArrowheads="1"/>
          </p:cNvSpPr>
          <p:nvPr/>
        </p:nvSpPr>
        <p:spPr bwMode="auto">
          <a:xfrm>
            <a:off x="3717925" y="6394462"/>
            <a:ext cx="414338"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5</a:t>
            </a:r>
          </a:p>
        </p:txBody>
      </p:sp>
      <p:sp>
        <p:nvSpPr>
          <p:cNvPr id="327768" name="Text Box 88"/>
          <p:cNvSpPr txBox="1">
            <a:spLocks noChangeArrowheads="1"/>
          </p:cNvSpPr>
          <p:nvPr/>
        </p:nvSpPr>
        <p:spPr bwMode="auto">
          <a:xfrm>
            <a:off x="4202113" y="6394462"/>
            <a:ext cx="414337"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6</a:t>
            </a:r>
          </a:p>
        </p:txBody>
      </p:sp>
      <p:sp>
        <p:nvSpPr>
          <p:cNvPr id="327769" name="Text Box 89"/>
          <p:cNvSpPr txBox="1">
            <a:spLocks noChangeArrowheads="1"/>
          </p:cNvSpPr>
          <p:nvPr/>
        </p:nvSpPr>
        <p:spPr bwMode="auto">
          <a:xfrm>
            <a:off x="4686300" y="6394462"/>
            <a:ext cx="415925"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dirty="0"/>
              <a:t>7</a:t>
            </a:r>
          </a:p>
        </p:txBody>
      </p:sp>
      <p:sp>
        <p:nvSpPr>
          <p:cNvPr id="327771" name="Text Box 91"/>
          <p:cNvSpPr txBox="1">
            <a:spLocks noChangeArrowheads="1"/>
          </p:cNvSpPr>
          <p:nvPr/>
        </p:nvSpPr>
        <p:spPr bwMode="auto">
          <a:xfrm>
            <a:off x="5654675" y="6394462"/>
            <a:ext cx="415925"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9</a:t>
            </a:r>
          </a:p>
        </p:txBody>
      </p:sp>
      <p:sp>
        <p:nvSpPr>
          <p:cNvPr id="327772" name="Text Box 92"/>
          <p:cNvSpPr txBox="1">
            <a:spLocks noChangeArrowheads="1"/>
          </p:cNvSpPr>
          <p:nvPr/>
        </p:nvSpPr>
        <p:spPr bwMode="auto">
          <a:xfrm>
            <a:off x="6070600" y="6394462"/>
            <a:ext cx="414338"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10</a:t>
            </a:r>
          </a:p>
        </p:txBody>
      </p:sp>
      <p:sp>
        <p:nvSpPr>
          <p:cNvPr id="327773" name="Text Box 93"/>
          <p:cNvSpPr txBox="1">
            <a:spLocks noChangeArrowheads="1"/>
          </p:cNvSpPr>
          <p:nvPr/>
        </p:nvSpPr>
        <p:spPr bwMode="auto">
          <a:xfrm>
            <a:off x="6624638" y="6394462"/>
            <a:ext cx="414337" cy="33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a:t>11</a:t>
            </a:r>
          </a:p>
        </p:txBody>
      </p:sp>
      <p:sp>
        <p:nvSpPr>
          <p:cNvPr id="327774" name="Rectangle 94"/>
          <p:cNvSpPr>
            <a:spLocks noChangeArrowheads="1"/>
          </p:cNvSpPr>
          <p:nvPr/>
        </p:nvSpPr>
        <p:spPr bwMode="auto">
          <a:xfrm>
            <a:off x="3856038" y="5286387"/>
            <a:ext cx="1936750"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f</a:t>
            </a:r>
          </a:p>
        </p:txBody>
      </p:sp>
      <p:sp>
        <p:nvSpPr>
          <p:cNvPr id="327775" name="Rectangle 95"/>
          <p:cNvSpPr>
            <a:spLocks noChangeArrowheads="1"/>
          </p:cNvSpPr>
          <p:nvPr/>
        </p:nvSpPr>
        <p:spPr bwMode="auto">
          <a:xfrm>
            <a:off x="4340225" y="5702312"/>
            <a:ext cx="1938338"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g</a:t>
            </a:r>
          </a:p>
        </p:txBody>
      </p:sp>
      <p:sp>
        <p:nvSpPr>
          <p:cNvPr id="327776" name="Line 96"/>
          <p:cNvSpPr>
            <a:spLocks noChangeShapeType="1"/>
          </p:cNvSpPr>
          <p:nvPr/>
        </p:nvSpPr>
        <p:spPr bwMode="auto">
          <a:xfrm rot="-5400000">
            <a:off x="2263775" y="4802200"/>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27777" name="Rectangle 97"/>
          <p:cNvSpPr>
            <a:spLocks noChangeArrowheads="1"/>
          </p:cNvSpPr>
          <p:nvPr/>
        </p:nvSpPr>
        <p:spPr bwMode="auto">
          <a:xfrm>
            <a:off x="5308600" y="6115062"/>
            <a:ext cx="1454150" cy="277813"/>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h</a:t>
            </a:r>
          </a:p>
        </p:txBody>
      </p:sp>
      <p:sp>
        <p:nvSpPr>
          <p:cNvPr id="327778" name="Rectangle 98"/>
          <p:cNvSpPr>
            <a:spLocks noChangeArrowheads="1"/>
          </p:cNvSpPr>
          <p:nvPr/>
        </p:nvSpPr>
        <p:spPr bwMode="auto">
          <a:xfrm>
            <a:off x="3371850" y="4870462"/>
            <a:ext cx="1452563" cy="277813"/>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e</a:t>
            </a:r>
          </a:p>
        </p:txBody>
      </p:sp>
      <p:sp>
        <p:nvSpPr>
          <p:cNvPr id="327779" name="Rectangle 99"/>
          <p:cNvSpPr>
            <a:spLocks noChangeArrowheads="1"/>
          </p:cNvSpPr>
          <p:nvPr/>
        </p:nvSpPr>
        <p:spPr bwMode="auto">
          <a:xfrm>
            <a:off x="1433513" y="3209937"/>
            <a:ext cx="2906712"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a</a:t>
            </a:r>
          </a:p>
        </p:txBody>
      </p:sp>
      <p:sp>
        <p:nvSpPr>
          <p:cNvPr id="327780" name="Rectangle 100"/>
          <p:cNvSpPr>
            <a:spLocks noChangeArrowheads="1"/>
          </p:cNvSpPr>
          <p:nvPr/>
        </p:nvSpPr>
        <p:spPr bwMode="auto">
          <a:xfrm>
            <a:off x="1917700" y="3625862"/>
            <a:ext cx="1454150"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b</a:t>
            </a:r>
          </a:p>
        </p:txBody>
      </p:sp>
      <p:sp>
        <p:nvSpPr>
          <p:cNvPr id="327781" name="Rectangle 101"/>
          <p:cNvSpPr>
            <a:spLocks noChangeArrowheads="1"/>
          </p:cNvSpPr>
          <p:nvPr/>
        </p:nvSpPr>
        <p:spPr bwMode="auto">
          <a:xfrm>
            <a:off x="2887663" y="4040200"/>
            <a:ext cx="968375" cy="277812"/>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c</a:t>
            </a:r>
          </a:p>
        </p:txBody>
      </p:sp>
      <p:sp>
        <p:nvSpPr>
          <p:cNvPr id="327782" name="Rectangle 102"/>
          <p:cNvSpPr>
            <a:spLocks noChangeArrowheads="1"/>
          </p:cNvSpPr>
          <p:nvPr/>
        </p:nvSpPr>
        <p:spPr bwMode="auto">
          <a:xfrm>
            <a:off x="2887663" y="4456125"/>
            <a:ext cx="2420937"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a:t>d</a:t>
            </a:r>
          </a:p>
        </p:txBody>
      </p:sp>
      <p:sp>
        <p:nvSpPr>
          <p:cNvPr id="5" name="Slide Number Placeholder 4"/>
          <p:cNvSpPr>
            <a:spLocks noGrp="1"/>
          </p:cNvSpPr>
          <p:nvPr>
            <p:ph type="sldNum" sz="quarter" idx="12"/>
          </p:nvPr>
        </p:nvSpPr>
        <p:spPr/>
        <p:txBody>
          <a:bodyPr/>
          <a:lstStyle/>
          <a:p>
            <a:fld id="{D121A9E4-027E-6D48-8F40-DD130E118377}" type="slidenum">
              <a:rPr lang="en-US" smtClean="0"/>
              <a:pPr/>
              <a:t>15</a:t>
            </a:fld>
            <a:endParaRPr lang="en-US"/>
          </a:p>
        </p:txBody>
      </p:sp>
      <p:sp>
        <p:nvSpPr>
          <p:cNvPr id="41" name="Text Box 89"/>
          <p:cNvSpPr txBox="1">
            <a:spLocks noChangeArrowheads="1"/>
          </p:cNvSpPr>
          <p:nvPr/>
        </p:nvSpPr>
        <p:spPr bwMode="auto">
          <a:xfrm>
            <a:off x="5163230" y="6402377"/>
            <a:ext cx="415925" cy="3084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dirty="0"/>
              <a:t>8</a:t>
            </a:r>
          </a:p>
        </p:txBody>
      </p:sp>
    </p:spTree>
    <p:extLst>
      <p:ext uri="{BB962C8B-B14F-4D97-AF65-F5344CB8AC3E}">
        <p14:creationId xmlns:p14="http://schemas.microsoft.com/office/powerpoint/2010/main" val="1483480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r>
              <a:rPr lang="en-US" dirty="0"/>
              <a:t>Weighted Interval Scheduling</a:t>
            </a:r>
          </a:p>
        </p:txBody>
      </p:sp>
      <p:sp>
        <p:nvSpPr>
          <p:cNvPr id="390147" name="Rectangle 3"/>
          <p:cNvSpPr>
            <a:spLocks noGrp="1" noChangeArrowheads="1"/>
          </p:cNvSpPr>
          <p:nvPr>
            <p:ph idx="1"/>
          </p:nvPr>
        </p:nvSpPr>
        <p:spPr>
          <a:xfrm>
            <a:off x="350838" y="1214438"/>
            <a:ext cx="8229600" cy="5076825"/>
          </a:xfrm>
        </p:spPr>
        <p:txBody>
          <a:bodyPr/>
          <a:lstStyle/>
          <a:p>
            <a:r>
              <a:rPr lang="en-US" sz="2400" dirty="0">
                <a:solidFill>
                  <a:srgbClr val="262626"/>
                </a:solidFill>
              </a:rPr>
              <a:t>Label jobs by finishing time:  f</a:t>
            </a:r>
            <a:r>
              <a:rPr lang="en-US" sz="2400" baseline="-25000" dirty="0">
                <a:solidFill>
                  <a:srgbClr val="262626"/>
                </a:solidFill>
              </a:rPr>
              <a:t>1  </a:t>
            </a:r>
            <a:r>
              <a:rPr lang="en-US" sz="2400" dirty="0">
                <a:solidFill>
                  <a:srgbClr val="262626"/>
                </a:solidFill>
                <a:sym typeface="Symbol" charset="0"/>
              </a:rPr>
              <a:t>≤  </a:t>
            </a:r>
            <a:r>
              <a:rPr lang="en-US" sz="2400" dirty="0">
                <a:solidFill>
                  <a:srgbClr val="262626"/>
                </a:solidFill>
              </a:rPr>
              <a:t>f</a:t>
            </a:r>
            <a:r>
              <a:rPr lang="en-US" sz="2400" baseline="-25000" dirty="0">
                <a:solidFill>
                  <a:srgbClr val="262626"/>
                </a:solidFill>
              </a:rPr>
              <a:t>2  </a:t>
            </a:r>
            <a:r>
              <a:rPr lang="en-US" sz="2400" dirty="0">
                <a:solidFill>
                  <a:srgbClr val="262626"/>
                </a:solidFill>
                <a:sym typeface="Symbol" charset="0"/>
              </a:rPr>
              <a:t>≤ . . . ≤</a:t>
            </a:r>
            <a:r>
              <a:rPr lang="en-US" sz="2400" dirty="0">
                <a:solidFill>
                  <a:srgbClr val="262626"/>
                </a:solidFill>
              </a:rPr>
              <a:t> </a:t>
            </a:r>
            <a:r>
              <a:rPr lang="en-US" sz="2400" dirty="0" err="1">
                <a:solidFill>
                  <a:srgbClr val="262626"/>
                </a:solidFill>
              </a:rPr>
              <a:t>f</a:t>
            </a:r>
            <a:r>
              <a:rPr lang="en-US" sz="2400" baseline="-25000" dirty="0" err="1">
                <a:solidFill>
                  <a:srgbClr val="262626"/>
                </a:solidFill>
              </a:rPr>
              <a:t>n</a:t>
            </a:r>
            <a:r>
              <a:rPr lang="en-US" sz="2400" baseline="-25000" dirty="0">
                <a:solidFill>
                  <a:srgbClr val="262626"/>
                </a:solidFill>
              </a:rPr>
              <a:t> </a:t>
            </a:r>
          </a:p>
          <a:p>
            <a:r>
              <a:rPr lang="en-US" sz="2400" dirty="0">
                <a:solidFill>
                  <a:srgbClr val="262626"/>
                </a:solidFill>
              </a:rPr>
              <a:t>Def.  p(j) = largest index </a:t>
            </a:r>
            <a:r>
              <a:rPr lang="en-US" sz="2400" dirty="0" err="1">
                <a:solidFill>
                  <a:srgbClr val="262626"/>
                </a:solidFill>
              </a:rPr>
              <a:t>i</a:t>
            </a:r>
            <a:r>
              <a:rPr lang="en-US" sz="2400" dirty="0">
                <a:solidFill>
                  <a:srgbClr val="262626"/>
                </a:solidFill>
              </a:rPr>
              <a:t> &lt; j such that job </a:t>
            </a:r>
            <a:r>
              <a:rPr lang="en-US" sz="2400" dirty="0" err="1">
                <a:solidFill>
                  <a:srgbClr val="262626"/>
                </a:solidFill>
              </a:rPr>
              <a:t>i</a:t>
            </a:r>
            <a:r>
              <a:rPr lang="en-US" sz="2400" dirty="0">
                <a:solidFill>
                  <a:srgbClr val="262626"/>
                </a:solidFill>
              </a:rPr>
              <a:t> is compatible with j</a:t>
            </a:r>
          </a:p>
          <a:p>
            <a:r>
              <a:rPr lang="en-US" sz="2400" dirty="0">
                <a:solidFill>
                  <a:srgbClr val="262626"/>
                </a:solidFill>
              </a:rPr>
              <a:t>Ex:  p(8) = 5, p(7) = 3, p(2) = 0</a:t>
            </a:r>
          </a:p>
        </p:txBody>
      </p:sp>
      <p:sp>
        <p:nvSpPr>
          <p:cNvPr id="2" name="Footer Placeholder 1"/>
          <p:cNvSpPr>
            <a:spLocks noGrp="1"/>
          </p:cNvSpPr>
          <p:nvPr>
            <p:ph type="ftr" sz="quarter" idx="11"/>
          </p:nvPr>
        </p:nvSpPr>
        <p:spPr/>
        <p:txBody>
          <a:bodyPr/>
          <a:lstStyle/>
          <a:p>
            <a:r>
              <a:rPr lang="en-US"/>
              <a:t>CS 477/677 - Lecture 18</a:t>
            </a:r>
          </a:p>
        </p:txBody>
      </p:sp>
      <p:sp>
        <p:nvSpPr>
          <p:cNvPr id="390218" name="Line 74"/>
          <p:cNvSpPr>
            <a:spLocks noChangeShapeType="1"/>
          </p:cNvSpPr>
          <p:nvPr/>
        </p:nvSpPr>
        <p:spPr bwMode="auto">
          <a:xfrm>
            <a:off x="1433513" y="6232525"/>
            <a:ext cx="5881687" cy="0"/>
          </a:xfrm>
          <a:prstGeom prst="line">
            <a:avLst/>
          </a:prstGeom>
          <a:noFill/>
          <a:ln w="158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19" name="Text Box 75"/>
          <p:cNvSpPr txBox="1">
            <a:spLocks noChangeArrowheads="1"/>
          </p:cNvSpPr>
          <p:nvPr/>
        </p:nvSpPr>
        <p:spPr bwMode="auto">
          <a:xfrm>
            <a:off x="3856038" y="6313488"/>
            <a:ext cx="1592262" cy="3063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endParaRPr lang="en-US" sz="1200"/>
          </a:p>
        </p:txBody>
      </p:sp>
      <p:sp>
        <p:nvSpPr>
          <p:cNvPr id="390220" name="Text Box 76"/>
          <p:cNvSpPr txBox="1">
            <a:spLocks noChangeArrowheads="1"/>
          </p:cNvSpPr>
          <p:nvPr/>
        </p:nvSpPr>
        <p:spPr bwMode="auto">
          <a:xfrm>
            <a:off x="7315200" y="6024563"/>
            <a:ext cx="762000" cy="3084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400" dirty="0">
                <a:latin typeface="Century Gothic"/>
                <a:cs typeface="Century Gothic"/>
              </a:rPr>
              <a:t>Time</a:t>
            </a:r>
          </a:p>
        </p:txBody>
      </p:sp>
      <p:sp>
        <p:nvSpPr>
          <p:cNvPr id="390221" name="Line 77"/>
          <p:cNvSpPr>
            <a:spLocks noChangeShapeType="1"/>
          </p:cNvSpPr>
          <p:nvPr/>
        </p:nvSpPr>
        <p:spPr bwMode="auto">
          <a:xfrm>
            <a:off x="6554788" y="6232525"/>
            <a:ext cx="0" cy="0"/>
          </a:xfrm>
          <a:prstGeom prst="line">
            <a:avLst/>
          </a:prstGeom>
          <a:noFill/>
          <a:ln w="158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2" name="Text Box 78"/>
          <p:cNvSpPr txBox="1">
            <a:spLocks noChangeArrowheads="1"/>
          </p:cNvSpPr>
          <p:nvPr/>
        </p:nvSpPr>
        <p:spPr bwMode="auto">
          <a:xfrm>
            <a:off x="1295400"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0</a:t>
            </a:r>
          </a:p>
        </p:txBody>
      </p:sp>
      <p:sp>
        <p:nvSpPr>
          <p:cNvPr id="390223" name="Line 79"/>
          <p:cNvSpPr>
            <a:spLocks noChangeShapeType="1"/>
          </p:cNvSpPr>
          <p:nvPr/>
        </p:nvSpPr>
        <p:spPr bwMode="auto">
          <a:xfrm rot="-5400000">
            <a:off x="325437"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4" name="Line 80"/>
          <p:cNvSpPr>
            <a:spLocks noChangeShapeType="1"/>
          </p:cNvSpPr>
          <p:nvPr/>
        </p:nvSpPr>
        <p:spPr bwMode="auto">
          <a:xfrm rot="-5400000">
            <a:off x="-152233"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5" name="Line 81"/>
          <p:cNvSpPr>
            <a:spLocks noChangeShapeType="1"/>
          </p:cNvSpPr>
          <p:nvPr/>
        </p:nvSpPr>
        <p:spPr bwMode="auto">
          <a:xfrm rot="-5400000">
            <a:off x="1295400"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6" name="Line 82"/>
          <p:cNvSpPr>
            <a:spLocks noChangeShapeType="1"/>
          </p:cNvSpPr>
          <p:nvPr/>
        </p:nvSpPr>
        <p:spPr bwMode="auto">
          <a:xfrm rot="-5400000">
            <a:off x="809625"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7" name="Line 83"/>
          <p:cNvSpPr>
            <a:spLocks noChangeShapeType="1"/>
          </p:cNvSpPr>
          <p:nvPr/>
        </p:nvSpPr>
        <p:spPr bwMode="auto">
          <a:xfrm rot="-5400000">
            <a:off x="1779587"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8" name="Line 84"/>
          <p:cNvSpPr>
            <a:spLocks noChangeShapeType="1"/>
          </p:cNvSpPr>
          <p:nvPr/>
        </p:nvSpPr>
        <p:spPr bwMode="auto">
          <a:xfrm rot="-5400000">
            <a:off x="3232150"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29" name="Line 85"/>
          <p:cNvSpPr>
            <a:spLocks noChangeShapeType="1"/>
          </p:cNvSpPr>
          <p:nvPr/>
        </p:nvSpPr>
        <p:spPr bwMode="auto">
          <a:xfrm rot="-5400000">
            <a:off x="2747962"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30" name="Line 86"/>
          <p:cNvSpPr>
            <a:spLocks noChangeShapeType="1"/>
          </p:cNvSpPr>
          <p:nvPr/>
        </p:nvSpPr>
        <p:spPr bwMode="auto">
          <a:xfrm rot="-5400000">
            <a:off x="4200525"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31" name="Line 87"/>
          <p:cNvSpPr>
            <a:spLocks noChangeShapeType="1"/>
          </p:cNvSpPr>
          <p:nvPr/>
        </p:nvSpPr>
        <p:spPr bwMode="auto">
          <a:xfrm rot="-5400000">
            <a:off x="3716337"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32" name="Line 88"/>
          <p:cNvSpPr>
            <a:spLocks noChangeShapeType="1"/>
          </p:cNvSpPr>
          <p:nvPr/>
        </p:nvSpPr>
        <p:spPr bwMode="auto">
          <a:xfrm rot="-5400000">
            <a:off x="5170487"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33" name="Line 89"/>
          <p:cNvSpPr>
            <a:spLocks noChangeShapeType="1"/>
          </p:cNvSpPr>
          <p:nvPr/>
        </p:nvSpPr>
        <p:spPr bwMode="auto">
          <a:xfrm rot="-5400000">
            <a:off x="4686300"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34" name="Text Box 90"/>
          <p:cNvSpPr txBox="1">
            <a:spLocks noChangeArrowheads="1"/>
          </p:cNvSpPr>
          <p:nvPr/>
        </p:nvSpPr>
        <p:spPr bwMode="auto">
          <a:xfrm>
            <a:off x="1779588"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1</a:t>
            </a:r>
          </a:p>
        </p:txBody>
      </p:sp>
      <p:sp>
        <p:nvSpPr>
          <p:cNvPr id="390235" name="Text Box 91"/>
          <p:cNvSpPr txBox="1">
            <a:spLocks noChangeArrowheads="1"/>
          </p:cNvSpPr>
          <p:nvPr/>
        </p:nvSpPr>
        <p:spPr bwMode="auto">
          <a:xfrm>
            <a:off x="2263775"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2</a:t>
            </a:r>
          </a:p>
        </p:txBody>
      </p:sp>
      <p:sp>
        <p:nvSpPr>
          <p:cNvPr id="390236" name="Text Box 92"/>
          <p:cNvSpPr txBox="1">
            <a:spLocks noChangeArrowheads="1"/>
          </p:cNvSpPr>
          <p:nvPr/>
        </p:nvSpPr>
        <p:spPr bwMode="auto">
          <a:xfrm>
            <a:off x="2747963"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3</a:t>
            </a:r>
          </a:p>
        </p:txBody>
      </p:sp>
      <p:sp>
        <p:nvSpPr>
          <p:cNvPr id="390237" name="Text Box 93"/>
          <p:cNvSpPr txBox="1">
            <a:spLocks noChangeArrowheads="1"/>
          </p:cNvSpPr>
          <p:nvPr/>
        </p:nvSpPr>
        <p:spPr bwMode="auto">
          <a:xfrm>
            <a:off x="3233738" y="6232525"/>
            <a:ext cx="414337"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4</a:t>
            </a:r>
          </a:p>
        </p:txBody>
      </p:sp>
      <p:sp>
        <p:nvSpPr>
          <p:cNvPr id="390238" name="Text Box 94"/>
          <p:cNvSpPr txBox="1">
            <a:spLocks noChangeArrowheads="1"/>
          </p:cNvSpPr>
          <p:nvPr/>
        </p:nvSpPr>
        <p:spPr bwMode="auto">
          <a:xfrm>
            <a:off x="3717925" y="6232525"/>
            <a:ext cx="414338"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5</a:t>
            </a:r>
          </a:p>
        </p:txBody>
      </p:sp>
      <p:sp>
        <p:nvSpPr>
          <p:cNvPr id="390239" name="Text Box 95"/>
          <p:cNvSpPr txBox="1">
            <a:spLocks noChangeArrowheads="1"/>
          </p:cNvSpPr>
          <p:nvPr/>
        </p:nvSpPr>
        <p:spPr bwMode="auto">
          <a:xfrm>
            <a:off x="4202113" y="6232525"/>
            <a:ext cx="414337"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6</a:t>
            </a:r>
          </a:p>
        </p:txBody>
      </p:sp>
      <p:sp>
        <p:nvSpPr>
          <p:cNvPr id="390240" name="Text Box 96"/>
          <p:cNvSpPr txBox="1">
            <a:spLocks noChangeArrowheads="1"/>
          </p:cNvSpPr>
          <p:nvPr/>
        </p:nvSpPr>
        <p:spPr bwMode="auto">
          <a:xfrm>
            <a:off x="4686300"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7</a:t>
            </a:r>
          </a:p>
        </p:txBody>
      </p:sp>
      <p:sp>
        <p:nvSpPr>
          <p:cNvPr id="390241" name="Text Box 97"/>
          <p:cNvSpPr txBox="1">
            <a:spLocks noChangeArrowheads="1"/>
          </p:cNvSpPr>
          <p:nvPr/>
        </p:nvSpPr>
        <p:spPr bwMode="auto">
          <a:xfrm>
            <a:off x="5170488"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8</a:t>
            </a:r>
          </a:p>
        </p:txBody>
      </p:sp>
      <p:sp>
        <p:nvSpPr>
          <p:cNvPr id="390242" name="Text Box 98"/>
          <p:cNvSpPr txBox="1">
            <a:spLocks noChangeArrowheads="1"/>
          </p:cNvSpPr>
          <p:nvPr/>
        </p:nvSpPr>
        <p:spPr bwMode="auto">
          <a:xfrm>
            <a:off x="5654675" y="6232525"/>
            <a:ext cx="415925"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9</a:t>
            </a:r>
          </a:p>
        </p:txBody>
      </p:sp>
      <p:sp>
        <p:nvSpPr>
          <p:cNvPr id="390243" name="Text Box 99"/>
          <p:cNvSpPr txBox="1">
            <a:spLocks noChangeArrowheads="1"/>
          </p:cNvSpPr>
          <p:nvPr/>
        </p:nvSpPr>
        <p:spPr bwMode="auto">
          <a:xfrm>
            <a:off x="6070600" y="6232525"/>
            <a:ext cx="414338"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10</a:t>
            </a:r>
          </a:p>
        </p:txBody>
      </p:sp>
      <p:sp>
        <p:nvSpPr>
          <p:cNvPr id="390244" name="Text Box 100"/>
          <p:cNvSpPr txBox="1">
            <a:spLocks noChangeArrowheads="1"/>
          </p:cNvSpPr>
          <p:nvPr/>
        </p:nvSpPr>
        <p:spPr bwMode="auto">
          <a:xfrm>
            <a:off x="6624638" y="6232525"/>
            <a:ext cx="414337" cy="306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spAutoFit/>
          </a:bodyPr>
          <a:lstStyle/>
          <a:p>
            <a:pPr>
              <a:spcBef>
                <a:spcPct val="50000"/>
              </a:spcBef>
            </a:pPr>
            <a:r>
              <a:rPr lang="en-US" sz="1200"/>
              <a:t>11</a:t>
            </a:r>
          </a:p>
        </p:txBody>
      </p:sp>
      <p:sp>
        <p:nvSpPr>
          <p:cNvPr id="390245" name="Rectangle 101"/>
          <p:cNvSpPr>
            <a:spLocks noChangeArrowheads="1"/>
          </p:cNvSpPr>
          <p:nvPr/>
        </p:nvSpPr>
        <p:spPr bwMode="auto">
          <a:xfrm>
            <a:off x="3856038" y="5124450"/>
            <a:ext cx="1936750"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6</a:t>
            </a:r>
          </a:p>
        </p:txBody>
      </p:sp>
      <p:sp>
        <p:nvSpPr>
          <p:cNvPr id="390246" name="Rectangle 102"/>
          <p:cNvSpPr>
            <a:spLocks noChangeArrowheads="1"/>
          </p:cNvSpPr>
          <p:nvPr/>
        </p:nvSpPr>
        <p:spPr bwMode="auto">
          <a:xfrm>
            <a:off x="4340225" y="5540375"/>
            <a:ext cx="1938338"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7</a:t>
            </a:r>
          </a:p>
        </p:txBody>
      </p:sp>
      <p:sp>
        <p:nvSpPr>
          <p:cNvPr id="390247" name="Line 103"/>
          <p:cNvSpPr>
            <a:spLocks noChangeShapeType="1"/>
          </p:cNvSpPr>
          <p:nvPr/>
        </p:nvSpPr>
        <p:spPr bwMode="auto">
          <a:xfrm rot="-5400000">
            <a:off x="2263775" y="4640263"/>
            <a:ext cx="31845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390248" name="Rectangle 104"/>
          <p:cNvSpPr>
            <a:spLocks noChangeArrowheads="1"/>
          </p:cNvSpPr>
          <p:nvPr/>
        </p:nvSpPr>
        <p:spPr bwMode="auto">
          <a:xfrm>
            <a:off x="5308600" y="5943600"/>
            <a:ext cx="1454150" cy="277813"/>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8</a:t>
            </a:r>
          </a:p>
        </p:txBody>
      </p:sp>
      <p:sp>
        <p:nvSpPr>
          <p:cNvPr id="390249" name="Rectangle 105"/>
          <p:cNvSpPr>
            <a:spLocks noChangeArrowheads="1"/>
          </p:cNvSpPr>
          <p:nvPr/>
        </p:nvSpPr>
        <p:spPr bwMode="auto">
          <a:xfrm>
            <a:off x="3371850" y="4343400"/>
            <a:ext cx="1452563" cy="277813"/>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4</a:t>
            </a:r>
          </a:p>
        </p:txBody>
      </p:sp>
      <p:sp>
        <p:nvSpPr>
          <p:cNvPr id="390250" name="Rectangle 106"/>
          <p:cNvSpPr>
            <a:spLocks noChangeArrowheads="1"/>
          </p:cNvSpPr>
          <p:nvPr/>
        </p:nvSpPr>
        <p:spPr bwMode="auto">
          <a:xfrm>
            <a:off x="1433513" y="3914775"/>
            <a:ext cx="2906712"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3</a:t>
            </a:r>
          </a:p>
        </p:txBody>
      </p:sp>
      <p:sp>
        <p:nvSpPr>
          <p:cNvPr id="390251" name="Rectangle 107"/>
          <p:cNvSpPr>
            <a:spLocks noChangeArrowheads="1"/>
          </p:cNvSpPr>
          <p:nvPr/>
        </p:nvSpPr>
        <p:spPr bwMode="auto">
          <a:xfrm>
            <a:off x="1917700" y="3049588"/>
            <a:ext cx="1454150"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dirty="0"/>
              <a:t>1</a:t>
            </a:r>
          </a:p>
        </p:txBody>
      </p:sp>
      <p:sp>
        <p:nvSpPr>
          <p:cNvPr id="390252" name="Rectangle 108"/>
          <p:cNvSpPr>
            <a:spLocks noChangeArrowheads="1"/>
          </p:cNvSpPr>
          <p:nvPr/>
        </p:nvSpPr>
        <p:spPr bwMode="auto">
          <a:xfrm>
            <a:off x="2887663" y="3505200"/>
            <a:ext cx="968375" cy="277813"/>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2</a:t>
            </a:r>
          </a:p>
        </p:txBody>
      </p:sp>
      <p:sp>
        <p:nvSpPr>
          <p:cNvPr id="390253" name="Rectangle 109"/>
          <p:cNvSpPr>
            <a:spLocks noChangeArrowheads="1"/>
          </p:cNvSpPr>
          <p:nvPr/>
        </p:nvSpPr>
        <p:spPr bwMode="auto">
          <a:xfrm>
            <a:off x="2887663" y="4752975"/>
            <a:ext cx="2420937" cy="276225"/>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5</a:t>
            </a:r>
          </a:p>
        </p:txBody>
      </p:sp>
      <p:sp>
        <p:nvSpPr>
          <p:cNvPr id="4" name="TextBox 3"/>
          <p:cNvSpPr txBox="1"/>
          <p:nvPr/>
        </p:nvSpPr>
        <p:spPr>
          <a:xfrm>
            <a:off x="1073257" y="3011086"/>
            <a:ext cx="313044" cy="369332"/>
          </a:xfrm>
          <a:prstGeom prst="rect">
            <a:avLst/>
          </a:prstGeom>
          <a:noFill/>
        </p:spPr>
        <p:txBody>
          <a:bodyPr wrap="none" rtlCol="0">
            <a:spAutoFit/>
          </a:bodyPr>
          <a:lstStyle/>
          <a:p>
            <a:r>
              <a:rPr lang="en-US" dirty="0"/>
              <a:t>1</a:t>
            </a:r>
          </a:p>
        </p:txBody>
      </p:sp>
      <p:sp>
        <p:nvSpPr>
          <p:cNvPr id="43" name="TextBox 42"/>
          <p:cNvSpPr txBox="1"/>
          <p:nvPr/>
        </p:nvSpPr>
        <p:spPr>
          <a:xfrm>
            <a:off x="1073257" y="3424222"/>
            <a:ext cx="313044" cy="369332"/>
          </a:xfrm>
          <a:prstGeom prst="rect">
            <a:avLst/>
          </a:prstGeom>
          <a:noFill/>
        </p:spPr>
        <p:txBody>
          <a:bodyPr wrap="none" rtlCol="0">
            <a:spAutoFit/>
          </a:bodyPr>
          <a:lstStyle/>
          <a:p>
            <a:r>
              <a:rPr lang="en-US" dirty="0"/>
              <a:t>2</a:t>
            </a:r>
          </a:p>
        </p:txBody>
      </p:sp>
      <p:sp>
        <p:nvSpPr>
          <p:cNvPr id="44" name="TextBox 43"/>
          <p:cNvSpPr txBox="1"/>
          <p:nvPr/>
        </p:nvSpPr>
        <p:spPr>
          <a:xfrm>
            <a:off x="1073257" y="3912052"/>
            <a:ext cx="313044" cy="369332"/>
          </a:xfrm>
          <a:prstGeom prst="rect">
            <a:avLst/>
          </a:prstGeom>
          <a:noFill/>
        </p:spPr>
        <p:txBody>
          <a:bodyPr wrap="none" rtlCol="0">
            <a:spAutoFit/>
          </a:bodyPr>
          <a:lstStyle/>
          <a:p>
            <a:r>
              <a:rPr lang="en-US" dirty="0"/>
              <a:t>3</a:t>
            </a:r>
          </a:p>
        </p:txBody>
      </p:sp>
      <p:sp>
        <p:nvSpPr>
          <p:cNvPr id="45" name="TextBox 44"/>
          <p:cNvSpPr txBox="1"/>
          <p:nvPr/>
        </p:nvSpPr>
        <p:spPr>
          <a:xfrm>
            <a:off x="1073257" y="4306357"/>
            <a:ext cx="313044" cy="369332"/>
          </a:xfrm>
          <a:prstGeom prst="rect">
            <a:avLst/>
          </a:prstGeom>
          <a:noFill/>
        </p:spPr>
        <p:txBody>
          <a:bodyPr wrap="none" rtlCol="0">
            <a:spAutoFit/>
          </a:bodyPr>
          <a:lstStyle/>
          <a:p>
            <a:r>
              <a:rPr lang="en-US" dirty="0"/>
              <a:t>4</a:t>
            </a:r>
          </a:p>
        </p:txBody>
      </p:sp>
      <p:sp>
        <p:nvSpPr>
          <p:cNvPr id="46" name="TextBox 45"/>
          <p:cNvSpPr txBox="1"/>
          <p:nvPr/>
        </p:nvSpPr>
        <p:spPr>
          <a:xfrm>
            <a:off x="1073257" y="4718489"/>
            <a:ext cx="313044" cy="369332"/>
          </a:xfrm>
          <a:prstGeom prst="rect">
            <a:avLst/>
          </a:prstGeom>
          <a:noFill/>
        </p:spPr>
        <p:txBody>
          <a:bodyPr wrap="none" rtlCol="0">
            <a:spAutoFit/>
          </a:bodyPr>
          <a:lstStyle/>
          <a:p>
            <a:r>
              <a:rPr lang="en-US" dirty="0"/>
              <a:t>5</a:t>
            </a:r>
          </a:p>
        </p:txBody>
      </p:sp>
      <p:sp>
        <p:nvSpPr>
          <p:cNvPr id="47" name="TextBox 46"/>
          <p:cNvSpPr txBox="1"/>
          <p:nvPr/>
        </p:nvSpPr>
        <p:spPr>
          <a:xfrm>
            <a:off x="1073257" y="5113799"/>
            <a:ext cx="313044" cy="369332"/>
          </a:xfrm>
          <a:prstGeom prst="rect">
            <a:avLst/>
          </a:prstGeom>
          <a:noFill/>
        </p:spPr>
        <p:txBody>
          <a:bodyPr wrap="none" rtlCol="0">
            <a:spAutoFit/>
          </a:bodyPr>
          <a:lstStyle/>
          <a:p>
            <a:r>
              <a:rPr lang="en-US" dirty="0"/>
              <a:t>6</a:t>
            </a:r>
          </a:p>
        </p:txBody>
      </p:sp>
      <p:sp>
        <p:nvSpPr>
          <p:cNvPr id="48" name="TextBox 47"/>
          <p:cNvSpPr txBox="1"/>
          <p:nvPr/>
        </p:nvSpPr>
        <p:spPr>
          <a:xfrm>
            <a:off x="1073257" y="5483877"/>
            <a:ext cx="313044" cy="369332"/>
          </a:xfrm>
          <a:prstGeom prst="rect">
            <a:avLst/>
          </a:prstGeom>
          <a:noFill/>
        </p:spPr>
        <p:txBody>
          <a:bodyPr wrap="none" rtlCol="0">
            <a:spAutoFit/>
          </a:bodyPr>
          <a:lstStyle/>
          <a:p>
            <a:r>
              <a:rPr lang="en-US" dirty="0"/>
              <a:t>7</a:t>
            </a:r>
          </a:p>
        </p:txBody>
      </p:sp>
      <p:sp>
        <p:nvSpPr>
          <p:cNvPr id="49" name="TextBox 48"/>
          <p:cNvSpPr txBox="1"/>
          <p:nvPr/>
        </p:nvSpPr>
        <p:spPr>
          <a:xfrm>
            <a:off x="1073257" y="5887598"/>
            <a:ext cx="313044" cy="369332"/>
          </a:xfrm>
          <a:prstGeom prst="rect">
            <a:avLst/>
          </a:prstGeom>
          <a:noFill/>
        </p:spPr>
        <p:txBody>
          <a:bodyPr wrap="none" rtlCol="0">
            <a:spAutoFit/>
          </a:bodyPr>
          <a:lstStyle/>
          <a:p>
            <a:r>
              <a:rPr lang="en-US" dirty="0"/>
              <a:t>8</a:t>
            </a:r>
          </a:p>
        </p:txBody>
      </p:sp>
      <p:sp>
        <p:nvSpPr>
          <p:cNvPr id="5" name="Slide Number Placeholder 4"/>
          <p:cNvSpPr>
            <a:spLocks noGrp="1"/>
          </p:cNvSpPr>
          <p:nvPr>
            <p:ph type="sldNum" sz="quarter" idx="12"/>
          </p:nvPr>
        </p:nvSpPr>
        <p:spPr/>
        <p:txBody>
          <a:bodyPr/>
          <a:lstStyle/>
          <a:p>
            <a:fld id="{D121A9E4-027E-6D48-8F40-DD130E118377}" type="slidenum">
              <a:rPr lang="en-US" smtClean="0"/>
              <a:pPr/>
              <a:t>16</a:t>
            </a:fld>
            <a:endParaRPr lang="en-US"/>
          </a:p>
        </p:txBody>
      </p:sp>
    </p:spTree>
    <p:extLst>
      <p:ext uri="{BB962C8B-B14F-4D97-AF65-F5344CB8AC3E}">
        <p14:creationId xmlns:p14="http://schemas.microsoft.com/office/powerpoint/2010/main" val="1654904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0" y="65921"/>
            <a:ext cx="8890414" cy="906462"/>
          </a:xfrm>
        </p:spPr>
        <p:txBody>
          <a:bodyPr/>
          <a:lstStyle/>
          <a:p>
            <a:r>
              <a:rPr lang="en-US" dirty="0"/>
              <a:t>1. Making the Choice</a:t>
            </a:r>
          </a:p>
        </p:txBody>
      </p:sp>
      <p:sp>
        <p:nvSpPr>
          <p:cNvPr id="449539" name="Rectangle 3"/>
          <p:cNvSpPr>
            <a:spLocks noGrp="1" noChangeArrowheads="1"/>
          </p:cNvSpPr>
          <p:nvPr>
            <p:ph type="body" idx="1"/>
          </p:nvPr>
        </p:nvSpPr>
        <p:spPr/>
        <p:txBody>
          <a:bodyPr/>
          <a:lstStyle/>
          <a:p>
            <a:r>
              <a:rPr lang="en-US" dirty="0">
                <a:solidFill>
                  <a:srgbClr val="262626"/>
                </a:solidFill>
              </a:rPr>
              <a:t>OPT(j) = value of optimal solution to the problem consisting of job requests 1, 2, ..., j</a:t>
            </a:r>
          </a:p>
          <a:p>
            <a:pPr lvl="1"/>
            <a:r>
              <a:rPr lang="en-US" dirty="0"/>
              <a:t>Case 1:  OPT selects job j</a:t>
            </a:r>
          </a:p>
          <a:p>
            <a:pPr lvl="2"/>
            <a:r>
              <a:rPr lang="en-US" dirty="0"/>
              <a:t>Can't use incompatible jobs { p(j) + 1, p(j) + 2, ..., j - 1 }</a:t>
            </a:r>
          </a:p>
          <a:p>
            <a:pPr lvl="2"/>
            <a:r>
              <a:rPr lang="en-US" dirty="0"/>
              <a:t>Must include optimal solution to problem consisting of remaining compatible jobs 1, 2, ...,  p(j)</a:t>
            </a:r>
          </a:p>
          <a:p>
            <a:pPr lvl="2"/>
            <a:endParaRPr lang="en-US" dirty="0"/>
          </a:p>
          <a:p>
            <a:pPr lvl="1"/>
            <a:r>
              <a:rPr lang="en-US" dirty="0"/>
              <a:t>Case 2:  OPT does not select job j</a:t>
            </a:r>
          </a:p>
          <a:p>
            <a:pPr lvl="2"/>
            <a:r>
              <a:rPr lang="en-US" dirty="0"/>
              <a:t>Must include optimal solution to problem consisting of remaining compatible jobs 1, 2, ...,  j-1</a:t>
            </a:r>
          </a:p>
          <a:p>
            <a:pPr lvl="2"/>
            <a:endParaRPr lang="en-US" dirty="0"/>
          </a:p>
        </p:txBody>
      </p:sp>
      <p:sp>
        <p:nvSpPr>
          <p:cNvPr id="449544" name="Rectangle 8"/>
          <p:cNvSpPr>
            <a:spLocks noChangeArrowheads="1"/>
          </p:cNvSpPr>
          <p:nvPr/>
        </p:nvSpPr>
        <p:spPr bwMode="auto">
          <a:xfrm>
            <a:off x="6291006" y="3721147"/>
            <a:ext cx="2202626" cy="3391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type="none" w="sm" len="sm"/>
              </a14:hiddenLine>
            </a:ex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spAutoFit/>
          </a:bodyPr>
          <a:lstStyle/>
          <a:p>
            <a:r>
              <a:rPr lang="en-US" sz="1600" dirty="0">
                <a:latin typeface="Century Gothic"/>
                <a:cs typeface="Century Gothic"/>
              </a:rPr>
              <a:t>optimal substructure</a:t>
            </a:r>
          </a:p>
        </p:txBody>
      </p:sp>
      <p:sp>
        <p:nvSpPr>
          <p:cNvPr id="449545" name="Line 9"/>
          <p:cNvSpPr>
            <a:spLocks noChangeShapeType="1"/>
          </p:cNvSpPr>
          <p:nvPr/>
        </p:nvSpPr>
        <p:spPr bwMode="auto">
          <a:xfrm flipH="1" flipV="1">
            <a:off x="6052881" y="3608435"/>
            <a:ext cx="157162" cy="157162"/>
          </a:xfrm>
          <a:prstGeom prst="line">
            <a:avLst/>
          </a:prstGeom>
          <a:noFill/>
          <a:ln w="9525">
            <a:solidFill>
              <a:schemeClr val="tx1"/>
            </a:solidFill>
            <a:round/>
            <a:headEnd/>
            <a:tailEnd type="triangl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endParaRPr lang="en-US"/>
          </a:p>
        </p:txBody>
      </p:sp>
      <p:sp>
        <p:nvSpPr>
          <p:cNvPr id="449546" name="Line 10"/>
          <p:cNvSpPr>
            <a:spLocks noChangeShapeType="1"/>
          </p:cNvSpPr>
          <p:nvPr/>
        </p:nvSpPr>
        <p:spPr bwMode="auto">
          <a:xfrm flipH="1">
            <a:off x="6076693" y="4014835"/>
            <a:ext cx="146050" cy="168275"/>
          </a:xfrm>
          <a:prstGeom prst="line">
            <a:avLst/>
          </a:prstGeom>
          <a:noFill/>
          <a:ln w="9525">
            <a:solidFill>
              <a:schemeClr val="tx1"/>
            </a:solidFill>
            <a:round/>
            <a:headEnd/>
            <a:tailEnd type="triangl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endParaRPr lang="en-US"/>
          </a:p>
        </p:txBody>
      </p:sp>
      <p:sp>
        <p:nvSpPr>
          <p:cNvPr id="2" name="Footer Placeholder 1"/>
          <p:cNvSpPr>
            <a:spLocks noGrp="1"/>
          </p:cNvSpPr>
          <p:nvPr>
            <p:ph type="ftr" sz="quarter" idx="11"/>
          </p:nvPr>
        </p:nvSpPr>
        <p:spPr/>
        <p:txBody>
          <a:bodyPr/>
          <a:lstStyle/>
          <a:p>
            <a:r>
              <a:rPr lang="en-US"/>
              <a:t>CS 477/677 - Lecture 18</a:t>
            </a:r>
          </a:p>
        </p:txBody>
      </p:sp>
      <p:sp>
        <p:nvSpPr>
          <p:cNvPr id="4" name="Slide Number Placeholder 3"/>
          <p:cNvSpPr>
            <a:spLocks noGrp="1"/>
          </p:cNvSpPr>
          <p:nvPr>
            <p:ph type="sldNum" sz="quarter" idx="12"/>
          </p:nvPr>
        </p:nvSpPr>
        <p:spPr/>
        <p:txBody>
          <a:bodyPr/>
          <a:lstStyle/>
          <a:p>
            <a:fld id="{D121A9E4-027E-6D48-8F40-DD130E118377}" type="slidenum">
              <a:rPr lang="en-US" smtClean="0"/>
              <a:pPr/>
              <a:t>17</a:t>
            </a:fld>
            <a:endParaRPr lang="en-US"/>
          </a:p>
        </p:txBody>
      </p:sp>
    </p:spTree>
    <p:extLst>
      <p:ext uri="{BB962C8B-B14F-4D97-AF65-F5344CB8AC3E}">
        <p14:creationId xmlns:p14="http://schemas.microsoft.com/office/powerpoint/2010/main" val="183041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9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95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95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9539">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953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953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495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954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95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44" grpId="0"/>
      <p:bldP spid="449545" grpId="0" animBg="1"/>
      <p:bldP spid="44954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0" y="65921"/>
            <a:ext cx="8890414" cy="906462"/>
          </a:xfrm>
        </p:spPr>
        <p:txBody>
          <a:bodyPr/>
          <a:lstStyle/>
          <a:p>
            <a:r>
              <a:rPr lang="en-US" dirty="0"/>
              <a:t>2. A Recursive Solution</a:t>
            </a:r>
          </a:p>
        </p:txBody>
      </p:sp>
      <p:sp>
        <p:nvSpPr>
          <p:cNvPr id="449539" name="Rectangle 3"/>
          <p:cNvSpPr>
            <a:spLocks noGrp="1" noChangeArrowheads="1"/>
          </p:cNvSpPr>
          <p:nvPr>
            <p:ph type="body" idx="1"/>
          </p:nvPr>
        </p:nvSpPr>
        <p:spPr>
          <a:xfrm>
            <a:off x="350838" y="1173203"/>
            <a:ext cx="8229600" cy="5076825"/>
          </a:xfrm>
        </p:spPr>
        <p:txBody>
          <a:bodyPr/>
          <a:lstStyle/>
          <a:p>
            <a:r>
              <a:rPr lang="en-US" dirty="0">
                <a:solidFill>
                  <a:srgbClr val="262626"/>
                </a:solidFill>
              </a:rPr>
              <a:t>OPT(j) = value of optimal solution to the problem consisting of job requests 1, 2, ..., j</a:t>
            </a:r>
          </a:p>
          <a:p>
            <a:pPr lvl="1"/>
            <a:r>
              <a:rPr lang="en-US" dirty="0"/>
              <a:t>Case 1:  OPT selects job j</a:t>
            </a:r>
          </a:p>
          <a:p>
            <a:pPr lvl="2"/>
            <a:r>
              <a:rPr lang="en-US" dirty="0"/>
              <a:t>Can't use incompatible jobs { p(j) + 1, p(j) + 2, ..., j - 1 }</a:t>
            </a:r>
          </a:p>
          <a:p>
            <a:pPr lvl="2"/>
            <a:r>
              <a:rPr lang="en-US" dirty="0"/>
              <a:t>Must include optimal solution to problem consisting of remaining compatible jobs 1, 2, ...,  p(j)</a:t>
            </a:r>
          </a:p>
          <a:p>
            <a:pPr lvl="2"/>
            <a:r>
              <a:rPr lang="en-US" dirty="0"/>
              <a:t>OPT(j) = </a:t>
            </a:r>
            <a:r>
              <a:rPr lang="en-US" dirty="0" err="1"/>
              <a:t>v</a:t>
            </a:r>
            <a:r>
              <a:rPr lang="en-US" baseline="-25000" dirty="0" err="1"/>
              <a:t>j</a:t>
            </a:r>
            <a:r>
              <a:rPr lang="en-US" dirty="0"/>
              <a:t> + OPT(p(j))</a:t>
            </a:r>
          </a:p>
          <a:p>
            <a:pPr lvl="1"/>
            <a:r>
              <a:rPr lang="en-US" dirty="0"/>
              <a:t>Case 2:  OPT does not select job j</a:t>
            </a:r>
          </a:p>
          <a:p>
            <a:pPr lvl="2"/>
            <a:r>
              <a:rPr lang="en-US" dirty="0"/>
              <a:t>Must include optimal solution to problem consisting of remaining compatible jobs 1, 2, ...,  j-1</a:t>
            </a:r>
          </a:p>
          <a:p>
            <a:pPr lvl="2"/>
            <a:r>
              <a:rPr lang="en-US" dirty="0"/>
              <a:t>OPT(</a:t>
            </a:r>
            <a:r>
              <a:rPr lang="en-US" dirty="0" err="1"/>
              <a:t>i</a:t>
            </a:r>
            <a:r>
              <a:rPr lang="en-US" dirty="0"/>
              <a:t>) = OPT(j-1)</a:t>
            </a:r>
          </a:p>
          <a:p>
            <a:pPr lvl="2"/>
            <a:endParaRPr lang="en-US" dirty="0"/>
          </a:p>
        </p:txBody>
      </p:sp>
      <p:graphicFrame>
        <p:nvGraphicFramePr>
          <p:cNvPr id="449543" name="Object 7"/>
          <p:cNvGraphicFramePr>
            <a:graphicFrameLocks noChangeAspect="1"/>
          </p:cNvGraphicFramePr>
          <p:nvPr>
            <p:extLst/>
          </p:nvPr>
        </p:nvGraphicFramePr>
        <p:xfrm>
          <a:off x="1484179" y="5491072"/>
          <a:ext cx="5875337" cy="939800"/>
        </p:xfrm>
        <a:graphic>
          <a:graphicData uri="http://schemas.openxmlformats.org/presentationml/2006/ole">
            <mc:AlternateContent xmlns:mc="http://schemas.openxmlformats.org/markup-compatibility/2006">
              <mc:Choice xmlns:v="urn:schemas-microsoft-com:vml" Requires="v">
                <p:oleObj spid="_x0000_s1028" name="Equation" r:id="rId4" imgW="5588000" imgH="660400" progId="Equation.3">
                  <p:embed/>
                </p:oleObj>
              </mc:Choice>
              <mc:Fallback>
                <p:oleObj name="Equation" r:id="rId4" imgW="5588000" imgH="660400" progId="Equation.3">
                  <p:embed/>
                  <p:pic>
                    <p:nvPicPr>
                      <p:cNvPr id="449543" name="Object 7"/>
                      <p:cNvPicPr>
                        <a:picLocks noChangeAspect="1" noChangeArrowheads="1"/>
                      </p:cNvPicPr>
                      <p:nvPr/>
                    </p:nvPicPr>
                    <p:blipFill>
                      <a:blip r:embed="rId5">
                        <a:extLst>
                          <a:ext uri="{28A0092B-C50C-407E-A947-70E740481C1C}">
                            <a14:useLocalDpi xmlns:a14="http://schemas.microsoft.com/office/drawing/2010/main" val="0"/>
                          </a:ext>
                        </a:extLst>
                      </a:blip>
                      <a:srcRect l="-2621" t="-21611" r="-2621" b="-21611"/>
                      <a:stretch>
                        <a:fillRect/>
                      </a:stretch>
                    </p:blipFill>
                    <p:spPr bwMode="auto">
                      <a:xfrm>
                        <a:off x="1484179" y="5491072"/>
                        <a:ext cx="5875337" cy="939800"/>
                      </a:xfrm>
                      <a:prstGeom prst="rect">
                        <a:avLst/>
                      </a:prstGeom>
                      <a:solidFill>
                        <a:srgbClr val="C0C0C0"/>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 name="Footer Placeholder 1"/>
          <p:cNvSpPr>
            <a:spLocks noGrp="1"/>
          </p:cNvSpPr>
          <p:nvPr>
            <p:ph type="ftr" sz="quarter" idx="11"/>
          </p:nvPr>
        </p:nvSpPr>
        <p:spPr/>
        <p:txBody>
          <a:bodyPr/>
          <a:lstStyle/>
          <a:p>
            <a:r>
              <a:rPr lang="en-US"/>
              <a:t>CS 477/677 - Lecture 18</a:t>
            </a:r>
            <a:endParaRPr lang="en-US" dirty="0"/>
          </a:p>
        </p:txBody>
      </p:sp>
      <p:sp>
        <p:nvSpPr>
          <p:cNvPr id="4" name="Slide Number Placeholder 3"/>
          <p:cNvSpPr>
            <a:spLocks noGrp="1"/>
          </p:cNvSpPr>
          <p:nvPr>
            <p:ph type="sldNum" sz="quarter" idx="12"/>
          </p:nvPr>
        </p:nvSpPr>
        <p:spPr/>
        <p:txBody>
          <a:bodyPr/>
          <a:lstStyle/>
          <a:p>
            <a:fld id="{D121A9E4-027E-6D48-8F40-DD130E118377}" type="slidenum">
              <a:rPr lang="en-US" smtClean="0"/>
              <a:pPr/>
              <a:t>18</a:t>
            </a:fld>
            <a:endParaRPr lang="en-US"/>
          </a:p>
        </p:txBody>
      </p:sp>
    </p:spTree>
    <p:extLst>
      <p:ext uri="{BB962C8B-B14F-4D97-AF65-F5344CB8AC3E}">
        <p14:creationId xmlns:p14="http://schemas.microsoft.com/office/powerpoint/2010/main" val="11046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9539">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953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95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9000" name="Text Box 8"/>
          <p:cNvSpPr txBox="1">
            <a:spLocks noChangeArrowheads="1"/>
          </p:cNvSpPr>
          <p:nvPr/>
        </p:nvSpPr>
        <p:spPr bwMode="auto">
          <a:xfrm>
            <a:off x="186311" y="1257480"/>
            <a:ext cx="8957689" cy="4985980"/>
          </a:xfrm>
          <a:prstGeom prst="rect">
            <a:avLst/>
          </a:prstGeom>
          <a:noFill/>
          <a:ln>
            <a:noFill/>
          </a:ln>
          <a:effectLst/>
        </p:spPr>
        <p:txBody>
          <a:bodyPr wrap="square" lIns="182880" tIns="91440" rIns="137160" bIns="91440">
            <a:spAutoFit/>
          </a:bodyPr>
          <a:lstStyle/>
          <a:p>
            <a:r>
              <a:rPr lang="en-US" sz="2400" dirty="0">
                <a:solidFill>
                  <a:srgbClr val="003399"/>
                </a:solidFill>
                <a:latin typeface="Century Gothic"/>
                <a:cs typeface="Century Gothic"/>
              </a:rPr>
              <a:t>Input</a:t>
            </a:r>
            <a:r>
              <a:rPr lang="en-US" sz="2400" dirty="0">
                <a:latin typeface="Century Gothic"/>
                <a:cs typeface="Century Gothic"/>
              </a:rPr>
              <a:t>: n, s</a:t>
            </a:r>
            <a:r>
              <a:rPr lang="en-US" sz="2400" baseline="-25000" dirty="0">
                <a:latin typeface="Century Gothic"/>
                <a:cs typeface="Century Gothic"/>
              </a:rPr>
              <a:t>1</a:t>
            </a:r>
            <a:r>
              <a:rPr lang="en-US" sz="2400" dirty="0">
                <a:latin typeface="Century Gothic"/>
                <a:cs typeface="Century Gothic"/>
              </a:rPr>
              <a:t>,…,</a:t>
            </a:r>
            <a:r>
              <a:rPr lang="en-US" sz="2400" dirty="0" err="1">
                <a:latin typeface="Century Gothic"/>
                <a:cs typeface="Century Gothic"/>
              </a:rPr>
              <a:t>s</a:t>
            </a:r>
            <a:r>
              <a:rPr lang="en-US" sz="2400" baseline="-25000" dirty="0" err="1">
                <a:latin typeface="Century Gothic"/>
                <a:cs typeface="Century Gothic"/>
              </a:rPr>
              <a:t>n</a:t>
            </a:r>
            <a:r>
              <a:rPr lang="en-US" sz="2400" baseline="-25000" dirty="0">
                <a:latin typeface="Century Gothic"/>
                <a:cs typeface="Century Gothic"/>
              </a:rPr>
              <a:t> , </a:t>
            </a:r>
            <a:r>
              <a:rPr lang="en-US" sz="2400" dirty="0">
                <a:latin typeface="Century Gothic"/>
                <a:cs typeface="Century Gothic"/>
              </a:rPr>
              <a:t>f</a:t>
            </a:r>
            <a:r>
              <a:rPr lang="en-US" sz="2400" baseline="-25000" dirty="0">
                <a:latin typeface="Century Gothic"/>
                <a:cs typeface="Century Gothic"/>
              </a:rPr>
              <a:t>1</a:t>
            </a:r>
            <a:r>
              <a:rPr lang="en-US" sz="2400" dirty="0">
                <a:latin typeface="Century Gothic"/>
                <a:cs typeface="Century Gothic"/>
              </a:rPr>
              <a:t>,…,</a:t>
            </a:r>
            <a:r>
              <a:rPr lang="en-US" sz="2400" dirty="0" err="1">
                <a:latin typeface="Century Gothic"/>
                <a:cs typeface="Century Gothic"/>
              </a:rPr>
              <a:t>f</a:t>
            </a:r>
            <a:r>
              <a:rPr lang="en-US" sz="2400" baseline="-25000" dirty="0" err="1">
                <a:latin typeface="Century Gothic"/>
                <a:cs typeface="Century Gothic"/>
              </a:rPr>
              <a:t>n</a:t>
            </a:r>
            <a:r>
              <a:rPr lang="en-US" sz="2400" baseline="-25000" dirty="0">
                <a:latin typeface="Century Gothic"/>
                <a:cs typeface="Century Gothic"/>
              </a:rPr>
              <a:t> , </a:t>
            </a:r>
            <a:r>
              <a:rPr lang="en-US" sz="2400" dirty="0">
                <a:latin typeface="Century Gothic"/>
                <a:cs typeface="Century Gothic"/>
              </a:rPr>
              <a:t>v</a:t>
            </a:r>
            <a:r>
              <a:rPr lang="en-US" sz="2400" baseline="-25000" dirty="0">
                <a:latin typeface="Century Gothic"/>
                <a:cs typeface="Century Gothic"/>
              </a:rPr>
              <a:t>1</a:t>
            </a:r>
            <a:r>
              <a:rPr lang="en-US" sz="2400" dirty="0">
                <a:latin typeface="Century Gothic"/>
                <a:cs typeface="Century Gothic"/>
              </a:rPr>
              <a:t>,…,</a:t>
            </a:r>
            <a:r>
              <a:rPr lang="en-US" sz="2400" dirty="0" err="1">
                <a:latin typeface="Century Gothic"/>
                <a:cs typeface="Century Gothic"/>
              </a:rPr>
              <a:t>v</a:t>
            </a:r>
            <a:r>
              <a:rPr lang="en-US" sz="2400" baseline="-25000" dirty="0" err="1">
                <a:latin typeface="Century Gothic"/>
                <a:cs typeface="Century Gothic"/>
              </a:rPr>
              <a:t>n</a:t>
            </a:r>
            <a:endParaRPr lang="en-US" sz="2400" dirty="0">
              <a:latin typeface="Century Gothic"/>
              <a:cs typeface="Century Gothic"/>
            </a:endParaRPr>
          </a:p>
          <a:p>
            <a:endParaRPr lang="en-US" sz="2400" dirty="0">
              <a:latin typeface="Century Gothic"/>
              <a:cs typeface="Century Gothic"/>
            </a:endParaRPr>
          </a:p>
          <a:p>
            <a:r>
              <a:rPr lang="en-US" sz="2400" dirty="0">
                <a:solidFill>
                  <a:srgbClr val="003399"/>
                </a:solidFill>
                <a:latin typeface="Century Gothic"/>
                <a:cs typeface="Century Gothic"/>
              </a:rPr>
              <a:t>Sort</a:t>
            </a:r>
            <a:r>
              <a:rPr lang="en-US" sz="2400" dirty="0">
                <a:latin typeface="Century Gothic"/>
                <a:cs typeface="Century Gothic"/>
              </a:rPr>
              <a:t> jobs by finish times so that f</a:t>
            </a:r>
            <a:r>
              <a:rPr lang="en-US" sz="2400" baseline="-25000" dirty="0">
                <a:latin typeface="Century Gothic"/>
                <a:cs typeface="Century Gothic"/>
              </a:rPr>
              <a:t>1</a:t>
            </a:r>
            <a:r>
              <a:rPr lang="en-US" sz="2400" dirty="0">
                <a:latin typeface="Century Gothic"/>
                <a:cs typeface="Century Gothic"/>
              </a:rPr>
              <a:t> </a:t>
            </a:r>
            <a:r>
              <a:rPr lang="en-US" sz="2400" dirty="0">
                <a:latin typeface="Century Gothic"/>
                <a:cs typeface="Century Gothic"/>
                <a:sym typeface="Symbol" charset="0"/>
              </a:rPr>
              <a:t>≤</a:t>
            </a:r>
            <a:r>
              <a:rPr lang="en-US" sz="2400" dirty="0">
                <a:latin typeface="Century Gothic"/>
                <a:cs typeface="Century Gothic"/>
              </a:rPr>
              <a:t> f</a:t>
            </a:r>
            <a:r>
              <a:rPr lang="en-US" sz="2400" baseline="-25000" dirty="0">
                <a:latin typeface="Century Gothic"/>
                <a:cs typeface="Century Gothic"/>
              </a:rPr>
              <a:t>2</a:t>
            </a:r>
            <a:r>
              <a:rPr lang="en-US" sz="2400" dirty="0">
                <a:latin typeface="Century Gothic"/>
                <a:cs typeface="Century Gothic"/>
              </a:rPr>
              <a:t> </a:t>
            </a:r>
            <a:r>
              <a:rPr lang="en-US" sz="2400" dirty="0">
                <a:latin typeface="Century Gothic"/>
                <a:cs typeface="Century Gothic"/>
                <a:sym typeface="Symbol" charset="0"/>
              </a:rPr>
              <a:t>≤</a:t>
            </a:r>
            <a:r>
              <a:rPr lang="en-US" sz="2400" dirty="0">
                <a:latin typeface="Century Gothic"/>
                <a:cs typeface="Century Gothic"/>
              </a:rPr>
              <a:t> ... </a:t>
            </a:r>
            <a:r>
              <a:rPr lang="en-US" sz="2400" dirty="0">
                <a:latin typeface="Century Gothic"/>
                <a:cs typeface="Century Gothic"/>
                <a:sym typeface="Symbol" charset="0"/>
              </a:rPr>
              <a:t>≤</a:t>
            </a:r>
            <a:r>
              <a:rPr lang="en-US" sz="2400" dirty="0">
                <a:latin typeface="Century Gothic"/>
                <a:cs typeface="Century Gothic"/>
              </a:rPr>
              <a:t> </a:t>
            </a:r>
            <a:r>
              <a:rPr lang="en-US" sz="2400" dirty="0" err="1">
                <a:latin typeface="Century Gothic"/>
                <a:cs typeface="Century Gothic"/>
              </a:rPr>
              <a:t>f</a:t>
            </a:r>
            <a:r>
              <a:rPr lang="en-US" sz="2400" baseline="-25000" dirty="0" err="1">
                <a:latin typeface="Century Gothic"/>
                <a:cs typeface="Century Gothic"/>
              </a:rPr>
              <a:t>n</a:t>
            </a:r>
            <a:endParaRPr lang="en-US" sz="2400" dirty="0">
              <a:latin typeface="Century Gothic"/>
              <a:cs typeface="Century Gothic"/>
            </a:endParaRPr>
          </a:p>
          <a:p>
            <a:endParaRPr lang="en-US" sz="2400" dirty="0">
              <a:solidFill>
                <a:srgbClr val="003399"/>
              </a:solidFill>
              <a:latin typeface="Century Gothic"/>
              <a:cs typeface="Century Gothic"/>
            </a:endParaRPr>
          </a:p>
          <a:p>
            <a:r>
              <a:rPr lang="en-US" sz="2400" dirty="0">
                <a:solidFill>
                  <a:srgbClr val="003399"/>
                </a:solidFill>
                <a:latin typeface="Century Gothic"/>
                <a:cs typeface="Century Gothic"/>
              </a:rPr>
              <a:t>Compute</a:t>
            </a:r>
            <a:r>
              <a:rPr lang="en-US" sz="2400" dirty="0">
                <a:latin typeface="Century Gothic"/>
                <a:cs typeface="Century Gothic"/>
              </a:rPr>
              <a:t> p(1), p(2), …, p(n)</a:t>
            </a:r>
          </a:p>
          <a:p>
            <a:endParaRPr lang="en-US" sz="2400" dirty="0">
              <a:latin typeface="Century Gothic"/>
              <a:cs typeface="Century Gothic"/>
            </a:endParaRPr>
          </a:p>
          <a:p>
            <a:r>
              <a:rPr lang="en-US" sz="2400" dirty="0">
                <a:latin typeface="Century Gothic"/>
                <a:cs typeface="Century Gothic"/>
              </a:rPr>
              <a:t>Compute-Opt(j) </a:t>
            </a:r>
          </a:p>
          <a:p>
            <a:r>
              <a:rPr lang="en-US" sz="2400" dirty="0">
                <a:latin typeface="Century Gothic"/>
                <a:cs typeface="Century Gothic"/>
              </a:rPr>
              <a:t>{</a:t>
            </a:r>
          </a:p>
          <a:p>
            <a:r>
              <a:rPr lang="en-US" sz="2400" dirty="0">
                <a:latin typeface="Century Gothic"/>
                <a:cs typeface="Century Gothic"/>
              </a:rPr>
              <a:t>   </a:t>
            </a:r>
            <a:r>
              <a:rPr lang="en-US" sz="2400" dirty="0">
                <a:solidFill>
                  <a:srgbClr val="003399"/>
                </a:solidFill>
                <a:latin typeface="Century Gothic"/>
                <a:cs typeface="Century Gothic"/>
              </a:rPr>
              <a:t>if</a:t>
            </a:r>
            <a:r>
              <a:rPr lang="en-US" sz="2400" dirty="0">
                <a:latin typeface="Century Gothic"/>
                <a:cs typeface="Century Gothic"/>
              </a:rPr>
              <a:t> (j = 0)</a:t>
            </a:r>
          </a:p>
          <a:p>
            <a:r>
              <a:rPr lang="en-US" sz="2400" dirty="0">
                <a:latin typeface="Century Gothic"/>
                <a:cs typeface="Century Gothic"/>
              </a:rPr>
              <a:t>      </a:t>
            </a:r>
            <a:r>
              <a:rPr lang="en-US" sz="2400" dirty="0">
                <a:solidFill>
                  <a:srgbClr val="003399"/>
                </a:solidFill>
                <a:latin typeface="Century Gothic"/>
                <a:cs typeface="Century Gothic"/>
              </a:rPr>
              <a:t>return</a:t>
            </a:r>
            <a:r>
              <a:rPr lang="en-US" sz="2400" dirty="0">
                <a:latin typeface="Century Gothic"/>
                <a:cs typeface="Century Gothic"/>
              </a:rPr>
              <a:t> 0</a:t>
            </a:r>
          </a:p>
          <a:p>
            <a:r>
              <a:rPr lang="en-US" sz="2400" dirty="0">
                <a:latin typeface="Century Gothic"/>
                <a:cs typeface="Century Gothic"/>
              </a:rPr>
              <a:t>   </a:t>
            </a:r>
            <a:r>
              <a:rPr lang="en-US" sz="2400" dirty="0">
                <a:solidFill>
                  <a:srgbClr val="003399"/>
                </a:solidFill>
                <a:latin typeface="Century Gothic"/>
                <a:cs typeface="Century Gothic"/>
              </a:rPr>
              <a:t>else</a:t>
            </a:r>
          </a:p>
          <a:p>
            <a:r>
              <a:rPr lang="en-US" sz="2400" dirty="0">
                <a:latin typeface="Century Gothic"/>
                <a:cs typeface="Century Gothic"/>
              </a:rPr>
              <a:t>      </a:t>
            </a:r>
            <a:r>
              <a:rPr lang="en-US" sz="2400" dirty="0">
                <a:solidFill>
                  <a:srgbClr val="003399"/>
                </a:solidFill>
                <a:latin typeface="Century Gothic"/>
                <a:cs typeface="Century Gothic"/>
              </a:rPr>
              <a:t>return</a:t>
            </a:r>
            <a:r>
              <a:rPr lang="en-US" sz="2400" dirty="0">
                <a:latin typeface="Century Gothic"/>
                <a:cs typeface="Century Gothic"/>
              </a:rPr>
              <a:t> max(</a:t>
            </a:r>
            <a:r>
              <a:rPr lang="en-US" sz="2400" dirty="0" err="1">
                <a:latin typeface="Century Gothic"/>
                <a:cs typeface="Century Gothic"/>
              </a:rPr>
              <a:t>v</a:t>
            </a:r>
            <a:r>
              <a:rPr lang="en-US" sz="2400" baseline="-25000" dirty="0" err="1">
                <a:latin typeface="Century Gothic"/>
                <a:cs typeface="Century Gothic"/>
              </a:rPr>
              <a:t>j</a:t>
            </a:r>
            <a:r>
              <a:rPr lang="en-US" sz="2400" dirty="0">
                <a:latin typeface="Century Gothic"/>
                <a:cs typeface="Century Gothic"/>
              </a:rPr>
              <a:t> + Compute-Opt(p(j)), Compute-Opt(j-1))</a:t>
            </a:r>
          </a:p>
          <a:p>
            <a:r>
              <a:rPr lang="en-US" sz="2400" dirty="0">
                <a:latin typeface="Century Gothic"/>
                <a:cs typeface="Century Gothic"/>
              </a:rPr>
              <a:t>}</a:t>
            </a:r>
          </a:p>
        </p:txBody>
      </p:sp>
      <p:sp>
        <p:nvSpPr>
          <p:cNvPr id="469003" name="Rectangle 11"/>
          <p:cNvSpPr>
            <a:spLocks noGrp="1" noChangeArrowheads="1"/>
          </p:cNvSpPr>
          <p:nvPr>
            <p:ph type="title"/>
          </p:nvPr>
        </p:nvSpPr>
        <p:spPr/>
        <p:txBody>
          <a:bodyPr/>
          <a:lstStyle/>
          <a:p>
            <a:r>
              <a:rPr lang="en-US" dirty="0"/>
              <a:t>Top-Down Recursive Algorithm</a:t>
            </a:r>
            <a:endParaRPr lang="en-US" sz="3200" dirty="0"/>
          </a:p>
        </p:txBody>
      </p:sp>
      <p:sp>
        <p:nvSpPr>
          <p:cNvPr id="2" name="Footer Placeholder 1"/>
          <p:cNvSpPr>
            <a:spLocks noGrp="1"/>
          </p:cNvSpPr>
          <p:nvPr>
            <p:ph type="ftr" sz="quarter" idx="11"/>
          </p:nvPr>
        </p:nvSpPr>
        <p:spPr/>
        <p:txBody>
          <a:bodyPr/>
          <a:lstStyle/>
          <a:p>
            <a:r>
              <a:rPr lang="en-US"/>
              <a:t>CS 477/677 - Lecture 18</a:t>
            </a:r>
          </a:p>
        </p:txBody>
      </p:sp>
      <p:sp>
        <p:nvSpPr>
          <p:cNvPr id="4" name="TextBox 3"/>
          <p:cNvSpPr txBox="1"/>
          <p:nvPr/>
        </p:nvSpPr>
        <p:spPr>
          <a:xfrm rot="19872623">
            <a:off x="23457" y="1154511"/>
            <a:ext cx="2378526" cy="707886"/>
          </a:xfrm>
          <a:prstGeom prst="rect">
            <a:avLst/>
          </a:prstGeom>
          <a:noFill/>
        </p:spPr>
        <p:txBody>
          <a:bodyPr wrap="none" rtlCol="0">
            <a:spAutoFit/>
          </a:bodyPr>
          <a:lstStyle/>
          <a:p>
            <a:r>
              <a:rPr lang="en-US" sz="4000" b="1" dirty="0">
                <a:solidFill>
                  <a:srgbClr val="DD0111"/>
                </a:solidFill>
              </a:rPr>
              <a:t>WRONG!</a:t>
            </a:r>
          </a:p>
        </p:txBody>
      </p:sp>
      <p:sp>
        <p:nvSpPr>
          <p:cNvPr id="5" name="Slide Number Placeholder 4"/>
          <p:cNvSpPr>
            <a:spLocks noGrp="1"/>
          </p:cNvSpPr>
          <p:nvPr>
            <p:ph type="sldNum" sz="quarter" idx="12"/>
          </p:nvPr>
        </p:nvSpPr>
        <p:spPr/>
        <p:txBody>
          <a:bodyPr/>
          <a:lstStyle/>
          <a:p>
            <a:fld id="{D121A9E4-027E-6D48-8F40-DD130E118377}" type="slidenum">
              <a:rPr lang="en-US" smtClean="0"/>
              <a:pPr/>
              <a:t>19</a:t>
            </a:fld>
            <a:endParaRPr lang="en-US"/>
          </a:p>
        </p:txBody>
      </p:sp>
    </p:spTree>
    <p:extLst>
      <p:ext uri="{BB962C8B-B14F-4D97-AF65-F5344CB8AC3E}">
        <p14:creationId xmlns:p14="http://schemas.microsoft.com/office/powerpoint/2010/main" val="267207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p:spPr>
        <p:txBody>
          <a:bodyPr/>
          <a:lstStyle/>
          <a:p>
            <a:r>
              <a:rPr lang="en-US"/>
              <a:t>CS 477/677 - Lecture 18</a:t>
            </a:r>
          </a:p>
        </p:txBody>
      </p:sp>
      <p:sp>
        <p:nvSpPr>
          <p:cNvPr id="20484"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Longest Common Subsequence</a:t>
            </a:r>
          </a:p>
        </p:txBody>
      </p:sp>
      <p:sp>
        <p:nvSpPr>
          <p:cNvPr id="587779" name="Rectangle 3"/>
          <p:cNvSpPr>
            <a:spLocks noGrp="1" noChangeArrowheads="1"/>
          </p:cNvSpPr>
          <p:nvPr>
            <p:ph type="body" idx="1"/>
          </p:nvPr>
        </p:nvSpPr>
        <p:spPr>
          <a:xfrm>
            <a:off x="350838" y="1214438"/>
            <a:ext cx="8621712" cy="5291137"/>
          </a:xfrm>
        </p:spPr>
        <p:txBody>
          <a:bodyPr/>
          <a:lstStyle/>
          <a:p>
            <a:pPr eaLnBrk="1" hangingPunct="1">
              <a:lnSpc>
                <a:spcPct val="90000"/>
              </a:lnSpc>
            </a:pPr>
            <a:r>
              <a:rPr lang="en-US" dirty="0">
                <a:ea typeface="ＭＳ Ｐゴシック" pitchFamily="-106" charset="-128"/>
                <a:cs typeface="ＭＳ Ｐゴシック" pitchFamily="-106" charset="-128"/>
              </a:rPr>
              <a:t>Given two sequences</a:t>
            </a:r>
          </a:p>
          <a:p>
            <a:pPr eaLnBrk="1" hangingPunct="1">
              <a:lnSpc>
                <a:spcPct val="90000"/>
              </a:lnSpc>
              <a:buFontTx/>
              <a:buNone/>
            </a:pPr>
            <a:r>
              <a:rPr lang="en-US" dirty="0">
                <a:ea typeface="ＭＳ Ｐゴシック" pitchFamily="-106" charset="-128"/>
                <a:cs typeface="ＭＳ Ｐゴシック" pitchFamily="-106" charset="-128"/>
              </a:rPr>
              <a:t>		X = </a:t>
            </a:r>
            <a:r>
              <a:rPr lang="en-US" dirty="0">
                <a:ea typeface="ＭＳ Ｐゴシック" pitchFamily="-106" charset="-128"/>
                <a:cs typeface="ＭＳ Ｐゴシック" pitchFamily="-106" charset="-128"/>
                <a:sym typeface="Symbol" pitchFamily="-106" charset="2"/>
              </a:rPr>
              <a:t>⟨x</a:t>
            </a:r>
            <a:r>
              <a:rPr lang="en-US" baseline="-25000" dirty="0">
                <a:ea typeface="ＭＳ Ｐゴシック" pitchFamily="-106" charset="-128"/>
                <a:cs typeface="ＭＳ Ｐゴシック" pitchFamily="-106" charset="-128"/>
                <a:sym typeface="Symbol" pitchFamily="-106" charset="2"/>
              </a:rPr>
              <a:t>1</a:t>
            </a:r>
            <a:r>
              <a:rPr lang="en-US" dirty="0">
                <a:ea typeface="ＭＳ Ｐゴシック" pitchFamily="-106" charset="-128"/>
                <a:cs typeface="ＭＳ Ｐゴシック" pitchFamily="-106" charset="-128"/>
                <a:sym typeface="Symbol" pitchFamily="-106" charset="2"/>
              </a:rPr>
              <a:t>, x</a:t>
            </a:r>
            <a:r>
              <a:rPr lang="en-US" baseline="-25000" dirty="0">
                <a:ea typeface="ＭＳ Ｐゴシック" pitchFamily="-106" charset="-128"/>
                <a:cs typeface="ＭＳ Ｐゴシック" pitchFamily="-106" charset="-128"/>
                <a:sym typeface="Symbol" pitchFamily="-106" charset="2"/>
              </a:rPr>
              <a:t>2</a:t>
            </a:r>
            <a:r>
              <a:rPr lang="en-US" dirty="0">
                <a:ea typeface="ＭＳ Ｐゴシック" pitchFamily="-106" charset="-128"/>
                <a:cs typeface="ＭＳ Ｐゴシック" pitchFamily="-106" charset="-128"/>
                <a:sym typeface="Symbol" pitchFamily="-106" charset="2"/>
              </a:rPr>
              <a:t>, …, </a:t>
            </a:r>
            <a:r>
              <a:rPr lang="en-US" dirty="0" err="1">
                <a:ea typeface="ＭＳ Ｐゴシック" pitchFamily="-106" charset="-128"/>
                <a:cs typeface="ＭＳ Ｐゴシック" pitchFamily="-106" charset="-128"/>
                <a:sym typeface="Symbol" pitchFamily="-106" charset="2"/>
              </a:rPr>
              <a:t>x</a:t>
            </a:r>
            <a:r>
              <a:rPr lang="en-US" baseline="-25000" dirty="0" err="1">
                <a:ea typeface="ＭＳ Ｐゴシック" pitchFamily="-106" charset="-128"/>
                <a:cs typeface="ＭＳ Ｐゴシック" pitchFamily="-106" charset="-128"/>
                <a:sym typeface="Symbol" pitchFamily="-106" charset="2"/>
              </a:rPr>
              <a:t>m</a:t>
            </a:r>
            <a:r>
              <a:rPr lang="en-US" dirty="0">
                <a:ea typeface="ＭＳ Ｐゴシック" pitchFamily="-106" charset="-128"/>
                <a:cs typeface="ＭＳ Ｐゴシック" pitchFamily="-106" charset="-128"/>
                <a:sym typeface="Symbol" pitchFamily="-106" charset="2"/>
              </a:rPr>
              <a:t>⟩</a:t>
            </a:r>
          </a:p>
          <a:p>
            <a:pPr eaLnBrk="1" hangingPunct="1">
              <a:lnSpc>
                <a:spcPct val="90000"/>
              </a:lnSpc>
              <a:buFontTx/>
              <a:buNone/>
            </a:pPr>
            <a:r>
              <a:rPr lang="en-US" dirty="0">
                <a:ea typeface="ＭＳ Ｐゴシック" pitchFamily="-106" charset="-128"/>
                <a:cs typeface="ＭＳ Ｐゴシック" pitchFamily="-106" charset="-128"/>
                <a:sym typeface="Symbol" pitchFamily="-106" charset="2"/>
              </a:rPr>
              <a:t>		</a:t>
            </a:r>
            <a:r>
              <a:rPr lang="en-US" dirty="0">
                <a:ea typeface="ＭＳ Ｐゴシック" pitchFamily="-106" charset="-128"/>
                <a:cs typeface="ＭＳ Ｐゴシック" pitchFamily="-106" charset="-128"/>
              </a:rPr>
              <a:t>Y = </a:t>
            </a:r>
            <a:r>
              <a:rPr lang="en-US" dirty="0">
                <a:ea typeface="ＭＳ Ｐゴシック" pitchFamily="-106" charset="-128"/>
                <a:cs typeface="ＭＳ Ｐゴシック" pitchFamily="-106" charset="-128"/>
                <a:sym typeface="Symbol" pitchFamily="-106" charset="2"/>
              </a:rPr>
              <a:t>⟨y</a:t>
            </a:r>
            <a:r>
              <a:rPr lang="en-US" baseline="-25000" dirty="0">
                <a:ea typeface="ＭＳ Ｐゴシック" pitchFamily="-106" charset="-128"/>
                <a:cs typeface="ＭＳ Ｐゴシック" pitchFamily="-106" charset="-128"/>
                <a:sym typeface="Symbol" pitchFamily="-106" charset="2"/>
              </a:rPr>
              <a:t>1</a:t>
            </a:r>
            <a:r>
              <a:rPr lang="en-US" dirty="0">
                <a:ea typeface="ＭＳ Ｐゴシック" pitchFamily="-106" charset="-128"/>
                <a:cs typeface="ＭＳ Ｐゴシック" pitchFamily="-106" charset="-128"/>
                <a:sym typeface="Symbol" pitchFamily="-106" charset="2"/>
              </a:rPr>
              <a:t>, y</a:t>
            </a:r>
            <a:r>
              <a:rPr lang="en-US" baseline="-25000" dirty="0">
                <a:ea typeface="ＭＳ Ｐゴシック" pitchFamily="-106" charset="-128"/>
                <a:cs typeface="ＭＳ Ｐゴシック" pitchFamily="-106" charset="-128"/>
                <a:sym typeface="Symbol" pitchFamily="-106" charset="2"/>
              </a:rPr>
              <a:t>2</a:t>
            </a:r>
            <a:r>
              <a:rPr lang="en-US" dirty="0">
                <a:ea typeface="ＭＳ Ｐゴシック" pitchFamily="-106" charset="-128"/>
                <a:cs typeface="ＭＳ Ｐゴシック" pitchFamily="-106" charset="-128"/>
                <a:sym typeface="Symbol" pitchFamily="-106" charset="2"/>
              </a:rPr>
              <a:t>, …, </a:t>
            </a:r>
            <a:r>
              <a:rPr lang="en-US" dirty="0" err="1">
                <a:ea typeface="ＭＳ Ｐゴシック" pitchFamily="-106" charset="-128"/>
                <a:cs typeface="ＭＳ Ｐゴシック" pitchFamily="-106" charset="-128"/>
                <a:sym typeface="Symbol" pitchFamily="-106" charset="2"/>
              </a:rPr>
              <a:t>y</a:t>
            </a:r>
            <a:r>
              <a:rPr lang="en-US" baseline="-25000" dirty="0" err="1">
                <a:ea typeface="ＭＳ Ｐゴシック" pitchFamily="-106" charset="-128"/>
                <a:cs typeface="ＭＳ Ｐゴシック" pitchFamily="-106" charset="-128"/>
                <a:sym typeface="Symbol" pitchFamily="-106" charset="2"/>
              </a:rPr>
              <a:t>n</a:t>
            </a:r>
            <a:r>
              <a:rPr lang="en-US" dirty="0">
                <a:ea typeface="ＭＳ Ｐゴシック" pitchFamily="-106" charset="-128"/>
                <a:cs typeface="ＭＳ Ｐゴシック" pitchFamily="-106" charset="-128"/>
                <a:sym typeface="Symbol" pitchFamily="-106" charset="2"/>
              </a:rPr>
              <a:t>⟩</a:t>
            </a:r>
          </a:p>
          <a:p>
            <a:pPr eaLnBrk="1" hangingPunct="1">
              <a:lnSpc>
                <a:spcPct val="90000"/>
              </a:lnSpc>
              <a:buFontTx/>
              <a:buNone/>
            </a:pPr>
            <a:r>
              <a:rPr lang="en-US" dirty="0">
                <a:ea typeface="ＭＳ Ｐゴシック" pitchFamily="-106" charset="-128"/>
                <a:cs typeface="ＭＳ Ｐゴシック" pitchFamily="-106" charset="-128"/>
                <a:sym typeface="Symbol" pitchFamily="-106" charset="2"/>
              </a:rPr>
              <a:t>	find a maximum length common subsequence (LCS) of X and Y</a:t>
            </a:r>
          </a:p>
          <a:p>
            <a:pPr eaLnBrk="1" hangingPunct="1">
              <a:lnSpc>
                <a:spcPct val="90000"/>
              </a:lnSpc>
            </a:pPr>
            <a:r>
              <a:rPr lang="en-US" dirty="0">
                <a:solidFill>
                  <a:srgbClr val="FF0000"/>
                </a:solidFill>
                <a:latin typeface="Monotype Corsiva" pitchFamily="-106" charset="0"/>
                <a:ea typeface="ＭＳ Ｐゴシック" pitchFamily="-106" charset="-128"/>
                <a:cs typeface="ＭＳ Ｐゴシック" pitchFamily="-106" charset="-128"/>
                <a:sym typeface="Symbol" pitchFamily="-106" charset="2"/>
              </a:rPr>
              <a:t>E.g.:</a:t>
            </a:r>
            <a:r>
              <a:rPr lang="en-US" dirty="0">
                <a:ea typeface="ＭＳ Ｐゴシック" pitchFamily="-106" charset="-128"/>
                <a:cs typeface="ＭＳ Ｐゴシック" pitchFamily="-106" charset="-128"/>
                <a:sym typeface="Symbol" pitchFamily="-106" charset="2"/>
              </a:rPr>
              <a:t> </a:t>
            </a:r>
          </a:p>
          <a:p>
            <a:pPr eaLnBrk="1" hangingPunct="1">
              <a:lnSpc>
                <a:spcPct val="90000"/>
              </a:lnSpc>
              <a:buFontTx/>
              <a:buNone/>
            </a:pPr>
            <a:r>
              <a:rPr lang="en-US" dirty="0">
                <a:ea typeface="ＭＳ Ｐゴシック" pitchFamily="-106" charset="-128"/>
                <a:cs typeface="ＭＳ Ｐゴシック" pitchFamily="-106" charset="-128"/>
                <a:sym typeface="Symbol" pitchFamily="-106" charset="2"/>
              </a:rPr>
              <a:t>		X = ⟨A, B, C, B, D, A, B⟩</a:t>
            </a:r>
          </a:p>
          <a:p>
            <a:pPr eaLnBrk="1" hangingPunct="1">
              <a:lnSpc>
                <a:spcPct val="90000"/>
              </a:lnSpc>
            </a:pPr>
            <a:r>
              <a:rPr lang="en-US" dirty="0">
                <a:ea typeface="ＭＳ Ｐゴシック" pitchFamily="-106" charset="-128"/>
                <a:cs typeface="ＭＳ Ｐゴシック" pitchFamily="-106" charset="-128"/>
                <a:sym typeface="Symbol" pitchFamily="-106" charset="2"/>
              </a:rPr>
              <a:t>Subsequence of X:</a:t>
            </a:r>
          </a:p>
          <a:p>
            <a:pPr lvl="1" eaLnBrk="1" hangingPunct="1">
              <a:lnSpc>
                <a:spcPct val="90000"/>
              </a:lnSpc>
            </a:pPr>
            <a:r>
              <a:rPr lang="en-US" dirty="0">
                <a:ea typeface="ＭＳ Ｐゴシック" pitchFamily="-106" charset="-128"/>
                <a:sym typeface="Symbol" pitchFamily="-106" charset="2"/>
              </a:rPr>
              <a:t>A subset of elements in the sequence taken in order (but not necessarily consecutive)</a:t>
            </a:r>
          </a:p>
          <a:p>
            <a:pPr eaLnBrk="1" hangingPunct="1">
              <a:lnSpc>
                <a:spcPct val="90000"/>
              </a:lnSpc>
              <a:buFontTx/>
              <a:buNone/>
            </a:pPr>
            <a:r>
              <a:rPr lang="en-US" dirty="0">
                <a:ea typeface="ＭＳ Ｐゴシック" pitchFamily="-106" charset="-128"/>
                <a:cs typeface="ＭＳ Ｐゴシック" pitchFamily="-106" charset="-128"/>
                <a:sym typeface="Symbol" pitchFamily="-106" charset="2"/>
              </a:rPr>
              <a:t>	 	⟨A, B, D⟩, ⟨B, C, D, B⟩, etc.</a:t>
            </a:r>
          </a:p>
        </p:txBody>
      </p:sp>
      <p:sp>
        <p:nvSpPr>
          <p:cNvPr id="2" name="Slide Number Placeholder 1">
            <a:extLst>
              <a:ext uri="{FF2B5EF4-FFF2-40B4-BE49-F238E27FC236}">
                <a16:creationId xmlns:a16="http://schemas.microsoft.com/office/drawing/2014/main" id="{C29D87F7-776B-1446-B1E7-AADF74BB5249}"/>
              </a:ext>
            </a:extLst>
          </p:cNvPr>
          <p:cNvSpPr>
            <a:spLocks noGrp="1"/>
          </p:cNvSpPr>
          <p:nvPr>
            <p:ph type="sldNum" sz="quarter" idx="12"/>
          </p:nvPr>
        </p:nvSpPr>
        <p:spPr>
          <a:xfrm>
            <a:off x="6659562" y="6289675"/>
            <a:ext cx="2133600" cy="323850"/>
          </a:xfrm>
        </p:spPr>
        <p:txBody>
          <a:bodyPr/>
          <a:lstStyle/>
          <a:p>
            <a:fld id="{D121A9E4-027E-6D48-8F40-DD130E118377}" type="slidenum">
              <a:rPr lang="en-US" smtClean="0"/>
              <a:pPr/>
              <a:t>2</a:t>
            </a:fld>
            <a:endParaRPr lang="en-US" dirty="0"/>
          </a:p>
        </p:txBody>
      </p:sp>
    </p:spTree>
    <p:extLst>
      <p:ext uri="{BB962C8B-B14F-4D97-AF65-F5344CB8AC3E}">
        <p14:creationId xmlns:p14="http://schemas.microsoft.com/office/powerpoint/2010/main" val="244893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777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777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87779">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777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77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8500" name="Rectangle 4"/>
          <p:cNvSpPr>
            <a:spLocks noGrp="1" noChangeArrowheads="1"/>
          </p:cNvSpPr>
          <p:nvPr>
            <p:ph type="title"/>
          </p:nvPr>
        </p:nvSpPr>
        <p:spPr/>
        <p:txBody>
          <a:bodyPr/>
          <a:lstStyle/>
          <a:p>
            <a:r>
              <a:rPr lang="en-US" dirty="0"/>
              <a:t>Top-Down Recursive Algorithm</a:t>
            </a:r>
            <a:endParaRPr lang="en-US" sz="3200" dirty="0"/>
          </a:p>
        </p:txBody>
      </p:sp>
      <p:sp>
        <p:nvSpPr>
          <p:cNvPr id="618501" name="Rectangle 5"/>
          <p:cNvSpPr>
            <a:spLocks noGrp="1" noChangeArrowheads="1"/>
          </p:cNvSpPr>
          <p:nvPr>
            <p:ph type="body" idx="1"/>
          </p:nvPr>
        </p:nvSpPr>
        <p:spPr>
          <a:xfrm>
            <a:off x="350838" y="1214438"/>
            <a:ext cx="8642350" cy="2689199"/>
          </a:xfrm>
        </p:spPr>
        <p:txBody>
          <a:bodyPr/>
          <a:lstStyle/>
          <a:p>
            <a:r>
              <a:rPr lang="en-US" dirty="0">
                <a:solidFill>
                  <a:srgbClr val="262626"/>
                </a:solidFill>
              </a:rPr>
              <a:t>Recursive algorithm fails because of redundant sub-problems  </a:t>
            </a:r>
            <a:r>
              <a:rPr lang="en-US" dirty="0">
                <a:solidFill>
                  <a:srgbClr val="262626"/>
                </a:solidFill>
                <a:sym typeface="Symbol" charset="0"/>
              </a:rPr>
              <a:t>⇒  exponential algorithms</a:t>
            </a:r>
            <a:endParaRPr lang="en-US" dirty="0">
              <a:solidFill>
                <a:srgbClr val="262626"/>
              </a:solidFill>
            </a:endParaRPr>
          </a:p>
          <a:p>
            <a:r>
              <a:rPr lang="en-US" dirty="0">
                <a:solidFill>
                  <a:srgbClr val="262626"/>
                </a:solidFill>
              </a:rPr>
              <a:t>Number of recursive calls for family of "layered" instances grows like Fibonacci sequence</a:t>
            </a:r>
          </a:p>
          <a:p>
            <a:pPr lvl="1"/>
            <a:r>
              <a:rPr lang="en-US" dirty="0"/>
              <a:t>Needs solutions for j-1 and j-2 at each call</a:t>
            </a:r>
          </a:p>
        </p:txBody>
      </p:sp>
      <p:sp>
        <p:nvSpPr>
          <p:cNvPr id="618502" name="Line 6"/>
          <p:cNvSpPr>
            <a:spLocks noChangeShapeType="1"/>
          </p:cNvSpPr>
          <p:nvPr/>
        </p:nvSpPr>
        <p:spPr bwMode="auto">
          <a:xfrm>
            <a:off x="909625" y="5737621"/>
            <a:ext cx="40576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29" name="Rectangle 33"/>
          <p:cNvSpPr>
            <a:spLocks noChangeArrowheads="1"/>
          </p:cNvSpPr>
          <p:nvPr/>
        </p:nvSpPr>
        <p:spPr bwMode="auto">
          <a:xfrm>
            <a:off x="2290750" y="4907358"/>
            <a:ext cx="1041400" cy="204788"/>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3</a:t>
            </a:r>
          </a:p>
        </p:txBody>
      </p:sp>
      <p:sp>
        <p:nvSpPr>
          <p:cNvPr id="618530" name="Rectangle 34"/>
          <p:cNvSpPr>
            <a:spLocks noChangeArrowheads="1"/>
          </p:cNvSpPr>
          <p:nvPr/>
        </p:nvSpPr>
        <p:spPr bwMode="auto">
          <a:xfrm>
            <a:off x="2986075" y="5216921"/>
            <a:ext cx="1038225" cy="207962"/>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4</a:t>
            </a:r>
          </a:p>
        </p:txBody>
      </p:sp>
      <p:grpSp>
        <p:nvGrpSpPr>
          <p:cNvPr id="618538" name="Group 42"/>
          <p:cNvGrpSpPr>
            <a:grpSpLocks/>
          </p:cNvGrpSpPr>
          <p:nvPr/>
        </p:nvGrpSpPr>
        <p:grpSpPr bwMode="auto">
          <a:xfrm>
            <a:off x="909625" y="4167583"/>
            <a:ext cx="3802063" cy="1570038"/>
            <a:chOff x="903" y="1920"/>
            <a:chExt cx="3357" cy="2006"/>
          </a:xfrm>
        </p:grpSpPr>
        <p:sp>
          <p:nvSpPr>
            <p:cNvPr id="618507" name="Line 11"/>
            <p:cNvSpPr>
              <a:spLocks noChangeShapeType="1"/>
            </p:cNvSpPr>
            <p:nvPr/>
          </p:nvSpPr>
          <p:spPr bwMode="auto">
            <a:xfrm rot="-5400000">
              <a:off x="205"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08" name="Line 12"/>
            <p:cNvSpPr>
              <a:spLocks noChangeShapeType="1"/>
            </p:cNvSpPr>
            <p:nvPr/>
          </p:nvSpPr>
          <p:spPr bwMode="auto">
            <a:xfrm rot="-5400000">
              <a:off x="-100"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09" name="Line 13"/>
            <p:cNvSpPr>
              <a:spLocks noChangeShapeType="1"/>
            </p:cNvSpPr>
            <p:nvPr/>
          </p:nvSpPr>
          <p:spPr bwMode="auto">
            <a:xfrm rot="-5400000">
              <a:off x="816"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0" name="Line 14"/>
            <p:cNvSpPr>
              <a:spLocks noChangeShapeType="1"/>
            </p:cNvSpPr>
            <p:nvPr/>
          </p:nvSpPr>
          <p:spPr bwMode="auto">
            <a:xfrm rot="-5400000">
              <a:off x="510"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1" name="Line 15"/>
            <p:cNvSpPr>
              <a:spLocks noChangeShapeType="1"/>
            </p:cNvSpPr>
            <p:nvPr/>
          </p:nvSpPr>
          <p:spPr bwMode="auto">
            <a:xfrm rot="-5400000">
              <a:off x="1121"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2" name="Line 16"/>
            <p:cNvSpPr>
              <a:spLocks noChangeShapeType="1"/>
            </p:cNvSpPr>
            <p:nvPr/>
          </p:nvSpPr>
          <p:spPr bwMode="auto">
            <a:xfrm rot="-5400000">
              <a:off x="2036"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3" name="Line 17"/>
            <p:cNvSpPr>
              <a:spLocks noChangeShapeType="1"/>
            </p:cNvSpPr>
            <p:nvPr/>
          </p:nvSpPr>
          <p:spPr bwMode="auto">
            <a:xfrm rot="-5400000">
              <a:off x="1731"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4" name="Line 18"/>
            <p:cNvSpPr>
              <a:spLocks noChangeShapeType="1"/>
            </p:cNvSpPr>
            <p:nvPr/>
          </p:nvSpPr>
          <p:spPr bwMode="auto">
            <a:xfrm rot="-5400000">
              <a:off x="2646"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5" name="Line 19"/>
            <p:cNvSpPr>
              <a:spLocks noChangeShapeType="1"/>
            </p:cNvSpPr>
            <p:nvPr/>
          </p:nvSpPr>
          <p:spPr bwMode="auto">
            <a:xfrm rot="-5400000">
              <a:off x="2341"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6" name="Line 20"/>
            <p:cNvSpPr>
              <a:spLocks noChangeShapeType="1"/>
            </p:cNvSpPr>
            <p:nvPr/>
          </p:nvSpPr>
          <p:spPr bwMode="auto">
            <a:xfrm rot="-5400000">
              <a:off x="3257"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17" name="Line 21"/>
            <p:cNvSpPr>
              <a:spLocks noChangeShapeType="1"/>
            </p:cNvSpPr>
            <p:nvPr/>
          </p:nvSpPr>
          <p:spPr bwMode="auto">
            <a:xfrm rot="-5400000">
              <a:off x="2952"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618531" name="Line 35"/>
            <p:cNvSpPr>
              <a:spLocks noChangeShapeType="1"/>
            </p:cNvSpPr>
            <p:nvPr/>
          </p:nvSpPr>
          <p:spPr bwMode="auto">
            <a:xfrm rot="-5400000">
              <a:off x="1426" y="2923"/>
              <a:ext cx="200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grpSp>
      <p:sp>
        <p:nvSpPr>
          <p:cNvPr id="618532" name="Rectangle 36"/>
          <p:cNvSpPr>
            <a:spLocks noChangeArrowheads="1"/>
          </p:cNvSpPr>
          <p:nvPr/>
        </p:nvSpPr>
        <p:spPr bwMode="auto">
          <a:xfrm>
            <a:off x="3675050" y="5526483"/>
            <a:ext cx="1036638" cy="207963"/>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5</a:t>
            </a:r>
          </a:p>
        </p:txBody>
      </p:sp>
      <p:sp>
        <p:nvSpPr>
          <p:cNvPr id="618533" name="Rectangle 37"/>
          <p:cNvSpPr>
            <a:spLocks noChangeArrowheads="1"/>
          </p:cNvSpPr>
          <p:nvPr/>
        </p:nvSpPr>
        <p:spPr bwMode="auto">
          <a:xfrm>
            <a:off x="914388" y="4319983"/>
            <a:ext cx="1036637" cy="209550"/>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1</a:t>
            </a:r>
          </a:p>
        </p:txBody>
      </p:sp>
      <p:sp>
        <p:nvSpPr>
          <p:cNvPr id="618537" name="Rectangle 41"/>
          <p:cNvSpPr>
            <a:spLocks noChangeArrowheads="1"/>
          </p:cNvSpPr>
          <p:nvPr/>
        </p:nvSpPr>
        <p:spPr bwMode="auto">
          <a:xfrm>
            <a:off x="1603363" y="4626371"/>
            <a:ext cx="1035050" cy="207962"/>
          </a:xfrm>
          <a:prstGeom prst="rect">
            <a:avLst/>
          </a:prstGeom>
          <a:solidFill>
            <a:schemeClr val="tx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2075" tIns="46038" rIns="92075" bIns="46038" anchor="ctr"/>
          <a:lstStyle/>
          <a:p>
            <a:pPr algn="ctr"/>
            <a:r>
              <a:rPr lang="en-US" sz="1400"/>
              <a:t>2</a:t>
            </a:r>
          </a:p>
        </p:txBody>
      </p:sp>
      <p:sp>
        <p:nvSpPr>
          <p:cNvPr id="618539" name="Rectangle 43"/>
          <p:cNvSpPr>
            <a:spLocks noChangeArrowheads="1"/>
          </p:cNvSpPr>
          <p:nvPr/>
        </p:nvSpPr>
        <p:spPr bwMode="auto">
          <a:xfrm>
            <a:off x="2138350" y="5883671"/>
            <a:ext cx="1642840" cy="3084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type="none" w="sm" len="sm"/>
              </a14:hiddenLine>
            </a:ex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spAutoFit/>
          </a:bodyPr>
          <a:lstStyle/>
          <a:p>
            <a:r>
              <a:rPr lang="en-US" sz="1400" dirty="0">
                <a:latin typeface="Century Gothic"/>
                <a:cs typeface="Century Gothic"/>
              </a:rPr>
              <a:t>p(1) = 0, p(j) = j-2</a:t>
            </a:r>
          </a:p>
        </p:txBody>
      </p:sp>
      <p:grpSp>
        <p:nvGrpSpPr>
          <p:cNvPr id="618575" name="Group 79"/>
          <p:cNvGrpSpPr>
            <a:grpSpLocks/>
          </p:cNvGrpSpPr>
          <p:nvPr/>
        </p:nvGrpSpPr>
        <p:grpSpPr bwMode="auto">
          <a:xfrm>
            <a:off x="5440350" y="3716733"/>
            <a:ext cx="3124200" cy="2362200"/>
            <a:chOff x="384" y="1344"/>
            <a:chExt cx="1968" cy="1488"/>
          </a:xfrm>
        </p:grpSpPr>
        <p:sp>
          <p:nvSpPr>
            <p:cNvPr id="618541" name="Oval 45"/>
            <p:cNvSpPr>
              <a:spLocks noChangeArrowheads="1"/>
            </p:cNvSpPr>
            <p:nvPr/>
          </p:nvSpPr>
          <p:spPr bwMode="auto">
            <a:xfrm>
              <a:off x="1536" y="1344"/>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5</a:t>
              </a:r>
            </a:p>
          </p:txBody>
        </p:sp>
        <p:sp>
          <p:nvSpPr>
            <p:cNvPr id="618542" name="Oval 46"/>
            <p:cNvSpPr>
              <a:spLocks noChangeArrowheads="1"/>
            </p:cNvSpPr>
            <p:nvPr/>
          </p:nvSpPr>
          <p:spPr bwMode="auto">
            <a:xfrm>
              <a:off x="960" y="1680"/>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4</a:t>
              </a:r>
            </a:p>
          </p:txBody>
        </p:sp>
        <p:cxnSp>
          <p:nvCxnSpPr>
            <p:cNvPr id="618543" name="AutoShape 47"/>
            <p:cNvCxnSpPr>
              <a:cxnSpLocks noChangeShapeType="1"/>
              <a:stCxn id="618541" idx="3"/>
              <a:endCxn id="618542" idx="7"/>
            </p:cNvCxnSpPr>
            <p:nvPr/>
          </p:nvCxnSpPr>
          <p:spPr bwMode="auto">
            <a:xfrm flipH="1">
              <a:off x="1083" y="1467"/>
              <a:ext cx="474" cy="234"/>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44" name="Oval 48"/>
            <p:cNvSpPr>
              <a:spLocks noChangeArrowheads="1"/>
            </p:cNvSpPr>
            <p:nvPr/>
          </p:nvSpPr>
          <p:spPr bwMode="auto">
            <a:xfrm>
              <a:off x="2016" y="1680"/>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3</a:t>
              </a:r>
            </a:p>
          </p:txBody>
        </p:sp>
        <p:cxnSp>
          <p:nvCxnSpPr>
            <p:cNvPr id="618545" name="AutoShape 49"/>
            <p:cNvCxnSpPr>
              <a:cxnSpLocks noChangeShapeType="1"/>
              <a:stCxn id="618541" idx="5"/>
              <a:endCxn id="618544" idx="1"/>
            </p:cNvCxnSpPr>
            <p:nvPr/>
          </p:nvCxnSpPr>
          <p:spPr bwMode="auto">
            <a:xfrm>
              <a:off x="1659" y="1467"/>
              <a:ext cx="378" cy="234"/>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46" name="Oval 50"/>
            <p:cNvSpPr>
              <a:spLocks noChangeArrowheads="1"/>
            </p:cNvSpPr>
            <p:nvPr/>
          </p:nvSpPr>
          <p:spPr bwMode="auto">
            <a:xfrm>
              <a:off x="672" y="2016"/>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3</a:t>
              </a:r>
            </a:p>
          </p:txBody>
        </p:sp>
        <p:cxnSp>
          <p:nvCxnSpPr>
            <p:cNvPr id="618547" name="AutoShape 51"/>
            <p:cNvCxnSpPr>
              <a:cxnSpLocks noChangeShapeType="1"/>
              <a:stCxn id="618542" idx="3"/>
              <a:endCxn id="618546" idx="0"/>
            </p:cNvCxnSpPr>
            <p:nvPr/>
          </p:nvCxnSpPr>
          <p:spPr bwMode="auto">
            <a:xfrm flipH="1">
              <a:off x="744" y="1803"/>
              <a:ext cx="237"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48" name="Oval 52"/>
            <p:cNvSpPr>
              <a:spLocks noChangeArrowheads="1"/>
            </p:cNvSpPr>
            <p:nvPr/>
          </p:nvSpPr>
          <p:spPr bwMode="auto">
            <a:xfrm>
              <a:off x="1248" y="2016"/>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2</a:t>
              </a:r>
            </a:p>
          </p:txBody>
        </p:sp>
        <p:cxnSp>
          <p:nvCxnSpPr>
            <p:cNvPr id="618549" name="AutoShape 53"/>
            <p:cNvCxnSpPr>
              <a:cxnSpLocks noChangeShapeType="1"/>
              <a:stCxn id="618542" idx="5"/>
              <a:endCxn id="618548" idx="0"/>
            </p:cNvCxnSpPr>
            <p:nvPr/>
          </p:nvCxnSpPr>
          <p:spPr bwMode="auto">
            <a:xfrm>
              <a:off x="1083" y="1803"/>
              <a:ext cx="237"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50" name="Oval 54"/>
            <p:cNvSpPr>
              <a:spLocks noChangeArrowheads="1"/>
            </p:cNvSpPr>
            <p:nvPr/>
          </p:nvSpPr>
          <p:spPr bwMode="auto">
            <a:xfrm>
              <a:off x="1824" y="2016"/>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2</a:t>
              </a:r>
            </a:p>
          </p:txBody>
        </p:sp>
        <p:cxnSp>
          <p:nvCxnSpPr>
            <p:cNvPr id="618551" name="AutoShape 55"/>
            <p:cNvCxnSpPr>
              <a:cxnSpLocks noChangeShapeType="1"/>
              <a:stCxn id="618544" idx="3"/>
              <a:endCxn id="618550" idx="0"/>
            </p:cNvCxnSpPr>
            <p:nvPr/>
          </p:nvCxnSpPr>
          <p:spPr bwMode="auto">
            <a:xfrm flipH="1">
              <a:off x="1896" y="1803"/>
              <a:ext cx="141"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52" name="Oval 56"/>
            <p:cNvSpPr>
              <a:spLocks noChangeArrowheads="1"/>
            </p:cNvSpPr>
            <p:nvPr/>
          </p:nvSpPr>
          <p:spPr bwMode="auto">
            <a:xfrm>
              <a:off x="2208" y="2016"/>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1</a:t>
              </a:r>
            </a:p>
          </p:txBody>
        </p:sp>
        <p:cxnSp>
          <p:nvCxnSpPr>
            <p:cNvPr id="618553" name="AutoShape 57"/>
            <p:cNvCxnSpPr>
              <a:cxnSpLocks noChangeShapeType="1"/>
              <a:stCxn id="618544" idx="5"/>
              <a:endCxn id="618552" idx="0"/>
            </p:cNvCxnSpPr>
            <p:nvPr/>
          </p:nvCxnSpPr>
          <p:spPr bwMode="auto">
            <a:xfrm>
              <a:off x="2139" y="1803"/>
              <a:ext cx="141"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54" name="Oval 58"/>
            <p:cNvSpPr>
              <a:spLocks noChangeArrowheads="1"/>
            </p:cNvSpPr>
            <p:nvPr/>
          </p:nvSpPr>
          <p:spPr bwMode="auto">
            <a:xfrm>
              <a:off x="528" y="2352"/>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2</a:t>
              </a:r>
            </a:p>
          </p:txBody>
        </p:sp>
        <p:cxnSp>
          <p:nvCxnSpPr>
            <p:cNvPr id="618555" name="AutoShape 59"/>
            <p:cNvCxnSpPr>
              <a:cxnSpLocks noChangeShapeType="1"/>
              <a:stCxn id="618546" idx="3"/>
              <a:endCxn id="618554" idx="0"/>
            </p:cNvCxnSpPr>
            <p:nvPr/>
          </p:nvCxnSpPr>
          <p:spPr bwMode="auto">
            <a:xfrm flipH="1">
              <a:off x="600" y="2139"/>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56" name="Oval 60"/>
            <p:cNvSpPr>
              <a:spLocks noChangeArrowheads="1"/>
            </p:cNvSpPr>
            <p:nvPr/>
          </p:nvSpPr>
          <p:spPr bwMode="auto">
            <a:xfrm>
              <a:off x="816" y="2352"/>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1</a:t>
              </a:r>
            </a:p>
          </p:txBody>
        </p:sp>
        <p:cxnSp>
          <p:nvCxnSpPr>
            <p:cNvPr id="618557" name="AutoShape 61"/>
            <p:cNvCxnSpPr>
              <a:cxnSpLocks noChangeShapeType="1"/>
              <a:stCxn id="618546" idx="5"/>
              <a:endCxn id="618556" idx="0"/>
            </p:cNvCxnSpPr>
            <p:nvPr/>
          </p:nvCxnSpPr>
          <p:spPr bwMode="auto">
            <a:xfrm>
              <a:off x="795" y="2139"/>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58" name="Oval 62"/>
            <p:cNvSpPr>
              <a:spLocks noChangeArrowheads="1"/>
            </p:cNvSpPr>
            <p:nvPr/>
          </p:nvSpPr>
          <p:spPr bwMode="auto">
            <a:xfrm>
              <a:off x="384" y="2688"/>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1</a:t>
              </a:r>
            </a:p>
          </p:txBody>
        </p:sp>
        <p:cxnSp>
          <p:nvCxnSpPr>
            <p:cNvPr id="618559" name="AutoShape 63"/>
            <p:cNvCxnSpPr>
              <a:cxnSpLocks noChangeShapeType="1"/>
              <a:stCxn id="618554" idx="3"/>
              <a:endCxn id="618558" idx="0"/>
            </p:cNvCxnSpPr>
            <p:nvPr/>
          </p:nvCxnSpPr>
          <p:spPr bwMode="auto">
            <a:xfrm flipH="1">
              <a:off x="456" y="2475"/>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60" name="Oval 64"/>
            <p:cNvSpPr>
              <a:spLocks noChangeArrowheads="1"/>
            </p:cNvSpPr>
            <p:nvPr/>
          </p:nvSpPr>
          <p:spPr bwMode="auto">
            <a:xfrm>
              <a:off x="672" y="2688"/>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0</a:t>
              </a:r>
            </a:p>
          </p:txBody>
        </p:sp>
        <p:cxnSp>
          <p:nvCxnSpPr>
            <p:cNvPr id="618561" name="AutoShape 65"/>
            <p:cNvCxnSpPr>
              <a:cxnSpLocks noChangeShapeType="1"/>
              <a:stCxn id="618554" idx="5"/>
              <a:endCxn id="618560" idx="0"/>
            </p:cNvCxnSpPr>
            <p:nvPr/>
          </p:nvCxnSpPr>
          <p:spPr bwMode="auto">
            <a:xfrm>
              <a:off x="651" y="2475"/>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66" name="Oval 70"/>
            <p:cNvSpPr>
              <a:spLocks noChangeArrowheads="1"/>
            </p:cNvSpPr>
            <p:nvPr/>
          </p:nvSpPr>
          <p:spPr bwMode="auto">
            <a:xfrm>
              <a:off x="1104" y="2352"/>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1</a:t>
              </a:r>
            </a:p>
          </p:txBody>
        </p:sp>
        <p:cxnSp>
          <p:nvCxnSpPr>
            <p:cNvPr id="618567" name="AutoShape 71"/>
            <p:cNvCxnSpPr>
              <a:cxnSpLocks noChangeShapeType="1"/>
              <a:stCxn id="618548" idx="3"/>
              <a:endCxn id="618566" idx="0"/>
            </p:cNvCxnSpPr>
            <p:nvPr/>
          </p:nvCxnSpPr>
          <p:spPr bwMode="auto">
            <a:xfrm flipH="1">
              <a:off x="1176" y="2139"/>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68" name="Oval 72"/>
            <p:cNvSpPr>
              <a:spLocks noChangeArrowheads="1"/>
            </p:cNvSpPr>
            <p:nvPr/>
          </p:nvSpPr>
          <p:spPr bwMode="auto">
            <a:xfrm>
              <a:off x="1392" y="2352"/>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0</a:t>
              </a:r>
            </a:p>
          </p:txBody>
        </p:sp>
        <p:cxnSp>
          <p:nvCxnSpPr>
            <p:cNvPr id="618569" name="AutoShape 73"/>
            <p:cNvCxnSpPr>
              <a:cxnSpLocks noChangeShapeType="1"/>
              <a:stCxn id="618548" idx="5"/>
              <a:endCxn id="618568" idx="0"/>
            </p:cNvCxnSpPr>
            <p:nvPr/>
          </p:nvCxnSpPr>
          <p:spPr bwMode="auto">
            <a:xfrm>
              <a:off x="1371" y="2139"/>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70" name="Oval 74"/>
            <p:cNvSpPr>
              <a:spLocks noChangeArrowheads="1"/>
            </p:cNvSpPr>
            <p:nvPr/>
          </p:nvSpPr>
          <p:spPr bwMode="auto">
            <a:xfrm>
              <a:off x="1680" y="2352"/>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1</a:t>
              </a:r>
            </a:p>
          </p:txBody>
        </p:sp>
        <p:cxnSp>
          <p:nvCxnSpPr>
            <p:cNvPr id="618571" name="AutoShape 75"/>
            <p:cNvCxnSpPr>
              <a:cxnSpLocks noChangeShapeType="1"/>
              <a:stCxn id="618550" idx="3"/>
              <a:endCxn id="618570" idx="0"/>
            </p:cNvCxnSpPr>
            <p:nvPr/>
          </p:nvCxnSpPr>
          <p:spPr bwMode="auto">
            <a:xfrm flipH="1">
              <a:off x="1752" y="2139"/>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sp>
          <p:nvSpPr>
            <p:cNvPr id="618572" name="Oval 76"/>
            <p:cNvSpPr>
              <a:spLocks noChangeArrowheads="1"/>
            </p:cNvSpPr>
            <p:nvPr/>
          </p:nvSpPr>
          <p:spPr bwMode="auto">
            <a:xfrm>
              <a:off x="1968" y="2352"/>
              <a:ext cx="144" cy="144"/>
            </a:xfrm>
            <a:prstGeom prst="ellipse">
              <a:avLst/>
            </a:prstGeom>
            <a:solidFill>
              <a:schemeClr val="tx2"/>
            </a:solidFill>
            <a:ln w="9525">
              <a:solidFill>
                <a:schemeClr val="tx1"/>
              </a:solidFill>
              <a:round/>
              <a:headEnd/>
              <a:tailEnd type="none" w="sm" len="sm"/>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wrap="none" lIns="92075" tIns="46038" rIns="92075" bIns="46038" anchor="ctr"/>
            <a:lstStyle/>
            <a:p>
              <a:pPr algn="ctr"/>
              <a:r>
                <a:rPr lang="en-US" sz="1200"/>
                <a:t>0</a:t>
              </a:r>
            </a:p>
          </p:txBody>
        </p:sp>
        <p:cxnSp>
          <p:nvCxnSpPr>
            <p:cNvPr id="618573" name="AutoShape 77"/>
            <p:cNvCxnSpPr>
              <a:cxnSpLocks noChangeShapeType="1"/>
              <a:stCxn id="618550" idx="5"/>
              <a:endCxn id="618572" idx="0"/>
            </p:cNvCxnSpPr>
            <p:nvPr/>
          </p:nvCxnSpPr>
          <p:spPr bwMode="auto">
            <a:xfrm>
              <a:off x="1947" y="2139"/>
              <a:ext cx="93" cy="213"/>
            </a:xfrm>
            <a:prstGeom prst="straightConnector1">
              <a:avLst/>
            </a:prstGeom>
            <a:noFill/>
            <a:ln w="9525">
              <a:solidFill>
                <a:schemeClr val="tx1"/>
              </a:solidFill>
              <a:round/>
              <a:headEnd/>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5921" dir="2700000" algn="ctr" rotWithShape="0">
                      <a:srgbClr val="808080"/>
                    </a:outerShdw>
                  </a:effectLst>
                </a14:hiddenEffects>
              </a:ext>
            </a:extLst>
          </p:spPr>
        </p:cxnSp>
      </p:grpSp>
      <p:sp>
        <p:nvSpPr>
          <p:cNvPr id="2" name="Footer Placeholder 1"/>
          <p:cNvSpPr>
            <a:spLocks noGrp="1"/>
          </p:cNvSpPr>
          <p:nvPr>
            <p:ph type="ftr" sz="quarter" idx="11"/>
          </p:nvPr>
        </p:nvSpPr>
        <p:spPr/>
        <p:txBody>
          <a:bodyPr/>
          <a:lstStyle/>
          <a:p>
            <a:r>
              <a:rPr lang="en-US"/>
              <a:t>CS 477/677 - Lecture 18</a:t>
            </a:r>
          </a:p>
        </p:txBody>
      </p:sp>
      <p:sp>
        <p:nvSpPr>
          <p:cNvPr id="4" name="Slide Number Placeholder 3"/>
          <p:cNvSpPr>
            <a:spLocks noGrp="1"/>
          </p:cNvSpPr>
          <p:nvPr>
            <p:ph type="sldNum" sz="quarter" idx="12"/>
          </p:nvPr>
        </p:nvSpPr>
        <p:spPr/>
        <p:txBody>
          <a:bodyPr/>
          <a:lstStyle/>
          <a:p>
            <a:fld id="{D121A9E4-027E-6D48-8F40-DD130E118377}" type="slidenum">
              <a:rPr lang="en-US" smtClean="0"/>
              <a:pPr/>
              <a:t>20</a:t>
            </a:fld>
            <a:endParaRPr lang="en-US"/>
          </a:p>
        </p:txBody>
      </p:sp>
    </p:spTree>
    <p:extLst>
      <p:ext uri="{BB962C8B-B14F-4D97-AF65-F5344CB8AC3E}">
        <p14:creationId xmlns:p14="http://schemas.microsoft.com/office/powerpoint/2010/main" val="1922477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p:txBody>
          <a:bodyPr/>
          <a:lstStyle/>
          <a:p>
            <a:r>
              <a:rPr lang="en-US" dirty="0"/>
              <a:t>3. Compute the Optimal Value</a:t>
            </a:r>
            <a:endParaRPr lang="en-US" sz="3200" dirty="0"/>
          </a:p>
        </p:txBody>
      </p:sp>
      <p:sp>
        <p:nvSpPr>
          <p:cNvPr id="489475" name="Rectangle 3"/>
          <p:cNvSpPr>
            <a:spLocks noGrp="1" noChangeArrowheads="1"/>
          </p:cNvSpPr>
          <p:nvPr>
            <p:ph type="body" idx="1"/>
          </p:nvPr>
        </p:nvSpPr>
        <p:spPr/>
        <p:txBody>
          <a:bodyPr/>
          <a:lstStyle/>
          <a:p>
            <a:r>
              <a:rPr lang="en-US" dirty="0">
                <a:solidFill>
                  <a:srgbClr val="262626"/>
                </a:solidFill>
              </a:rPr>
              <a:t>Compute values in increasing order of j</a:t>
            </a:r>
          </a:p>
        </p:txBody>
      </p:sp>
      <p:sp>
        <p:nvSpPr>
          <p:cNvPr id="489479" name="Text Box 7"/>
          <p:cNvSpPr txBox="1">
            <a:spLocks noChangeArrowheads="1"/>
          </p:cNvSpPr>
          <p:nvPr/>
        </p:nvSpPr>
        <p:spPr bwMode="auto">
          <a:xfrm>
            <a:off x="593946" y="1933938"/>
            <a:ext cx="7447001" cy="4616648"/>
          </a:xfrm>
          <a:prstGeom prst="rect">
            <a:avLst/>
          </a:prstGeom>
          <a:noFill/>
          <a:ln>
            <a:noFill/>
          </a:ln>
          <a:effectLst/>
        </p:spPr>
        <p:txBody>
          <a:bodyPr wrap="square" lIns="182880" tIns="91440" rIns="137160" bIns="91440">
            <a:spAutoFit/>
          </a:bodyPr>
          <a:lstStyle/>
          <a:p>
            <a:r>
              <a:rPr lang="en-US" sz="2400" dirty="0">
                <a:solidFill>
                  <a:srgbClr val="003399"/>
                </a:solidFill>
                <a:latin typeface="Century Gothic"/>
                <a:cs typeface="Century Gothic"/>
              </a:rPr>
              <a:t>Input</a:t>
            </a:r>
            <a:r>
              <a:rPr lang="en-US" sz="2400" dirty="0">
                <a:latin typeface="Century Gothic"/>
                <a:cs typeface="Century Gothic"/>
              </a:rPr>
              <a:t>: </a:t>
            </a:r>
            <a:r>
              <a:rPr lang="en-US" sz="2400" dirty="0">
                <a:latin typeface="Comic Sans MS"/>
                <a:cs typeface="Comic Sans MS"/>
              </a:rPr>
              <a:t>n, s</a:t>
            </a:r>
            <a:r>
              <a:rPr lang="en-US" sz="2400" baseline="-25000" dirty="0">
                <a:latin typeface="Comic Sans MS"/>
                <a:cs typeface="Comic Sans MS"/>
              </a:rPr>
              <a:t>1</a:t>
            </a:r>
            <a:r>
              <a:rPr lang="en-US" sz="2400" dirty="0">
                <a:latin typeface="Comic Sans MS"/>
                <a:cs typeface="Comic Sans MS"/>
              </a:rPr>
              <a:t>,…,</a:t>
            </a:r>
            <a:r>
              <a:rPr lang="en-US" sz="2400" dirty="0" err="1">
                <a:latin typeface="Comic Sans MS"/>
                <a:cs typeface="Comic Sans MS"/>
              </a:rPr>
              <a:t>s</a:t>
            </a:r>
            <a:r>
              <a:rPr lang="en-US" sz="2400" baseline="-25000" dirty="0" err="1">
                <a:latin typeface="Comic Sans MS"/>
                <a:cs typeface="Comic Sans MS"/>
              </a:rPr>
              <a:t>n</a:t>
            </a:r>
            <a:r>
              <a:rPr lang="en-US" sz="2400" baseline="-25000" dirty="0">
                <a:latin typeface="Comic Sans MS"/>
                <a:cs typeface="Comic Sans MS"/>
              </a:rPr>
              <a:t> , </a:t>
            </a:r>
            <a:r>
              <a:rPr lang="en-US" sz="2400" dirty="0">
                <a:latin typeface="Comic Sans MS"/>
                <a:cs typeface="Comic Sans MS"/>
              </a:rPr>
              <a:t>f</a:t>
            </a:r>
            <a:r>
              <a:rPr lang="en-US" sz="2400" baseline="-25000" dirty="0">
                <a:latin typeface="Comic Sans MS"/>
                <a:cs typeface="Comic Sans MS"/>
              </a:rPr>
              <a:t>1</a:t>
            </a:r>
            <a:r>
              <a:rPr lang="en-US" sz="2400" dirty="0">
                <a:latin typeface="Comic Sans MS"/>
                <a:cs typeface="Comic Sans MS"/>
              </a:rPr>
              <a:t>,…,</a:t>
            </a:r>
            <a:r>
              <a:rPr lang="en-US" sz="2400" dirty="0" err="1">
                <a:latin typeface="Comic Sans MS"/>
                <a:cs typeface="Comic Sans MS"/>
              </a:rPr>
              <a:t>f</a:t>
            </a:r>
            <a:r>
              <a:rPr lang="en-US" sz="2400" baseline="-25000" dirty="0" err="1">
                <a:latin typeface="Comic Sans MS"/>
                <a:cs typeface="Comic Sans MS"/>
              </a:rPr>
              <a:t>n</a:t>
            </a:r>
            <a:r>
              <a:rPr lang="en-US" sz="2400" baseline="-25000" dirty="0">
                <a:latin typeface="Comic Sans MS"/>
                <a:cs typeface="Comic Sans MS"/>
              </a:rPr>
              <a:t> , </a:t>
            </a:r>
            <a:r>
              <a:rPr lang="en-US" sz="2400" dirty="0">
                <a:latin typeface="Comic Sans MS"/>
                <a:cs typeface="Comic Sans MS"/>
              </a:rPr>
              <a:t>v</a:t>
            </a:r>
            <a:r>
              <a:rPr lang="en-US" sz="2400" baseline="-25000" dirty="0">
                <a:latin typeface="Comic Sans MS"/>
                <a:cs typeface="Comic Sans MS"/>
              </a:rPr>
              <a:t>1</a:t>
            </a:r>
            <a:r>
              <a:rPr lang="en-US" sz="2400" dirty="0">
                <a:latin typeface="Comic Sans MS"/>
                <a:cs typeface="Comic Sans MS"/>
              </a:rPr>
              <a:t>,…</a:t>
            </a:r>
            <a:r>
              <a:rPr lang="en-US" sz="2400" dirty="0">
                <a:latin typeface="+mn-lt"/>
              </a:rPr>
              <a:t>,</a:t>
            </a:r>
            <a:r>
              <a:rPr lang="en-US" sz="2400" dirty="0" err="1">
                <a:latin typeface="+mn-lt"/>
              </a:rPr>
              <a:t>v</a:t>
            </a:r>
            <a:r>
              <a:rPr lang="en-US" sz="2400" baseline="-25000" dirty="0" err="1">
                <a:latin typeface="+mn-lt"/>
              </a:rPr>
              <a:t>n</a:t>
            </a:r>
            <a:endParaRPr lang="en-US" sz="2400" dirty="0">
              <a:latin typeface="+mn-lt"/>
            </a:endParaRPr>
          </a:p>
          <a:p>
            <a:endParaRPr lang="en-US" sz="2400" dirty="0">
              <a:latin typeface="+mn-lt"/>
            </a:endParaRPr>
          </a:p>
          <a:p>
            <a:r>
              <a:rPr lang="en-US" sz="2400" dirty="0">
                <a:solidFill>
                  <a:srgbClr val="003399"/>
                </a:solidFill>
                <a:latin typeface="Century Gothic"/>
                <a:cs typeface="Century Gothic"/>
              </a:rPr>
              <a:t>Sort</a:t>
            </a:r>
            <a:r>
              <a:rPr lang="en-US" sz="2400" dirty="0">
                <a:latin typeface="Century Gothic"/>
                <a:cs typeface="Century Gothic"/>
              </a:rPr>
              <a:t> jobs by finish times so that </a:t>
            </a:r>
            <a:r>
              <a:rPr lang="en-US" sz="2400" dirty="0">
                <a:latin typeface="Comic Sans MS"/>
                <a:cs typeface="Comic Sans MS"/>
              </a:rPr>
              <a:t>f</a:t>
            </a:r>
            <a:r>
              <a:rPr lang="en-US" sz="2400" baseline="-25000" dirty="0">
                <a:latin typeface="Comic Sans MS"/>
                <a:cs typeface="Comic Sans MS"/>
              </a:rPr>
              <a:t>1</a:t>
            </a:r>
            <a:r>
              <a:rPr lang="en-US" sz="2400" dirty="0">
                <a:latin typeface="Comic Sans MS"/>
                <a:cs typeface="Comic Sans MS"/>
              </a:rPr>
              <a:t> </a:t>
            </a:r>
            <a:r>
              <a:rPr lang="en-US" sz="2400" dirty="0">
                <a:latin typeface="Comic Sans MS"/>
                <a:cs typeface="Comic Sans MS"/>
                <a:sym typeface="Symbol" charset="0"/>
              </a:rPr>
              <a:t>≤</a:t>
            </a:r>
            <a:r>
              <a:rPr lang="en-US" sz="2400" dirty="0">
                <a:latin typeface="Comic Sans MS"/>
                <a:cs typeface="Comic Sans MS"/>
              </a:rPr>
              <a:t> f</a:t>
            </a:r>
            <a:r>
              <a:rPr lang="en-US" sz="2400" baseline="-25000" dirty="0">
                <a:latin typeface="Comic Sans MS"/>
                <a:cs typeface="Comic Sans MS"/>
              </a:rPr>
              <a:t>2</a:t>
            </a:r>
            <a:r>
              <a:rPr lang="en-US" sz="2400" dirty="0">
                <a:latin typeface="Comic Sans MS"/>
                <a:cs typeface="Comic Sans MS"/>
              </a:rPr>
              <a:t> </a:t>
            </a:r>
            <a:r>
              <a:rPr lang="en-US" sz="2400" dirty="0">
                <a:latin typeface="Comic Sans MS"/>
                <a:cs typeface="Comic Sans MS"/>
                <a:sym typeface="Symbol" charset="0"/>
              </a:rPr>
              <a:t>≤</a:t>
            </a:r>
            <a:r>
              <a:rPr lang="en-US" sz="2400" dirty="0">
                <a:latin typeface="Comic Sans MS"/>
                <a:cs typeface="Comic Sans MS"/>
              </a:rPr>
              <a:t> ... </a:t>
            </a:r>
            <a:r>
              <a:rPr lang="en-US" sz="2400" dirty="0">
                <a:latin typeface="Comic Sans MS"/>
                <a:cs typeface="Comic Sans MS"/>
                <a:sym typeface="Symbol" charset="0"/>
              </a:rPr>
              <a:t>≤</a:t>
            </a:r>
            <a:r>
              <a:rPr lang="en-US" sz="2400" dirty="0">
                <a:latin typeface="Comic Sans MS"/>
                <a:cs typeface="Comic Sans MS"/>
              </a:rPr>
              <a:t> </a:t>
            </a:r>
            <a:r>
              <a:rPr lang="en-US" sz="2400" dirty="0" err="1">
                <a:latin typeface="Comic Sans MS"/>
                <a:cs typeface="Comic Sans MS"/>
              </a:rPr>
              <a:t>f</a:t>
            </a:r>
            <a:r>
              <a:rPr lang="en-US" sz="2400" baseline="-25000" dirty="0" err="1">
                <a:latin typeface="Comic Sans MS"/>
                <a:cs typeface="Comic Sans MS"/>
              </a:rPr>
              <a:t>n</a:t>
            </a:r>
            <a:endParaRPr lang="en-US" sz="2400" dirty="0">
              <a:latin typeface="Comic Sans MS"/>
              <a:cs typeface="Comic Sans MS"/>
            </a:endParaRPr>
          </a:p>
          <a:p>
            <a:endParaRPr lang="en-US" sz="2400" dirty="0">
              <a:latin typeface="+mn-lt"/>
            </a:endParaRPr>
          </a:p>
          <a:p>
            <a:r>
              <a:rPr lang="en-US" sz="2400" dirty="0">
                <a:solidFill>
                  <a:srgbClr val="003399"/>
                </a:solidFill>
                <a:latin typeface="Century Gothic"/>
                <a:cs typeface="Century Gothic"/>
              </a:rPr>
              <a:t>Compute</a:t>
            </a:r>
            <a:r>
              <a:rPr lang="en-US" sz="2400" dirty="0">
                <a:latin typeface="+mn-lt"/>
              </a:rPr>
              <a:t> </a:t>
            </a:r>
            <a:r>
              <a:rPr lang="en-US" sz="2400" dirty="0">
                <a:latin typeface="Comic Sans MS"/>
                <a:cs typeface="Comic Sans MS"/>
              </a:rPr>
              <a:t>p(1), p(2), …, p(n)</a:t>
            </a:r>
          </a:p>
          <a:p>
            <a:endParaRPr lang="en-US" sz="2400" dirty="0">
              <a:latin typeface="+mn-lt"/>
            </a:endParaRPr>
          </a:p>
          <a:p>
            <a:r>
              <a:rPr lang="en-US" sz="2400" dirty="0">
                <a:latin typeface="Century Gothic"/>
                <a:cs typeface="Century Gothic"/>
              </a:rPr>
              <a:t>Iterative-Compute-Opt </a:t>
            </a:r>
          </a:p>
          <a:p>
            <a:r>
              <a:rPr lang="en-US" sz="2400" dirty="0">
                <a:latin typeface="+mn-lt"/>
              </a:rPr>
              <a:t>{</a:t>
            </a:r>
          </a:p>
          <a:p>
            <a:r>
              <a:rPr lang="en-US" sz="2400" dirty="0">
                <a:latin typeface="+mn-lt"/>
              </a:rPr>
              <a:t>   </a:t>
            </a:r>
            <a:r>
              <a:rPr lang="en-US" sz="2400" dirty="0">
                <a:latin typeface="Comic Sans MS"/>
                <a:cs typeface="Comic Sans MS"/>
              </a:rPr>
              <a:t>M[0]</a:t>
            </a:r>
            <a:r>
              <a:rPr lang="en-US" sz="2400" dirty="0">
                <a:latin typeface="+mn-lt"/>
              </a:rPr>
              <a:t> </a:t>
            </a:r>
            <a:r>
              <a:rPr lang="en-US" sz="2400" dirty="0">
                <a:latin typeface="Century Gothic"/>
                <a:cs typeface="Century Gothic"/>
              </a:rPr>
              <a:t>= 0</a:t>
            </a:r>
            <a:endParaRPr lang="en-US" sz="2400" dirty="0">
              <a:solidFill>
                <a:schemeClr val="accent1"/>
              </a:solidFill>
              <a:latin typeface="Century Gothic"/>
              <a:cs typeface="Century Gothic"/>
            </a:endParaRPr>
          </a:p>
          <a:p>
            <a:r>
              <a:rPr lang="en-US" sz="2400" dirty="0">
                <a:solidFill>
                  <a:srgbClr val="003399"/>
                </a:solidFill>
                <a:latin typeface="Century Gothic"/>
                <a:cs typeface="Century Gothic"/>
              </a:rPr>
              <a:t>   for</a:t>
            </a:r>
            <a:r>
              <a:rPr lang="en-US" sz="2400" dirty="0">
                <a:solidFill>
                  <a:schemeClr val="accent1"/>
                </a:solidFill>
                <a:latin typeface="Century Gothic"/>
                <a:cs typeface="Century Gothic"/>
              </a:rPr>
              <a:t> </a:t>
            </a:r>
            <a:r>
              <a:rPr lang="en-US" sz="2400" dirty="0">
                <a:latin typeface="Century Gothic"/>
                <a:cs typeface="Century Gothic"/>
              </a:rPr>
              <a:t>j = 1 to n</a:t>
            </a:r>
          </a:p>
          <a:p>
            <a:r>
              <a:rPr lang="en-US" sz="2400" dirty="0">
                <a:solidFill>
                  <a:schemeClr val="accent1"/>
                </a:solidFill>
                <a:latin typeface="+mn-lt"/>
              </a:rPr>
              <a:t>      </a:t>
            </a:r>
            <a:r>
              <a:rPr lang="en-US" sz="2400" dirty="0">
                <a:latin typeface="Comic Sans MS"/>
                <a:cs typeface="Comic Sans MS"/>
              </a:rPr>
              <a:t>M[j]</a:t>
            </a:r>
            <a:r>
              <a:rPr lang="en-US" sz="2400" dirty="0">
                <a:latin typeface="+mn-lt"/>
              </a:rPr>
              <a:t> = </a:t>
            </a:r>
            <a:r>
              <a:rPr lang="en-US" sz="2400" dirty="0">
                <a:latin typeface="Century Gothic"/>
                <a:cs typeface="Century Gothic"/>
              </a:rPr>
              <a:t>max</a:t>
            </a:r>
            <a:r>
              <a:rPr lang="en-US" sz="2400" dirty="0">
                <a:latin typeface="+mn-lt"/>
              </a:rPr>
              <a:t>(</a:t>
            </a:r>
            <a:r>
              <a:rPr lang="en-US" sz="2400" dirty="0" err="1">
                <a:latin typeface="Comic Sans MS"/>
                <a:cs typeface="Comic Sans MS"/>
              </a:rPr>
              <a:t>v</a:t>
            </a:r>
            <a:r>
              <a:rPr lang="en-US" sz="2400" baseline="-25000" dirty="0" err="1">
                <a:latin typeface="Comic Sans MS"/>
                <a:cs typeface="Comic Sans MS"/>
              </a:rPr>
              <a:t>j</a:t>
            </a:r>
            <a:r>
              <a:rPr lang="en-US" sz="2400" dirty="0">
                <a:latin typeface="+mn-lt"/>
              </a:rPr>
              <a:t> + </a:t>
            </a:r>
            <a:r>
              <a:rPr lang="en-US" sz="2400" dirty="0">
                <a:latin typeface="Comic Sans MS"/>
                <a:cs typeface="Comic Sans MS"/>
              </a:rPr>
              <a:t>M[p(j)]</a:t>
            </a:r>
            <a:r>
              <a:rPr lang="en-US" sz="2400" dirty="0">
                <a:latin typeface="+mn-lt"/>
              </a:rPr>
              <a:t>, </a:t>
            </a:r>
            <a:r>
              <a:rPr lang="en-US" sz="2400" dirty="0">
                <a:latin typeface="Comic Sans MS"/>
                <a:cs typeface="Comic Sans MS"/>
              </a:rPr>
              <a:t>M[j-1]</a:t>
            </a:r>
            <a:r>
              <a:rPr lang="en-US" sz="2400" dirty="0">
                <a:latin typeface="+mn-lt"/>
              </a:rPr>
              <a:t>)</a:t>
            </a:r>
          </a:p>
          <a:p>
            <a:r>
              <a:rPr lang="en-US" sz="2400" dirty="0">
                <a:latin typeface="+mn-lt"/>
              </a:rPr>
              <a:t>}</a:t>
            </a:r>
          </a:p>
        </p:txBody>
      </p:sp>
      <p:sp>
        <p:nvSpPr>
          <p:cNvPr id="2" name="Footer Placeholder 1"/>
          <p:cNvSpPr>
            <a:spLocks noGrp="1"/>
          </p:cNvSpPr>
          <p:nvPr>
            <p:ph type="ftr" sz="quarter" idx="11"/>
          </p:nvPr>
        </p:nvSpPr>
        <p:spPr/>
        <p:txBody>
          <a:bodyPr/>
          <a:lstStyle/>
          <a:p>
            <a:r>
              <a:rPr lang="en-US"/>
              <a:t>CS 477/677 - Lecture 18</a:t>
            </a:r>
          </a:p>
        </p:txBody>
      </p:sp>
      <p:sp>
        <p:nvSpPr>
          <p:cNvPr id="4" name="Slide Number Placeholder 3"/>
          <p:cNvSpPr>
            <a:spLocks noGrp="1"/>
          </p:cNvSpPr>
          <p:nvPr>
            <p:ph type="sldNum" sz="quarter" idx="12"/>
          </p:nvPr>
        </p:nvSpPr>
        <p:spPr/>
        <p:txBody>
          <a:bodyPr/>
          <a:lstStyle/>
          <a:p>
            <a:fld id="{D121A9E4-027E-6D48-8F40-DD130E118377}" type="slidenum">
              <a:rPr lang="en-US" smtClean="0"/>
              <a:pPr/>
              <a:t>21</a:t>
            </a:fld>
            <a:endParaRPr lang="en-US"/>
          </a:p>
        </p:txBody>
      </p:sp>
    </p:spTree>
    <p:extLst>
      <p:ext uri="{BB962C8B-B14F-4D97-AF65-F5344CB8AC3E}">
        <p14:creationId xmlns:p14="http://schemas.microsoft.com/office/powerpoint/2010/main" val="1759706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8" name="Text Box 4"/>
          <p:cNvSpPr txBox="1">
            <a:spLocks noChangeArrowheads="1"/>
          </p:cNvSpPr>
          <p:nvPr/>
        </p:nvSpPr>
        <p:spPr bwMode="auto">
          <a:xfrm>
            <a:off x="302233" y="1607845"/>
            <a:ext cx="8489652" cy="5250155"/>
          </a:xfrm>
          <a:prstGeom prst="rect">
            <a:avLst/>
          </a:prstGeom>
          <a:noFill/>
          <a:ln>
            <a:noFill/>
          </a:ln>
          <a:effectLst/>
        </p:spPr>
        <p:txBody>
          <a:bodyPr wrap="square" lIns="182880" tIns="91440" rIns="137160" bIns="91440">
            <a:spAutoFit/>
          </a:bodyPr>
          <a:lstStyle/>
          <a:p>
            <a:r>
              <a:rPr lang="en-US" sz="2000" dirty="0">
                <a:solidFill>
                  <a:srgbClr val="003399"/>
                </a:solidFill>
                <a:latin typeface="+mn-lt"/>
              </a:rPr>
              <a:t>Input</a:t>
            </a:r>
            <a:r>
              <a:rPr lang="en-US" sz="2000" dirty="0">
                <a:latin typeface="+mn-lt"/>
              </a:rPr>
              <a:t>: </a:t>
            </a:r>
            <a:r>
              <a:rPr lang="en-US" sz="2000" dirty="0">
                <a:latin typeface="Comic Sans MS"/>
                <a:cs typeface="Comic Sans MS"/>
              </a:rPr>
              <a:t>n, s</a:t>
            </a:r>
            <a:r>
              <a:rPr lang="en-US" sz="2000" baseline="-25000" dirty="0">
                <a:latin typeface="Comic Sans MS"/>
                <a:cs typeface="Comic Sans MS"/>
              </a:rPr>
              <a:t>1</a:t>
            </a:r>
            <a:r>
              <a:rPr lang="en-US" sz="2000" dirty="0">
                <a:latin typeface="Comic Sans MS"/>
                <a:cs typeface="Comic Sans MS"/>
              </a:rPr>
              <a:t>,…,</a:t>
            </a:r>
            <a:r>
              <a:rPr lang="en-US" sz="2000" dirty="0" err="1">
                <a:latin typeface="Comic Sans MS"/>
                <a:cs typeface="Comic Sans MS"/>
              </a:rPr>
              <a:t>s</a:t>
            </a:r>
            <a:r>
              <a:rPr lang="en-US" sz="2000" baseline="-25000" dirty="0" err="1">
                <a:latin typeface="Comic Sans MS"/>
                <a:cs typeface="Comic Sans MS"/>
              </a:rPr>
              <a:t>n</a:t>
            </a:r>
            <a:r>
              <a:rPr lang="en-US" sz="2000" baseline="-25000" dirty="0">
                <a:latin typeface="Comic Sans MS"/>
                <a:cs typeface="Comic Sans MS"/>
              </a:rPr>
              <a:t> , </a:t>
            </a:r>
            <a:r>
              <a:rPr lang="en-US" sz="2000" dirty="0">
                <a:latin typeface="Comic Sans MS"/>
                <a:cs typeface="Comic Sans MS"/>
              </a:rPr>
              <a:t>f</a:t>
            </a:r>
            <a:r>
              <a:rPr lang="en-US" sz="2000" baseline="-25000" dirty="0">
                <a:latin typeface="Comic Sans MS"/>
                <a:cs typeface="Comic Sans MS"/>
              </a:rPr>
              <a:t>1</a:t>
            </a:r>
            <a:r>
              <a:rPr lang="en-US" sz="2000" dirty="0">
                <a:latin typeface="Comic Sans MS"/>
                <a:cs typeface="Comic Sans MS"/>
              </a:rPr>
              <a:t>,…,</a:t>
            </a:r>
            <a:r>
              <a:rPr lang="en-US" sz="2000" dirty="0" err="1">
                <a:latin typeface="Comic Sans MS"/>
                <a:cs typeface="Comic Sans MS"/>
              </a:rPr>
              <a:t>f</a:t>
            </a:r>
            <a:r>
              <a:rPr lang="en-US" sz="2000" baseline="-25000" dirty="0" err="1">
                <a:latin typeface="Comic Sans MS"/>
                <a:cs typeface="Comic Sans MS"/>
              </a:rPr>
              <a:t>n</a:t>
            </a:r>
            <a:r>
              <a:rPr lang="en-US" sz="2000" baseline="-25000" dirty="0">
                <a:latin typeface="Comic Sans MS"/>
                <a:cs typeface="Comic Sans MS"/>
              </a:rPr>
              <a:t> , </a:t>
            </a:r>
            <a:r>
              <a:rPr lang="en-US" sz="2000" dirty="0">
                <a:latin typeface="Comic Sans MS"/>
                <a:cs typeface="Comic Sans MS"/>
              </a:rPr>
              <a:t>v</a:t>
            </a:r>
            <a:r>
              <a:rPr lang="en-US" sz="2000" baseline="-25000" dirty="0">
                <a:latin typeface="Comic Sans MS"/>
                <a:cs typeface="Comic Sans MS"/>
              </a:rPr>
              <a:t>1</a:t>
            </a:r>
            <a:r>
              <a:rPr lang="en-US" sz="2000" dirty="0">
                <a:latin typeface="Comic Sans MS"/>
                <a:cs typeface="Comic Sans MS"/>
              </a:rPr>
              <a:t>,…,</a:t>
            </a:r>
            <a:r>
              <a:rPr lang="en-US" sz="2000" dirty="0" err="1">
                <a:latin typeface="Comic Sans MS"/>
                <a:cs typeface="Comic Sans MS"/>
              </a:rPr>
              <a:t>v</a:t>
            </a:r>
            <a:r>
              <a:rPr lang="en-US" sz="2000" baseline="-25000" dirty="0" err="1">
                <a:latin typeface="Comic Sans MS"/>
                <a:cs typeface="Comic Sans MS"/>
              </a:rPr>
              <a:t>n</a:t>
            </a:r>
            <a:endParaRPr lang="en-US" sz="2000" dirty="0">
              <a:latin typeface="Comic Sans MS"/>
              <a:cs typeface="Comic Sans MS"/>
            </a:endParaRPr>
          </a:p>
          <a:p>
            <a:r>
              <a:rPr lang="en-US" sz="2000" dirty="0">
                <a:solidFill>
                  <a:srgbClr val="003399"/>
                </a:solidFill>
                <a:latin typeface="+mn-lt"/>
              </a:rPr>
              <a:t>Sort</a:t>
            </a:r>
            <a:r>
              <a:rPr lang="en-US" sz="2000" dirty="0">
                <a:latin typeface="+mn-lt"/>
              </a:rPr>
              <a:t> jobs by finish times so that </a:t>
            </a:r>
            <a:r>
              <a:rPr lang="en-US" sz="2000" dirty="0">
                <a:latin typeface="Comic Sans MS"/>
                <a:cs typeface="Comic Sans MS"/>
              </a:rPr>
              <a:t>f</a:t>
            </a:r>
            <a:r>
              <a:rPr lang="en-US" sz="2000" baseline="-25000" dirty="0">
                <a:latin typeface="Comic Sans MS"/>
                <a:cs typeface="Comic Sans MS"/>
              </a:rPr>
              <a:t>1</a:t>
            </a:r>
            <a:r>
              <a:rPr lang="en-US" sz="2000" dirty="0">
                <a:latin typeface="Comic Sans MS"/>
                <a:cs typeface="Comic Sans MS"/>
              </a:rPr>
              <a:t> </a:t>
            </a:r>
            <a:r>
              <a:rPr lang="en-US" sz="2000" dirty="0">
                <a:latin typeface="Comic Sans MS"/>
                <a:cs typeface="Comic Sans MS"/>
                <a:sym typeface="Symbol" charset="0"/>
              </a:rPr>
              <a:t>≤</a:t>
            </a:r>
            <a:r>
              <a:rPr lang="en-US" sz="2000" dirty="0">
                <a:latin typeface="Comic Sans MS"/>
                <a:cs typeface="Comic Sans MS"/>
              </a:rPr>
              <a:t> f</a:t>
            </a:r>
            <a:r>
              <a:rPr lang="en-US" sz="2000" baseline="-25000" dirty="0">
                <a:latin typeface="Comic Sans MS"/>
                <a:cs typeface="Comic Sans MS"/>
              </a:rPr>
              <a:t>2</a:t>
            </a:r>
            <a:r>
              <a:rPr lang="en-US" sz="2000" dirty="0">
                <a:latin typeface="Comic Sans MS"/>
                <a:cs typeface="Comic Sans MS"/>
              </a:rPr>
              <a:t> </a:t>
            </a:r>
            <a:r>
              <a:rPr lang="en-US" sz="2000" dirty="0">
                <a:latin typeface="Comic Sans MS"/>
                <a:cs typeface="Comic Sans MS"/>
                <a:sym typeface="Symbol" charset="0"/>
              </a:rPr>
              <a:t>≤</a:t>
            </a:r>
            <a:r>
              <a:rPr lang="en-US" sz="2000" dirty="0">
                <a:latin typeface="Comic Sans MS"/>
                <a:cs typeface="Comic Sans MS"/>
              </a:rPr>
              <a:t> ... </a:t>
            </a:r>
            <a:r>
              <a:rPr lang="en-US" sz="2000" dirty="0">
                <a:latin typeface="Comic Sans MS"/>
                <a:cs typeface="Comic Sans MS"/>
                <a:sym typeface="Symbol" charset="0"/>
              </a:rPr>
              <a:t>≤</a:t>
            </a:r>
            <a:r>
              <a:rPr lang="en-US" sz="2000" dirty="0">
                <a:latin typeface="Comic Sans MS"/>
                <a:cs typeface="Comic Sans MS"/>
              </a:rPr>
              <a:t> f</a:t>
            </a:r>
            <a:r>
              <a:rPr lang="en-US" sz="2000" baseline="-25000" dirty="0">
                <a:latin typeface="Comic Sans MS"/>
                <a:cs typeface="Comic Sans MS"/>
              </a:rPr>
              <a:t>n</a:t>
            </a:r>
            <a:r>
              <a:rPr lang="en-US" sz="2000" dirty="0">
                <a:latin typeface="+mn-lt"/>
              </a:rPr>
              <a:t>.</a:t>
            </a:r>
          </a:p>
          <a:p>
            <a:r>
              <a:rPr lang="en-US" sz="2000" dirty="0">
                <a:solidFill>
                  <a:srgbClr val="003399"/>
                </a:solidFill>
                <a:latin typeface="+mn-lt"/>
              </a:rPr>
              <a:t>Compute</a:t>
            </a:r>
            <a:r>
              <a:rPr lang="en-US" sz="2000" dirty="0">
                <a:latin typeface="+mn-lt"/>
              </a:rPr>
              <a:t> </a:t>
            </a:r>
            <a:r>
              <a:rPr lang="en-US" sz="2000" dirty="0">
                <a:latin typeface="Comic Sans MS"/>
                <a:cs typeface="Comic Sans MS"/>
              </a:rPr>
              <a:t>p(1), p(2), …, p(n)</a:t>
            </a:r>
          </a:p>
          <a:p>
            <a:endParaRPr lang="en-US" sz="2000" dirty="0">
              <a:latin typeface="+mn-lt"/>
            </a:endParaRPr>
          </a:p>
          <a:p>
            <a:pPr>
              <a:lnSpc>
                <a:spcPts val="3000"/>
              </a:lnSpc>
            </a:pPr>
            <a:r>
              <a:rPr lang="en-US" sz="2000" dirty="0">
                <a:solidFill>
                  <a:srgbClr val="003399"/>
                </a:solidFill>
                <a:latin typeface="+mn-lt"/>
              </a:rPr>
              <a:t>for</a:t>
            </a:r>
            <a:r>
              <a:rPr lang="en-US" sz="2000" dirty="0">
                <a:solidFill>
                  <a:schemeClr val="accent1"/>
                </a:solidFill>
                <a:latin typeface="+mn-lt"/>
              </a:rPr>
              <a:t> </a:t>
            </a:r>
            <a:r>
              <a:rPr lang="en-US" sz="2000" dirty="0">
                <a:latin typeface="Comic Sans MS"/>
                <a:cs typeface="Comic Sans MS"/>
              </a:rPr>
              <a:t>j </a:t>
            </a:r>
            <a:r>
              <a:rPr lang="en-US" sz="2000" dirty="0">
                <a:latin typeface="+mn-lt"/>
              </a:rPr>
              <a:t>= 1 to </a:t>
            </a:r>
            <a:r>
              <a:rPr lang="en-US" sz="2000" dirty="0">
                <a:latin typeface="Comic Sans MS"/>
                <a:cs typeface="Comic Sans MS"/>
              </a:rPr>
              <a:t>n</a:t>
            </a:r>
          </a:p>
          <a:p>
            <a:pPr>
              <a:lnSpc>
                <a:spcPts val="3000"/>
              </a:lnSpc>
            </a:pPr>
            <a:r>
              <a:rPr lang="en-US" sz="2000" dirty="0">
                <a:latin typeface="+mn-lt"/>
              </a:rPr>
              <a:t>   </a:t>
            </a:r>
            <a:r>
              <a:rPr lang="en-US" sz="2000" dirty="0">
                <a:latin typeface="Comic Sans MS"/>
                <a:cs typeface="Comic Sans MS"/>
              </a:rPr>
              <a:t>M[j] </a:t>
            </a:r>
            <a:r>
              <a:rPr lang="en-US" sz="2000" dirty="0">
                <a:latin typeface="+mn-lt"/>
              </a:rPr>
              <a:t>= empty</a:t>
            </a:r>
          </a:p>
          <a:p>
            <a:pPr>
              <a:lnSpc>
                <a:spcPts val="3000"/>
              </a:lnSpc>
            </a:pPr>
            <a:r>
              <a:rPr lang="en-US" sz="2000" dirty="0">
                <a:latin typeface="Comic Sans MS"/>
                <a:cs typeface="Comic Sans MS"/>
              </a:rPr>
              <a:t>M[j] </a:t>
            </a:r>
            <a:r>
              <a:rPr lang="en-US" sz="2000" dirty="0">
                <a:latin typeface="+mn-lt"/>
              </a:rPr>
              <a:t>= 0</a:t>
            </a:r>
          </a:p>
          <a:p>
            <a:pPr>
              <a:lnSpc>
                <a:spcPts val="3000"/>
              </a:lnSpc>
            </a:pPr>
            <a:endParaRPr lang="en-US" sz="2000" dirty="0">
              <a:latin typeface="+mn-lt"/>
            </a:endParaRPr>
          </a:p>
          <a:p>
            <a:pPr>
              <a:lnSpc>
                <a:spcPts val="3000"/>
              </a:lnSpc>
            </a:pPr>
            <a:r>
              <a:rPr lang="en-US" sz="2000" dirty="0">
                <a:latin typeface="+mn-lt"/>
              </a:rPr>
              <a:t>M-Compute-Opt(</a:t>
            </a:r>
            <a:r>
              <a:rPr lang="en-US" sz="2000" dirty="0">
                <a:latin typeface="Comic Sans MS"/>
                <a:cs typeface="Comic Sans MS"/>
              </a:rPr>
              <a:t>j</a:t>
            </a:r>
            <a:r>
              <a:rPr lang="en-US" sz="2000" dirty="0">
                <a:latin typeface="+mn-lt"/>
              </a:rPr>
              <a:t>) </a:t>
            </a:r>
          </a:p>
          <a:p>
            <a:pPr>
              <a:lnSpc>
                <a:spcPts val="3000"/>
              </a:lnSpc>
            </a:pPr>
            <a:r>
              <a:rPr lang="en-US" sz="2000" dirty="0">
                <a:latin typeface="+mn-lt"/>
              </a:rPr>
              <a:t>{</a:t>
            </a:r>
          </a:p>
          <a:p>
            <a:pPr>
              <a:lnSpc>
                <a:spcPts val="3000"/>
              </a:lnSpc>
            </a:pPr>
            <a:r>
              <a:rPr lang="en-US" sz="2000" dirty="0">
                <a:latin typeface="+mn-lt"/>
              </a:rPr>
              <a:t>   </a:t>
            </a:r>
            <a:r>
              <a:rPr lang="en-US" sz="2000" dirty="0">
                <a:solidFill>
                  <a:srgbClr val="003399"/>
                </a:solidFill>
                <a:latin typeface="+mn-lt"/>
              </a:rPr>
              <a:t>if </a:t>
            </a:r>
            <a:r>
              <a:rPr lang="en-US" sz="2000" dirty="0">
                <a:latin typeface="+mn-lt"/>
              </a:rPr>
              <a:t>(</a:t>
            </a:r>
            <a:r>
              <a:rPr lang="en-US" sz="2000" dirty="0">
                <a:latin typeface="Comic Sans MS"/>
                <a:cs typeface="Comic Sans MS"/>
              </a:rPr>
              <a:t>M[j]</a:t>
            </a:r>
            <a:r>
              <a:rPr lang="en-US" sz="2000" dirty="0">
                <a:latin typeface="+mn-lt"/>
              </a:rPr>
              <a:t> is empty)</a:t>
            </a:r>
          </a:p>
          <a:p>
            <a:pPr>
              <a:lnSpc>
                <a:spcPts val="3000"/>
              </a:lnSpc>
            </a:pPr>
            <a:r>
              <a:rPr lang="en-US" sz="2000" dirty="0">
                <a:latin typeface="+mn-lt"/>
              </a:rPr>
              <a:t>      </a:t>
            </a:r>
            <a:r>
              <a:rPr lang="en-US" sz="2000" dirty="0">
                <a:latin typeface="Comic Sans MS"/>
                <a:cs typeface="Comic Sans MS"/>
              </a:rPr>
              <a:t>M[j] </a:t>
            </a:r>
            <a:r>
              <a:rPr lang="en-US" sz="2000" dirty="0">
                <a:latin typeface="+mn-lt"/>
              </a:rPr>
              <a:t>= max(</a:t>
            </a:r>
            <a:r>
              <a:rPr lang="en-US" sz="2000" dirty="0" err="1">
                <a:latin typeface="Comic Sans MS"/>
                <a:cs typeface="Comic Sans MS"/>
              </a:rPr>
              <a:t>v</a:t>
            </a:r>
            <a:r>
              <a:rPr lang="en-US" sz="2000" baseline="-25000" dirty="0" err="1">
                <a:latin typeface="Comic Sans MS"/>
                <a:cs typeface="Comic Sans MS"/>
              </a:rPr>
              <a:t>j</a:t>
            </a:r>
            <a:r>
              <a:rPr lang="en-US" sz="2000" dirty="0">
                <a:latin typeface="Comic Sans MS"/>
                <a:cs typeface="Comic Sans MS"/>
              </a:rPr>
              <a:t> </a:t>
            </a:r>
            <a:r>
              <a:rPr lang="en-US" sz="2000" dirty="0">
                <a:latin typeface="+mn-lt"/>
              </a:rPr>
              <a:t>+ M-Compute-Opt(</a:t>
            </a:r>
            <a:r>
              <a:rPr lang="en-US" sz="2000" dirty="0">
                <a:latin typeface="Comic Sans MS"/>
                <a:cs typeface="Comic Sans MS"/>
              </a:rPr>
              <a:t>p(j)</a:t>
            </a:r>
            <a:r>
              <a:rPr lang="en-US" sz="2000" dirty="0">
                <a:latin typeface="+mn-lt"/>
              </a:rPr>
              <a:t>), M-Compute-Opt(</a:t>
            </a:r>
            <a:r>
              <a:rPr lang="en-US" sz="2000" dirty="0">
                <a:latin typeface="Comic Sans MS"/>
                <a:cs typeface="Comic Sans MS"/>
              </a:rPr>
              <a:t>j-1</a:t>
            </a:r>
            <a:r>
              <a:rPr lang="en-US" sz="2000" dirty="0">
                <a:latin typeface="+mn-lt"/>
              </a:rPr>
              <a:t>))</a:t>
            </a:r>
          </a:p>
          <a:p>
            <a:pPr>
              <a:lnSpc>
                <a:spcPts val="3000"/>
              </a:lnSpc>
            </a:pPr>
            <a:r>
              <a:rPr lang="en-US" sz="2000" dirty="0">
                <a:latin typeface="+mn-lt"/>
              </a:rPr>
              <a:t>   </a:t>
            </a:r>
            <a:r>
              <a:rPr lang="en-US" sz="2000" dirty="0">
                <a:solidFill>
                  <a:srgbClr val="003399"/>
                </a:solidFill>
                <a:latin typeface="+mn-lt"/>
              </a:rPr>
              <a:t>return</a:t>
            </a:r>
            <a:r>
              <a:rPr lang="en-US" sz="2000" dirty="0">
                <a:latin typeface="+mn-lt"/>
              </a:rPr>
              <a:t> </a:t>
            </a:r>
            <a:r>
              <a:rPr lang="en-US" sz="2000" dirty="0">
                <a:latin typeface="Comic Sans MS"/>
                <a:cs typeface="Comic Sans MS"/>
              </a:rPr>
              <a:t>M[j]</a:t>
            </a:r>
          </a:p>
          <a:p>
            <a:pPr>
              <a:lnSpc>
                <a:spcPts val="3000"/>
              </a:lnSpc>
            </a:pPr>
            <a:r>
              <a:rPr lang="en-US" sz="2000" dirty="0">
                <a:latin typeface="+mn-lt"/>
              </a:rPr>
              <a:t>}</a:t>
            </a:r>
          </a:p>
        </p:txBody>
      </p:sp>
      <p:sp>
        <p:nvSpPr>
          <p:cNvPr id="559109" name="Text Box 5"/>
          <p:cNvSpPr txBox="1">
            <a:spLocks noChangeArrowheads="1"/>
          </p:cNvSpPr>
          <p:nvPr/>
        </p:nvSpPr>
        <p:spPr bwMode="auto">
          <a:xfrm>
            <a:off x="3244231" y="3547569"/>
            <a:ext cx="838200"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587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lvl1pPr defTabSz="1019175">
              <a:defRPr kumimoji="1" sz="2400">
                <a:solidFill>
                  <a:schemeClr val="tx1"/>
                </a:solidFill>
                <a:latin typeface="Comic Sans MS" charset="0"/>
                <a:ea typeface="ＭＳ Ｐゴシック" charset="0"/>
              </a:defRPr>
            </a:lvl1pPr>
            <a:lvl2pPr marL="509588" defTabSz="1019175">
              <a:defRPr kumimoji="1" sz="2400">
                <a:solidFill>
                  <a:schemeClr val="tx1"/>
                </a:solidFill>
                <a:latin typeface="Comic Sans MS" charset="0"/>
                <a:ea typeface="ＭＳ Ｐゴシック" charset="0"/>
              </a:defRPr>
            </a:lvl2pPr>
            <a:lvl3pPr marL="1019175" defTabSz="1019175">
              <a:defRPr kumimoji="1" sz="2400">
                <a:solidFill>
                  <a:schemeClr val="tx1"/>
                </a:solidFill>
                <a:latin typeface="Comic Sans MS" charset="0"/>
                <a:ea typeface="ＭＳ Ｐゴシック" charset="0"/>
              </a:defRPr>
            </a:lvl3pPr>
            <a:lvl4pPr marL="1528763" defTabSz="1019175">
              <a:defRPr kumimoji="1" sz="2400">
                <a:solidFill>
                  <a:schemeClr val="tx1"/>
                </a:solidFill>
                <a:latin typeface="Comic Sans MS" charset="0"/>
                <a:ea typeface="ＭＳ Ｐゴシック" charset="0"/>
              </a:defRPr>
            </a:lvl4pPr>
            <a:lvl5pPr marL="2038350" defTabSz="1019175">
              <a:defRPr kumimoji="1" sz="2400">
                <a:solidFill>
                  <a:schemeClr val="tx1"/>
                </a:solidFill>
                <a:latin typeface="Comic Sans MS" charset="0"/>
                <a:ea typeface="ＭＳ Ｐゴシック" charset="0"/>
              </a:defRPr>
            </a:lvl5pPr>
            <a:lvl6pPr marL="2495550" defTabSz="1019175" eaLnBrk="0" fontAlgn="base" hangingPunct="0">
              <a:spcBef>
                <a:spcPct val="0"/>
              </a:spcBef>
              <a:spcAft>
                <a:spcPct val="0"/>
              </a:spcAft>
              <a:defRPr kumimoji="1" sz="2400">
                <a:solidFill>
                  <a:schemeClr val="tx1"/>
                </a:solidFill>
                <a:latin typeface="Comic Sans MS" charset="0"/>
                <a:ea typeface="ＭＳ Ｐゴシック" charset="0"/>
              </a:defRPr>
            </a:lvl6pPr>
            <a:lvl7pPr marL="2952750" defTabSz="1019175" eaLnBrk="0" fontAlgn="base" hangingPunct="0">
              <a:spcBef>
                <a:spcPct val="0"/>
              </a:spcBef>
              <a:spcAft>
                <a:spcPct val="0"/>
              </a:spcAft>
              <a:defRPr kumimoji="1" sz="2400">
                <a:solidFill>
                  <a:schemeClr val="tx1"/>
                </a:solidFill>
                <a:latin typeface="Comic Sans MS" charset="0"/>
                <a:ea typeface="ＭＳ Ｐゴシック" charset="0"/>
              </a:defRPr>
            </a:lvl7pPr>
            <a:lvl8pPr marL="3409950" defTabSz="1019175" eaLnBrk="0" fontAlgn="base" hangingPunct="0">
              <a:spcBef>
                <a:spcPct val="0"/>
              </a:spcBef>
              <a:spcAft>
                <a:spcPct val="0"/>
              </a:spcAft>
              <a:defRPr kumimoji="1" sz="2400">
                <a:solidFill>
                  <a:schemeClr val="tx1"/>
                </a:solidFill>
                <a:latin typeface="Comic Sans MS" charset="0"/>
                <a:ea typeface="ＭＳ Ｐゴシック" charset="0"/>
              </a:defRPr>
            </a:lvl8pPr>
            <a:lvl9pPr marL="3867150" defTabSz="1019175" eaLnBrk="0" fontAlgn="base" hangingPunct="0">
              <a:spcBef>
                <a:spcPct val="0"/>
              </a:spcBef>
              <a:spcAft>
                <a:spcPct val="0"/>
              </a:spcAft>
              <a:defRPr kumimoji="1" sz="2400">
                <a:solidFill>
                  <a:schemeClr val="tx1"/>
                </a:solidFill>
                <a:latin typeface="Comic Sans MS" charset="0"/>
                <a:ea typeface="ＭＳ Ｐゴシック" charset="0"/>
              </a:defRPr>
            </a:lvl9pPr>
          </a:lstStyle>
          <a:p>
            <a:pPr>
              <a:spcBef>
                <a:spcPct val="50000"/>
              </a:spcBef>
            </a:pPr>
            <a:r>
              <a:rPr lang="en-US" sz="1200" dirty="0"/>
              <a:t>global array</a:t>
            </a:r>
            <a:endParaRPr lang="en-US" sz="1200" dirty="0">
              <a:sym typeface="Symbol" charset="0"/>
            </a:endParaRPr>
          </a:p>
        </p:txBody>
      </p:sp>
      <p:sp>
        <p:nvSpPr>
          <p:cNvPr id="559110" name="Line 6"/>
          <p:cNvSpPr>
            <a:spLocks noChangeShapeType="1"/>
          </p:cNvSpPr>
          <p:nvPr/>
        </p:nvSpPr>
        <p:spPr bwMode="auto">
          <a:xfrm flipH="1">
            <a:off x="2915619" y="3661869"/>
            <a:ext cx="212725" cy="0"/>
          </a:xfrm>
          <a:prstGeom prst="line">
            <a:avLst/>
          </a:prstGeom>
          <a:noFill/>
          <a:ln w="9525">
            <a:solidFill>
              <a:schemeClr val="tx1"/>
            </a:solidFill>
            <a:round/>
            <a:headEnd/>
            <a:tailEnd type="triangl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075" tIns="46038" rIns="92075" bIns="46038"/>
          <a:lstStyle/>
          <a:p>
            <a:endParaRPr lang="en-US"/>
          </a:p>
        </p:txBody>
      </p:sp>
      <p:sp>
        <p:nvSpPr>
          <p:cNvPr id="559111" name="Rectangle 7"/>
          <p:cNvSpPr>
            <a:spLocks noGrp="1" noChangeArrowheads="1"/>
          </p:cNvSpPr>
          <p:nvPr>
            <p:ph type="title"/>
          </p:nvPr>
        </p:nvSpPr>
        <p:spPr/>
        <p:txBody>
          <a:bodyPr/>
          <a:lstStyle/>
          <a:p>
            <a:r>
              <a:rPr lang="en-US" sz="3200" dirty="0" err="1"/>
              <a:t>Memoized</a:t>
            </a:r>
            <a:r>
              <a:rPr lang="en-US" sz="3200" dirty="0"/>
              <a:t> Version</a:t>
            </a:r>
          </a:p>
        </p:txBody>
      </p:sp>
      <p:sp>
        <p:nvSpPr>
          <p:cNvPr id="559112" name="Rectangle 8"/>
          <p:cNvSpPr>
            <a:spLocks noGrp="1" noChangeArrowheads="1"/>
          </p:cNvSpPr>
          <p:nvPr>
            <p:ph type="body" idx="1"/>
          </p:nvPr>
        </p:nvSpPr>
        <p:spPr>
          <a:xfrm>
            <a:off x="142875" y="1123721"/>
            <a:ext cx="9318625" cy="1018647"/>
          </a:xfrm>
        </p:spPr>
        <p:txBody>
          <a:bodyPr/>
          <a:lstStyle/>
          <a:p>
            <a:r>
              <a:rPr lang="en-US" sz="2400" dirty="0">
                <a:solidFill>
                  <a:srgbClr val="2D2D8A"/>
                </a:solidFill>
              </a:rPr>
              <a:t>Store results of each sub-problem; lookup as needed</a:t>
            </a:r>
          </a:p>
        </p:txBody>
      </p:sp>
      <p:sp>
        <p:nvSpPr>
          <p:cNvPr id="2" name="Footer Placeholder 1"/>
          <p:cNvSpPr>
            <a:spLocks noGrp="1"/>
          </p:cNvSpPr>
          <p:nvPr>
            <p:ph type="ftr" sz="quarter" idx="11"/>
          </p:nvPr>
        </p:nvSpPr>
        <p:spPr/>
        <p:txBody>
          <a:bodyPr/>
          <a:lstStyle/>
          <a:p>
            <a:r>
              <a:rPr lang="en-US"/>
              <a:t>CS 477/677 - Lecture 18</a:t>
            </a:r>
          </a:p>
        </p:txBody>
      </p:sp>
      <p:sp>
        <p:nvSpPr>
          <p:cNvPr id="4" name="Slide Number Placeholder 3"/>
          <p:cNvSpPr>
            <a:spLocks noGrp="1"/>
          </p:cNvSpPr>
          <p:nvPr>
            <p:ph type="sldNum" sz="quarter" idx="12"/>
          </p:nvPr>
        </p:nvSpPr>
        <p:spPr/>
        <p:txBody>
          <a:bodyPr/>
          <a:lstStyle/>
          <a:p>
            <a:fld id="{D121A9E4-027E-6D48-8F40-DD130E118377}" type="slidenum">
              <a:rPr lang="en-US" smtClean="0"/>
              <a:pPr/>
              <a:t>22</a:t>
            </a:fld>
            <a:endParaRPr lang="en-US"/>
          </a:p>
        </p:txBody>
      </p:sp>
    </p:spTree>
    <p:extLst>
      <p:ext uri="{BB962C8B-B14F-4D97-AF65-F5344CB8AC3E}">
        <p14:creationId xmlns:p14="http://schemas.microsoft.com/office/powerpoint/2010/main" val="4228398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r>
              <a:rPr lang="en-US" dirty="0"/>
              <a:t>Analysis of Running Time</a:t>
            </a:r>
          </a:p>
        </p:txBody>
      </p:sp>
      <p:sp>
        <p:nvSpPr>
          <p:cNvPr id="451587" name="Rectangle 3"/>
          <p:cNvSpPr>
            <a:spLocks noGrp="1" noChangeArrowheads="1"/>
          </p:cNvSpPr>
          <p:nvPr>
            <p:ph type="body" idx="1"/>
          </p:nvPr>
        </p:nvSpPr>
        <p:spPr>
          <a:xfrm>
            <a:off x="350837" y="1112162"/>
            <a:ext cx="8848725" cy="5518910"/>
          </a:xfrm>
        </p:spPr>
        <p:txBody>
          <a:bodyPr/>
          <a:lstStyle/>
          <a:p>
            <a:r>
              <a:rPr lang="en-US" dirty="0" err="1">
                <a:solidFill>
                  <a:srgbClr val="262626"/>
                </a:solidFill>
              </a:rPr>
              <a:t>Memoized</a:t>
            </a:r>
            <a:r>
              <a:rPr lang="en-US" dirty="0">
                <a:solidFill>
                  <a:srgbClr val="262626"/>
                </a:solidFill>
              </a:rPr>
              <a:t> version of algorithm takes O(n log n)</a:t>
            </a:r>
          </a:p>
          <a:p>
            <a:pPr lvl="1"/>
            <a:r>
              <a:rPr lang="en-US" dirty="0"/>
              <a:t>Sort by finish time:  O(n log n)</a:t>
            </a:r>
          </a:p>
          <a:p>
            <a:pPr lvl="1"/>
            <a:r>
              <a:rPr lang="en-US" dirty="0"/>
              <a:t>Computing p(</a:t>
            </a:r>
            <a:r>
              <a:rPr lang="en-US" dirty="0">
                <a:sym typeface="Symbol" charset="0"/>
              </a:rPr>
              <a:t>∙</a:t>
            </a:r>
            <a:r>
              <a:rPr lang="en-US" dirty="0"/>
              <a:t>)</a:t>
            </a:r>
            <a:r>
              <a:rPr lang="en-US" sz="2000" baseline="-25000" dirty="0"/>
              <a:t> </a:t>
            </a:r>
            <a:r>
              <a:rPr lang="en-US" dirty="0"/>
              <a:t>:  O(n) after sorting by start time</a:t>
            </a:r>
          </a:p>
          <a:p>
            <a:pPr lvl="1"/>
            <a:r>
              <a:rPr lang="en-US" sz="1600" dirty="0">
                <a:latin typeface="Courier New" charset="0"/>
              </a:rPr>
              <a:t>M-</a:t>
            </a:r>
            <a:r>
              <a:rPr lang="en-US" sz="1600" dirty="0">
                <a:solidFill>
                  <a:srgbClr val="000000"/>
                </a:solidFill>
                <a:latin typeface="Courier New" charset="0"/>
              </a:rPr>
              <a:t>Compute-Opt(j)</a:t>
            </a:r>
            <a:r>
              <a:rPr lang="en-US" dirty="0">
                <a:solidFill>
                  <a:srgbClr val="000000"/>
                </a:solidFill>
              </a:rPr>
              <a:t>:  each invocation takes O(1) time and either</a:t>
            </a:r>
          </a:p>
          <a:p>
            <a:pPr lvl="2"/>
            <a:r>
              <a:rPr lang="en-US" dirty="0">
                <a:solidFill>
                  <a:srgbClr val="000000"/>
                </a:solidFill>
              </a:rPr>
              <a:t>(</a:t>
            </a:r>
            <a:r>
              <a:rPr lang="en-US" dirty="0" err="1">
                <a:solidFill>
                  <a:srgbClr val="000000"/>
                </a:solidFill>
              </a:rPr>
              <a:t>i</a:t>
            </a:r>
            <a:r>
              <a:rPr lang="en-US" dirty="0">
                <a:solidFill>
                  <a:srgbClr val="000000"/>
                </a:solidFill>
              </a:rPr>
              <a:t>)  returns an existing value </a:t>
            </a:r>
            <a:r>
              <a:rPr lang="en-US" sz="1600" dirty="0">
                <a:solidFill>
                  <a:srgbClr val="000000"/>
                </a:solidFill>
                <a:latin typeface="Courier New" charset="0"/>
              </a:rPr>
              <a:t>M[j]</a:t>
            </a:r>
          </a:p>
          <a:p>
            <a:pPr lvl="2"/>
            <a:r>
              <a:rPr lang="en-US" dirty="0">
                <a:solidFill>
                  <a:srgbClr val="000000"/>
                </a:solidFill>
              </a:rPr>
              <a:t>(ii) fills in one new entry </a:t>
            </a:r>
            <a:r>
              <a:rPr lang="en-US" sz="1600" dirty="0">
                <a:solidFill>
                  <a:srgbClr val="000000"/>
                </a:solidFill>
                <a:latin typeface="Courier New" charset="0"/>
              </a:rPr>
              <a:t>M[j]</a:t>
            </a:r>
            <a:r>
              <a:rPr lang="en-US" dirty="0">
                <a:solidFill>
                  <a:srgbClr val="000000"/>
                </a:solidFill>
              </a:rPr>
              <a:t> and makes two recursive calls</a:t>
            </a:r>
          </a:p>
          <a:p>
            <a:pPr lvl="1"/>
            <a:r>
              <a:rPr lang="en-US" dirty="0">
                <a:solidFill>
                  <a:srgbClr val="000000"/>
                </a:solidFill>
              </a:rPr>
              <a:t>Progress measure </a:t>
            </a:r>
            <a:r>
              <a:rPr lang="en-US" dirty="0">
                <a:solidFill>
                  <a:srgbClr val="000000"/>
                </a:solidFill>
                <a:sym typeface="Symbol" charset="0"/>
              </a:rPr>
              <a:t></a:t>
            </a:r>
            <a:r>
              <a:rPr lang="en-US" dirty="0">
                <a:solidFill>
                  <a:srgbClr val="000000"/>
                </a:solidFill>
              </a:rPr>
              <a:t> = # nonempty entries of </a:t>
            </a:r>
            <a:r>
              <a:rPr lang="en-US" sz="1600" dirty="0">
                <a:solidFill>
                  <a:srgbClr val="000000"/>
                </a:solidFill>
                <a:latin typeface="Courier New" charset="0"/>
              </a:rPr>
              <a:t>M[]</a:t>
            </a:r>
            <a:r>
              <a:rPr lang="en-US" dirty="0">
                <a:solidFill>
                  <a:srgbClr val="000000"/>
                </a:solidFill>
              </a:rPr>
              <a:t>.</a:t>
            </a:r>
            <a:endParaRPr lang="en-US" dirty="0">
              <a:solidFill>
                <a:srgbClr val="000000"/>
              </a:solidFill>
              <a:latin typeface="Courier New" charset="0"/>
            </a:endParaRPr>
          </a:p>
          <a:p>
            <a:pPr lvl="2"/>
            <a:r>
              <a:rPr lang="en-US" dirty="0">
                <a:solidFill>
                  <a:srgbClr val="000000"/>
                </a:solidFill>
              </a:rPr>
              <a:t>initially </a:t>
            </a:r>
            <a:r>
              <a:rPr lang="en-US" dirty="0">
                <a:solidFill>
                  <a:srgbClr val="000000"/>
                </a:solidFill>
                <a:sym typeface="Symbol" charset="0"/>
              </a:rPr>
              <a:t></a:t>
            </a:r>
            <a:r>
              <a:rPr lang="en-US" dirty="0">
                <a:solidFill>
                  <a:srgbClr val="000000"/>
                </a:solidFill>
              </a:rPr>
              <a:t> = 0,  throughout </a:t>
            </a:r>
            <a:r>
              <a:rPr lang="en-US" dirty="0">
                <a:solidFill>
                  <a:srgbClr val="000000"/>
                </a:solidFill>
                <a:sym typeface="Symbol" charset="0"/>
              </a:rPr>
              <a:t></a:t>
            </a:r>
            <a:r>
              <a:rPr lang="en-US" dirty="0">
                <a:solidFill>
                  <a:srgbClr val="000000"/>
                </a:solidFill>
              </a:rPr>
              <a:t> </a:t>
            </a:r>
            <a:r>
              <a:rPr lang="en-US" dirty="0">
                <a:solidFill>
                  <a:srgbClr val="000000"/>
                </a:solidFill>
                <a:sym typeface="Symbol" charset="0"/>
              </a:rPr>
              <a:t>≤</a:t>
            </a:r>
            <a:r>
              <a:rPr lang="en-US" dirty="0">
                <a:solidFill>
                  <a:srgbClr val="000000"/>
                </a:solidFill>
              </a:rPr>
              <a:t> n. </a:t>
            </a:r>
          </a:p>
          <a:p>
            <a:pPr lvl="2"/>
            <a:r>
              <a:rPr lang="en-US" dirty="0">
                <a:solidFill>
                  <a:srgbClr val="000000"/>
                </a:solidFill>
              </a:rPr>
              <a:t>(ii) increases </a:t>
            </a:r>
            <a:r>
              <a:rPr lang="en-US" dirty="0">
                <a:solidFill>
                  <a:srgbClr val="000000"/>
                </a:solidFill>
                <a:sym typeface="Symbol" charset="0"/>
              </a:rPr>
              <a:t></a:t>
            </a:r>
            <a:r>
              <a:rPr lang="en-US" dirty="0">
                <a:solidFill>
                  <a:srgbClr val="000000"/>
                </a:solidFill>
              </a:rPr>
              <a:t> by 1  </a:t>
            </a:r>
            <a:r>
              <a:rPr lang="en-US" dirty="0">
                <a:solidFill>
                  <a:srgbClr val="000000"/>
                </a:solidFill>
                <a:sym typeface="Symbol" charset="0"/>
              </a:rPr>
              <a:t>⇒  at most 2n recursive calls.</a:t>
            </a:r>
          </a:p>
          <a:p>
            <a:pPr lvl="1"/>
            <a:r>
              <a:rPr lang="en-US" dirty="0">
                <a:sym typeface="Symbol" charset="0"/>
              </a:rPr>
              <a:t>Overall running time of </a:t>
            </a:r>
            <a:r>
              <a:rPr lang="en-US" sz="1600" dirty="0">
                <a:latin typeface="Courier New" charset="0"/>
                <a:sym typeface="Symbol" charset="0"/>
              </a:rPr>
              <a:t>M-Compute-Opt(n)</a:t>
            </a:r>
            <a:r>
              <a:rPr lang="en-US" dirty="0">
                <a:sym typeface="Symbol" charset="0"/>
              </a:rPr>
              <a:t> is O(n). </a:t>
            </a:r>
            <a:endParaRPr lang="en-US" dirty="0">
              <a:cs typeface="Lucida Grande" charset="0"/>
            </a:endParaRPr>
          </a:p>
          <a:p>
            <a:r>
              <a:rPr lang="en-US" dirty="0">
                <a:solidFill>
                  <a:srgbClr val="262626"/>
                </a:solidFill>
              </a:rPr>
              <a:t>Running time:  O(n) if jobs are pre-sorted by start and finish times</a:t>
            </a:r>
          </a:p>
        </p:txBody>
      </p:sp>
      <p:sp>
        <p:nvSpPr>
          <p:cNvPr id="2" name="Footer Placeholder 1"/>
          <p:cNvSpPr>
            <a:spLocks noGrp="1"/>
          </p:cNvSpPr>
          <p:nvPr>
            <p:ph type="ftr" sz="quarter" idx="11"/>
          </p:nvPr>
        </p:nvSpPr>
        <p:spPr/>
        <p:txBody>
          <a:bodyPr/>
          <a:lstStyle/>
          <a:p>
            <a:r>
              <a:rPr lang="en-US"/>
              <a:t>CS 477/677 - Lecture 18</a:t>
            </a:r>
          </a:p>
        </p:txBody>
      </p:sp>
      <p:sp>
        <p:nvSpPr>
          <p:cNvPr id="4" name="Slide Number Placeholder 3"/>
          <p:cNvSpPr>
            <a:spLocks noGrp="1"/>
          </p:cNvSpPr>
          <p:nvPr>
            <p:ph type="sldNum" sz="quarter" idx="12"/>
          </p:nvPr>
        </p:nvSpPr>
        <p:spPr/>
        <p:txBody>
          <a:bodyPr/>
          <a:lstStyle/>
          <a:p>
            <a:fld id="{D121A9E4-027E-6D48-8F40-DD130E118377}" type="slidenum">
              <a:rPr lang="en-US" smtClean="0"/>
              <a:pPr/>
              <a:t>23</a:t>
            </a:fld>
            <a:endParaRPr lang="en-US"/>
          </a:p>
        </p:txBody>
      </p:sp>
    </p:spTree>
    <p:extLst>
      <p:ext uri="{BB962C8B-B14F-4D97-AF65-F5344CB8AC3E}">
        <p14:creationId xmlns:p14="http://schemas.microsoft.com/office/powerpoint/2010/main" val="330196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1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15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15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15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15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15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158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158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5158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5158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5158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7" name="Rectangle 7"/>
          <p:cNvSpPr>
            <a:spLocks noGrp="1" noChangeArrowheads="1"/>
          </p:cNvSpPr>
          <p:nvPr>
            <p:ph type="title"/>
          </p:nvPr>
        </p:nvSpPr>
        <p:spPr/>
        <p:txBody>
          <a:bodyPr/>
          <a:lstStyle/>
          <a:p>
            <a:r>
              <a:rPr lang="en-US" dirty="0"/>
              <a:t>4. Finding the Optimal Solution</a:t>
            </a:r>
          </a:p>
        </p:txBody>
      </p:sp>
      <p:sp>
        <p:nvSpPr>
          <p:cNvPr id="450568" name="Rectangle 8"/>
          <p:cNvSpPr>
            <a:spLocks noGrp="1" noChangeArrowheads="1"/>
          </p:cNvSpPr>
          <p:nvPr>
            <p:ph type="body" idx="1"/>
          </p:nvPr>
        </p:nvSpPr>
        <p:spPr>
          <a:xfrm>
            <a:off x="350837" y="1214438"/>
            <a:ext cx="8721725" cy="5076825"/>
          </a:xfrm>
        </p:spPr>
        <p:txBody>
          <a:bodyPr/>
          <a:lstStyle/>
          <a:p>
            <a:r>
              <a:rPr lang="en-US" dirty="0">
                <a:solidFill>
                  <a:srgbClr val="2D2D8A"/>
                </a:solidFill>
              </a:rPr>
              <a:t>Two options</a:t>
            </a:r>
          </a:p>
          <a:p>
            <a:pPr marL="914400" lvl="1" indent="-457200">
              <a:buFont typeface="+mj-lt"/>
              <a:buAutoNum type="arabicPeriod"/>
            </a:pPr>
            <a:r>
              <a:rPr lang="en-US" dirty="0">
                <a:solidFill>
                  <a:schemeClr val="tx1"/>
                </a:solidFill>
              </a:rPr>
              <a:t>Store additional information: at each time step store either j or p(j) – value that gave the optimal solution</a:t>
            </a:r>
            <a:endParaRPr lang="en-US" dirty="0"/>
          </a:p>
          <a:p>
            <a:pPr marL="914400" lvl="1" indent="-457200">
              <a:buFont typeface="+mj-lt"/>
              <a:buAutoNum type="arabicPeriod"/>
            </a:pPr>
            <a:r>
              <a:rPr lang="en-US" dirty="0"/>
              <a:t>Recursively find the solution by iterating through array M</a:t>
            </a:r>
          </a:p>
        </p:txBody>
      </p:sp>
      <p:sp>
        <p:nvSpPr>
          <p:cNvPr id="450569" name="Text Box 9"/>
          <p:cNvSpPr txBox="1">
            <a:spLocks noChangeArrowheads="1"/>
          </p:cNvSpPr>
          <p:nvPr/>
        </p:nvSpPr>
        <p:spPr bwMode="auto">
          <a:xfrm>
            <a:off x="3051528" y="2919513"/>
            <a:ext cx="4568472" cy="3681008"/>
          </a:xfrm>
          <a:prstGeom prst="rect">
            <a:avLst/>
          </a:prstGeom>
          <a:noFill/>
          <a:ln>
            <a:noFill/>
          </a:ln>
          <a:effectLst/>
        </p:spPr>
        <p:txBody>
          <a:bodyPr wrap="square" lIns="182880" tIns="91440" rIns="137160" bIns="91440">
            <a:spAutoFit/>
          </a:bodyPr>
          <a:lstStyle/>
          <a:p>
            <a:pPr>
              <a:lnSpc>
                <a:spcPct val="40000"/>
              </a:lnSpc>
              <a:spcBef>
                <a:spcPct val="50000"/>
              </a:spcBef>
            </a:pPr>
            <a:endParaRPr kumimoji="0" lang="en-US" b="1" dirty="0">
              <a:solidFill>
                <a:schemeClr val="bg2"/>
              </a:solidFill>
              <a:latin typeface="Courier New" charset="0"/>
            </a:endParaRPr>
          </a:p>
          <a:p>
            <a:endParaRPr lang="en-US" sz="2000" dirty="0">
              <a:latin typeface="+mn-lt"/>
            </a:endParaRPr>
          </a:p>
          <a:p>
            <a:r>
              <a:rPr lang="en-US" sz="2000" dirty="0">
                <a:latin typeface="Century Gothic"/>
                <a:cs typeface="Century Gothic"/>
              </a:rPr>
              <a:t>Find-Solution(</a:t>
            </a:r>
            <a:r>
              <a:rPr lang="en-US" sz="2000" dirty="0">
                <a:solidFill>
                  <a:srgbClr val="2D2D8A"/>
                </a:solidFill>
                <a:latin typeface="Century Gothic"/>
                <a:cs typeface="Century Gothic"/>
              </a:rPr>
              <a:t>j</a:t>
            </a:r>
            <a:r>
              <a:rPr lang="en-US" sz="2000" dirty="0">
                <a:latin typeface="Century Gothic"/>
                <a:cs typeface="Century Gothic"/>
              </a:rPr>
              <a:t>) </a:t>
            </a:r>
          </a:p>
          <a:p>
            <a:r>
              <a:rPr lang="en-US" sz="2000" dirty="0">
                <a:latin typeface="Century Gothic"/>
                <a:cs typeface="Century Gothic"/>
              </a:rPr>
              <a:t>{</a:t>
            </a:r>
          </a:p>
          <a:p>
            <a:r>
              <a:rPr lang="en-US" sz="2000" dirty="0">
                <a:latin typeface="Century Gothic"/>
                <a:cs typeface="Century Gothic"/>
              </a:rPr>
              <a:t>   </a:t>
            </a:r>
            <a:r>
              <a:rPr lang="en-US" sz="2000" dirty="0">
                <a:solidFill>
                  <a:srgbClr val="003399"/>
                </a:solidFill>
                <a:latin typeface="Century Gothic"/>
                <a:cs typeface="Century Gothic"/>
              </a:rPr>
              <a:t>if</a:t>
            </a:r>
            <a:r>
              <a:rPr lang="en-US" sz="2000" dirty="0">
                <a:latin typeface="Century Gothic"/>
                <a:cs typeface="Century Gothic"/>
              </a:rPr>
              <a:t> (</a:t>
            </a:r>
            <a:r>
              <a:rPr lang="en-US" sz="2000" dirty="0">
                <a:latin typeface="Comic Sans MS"/>
                <a:cs typeface="Comic Sans MS"/>
              </a:rPr>
              <a:t>j = 0</a:t>
            </a:r>
            <a:r>
              <a:rPr lang="en-US" sz="2000" dirty="0">
                <a:latin typeface="Century Gothic"/>
                <a:cs typeface="Century Gothic"/>
              </a:rPr>
              <a:t>)</a:t>
            </a:r>
          </a:p>
          <a:p>
            <a:r>
              <a:rPr lang="en-US" sz="2000" dirty="0">
                <a:latin typeface="Century Gothic"/>
                <a:cs typeface="Century Gothic"/>
              </a:rPr>
              <a:t>      output nothing</a:t>
            </a:r>
          </a:p>
          <a:p>
            <a:r>
              <a:rPr lang="en-US" sz="2000" dirty="0">
                <a:latin typeface="Century Gothic"/>
                <a:cs typeface="Century Gothic"/>
              </a:rPr>
              <a:t>   </a:t>
            </a:r>
            <a:r>
              <a:rPr lang="en-US" sz="2000" dirty="0">
                <a:solidFill>
                  <a:srgbClr val="003399"/>
                </a:solidFill>
                <a:latin typeface="Century Gothic"/>
                <a:cs typeface="Century Gothic"/>
              </a:rPr>
              <a:t>else if </a:t>
            </a:r>
            <a:r>
              <a:rPr lang="en-US" sz="2000" dirty="0">
                <a:latin typeface="Century Gothic"/>
                <a:cs typeface="Century Gothic"/>
              </a:rPr>
              <a:t>(</a:t>
            </a:r>
            <a:r>
              <a:rPr lang="en-US" sz="2000" dirty="0" err="1">
                <a:latin typeface="Comic Sans MS"/>
                <a:cs typeface="Comic Sans MS"/>
              </a:rPr>
              <a:t>v</a:t>
            </a:r>
            <a:r>
              <a:rPr lang="en-US" sz="2000" baseline="-25000" dirty="0" err="1">
                <a:latin typeface="Comic Sans MS"/>
                <a:cs typeface="Comic Sans MS"/>
              </a:rPr>
              <a:t>j</a:t>
            </a:r>
            <a:r>
              <a:rPr lang="en-US" sz="2000" dirty="0">
                <a:latin typeface="Comic Sans MS"/>
                <a:cs typeface="Comic Sans MS"/>
              </a:rPr>
              <a:t> + M[p(j)]</a:t>
            </a:r>
            <a:r>
              <a:rPr lang="en-US" sz="2000" dirty="0">
                <a:latin typeface="Century Gothic"/>
                <a:cs typeface="Century Gothic"/>
              </a:rPr>
              <a:t> &gt; </a:t>
            </a:r>
            <a:r>
              <a:rPr lang="en-US" sz="2000" dirty="0">
                <a:latin typeface="Comic Sans MS"/>
                <a:cs typeface="Comic Sans MS"/>
              </a:rPr>
              <a:t>M[j-1]</a:t>
            </a:r>
            <a:r>
              <a:rPr lang="en-US" sz="2000" dirty="0">
                <a:latin typeface="Century Gothic"/>
                <a:cs typeface="Century Gothic"/>
              </a:rPr>
              <a:t>)</a:t>
            </a:r>
          </a:p>
          <a:p>
            <a:r>
              <a:rPr lang="en-US" sz="2000" dirty="0">
                <a:latin typeface="Century Gothic"/>
                <a:cs typeface="Century Gothic"/>
              </a:rPr>
              <a:t>      print </a:t>
            </a:r>
            <a:r>
              <a:rPr lang="en-US" sz="2000" dirty="0">
                <a:latin typeface="Comic Sans MS"/>
                <a:cs typeface="Comic Sans MS"/>
              </a:rPr>
              <a:t>j</a:t>
            </a:r>
          </a:p>
          <a:p>
            <a:r>
              <a:rPr lang="en-US" sz="2000" dirty="0">
                <a:latin typeface="Century Gothic"/>
                <a:cs typeface="Century Gothic"/>
              </a:rPr>
              <a:t>      Find-Solution(</a:t>
            </a:r>
            <a:r>
              <a:rPr lang="en-US" sz="2000" dirty="0">
                <a:latin typeface="Comic Sans MS"/>
                <a:cs typeface="Comic Sans MS"/>
              </a:rPr>
              <a:t>p(j)</a:t>
            </a:r>
            <a:r>
              <a:rPr lang="en-US" sz="2000" dirty="0">
                <a:latin typeface="Century Gothic"/>
                <a:cs typeface="Century Gothic"/>
              </a:rPr>
              <a:t>)</a:t>
            </a:r>
          </a:p>
          <a:p>
            <a:r>
              <a:rPr lang="en-US" sz="2000" dirty="0">
                <a:latin typeface="Century Gothic"/>
                <a:cs typeface="Century Gothic"/>
              </a:rPr>
              <a:t>   </a:t>
            </a:r>
            <a:r>
              <a:rPr lang="en-US" sz="2000" dirty="0">
                <a:solidFill>
                  <a:srgbClr val="003399"/>
                </a:solidFill>
                <a:latin typeface="Century Gothic"/>
                <a:cs typeface="Century Gothic"/>
              </a:rPr>
              <a:t>else</a:t>
            </a:r>
          </a:p>
          <a:p>
            <a:r>
              <a:rPr lang="en-US" sz="2000" dirty="0">
                <a:latin typeface="Century Gothic"/>
                <a:cs typeface="Century Gothic"/>
              </a:rPr>
              <a:t>      Find-Solution(</a:t>
            </a:r>
            <a:r>
              <a:rPr lang="en-US" sz="2000" dirty="0">
                <a:latin typeface="Comic Sans MS"/>
                <a:cs typeface="Comic Sans MS"/>
              </a:rPr>
              <a:t>j-1</a:t>
            </a:r>
            <a:r>
              <a:rPr lang="en-US" sz="2000" dirty="0">
                <a:latin typeface="Century Gothic"/>
                <a:cs typeface="Century Gothic"/>
              </a:rPr>
              <a:t>)</a:t>
            </a:r>
          </a:p>
          <a:p>
            <a:r>
              <a:rPr lang="en-US" sz="2000" dirty="0">
                <a:latin typeface="Century Gothic"/>
                <a:cs typeface="Century Gothic"/>
              </a:rPr>
              <a:t>}</a:t>
            </a:r>
          </a:p>
        </p:txBody>
      </p:sp>
      <p:sp>
        <p:nvSpPr>
          <p:cNvPr id="2" name="Footer Placeholder 1"/>
          <p:cNvSpPr>
            <a:spLocks noGrp="1"/>
          </p:cNvSpPr>
          <p:nvPr>
            <p:ph type="ftr" sz="quarter" idx="11"/>
          </p:nvPr>
        </p:nvSpPr>
        <p:spPr/>
        <p:txBody>
          <a:bodyPr/>
          <a:lstStyle/>
          <a:p>
            <a:r>
              <a:rPr lang="en-US"/>
              <a:t>CS 477/677 - Lecture 18</a:t>
            </a:r>
          </a:p>
        </p:txBody>
      </p:sp>
      <p:sp>
        <p:nvSpPr>
          <p:cNvPr id="4" name="Slide Number Placeholder 3"/>
          <p:cNvSpPr>
            <a:spLocks noGrp="1"/>
          </p:cNvSpPr>
          <p:nvPr>
            <p:ph type="sldNum" sz="quarter" idx="12"/>
          </p:nvPr>
        </p:nvSpPr>
        <p:spPr/>
        <p:txBody>
          <a:bodyPr/>
          <a:lstStyle/>
          <a:p>
            <a:fld id="{D121A9E4-027E-6D48-8F40-DD130E118377}" type="slidenum">
              <a:rPr lang="en-US" smtClean="0"/>
              <a:pPr/>
              <a:t>24</a:t>
            </a:fld>
            <a:endParaRPr lang="en-US"/>
          </a:p>
        </p:txBody>
      </p:sp>
    </p:spTree>
    <p:extLst>
      <p:ext uri="{BB962C8B-B14F-4D97-AF65-F5344CB8AC3E}">
        <p14:creationId xmlns:p14="http://schemas.microsoft.com/office/powerpoint/2010/main" val="378622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6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6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6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5056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50569">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5056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056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0569">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0569">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50569">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50569">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5056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a:t>
            </a:r>
          </a:p>
        </p:txBody>
      </p:sp>
      <p:sp>
        <p:nvSpPr>
          <p:cNvPr id="4" name="Footer Placeholder 3"/>
          <p:cNvSpPr>
            <a:spLocks noGrp="1"/>
          </p:cNvSpPr>
          <p:nvPr>
            <p:ph type="ftr" sz="quarter" idx="11"/>
          </p:nvPr>
        </p:nvSpPr>
        <p:spPr/>
        <p:txBody>
          <a:bodyPr/>
          <a:lstStyle/>
          <a:p>
            <a:r>
              <a:rPr lang="en-US"/>
              <a:t>CS 477/677 - Lecture 18</a:t>
            </a:r>
          </a:p>
        </p:txBody>
      </p:sp>
      <p:pic>
        <p:nvPicPr>
          <p:cNvPr id="8" name="Picture 7"/>
          <p:cNvPicPr>
            <a:picLocks noChangeAspect="1"/>
          </p:cNvPicPr>
          <p:nvPr/>
        </p:nvPicPr>
        <p:blipFill>
          <a:blip r:embed="rId3"/>
          <a:stretch>
            <a:fillRect/>
          </a:stretch>
        </p:blipFill>
        <p:spPr>
          <a:xfrm>
            <a:off x="6895546" y="1828053"/>
            <a:ext cx="2273300" cy="482600"/>
          </a:xfrm>
          <a:prstGeom prst="rect">
            <a:avLst/>
          </a:prstGeom>
        </p:spPr>
      </p:pic>
      <p:pic>
        <p:nvPicPr>
          <p:cNvPr id="10" name="Picture 9"/>
          <p:cNvPicPr>
            <a:picLocks noChangeAspect="1"/>
          </p:cNvPicPr>
          <p:nvPr/>
        </p:nvPicPr>
        <p:blipFill>
          <a:blip r:embed="rId4"/>
          <a:stretch>
            <a:fillRect/>
          </a:stretch>
        </p:blipFill>
        <p:spPr>
          <a:xfrm>
            <a:off x="6852186" y="2533725"/>
            <a:ext cx="2209800" cy="431800"/>
          </a:xfrm>
          <a:prstGeom prst="rect">
            <a:avLst/>
          </a:prstGeom>
        </p:spPr>
      </p:pic>
      <p:pic>
        <p:nvPicPr>
          <p:cNvPr id="11" name="Picture 10"/>
          <p:cNvPicPr>
            <a:picLocks noChangeAspect="1"/>
          </p:cNvPicPr>
          <p:nvPr/>
        </p:nvPicPr>
        <p:blipFill>
          <a:blip r:embed="rId5"/>
          <a:stretch>
            <a:fillRect/>
          </a:stretch>
        </p:blipFill>
        <p:spPr>
          <a:xfrm>
            <a:off x="6931634" y="3188597"/>
            <a:ext cx="1943100" cy="419100"/>
          </a:xfrm>
          <a:prstGeom prst="rect">
            <a:avLst/>
          </a:prstGeom>
        </p:spPr>
      </p:pic>
      <p:pic>
        <p:nvPicPr>
          <p:cNvPr id="13" name="Picture 12"/>
          <p:cNvPicPr>
            <a:picLocks noChangeAspect="1"/>
          </p:cNvPicPr>
          <p:nvPr/>
        </p:nvPicPr>
        <p:blipFill>
          <a:blip r:embed="rId6"/>
          <a:stretch>
            <a:fillRect/>
          </a:stretch>
        </p:blipFill>
        <p:spPr>
          <a:xfrm>
            <a:off x="6979675" y="3830769"/>
            <a:ext cx="1917700" cy="419100"/>
          </a:xfrm>
          <a:prstGeom prst="rect">
            <a:avLst/>
          </a:prstGeom>
        </p:spPr>
      </p:pic>
      <p:pic>
        <p:nvPicPr>
          <p:cNvPr id="14" name="Picture 13"/>
          <p:cNvPicPr>
            <a:picLocks noChangeAspect="1"/>
          </p:cNvPicPr>
          <p:nvPr/>
        </p:nvPicPr>
        <p:blipFill>
          <a:blip r:embed="rId7"/>
          <a:stretch>
            <a:fillRect/>
          </a:stretch>
        </p:blipFill>
        <p:spPr>
          <a:xfrm>
            <a:off x="7080268" y="4472941"/>
            <a:ext cx="1841500" cy="431800"/>
          </a:xfrm>
          <a:prstGeom prst="rect">
            <a:avLst/>
          </a:prstGeom>
        </p:spPr>
      </p:pic>
      <p:pic>
        <p:nvPicPr>
          <p:cNvPr id="17" name="Picture 16"/>
          <p:cNvPicPr>
            <a:picLocks noChangeAspect="1"/>
          </p:cNvPicPr>
          <p:nvPr/>
        </p:nvPicPr>
        <p:blipFill>
          <a:blip r:embed="rId8"/>
          <a:stretch>
            <a:fillRect/>
          </a:stretch>
        </p:blipFill>
        <p:spPr>
          <a:xfrm>
            <a:off x="7064352" y="5127812"/>
            <a:ext cx="1892300" cy="457200"/>
          </a:xfrm>
          <a:prstGeom prst="rect">
            <a:avLst/>
          </a:prstGeom>
        </p:spPr>
      </p:pic>
      <p:pic>
        <p:nvPicPr>
          <p:cNvPr id="18" name="Picture 17"/>
          <p:cNvPicPr>
            <a:picLocks noChangeAspect="1"/>
          </p:cNvPicPr>
          <p:nvPr/>
        </p:nvPicPr>
        <p:blipFill>
          <a:blip r:embed="rId9"/>
          <a:stretch>
            <a:fillRect/>
          </a:stretch>
        </p:blipFill>
        <p:spPr>
          <a:xfrm>
            <a:off x="302701" y="1761016"/>
            <a:ext cx="4942831" cy="2614142"/>
          </a:xfrm>
          <a:prstGeom prst="rect">
            <a:avLst/>
          </a:prstGeom>
        </p:spPr>
      </p:pic>
      <p:pic>
        <p:nvPicPr>
          <p:cNvPr id="19" name="Picture 18"/>
          <p:cNvPicPr>
            <a:picLocks noChangeAspect="1"/>
          </p:cNvPicPr>
          <p:nvPr/>
        </p:nvPicPr>
        <p:blipFill>
          <a:blip r:embed="rId10"/>
          <a:stretch>
            <a:fillRect/>
          </a:stretch>
        </p:blipFill>
        <p:spPr>
          <a:xfrm>
            <a:off x="5584360" y="1730188"/>
            <a:ext cx="1201904" cy="2253571"/>
          </a:xfrm>
          <a:prstGeom prst="rect">
            <a:avLst/>
          </a:prstGeom>
        </p:spPr>
      </p:pic>
      <p:graphicFrame>
        <p:nvGraphicFramePr>
          <p:cNvPr id="20" name="Object 7"/>
          <p:cNvGraphicFramePr>
            <a:graphicFrameLocks noChangeAspect="1"/>
          </p:cNvGraphicFramePr>
          <p:nvPr>
            <p:extLst/>
          </p:nvPr>
        </p:nvGraphicFramePr>
        <p:xfrm>
          <a:off x="262943" y="5234640"/>
          <a:ext cx="5875337" cy="939800"/>
        </p:xfrm>
        <a:graphic>
          <a:graphicData uri="http://schemas.openxmlformats.org/presentationml/2006/ole">
            <mc:AlternateContent xmlns:mc="http://schemas.openxmlformats.org/markup-compatibility/2006">
              <mc:Choice xmlns:v="urn:schemas-microsoft-com:vml" Requires="v">
                <p:oleObj spid="_x0000_s2052" name="Equation" r:id="rId11" imgW="5588000" imgH="660400" progId="Equation.3">
                  <p:embed/>
                </p:oleObj>
              </mc:Choice>
              <mc:Fallback>
                <p:oleObj name="Equation" r:id="rId11" imgW="5588000" imgH="660400" progId="Equation.3">
                  <p:embed/>
                  <p:pic>
                    <p:nvPicPr>
                      <p:cNvPr id="20" name="Object 7"/>
                      <p:cNvPicPr>
                        <a:picLocks noChangeAspect="1" noChangeArrowheads="1"/>
                      </p:cNvPicPr>
                      <p:nvPr/>
                    </p:nvPicPr>
                    <p:blipFill>
                      <a:blip r:embed="rId12">
                        <a:extLst>
                          <a:ext uri="{28A0092B-C50C-407E-A947-70E740481C1C}">
                            <a14:useLocalDpi xmlns:a14="http://schemas.microsoft.com/office/drawing/2010/main" val="0"/>
                          </a:ext>
                        </a:extLst>
                      </a:blip>
                      <a:srcRect l="-2621" t="-21611" r="-2621" b="-21611"/>
                      <a:stretch>
                        <a:fillRect/>
                      </a:stretch>
                    </p:blipFill>
                    <p:spPr bwMode="auto">
                      <a:xfrm>
                        <a:off x="262943" y="5234640"/>
                        <a:ext cx="5875337" cy="939800"/>
                      </a:xfrm>
                      <a:prstGeom prst="rect">
                        <a:avLst/>
                      </a:prstGeom>
                      <a:noFill/>
                      <a:ln>
                        <a:noFill/>
                      </a:ln>
                      <a:effectLst/>
                      <a:extLst/>
                    </p:spPr>
                  </p:pic>
                </p:oleObj>
              </mc:Fallback>
            </mc:AlternateContent>
          </a:graphicData>
        </a:graphic>
      </p:graphicFrame>
      <p:sp>
        <p:nvSpPr>
          <p:cNvPr id="3" name="Slide Number Placeholder 2"/>
          <p:cNvSpPr>
            <a:spLocks noGrp="1"/>
          </p:cNvSpPr>
          <p:nvPr>
            <p:ph type="sldNum" sz="quarter" idx="12"/>
          </p:nvPr>
        </p:nvSpPr>
        <p:spPr/>
        <p:txBody>
          <a:bodyPr/>
          <a:lstStyle/>
          <a:p>
            <a:fld id="{D121A9E4-027E-6D48-8F40-DD130E118377}" type="slidenum">
              <a:rPr lang="en-US" smtClean="0"/>
              <a:pPr/>
              <a:t>25</a:t>
            </a:fld>
            <a:endParaRPr lang="en-US"/>
          </a:p>
        </p:txBody>
      </p:sp>
    </p:spTree>
    <p:extLst>
      <p:ext uri="{BB962C8B-B14F-4D97-AF65-F5344CB8AC3E}">
        <p14:creationId xmlns:p14="http://schemas.microsoft.com/office/powerpoint/2010/main" val="387974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r>
              <a:rPr lang="en-US"/>
              <a:t>Segmented Least Squares</a:t>
            </a:r>
          </a:p>
        </p:txBody>
      </p:sp>
      <p:sp>
        <p:nvSpPr>
          <p:cNvPr id="456707" name="Rectangle 3"/>
          <p:cNvSpPr>
            <a:spLocks noGrp="1" noChangeArrowheads="1"/>
          </p:cNvSpPr>
          <p:nvPr>
            <p:ph type="body" idx="1"/>
          </p:nvPr>
        </p:nvSpPr>
        <p:spPr>
          <a:xfrm>
            <a:off x="42325" y="1214438"/>
            <a:ext cx="9165167" cy="5076825"/>
          </a:xfrm>
        </p:spPr>
        <p:txBody>
          <a:bodyPr/>
          <a:lstStyle/>
          <a:p>
            <a:r>
              <a:rPr lang="en-US" dirty="0">
                <a:solidFill>
                  <a:srgbClr val="2D2D8A"/>
                </a:solidFill>
              </a:rPr>
              <a:t>Least squares</a:t>
            </a:r>
            <a:endParaRPr lang="en-US" dirty="0">
              <a:solidFill>
                <a:srgbClr val="000000"/>
              </a:solidFill>
            </a:endParaRPr>
          </a:p>
          <a:p>
            <a:pPr lvl="1"/>
            <a:r>
              <a:rPr lang="en-US" dirty="0">
                <a:solidFill>
                  <a:srgbClr val="000000"/>
                </a:solidFill>
              </a:rPr>
              <a:t>Foundational problem in statistic and numerical analysis</a:t>
            </a:r>
          </a:p>
          <a:p>
            <a:pPr lvl="1"/>
            <a:r>
              <a:rPr lang="en-US" dirty="0"/>
              <a:t>Given n points in the plane:  (x</a:t>
            </a:r>
            <a:r>
              <a:rPr lang="en-US" sz="2000" baseline="-25000" dirty="0"/>
              <a:t>1</a:t>
            </a:r>
            <a:r>
              <a:rPr lang="en-US" dirty="0"/>
              <a:t>, y</a:t>
            </a:r>
            <a:r>
              <a:rPr lang="en-US" sz="2000" baseline="-25000" dirty="0"/>
              <a:t>1</a:t>
            </a:r>
            <a:r>
              <a:rPr lang="en-US" dirty="0"/>
              <a:t>), (x</a:t>
            </a:r>
            <a:r>
              <a:rPr lang="en-US" sz="2000" baseline="-25000" dirty="0"/>
              <a:t>2</a:t>
            </a:r>
            <a:r>
              <a:rPr lang="en-US" dirty="0"/>
              <a:t>, y</a:t>
            </a:r>
            <a:r>
              <a:rPr lang="en-US" sz="2000" baseline="-25000" dirty="0"/>
              <a:t>2</a:t>
            </a:r>
            <a:r>
              <a:rPr lang="en-US" dirty="0"/>
              <a:t>) , . . . , (</a:t>
            </a:r>
            <a:r>
              <a:rPr lang="en-US" dirty="0" err="1"/>
              <a:t>x</a:t>
            </a:r>
            <a:r>
              <a:rPr lang="en-US" sz="2000" baseline="-25000" dirty="0" err="1"/>
              <a:t>n</a:t>
            </a:r>
            <a:r>
              <a:rPr lang="en-US" dirty="0"/>
              <a:t>, </a:t>
            </a:r>
            <a:r>
              <a:rPr lang="en-US" dirty="0" err="1"/>
              <a:t>y</a:t>
            </a:r>
            <a:r>
              <a:rPr lang="en-US" sz="2000" baseline="-25000" dirty="0" err="1"/>
              <a:t>n</a:t>
            </a:r>
            <a:r>
              <a:rPr lang="en-US" dirty="0"/>
              <a:t>)</a:t>
            </a:r>
          </a:p>
          <a:p>
            <a:pPr lvl="1"/>
            <a:r>
              <a:rPr lang="en-US" dirty="0"/>
              <a:t>Find a line y = ax + b that minimizes the sum of the squared error: </a:t>
            </a:r>
          </a:p>
          <a:p>
            <a:pPr lvl="1"/>
            <a:endParaRPr lang="en-US" dirty="0"/>
          </a:p>
          <a:p>
            <a:pPr marL="457200" lvl="1" indent="0">
              <a:buNone/>
            </a:pPr>
            <a:endParaRPr lang="en-US" dirty="0"/>
          </a:p>
          <a:p>
            <a:r>
              <a:rPr lang="en-US" dirty="0">
                <a:solidFill>
                  <a:srgbClr val="2D2D8A"/>
                </a:solidFill>
              </a:rPr>
              <a:t>Solution – closed form</a:t>
            </a:r>
          </a:p>
          <a:p>
            <a:pPr lvl="1"/>
            <a:r>
              <a:rPr lang="en-US" dirty="0">
                <a:solidFill>
                  <a:schemeClr val="tx1"/>
                </a:solidFill>
              </a:rPr>
              <a:t>Minimum error is achieved when</a:t>
            </a:r>
          </a:p>
        </p:txBody>
      </p:sp>
      <p:graphicFrame>
        <p:nvGraphicFramePr>
          <p:cNvPr id="456745" name="Object 41"/>
          <p:cNvGraphicFramePr>
            <a:graphicFrameLocks noChangeAspect="1"/>
          </p:cNvGraphicFramePr>
          <p:nvPr>
            <p:extLst/>
          </p:nvPr>
        </p:nvGraphicFramePr>
        <p:xfrm>
          <a:off x="2052638" y="3441700"/>
          <a:ext cx="2322636" cy="874003"/>
        </p:xfrm>
        <a:graphic>
          <a:graphicData uri="http://schemas.openxmlformats.org/presentationml/2006/ole">
            <mc:AlternateContent xmlns:mc="http://schemas.openxmlformats.org/markup-compatibility/2006">
              <mc:Choice xmlns:v="urn:schemas-microsoft-com:vml" Requires="v">
                <p:oleObj spid="_x0000_s3079" name="Equation" r:id="rId4" imgW="1638300" imgH="457200" progId="Equation.3">
                  <p:embed/>
                </p:oleObj>
              </mc:Choice>
              <mc:Fallback>
                <p:oleObj name="Equation" r:id="rId4" imgW="1638300" imgH="457200" progId="Equation.3">
                  <p:embed/>
                  <p:pic>
                    <p:nvPicPr>
                      <p:cNvPr id="456745" name="Object 41"/>
                      <p:cNvPicPr>
                        <a:picLocks noChangeAspect="1" noChangeArrowheads="1"/>
                      </p:cNvPicPr>
                      <p:nvPr/>
                    </p:nvPicPr>
                    <p:blipFill>
                      <a:blip r:embed="rId5"/>
                      <a:srcRect l="-6102" t="-25726" r="-6102" b="-25726"/>
                      <a:stretch>
                        <a:fillRect/>
                      </a:stretch>
                    </p:blipFill>
                    <p:spPr bwMode="auto">
                      <a:xfrm>
                        <a:off x="2052638" y="3441700"/>
                        <a:ext cx="2322636" cy="874003"/>
                      </a:xfrm>
                      <a:prstGeom prst="rect">
                        <a:avLst/>
                      </a:prstGeom>
                      <a:noFill/>
                      <a:ln>
                        <a:noFill/>
                      </a:ln>
                      <a:effectLst/>
                      <a:extLst/>
                    </p:spPr>
                  </p:pic>
                </p:oleObj>
              </mc:Fallback>
            </mc:AlternateContent>
          </a:graphicData>
        </a:graphic>
      </p:graphicFrame>
      <p:graphicFrame>
        <p:nvGraphicFramePr>
          <p:cNvPr id="456746" name="Object 42"/>
          <p:cNvGraphicFramePr>
            <a:graphicFrameLocks noChangeAspect="1"/>
          </p:cNvGraphicFramePr>
          <p:nvPr>
            <p:extLst/>
          </p:nvPr>
        </p:nvGraphicFramePr>
        <p:xfrm>
          <a:off x="992331" y="5389706"/>
          <a:ext cx="4878388" cy="1006475"/>
        </p:xfrm>
        <a:graphic>
          <a:graphicData uri="http://schemas.openxmlformats.org/presentationml/2006/ole">
            <mc:AlternateContent xmlns:mc="http://schemas.openxmlformats.org/markup-compatibility/2006">
              <mc:Choice xmlns:v="urn:schemas-microsoft-com:vml" Requires="v">
                <p:oleObj spid="_x0000_s3080" name="Equation" r:id="rId6" imgW="4622800" imgH="685800" progId="Equation.3">
                  <p:embed/>
                </p:oleObj>
              </mc:Choice>
              <mc:Fallback>
                <p:oleObj name="Equation" r:id="rId6" imgW="4622800" imgH="685800" progId="Equation.3">
                  <p:embed/>
                  <p:pic>
                    <p:nvPicPr>
                      <p:cNvPr id="456746" name="Object 42"/>
                      <p:cNvPicPr>
                        <a:picLocks noChangeAspect="1" noChangeArrowheads="1"/>
                      </p:cNvPicPr>
                      <p:nvPr/>
                    </p:nvPicPr>
                    <p:blipFill>
                      <a:blip r:embed="rId7">
                        <a:extLst>
                          <a:ext uri="{28A0092B-C50C-407E-A947-70E740481C1C}">
                            <a14:useLocalDpi xmlns:a14="http://schemas.microsoft.com/office/drawing/2010/main" val="0"/>
                          </a:ext>
                        </a:extLst>
                      </a:blip>
                      <a:srcRect l="-2843" t="-23489" r="-2843" b="-23489"/>
                      <a:stretch>
                        <a:fillRect/>
                      </a:stretch>
                    </p:blipFill>
                    <p:spPr bwMode="auto">
                      <a:xfrm>
                        <a:off x="992331" y="5389706"/>
                        <a:ext cx="4878388" cy="1006475"/>
                      </a:xfrm>
                      <a:prstGeom prst="rect">
                        <a:avLst/>
                      </a:prstGeom>
                      <a:no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456747" name="Group 43"/>
          <p:cNvGrpSpPr>
            <a:grpSpLocks/>
          </p:cNvGrpSpPr>
          <p:nvPr/>
        </p:nvGrpSpPr>
        <p:grpSpPr bwMode="auto">
          <a:xfrm>
            <a:off x="6169025" y="3422697"/>
            <a:ext cx="2720975" cy="1909762"/>
            <a:chOff x="2987" y="1597"/>
            <a:chExt cx="2137" cy="1500"/>
          </a:xfrm>
        </p:grpSpPr>
        <p:sp>
          <p:nvSpPr>
            <p:cNvPr id="456748" name="Line 44"/>
            <p:cNvSpPr>
              <a:spLocks noChangeShapeType="1"/>
            </p:cNvSpPr>
            <p:nvPr/>
          </p:nvSpPr>
          <p:spPr bwMode="auto">
            <a:xfrm>
              <a:off x="3174" y="1597"/>
              <a:ext cx="0" cy="15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49" name="Line 45"/>
            <p:cNvSpPr>
              <a:spLocks noChangeShapeType="1"/>
            </p:cNvSpPr>
            <p:nvPr/>
          </p:nvSpPr>
          <p:spPr bwMode="auto">
            <a:xfrm>
              <a:off x="2987" y="2947"/>
              <a:ext cx="2137"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0" name="Oval 46"/>
            <p:cNvSpPr>
              <a:spLocks noChangeArrowheads="1"/>
            </p:cNvSpPr>
            <p:nvPr/>
          </p:nvSpPr>
          <p:spPr bwMode="auto">
            <a:xfrm>
              <a:off x="3601" y="2407"/>
              <a:ext cx="54"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1" name="Oval 47"/>
            <p:cNvSpPr>
              <a:spLocks noChangeArrowheads="1"/>
            </p:cNvSpPr>
            <p:nvPr/>
          </p:nvSpPr>
          <p:spPr bwMode="auto">
            <a:xfrm>
              <a:off x="3815" y="2137"/>
              <a:ext cx="54"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2" name="Oval 48"/>
            <p:cNvSpPr>
              <a:spLocks noChangeArrowheads="1"/>
            </p:cNvSpPr>
            <p:nvPr/>
          </p:nvSpPr>
          <p:spPr bwMode="auto">
            <a:xfrm>
              <a:off x="4162" y="2107"/>
              <a:ext cx="54"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3" name="Oval 49"/>
            <p:cNvSpPr>
              <a:spLocks noChangeArrowheads="1"/>
            </p:cNvSpPr>
            <p:nvPr/>
          </p:nvSpPr>
          <p:spPr bwMode="auto">
            <a:xfrm>
              <a:off x="3468" y="2587"/>
              <a:ext cx="53"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4" name="Oval 50"/>
            <p:cNvSpPr>
              <a:spLocks noChangeArrowheads="1"/>
            </p:cNvSpPr>
            <p:nvPr/>
          </p:nvSpPr>
          <p:spPr bwMode="auto">
            <a:xfrm>
              <a:off x="3762" y="2347"/>
              <a:ext cx="53"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5" name="Oval 51"/>
            <p:cNvSpPr>
              <a:spLocks noChangeArrowheads="1"/>
            </p:cNvSpPr>
            <p:nvPr/>
          </p:nvSpPr>
          <p:spPr bwMode="auto">
            <a:xfrm>
              <a:off x="4403" y="1957"/>
              <a:ext cx="53"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6" name="Oval 52"/>
            <p:cNvSpPr>
              <a:spLocks noChangeArrowheads="1"/>
            </p:cNvSpPr>
            <p:nvPr/>
          </p:nvSpPr>
          <p:spPr bwMode="auto">
            <a:xfrm>
              <a:off x="3922" y="2287"/>
              <a:ext cx="53"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7" name="Oval 53"/>
            <p:cNvSpPr>
              <a:spLocks noChangeArrowheads="1"/>
            </p:cNvSpPr>
            <p:nvPr/>
          </p:nvSpPr>
          <p:spPr bwMode="auto">
            <a:xfrm>
              <a:off x="4616" y="1867"/>
              <a:ext cx="54"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8" name="Oval 54"/>
            <p:cNvSpPr>
              <a:spLocks noChangeArrowheads="1"/>
            </p:cNvSpPr>
            <p:nvPr/>
          </p:nvSpPr>
          <p:spPr bwMode="auto">
            <a:xfrm>
              <a:off x="4033" y="1962"/>
              <a:ext cx="53"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59" name="Oval 55"/>
            <p:cNvSpPr>
              <a:spLocks noChangeArrowheads="1"/>
            </p:cNvSpPr>
            <p:nvPr/>
          </p:nvSpPr>
          <p:spPr bwMode="auto">
            <a:xfrm>
              <a:off x="4510" y="1777"/>
              <a:ext cx="53"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60" name="Line 56"/>
            <p:cNvSpPr>
              <a:spLocks noChangeShapeType="1"/>
            </p:cNvSpPr>
            <p:nvPr/>
          </p:nvSpPr>
          <p:spPr bwMode="auto">
            <a:xfrm flipV="1">
              <a:off x="3014" y="1597"/>
              <a:ext cx="1976" cy="1230"/>
            </a:xfrm>
            <a:prstGeom prst="line">
              <a:avLst/>
            </a:prstGeom>
            <a:noFill/>
            <a:ln w="9525">
              <a:solidFill>
                <a:srgbClr val="0033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61" name="Line 57"/>
            <p:cNvSpPr>
              <a:spLocks noChangeShapeType="1"/>
            </p:cNvSpPr>
            <p:nvPr/>
          </p:nvSpPr>
          <p:spPr bwMode="auto">
            <a:xfrm>
              <a:off x="4063" y="2018"/>
              <a:ext cx="2" cy="15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62" name="Oval 58"/>
            <p:cNvSpPr>
              <a:spLocks noChangeArrowheads="1"/>
            </p:cNvSpPr>
            <p:nvPr/>
          </p:nvSpPr>
          <p:spPr bwMode="auto">
            <a:xfrm>
              <a:off x="4275" y="2001"/>
              <a:ext cx="54"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456763" name="Oval 59"/>
            <p:cNvSpPr>
              <a:spLocks noChangeArrowheads="1"/>
            </p:cNvSpPr>
            <p:nvPr/>
          </p:nvSpPr>
          <p:spPr bwMode="auto">
            <a:xfrm>
              <a:off x="4722" y="1682"/>
              <a:ext cx="54" cy="6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grpSp>
      <p:sp>
        <p:nvSpPr>
          <p:cNvPr id="456765" name="Rectangle 61"/>
          <p:cNvSpPr>
            <a:spLocks noChangeArrowheads="1"/>
          </p:cNvSpPr>
          <p:nvPr/>
        </p:nvSpPr>
        <p:spPr bwMode="auto">
          <a:xfrm>
            <a:off x="8137525" y="5092747"/>
            <a:ext cx="304800" cy="374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type="none" w="sm" len="sm"/>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spAutoFit/>
          </a:bodyPr>
          <a:lstStyle/>
          <a:p>
            <a:r>
              <a:rPr lang="en-US"/>
              <a:t>x</a:t>
            </a:r>
          </a:p>
        </p:txBody>
      </p:sp>
      <p:sp>
        <p:nvSpPr>
          <p:cNvPr id="456766" name="Rectangle 62"/>
          <p:cNvSpPr>
            <a:spLocks noChangeArrowheads="1"/>
          </p:cNvSpPr>
          <p:nvPr/>
        </p:nvSpPr>
        <p:spPr bwMode="auto">
          <a:xfrm>
            <a:off x="6043613" y="3503659"/>
            <a:ext cx="290512" cy="374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type="none" w="sm" len="sm"/>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spAutoFit/>
          </a:bodyPr>
          <a:lstStyle/>
          <a:p>
            <a:r>
              <a:rPr lang="en-US"/>
              <a:t>y</a:t>
            </a:r>
          </a:p>
        </p:txBody>
      </p:sp>
      <p:sp>
        <p:nvSpPr>
          <p:cNvPr id="2" name="Footer Placeholder 1"/>
          <p:cNvSpPr>
            <a:spLocks noGrp="1"/>
          </p:cNvSpPr>
          <p:nvPr>
            <p:ph type="ftr" sz="quarter" idx="11"/>
          </p:nvPr>
        </p:nvSpPr>
        <p:spPr/>
        <p:txBody>
          <a:bodyPr/>
          <a:lstStyle/>
          <a:p>
            <a:r>
              <a:rPr lang="fr-FR"/>
              <a:t>CS 477/677 - Lecture 18</a:t>
            </a:r>
            <a:endParaRPr lang="en-US" dirty="0"/>
          </a:p>
        </p:txBody>
      </p:sp>
      <p:sp>
        <p:nvSpPr>
          <p:cNvPr id="4" name="Slide Number Placeholder 3"/>
          <p:cNvSpPr>
            <a:spLocks noGrp="1"/>
          </p:cNvSpPr>
          <p:nvPr>
            <p:ph type="sldNum" sz="quarter" idx="12"/>
          </p:nvPr>
        </p:nvSpPr>
        <p:spPr/>
        <p:txBody>
          <a:bodyPr/>
          <a:lstStyle/>
          <a:p>
            <a:fld id="{D121A9E4-027E-6D48-8F40-DD130E118377}" type="slidenum">
              <a:rPr lang="en-US" smtClean="0"/>
              <a:pPr/>
              <a:t>26</a:t>
            </a:fld>
            <a:endParaRPr lang="en-US"/>
          </a:p>
        </p:txBody>
      </p:sp>
    </p:spTree>
    <p:extLst>
      <p:ext uri="{BB962C8B-B14F-4D97-AF65-F5344CB8AC3E}">
        <p14:creationId xmlns:p14="http://schemas.microsoft.com/office/powerpoint/2010/main" val="197914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6707">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6707">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6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p:txBody>
          <a:bodyPr/>
          <a:lstStyle/>
          <a:p>
            <a:r>
              <a:rPr lang="en-US"/>
              <a:t>Segmented Least Squares</a:t>
            </a:r>
          </a:p>
        </p:txBody>
      </p:sp>
      <p:sp>
        <p:nvSpPr>
          <p:cNvPr id="553987" name="Rectangle 3"/>
          <p:cNvSpPr>
            <a:spLocks noGrp="1" noChangeArrowheads="1"/>
          </p:cNvSpPr>
          <p:nvPr>
            <p:ph idx="1"/>
          </p:nvPr>
        </p:nvSpPr>
        <p:spPr>
          <a:xfrm>
            <a:off x="136527" y="1198563"/>
            <a:ext cx="8229600" cy="5076825"/>
          </a:xfrm>
        </p:spPr>
        <p:txBody>
          <a:bodyPr/>
          <a:lstStyle/>
          <a:p>
            <a:r>
              <a:rPr lang="en-US" dirty="0"/>
              <a:t>Segmented least squares</a:t>
            </a:r>
          </a:p>
          <a:p>
            <a:pPr lvl="1"/>
            <a:r>
              <a:rPr lang="en-US" dirty="0"/>
              <a:t>Points lie roughly on a sequence of several line segments</a:t>
            </a:r>
          </a:p>
          <a:p>
            <a:pPr lvl="1"/>
            <a:r>
              <a:rPr lang="en-US" dirty="0"/>
              <a:t>Given n points in the plane (x</a:t>
            </a:r>
            <a:r>
              <a:rPr lang="en-US" baseline="-25000" dirty="0"/>
              <a:t>1</a:t>
            </a:r>
            <a:r>
              <a:rPr lang="en-US" dirty="0"/>
              <a:t>, y</a:t>
            </a:r>
            <a:r>
              <a:rPr lang="en-US" baseline="-25000" dirty="0"/>
              <a:t>1</a:t>
            </a:r>
            <a:r>
              <a:rPr lang="en-US" dirty="0"/>
              <a:t>), (x</a:t>
            </a:r>
            <a:r>
              <a:rPr lang="en-US" baseline="-25000" dirty="0"/>
              <a:t>2</a:t>
            </a:r>
            <a:r>
              <a:rPr lang="en-US" dirty="0"/>
              <a:t>, y</a:t>
            </a:r>
            <a:r>
              <a:rPr lang="en-US" baseline="-25000" dirty="0"/>
              <a:t>2</a:t>
            </a:r>
            <a:r>
              <a:rPr lang="en-US" dirty="0"/>
              <a:t>) , . . . , (</a:t>
            </a:r>
            <a:r>
              <a:rPr lang="en-US" dirty="0" err="1"/>
              <a:t>x</a:t>
            </a:r>
            <a:r>
              <a:rPr lang="en-US" baseline="-25000" dirty="0" err="1"/>
              <a:t>n</a:t>
            </a:r>
            <a:r>
              <a:rPr lang="en-US" dirty="0"/>
              <a:t>, </a:t>
            </a:r>
            <a:r>
              <a:rPr lang="en-US" dirty="0" err="1"/>
              <a:t>y</a:t>
            </a:r>
            <a:r>
              <a:rPr lang="en-US" baseline="-25000" dirty="0" err="1"/>
              <a:t>n</a:t>
            </a:r>
            <a:r>
              <a:rPr lang="en-US" dirty="0"/>
              <a:t>) with x</a:t>
            </a:r>
            <a:r>
              <a:rPr lang="en-US" baseline="-25000" dirty="0"/>
              <a:t>1</a:t>
            </a:r>
            <a:r>
              <a:rPr lang="en-US" dirty="0"/>
              <a:t> &lt; x</a:t>
            </a:r>
            <a:r>
              <a:rPr lang="en-US" baseline="-25000" dirty="0"/>
              <a:t>2</a:t>
            </a:r>
            <a:r>
              <a:rPr lang="en-US" dirty="0"/>
              <a:t> &lt; ... &lt; </a:t>
            </a:r>
            <a:r>
              <a:rPr lang="en-US" dirty="0" err="1"/>
              <a:t>x</a:t>
            </a:r>
            <a:r>
              <a:rPr lang="en-US" baseline="-25000" dirty="0" err="1"/>
              <a:t>n</a:t>
            </a:r>
            <a:r>
              <a:rPr lang="en-US" dirty="0"/>
              <a:t>, find a sequence of lines that minimizes f(x)</a:t>
            </a:r>
          </a:p>
          <a:p>
            <a:r>
              <a:rPr lang="en-US" dirty="0"/>
              <a:t>What is a reasonable </a:t>
            </a:r>
          </a:p>
          <a:p>
            <a:pPr marL="0" indent="0">
              <a:buNone/>
            </a:pPr>
            <a:r>
              <a:rPr lang="en-US" dirty="0"/>
              <a:t>   choice for f(x) to balance </a:t>
            </a:r>
          </a:p>
          <a:p>
            <a:pPr marL="0" indent="0">
              <a:buNone/>
            </a:pPr>
            <a:r>
              <a:rPr lang="en-US" dirty="0"/>
              <a:t>   accuracy and parsimony?</a:t>
            </a:r>
          </a:p>
        </p:txBody>
      </p:sp>
      <p:sp>
        <p:nvSpPr>
          <p:cNvPr id="2" name="Footer Placeholder 1"/>
          <p:cNvSpPr>
            <a:spLocks noGrp="1"/>
          </p:cNvSpPr>
          <p:nvPr>
            <p:ph type="ftr" sz="quarter" idx="11"/>
          </p:nvPr>
        </p:nvSpPr>
        <p:spPr/>
        <p:txBody>
          <a:bodyPr/>
          <a:lstStyle/>
          <a:p>
            <a:r>
              <a:rPr lang="fr-FR"/>
              <a:t>CS 477/677 - Lecture 18</a:t>
            </a:r>
            <a:endParaRPr lang="en-US"/>
          </a:p>
        </p:txBody>
      </p:sp>
      <p:sp>
        <p:nvSpPr>
          <p:cNvPr id="553988" name="Line 4"/>
          <p:cNvSpPr>
            <a:spLocks noChangeShapeType="1"/>
          </p:cNvSpPr>
          <p:nvPr/>
        </p:nvSpPr>
        <p:spPr bwMode="auto">
          <a:xfrm>
            <a:off x="5290823" y="3965720"/>
            <a:ext cx="0" cy="263366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89" name="Line 5"/>
          <p:cNvSpPr>
            <a:spLocks noChangeShapeType="1"/>
          </p:cNvSpPr>
          <p:nvPr/>
        </p:nvSpPr>
        <p:spPr bwMode="auto">
          <a:xfrm>
            <a:off x="5027298" y="6335857"/>
            <a:ext cx="421481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0" name="Oval 6"/>
          <p:cNvSpPr>
            <a:spLocks noChangeArrowheads="1"/>
          </p:cNvSpPr>
          <p:nvPr/>
        </p:nvSpPr>
        <p:spPr bwMode="auto">
          <a:xfrm>
            <a:off x="6608448" y="5492895"/>
            <a:ext cx="104775" cy="1063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1" name="Oval 7"/>
          <p:cNvSpPr>
            <a:spLocks noChangeArrowheads="1"/>
          </p:cNvSpPr>
          <p:nvPr/>
        </p:nvSpPr>
        <p:spPr bwMode="auto">
          <a:xfrm>
            <a:off x="5817873" y="5808807"/>
            <a:ext cx="104775" cy="106363"/>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2" name="Oval 8"/>
          <p:cNvSpPr>
            <a:spLocks noChangeArrowheads="1"/>
          </p:cNvSpPr>
          <p:nvPr/>
        </p:nvSpPr>
        <p:spPr bwMode="auto">
          <a:xfrm>
            <a:off x="6397310" y="5545282"/>
            <a:ext cx="104775" cy="106363"/>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3" name="Oval 9"/>
          <p:cNvSpPr>
            <a:spLocks noChangeArrowheads="1"/>
          </p:cNvSpPr>
          <p:nvPr/>
        </p:nvSpPr>
        <p:spPr bwMode="auto">
          <a:xfrm>
            <a:off x="6133785" y="5704032"/>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4" name="Oval 10"/>
          <p:cNvSpPr>
            <a:spLocks noChangeArrowheads="1"/>
          </p:cNvSpPr>
          <p:nvPr/>
        </p:nvSpPr>
        <p:spPr bwMode="auto">
          <a:xfrm>
            <a:off x="6817998" y="5440507"/>
            <a:ext cx="106362"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5" name="Oval 11"/>
          <p:cNvSpPr>
            <a:spLocks noChangeArrowheads="1"/>
          </p:cNvSpPr>
          <p:nvPr/>
        </p:nvSpPr>
        <p:spPr bwMode="auto">
          <a:xfrm>
            <a:off x="8294373" y="5229370"/>
            <a:ext cx="104775" cy="1063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6" name="Oval 12"/>
          <p:cNvSpPr>
            <a:spLocks noChangeArrowheads="1"/>
          </p:cNvSpPr>
          <p:nvPr/>
        </p:nvSpPr>
        <p:spPr bwMode="auto">
          <a:xfrm>
            <a:off x="7240273" y="5440507"/>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7" name="Oval 13"/>
          <p:cNvSpPr>
            <a:spLocks noChangeArrowheads="1"/>
          </p:cNvSpPr>
          <p:nvPr/>
        </p:nvSpPr>
        <p:spPr bwMode="auto">
          <a:xfrm>
            <a:off x="8715060" y="4334020"/>
            <a:ext cx="106363" cy="1063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8" name="Oval 14"/>
          <p:cNvSpPr>
            <a:spLocks noChangeArrowheads="1"/>
          </p:cNvSpPr>
          <p:nvPr/>
        </p:nvSpPr>
        <p:spPr bwMode="auto">
          <a:xfrm>
            <a:off x="8503923" y="4808682"/>
            <a:ext cx="106362"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3999" name="Oval 15"/>
          <p:cNvSpPr>
            <a:spLocks noChangeArrowheads="1"/>
          </p:cNvSpPr>
          <p:nvPr/>
        </p:nvSpPr>
        <p:spPr bwMode="auto">
          <a:xfrm>
            <a:off x="8451535" y="5072207"/>
            <a:ext cx="106363"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0" name="Oval 16"/>
          <p:cNvSpPr>
            <a:spLocks noChangeArrowheads="1"/>
          </p:cNvSpPr>
          <p:nvPr/>
        </p:nvSpPr>
        <p:spPr bwMode="auto">
          <a:xfrm>
            <a:off x="8557898" y="4597545"/>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1" name="Oval 17"/>
          <p:cNvSpPr>
            <a:spLocks noChangeArrowheads="1"/>
          </p:cNvSpPr>
          <p:nvPr/>
        </p:nvSpPr>
        <p:spPr bwMode="auto">
          <a:xfrm>
            <a:off x="8662673" y="4122882"/>
            <a:ext cx="104775" cy="106363"/>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2" name="Oval 18"/>
          <p:cNvSpPr>
            <a:spLocks noChangeArrowheads="1"/>
          </p:cNvSpPr>
          <p:nvPr/>
        </p:nvSpPr>
        <p:spPr bwMode="auto">
          <a:xfrm>
            <a:off x="7978460" y="5440507"/>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3" name="Oval 19"/>
          <p:cNvSpPr>
            <a:spLocks noChangeArrowheads="1"/>
          </p:cNvSpPr>
          <p:nvPr/>
        </p:nvSpPr>
        <p:spPr bwMode="auto">
          <a:xfrm>
            <a:off x="7556185" y="5388120"/>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4" name="Oval 20"/>
          <p:cNvSpPr>
            <a:spLocks noChangeArrowheads="1"/>
          </p:cNvSpPr>
          <p:nvPr/>
        </p:nvSpPr>
        <p:spPr bwMode="auto">
          <a:xfrm>
            <a:off x="7029135" y="5440507"/>
            <a:ext cx="106363"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5" name="Oval 21"/>
          <p:cNvSpPr>
            <a:spLocks noChangeArrowheads="1"/>
          </p:cNvSpPr>
          <p:nvPr/>
        </p:nvSpPr>
        <p:spPr bwMode="auto">
          <a:xfrm>
            <a:off x="5713098" y="5861195"/>
            <a:ext cx="104775" cy="1063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6" name="Oval 22"/>
          <p:cNvSpPr>
            <a:spLocks noChangeArrowheads="1"/>
          </p:cNvSpPr>
          <p:nvPr/>
        </p:nvSpPr>
        <p:spPr bwMode="auto">
          <a:xfrm>
            <a:off x="6238560" y="5599257"/>
            <a:ext cx="106363"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7" name="Oval 23"/>
          <p:cNvSpPr>
            <a:spLocks noChangeArrowheads="1"/>
          </p:cNvSpPr>
          <p:nvPr/>
        </p:nvSpPr>
        <p:spPr bwMode="auto">
          <a:xfrm>
            <a:off x="7714935" y="5388120"/>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8" name="Oval 24"/>
          <p:cNvSpPr>
            <a:spLocks noChangeArrowheads="1"/>
          </p:cNvSpPr>
          <p:nvPr/>
        </p:nvSpPr>
        <p:spPr bwMode="auto">
          <a:xfrm>
            <a:off x="8767448" y="4018107"/>
            <a:ext cx="106362"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09" name="Oval 25"/>
          <p:cNvSpPr>
            <a:spLocks noChangeArrowheads="1"/>
          </p:cNvSpPr>
          <p:nvPr/>
        </p:nvSpPr>
        <p:spPr bwMode="auto">
          <a:xfrm>
            <a:off x="8240398" y="5440507"/>
            <a:ext cx="106362"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0" name="Oval 26"/>
          <p:cNvSpPr>
            <a:spLocks noChangeArrowheads="1"/>
          </p:cNvSpPr>
          <p:nvPr/>
        </p:nvSpPr>
        <p:spPr bwMode="auto">
          <a:xfrm>
            <a:off x="7292660" y="5335732"/>
            <a:ext cx="106363"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1" name="Oval 27"/>
          <p:cNvSpPr>
            <a:spLocks noChangeArrowheads="1"/>
          </p:cNvSpPr>
          <p:nvPr/>
        </p:nvSpPr>
        <p:spPr bwMode="auto">
          <a:xfrm>
            <a:off x="8557898" y="4386407"/>
            <a:ext cx="104775" cy="106363"/>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2" name="Oval 28"/>
          <p:cNvSpPr>
            <a:spLocks noChangeArrowheads="1"/>
          </p:cNvSpPr>
          <p:nvPr/>
        </p:nvSpPr>
        <p:spPr bwMode="auto">
          <a:xfrm>
            <a:off x="8451535" y="4545157"/>
            <a:ext cx="106363"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3" name="Oval 29"/>
          <p:cNvSpPr>
            <a:spLocks noChangeArrowheads="1"/>
          </p:cNvSpPr>
          <p:nvPr/>
        </p:nvSpPr>
        <p:spPr bwMode="auto">
          <a:xfrm>
            <a:off x="8873810" y="3913332"/>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4" name="Oval 30"/>
          <p:cNvSpPr>
            <a:spLocks noChangeArrowheads="1"/>
          </p:cNvSpPr>
          <p:nvPr/>
        </p:nvSpPr>
        <p:spPr bwMode="auto">
          <a:xfrm>
            <a:off x="5554348" y="5967557"/>
            <a:ext cx="104775" cy="104775"/>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grpSp>
        <p:nvGrpSpPr>
          <p:cNvPr id="554016" name="Group 32"/>
          <p:cNvGrpSpPr>
            <a:grpSpLocks/>
          </p:cNvGrpSpPr>
          <p:nvPr/>
        </p:nvGrpSpPr>
        <p:grpSpPr bwMode="auto">
          <a:xfrm>
            <a:off x="4974910" y="3702195"/>
            <a:ext cx="4003675" cy="2528887"/>
            <a:chOff x="1056" y="1104"/>
            <a:chExt cx="3648" cy="2304"/>
          </a:xfrm>
        </p:grpSpPr>
        <p:sp>
          <p:nvSpPr>
            <p:cNvPr id="554017" name="Line 33"/>
            <p:cNvSpPr>
              <a:spLocks noChangeShapeType="1"/>
            </p:cNvSpPr>
            <p:nvPr/>
          </p:nvSpPr>
          <p:spPr bwMode="auto">
            <a:xfrm flipV="1">
              <a:off x="1056" y="2736"/>
              <a:ext cx="1584" cy="672"/>
            </a:xfrm>
            <a:prstGeom prst="line">
              <a:avLst/>
            </a:prstGeom>
            <a:noFill/>
            <a:ln w="12700">
              <a:solidFill>
                <a:srgbClr val="0033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8" name="Line 34"/>
            <p:cNvSpPr>
              <a:spLocks noChangeShapeType="1"/>
            </p:cNvSpPr>
            <p:nvPr/>
          </p:nvSpPr>
          <p:spPr bwMode="auto">
            <a:xfrm flipH="1">
              <a:off x="4128" y="1104"/>
              <a:ext cx="576" cy="1584"/>
            </a:xfrm>
            <a:prstGeom prst="line">
              <a:avLst/>
            </a:prstGeom>
            <a:noFill/>
            <a:ln w="12700">
              <a:solidFill>
                <a:srgbClr val="0033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sp>
          <p:nvSpPr>
            <p:cNvPr id="554019" name="Line 35"/>
            <p:cNvSpPr>
              <a:spLocks noChangeShapeType="1"/>
            </p:cNvSpPr>
            <p:nvPr/>
          </p:nvSpPr>
          <p:spPr bwMode="auto">
            <a:xfrm flipV="1">
              <a:off x="2640" y="2688"/>
              <a:ext cx="1488" cy="48"/>
            </a:xfrm>
            <a:prstGeom prst="line">
              <a:avLst/>
            </a:prstGeom>
            <a:noFill/>
            <a:ln w="12700">
              <a:solidFill>
                <a:srgbClr val="0033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2075" tIns="46038" rIns="92075" bIns="46038" anchor="ctr"/>
            <a:lstStyle/>
            <a:p>
              <a:endParaRPr lang="en-US"/>
            </a:p>
          </p:txBody>
        </p:sp>
      </p:grpSp>
      <p:sp>
        <p:nvSpPr>
          <p:cNvPr id="554021" name="Rectangle 37"/>
          <p:cNvSpPr>
            <a:spLocks noChangeArrowheads="1"/>
          </p:cNvSpPr>
          <p:nvPr/>
        </p:nvSpPr>
        <p:spPr bwMode="auto">
          <a:xfrm>
            <a:off x="8314723" y="6273945"/>
            <a:ext cx="304800" cy="374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type="none" w="sm" len="sm"/>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spAutoFit/>
          </a:bodyPr>
          <a:lstStyle/>
          <a:p>
            <a:r>
              <a:rPr lang="en-US" dirty="0"/>
              <a:t>x</a:t>
            </a:r>
          </a:p>
        </p:txBody>
      </p:sp>
      <p:sp>
        <p:nvSpPr>
          <p:cNvPr id="554022" name="Rectangle 38"/>
          <p:cNvSpPr>
            <a:spLocks noChangeArrowheads="1"/>
          </p:cNvSpPr>
          <p:nvPr/>
        </p:nvSpPr>
        <p:spPr bwMode="auto">
          <a:xfrm>
            <a:off x="4976017" y="3830350"/>
            <a:ext cx="290512" cy="374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type="none" w="sm" len="sm"/>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spAutoFit/>
          </a:bodyPr>
          <a:lstStyle/>
          <a:p>
            <a:r>
              <a:rPr lang="en-US" dirty="0"/>
              <a:t>y</a:t>
            </a:r>
          </a:p>
        </p:txBody>
      </p:sp>
      <p:sp>
        <p:nvSpPr>
          <p:cNvPr id="554023" name="Rectangle 39"/>
          <p:cNvSpPr>
            <a:spLocks noChangeArrowheads="1"/>
          </p:cNvSpPr>
          <p:nvPr/>
        </p:nvSpPr>
        <p:spPr bwMode="auto">
          <a:xfrm>
            <a:off x="912283" y="5391631"/>
            <a:ext cx="1250950" cy="3063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type="none" w="sm" len="sm"/>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spAutoFit/>
          </a:bodyPr>
          <a:lstStyle/>
          <a:p>
            <a:r>
              <a:rPr lang="en-US" sz="1200"/>
              <a:t>goodness of fit</a:t>
            </a:r>
          </a:p>
        </p:txBody>
      </p:sp>
      <p:sp>
        <p:nvSpPr>
          <p:cNvPr id="554024" name="Line 40"/>
          <p:cNvSpPr>
            <a:spLocks noChangeShapeType="1"/>
          </p:cNvSpPr>
          <p:nvPr/>
        </p:nvSpPr>
        <p:spPr bwMode="auto">
          <a:xfrm flipV="1">
            <a:off x="1338503" y="5197956"/>
            <a:ext cx="0" cy="207963"/>
          </a:xfrm>
          <a:prstGeom prst="line">
            <a:avLst/>
          </a:prstGeom>
          <a:noFill/>
          <a:ln w="9525">
            <a:solidFill>
              <a:schemeClr val="tx1"/>
            </a:solidFill>
            <a:round/>
            <a:headEnd/>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nchor="ctr"/>
          <a:lstStyle/>
          <a:p>
            <a:endParaRPr lang="en-US"/>
          </a:p>
        </p:txBody>
      </p:sp>
      <p:sp>
        <p:nvSpPr>
          <p:cNvPr id="554025" name="Rectangle 41"/>
          <p:cNvSpPr>
            <a:spLocks noChangeArrowheads="1"/>
          </p:cNvSpPr>
          <p:nvPr/>
        </p:nvSpPr>
        <p:spPr bwMode="auto">
          <a:xfrm>
            <a:off x="2996094" y="5390092"/>
            <a:ext cx="1250950" cy="3063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type="none" w="sm" len="sm"/>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spAutoFit/>
          </a:bodyPr>
          <a:lstStyle/>
          <a:p>
            <a:r>
              <a:rPr lang="en-US" sz="1200"/>
              <a:t>number of lines</a:t>
            </a:r>
          </a:p>
        </p:txBody>
      </p:sp>
      <p:sp>
        <p:nvSpPr>
          <p:cNvPr id="554026" name="Line 42"/>
          <p:cNvSpPr>
            <a:spLocks noChangeShapeType="1"/>
          </p:cNvSpPr>
          <p:nvPr/>
        </p:nvSpPr>
        <p:spPr bwMode="auto">
          <a:xfrm flipV="1">
            <a:off x="3726365" y="5188480"/>
            <a:ext cx="0" cy="207962"/>
          </a:xfrm>
          <a:prstGeom prst="line">
            <a:avLst/>
          </a:prstGeom>
          <a:noFill/>
          <a:ln w="9525">
            <a:solidFill>
              <a:schemeClr val="tx1"/>
            </a:solidFill>
            <a:round/>
            <a:headEnd/>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txBody>
          <a:bodyPr wrap="none" lIns="92075" tIns="46038" rIns="92075" bIns="46038" anchor="ctr"/>
          <a:lstStyle/>
          <a:p>
            <a:endParaRPr lang="en-US"/>
          </a:p>
        </p:txBody>
      </p:sp>
      <p:sp>
        <p:nvSpPr>
          <p:cNvPr id="7" name="Slide Number Placeholder 6"/>
          <p:cNvSpPr>
            <a:spLocks noGrp="1"/>
          </p:cNvSpPr>
          <p:nvPr>
            <p:ph type="sldNum" sz="quarter" idx="12"/>
          </p:nvPr>
        </p:nvSpPr>
        <p:spPr/>
        <p:txBody>
          <a:bodyPr/>
          <a:lstStyle/>
          <a:p>
            <a:fld id="{D121A9E4-027E-6D48-8F40-DD130E118377}" type="slidenum">
              <a:rPr lang="en-US" smtClean="0"/>
              <a:pPr/>
              <a:t>27</a:t>
            </a:fld>
            <a:endParaRPr lang="en-US"/>
          </a:p>
        </p:txBody>
      </p:sp>
    </p:spTree>
    <p:extLst>
      <p:ext uri="{BB962C8B-B14F-4D97-AF65-F5344CB8AC3E}">
        <p14:creationId xmlns:p14="http://schemas.microsoft.com/office/powerpoint/2010/main" val="316464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398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98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53987">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40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540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40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540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4023" grpId="0"/>
      <p:bldP spid="554024" grpId="0" animBg="1"/>
      <p:bldP spid="554025" grpId="0"/>
      <p:bldP spid="55402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CS 477/677 - Lecture 18</a:t>
            </a:r>
          </a:p>
        </p:txBody>
      </p:sp>
      <p:sp>
        <p:nvSpPr>
          <p:cNvPr id="190466" name="Rectangle 2"/>
          <p:cNvSpPr>
            <a:spLocks noGrp="1" noChangeArrowheads="1"/>
          </p:cNvSpPr>
          <p:nvPr>
            <p:ph type="title"/>
          </p:nvPr>
        </p:nvSpPr>
        <p:spPr/>
        <p:txBody>
          <a:bodyPr/>
          <a:lstStyle/>
          <a:p>
            <a:r>
              <a:rPr lang="en-US"/>
              <a:t>Readings</a:t>
            </a:r>
          </a:p>
        </p:txBody>
      </p:sp>
      <p:sp>
        <p:nvSpPr>
          <p:cNvPr id="190467" name="Rectangle 3"/>
          <p:cNvSpPr>
            <a:spLocks noGrp="1" noChangeArrowheads="1"/>
          </p:cNvSpPr>
          <p:nvPr>
            <p:ph type="body" sz="half" idx="1"/>
          </p:nvPr>
        </p:nvSpPr>
        <p:spPr>
          <a:xfrm>
            <a:off x="4208463" y="2776538"/>
            <a:ext cx="4332287" cy="2039937"/>
          </a:xfrm>
        </p:spPr>
        <p:txBody>
          <a:bodyPr/>
          <a:lstStyle/>
          <a:p>
            <a:r>
              <a:rPr lang="en-US" sz="2400" dirty="0"/>
              <a:t>Chapters 14, 15</a:t>
            </a:r>
          </a:p>
        </p:txBody>
      </p:sp>
      <p:pic>
        <p:nvPicPr>
          <p:cNvPr id="190468" name="Picture 4" descr="mrayztno[1]"/>
          <p:cNvPicPr>
            <a:picLocks noGrp="1" noChangeAspect="1" noChangeArrowheads="1"/>
          </p:cNvPicPr>
          <p:nvPr>
            <p:ph sz="half" idx="2"/>
          </p:nvPr>
        </p:nvPicPr>
        <p:blipFill>
          <a:blip r:embed="rId3"/>
          <a:srcRect/>
          <a:stretch>
            <a:fillRect/>
          </a:stretch>
        </p:blipFill>
        <p:spPr>
          <a:xfrm>
            <a:off x="1271588" y="2141538"/>
            <a:ext cx="3095625" cy="2708275"/>
          </a:xfrm>
          <a:noFill/>
          <a:ln/>
        </p:spPr>
      </p:pic>
      <p:sp>
        <p:nvSpPr>
          <p:cNvPr id="3" name="Slide Number Placeholder 2">
            <a:extLst>
              <a:ext uri="{FF2B5EF4-FFF2-40B4-BE49-F238E27FC236}">
                <a16:creationId xmlns:a16="http://schemas.microsoft.com/office/drawing/2014/main" id="{BD674AC8-D932-B845-B17F-18EB24D68FD2}"/>
              </a:ext>
            </a:extLst>
          </p:cNvPr>
          <p:cNvSpPr>
            <a:spLocks noGrp="1"/>
          </p:cNvSpPr>
          <p:nvPr>
            <p:ph type="sldNum" sz="quarter" idx="12"/>
          </p:nvPr>
        </p:nvSpPr>
        <p:spPr/>
        <p:txBody>
          <a:bodyPr/>
          <a:lstStyle/>
          <a:p>
            <a:fld id="{4BB3E6CA-E5DD-7148-9225-3475819DBBAD}" type="slidenum">
              <a:rPr lang="en-US" smtClean="0"/>
              <a:pPr/>
              <a:t>28</a:t>
            </a:fld>
            <a:endParaRPr lang="en-US"/>
          </a:p>
        </p:txBody>
      </p:sp>
    </p:spTree>
    <p:extLst>
      <p:ext uri="{BB962C8B-B14F-4D97-AF65-F5344CB8AC3E}">
        <p14:creationId xmlns:p14="http://schemas.microsoft.com/office/powerpoint/2010/main" val="301573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r>
              <a:rPr lang="en-US"/>
              <a:t>CS 477/677 - Lecture 18</a:t>
            </a:r>
          </a:p>
        </p:txBody>
      </p:sp>
      <p:sp>
        <p:nvSpPr>
          <p:cNvPr id="26628"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1. Making the choice</a:t>
            </a:r>
          </a:p>
        </p:txBody>
      </p:sp>
      <p:sp>
        <p:nvSpPr>
          <p:cNvPr id="590851" name="Rectangle 3"/>
          <p:cNvSpPr>
            <a:spLocks noGrp="1" noChangeArrowheads="1"/>
          </p:cNvSpPr>
          <p:nvPr>
            <p:ph type="body" idx="1"/>
          </p:nvPr>
        </p:nvSpPr>
        <p:spPr/>
        <p:txBody>
          <a:bodyPr/>
          <a:lstStyle/>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		X</a:t>
            </a:r>
            <a:r>
              <a:rPr lang="en-US" baseline="-25000" dirty="0">
                <a:ea typeface="ＭＳ Ｐゴシック" pitchFamily="-106" charset="-128"/>
                <a:cs typeface="ＭＳ Ｐゴシック" pitchFamily="-106" charset="-128"/>
                <a:sym typeface="Symbol" pitchFamily="-106" charset="2"/>
              </a:rPr>
              <a:t> </a:t>
            </a:r>
            <a:r>
              <a:rPr lang="en-US" dirty="0">
                <a:ea typeface="ＭＳ Ｐゴシック" pitchFamily="-106" charset="-128"/>
                <a:cs typeface="ＭＳ Ｐゴシック" pitchFamily="-106" charset="-128"/>
                <a:sym typeface="Symbol" pitchFamily="-106" charset="2"/>
              </a:rPr>
              <a:t>= ⟨A, B, D, E⟩</a:t>
            </a:r>
          </a:p>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		Y = ⟨Z, B, E⟩</a:t>
            </a:r>
          </a:p>
          <a:p>
            <a:pPr eaLnBrk="1" hangingPunct="1"/>
            <a:r>
              <a:rPr lang="en-US" dirty="0">
                <a:ea typeface="ＭＳ Ｐゴシック" pitchFamily="-106" charset="-128"/>
                <a:cs typeface="ＭＳ Ｐゴシック" pitchFamily="-106" charset="-128"/>
              </a:rPr>
              <a:t>Choice: include one element into the common sequence (E) and solve the resulting </a:t>
            </a:r>
            <a:r>
              <a:rPr lang="en-US" dirty="0" err="1">
                <a:ea typeface="ＭＳ Ｐゴシック" pitchFamily="-106" charset="-128"/>
                <a:cs typeface="ＭＳ Ｐゴシック" pitchFamily="-106" charset="-128"/>
              </a:rPr>
              <a:t>subproblem</a:t>
            </a:r>
            <a:endParaRPr lang="en-US" dirty="0">
              <a:ea typeface="ＭＳ Ｐゴシック" pitchFamily="-106" charset="-128"/>
              <a:cs typeface="ＭＳ Ｐゴシック" pitchFamily="-106" charset="-128"/>
            </a:endParaRPr>
          </a:p>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		X</a:t>
            </a:r>
            <a:r>
              <a:rPr lang="en-US" baseline="-25000" dirty="0">
                <a:ea typeface="ＭＳ Ｐゴシック" pitchFamily="-106" charset="-128"/>
                <a:cs typeface="ＭＳ Ｐゴシック" pitchFamily="-106" charset="-128"/>
                <a:sym typeface="Symbol" pitchFamily="-106" charset="2"/>
              </a:rPr>
              <a:t> </a:t>
            </a:r>
            <a:r>
              <a:rPr lang="en-US" dirty="0">
                <a:ea typeface="ＭＳ Ｐゴシック" pitchFamily="-106" charset="-128"/>
                <a:cs typeface="ＭＳ Ｐゴシック" pitchFamily="-106" charset="-128"/>
                <a:sym typeface="Symbol" pitchFamily="-106" charset="2"/>
              </a:rPr>
              <a:t>= ⟨A, B, D, G⟩</a:t>
            </a:r>
          </a:p>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		Y = ⟨Z, B, D⟩</a:t>
            </a:r>
          </a:p>
          <a:p>
            <a:pPr eaLnBrk="1" hangingPunct="1"/>
            <a:r>
              <a:rPr lang="en-US" dirty="0">
                <a:ea typeface="ＭＳ Ｐゴシック" pitchFamily="-106" charset="-128"/>
                <a:cs typeface="ＭＳ Ｐゴシック" pitchFamily="-106" charset="-128"/>
              </a:rPr>
              <a:t>Choice: exclude an element from a string and solve the resulting </a:t>
            </a:r>
            <a:r>
              <a:rPr lang="en-US" dirty="0" err="1">
                <a:ea typeface="ＭＳ Ｐゴシック" pitchFamily="-106" charset="-128"/>
                <a:cs typeface="ＭＳ Ｐゴシック" pitchFamily="-106" charset="-128"/>
              </a:rPr>
              <a:t>subproblem</a:t>
            </a:r>
            <a:endParaRPr lang="en-US" dirty="0">
              <a:ea typeface="ＭＳ Ｐゴシック" pitchFamily="-106" charset="-128"/>
              <a:cs typeface="ＭＳ Ｐゴシック" pitchFamily="-106" charset="-128"/>
            </a:endParaRPr>
          </a:p>
        </p:txBody>
      </p:sp>
      <p:sp>
        <p:nvSpPr>
          <p:cNvPr id="590852" name="Freeform 4"/>
          <p:cNvSpPr>
            <a:spLocks/>
          </p:cNvSpPr>
          <p:nvPr/>
        </p:nvSpPr>
        <p:spPr bwMode="auto">
          <a:xfrm rot="-471842">
            <a:off x="2811463" y="1347788"/>
            <a:ext cx="1050925" cy="1157287"/>
          </a:xfrm>
          <a:custGeom>
            <a:avLst/>
            <a:gdLst>
              <a:gd name="T0" fmla="*/ 629216 w 628"/>
              <a:gd name="T1" fmla="*/ 10241 h 678"/>
              <a:gd name="T2" fmla="*/ 553911 w 628"/>
              <a:gd name="T3" fmla="*/ 290175 h 678"/>
              <a:gd name="T4" fmla="*/ 440117 w 628"/>
              <a:gd name="T5" fmla="*/ 549626 h 678"/>
              <a:gd name="T6" fmla="*/ 147263 w 628"/>
              <a:gd name="T7" fmla="*/ 626437 h 678"/>
              <a:gd name="T8" fmla="*/ 61918 w 628"/>
              <a:gd name="T9" fmla="*/ 665696 h 678"/>
              <a:gd name="T10" fmla="*/ 25102 w 628"/>
              <a:gd name="T11" fmla="*/ 752749 h 678"/>
              <a:gd name="T12" fmla="*/ 5020 w 628"/>
              <a:gd name="T13" fmla="*/ 810784 h 678"/>
              <a:gd name="T14" fmla="*/ 53550 w 628"/>
              <a:gd name="T15" fmla="*/ 1032682 h 678"/>
              <a:gd name="T16" fmla="*/ 90366 w 628"/>
              <a:gd name="T17" fmla="*/ 1080476 h 678"/>
              <a:gd name="T18" fmla="*/ 100407 w 628"/>
              <a:gd name="T19" fmla="*/ 1109493 h 678"/>
              <a:gd name="T20" fmla="*/ 232609 w 628"/>
              <a:gd name="T21" fmla="*/ 1157287 h 678"/>
              <a:gd name="T22" fmla="*/ 364812 w 628"/>
              <a:gd name="T23" fmla="*/ 1138511 h 678"/>
              <a:gd name="T24" fmla="*/ 440117 w 628"/>
              <a:gd name="T25" fmla="*/ 1118028 h 678"/>
              <a:gd name="T26" fmla="*/ 468565 w 628"/>
              <a:gd name="T27" fmla="*/ 1109493 h 678"/>
              <a:gd name="T28" fmla="*/ 543870 w 628"/>
              <a:gd name="T29" fmla="*/ 1012199 h 678"/>
              <a:gd name="T30" fmla="*/ 592400 w 628"/>
              <a:gd name="T31" fmla="*/ 925147 h 678"/>
              <a:gd name="T32" fmla="*/ 714562 w 628"/>
              <a:gd name="T33" fmla="*/ 665696 h 678"/>
              <a:gd name="T34" fmla="*/ 903662 w 628"/>
              <a:gd name="T35" fmla="*/ 501832 h 678"/>
              <a:gd name="T36" fmla="*/ 960559 w 628"/>
              <a:gd name="T37" fmla="*/ 433556 h 678"/>
              <a:gd name="T38" fmla="*/ 1035864 w 628"/>
              <a:gd name="T39" fmla="*/ 298710 h 678"/>
              <a:gd name="T40" fmla="*/ 968926 w 628"/>
              <a:gd name="T41" fmla="*/ 87053 h 678"/>
              <a:gd name="T42" fmla="*/ 696154 w 628"/>
              <a:gd name="T43" fmla="*/ 0 h 678"/>
              <a:gd name="T44" fmla="*/ 629216 w 628"/>
              <a:gd name="T45" fmla="*/ 10241 h 67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28"/>
              <a:gd name="T70" fmla="*/ 0 h 678"/>
              <a:gd name="T71" fmla="*/ 628 w 628"/>
              <a:gd name="T72" fmla="*/ 678 h 67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28" h="678">
                <a:moveTo>
                  <a:pt x="376" y="6"/>
                </a:moveTo>
                <a:cubicBezTo>
                  <a:pt x="360" y="61"/>
                  <a:pt x="350" y="116"/>
                  <a:pt x="331" y="170"/>
                </a:cubicBezTo>
                <a:cubicBezTo>
                  <a:pt x="325" y="229"/>
                  <a:pt x="330" y="302"/>
                  <a:pt x="263" y="322"/>
                </a:cubicBezTo>
                <a:cubicBezTo>
                  <a:pt x="213" y="354"/>
                  <a:pt x="145" y="362"/>
                  <a:pt x="88" y="367"/>
                </a:cubicBezTo>
                <a:cubicBezTo>
                  <a:pt x="70" y="373"/>
                  <a:pt x="55" y="384"/>
                  <a:pt x="37" y="390"/>
                </a:cubicBezTo>
                <a:cubicBezTo>
                  <a:pt x="26" y="407"/>
                  <a:pt x="21" y="422"/>
                  <a:pt x="15" y="441"/>
                </a:cubicBezTo>
                <a:cubicBezTo>
                  <a:pt x="11" y="452"/>
                  <a:pt x="3" y="475"/>
                  <a:pt x="3" y="475"/>
                </a:cubicBezTo>
                <a:cubicBezTo>
                  <a:pt x="6" y="515"/>
                  <a:pt x="0" y="573"/>
                  <a:pt x="32" y="605"/>
                </a:cubicBezTo>
                <a:cubicBezTo>
                  <a:pt x="44" y="644"/>
                  <a:pt x="26" y="598"/>
                  <a:pt x="54" y="633"/>
                </a:cubicBezTo>
                <a:cubicBezTo>
                  <a:pt x="58" y="638"/>
                  <a:pt x="56" y="646"/>
                  <a:pt x="60" y="650"/>
                </a:cubicBezTo>
                <a:cubicBezTo>
                  <a:pt x="67" y="657"/>
                  <a:pt x="130" y="676"/>
                  <a:pt x="139" y="678"/>
                </a:cubicBezTo>
                <a:cubicBezTo>
                  <a:pt x="180" y="674"/>
                  <a:pt x="186" y="675"/>
                  <a:pt x="218" y="667"/>
                </a:cubicBezTo>
                <a:cubicBezTo>
                  <a:pt x="233" y="663"/>
                  <a:pt x="248" y="659"/>
                  <a:pt x="263" y="655"/>
                </a:cubicBezTo>
                <a:cubicBezTo>
                  <a:pt x="269" y="653"/>
                  <a:pt x="280" y="650"/>
                  <a:pt x="280" y="650"/>
                </a:cubicBezTo>
                <a:cubicBezTo>
                  <a:pt x="297" y="632"/>
                  <a:pt x="316" y="618"/>
                  <a:pt x="325" y="593"/>
                </a:cubicBezTo>
                <a:cubicBezTo>
                  <a:pt x="340" y="551"/>
                  <a:pt x="329" y="567"/>
                  <a:pt x="354" y="542"/>
                </a:cubicBezTo>
                <a:cubicBezTo>
                  <a:pt x="366" y="489"/>
                  <a:pt x="379" y="421"/>
                  <a:pt x="427" y="390"/>
                </a:cubicBezTo>
                <a:cubicBezTo>
                  <a:pt x="448" y="358"/>
                  <a:pt x="507" y="316"/>
                  <a:pt x="540" y="294"/>
                </a:cubicBezTo>
                <a:cubicBezTo>
                  <a:pt x="550" y="278"/>
                  <a:pt x="561" y="268"/>
                  <a:pt x="574" y="254"/>
                </a:cubicBezTo>
                <a:cubicBezTo>
                  <a:pt x="583" y="225"/>
                  <a:pt x="608" y="205"/>
                  <a:pt x="619" y="175"/>
                </a:cubicBezTo>
                <a:cubicBezTo>
                  <a:pt x="614" y="111"/>
                  <a:pt x="628" y="83"/>
                  <a:pt x="579" y="51"/>
                </a:cubicBezTo>
                <a:cubicBezTo>
                  <a:pt x="556" y="16"/>
                  <a:pt x="453" y="4"/>
                  <a:pt x="416" y="0"/>
                </a:cubicBezTo>
                <a:cubicBezTo>
                  <a:pt x="408" y="2"/>
                  <a:pt x="376" y="18"/>
                  <a:pt x="376" y="6"/>
                </a:cubicBezTo>
                <a:close/>
              </a:path>
            </a:pathLst>
          </a:custGeom>
          <a:solidFill>
            <a:srgbClr val="EAEAEA">
              <a:alpha val="39999"/>
            </a:srgbClr>
          </a:solidFill>
          <a:ln w="12700">
            <a:solidFill>
              <a:schemeClr val="tx1"/>
            </a:solidFill>
            <a:round/>
            <a:headEnd/>
            <a:tailEnd/>
          </a:ln>
        </p:spPr>
        <p:txBody>
          <a:bodyPr>
            <a:prstTxWarp prst="textNoShape">
              <a:avLst/>
            </a:prstTxWarp>
          </a:bodyPr>
          <a:lstStyle/>
          <a:p>
            <a:endParaRPr lang="en-US"/>
          </a:p>
        </p:txBody>
      </p:sp>
      <p:sp>
        <p:nvSpPr>
          <p:cNvPr id="2" name="Slide Number Placeholder 1"/>
          <p:cNvSpPr>
            <a:spLocks noGrp="1"/>
          </p:cNvSpPr>
          <p:nvPr>
            <p:ph type="sldNum" sz="quarter" idx="12"/>
          </p:nvPr>
        </p:nvSpPr>
        <p:spPr/>
        <p:txBody>
          <a:bodyPr/>
          <a:lstStyle/>
          <a:p>
            <a:fld id="{D121A9E4-027E-6D48-8F40-DD130E118377}" type="slidenum">
              <a:rPr lang="en-US" smtClean="0"/>
              <a:pPr/>
              <a:t>3</a:t>
            </a:fld>
            <a:endParaRPr lang="en-US"/>
          </a:p>
        </p:txBody>
      </p:sp>
      <p:sp>
        <p:nvSpPr>
          <p:cNvPr id="3" name="Rectangle 2"/>
          <p:cNvSpPr/>
          <p:nvPr/>
        </p:nvSpPr>
        <p:spPr>
          <a:xfrm>
            <a:off x="4893130" y="3859667"/>
            <a:ext cx="3651069" cy="1298817"/>
          </a:xfrm>
          <a:prstGeom prst="rect">
            <a:avLst/>
          </a:prstGeom>
        </p:spPr>
        <p:txBody>
          <a:bodyPr wrap="square">
            <a:spAutoFit/>
          </a:bodyPr>
          <a:lstStyle/>
          <a:p>
            <a:pPr eaLnBrk="1" hangingPunct="1">
              <a:lnSpc>
                <a:spcPct val="140000"/>
              </a:lnSpc>
              <a:buFontTx/>
              <a:buNone/>
            </a:pPr>
            <a:r>
              <a:rPr lang="en-US" sz="2800" dirty="0">
                <a:latin typeface="Century Gothic" charset="0"/>
                <a:ea typeface="Century Gothic" charset="0"/>
                <a:cs typeface="Century Gothic" charset="0"/>
                <a:sym typeface="Symbol" pitchFamily="-106" charset="2"/>
              </a:rPr>
              <a:t>X</a:t>
            </a:r>
            <a:r>
              <a:rPr lang="en-US" sz="2800" baseline="-25000" dirty="0">
                <a:latin typeface="Century Gothic" charset="0"/>
                <a:ea typeface="Century Gothic" charset="0"/>
                <a:cs typeface="Century Gothic" charset="0"/>
                <a:sym typeface="Symbol" pitchFamily="-106" charset="2"/>
              </a:rPr>
              <a:t> </a:t>
            </a:r>
            <a:r>
              <a:rPr lang="en-US" sz="2800" dirty="0">
                <a:latin typeface="Century Gothic" charset="0"/>
                <a:ea typeface="Century Gothic" charset="0"/>
                <a:cs typeface="Century Gothic" charset="0"/>
                <a:sym typeface="Symbol" pitchFamily="-106" charset="2"/>
              </a:rPr>
              <a:t>= ⟨A, B, D, G⟩</a:t>
            </a:r>
          </a:p>
          <a:p>
            <a:pPr eaLnBrk="1" hangingPunct="1">
              <a:lnSpc>
                <a:spcPct val="140000"/>
              </a:lnSpc>
              <a:buFontTx/>
              <a:buNone/>
            </a:pPr>
            <a:r>
              <a:rPr lang="en-US" sz="2800" dirty="0">
                <a:latin typeface="Century Gothic" charset="0"/>
                <a:ea typeface="Century Gothic" charset="0"/>
                <a:cs typeface="Century Gothic" charset="0"/>
                <a:sym typeface="Symbol" pitchFamily="-106" charset="2"/>
              </a:rPr>
              <a:t>Y = ⟨Z, B, D⟩</a:t>
            </a:r>
          </a:p>
        </p:txBody>
      </p:sp>
      <p:sp>
        <p:nvSpPr>
          <p:cNvPr id="4" name="Rectangle 3"/>
          <p:cNvSpPr/>
          <p:nvPr/>
        </p:nvSpPr>
        <p:spPr>
          <a:xfrm>
            <a:off x="6306260" y="4482948"/>
            <a:ext cx="646331" cy="646331"/>
          </a:xfrm>
          <a:prstGeom prst="rect">
            <a:avLst/>
          </a:prstGeom>
        </p:spPr>
        <p:txBody>
          <a:bodyPr wrap="none">
            <a:spAutoFit/>
          </a:bodyPr>
          <a:lstStyle/>
          <a:p>
            <a:r>
              <a:rPr lang="en-US" sz="3600">
                <a:solidFill>
                  <a:srgbClr val="FF0000"/>
                </a:solidFill>
                <a:ea typeface="ＭＳ Ｐゴシック" pitchFamily="-106" charset="-128"/>
                <a:cs typeface="ＭＳ Ｐゴシック" pitchFamily="-106" charset="-128"/>
                <a:sym typeface="Symbol" pitchFamily="-106" charset="2"/>
              </a:rPr>
              <a:t>✕</a:t>
            </a:r>
            <a:endParaRPr lang="en-US" sz="3600">
              <a:solidFill>
                <a:srgbClr val="FF0000"/>
              </a:solidFill>
            </a:endParaRPr>
          </a:p>
        </p:txBody>
      </p:sp>
      <p:sp>
        <p:nvSpPr>
          <p:cNvPr id="9" name="Rectangle 8"/>
          <p:cNvSpPr/>
          <p:nvPr/>
        </p:nvSpPr>
        <p:spPr>
          <a:xfrm>
            <a:off x="3236489" y="3863680"/>
            <a:ext cx="646331" cy="646331"/>
          </a:xfrm>
          <a:prstGeom prst="rect">
            <a:avLst/>
          </a:prstGeom>
        </p:spPr>
        <p:txBody>
          <a:bodyPr wrap="none">
            <a:spAutoFit/>
          </a:bodyPr>
          <a:lstStyle/>
          <a:p>
            <a:r>
              <a:rPr lang="en-US" sz="3600" dirty="0">
                <a:solidFill>
                  <a:srgbClr val="FF0000"/>
                </a:solidFill>
                <a:ea typeface="ＭＳ Ｐゴシック" pitchFamily="-106" charset="-128"/>
                <a:cs typeface="ＭＳ Ｐゴシック" pitchFamily="-106" charset="-128"/>
                <a:sym typeface="Symbol" pitchFamily="-106" charset="2"/>
              </a:rPr>
              <a:t>✕</a:t>
            </a:r>
            <a:endParaRPr lang="en-US" sz="3600" dirty="0">
              <a:solidFill>
                <a:srgbClr val="FF0000"/>
              </a:solidFill>
            </a:endParaRPr>
          </a:p>
        </p:txBody>
      </p:sp>
    </p:spTree>
    <p:extLst>
      <p:ext uri="{BB962C8B-B14F-4D97-AF65-F5344CB8AC3E}">
        <p14:creationId xmlns:p14="http://schemas.microsoft.com/office/powerpoint/2010/main" val="8289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0851">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9085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085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085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908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52" grpId="0" animBg="1"/>
      <p:bldP spid="3" grpId="0"/>
      <p:bldP spid="4"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p>
            <a:r>
              <a:rPr lang="en-US"/>
              <a:t>CS 477/677 - Lecture 18</a:t>
            </a:r>
          </a:p>
        </p:txBody>
      </p:sp>
      <p:sp>
        <p:nvSpPr>
          <p:cNvPr id="28676"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Notations</a:t>
            </a:r>
          </a:p>
        </p:txBody>
      </p:sp>
      <p:sp>
        <p:nvSpPr>
          <p:cNvPr id="591875" name="Rectangle 3"/>
          <p:cNvSpPr>
            <a:spLocks noGrp="1" noChangeArrowheads="1"/>
          </p:cNvSpPr>
          <p:nvPr>
            <p:ph type="body" idx="1"/>
          </p:nvPr>
        </p:nvSpPr>
        <p:spPr/>
        <p:txBody>
          <a:bodyPr/>
          <a:lstStyle/>
          <a:p>
            <a:pPr eaLnBrk="1" hangingPunct="1">
              <a:lnSpc>
                <a:spcPct val="150000"/>
              </a:lnSpc>
            </a:pPr>
            <a:r>
              <a:rPr lang="en-US" dirty="0">
                <a:ea typeface="ＭＳ Ｐゴシック" pitchFamily="-106" charset="-128"/>
                <a:cs typeface="ＭＳ Ｐゴシック" pitchFamily="-106" charset="-128"/>
              </a:rPr>
              <a:t>Given a sequence X = </a:t>
            </a:r>
            <a:r>
              <a:rPr lang="en-US" dirty="0">
                <a:ea typeface="ＭＳ Ｐゴシック" pitchFamily="-106" charset="-128"/>
                <a:cs typeface="ＭＳ Ｐゴシック" pitchFamily="-106" charset="-128"/>
                <a:sym typeface="Symbol" pitchFamily="-106" charset="2"/>
              </a:rPr>
              <a:t>⟨x</a:t>
            </a:r>
            <a:r>
              <a:rPr lang="en-US" baseline="-25000" dirty="0">
                <a:ea typeface="ＭＳ Ｐゴシック" pitchFamily="-106" charset="-128"/>
                <a:cs typeface="ＭＳ Ｐゴシック" pitchFamily="-106" charset="-128"/>
                <a:sym typeface="Symbol" pitchFamily="-106" charset="2"/>
              </a:rPr>
              <a:t>1</a:t>
            </a:r>
            <a:r>
              <a:rPr lang="en-US" dirty="0">
                <a:ea typeface="ＭＳ Ｐゴシック" pitchFamily="-106" charset="-128"/>
                <a:cs typeface="ＭＳ Ｐゴシック" pitchFamily="-106" charset="-128"/>
                <a:sym typeface="Symbol" pitchFamily="-106" charset="2"/>
              </a:rPr>
              <a:t>, x</a:t>
            </a:r>
            <a:r>
              <a:rPr lang="en-US" baseline="-25000" dirty="0">
                <a:ea typeface="ＭＳ Ｐゴシック" pitchFamily="-106" charset="-128"/>
                <a:cs typeface="ＭＳ Ｐゴシック" pitchFamily="-106" charset="-128"/>
                <a:sym typeface="Symbol" pitchFamily="-106" charset="2"/>
              </a:rPr>
              <a:t>2</a:t>
            </a:r>
            <a:r>
              <a:rPr lang="en-US" dirty="0">
                <a:ea typeface="ＭＳ Ｐゴシック" pitchFamily="-106" charset="-128"/>
                <a:cs typeface="ＭＳ Ｐゴシック" pitchFamily="-106" charset="-128"/>
                <a:sym typeface="Symbol" pitchFamily="-106" charset="2"/>
              </a:rPr>
              <a:t>, …, </a:t>
            </a:r>
            <a:r>
              <a:rPr lang="en-US" dirty="0" err="1">
                <a:ea typeface="ＭＳ Ｐゴシック" pitchFamily="-106" charset="-128"/>
                <a:cs typeface="ＭＳ Ｐゴシック" pitchFamily="-106" charset="-128"/>
                <a:sym typeface="Symbol" pitchFamily="-106" charset="2"/>
              </a:rPr>
              <a:t>x</a:t>
            </a:r>
            <a:r>
              <a:rPr lang="en-US" baseline="-25000" dirty="0" err="1">
                <a:ea typeface="ＭＳ Ｐゴシック" pitchFamily="-106" charset="-128"/>
                <a:cs typeface="ＭＳ Ｐゴシック" pitchFamily="-106" charset="-128"/>
                <a:sym typeface="Symbol" pitchFamily="-106" charset="2"/>
              </a:rPr>
              <a:t>m</a:t>
            </a:r>
            <a:r>
              <a:rPr lang="en-US" dirty="0">
                <a:ea typeface="ＭＳ Ｐゴシック" pitchFamily="-106" charset="-128"/>
                <a:cs typeface="ＭＳ Ｐゴシック" pitchFamily="-106" charset="-128"/>
                <a:sym typeface="Symbol" pitchFamily="-106" charset="2"/>
              </a:rPr>
              <a:t>⟩ we define the </a:t>
            </a:r>
            <a:r>
              <a:rPr lang="en-US" dirty="0" err="1">
                <a:ea typeface="ＭＳ Ｐゴシック" pitchFamily="-106" charset="-128"/>
                <a:cs typeface="ＭＳ Ｐゴシック" pitchFamily="-106" charset="-128"/>
                <a:sym typeface="Symbol" pitchFamily="-106" charset="2"/>
              </a:rPr>
              <a:t>i-th</a:t>
            </a:r>
            <a:r>
              <a:rPr lang="en-US" dirty="0">
                <a:ea typeface="ＭＳ Ｐゴシック" pitchFamily="-106" charset="-128"/>
                <a:cs typeface="ＭＳ Ｐゴシック" pitchFamily="-106" charset="-128"/>
                <a:sym typeface="Symbol" pitchFamily="-106" charset="2"/>
              </a:rPr>
              <a:t> prefix of X, for </a:t>
            </a:r>
            <a:r>
              <a:rPr lang="en-US" dirty="0" err="1">
                <a:ea typeface="ＭＳ Ｐゴシック" pitchFamily="-106" charset="-128"/>
                <a:cs typeface="ＭＳ Ｐゴシック" pitchFamily="-106" charset="-128"/>
                <a:sym typeface="Symbol" pitchFamily="-106" charset="2"/>
              </a:rPr>
              <a:t>i</a:t>
            </a:r>
            <a:r>
              <a:rPr lang="en-US" dirty="0">
                <a:ea typeface="ＭＳ Ｐゴシック" pitchFamily="-106" charset="-128"/>
                <a:cs typeface="ＭＳ Ｐゴシック" pitchFamily="-106" charset="-128"/>
                <a:sym typeface="Symbol" pitchFamily="-106" charset="2"/>
              </a:rPr>
              <a:t> = 0, 1, 2, …, m</a:t>
            </a:r>
            <a:endParaRPr lang="en-US" dirty="0">
              <a:ea typeface="ＭＳ Ｐゴシック" pitchFamily="-106" charset="-128"/>
              <a:cs typeface="ＭＳ Ｐゴシック" pitchFamily="-106" charset="-128"/>
            </a:endParaRPr>
          </a:p>
          <a:p>
            <a:pPr eaLnBrk="1" hangingPunct="1">
              <a:lnSpc>
                <a:spcPct val="150000"/>
              </a:lnSpc>
              <a:buFontTx/>
              <a:buNone/>
            </a:pPr>
            <a:r>
              <a:rPr lang="en-US" dirty="0">
                <a:ea typeface="ＭＳ Ｐゴシック" pitchFamily="-106" charset="-128"/>
                <a:cs typeface="ＭＳ Ｐゴシック" pitchFamily="-106" charset="-128"/>
              </a:rPr>
              <a:t>		X</a:t>
            </a:r>
            <a:r>
              <a:rPr lang="en-US" baseline="-25000" dirty="0">
                <a:ea typeface="ＭＳ Ｐゴシック" pitchFamily="-106" charset="-128"/>
                <a:cs typeface="ＭＳ Ｐゴシック" pitchFamily="-106" charset="-128"/>
              </a:rPr>
              <a:t>i</a:t>
            </a:r>
            <a:r>
              <a:rPr lang="en-US" dirty="0">
                <a:ea typeface="ＭＳ Ｐゴシック" pitchFamily="-106" charset="-128"/>
                <a:cs typeface="ＭＳ Ｐゴシック" pitchFamily="-106" charset="-128"/>
              </a:rPr>
              <a:t> = </a:t>
            </a:r>
            <a:r>
              <a:rPr lang="en-US" dirty="0">
                <a:ea typeface="ＭＳ Ｐゴシック" pitchFamily="-106" charset="-128"/>
                <a:cs typeface="ＭＳ Ｐゴシック" pitchFamily="-106" charset="-128"/>
                <a:sym typeface="Symbol" pitchFamily="-106" charset="2"/>
              </a:rPr>
              <a:t>⟨</a:t>
            </a:r>
            <a:r>
              <a:rPr lang="en-US" dirty="0">
                <a:ea typeface="ＭＳ Ｐゴシック" pitchFamily="-106" charset="-128"/>
                <a:cs typeface="ＭＳ Ｐゴシック" pitchFamily="-106" charset="-128"/>
              </a:rPr>
              <a:t>x</a:t>
            </a:r>
            <a:r>
              <a:rPr lang="en-US" baseline="-25000" dirty="0">
                <a:ea typeface="ＭＳ Ｐゴシック" pitchFamily="-106" charset="-128"/>
                <a:cs typeface="ＭＳ Ｐゴシック" pitchFamily="-106" charset="-128"/>
              </a:rPr>
              <a:t>1</a:t>
            </a:r>
            <a:r>
              <a:rPr lang="en-US" dirty="0">
                <a:ea typeface="ＭＳ Ｐゴシック" pitchFamily="-106" charset="-128"/>
                <a:cs typeface="ＭＳ Ｐゴシック" pitchFamily="-106" charset="-128"/>
              </a:rPr>
              <a:t>, </a:t>
            </a:r>
            <a:r>
              <a:rPr lang="en-US" dirty="0">
                <a:ea typeface="ＭＳ Ｐゴシック" pitchFamily="-106" charset="-128"/>
                <a:cs typeface="ＭＳ Ｐゴシック" pitchFamily="-106" charset="-128"/>
                <a:sym typeface="Symbol" pitchFamily="-106" charset="2"/>
              </a:rPr>
              <a:t>x</a:t>
            </a:r>
            <a:r>
              <a:rPr lang="en-US" baseline="-25000" dirty="0">
                <a:ea typeface="ＭＳ Ｐゴシック" pitchFamily="-106" charset="-128"/>
                <a:cs typeface="ＭＳ Ｐゴシック" pitchFamily="-106" charset="-128"/>
                <a:sym typeface="Symbol" pitchFamily="-106" charset="2"/>
              </a:rPr>
              <a:t>2</a:t>
            </a:r>
            <a:r>
              <a:rPr lang="en-US" dirty="0">
                <a:ea typeface="ＭＳ Ｐゴシック" pitchFamily="-106" charset="-128"/>
                <a:cs typeface="ＭＳ Ｐゴシック" pitchFamily="-106" charset="-128"/>
                <a:sym typeface="Symbol" pitchFamily="-106" charset="2"/>
              </a:rPr>
              <a:t>, …</a:t>
            </a:r>
            <a:r>
              <a:rPr lang="en-US" dirty="0">
                <a:ea typeface="ＭＳ Ｐゴシック" pitchFamily="-106" charset="-128"/>
                <a:cs typeface="ＭＳ Ｐゴシック" pitchFamily="-106" charset="-128"/>
              </a:rPr>
              <a:t>, x</a:t>
            </a:r>
            <a:r>
              <a:rPr lang="en-US" baseline="-25000" dirty="0">
                <a:ea typeface="ＭＳ Ｐゴシック" pitchFamily="-106" charset="-128"/>
                <a:cs typeface="ＭＳ Ｐゴシック" pitchFamily="-106" charset="-128"/>
              </a:rPr>
              <a:t>i</a:t>
            </a:r>
            <a:r>
              <a:rPr lang="en-US" dirty="0">
                <a:ea typeface="ＭＳ Ｐゴシック" pitchFamily="-106" charset="-128"/>
                <a:cs typeface="ＭＳ Ｐゴシック" pitchFamily="-106" charset="-128"/>
                <a:sym typeface="Symbol" pitchFamily="-106" charset="2"/>
              </a:rPr>
              <a:t>⟩</a:t>
            </a:r>
          </a:p>
          <a:p>
            <a:pPr eaLnBrk="1" hangingPunct="1">
              <a:lnSpc>
                <a:spcPct val="150000"/>
              </a:lnSpc>
              <a:buFontTx/>
              <a:buNone/>
            </a:pPr>
            <a:endParaRPr lang="en-US" dirty="0">
              <a:ea typeface="ＭＳ Ｐゴシック" pitchFamily="-106" charset="-128"/>
              <a:cs typeface="ＭＳ Ｐゴシック" pitchFamily="-106" charset="-128"/>
            </a:endParaRPr>
          </a:p>
          <a:p>
            <a:pPr eaLnBrk="1" hangingPunct="1">
              <a:lnSpc>
                <a:spcPct val="150000"/>
              </a:lnSpc>
            </a:pPr>
            <a:r>
              <a:rPr lang="en-US" dirty="0">
                <a:latin typeface="Comic Sans MS" pitchFamily="-106" charset="0"/>
                <a:ea typeface="ＭＳ Ｐゴシック" pitchFamily="-106" charset="-128"/>
                <a:cs typeface="ＭＳ Ｐゴシック" pitchFamily="-106" charset="-128"/>
              </a:rPr>
              <a:t>c[</a:t>
            </a:r>
            <a:r>
              <a:rPr lang="en-US" dirty="0" err="1">
                <a:latin typeface="Comic Sans MS" pitchFamily="-106" charset="0"/>
                <a:ea typeface="ＭＳ Ｐゴシック" pitchFamily="-106" charset="-128"/>
                <a:cs typeface="ＭＳ Ｐゴシック" pitchFamily="-106" charset="-128"/>
              </a:rPr>
              <a:t>i</a:t>
            </a:r>
            <a:r>
              <a:rPr lang="en-US" dirty="0">
                <a:latin typeface="Comic Sans MS" pitchFamily="-106" charset="0"/>
                <a:ea typeface="ＭＳ Ｐゴシック" pitchFamily="-106" charset="-128"/>
                <a:cs typeface="ＭＳ Ｐゴシック" pitchFamily="-106" charset="-128"/>
              </a:rPr>
              <a:t>, j]</a:t>
            </a:r>
            <a:r>
              <a:rPr lang="en-US" dirty="0">
                <a:ea typeface="ＭＳ Ｐゴシック" pitchFamily="-106" charset="-128"/>
                <a:cs typeface="ＭＳ Ｐゴシック" pitchFamily="-106" charset="-128"/>
              </a:rPr>
              <a:t> = the length of a LCS of the sequences     X</a:t>
            </a:r>
            <a:r>
              <a:rPr lang="en-US" baseline="-25000" dirty="0">
                <a:ea typeface="ＭＳ Ｐゴシック" pitchFamily="-106" charset="-128"/>
                <a:cs typeface="ＭＳ Ｐゴシック" pitchFamily="-106" charset="-128"/>
              </a:rPr>
              <a:t>i</a:t>
            </a:r>
            <a:r>
              <a:rPr lang="en-US" dirty="0">
                <a:ea typeface="ＭＳ Ｐゴシック" pitchFamily="-106" charset="-128"/>
                <a:cs typeface="ＭＳ Ｐゴシック" pitchFamily="-106" charset="-128"/>
              </a:rPr>
              <a:t> = </a:t>
            </a:r>
            <a:r>
              <a:rPr lang="en-US" dirty="0">
                <a:ea typeface="ＭＳ Ｐゴシック" pitchFamily="-106" charset="-128"/>
                <a:cs typeface="ＭＳ Ｐゴシック" pitchFamily="-106" charset="-128"/>
                <a:sym typeface="Symbol" pitchFamily="-106" charset="2"/>
              </a:rPr>
              <a:t>⟨x</a:t>
            </a:r>
            <a:r>
              <a:rPr lang="en-US" baseline="-25000" dirty="0">
                <a:ea typeface="ＭＳ Ｐゴシック" pitchFamily="-106" charset="-128"/>
                <a:cs typeface="ＭＳ Ｐゴシック" pitchFamily="-106" charset="-128"/>
                <a:sym typeface="Symbol" pitchFamily="-106" charset="2"/>
              </a:rPr>
              <a:t>1</a:t>
            </a:r>
            <a:r>
              <a:rPr lang="en-US" dirty="0">
                <a:ea typeface="ＭＳ Ｐゴシック" pitchFamily="-106" charset="-128"/>
                <a:cs typeface="ＭＳ Ｐゴシック" pitchFamily="-106" charset="-128"/>
                <a:sym typeface="Symbol" pitchFamily="-106" charset="2"/>
              </a:rPr>
              <a:t>, x</a:t>
            </a:r>
            <a:r>
              <a:rPr lang="en-US" baseline="-25000" dirty="0">
                <a:ea typeface="ＭＳ Ｐゴシック" pitchFamily="-106" charset="-128"/>
                <a:cs typeface="ＭＳ Ｐゴシック" pitchFamily="-106" charset="-128"/>
                <a:sym typeface="Symbol" pitchFamily="-106" charset="2"/>
              </a:rPr>
              <a:t>2</a:t>
            </a:r>
            <a:r>
              <a:rPr lang="en-US" dirty="0">
                <a:ea typeface="ＭＳ Ｐゴシック" pitchFamily="-106" charset="-128"/>
                <a:cs typeface="ＭＳ Ｐゴシック" pitchFamily="-106" charset="-128"/>
                <a:sym typeface="Symbol" pitchFamily="-106" charset="2"/>
              </a:rPr>
              <a:t>, …, x</a:t>
            </a:r>
            <a:r>
              <a:rPr lang="en-US" baseline="-25000" dirty="0">
                <a:ea typeface="ＭＳ Ｐゴシック" pitchFamily="-106" charset="-128"/>
                <a:cs typeface="ＭＳ Ｐゴシック" pitchFamily="-106" charset="-128"/>
                <a:sym typeface="Symbol" pitchFamily="-106" charset="2"/>
              </a:rPr>
              <a:t>i</a:t>
            </a:r>
            <a:r>
              <a:rPr lang="en-US" dirty="0">
                <a:ea typeface="ＭＳ Ｐゴシック" pitchFamily="-106" charset="-128"/>
                <a:cs typeface="ＭＳ Ｐゴシック" pitchFamily="-106" charset="-128"/>
                <a:sym typeface="Symbol" pitchFamily="-106" charset="2"/>
              </a:rPr>
              <a:t>⟩ </a:t>
            </a:r>
            <a:r>
              <a:rPr lang="en-US" dirty="0">
                <a:ea typeface="ＭＳ Ｐゴシック" pitchFamily="-106" charset="-128"/>
                <a:cs typeface="ＭＳ Ｐゴシック" pitchFamily="-106" charset="-128"/>
              </a:rPr>
              <a:t>and </a:t>
            </a:r>
            <a:r>
              <a:rPr lang="en-US" dirty="0" err="1">
                <a:ea typeface="ＭＳ Ｐゴシック" pitchFamily="-106" charset="-128"/>
                <a:cs typeface="ＭＳ Ｐゴシック" pitchFamily="-106" charset="-128"/>
              </a:rPr>
              <a:t>Y</a:t>
            </a:r>
            <a:r>
              <a:rPr lang="en-US" baseline="-25000" dirty="0" err="1">
                <a:ea typeface="ＭＳ Ｐゴシック" pitchFamily="-106" charset="-128"/>
                <a:cs typeface="ＭＳ Ｐゴシック" pitchFamily="-106" charset="-128"/>
              </a:rPr>
              <a:t>j</a:t>
            </a:r>
            <a:r>
              <a:rPr lang="en-US" dirty="0">
                <a:ea typeface="ＭＳ Ｐゴシック" pitchFamily="-106" charset="-128"/>
                <a:cs typeface="ＭＳ Ｐゴシック" pitchFamily="-106" charset="-128"/>
              </a:rPr>
              <a:t> = </a:t>
            </a:r>
            <a:r>
              <a:rPr lang="en-US" dirty="0">
                <a:ea typeface="ＭＳ Ｐゴシック" pitchFamily="-106" charset="-128"/>
                <a:cs typeface="ＭＳ Ｐゴシック" pitchFamily="-106" charset="-128"/>
                <a:sym typeface="Symbol" pitchFamily="-106" charset="2"/>
              </a:rPr>
              <a:t>⟨y</a:t>
            </a:r>
            <a:r>
              <a:rPr lang="en-US" baseline="-25000" dirty="0">
                <a:ea typeface="ＭＳ Ｐゴシック" pitchFamily="-106" charset="-128"/>
                <a:cs typeface="ＭＳ Ｐゴシック" pitchFamily="-106" charset="-128"/>
                <a:sym typeface="Symbol" pitchFamily="-106" charset="2"/>
              </a:rPr>
              <a:t>1</a:t>
            </a:r>
            <a:r>
              <a:rPr lang="en-US" dirty="0">
                <a:ea typeface="ＭＳ Ｐゴシック" pitchFamily="-106" charset="-128"/>
                <a:cs typeface="ＭＳ Ｐゴシック" pitchFamily="-106" charset="-128"/>
                <a:sym typeface="Symbol" pitchFamily="-106" charset="2"/>
              </a:rPr>
              <a:t>, y</a:t>
            </a:r>
            <a:r>
              <a:rPr lang="en-US" baseline="-25000" dirty="0">
                <a:ea typeface="ＭＳ Ｐゴシック" pitchFamily="-106" charset="-128"/>
                <a:cs typeface="ＭＳ Ｐゴシック" pitchFamily="-106" charset="-128"/>
                <a:sym typeface="Symbol" pitchFamily="-106" charset="2"/>
              </a:rPr>
              <a:t>2</a:t>
            </a:r>
            <a:r>
              <a:rPr lang="en-US" dirty="0">
                <a:ea typeface="ＭＳ Ｐゴシック" pitchFamily="-106" charset="-128"/>
                <a:cs typeface="ＭＳ Ｐゴシック" pitchFamily="-106" charset="-128"/>
                <a:sym typeface="Symbol" pitchFamily="-106" charset="2"/>
              </a:rPr>
              <a:t>, …, </a:t>
            </a:r>
            <a:r>
              <a:rPr lang="en-US" dirty="0" err="1">
                <a:ea typeface="ＭＳ Ｐゴシック" pitchFamily="-106" charset="-128"/>
                <a:cs typeface="ＭＳ Ｐゴシック" pitchFamily="-106" charset="-128"/>
                <a:sym typeface="Symbol" pitchFamily="-106" charset="2"/>
              </a:rPr>
              <a:t>y</a:t>
            </a:r>
            <a:r>
              <a:rPr lang="en-US" baseline="-25000" dirty="0" err="1">
                <a:ea typeface="ＭＳ Ｐゴシック" pitchFamily="-106" charset="-128"/>
                <a:cs typeface="ＭＳ Ｐゴシック" pitchFamily="-106" charset="-128"/>
                <a:sym typeface="Symbol" pitchFamily="-106" charset="2"/>
              </a:rPr>
              <a:t>j</a:t>
            </a:r>
            <a:r>
              <a:rPr lang="en-US" dirty="0">
                <a:ea typeface="ＭＳ Ｐゴシック" pitchFamily="-106" charset="-128"/>
                <a:cs typeface="ＭＳ Ｐゴシック" pitchFamily="-106" charset="-128"/>
                <a:sym typeface="Symbol" pitchFamily="-106" charset="2"/>
              </a:rPr>
              <a:t>⟩</a:t>
            </a:r>
          </a:p>
        </p:txBody>
      </p:sp>
      <p:sp>
        <p:nvSpPr>
          <p:cNvPr id="2" name="Slide Number Placeholder 1"/>
          <p:cNvSpPr>
            <a:spLocks noGrp="1"/>
          </p:cNvSpPr>
          <p:nvPr>
            <p:ph type="sldNum" sz="quarter" idx="12"/>
          </p:nvPr>
        </p:nvSpPr>
        <p:spPr/>
        <p:txBody>
          <a:bodyPr/>
          <a:lstStyle/>
          <a:p>
            <a:fld id="{D121A9E4-027E-6D48-8F40-DD130E118377}" type="slidenum">
              <a:rPr lang="en-US" smtClean="0"/>
              <a:pPr/>
              <a:t>4</a:t>
            </a:fld>
            <a:endParaRPr lang="en-US"/>
          </a:p>
        </p:txBody>
      </p:sp>
    </p:spTree>
    <p:extLst>
      <p:ext uri="{BB962C8B-B14F-4D97-AF65-F5344CB8AC3E}">
        <p14:creationId xmlns:p14="http://schemas.microsoft.com/office/powerpoint/2010/main" val="235353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18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p>
            <a:r>
              <a:rPr lang="en-US"/>
              <a:t>CS 477/677 - Lecture 18</a:t>
            </a:r>
          </a:p>
        </p:txBody>
      </p:sp>
      <p:sp>
        <p:nvSpPr>
          <p:cNvPr id="30724"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2. A Recursive Solution</a:t>
            </a:r>
          </a:p>
        </p:txBody>
      </p:sp>
      <p:sp>
        <p:nvSpPr>
          <p:cNvPr id="592899" name="Rectangle 3"/>
          <p:cNvSpPr>
            <a:spLocks noGrp="1" noChangeArrowheads="1"/>
          </p:cNvSpPr>
          <p:nvPr>
            <p:ph type="body" idx="1"/>
          </p:nvPr>
        </p:nvSpPr>
        <p:spPr/>
        <p:txBody>
          <a:bodyPr/>
          <a:lstStyle/>
          <a:p>
            <a:pPr eaLnBrk="1" hangingPunct="1">
              <a:lnSpc>
                <a:spcPct val="130000"/>
              </a:lnSpc>
              <a:buFontTx/>
              <a:buNone/>
            </a:pPr>
            <a:r>
              <a:rPr lang="en-US" dirty="0">
                <a:ea typeface="ＭＳ Ｐゴシック" pitchFamily="-106" charset="-128"/>
                <a:cs typeface="ＭＳ Ｐゴシック" pitchFamily="-106" charset="-128"/>
              </a:rPr>
              <a:t>Case 1: x</a:t>
            </a:r>
            <a:r>
              <a:rPr lang="en-US" baseline="-25000" dirty="0">
                <a:ea typeface="ＭＳ Ｐゴシック" pitchFamily="-106" charset="-128"/>
                <a:cs typeface="ＭＳ Ｐゴシック" pitchFamily="-106" charset="-128"/>
              </a:rPr>
              <a:t>i</a:t>
            </a:r>
            <a:r>
              <a:rPr lang="en-US" dirty="0">
                <a:ea typeface="ＭＳ Ｐゴシック" pitchFamily="-106" charset="-128"/>
                <a:cs typeface="ＭＳ Ｐゴシック" pitchFamily="-106" charset="-128"/>
              </a:rPr>
              <a:t> = </a:t>
            </a:r>
            <a:r>
              <a:rPr lang="en-US" dirty="0" err="1">
                <a:ea typeface="ＭＳ Ｐゴシック" pitchFamily="-106" charset="-128"/>
                <a:cs typeface="ＭＳ Ｐゴシック" pitchFamily="-106" charset="-128"/>
              </a:rPr>
              <a:t>y</a:t>
            </a:r>
            <a:r>
              <a:rPr lang="en-US" baseline="-25000" dirty="0" err="1">
                <a:ea typeface="ＭＳ Ｐゴシック" pitchFamily="-106" charset="-128"/>
                <a:cs typeface="ＭＳ Ｐゴシック" pitchFamily="-106" charset="-128"/>
              </a:rPr>
              <a:t>j</a:t>
            </a:r>
            <a:endParaRPr lang="en-US" baseline="-25000" dirty="0">
              <a:ea typeface="ＭＳ Ｐゴシック" pitchFamily="-106" charset="-128"/>
              <a:cs typeface="ＭＳ Ｐゴシック" pitchFamily="-106" charset="-128"/>
            </a:endParaRPr>
          </a:p>
          <a:p>
            <a:pPr eaLnBrk="1" hangingPunct="1">
              <a:lnSpc>
                <a:spcPct val="130000"/>
              </a:lnSpc>
              <a:buFontTx/>
              <a:buNone/>
            </a:pPr>
            <a:r>
              <a:rPr lang="en-US" dirty="0">
                <a:solidFill>
                  <a:srgbClr val="DD0111"/>
                </a:solidFill>
                <a:latin typeface="Monotype Corsiva" pitchFamily="-106" charset="0"/>
                <a:ea typeface="ＭＳ Ｐゴシック" pitchFamily="-106" charset="-128"/>
                <a:cs typeface="ＭＳ Ｐゴシック" pitchFamily="-106" charset="-128"/>
                <a:sym typeface="Symbol" pitchFamily="-106" charset="2"/>
              </a:rPr>
              <a:t>e.g.: 	</a:t>
            </a:r>
            <a:r>
              <a:rPr lang="en-US" dirty="0">
                <a:ea typeface="ＭＳ Ｐゴシック" pitchFamily="-106" charset="-128"/>
                <a:cs typeface="ＭＳ Ｐゴシック" pitchFamily="-106" charset="-128"/>
                <a:sym typeface="Symbol" pitchFamily="-106" charset="2"/>
              </a:rPr>
              <a:t>X</a:t>
            </a:r>
            <a:r>
              <a:rPr lang="en-US" baseline="-25000" dirty="0">
                <a:ea typeface="ＭＳ Ｐゴシック" pitchFamily="-106" charset="-128"/>
                <a:cs typeface="ＭＳ Ｐゴシック" pitchFamily="-106" charset="-128"/>
                <a:sym typeface="Symbol" pitchFamily="-106" charset="2"/>
              </a:rPr>
              <a:t>i </a:t>
            </a:r>
            <a:r>
              <a:rPr lang="en-US" dirty="0">
                <a:ea typeface="ＭＳ Ｐゴシック" pitchFamily="-106" charset="-128"/>
                <a:cs typeface="ＭＳ Ｐゴシック" pitchFamily="-106" charset="-128"/>
                <a:sym typeface="Symbol" pitchFamily="-106" charset="2"/>
              </a:rPr>
              <a:t>= ⟨A, B, D, E⟩</a:t>
            </a:r>
          </a:p>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		</a:t>
            </a:r>
            <a:r>
              <a:rPr lang="en-US" dirty="0" err="1">
                <a:ea typeface="ＭＳ Ｐゴシック" pitchFamily="-106" charset="-128"/>
                <a:cs typeface="ＭＳ Ｐゴシック" pitchFamily="-106" charset="-128"/>
                <a:sym typeface="Symbol" pitchFamily="-106" charset="2"/>
              </a:rPr>
              <a:t>Y</a:t>
            </a:r>
            <a:r>
              <a:rPr lang="en-US" baseline="-25000" dirty="0" err="1">
                <a:ea typeface="ＭＳ Ｐゴシック" pitchFamily="-106" charset="-128"/>
                <a:cs typeface="ＭＳ Ｐゴシック" pitchFamily="-106" charset="-128"/>
                <a:sym typeface="Symbol" pitchFamily="-106" charset="2"/>
              </a:rPr>
              <a:t>j</a:t>
            </a:r>
            <a:r>
              <a:rPr lang="en-US" dirty="0">
                <a:ea typeface="ＭＳ Ｐゴシック" pitchFamily="-106" charset="-128"/>
                <a:cs typeface="ＭＳ Ｐゴシック" pitchFamily="-106" charset="-128"/>
                <a:sym typeface="Symbol" pitchFamily="-106" charset="2"/>
              </a:rPr>
              <a:t> = ⟨Z, B, E⟩</a:t>
            </a:r>
          </a:p>
          <a:p>
            <a:pPr eaLnBrk="1" hangingPunct="1">
              <a:lnSpc>
                <a:spcPct val="130000"/>
              </a:lnSpc>
              <a:buFontTx/>
              <a:buNone/>
            </a:pPr>
            <a:endParaRPr lang="en-US" dirty="0">
              <a:ea typeface="ＭＳ Ｐゴシック" pitchFamily="-106" charset="-128"/>
              <a:cs typeface="ＭＳ Ｐゴシック" pitchFamily="-106" charset="-128"/>
              <a:sym typeface="Symbol" pitchFamily="-106" charset="2"/>
            </a:endParaRPr>
          </a:p>
          <a:p>
            <a:pPr eaLnBrk="1" hangingPunct="1">
              <a:lnSpc>
                <a:spcPct val="130000"/>
              </a:lnSpc>
              <a:buFontTx/>
              <a:buNone/>
            </a:pPr>
            <a:endParaRPr lang="en-US" dirty="0">
              <a:ea typeface="ＭＳ Ｐゴシック" pitchFamily="-106" charset="-128"/>
              <a:cs typeface="ＭＳ Ｐゴシック" pitchFamily="-106" charset="-128"/>
              <a:sym typeface="Symbol" pitchFamily="-106" charset="2"/>
            </a:endParaRPr>
          </a:p>
          <a:p>
            <a:pPr lvl="1" eaLnBrk="1" hangingPunct="1">
              <a:lnSpc>
                <a:spcPct val="130000"/>
              </a:lnSpc>
            </a:pPr>
            <a:r>
              <a:rPr lang="en-US" dirty="0">
                <a:ea typeface="ＭＳ Ｐゴシック" pitchFamily="-106" charset="-128"/>
                <a:sym typeface="Symbol" pitchFamily="-106" charset="2"/>
              </a:rPr>
              <a:t>Append x</a:t>
            </a:r>
            <a:r>
              <a:rPr lang="en-US" baseline="-25000" dirty="0">
                <a:ea typeface="ＭＳ Ｐゴシック" pitchFamily="-106" charset="-128"/>
                <a:sym typeface="Symbol" pitchFamily="-106" charset="2"/>
              </a:rPr>
              <a:t>i</a:t>
            </a:r>
            <a:r>
              <a:rPr lang="en-US" dirty="0">
                <a:ea typeface="ＭＳ Ｐゴシック" pitchFamily="-106" charset="-128"/>
                <a:sym typeface="Symbol" pitchFamily="-106" charset="2"/>
              </a:rPr>
              <a:t> = </a:t>
            </a:r>
            <a:r>
              <a:rPr lang="en-US" dirty="0" err="1">
                <a:ea typeface="ＭＳ Ｐゴシック" pitchFamily="-106" charset="-128"/>
                <a:sym typeface="Symbol" pitchFamily="-106" charset="2"/>
              </a:rPr>
              <a:t>y</a:t>
            </a:r>
            <a:r>
              <a:rPr lang="en-US" baseline="-25000" dirty="0" err="1">
                <a:ea typeface="ＭＳ Ｐゴシック" pitchFamily="-106" charset="-128"/>
                <a:sym typeface="Symbol" pitchFamily="-106" charset="2"/>
              </a:rPr>
              <a:t>j</a:t>
            </a:r>
            <a:r>
              <a:rPr lang="en-US" dirty="0">
                <a:ea typeface="ＭＳ Ｐゴシック" pitchFamily="-106" charset="-128"/>
                <a:sym typeface="Symbol" pitchFamily="-106" charset="2"/>
              </a:rPr>
              <a:t> to the LCS of X</a:t>
            </a:r>
            <a:r>
              <a:rPr lang="en-US" baseline="-25000" dirty="0">
                <a:ea typeface="ＭＳ Ｐゴシック" pitchFamily="-106" charset="-128"/>
                <a:sym typeface="Symbol" pitchFamily="-106" charset="2"/>
              </a:rPr>
              <a:t>i-1</a:t>
            </a:r>
            <a:r>
              <a:rPr lang="en-US" dirty="0">
                <a:ea typeface="ＭＳ Ｐゴシック" pitchFamily="-106" charset="-128"/>
                <a:sym typeface="Symbol" pitchFamily="-106" charset="2"/>
              </a:rPr>
              <a:t> and Y</a:t>
            </a:r>
            <a:r>
              <a:rPr lang="en-US" baseline="-25000" dirty="0">
                <a:ea typeface="ＭＳ Ｐゴシック" pitchFamily="-106" charset="-128"/>
                <a:sym typeface="Symbol" pitchFamily="-106" charset="2"/>
              </a:rPr>
              <a:t>j-1</a:t>
            </a:r>
            <a:endParaRPr lang="en-US" dirty="0">
              <a:latin typeface="Comic Sans MS" pitchFamily="-106" charset="0"/>
              <a:ea typeface="ＭＳ Ｐゴシック" pitchFamily="-106" charset="-128"/>
              <a:sym typeface="Symbol" pitchFamily="-106" charset="2"/>
            </a:endParaRPr>
          </a:p>
          <a:p>
            <a:pPr lvl="1" eaLnBrk="1" hangingPunct="1">
              <a:lnSpc>
                <a:spcPct val="130000"/>
              </a:lnSpc>
            </a:pPr>
            <a:r>
              <a:rPr lang="en-US" dirty="0">
                <a:ea typeface="ＭＳ Ｐゴシック" pitchFamily="-106" charset="-128"/>
                <a:sym typeface="Symbol" pitchFamily="-106" charset="2"/>
              </a:rPr>
              <a:t>Must find a LCS of X</a:t>
            </a:r>
            <a:r>
              <a:rPr lang="en-US" baseline="-25000" dirty="0">
                <a:ea typeface="ＭＳ Ｐゴシック" pitchFamily="-106" charset="-128"/>
                <a:sym typeface="Symbol" pitchFamily="-106" charset="2"/>
              </a:rPr>
              <a:t>i-1</a:t>
            </a:r>
            <a:r>
              <a:rPr lang="en-US" dirty="0">
                <a:ea typeface="ＭＳ Ｐゴシック" pitchFamily="-106" charset="-128"/>
                <a:sym typeface="Symbol" pitchFamily="-106" charset="2"/>
              </a:rPr>
              <a:t> and Y</a:t>
            </a:r>
            <a:r>
              <a:rPr lang="en-US" baseline="-25000" dirty="0">
                <a:ea typeface="ＭＳ Ｐゴシック" pitchFamily="-106" charset="-128"/>
                <a:sym typeface="Symbol" pitchFamily="-106" charset="2"/>
              </a:rPr>
              <a:t>j-1</a:t>
            </a:r>
            <a:r>
              <a:rPr lang="en-US" dirty="0">
                <a:ea typeface="ＭＳ Ｐゴシック" pitchFamily="-106" charset="-128"/>
                <a:sym typeface="Symbol" pitchFamily="-106" charset="2"/>
              </a:rPr>
              <a:t> ⇒ optimal solution to a problem includes optimal solutions to </a:t>
            </a:r>
            <a:r>
              <a:rPr lang="en-US" dirty="0" err="1">
                <a:ea typeface="ＭＳ Ｐゴシック" pitchFamily="-106" charset="-128"/>
                <a:sym typeface="Symbol" pitchFamily="-106" charset="2"/>
              </a:rPr>
              <a:t>subproblems</a:t>
            </a:r>
            <a:endParaRPr lang="en-US" baseline="-25000" dirty="0">
              <a:ea typeface="ＭＳ Ｐゴシック" pitchFamily="-106" charset="-128"/>
              <a:sym typeface="Symbol" pitchFamily="-106" charset="2"/>
            </a:endParaRPr>
          </a:p>
        </p:txBody>
      </p:sp>
      <p:sp>
        <p:nvSpPr>
          <p:cNvPr id="592900" name="Freeform 4"/>
          <p:cNvSpPr>
            <a:spLocks/>
          </p:cNvSpPr>
          <p:nvPr/>
        </p:nvSpPr>
        <p:spPr bwMode="auto">
          <a:xfrm rot="-471842">
            <a:off x="2870200" y="1971675"/>
            <a:ext cx="1050925" cy="1157288"/>
          </a:xfrm>
          <a:custGeom>
            <a:avLst/>
            <a:gdLst>
              <a:gd name="T0" fmla="*/ 629216 w 628"/>
              <a:gd name="T1" fmla="*/ 10241 h 678"/>
              <a:gd name="T2" fmla="*/ 553911 w 628"/>
              <a:gd name="T3" fmla="*/ 290175 h 678"/>
              <a:gd name="T4" fmla="*/ 440117 w 628"/>
              <a:gd name="T5" fmla="*/ 549626 h 678"/>
              <a:gd name="T6" fmla="*/ 147263 w 628"/>
              <a:gd name="T7" fmla="*/ 626438 h 678"/>
              <a:gd name="T8" fmla="*/ 61918 w 628"/>
              <a:gd name="T9" fmla="*/ 665697 h 678"/>
              <a:gd name="T10" fmla="*/ 25102 w 628"/>
              <a:gd name="T11" fmla="*/ 752749 h 678"/>
              <a:gd name="T12" fmla="*/ 5020 w 628"/>
              <a:gd name="T13" fmla="*/ 810784 h 678"/>
              <a:gd name="T14" fmla="*/ 53550 w 628"/>
              <a:gd name="T15" fmla="*/ 1032683 h 678"/>
              <a:gd name="T16" fmla="*/ 90366 w 628"/>
              <a:gd name="T17" fmla="*/ 1080477 h 678"/>
              <a:gd name="T18" fmla="*/ 100407 w 628"/>
              <a:gd name="T19" fmla="*/ 1109494 h 678"/>
              <a:gd name="T20" fmla="*/ 232609 w 628"/>
              <a:gd name="T21" fmla="*/ 1157288 h 678"/>
              <a:gd name="T22" fmla="*/ 364812 w 628"/>
              <a:gd name="T23" fmla="*/ 1138512 h 678"/>
              <a:gd name="T24" fmla="*/ 440117 w 628"/>
              <a:gd name="T25" fmla="*/ 1118029 h 678"/>
              <a:gd name="T26" fmla="*/ 468565 w 628"/>
              <a:gd name="T27" fmla="*/ 1109494 h 678"/>
              <a:gd name="T28" fmla="*/ 543870 w 628"/>
              <a:gd name="T29" fmla="*/ 1012200 h 678"/>
              <a:gd name="T30" fmla="*/ 592400 w 628"/>
              <a:gd name="T31" fmla="*/ 925148 h 678"/>
              <a:gd name="T32" fmla="*/ 714562 w 628"/>
              <a:gd name="T33" fmla="*/ 665697 h 678"/>
              <a:gd name="T34" fmla="*/ 903662 w 628"/>
              <a:gd name="T35" fmla="*/ 501833 h 678"/>
              <a:gd name="T36" fmla="*/ 960559 w 628"/>
              <a:gd name="T37" fmla="*/ 433556 h 678"/>
              <a:gd name="T38" fmla="*/ 1035864 w 628"/>
              <a:gd name="T39" fmla="*/ 298710 h 678"/>
              <a:gd name="T40" fmla="*/ 968926 w 628"/>
              <a:gd name="T41" fmla="*/ 87053 h 678"/>
              <a:gd name="T42" fmla="*/ 696154 w 628"/>
              <a:gd name="T43" fmla="*/ 0 h 678"/>
              <a:gd name="T44" fmla="*/ 629216 w 628"/>
              <a:gd name="T45" fmla="*/ 10241 h 67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28"/>
              <a:gd name="T70" fmla="*/ 0 h 678"/>
              <a:gd name="T71" fmla="*/ 628 w 628"/>
              <a:gd name="T72" fmla="*/ 678 h 67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28" h="678">
                <a:moveTo>
                  <a:pt x="376" y="6"/>
                </a:moveTo>
                <a:cubicBezTo>
                  <a:pt x="360" y="61"/>
                  <a:pt x="350" y="116"/>
                  <a:pt x="331" y="170"/>
                </a:cubicBezTo>
                <a:cubicBezTo>
                  <a:pt x="325" y="229"/>
                  <a:pt x="330" y="302"/>
                  <a:pt x="263" y="322"/>
                </a:cubicBezTo>
                <a:cubicBezTo>
                  <a:pt x="213" y="354"/>
                  <a:pt x="145" y="362"/>
                  <a:pt x="88" y="367"/>
                </a:cubicBezTo>
                <a:cubicBezTo>
                  <a:pt x="70" y="373"/>
                  <a:pt x="55" y="384"/>
                  <a:pt x="37" y="390"/>
                </a:cubicBezTo>
                <a:cubicBezTo>
                  <a:pt x="26" y="407"/>
                  <a:pt x="21" y="422"/>
                  <a:pt x="15" y="441"/>
                </a:cubicBezTo>
                <a:cubicBezTo>
                  <a:pt x="11" y="452"/>
                  <a:pt x="3" y="475"/>
                  <a:pt x="3" y="475"/>
                </a:cubicBezTo>
                <a:cubicBezTo>
                  <a:pt x="6" y="515"/>
                  <a:pt x="0" y="573"/>
                  <a:pt x="32" y="605"/>
                </a:cubicBezTo>
                <a:cubicBezTo>
                  <a:pt x="44" y="644"/>
                  <a:pt x="26" y="598"/>
                  <a:pt x="54" y="633"/>
                </a:cubicBezTo>
                <a:cubicBezTo>
                  <a:pt x="58" y="638"/>
                  <a:pt x="56" y="646"/>
                  <a:pt x="60" y="650"/>
                </a:cubicBezTo>
                <a:cubicBezTo>
                  <a:pt x="67" y="657"/>
                  <a:pt x="130" y="676"/>
                  <a:pt x="139" y="678"/>
                </a:cubicBezTo>
                <a:cubicBezTo>
                  <a:pt x="180" y="674"/>
                  <a:pt x="186" y="675"/>
                  <a:pt x="218" y="667"/>
                </a:cubicBezTo>
                <a:cubicBezTo>
                  <a:pt x="233" y="663"/>
                  <a:pt x="248" y="659"/>
                  <a:pt x="263" y="655"/>
                </a:cubicBezTo>
                <a:cubicBezTo>
                  <a:pt x="269" y="653"/>
                  <a:pt x="280" y="650"/>
                  <a:pt x="280" y="650"/>
                </a:cubicBezTo>
                <a:cubicBezTo>
                  <a:pt x="297" y="632"/>
                  <a:pt x="316" y="618"/>
                  <a:pt x="325" y="593"/>
                </a:cubicBezTo>
                <a:cubicBezTo>
                  <a:pt x="340" y="551"/>
                  <a:pt x="329" y="567"/>
                  <a:pt x="354" y="542"/>
                </a:cubicBezTo>
                <a:cubicBezTo>
                  <a:pt x="366" y="489"/>
                  <a:pt x="379" y="421"/>
                  <a:pt x="427" y="390"/>
                </a:cubicBezTo>
                <a:cubicBezTo>
                  <a:pt x="448" y="358"/>
                  <a:pt x="507" y="316"/>
                  <a:pt x="540" y="294"/>
                </a:cubicBezTo>
                <a:cubicBezTo>
                  <a:pt x="550" y="278"/>
                  <a:pt x="561" y="268"/>
                  <a:pt x="574" y="254"/>
                </a:cubicBezTo>
                <a:cubicBezTo>
                  <a:pt x="583" y="225"/>
                  <a:pt x="608" y="205"/>
                  <a:pt x="619" y="175"/>
                </a:cubicBezTo>
                <a:cubicBezTo>
                  <a:pt x="614" y="111"/>
                  <a:pt x="628" y="83"/>
                  <a:pt x="579" y="51"/>
                </a:cubicBezTo>
                <a:cubicBezTo>
                  <a:pt x="556" y="16"/>
                  <a:pt x="453" y="4"/>
                  <a:pt x="416" y="0"/>
                </a:cubicBezTo>
                <a:cubicBezTo>
                  <a:pt x="408" y="2"/>
                  <a:pt x="376" y="18"/>
                  <a:pt x="376" y="6"/>
                </a:cubicBezTo>
                <a:close/>
              </a:path>
            </a:pathLst>
          </a:custGeom>
          <a:solidFill>
            <a:srgbClr val="EAEAEA">
              <a:alpha val="39999"/>
            </a:srgbClr>
          </a:solidFill>
          <a:ln w="12700">
            <a:solidFill>
              <a:schemeClr val="tx1"/>
            </a:solidFill>
            <a:round/>
            <a:headEnd/>
            <a:tailEnd/>
          </a:ln>
        </p:spPr>
        <p:txBody>
          <a:bodyPr>
            <a:prstTxWarp prst="textNoShape">
              <a:avLst/>
            </a:prstTxWarp>
          </a:bodyPr>
          <a:lstStyle/>
          <a:p>
            <a:endParaRPr lang="en-US"/>
          </a:p>
        </p:txBody>
      </p:sp>
      <p:sp>
        <p:nvSpPr>
          <p:cNvPr id="592901" name="Text Box 5"/>
          <p:cNvSpPr txBox="1">
            <a:spLocks noChangeArrowheads="1"/>
          </p:cNvSpPr>
          <p:nvPr/>
        </p:nvSpPr>
        <p:spPr bwMode="auto">
          <a:xfrm>
            <a:off x="1804988" y="3425825"/>
            <a:ext cx="1368425" cy="519113"/>
          </a:xfrm>
          <a:prstGeom prst="rect">
            <a:avLst/>
          </a:prstGeom>
          <a:noFill/>
          <a:ln w="9525">
            <a:noFill/>
            <a:miter lim="800000"/>
            <a:headEnd/>
            <a:tailEnd/>
          </a:ln>
        </p:spPr>
        <p:txBody>
          <a:bodyPr wrap="none">
            <a:prstTxWarp prst="textNoShape">
              <a:avLst/>
            </a:prstTxWarp>
            <a:spAutoFit/>
          </a:bodyPr>
          <a:lstStyle/>
          <a:p>
            <a:r>
              <a:rPr lang="en-US" sz="2800">
                <a:latin typeface="Comic Sans MS" pitchFamily="-106" charset="0"/>
                <a:sym typeface="Symbol" pitchFamily="-106" charset="2"/>
              </a:rPr>
              <a:t>c[i, j] =</a:t>
            </a:r>
          </a:p>
        </p:txBody>
      </p:sp>
      <p:sp>
        <p:nvSpPr>
          <p:cNvPr id="592902" name="Text Box 6"/>
          <p:cNvSpPr txBox="1">
            <a:spLocks noChangeArrowheads="1"/>
          </p:cNvSpPr>
          <p:nvPr/>
        </p:nvSpPr>
        <p:spPr bwMode="auto">
          <a:xfrm>
            <a:off x="3079750" y="3416300"/>
            <a:ext cx="2667000" cy="519113"/>
          </a:xfrm>
          <a:prstGeom prst="rect">
            <a:avLst/>
          </a:prstGeom>
          <a:noFill/>
          <a:ln w="9525">
            <a:noFill/>
            <a:miter lim="800000"/>
            <a:headEnd/>
            <a:tailEnd/>
          </a:ln>
        </p:spPr>
        <p:txBody>
          <a:bodyPr wrap="none">
            <a:prstTxWarp prst="textNoShape">
              <a:avLst/>
            </a:prstTxWarp>
            <a:spAutoFit/>
          </a:bodyPr>
          <a:lstStyle/>
          <a:p>
            <a:r>
              <a:rPr lang="en-US" sz="2800">
                <a:latin typeface="Comic Sans MS" pitchFamily="-106" charset="0"/>
                <a:sym typeface="Symbol" pitchFamily="-106" charset="2"/>
              </a:rPr>
              <a:t>c[i - 1, j - 1] + 1</a:t>
            </a:r>
          </a:p>
        </p:txBody>
      </p:sp>
      <p:sp>
        <p:nvSpPr>
          <p:cNvPr id="2" name="Slide Number Placeholder 1"/>
          <p:cNvSpPr>
            <a:spLocks noGrp="1"/>
          </p:cNvSpPr>
          <p:nvPr>
            <p:ph type="sldNum" sz="quarter" idx="12"/>
          </p:nvPr>
        </p:nvSpPr>
        <p:spPr/>
        <p:txBody>
          <a:bodyPr/>
          <a:lstStyle/>
          <a:p>
            <a:fld id="{D121A9E4-027E-6D48-8F40-DD130E118377}" type="slidenum">
              <a:rPr lang="en-US" smtClean="0"/>
              <a:pPr/>
              <a:t>5</a:t>
            </a:fld>
            <a:endParaRPr lang="en-US"/>
          </a:p>
        </p:txBody>
      </p:sp>
    </p:spTree>
    <p:extLst>
      <p:ext uri="{BB962C8B-B14F-4D97-AF65-F5344CB8AC3E}">
        <p14:creationId xmlns:p14="http://schemas.microsoft.com/office/powerpoint/2010/main" val="244643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29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29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289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28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29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2900" grpId="0" animBg="1"/>
      <p:bldP spid="592901" grpId="0"/>
      <p:bldP spid="5929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p>
            <a:r>
              <a:rPr lang="en-US"/>
              <a:t>CS 477/677 - Lecture 18</a:t>
            </a:r>
          </a:p>
        </p:txBody>
      </p:sp>
      <p:sp>
        <p:nvSpPr>
          <p:cNvPr id="32772"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2. A Recursive Solution</a:t>
            </a:r>
          </a:p>
        </p:txBody>
      </p:sp>
      <p:sp>
        <p:nvSpPr>
          <p:cNvPr id="593923" name="Rectangle 3"/>
          <p:cNvSpPr>
            <a:spLocks noGrp="1" noChangeArrowheads="1"/>
          </p:cNvSpPr>
          <p:nvPr>
            <p:ph type="body" idx="1"/>
          </p:nvPr>
        </p:nvSpPr>
        <p:spPr>
          <a:xfrm>
            <a:off x="350838" y="1214438"/>
            <a:ext cx="8229600" cy="5551487"/>
          </a:xfrm>
        </p:spPr>
        <p:txBody>
          <a:bodyPr/>
          <a:lstStyle/>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Case 2: </a:t>
            </a:r>
            <a:r>
              <a:rPr lang="en-US" dirty="0">
                <a:ea typeface="ＭＳ Ｐゴシック" pitchFamily="-106" charset="-128"/>
                <a:cs typeface="ＭＳ Ｐゴシック" pitchFamily="-106" charset="-128"/>
              </a:rPr>
              <a:t>x</a:t>
            </a:r>
            <a:r>
              <a:rPr lang="en-US" baseline="-25000" dirty="0">
                <a:ea typeface="ＭＳ Ｐゴシック" pitchFamily="-106" charset="-128"/>
                <a:cs typeface="ＭＳ Ｐゴシック" pitchFamily="-106" charset="-128"/>
              </a:rPr>
              <a:t>i</a:t>
            </a:r>
            <a:r>
              <a:rPr lang="en-US" dirty="0">
                <a:ea typeface="ＭＳ Ｐゴシック" pitchFamily="-106" charset="-128"/>
                <a:cs typeface="ＭＳ Ｐゴシック" pitchFamily="-106" charset="-128"/>
              </a:rPr>
              <a:t> </a:t>
            </a:r>
            <a:r>
              <a:rPr lang="en-US" dirty="0">
                <a:ea typeface="ＭＳ Ｐゴシック" pitchFamily="-106" charset="-128"/>
                <a:cs typeface="ＭＳ Ｐゴシック" pitchFamily="-106" charset="-128"/>
                <a:sym typeface="Symbol" pitchFamily="-106" charset="2"/>
              </a:rPr>
              <a:t>≠ </a:t>
            </a:r>
            <a:r>
              <a:rPr lang="en-US" dirty="0" err="1">
                <a:ea typeface="ＭＳ Ｐゴシック" pitchFamily="-106" charset="-128"/>
                <a:cs typeface="ＭＳ Ｐゴシック" pitchFamily="-106" charset="-128"/>
              </a:rPr>
              <a:t>y</a:t>
            </a:r>
            <a:r>
              <a:rPr lang="en-US" baseline="-25000" dirty="0" err="1">
                <a:ea typeface="ＭＳ Ｐゴシック" pitchFamily="-106" charset="-128"/>
                <a:cs typeface="ＭＳ Ｐゴシック" pitchFamily="-106" charset="-128"/>
              </a:rPr>
              <a:t>j</a:t>
            </a:r>
            <a:endParaRPr lang="en-US" baseline="-25000" dirty="0">
              <a:ea typeface="ＭＳ Ｐゴシック" pitchFamily="-106" charset="-128"/>
              <a:cs typeface="ＭＳ Ｐゴシック" pitchFamily="-106" charset="-128"/>
            </a:endParaRPr>
          </a:p>
          <a:p>
            <a:pPr eaLnBrk="1" hangingPunct="1">
              <a:lnSpc>
                <a:spcPct val="130000"/>
              </a:lnSpc>
              <a:buFontTx/>
              <a:buNone/>
            </a:pPr>
            <a:r>
              <a:rPr lang="en-US" dirty="0">
                <a:solidFill>
                  <a:srgbClr val="DD0111"/>
                </a:solidFill>
                <a:latin typeface="Monotype Corsiva" pitchFamily="-106" charset="0"/>
                <a:ea typeface="ＭＳ Ｐゴシック" pitchFamily="-106" charset="-128"/>
                <a:cs typeface="ＭＳ Ｐゴシック" pitchFamily="-106" charset="-128"/>
                <a:sym typeface="Symbol" pitchFamily="-106" charset="2"/>
              </a:rPr>
              <a:t>e.g.: 	</a:t>
            </a:r>
            <a:r>
              <a:rPr lang="en-US" dirty="0">
                <a:ea typeface="ＭＳ Ｐゴシック" pitchFamily="-106" charset="-128"/>
                <a:cs typeface="ＭＳ Ｐゴシック" pitchFamily="-106" charset="-128"/>
                <a:sym typeface="Symbol" pitchFamily="-106" charset="2"/>
              </a:rPr>
              <a:t>X</a:t>
            </a:r>
            <a:r>
              <a:rPr lang="en-US" baseline="-25000" dirty="0">
                <a:ea typeface="ＭＳ Ｐゴシック" pitchFamily="-106" charset="-128"/>
                <a:cs typeface="ＭＳ Ｐゴシック" pitchFamily="-106" charset="-128"/>
                <a:sym typeface="Symbol" pitchFamily="-106" charset="2"/>
              </a:rPr>
              <a:t>i </a:t>
            </a:r>
            <a:r>
              <a:rPr lang="en-US" dirty="0">
                <a:ea typeface="ＭＳ Ｐゴシック" pitchFamily="-106" charset="-128"/>
                <a:cs typeface="ＭＳ Ｐゴシック" pitchFamily="-106" charset="-128"/>
                <a:sym typeface="Symbol" pitchFamily="-106" charset="2"/>
              </a:rPr>
              <a:t>= ⟨A, B, D, G⟩</a:t>
            </a:r>
          </a:p>
          <a:p>
            <a:pPr eaLnBrk="1" hangingPunct="1">
              <a:lnSpc>
                <a:spcPct val="130000"/>
              </a:lnSpc>
              <a:buFontTx/>
              <a:buNone/>
            </a:pPr>
            <a:r>
              <a:rPr lang="en-US" dirty="0">
                <a:ea typeface="ＭＳ Ｐゴシック" pitchFamily="-106" charset="-128"/>
                <a:cs typeface="ＭＳ Ｐゴシック" pitchFamily="-106" charset="-128"/>
                <a:sym typeface="Symbol" pitchFamily="-106" charset="2"/>
              </a:rPr>
              <a:t>		</a:t>
            </a:r>
            <a:r>
              <a:rPr lang="en-US" dirty="0" err="1">
                <a:ea typeface="ＭＳ Ｐゴシック" pitchFamily="-106" charset="-128"/>
                <a:cs typeface="ＭＳ Ｐゴシック" pitchFamily="-106" charset="-128"/>
                <a:sym typeface="Symbol" pitchFamily="-106" charset="2"/>
              </a:rPr>
              <a:t>Y</a:t>
            </a:r>
            <a:r>
              <a:rPr lang="en-US" baseline="-25000" dirty="0" err="1">
                <a:ea typeface="ＭＳ Ｐゴシック" pitchFamily="-106" charset="-128"/>
                <a:cs typeface="ＭＳ Ｐゴシック" pitchFamily="-106" charset="-128"/>
                <a:sym typeface="Symbol" pitchFamily="-106" charset="2"/>
              </a:rPr>
              <a:t>j</a:t>
            </a:r>
            <a:r>
              <a:rPr lang="en-US" dirty="0">
                <a:ea typeface="ＭＳ Ｐゴシック" pitchFamily="-106" charset="-128"/>
                <a:cs typeface="ＭＳ Ｐゴシック" pitchFamily="-106" charset="-128"/>
                <a:sym typeface="Symbol" pitchFamily="-106" charset="2"/>
              </a:rPr>
              <a:t> = ⟨Z, B, D⟩</a:t>
            </a:r>
          </a:p>
          <a:p>
            <a:pPr eaLnBrk="1" hangingPunct="1">
              <a:lnSpc>
                <a:spcPct val="130000"/>
              </a:lnSpc>
              <a:buFontTx/>
              <a:buNone/>
            </a:pPr>
            <a:endParaRPr lang="en-US" dirty="0">
              <a:ea typeface="ＭＳ Ｐゴシック" pitchFamily="-106" charset="-128"/>
              <a:cs typeface="ＭＳ Ｐゴシック" pitchFamily="-106" charset="-128"/>
              <a:sym typeface="Symbol" pitchFamily="-106" charset="2"/>
            </a:endParaRPr>
          </a:p>
          <a:p>
            <a:pPr lvl="1" eaLnBrk="1" hangingPunct="1">
              <a:lnSpc>
                <a:spcPct val="130000"/>
              </a:lnSpc>
            </a:pPr>
            <a:r>
              <a:rPr lang="en-US" dirty="0">
                <a:ea typeface="ＭＳ Ｐゴシック" pitchFamily="-106" charset="-128"/>
                <a:sym typeface="Symbol" pitchFamily="-106" charset="2"/>
              </a:rPr>
              <a:t>Must solve two problems</a:t>
            </a:r>
          </a:p>
          <a:p>
            <a:pPr lvl="2" eaLnBrk="1" hangingPunct="1">
              <a:lnSpc>
                <a:spcPct val="130000"/>
              </a:lnSpc>
            </a:pPr>
            <a:r>
              <a:rPr lang="en-US" dirty="0">
                <a:ea typeface="ＭＳ Ｐゴシック" pitchFamily="-106" charset="-128"/>
                <a:sym typeface="Symbol" pitchFamily="-106" charset="2"/>
              </a:rPr>
              <a:t>find a LCS of X</a:t>
            </a:r>
            <a:r>
              <a:rPr lang="en-US" baseline="-25000" dirty="0">
                <a:ea typeface="ＭＳ Ｐゴシック" pitchFamily="-106" charset="-128"/>
                <a:sym typeface="Symbol" pitchFamily="-106" charset="2"/>
              </a:rPr>
              <a:t>i-1</a:t>
            </a:r>
            <a:r>
              <a:rPr lang="en-US" dirty="0">
                <a:ea typeface="ＭＳ Ｐゴシック" pitchFamily="-106" charset="-128"/>
                <a:sym typeface="Symbol" pitchFamily="-106" charset="2"/>
              </a:rPr>
              <a:t> and </a:t>
            </a:r>
            <a:r>
              <a:rPr lang="en-US" dirty="0" err="1">
                <a:ea typeface="ＭＳ Ｐゴシック" pitchFamily="-106" charset="-128"/>
                <a:sym typeface="Symbol" pitchFamily="-106" charset="2"/>
              </a:rPr>
              <a:t>Y</a:t>
            </a:r>
            <a:r>
              <a:rPr lang="en-US" baseline="-25000" dirty="0" err="1">
                <a:ea typeface="ＭＳ Ｐゴシック" pitchFamily="-106" charset="-128"/>
                <a:sym typeface="Symbol" pitchFamily="-106" charset="2"/>
              </a:rPr>
              <a:t>j</a:t>
            </a:r>
            <a:r>
              <a:rPr lang="en-US" dirty="0">
                <a:ea typeface="ＭＳ Ｐゴシック" pitchFamily="-106" charset="-128"/>
                <a:sym typeface="Symbol" pitchFamily="-106" charset="2"/>
              </a:rPr>
              <a:t>: X</a:t>
            </a:r>
            <a:r>
              <a:rPr lang="en-US" baseline="-25000" dirty="0">
                <a:ea typeface="ＭＳ Ｐゴシック" pitchFamily="-106" charset="-128"/>
                <a:sym typeface="Symbol" pitchFamily="-106" charset="2"/>
              </a:rPr>
              <a:t>i-1 </a:t>
            </a:r>
            <a:r>
              <a:rPr lang="en-US" dirty="0">
                <a:ea typeface="ＭＳ Ｐゴシック" pitchFamily="-106" charset="-128"/>
                <a:sym typeface="Symbol" pitchFamily="-106" charset="2"/>
              </a:rPr>
              <a:t>= </a:t>
            </a:r>
            <a:r>
              <a:rPr lang="en-US" dirty="0">
                <a:ea typeface="ＭＳ Ｐゴシック" pitchFamily="-106" charset="-128"/>
                <a:cs typeface="ＭＳ Ｐゴシック" pitchFamily="-106" charset="-128"/>
                <a:sym typeface="Symbol" pitchFamily="-106" charset="2"/>
              </a:rPr>
              <a:t>⟨</a:t>
            </a:r>
            <a:r>
              <a:rPr lang="en-US" dirty="0">
                <a:ea typeface="ＭＳ Ｐゴシック" pitchFamily="-106" charset="-128"/>
                <a:sym typeface="Symbol" pitchFamily="-106" charset="2"/>
              </a:rPr>
              <a:t>A, B, D</a:t>
            </a:r>
            <a:r>
              <a:rPr lang="en-US" dirty="0">
                <a:ea typeface="ＭＳ Ｐゴシック" pitchFamily="-106" charset="-128"/>
                <a:cs typeface="ＭＳ Ｐゴシック" pitchFamily="-106" charset="-128"/>
                <a:sym typeface="Symbol" pitchFamily="-106" charset="2"/>
              </a:rPr>
              <a:t> ⟩</a:t>
            </a:r>
            <a:r>
              <a:rPr lang="en-US" dirty="0">
                <a:ea typeface="ＭＳ Ｐゴシック" pitchFamily="-106" charset="-128"/>
                <a:sym typeface="Symbol" pitchFamily="-106" charset="2"/>
              </a:rPr>
              <a:t> and </a:t>
            </a:r>
            <a:r>
              <a:rPr lang="en-US" dirty="0" err="1">
                <a:ea typeface="ＭＳ Ｐゴシック" pitchFamily="-106" charset="-128"/>
                <a:sym typeface="Symbol" pitchFamily="-106" charset="2"/>
              </a:rPr>
              <a:t>Y</a:t>
            </a:r>
            <a:r>
              <a:rPr lang="en-US" baseline="-25000" dirty="0" err="1">
                <a:ea typeface="ＭＳ Ｐゴシック" pitchFamily="-106" charset="-128"/>
                <a:sym typeface="Symbol" pitchFamily="-106" charset="2"/>
              </a:rPr>
              <a:t>j</a:t>
            </a:r>
            <a:r>
              <a:rPr lang="en-US" dirty="0">
                <a:ea typeface="ＭＳ Ｐゴシック" pitchFamily="-106" charset="-128"/>
                <a:sym typeface="Symbol" pitchFamily="-106" charset="2"/>
              </a:rPr>
              <a:t> = </a:t>
            </a:r>
            <a:r>
              <a:rPr lang="en-US" dirty="0">
                <a:ea typeface="ＭＳ Ｐゴシック" pitchFamily="-106" charset="-128"/>
                <a:cs typeface="ＭＳ Ｐゴシック" pitchFamily="-106" charset="-128"/>
                <a:sym typeface="Symbol" pitchFamily="-106" charset="2"/>
              </a:rPr>
              <a:t>⟨</a:t>
            </a:r>
            <a:r>
              <a:rPr lang="en-US" dirty="0">
                <a:ea typeface="ＭＳ Ｐゴシック" pitchFamily="-106" charset="-128"/>
                <a:sym typeface="Symbol" pitchFamily="-106" charset="2"/>
              </a:rPr>
              <a:t>Z, B, D</a:t>
            </a:r>
            <a:r>
              <a:rPr lang="en-US" dirty="0">
                <a:ea typeface="ＭＳ Ｐゴシック" pitchFamily="-106" charset="-128"/>
                <a:cs typeface="ＭＳ Ｐゴシック" pitchFamily="-106" charset="-128"/>
                <a:sym typeface="Symbol" pitchFamily="-106" charset="2"/>
              </a:rPr>
              <a:t>⟩</a:t>
            </a:r>
            <a:endParaRPr lang="en-US" dirty="0">
              <a:ea typeface="ＭＳ Ｐゴシック" pitchFamily="-106" charset="-128"/>
              <a:sym typeface="Symbol" pitchFamily="-106" charset="2"/>
            </a:endParaRPr>
          </a:p>
          <a:p>
            <a:pPr lvl="2" eaLnBrk="1" hangingPunct="1">
              <a:lnSpc>
                <a:spcPct val="130000"/>
              </a:lnSpc>
            </a:pPr>
            <a:r>
              <a:rPr lang="en-US" dirty="0">
                <a:ea typeface="ＭＳ Ｐゴシック" pitchFamily="-106" charset="-128"/>
                <a:sym typeface="Symbol" pitchFamily="-106" charset="2"/>
              </a:rPr>
              <a:t>find a LCS of X</a:t>
            </a:r>
            <a:r>
              <a:rPr lang="en-US" baseline="-25000" dirty="0">
                <a:ea typeface="ＭＳ Ｐゴシック" pitchFamily="-106" charset="-128"/>
                <a:sym typeface="Symbol" pitchFamily="-106" charset="2"/>
              </a:rPr>
              <a:t>i</a:t>
            </a:r>
            <a:r>
              <a:rPr lang="en-US" dirty="0">
                <a:ea typeface="ＭＳ Ｐゴシック" pitchFamily="-106" charset="-128"/>
                <a:sym typeface="Symbol" pitchFamily="-106" charset="2"/>
              </a:rPr>
              <a:t> and Y</a:t>
            </a:r>
            <a:r>
              <a:rPr lang="en-US" baseline="-25000" dirty="0">
                <a:ea typeface="ＭＳ Ｐゴシック" pitchFamily="-106" charset="-128"/>
                <a:sym typeface="Symbol" pitchFamily="-106" charset="2"/>
              </a:rPr>
              <a:t>j-1</a:t>
            </a:r>
            <a:r>
              <a:rPr lang="en-US" dirty="0">
                <a:ea typeface="ＭＳ Ｐゴシック" pitchFamily="-106" charset="-128"/>
                <a:sym typeface="Symbol" pitchFamily="-106" charset="2"/>
              </a:rPr>
              <a:t>: X</a:t>
            </a:r>
            <a:r>
              <a:rPr lang="en-US" baseline="-25000" dirty="0">
                <a:ea typeface="ＭＳ Ｐゴシック" pitchFamily="-106" charset="-128"/>
                <a:sym typeface="Symbol" pitchFamily="-106" charset="2"/>
              </a:rPr>
              <a:t>i </a:t>
            </a:r>
            <a:r>
              <a:rPr lang="en-US" dirty="0">
                <a:ea typeface="ＭＳ Ｐゴシック" pitchFamily="-106" charset="-128"/>
                <a:sym typeface="Symbol" pitchFamily="-106" charset="2"/>
              </a:rPr>
              <a:t>= </a:t>
            </a:r>
            <a:r>
              <a:rPr lang="en-US" dirty="0">
                <a:ea typeface="ＭＳ Ｐゴシック" pitchFamily="-106" charset="-128"/>
                <a:cs typeface="ＭＳ Ｐゴシック" pitchFamily="-106" charset="-128"/>
                <a:sym typeface="Symbol" pitchFamily="-106" charset="2"/>
              </a:rPr>
              <a:t>⟨</a:t>
            </a:r>
            <a:r>
              <a:rPr lang="en-US" dirty="0">
                <a:ea typeface="ＭＳ Ｐゴシック" pitchFamily="-106" charset="-128"/>
                <a:sym typeface="Symbol" pitchFamily="-106" charset="2"/>
              </a:rPr>
              <a:t>A, B, D, G</a:t>
            </a:r>
            <a:r>
              <a:rPr lang="en-US" dirty="0">
                <a:ea typeface="ＭＳ Ｐゴシック" pitchFamily="-106" charset="-128"/>
                <a:cs typeface="ＭＳ Ｐゴシック" pitchFamily="-106" charset="-128"/>
                <a:sym typeface="Symbol" pitchFamily="-106" charset="2"/>
              </a:rPr>
              <a:t> ⟩</a:t>
            </a:r>
            <a:r>
              <a:rPr lang="en-US" dirty="0">
                <a:ea typeface="ＭＳ Ｐゴシック" pitchFamily="-106" charset="-128"/>
                <a:sym typeface="Symbol" pitchFamily="-106" charset="2"/>
              </a:rPr>
              <a:t> and </a:t>
            </a:r>
            <a:r>
              <a:rPr lang="en-US" dirty="0" err="1">
                <a:ea typeface="ＭＳ Ｐゴシック" pitchFamily="-106" charset="-128"/>
                <a:sym typeface="Symbol" pitchFamily="-106" charset="2"/>
              </a:rPr>
              <a:t>Y</a:t>
            </a:r>
            <a:r>
              <a:rPr lang="en-US" baseline="-25000" dirty="0" err="1">
                <a:ea typeface="ＭＳ Ｐゴシック" pitchFamily="-106" charset="-128"/>
                <a:sym typeface="Symbol" pitchFamily="-106" charset="2"/>
              </a:rPr>
              <a:t>j</a:t>
            </a:r>
            <a:r>
              <a:rPr lang="en-US" dirty="0">
                <a:ea typeface="ＭＳ Ｐゴシック" pitchFamily="-106" charset="-128"/>
                <a:sym typeface="Symbol" pitchFamily="-106" charset="2"/>
              </a:rPr>
              <a:t> = </a:t>
            </a:r>
            <a:r>
              <a:rPr lang="en-US" dirty="0">
                <a:ea typeface="ＭＳ Ｐゴシック" pitchFamily="-106" charset="-128"/>
                <a:cs typeface="ＭＳ Ｐゴシック" pitchFamily="-106" charset="-128"/>
                <a:sym typeface="Symbol" pitchFamily="-106" charset="2"/>
              </a:rPr>
              <a:t>⟨</a:t>
            </a:r>
            <a:r>
              <a:rPr lang="en-US" dirty="0">
                <a:ea typeface="ＭＳ Ｐゴシック" pitchFamily="-106" charset="-128"/>
                <a:sym typeface="Symbol" pitchFamily="-106" charset="2"/>
              </a:rPr>
              <a:t>Z, B</a:t>
            </a:r>
            <a:r>
              <a:rPr lang="en-US" dirty="0">
                <a:ea typeface="ＭＳ Ｐゴシック" pitchFamily="-106" charset="-128"/>
                <a:cs typeface="ＭＳ Ｐゴシック" pitchFamily="-106" charset="-128"/>
                <a:sym typeface="Symbol" pitchFamily="-106" charset="2"/>
              </a:rPr>
              <a:t> ⟩</a:t>
            </a:r>
            <a:endParaRPr lang="en-US" dirty="0">
              <a:ea typeface="ＭＳ Ｐゴシック" pitchFamily="-106" charset="-128"/>
              <a:sym typeface="Symbol" pitchFamily="-106" charset="2"/>
            </a:endParaRPr>
          </a:p>
          <a:p>
            <a:pPr eaLnBrk="1" hangingPunct="1">
              <a:lnSpc>
                <a:spcPct val="130000"/>
              </a:lnSpc>
            </a:pPr>
            <a:r>
              <a:rPr lang="en-US" dirty="0">
                <a:ea typeface="ＭＳ Ｐゴシック" pitchFamily="-106" charset="-128"/>
                <a:cs typeface="ＭＳ Ｐゴシック" pitchFamily="-106" charset="-128"/>
                <a:sym typeface="Symbol" pitchFamily="-106" charset="2"/>
              </a:rPr>
              <a:t>Optimal solution to a problem includes optimal solutions to </a:t>
            </a:r>
            <a:r>
              <a:rPr lang="en-US" dirty="0" err="1">
                <a:ea typeface="ＭＳ Ｐゴシック" pitchFamily="-106" charset="-128"/>
                <a:cs typeface="ＭＳ Ｐゴシック" pitchFamily="-106" charset="-128"/>
                <a:sym typeface="Symbol" pitchFamily="-106" charset="2"/>
              </a:rPr>
              <a:t>subproblems</a:t>
            </a:r>
            <a:endParaRPr lang="en-US" dirty="0">
              <a:ea typeface="ＭＳ Ｐゴシック" pitchFamily="-106" charset="-128"/>
              <a:cs typeface="ＭＳ Ｐゴシック" pitchFamily="-106" charset="-128"/>
              <a:sym typeface="Symbol" pitchFamily="-106" charset="2"/>
            </a:endParaRPr>
          </a:p>
        </p:txBody>
      </p:sp>
      <p:sp>
        <p:nvSpPr>
          <p:cNvPr id="593924" name="Text Box 4"/>
          <p:cNvSpPr txBox="1">
            <a:spLocks noChangeArrowheads="1"/>
          </p:cNvSpPr>
          <p:nvPr/>
        </p:nvSpPr>
        <p:spPr bwMode="auto">
          <a:xfrm>
            <a:off x="1749425" y="3282950"/>
            <a:ext cx="1368425" cy="519113"/>
          </a:xfrm>
          <a:prstGeom prst="rect">
            <a:avLst/>
          </a:prstGeom>
          <a:noFill/>
          <a:ln w="9525">
            <a:noFill/>
            <a:miter lim="800000"/>
            <a:headEnd/>
            <a:tailEnd/>
          </a:ln>
        </p:spPr>
        <p:txBody>
          <a:bodyPr wrap="none">
            <a:prstTxWarp prst="textNoShape">
              <a:avLst/>
            </a:prstTxWarp>
            <a:spAutoFit/>
          </a:bodyPr>
          <a:lstStyle/>
          <a:p>
            <a:r>
              <a:rPr lang="en-US" sz="2800">
                <a:latin typeface="Comic Sans MS" pitchFamily="-106" charset="0"/>
                <a:sym typeface="Symbol" pitchFamily="-106" charset="2"/>
              </a:rPr>
              <a:t>c[i, j] =</a:t>
            </a:r>
          </a:p>
        </p:txBody>
      </p:sp>
      <p:sp>
        <p:nvSpPr>
          <p:cNvPr id="593925" name="Text Box 5"/>
          <p:cNvSpPr txBox="1">
            <a:spLocks noChangeArrowheads="1"/>
          </p:cNvSpPr>
          <p:nvPr/>
        </p:nvSpPr>
        <p:spPr bwMode="auto">
          <a:xfrm>
            <a:off x="2990850" y="3273425"/>
            <a:ext cx="4365625" cy="519113"/>
          </a:xfrm>
          <a:prstGeom prst="rect">
            <a:avLst/>
          </a:prstGeom>
          <a:noFill/>
          <a:ln w="9525">
            <a:noFill/>
            <a:miter lim="800000"/>
            <a:headEnd/>
            <a:tailEnd/>
          </a:ln>
        </p:spPr>
        <p:txBody>
          <a:bodyPr wrap="none">
            <a:prstTxWarp prst="textNoShape">
              <a:avLst/>
            </a:prstTxWarp>
            <a:spAutoFit/>
          </a:bodyPr>
          <a:lstStyle/>
          <a:p>
            <a:pPr algn="ctr"/>
            <a:r>
              <a:rPr lang="en-US" sz="2800">
                <a:latin typeface="Comic Sans MS" pitchFamily="-106" charset="0"/>
                <a:sym typeface="Symbol" pitchFamily="-106" charset="2"/>
              </a:rPr>
              <a:t>max { c[i - 1, j], c[i, j-1] } </a:t>
            </a:r>
          </a:p>
        </p:txBody>
      </p:sp>
      <p:sp>
        <p:nvSpPr>
          <p:cNvPr id="2" name="Slide Number Placeholder 1"/>
          <p:cNvSpPr>
            <a:spLocks noGrp="1"/>
          </p:cNvSpPr>
          <p:nvPr>
            <p:ph type="sldNum" sz="quarter" idx="12"/>
          </p:nvPr>
        </p:nvSpPr>
        <p:spPr/>
        <p:txBody>
          <a:bodyPr/>
          <a:lstStyle/>
          <a:p>
            <a:fld id="{D121A9E4-027E-6D48-8F40-DD130E118377}" type="slidenum">
              <a:rPr lang="en-US" smtClean="0"/>
              <a:pPr/>
              <a:t>6</a:t>
            </a:fld>
            <a:endParaRPr lang="en-US"/>
          </a:p>
        </p:txBody>
      </p:sp>
    </p:spTree>
    <p:extLst>
      <p:ext uri="{BB962C8B-B14F-4D97-AF65-F5344CB8AC3E}">
        <p14:creationId xmlns:p14="http://schemas.microsoft.com/office/powerpoint/2010/main" val="717102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2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2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39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939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39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4" grpId="0"/>
      <p:bldP spid="5939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p:spPr>
        <p:txBody>
          <a:bodyPr/>
          <a:lstStyle/>
          <a:p>
            <a:r>
              <a:rPr lang="en-US"/>
              <a:t>CS 477/677 - Lecture 18</a:t>
            </a:r>
          </a:p>
        </p:txBody>
      </p:sp>
      <p:sp>
        <p:nvSpPr>
          <p:cNvPr id="36868" name="Rectangle 2"/>
          <p:cNvSpPr>
            <a:spLocks noGrp="1" noChangeArrowheads="1"/>
          </p:cNvSpPr>
          <p:nvPr>
            <p:ph type="title"/>
          </p:nvPr>
        </p:nvSpPr>
        <p:spPr/>
        <p:txBody>
          <a:bodyPr/>
          <a:lstStyle/>
          <a:p>
            <a:pPr eaLnBrk="1" hangingPunct="1"/>
            <a:r>
              <a:rPr lang="en-US" sz="3600">
                <a:ea typeface="ＭＳ Ｐゴシック" pitchFamily="-106" charset="-128"/>
                <a:cs typeface="ＭＳ Ｐゴシック" pitchFamily="-106" charset="-128"/>
              </a:rPr>
              <a:t>3. Computing the Length of the LCS</a:t>
            </a:r>
          </a:p>
        </p:txBody>
      </p:sp>
      <p:sp>
        <p:nvSpPr>
          <p:cNvPr id="36869" name="Rectangle 3"/>
          <p:cNvSpPr>
            <a:spLocks noGrp="1" noChangeArrowheads="1"/>
          </p:cNvSpPr>
          <p:nvPr>
            <p:ph type="body" idx="1"/>
          </p:nvPr>
        </p:nvSpPr>
        <p:spPr>
          <a:xfrm>
            <a:off x="350838" y="1214438"/>
            <a:ext cx="8229600" cy="1544637"/>
          </a:xfrm>
        </p:spPr>
        <p:txBody>
          <a:bodyPr/>
          <a:lstStyle/>
          <a:p>
            <a:pPr lvl="1" eaLnBrk="1" hangingPunct="1">
              <a:buFontTx/>
              <a:buNone/>
            </a:pPr>
            <a:r>
              <a:rPr lang="en-US" dirty="0">
                <a:latin typeface="Comic Sans MS" pitchFamily="-106" charset="0"/>
                <a:ea typeface="ＭＳ Ｐゴシック" pitchFamily="-106" charset="-128"/>
                <a:sym typeface="Symbol" pitchFamily="-106" charset="2"/>
              </a:rPr>
              <a:t>			0				if </a:t>
            </a:r>
            <a:r>
              <a:rPr lang="en-US" dirty="0" err="1">
                <a:latin typeface="Comic Sans MS" pitchFamily="-106" charset="0"/>
                <a:ea typeface="ＭＳ Ｐゴシック" pitchFamily="-106" charset="-128"/>
                <a:sym typeface="Symbol" pitchFamily="-106" charset="2"/>
              </a:rPr>
              <a:t>i</a:t>
            </a:r>
            <a:r>
              <a:rPr lang="en-US" dirty="0">
                <a:latin typeface="Comic Sans MS" pitchFamily="-106" charset="0"/>
                <a:ea typeface="ＭＳ Ｐゴシック" pitchFamily="-106" charset="-128"/>
                <a:sym typeface="Symbol" pitchFamily="-106" charset="2"/>
              </a:rPr>
              <a:t> = 0 or j = 0</a:t>
            </a:r>
          </a:p>
          <a:p>
            <a:pPr lvl="1" eaLnBrk="1" hangingPunct="1">
              <a:buFontTx/>
              <a:buNone/>
            </a:pPr>
            <a:r>
              <a:rPr lang="en-US" dirty="0">
                <a:latin typeface="Comic Sans MS" pitchFamily="-106" charset="0"/>
                <a:ea typeface="ＭＳ Ｐゴシック" pitchFamily="-106" charset="-128"/>
                <a:sym typeface="Symbol" pitchFamily="-106" charset="2"/>
              </a:rPr>
              <a:t>c[</a:t>
            </a:r>
            <a:r>
              <a:rPr lang="en-US" dirty="0" err="1">
                <a:latin typeface="Comic Sans MS" pitchFamily="-106" charset="0"/>
                <a:ea typeface="ＭＳ Ｐゴシック" pitchFamily="-106" charset="-128"/>
                <a:sym typeface="Symbol" pitchFamily="-106" charset="2"/>
              </a:rPr>
              <a:t>i</a:t>
            </a:r>
            <a:r>
              <a:rPr lang="en-US" dirty="0">
                <a:latin typeface="Comic Sans MS" pitchFamily="-106" charset="0"/>
                <a:ea typeface="ＭＳ Ｐゴシック" pitchFamily="-106" charset="-128"/>
                <a:sym typeface="Symbol" pitchFamily="-106" charset="2"/>
              </a:rPr>
              <a:t>, j] = 	c[i-1, j-1] + 1			if x</a:t>
            </a:r>
            <a:r>
              <a:rPr lang="en-US" baseline="-25000" dirty="0">
                <a:latin typeface="Comic Sans MS" pitchFamily="-106" charset="0"/>
                <a:ea typeface="ＭＳ Ｐゴシック" pitchFamily="-106" charset="-128"/>
                <a:sym typeface="Symbol" pitchFamily="-106" charset="2"/>
              </a:rPr>
              <a:t>i</a:t>
            </a:r>
            <a:r>
              <a:rPr lang="en-US" dirty="0">
                <a:latin typeface="Comic Sans MS" pitchFamily="-106" charset="0"/>
                <a:ea typeface="ＭＳ Ｐゴシック" pitchFamily="-106" charset="-128"/>
                <a:sym typeface="Symbol" pitchFamily="-106" charset="2"/>
              </a:rPr>
              <a:t> = </a:t>
            </a:r>
            <a:r>
              <a:rPr lang="en-US" dirty="0" err="1">
                <a:latin typeface="Comic Sans MS" pitchFamily="-106" charset="0"/>
                <a:ea typeface="ＭＳ Ｐゴシック" pitchFamily="-106" charset="-128"/>
                <a:sym typeface="Symbol" pitchFamily="-106" charset="2"/>
              </a:rPr>
              <a:t>y</a:t>
            </a:r>
            <a:r>
              <a:rPr lang="en-US" baseline="-25000" dirty="0" err="1">
                <a:latin typeface="Comic Sans MS" pitchFamily="-106" charset="0"/>
                <a:ea typeface="ＭＳ Ｐゴシック" pitchFamily="-106" charset="-128"/>
                <a:sym typeface="Symbol" pitchFamily="-106" charset="2"/>
              </a:rPr>
              <a:t>j</a:t>
            </a:r>
            <a:endParaRPr lang="en-US" baseline="-25000" dirty="0">
              <a:latin typeface="Comic Sans MS" pitchFamily="-106" charset="0"/>
              <a:ea typeface="ＭＳ Ｐゴシック" pitchFamily="-106" charset="-128"/>
              <a:sym typeface="Symbol" pitchFamily="-106" charset="2"/>
            </a:endParaRPr>
          </a:p>
          <a:p>
            <a:pPr lvl="1" eaLnBrk="1" hangingPunct="1">
              <a:buFontTx/>
              <a:buNone/>
            </a:pPr>
            <a:r>
              <a:rPr lang="en-US" dirty="0">
                <a:latin typeface="Comic Sans MS" pitchFamily="-106" charset="0"/>
                <a:ea typeface="ＭＳ Ｐゴシック" pitchFamily="-106" charset="-128"/>
                <a:sym typeface="Symbol" pitchFamily="-106" charset="2"/>
              </a:rPr>
              <a:t>			max(c[</a:t>
            </a:r>
            <a:r>
              <a:rPr lang="en-US" dirty="0" err="1">
                <a:latin typeface="Comic Sans MS" pitchFamily="-106" charset="0"/>
                <a:ea typeface="ＭＳ Ｐゴシック" pitchFamily="-106" charset="-128"/>
                <a:sym typeface="Symbol" pitchFamily="-106" charset="2"/>
              </a:rPr>
              <a:t>i</a:t>
            </a:r>
            <a:r>
              <a:rPr lang="en-US" dirty="0">
                <a:latin typeface="Comic Sans MS" pitchFamily="-106" charset="0"/>
                <a:ea typeface="ＭＳ Ｐゴシック" pitchFamily="-106" charset="-128"/>
                <a:sym typeface="Symbol" pitchFamily="-106" charset="2"/>
              </a:rPr>
              <a:t>, j-1], c[i-1, j])	if x</a:t>
            </a:r>
            <a:r>
              <a:rPr lang="en-US" baseline="-25000" dirty="0">
                <a:latin typeface="Comic Sans MS" pitchFamily="-106" charset="0"/>
                <a:ea typeface="ＭＳ Ｐゴシック" pitchFamily="-106" charset="-128"/>
                <a:sym typeface="Symbol" pitchFamily="-106" charset="2"/>
              </a:rPr>
              <a:t>i</a:t>
            </a:r>
            <a:r>
              <a:rPr lang="en-US" dirty="0">
                <a:latin typeface="Comic Sans MS" pitchFamily="-106" charset="0"/>
                <a:ea typeface="ＭＳ Ｐゴシック" pitchFamily="-106" charset="-128"/>
                <a:sym typeface="Symbol" pitchFamily="-106" charset="2"/>
              </a:rPr>
              <a:t> ≠ </a:t>
            </a:r>
            <a:r>
              <a:rPr lang="en-US" dirty="0" err="1">
                <a:latin typeface="Comic Sans MS" pitchFamily="-106" charset="0"/>
                <a:ea typeface="ＭＳ Ｐゴシック" pitchFamily="-106" charset="-128"/>
                <a:sym typeface="Symbol" pitchFamily="-106" charset="2"/>
              </a:rPr>
              <a:t>y</a:t>
            </a:r>
            <a:r>
              <a:rPr lang="en-US" baseline="-25000" dirty="0" err="1">
                <a:latin typeface="Comic Sans MS" pitchFamily="-106" charset="0"/>
                <a:ea typeface="ＭＳ Ｐゴシック" pitchFamily="-106" charset="-128"/>
                <a:sym typeface="Symbol" pitchFamily="-106" charset="2"/>
              </a:rPr>
              <a:t>j</a:t>
            </a:r>
            <a:endParaRPr lang="en-US" dirty="0">
              <a:ea typeface="ＭＳ Ｐゴシック" pitchFamily="-106" charset="-128"/>
            </a:endParaRPr>
          </a:p>
        </p:txBody>
      </p:sp>
      <p:sp>
        <p:nvSpPr>
          <p:cNvPr id="36870" name="AutoShape 4"/>
          <p:cNvSpPr>
            <a:spLocks/>
          </p:cNvSpPr>
          <p:nvPr/>
        </p:nvSpPr>
        <p:spPr bwMode="auto">
          <a:xfrm>
            <a:off x="2019300" y="1243013"/>
            <a:ext cx="142875" cy="1271587"/>
          </a:xfrm>
          <a:prstGeom prst="leftBrace">
            <a:avLst>
              <a:gd name="adj1" fmla="val 74167"/>
              <a:gd name="adj2" fmla="val 50000"/>
            </a:avLst>
          </a:prstGeom>
          <a:noFill/>
          <a:ln w="25400">
            <a:solidFill>
              <a:schemeClr val="tx1"/>
            </a:solidFill>
            <a:round/>
            <a:headEnd/>
            <a:tailEnd/>
          </a:ln>
        </p:spPr>
        <p:txBody>
          <a:bodyPr wrap="none" anchor="ctr">
            <a:prstTxWarp prst="textNoShape">
              <a:avLst/>
            </a:prstTxWarp>
          </a:bodyPr>
          <a:lstStyle/>
          <a:p>
            <a:endParaRPr lang="en-US"/>
          </a:p>
        </p:txBody>
      </p:sp>
      <p:graphicFrame>
        <p:nvGraphicFramePr>
          <p:cNvPr id="595973" name="Group 5"/>
          <p:cNvGraphicFramePr>
            <a:graphicFrameLocks noGrp="1"/>
          </p:cNvGraphicFramePr>
          <p:nvPr/>
        </p:nvGraphicFramePr>
        <p:xfrm>
          <a:off x="3203575" y="3252788"/>
          <a:ext cx="3338513" cy="2743200"/>
        </p:xfrm>
        <a:graphic>
          <a:graphicData uri="http://schemas.openxmlformats.org/drawingml/2006/table">
            <a:tbl>
              <a:tblPr/>
              <a:tblGrid>
                <a:gridCol w="557213">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557212">
                  <a:extLst>
                    <a:ext uri="{9D8B030D-6E8A-4147-A177-3AD203B41FA5}">
                      <a16:colId xmlns:a16="http://schemas.microsoft.com/office/drawing/2014/main" val="20002"/>
                    </a:ext>
                  </a:extLst>
                </a:gridCol>
                <a:gridCol w="555625">
                  <a:extLst>
                    <a:ext uri="{9D8B030D-6E8A-4147-A177-3AD203B41FA5}">
                      <a16:colId xmlns:a16="http://schemas.microsoft.com/office/drawing/2014/main" val="20003"/>
                    </a:ext>
                  </a:extLst>
                </a:gridCol>
                <a:gridCol w="557213">
                  <a:extLst>
                    <a:ext uri="{9D8B030D-6E8A-4147-A177-3AD203B41FA5}">
                      <a16:colId xmlns:a16="http://schemas.microsoft.com/office/drawing/2014/main" val="20004"/>
                    </a:ext>
                  </a:extLst>
                </a:gridCol>
                <a:gridCol w="555625">
                  <a:extLst>
                    <a:ext uri="{9D8B030D-6E8A-4147-A177-3AD203B41FA5}">
                      <a16:colId xmlns:a16="http://schemas.microsoft.com/office/drawing/2014/main" val="20005"/>
                    </a:ext>
                  </a:extLst>
                </a:gridCol>
              </a:tblGrid>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6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6922" name="Text Box 56"/>
          <p:cNvSpPr txBox="1">
            <a:spLocks noChangeArrowheads="1"/>
          </p:cNvSpPr>
          <p:nvPr/>
        </p:nvSpPr>
        <p:spPr bwMode="auto">
          <a:xfrm>
            <a:off x="3338513" y="2884488"/>
            <a:ext cx="43338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j</a:t>
            </a:r>
            <a:r>
              <a:rPr lang="en-US">
                <a:latin typeface="Comic Sans MS" pitchFamily="-106" charset="0"/>
              </a:rPr>
              <a:t>:</a:t>
            </a:r>
          </a:p>
        </p:txBody>
      </p:sp>
      <p:sp>
        <p:nvSpPr>
          <p:cNvPr id="36923" name="Text Box 57"/>
          <p:cNvSpPr txBox="1">
            <a:spLocks noChangeArrowheads="1"/>
          </p:cNvSpPr>
          <p:nvPr/>
        </p:nvSpPr>
        <p:spPr bwMode="auto">
          <a:xfrm>
            <a:off x="2727325" y="5584825"/>
            <a:ext cx="4381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m</a:t>
            </a:r>
          </a:p>
        </p:txBody>
      </p:sp>
      <p:sp>
        <p:nvSpPr>
          <p:cNvPr id="36924" name="Text Box 58"/>
          <p:cNvSpPr txBox="1">
            <a:spLocks noChangeArrowheads="1"/>
          </p:cNvSpPr>
          <p:nvPr/>
        </p:nvSpPr>
        <p:spPr bwMode="auto">
          <a:xfrm>
            <a:off x="3876675" y="2884488"/>
            <a:ext cx="371475"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1</a:t>
            </a:r>
          </a:p>
        </p:txBody>
      </p:sp>
      <p:sp>
        <p:nvSpPr>
          <p:cNvPr id="36925" name="Text Box 59"/>
          <p:cNvSpPr txBox="1">
            <a:spLocks noChangeArrowheads="1"/>
          </p:cNvSpPr>
          <p:nvPr/>
        </p:nvSpPr>
        <p:spPr bwMode="auto">
          <a:xfrm>
            <a:off x="4438650" y="2884488"/>
            <a:ext cx="396875"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2</a:t>
            </a:r>
          </a:p>
        </p:txBody>
      </p:sp>
      <p:sp>
        <p:nvSpPr>
          <p:cNvPr id="36926" name="Text Box 60"/>
          <p:cNvSpPr txBox="1">
            <a:spLocks noChangeArrowheads="1"/>
          </p:cNvSpPr>
          <p:nvPr/>
        </p:nvSpPr>
        <p:spPr bwMode="auto">
          <a:xfrm>
            <a:off x="6097588" y="2884488"/>
            <a:ext cx="38258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n</a:t>
            </a:r>
          </a:p>
        </p:txBody>
      </p:sp>
      <p:sp>
        <p:nvSpPr>
          <p:cNvPr id="36927" name="Text Box 61"/>
          <p:cNvSpPr txBox="1">
            <a:spLocks noChangeArrowheads="1"/>
          </p:cNvSpPr>
          <p:nvPr/>
        </p:nvSpPr>
        <p:spPr bwMode="auto">
          <a:xfrm>
            <a:off x="2801938" y="3697288"/>
            <a:ext cx="3873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1</a:t>
            </a:r>
          </a:p>
        </p:txBody>
      </p:sp>
      <p:sp>
        <p:nvSpPr>
          <p:cNvPr id="36928" name="Text Box 62"/>
          <p:cNvSpPr txBox="1">
            <a:spLocks noChangeArrowheads="1"/>
          </p:cNvSpPr>
          <p:nvPr/>
        </p:nvSpPr>
        <p:spPr bwMode="auto">
          <a:xfrm>
            <a:off x="2765425" y="4140200"/>
            <a:ext cx="4127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2</a:t>
            </a:r>
          </a:p>
        </p:txBody>
      </p:sp>
      <p:sp>
        <p:nvSpPr>
          <p:cNvPr id="36929" name="Text Box 63"/>
          <p:cNvSpPr txBox="1">
            <a:spLocks noChangeArrowheads="1"/>
          </p:cNvSpPr>
          <p:nvPr/>
        </p:nvSpPr>
        <p:spPr bwMode="auto">
          <a:xfrm>
            <a:off x="2765425" y="3333750"/>
            <a:ext cx="460375"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i</a:t>
            </a:r>
            <a:r>
              <a:rPr lang="en-US">
                <a:latin typeface="Comic Sans MS" pitchFamily="-106" charset="0"/>
              </a:rPr>
              <a:t>:</a:t>
            </a:r>
          </a:p>
        </p:txBody>
      </p:sp>
      <p:sp>
        <p:nvSpPr>
          <p:cNvPr id="36930" name="Text Box 64"/>
          <p:cNvSpPr txBox="1">
            <a:spLocks noChangeArrowheads="1"/>
          </p:cNvSpPr>
          <p:nvPr/>
        </p:nvSpPr>
        <p:spPr bwMode="auto">
          <a:xfrm>
            <a:off x="4787900" y="6034088"/>
            <a:ext cx="276225"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j</a:t>
            </a:r>
          </a:p>
        </p:txBody>
      </p:sp>
      <p:sp>
        <p:nvSpPr>
          <p:cNvPr id="36931" name="Text Box 65"/>
          <p:cNvSpPr txBox="1">
            <a:spLocks noChangeArrowheads="1"/>
          </p:cNvSpPr>
          <p:nvPr/>
        </p:nvSpPr>
        <p:spPr bwMode="auto">
          <a:xfrm>
            <a:off x="6653213" y="4456113"/>
            <a:ext cx="2476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i</a:t>
            </a:r>
          </a:p>
        </p:txBody>
      </p:sp>
      <p:sp>
        <p:nvSpPr>
          <p:cNvPr id="36932" name="Text Box 66"/>
          <p:cNvSpPr txBox="1">
            <a:spLocks noChangeArrowheads="1"/>
          </p:cNvSpPr>
          <p:nvPr/>
        </p:nvSpPr>
        <p:spPr bwMode="auto">
          <a:xfrm>
            <a:off x="3340100" y="2608263"/>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36933" name="Text Box 67"/>
          <p:cNvSpPr txBox="1">
            <a:spLocks noChangeArrowheads="1"/>
          </p:cNvSpPr>
          <p:nvPr/>
        </p:nvSpPr>
        <p:spPr bwMode="auto">
          <a:xfrm>
            <a:off x="3878263" y="2608263"/>
            <a:ext cx="287337"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36934" name="Text Box 68"/>
          <p:cNvSpPr txBox="1">
            <a:spLocks noChangeArrowheads="1"/>
          </p:cNvSpPr>
          <p:nvPr/>
        </p:nvSpPr>
        <p:spPr bwMode="auto">
          <a:xfrm>
            <a:off x="4440238" y="2608263"/>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36935" name="Text Box 69"/>
          <p:cNvSpPr txBox="1">
            <a:spLocks noChangeArrowheads="1"/>
          </p:cNvSpPr>
          <p:nvPr/>
        </p:nvSpPr>
        <p:spPr bwMode="auto">
          <a:xfrm>
            <a:off x="6099175" y="2608263"/>
            <a:ext cx="303213"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n</a:t>
            </a:r>
          </a:p>
        </p:txBody>
      </p:sp>
      <p:sp>
        <p:nvSpPr>
          <p:cNvPr id="36936" name="Text Box 70"/>
          <p:cNvSpPr txBox="1">
            <a:spLocks noChangeArrowheads="1"/>
          </p:cNvSpPr>
          <p:nvPr/>
        </p:nvSpPr>
        <p:spPr bwMode="auto">
          <a:xfrm>
            <a:off x="2347913" y="5586413"/>
            <a:ext cx="3619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m</a:t>
            </a:r>
          </a:p>
        </p:txBody>
      </p:sp>
      <p:sp>
        <p:nvSpPr>
          <p:cNvPr id="36937" name="Text Box 71"/>
          <p:cNvSpPr txBox="1">
            <a:spLocks noChangeArrowheads="1"/>
          </p:cNvSpPr>
          <p:nvPr/>
        </p:nvSpPr>
        <p:spPr bwMode="auto">
          <a:xfrm>
            <a:off x="2422525" y="3698875"/>
            <a:ext cx="2873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36938" name="Text Box 72"/>
          <p:cNvSpPr txBox="1">
            <a:spLocks noChangeArrowheads="1"/>
          </p:cNvSpPr>
          <p:nvPr/>
        </p:nvSpPr>
        <p:spPr bwMode="auto">
          <a:xfrm>
            <a:off x="2386013" y="414178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36939" name="Text Box 73"/>
          <p:cNvSpPr txBox="1">
            <a:spLocks noChangeArrowheads="1"/>
          </p:cNvSpPr>
          <p:nvPr/>
        </p:nvSpPr>
        <p:spPr bwMode="auto">
          <a:xfrm>
            <a:off x="2386013" y="3335338"/>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grpSp>
        <p:nvGrpSpPr>
          <p:cNvPr id="2" name="Group 74"/>
          <p:cNvGrpSpPr>
            <a:grpSpLocks/>
          </p:cNvGrpSpPr>
          <p:nvPr/>
        </p:nvGrpSpPr>
        <p:grpSpPr bwMode="auto">
          <a:xfrm>
            <a:off x="3889375" y="4756150"/>
            <a:ext cx="2463800" cy="979488"/>
            <a:chOff x="2219" y="2979"/>
            <a:chExt cx="1552" cy="617"/>
          </a:xfrm>
        </p:grpSpPr>
        <p:sp>
          <p:nvSpPr>
            <p:cNvPr id="36947" name="Line 75"/>
            <p:cNvSpPr>
              <a:spLocks noChangeShapeType="1"/>
            </p:cNvSpPr>
            <p:nvPr/>
          </p:nvSpPr>
          <p:spPr bwMode="auto">
            <a:xfrm>
              <a:off x="2993" y="2979"/>
              <a:ext cx="0" cy="378"/>
            </a:xfrm>
            <a:prstGeom prst="line">
              <a:avLst/>
            </a:prstGeom>
            <a:noFill/>
            <a:ln w="38100">
              <a:solidFill>
                <a:srgbClr val="336699"/>
              </a:solidFill>
              <a:prstDash val="sysDot"/>
              <a:round/>
              <a:headEnd/>
              <a:tailEnd/>
            </a:ln>
          </p:spPr>
          <p:txBody>
            <a:bodyPr>
              <a:prstTxWarp prst="textNoShape">
                <a:avLst/>
              </a:prstTxWarp>
            </a:bodyPr>
            <a:lstStyle/>
            <a:p>
              <a:endParaRPr lang="en-US"/>
            </a:p>
          </p:txBody>
        </p:sp>
        <p:sp>
          <p:nvSpPr>
            <p:cNvPr id="36948" name="Line 76"/>
            <p:cNvSpPr>
              <a:spLocks noChangeShapeType="1"/>
            </p:cNvSpPr>
            <p:nvPr/>
          </p:nvSpPr>
          <p:spPr bwMode="auto">
            <a:xfrm>
              <a:off x="2219" y="3595"/>
              <a:ext cx="1552" cy="1"/>
            </a:xfrm>
            <a:prstGeom prst="line">
              <a:avLst/>
            </a:prstGeom>
            <a:noFill/>
            <a:ln w="76200">
              <a:solidFill>
                <a:srgbClr val="336699"/>
              </a:solidFill>
              <a:round/>
              <a:headEnd/>
              <a:tailEnd type="triangle" w="med" len="med"/>
            </a:ln>
          </p:spPr>
          <p:txBody>
            <a:bodyPr>
              <a:prstTxWarp prst="textNoShape">
                <a:avLst/>
              </a:prstTxWarp>
            </a:bodyPr>
            <a:lstStyle/>
            <a:p>
              <a:endParaRPr lang="en-US"/>
            </a:p>
          </p:txBody>
        </p:sp>
      </p:grpSp>
      <p:grpSp>
        <p:nvGrpSpPr>
          <p:cNvPr id="3" name="Group 77"/>
          <p:cNvGrpSpPr>
            <a:grpSpLocks/>
          </p:cNvGrpSpPr>
          <p:nvPr/>
        </p:nvGrpSpPr>
        <p:grpSpPr bwMode="auto">
          <a:xfrm>
            <a:off x="3889375" y="3714750"/>
            <a:ext cx="3389313" cy="366713"/>
            <a:chOff x="2219" y="2323"/>
            <a:chExt cx="2135" cy="231"/>
          </a:xfrm>
        </p:grpSpPr>
        <p:sp>
          <p:nvSpPr>
            <p:cNvPr id="36945" name="Line 78"/>
            <p:cNvSpPr>
              <a:spLocks noChangeShapeType="1"/>
            </p:cNvSpPr>
            <p:nvPr/>
          </p:nvSpPr>
          <p:spPr bwMode="auto">
            <a:xfrm>
              <a:off x="2219" y="2452"/>
              <a:ext cx="1552" cy="1"/>
            </a:xfrm>
            <a:prstGeom prst="line">
              <a:avLst/>
            </a:prstGeom>
            <a:noFill/>
            <a:ln w="76200">
              <a:solidFill>
                <a:srgbClr val="336699"/>
              </a:solidFill>
              <a:round/>
              <a:headEnd/>
              <a:tailEnd type="triangle" w="med" len="med"/>
            </a:ln>
          </p:spPr>
          <p:txBody>
            <a:bodyPr>
              <a:prstTxWarp prst="textNoShape">
                <a:avLst/>
              </a:prstTxWarp>
            </a:bodyPr>
            <a:lstStyle/>
            <a:p>
              <a:endParaRPr lang="en-US"/>
            </a:p>
          </p:txBody>
        </p:sp>
        <p:sp>
          <p:nvSpPr>
            <p:cNvPr id="36946" name="Text Box 79"/>
            <p:cNvSpPr txBox="1">
              <a:spLocks noChangeArrowheads="1"/>
            </p:cNvSpPr>
            <p:nvPr/>
          </p:nvSpPr>
          <p:spPr bwMode="auto">
            <a:xfrm>
              <a:off x="4006" y="2323"/>
              <a:ext cx="348" cy="231"/>
            </a:xfrm>
            <a:prstGeom prst="rect">
              <a:avLst/>
            </a:prstGeom>
            <a:noFill/>
            <a:ln w="9525">
              <a:noFill/>
              <a:miter lim="800000"/>
              <a:headEnd/>
              <a:tailEnd/>
            </a:ln>
          </p:spPr>
          <p:txBody>
            <a:bodyPr wrap="none">
              <a:prstTxWarp prst="textNoShape">
                <a:avLst/>
              </a:prstTxWarp>
              <a:spAutoFit/>
            </a:bodyPr>
            <a:lstStyle/>
            <a:p>
              <a:r>
                <a:rPr lang="en-US"/>
                <a:t>first</a:t>
              </a:r>
            </a:p>
          </p:txBody>
        </p:sp>
      </p:grpSp>
      <p:grpSp>
        <p:nvGrpSpPr>
          <p:cNvPr id="4" name="Group 80"/>
          <p:cNvGrpSpPr>
            <a:grpSpLocks/>
          </p:cNvGrpSpPr>
          <p:nvPr/>
        </p:nvGrpSpPr>
        <p:grpSpPr bwMode="auto">
          <a:xfrm>
            <a:off x="3889375" y="4179888"/>
            <a:ext cx="3757613" cy="366712"/>
            <a:chOff x="2219" y="2616"/>
            <a:chExt cx="2367" cy="231"/>
          </a:xfrm>
        </p:grpSpPr>
        <p:sp>
          <p:nvSpPr>
            <p:cNvPr id="36943" name="Line 81"/>
            <p:cNvSpPr>
              <a:spLocks noChangeShapeType="1"/>
            </p:cNvSpPr>
            <p:nvPr/>
          </p:nvSpPr>
          <p:spPr bwMode="auto">
            <a:xfrm>
              <a:off x="2219" y="2725"/>
              <a:ext cx="1552" cy="1"/>
            </a:xfrm>
            <a:prstGeom prst="line">
              <a:avLst/>
            </a:prstGeom>
            <a:noFill/>
            <a:ln w="76200">
              <a:solidFill>
                <a:srgbClr val="336699"/>
              </a:solidFill>
              <a:round/>
              <a:headEnd/>
              <a:tailEnd type="triangle" w="med" len="med"/>
            </a:ln>
          </p:spPr>
          <p:txBody>
            <a:bodyPr>
              <a:prstTxWarp prst="textNoShape">
                <a:avLst/>
              </a:prstTxWarp>
            </a:bodyPr>
            <a:lstStyle/>
            <a:p>
              <a:endParaRPr lang="en-US"/>
            </a:p>
          </p:txBody>
        </p:sp>
        <p:sp>
          <p:nvSpPr>
            <p:cNvPr id="36944" name="Text Box 82"/>
            <p:cNvSpPr txBox="1">
              <a:spLocks noChangeArrowheads="1"/>
            </p:cNvSpPr>
            <p:nvPr/>
          </p:nvSpPr>
          <p:spPr bwMode="auto">
            <a:xfrm>
              <a:off x="4006" y="2616"/>
              <a:ext cx="580" cy="231"/>
            </a:xfrm>
            <a:prstGeom prst="rect">
              <a:avLst/>
            </a:prstGeom>
            <a:noFill/>
            <a:ln w="9525">
              <a:noFill/>
              <a:miter lim="800000"/>
              <a:headEnd/>
              <a:tailEnd/>
            </a:ln>
          </p:spPr>
          <p:txBody>
            <a:bodyPr wrap="none">
              <a:prstTxWarp prst="textNoShape">
                <a:avLst/>
              </a:prstTxWarp>
              <a:spAutoFit/>
            </a:bodyPr>
            <a:lstStyle/>
            <a:p>
              <a:r>
                <a:rPr lang="en-US"/>
                <a:t>second</a:t>
              </a:r>
            </a:p>
          </p:txBody>
        </p:sp>
      </p:grpSp>
      <p:sp>
        <p:nvSpPr>
          <p:cNvPr id="5" name="Slide Number Placeholder 4"/>
          <p:cNvSpPr>
            <a:spLocks noGrp="1"/>
          </p:cNvSpPr>
          <p:nvPr>
            <p:ph type="sldNum" sz="quarter" idx="12"/>
          </p:nvPr>
        </p:nvSpPr>
        <p:spPr/>
        <p:txBody>
          <a:bodyPr/>
          <a:lstStyle/>
          <a:p>
            <a:fld id="{D121A9E4-027E-6D48-8F40-DD130E118377}" type="slidenum">
              <a:rPr lang="en-US" smtClean="0"/>
              <a:pPr/>
              <a:t>7</a:t>
            </a:fld>
            <a:endParaRPr lang="en-US"/>
          </a:p>
        </p:txBody>
      </p:sp>
    </p:spTree>
    <p:extLst>
      <p:ext uri="{BB962C8B-B14F-4D97-AF65-F5344CB8AC3E}">
        <p14:creationId xmlns:p14="http://schemas.microsoft.com/office/powerpoint/2010/main" val="366950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p:spPr>
        <p:txBody>
          <a:bodyPr/>
          <a:lstStyle/>
          <a:p>
            <a:r>
              <a:rPr lang="en-US"/>
              <a:t>CS 477/677 - Lecture 18</a:t>
            </a:r>
          </a:p>
        </p:txBody>
      </p:sp>
      <p:sp>
        <p:nvSpPr>
          <p:cNvPr id="38916"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4. Additional Information</a:t>
            </a:r>
          </a:p>
        </p:txBody>
      </p:sp>
      <p:sp>
        <p:nvSpPr>
          <p:cNvPr id="38917" name="Rectangle 3"/>
          <p:cNvSpPr>
            <a:spLocks noGrp="1" noChangeArrowheads="1"/>
          </p:cNvSpPr>
          <p:nvPr>
            <p:ph type="body" idx="1"/>
          </p:nvPr>
        </p:nvSpPr>
        <p:spPr>
          <a:xfrm>
            <a:off x="46038" y="1214438"/>
            <a:ext cx="4813300" cy="1544637"/>
          </a:xfrm>
        </p:spPr>
        <p:txBody>
          <a:bodyPr/>
          <a:lstStyle/>
          <a:p>
            <a:pPr lvl="1" eaLnBrk="1" hangingPunct="1">
              <a:buFontTx/>
              <a:buNone/>
            </a:pPr>
            <a:r>
              <a:rPr lang="en-US" sz="2000" dirty="0">
                <a:latin typeface="Comic Sans MS" pitchFamily="-106" charset="0"/>
                <a:ea typeface="ＭＳ Ｐゴシック" pitchFamily="-106" charset="-128"/>
                <a:sym typeface="Symbol" pitchFamily="-106" charset="2"/>
              </a:rPr>
              <a:t>		 </a:t>
            </a:r>
            <a:r>
              <a:rPr lang="en-US" sz="2000" dirty="0">
                <a:solidFill>
                  <a:srgbClr val="262626"/>
                </a:solidFill>
                <a:latin typeface="Comic Sans MS" pitchFamily="-106" charset="0"/>
                <a:ea typeface="ＭＳ Ｐゴシック" pitchFamily="-106" charset="-128"/>
                <a:sym typeface="Symbol" pitchFamily="-106" charset="2"/>
              </a:rPr>
              <a:t>0			if </a:t>
            </a:r>
            <a:r>
              <a:rPr lang="en-US" sz="2000" dirty="0" err="1">
                <a:solidFill>
                  <a:srgbClr val="262626"/>
                </a:solidFill>
                <a:latin typeface="Comic Sans MS" pitchFamily="-106" charset="0"/>
                <a:ea typeface="ＭＳ Ｐゴシック" pitchFamily="-106" charset="-128"/>
                <a:sym typeface="Symbol" pitchFamily="-106" charset="2"/>
              </a:rPr>
              <a:t>i,j</a:t>
            </a:r>
            <a:r>
              <a:rPr lang="en-US" sz="2000" dirty="0">
                <a:solidFill>
                  <a:srgbClr val="262626"/>
                </a:solidFill>
                <a:latin typeface="Comic Sans MS" pitchFamily="-106" charset="0"/>
                <a:ea typeface="ＭＳ Ｐゴシック" pitchFamily="-106" charset="-128"/>
                <a:sym typeface="Symbol" pitchFamily="-106" charset="2"/>
              </a:rPr>
              <a:t> = 0</a:t>
            </a:r>
          </a:p>
          <a:p>
            <a:pPr eaLnBrk="1" hangingPunct="1">
              <a:buFontTx/>
              <a:buNone/>
            </a:pPr>
            <a:r>
              <a:rPr lang="en-US" sz="2000" dirty="0">
                <a:solidFill>
                  <a:srgbClr val="262626"/>
                </a:solidFill>
                <a:latin typeface="Comic Sans MS" pitchFamily="-106" charset="0"/>
                <a:ea typeface="ＭＳ Ｐゴシック" pitchFamily="-106" charset="-128"/>
                <a:cs typeface="ＭＳ Ｐゴシック" pitchFamily="-106" charset="-128"/>
                <a:sym typeface="Symbol" pitchFamily="-106" charset="2"/>
              </a:rPr>
              <a:t>c[</a:t>
            </a:r>
            <a:r>
              <a:rPr lang="en-US" sz="2000" dirty="0" err="1">
                <a:solidFill>
                  <a:srgbClr val="262626"/>
                </a:solidFill>
                <a:latin typeface="Comic Sans MS" pitchFamily="-106" charset="0"/>
                <a:ea typeface="ＭＳ Ｐゴシック" pitchFamily="-106" charset="-128"/>
                <a:cs typeface="ＭＳ Ｐゴシック" pitchFamily="-106" charset="-128"/>
                <a:sym typeface="Symbol" pitchFamily="-106" charset="2"/>
              </a:rPr>
              <a:t>i</a:t>
            </a:r>
            <a:r>
              <a:rPr lang="en-US" sz="2000" dirty="0">
                <a:solidFill>
                  <a:srgbClr val="262626"/>
                </a:solidFill>
                <a:latin typeface="Comic Sans MS" pitchFamily="-106" charset="0"/>
                <a:ea typeface="ＭＳ Ｐゴシック" pitchFamily="-106" charset="-128"/>
                <a:cs typeface="ＭＳ Ｐゴシック" pitchFamily="-106" charset="-128"/>
                <a:sym typeface="Symbol" pitchFamily="-106" charset="2"/>
              </a:rPr>
              <a:t>, j] =  c[i-1, j-1] + 1		if x</a:t>
            </a:r>
            <a:r>
              <a:rPr lang="en-US" sz="2000" baseline="-25000" dirty="0">
                <a:solidFill>
                  <a:srgbClr val="262626"/>
                </a:solidFill>
                <a:latin typeface="Comic Sans MS" pitchFamily="-106" charset="0"/>
                <a:ea typeface="ＭＳ Ｐゴシック" pitchFamily="-106" charset="-128"/>
                <a:cs typeface="ＭＳ Ｐゴシック" pitchFamily="-106" charset="-128"/>
                <a:sym typeface="Symbol" pitchFamily="-106" charset="2"/>
              </a:rPr>
              <a:t>i</a:t>
            </a:r>
            <a:r>
              <a:rPr lang="en-US" sz="2000" dirty="0">
                <a:solidFill>
                  <a:srgbClr val="262626"/>
                </a:solidFill>
                <a:latin typeface="Comic Sans MS" pitchFamily="-106" charset="0"/>
                <a:ea typeface="ＭＳ Ｐゴシック" pitchFamily="-106" charset="-128"/>
                <a:cs typeface="ＭＳ Ｐゴシック" pitchFamily="-106" charset="-128"/>
                <a:sym typeface="Symbol" pitchFamily="-106" charset="2"/>
              </a:rPr>
              <a:t> = </a:t>
            </a:r>
            <a:r>
              <a:rPr lang="en-US" sz="2000" dirty="0" err="1">
                <a:solidFill>
                  <a:srgbClr val="262626"/>
                </a:solidFill>
                <a:latin typeface="Comic Sans MS" pitchFamily="-106" charset="0"/>
                <a:ea typeface="ＭＳ Ｐゴシック" pitchFamily="-106" charset="-128"/>
                <a:cs typeface="ＭＳ Ｐゴシック" pitchFamily="-106" charset="-128"/>
                <a:sym typeface="Symbol" pitchFamily="-106" charset="2"/>
              </a:rPr>
              <a:t>y</a:t>
            </a:r>
            <a:r>
              <a:rPr lang="en-US" sz="2000" baseline="-25000" dirty="0" err="1">
                <a:solidFill>
                  <a:srgbClr val="262626"/>
                </a:solidFill>
                <a:latin typeface="Comic Sans MS" pitchFamily="-106" charset="0"/>
                <a:ea typeface="ＭＳ Ｐゴシック" pitchFamily="-106" charset="-128"/>
                <a:cs typeface="ＭＳ Ｐゴシック" pitchFamily="-106" charset="-128"/>
                <a:sym typeface="Symbol" pitchFamily="-106" charset="2"/>
              </a:rPr>
              <a:t>j</a:t>
            </a:r>
            <a:endParaRPr lang="en-US" sz="2000" baseline="-25000" dirty="0">
              <a:solidFill>
                <a:srgbClr val="262626"/>
              </a:solidFill>
              <a:latin typeface="Comic Sans MS" pitchFamily="-106" charset="0"/>
              <a:ea typeface="ＭＳ Ｐゴシック" pitchFamily="-106" charset="-128"/>
              <a:cs typeface="ＭＳ Ｐゴシック" pitchFamily="-106" charset="-128"/>
              <a:sym typeface="Symbol" pitchFamily="-106" charset="2"/>
            </a:endParaRPr>
          </a:p>
          <a:p>
            <a:pPr lvl="1" eaLnBrk="1" hangingPunct="1">
              <a:buFontTx/>
              <a:buNone/>
            </a:pPr>
            <a:r>
              <a:rPr lang="en-US" sz="2000" dirty="0">
                <a:solidFill>
                  <a:srgbClr val="262626"/>
                </a:solidFill>
                <a:latin typeface="Comic Sans MS" pitchFamily="-106" charset="0"/>
                <a:ea typeface="ＭＳ Ｐゴシック" pitchFamily="-106" charset="-128"/>
                <a:sym typeface="Symbol" pitchFamily="-106" charset="2"/>
              </a:rPr>
              <a:t>		 max(c[</a:t>
            </a:r>
            <a:r>
              <a:rPr lang="en-US" sz="2000" dirty="0" err="1">
                <a:solidFill>
                  <a:srgbClr val="262626"/>
                </a:solidFill>
                <a:latin typeface="Comic Sans MS" pitchFamily="-106" charset="0"/>
                <a:ea typeface="ＭＳ Ｐゴシック" pitchFamily="-106" charset="-128"/>
                <a:sym typeface="Symbol" pitchFamily="-106" charset="2"/>
              </a:rPr>
              <a:t>i</a:t>
            </a:r>
            <a:r>
              <a:rPr lang="en-US" sz="2000" dirty="0">
                <a:solidFill>
                  <a:srgbClr val="262626"/>
                </a:solidFill>
                <a:latin typeface="Comic Sans MS" pitchFamily="-106" charset="0"/>
                <a:ea typeface="ＭＳ Ｐゴシック" pitchFamily="-106" charset="-128"/>
                <a:sym typeface="Symbol" pitchFamily="-106" charset="2"/>
              </a:rPr>
              <a:t>, j-1], c[i-1, j])	if x</a:t>
            </a:r>
            <a:r>
              <a:rPr lang="en-US" sz="2000" baseline="-25000" dirty="0">
                <a:solidFill>
                  <a:srgbClr val="262626"/>
                </a:solidFill>
                <a:latin typeface="Comic Sans MS" pitchFamily="-106" charset="0"/>
                <a:ea typeface="ＭＳ Ｐゴシック" pitchFamily="-106" charset="-128"/>
                <a:sym typeface="Symbol" pitchFamily="-106" charset="2"/>
              </a:rPr>
              <a:t>i</a:t>
            </a:r>
            <a:r>
              <a:rPr lang="en-US" sz="2000" dirty="0">
                <a:solidFill>
                  <a:srgbClr val="262626"/>
                </a:solidFill>
                <a:latin typeface="Comic Sans MS" pitchFamily="-106" charset="0"/>
                <a:ea typeface="ＭＳ Ｐゴシック" pitchFamily="-106" charset="-128"/>
                <a:sym typeface="Symbol" pitchFamily="-106" charset="2"/>
              </a:rPr>
              <a:t> ≠ </a:t>
            </a:r>
            <a:r>
              <a:rPr lang="en-US" sz="2000" dirty="0" err="1">
                <a:solidFill>
                  <a:srgbClr val="262626"/>
                </a:solidFill>
                <a:latin typeface="Comic Sans MS" pitchFamily="-106" charset="0"/>
                <a:ea typeface="ＭＳ Ｐゴシック" pitchFamily="-106" charset="-128"/>
                <a:sym typeface="Symbol" pitchFamily="-106" charset="2"/>
              </a:rPr>
              <a:t>y</a:t>
            </a:r>
            <a:r>
              <a:rPr lang="en-US" sz="2000" baseline="-25000" dirty="0" err="1">
                <a:solidFill>
                  <a:srgbClr val="262626"/>
                </a:solidFill>
                <a:latin typeface="Comic Sans MS" pitchFamily="-106" charset="0"/>
                <a:ea typeface="ＭＳ Ｐゴシック" pitchFamily="-106" charset="-128"/>
                <a:sym typeface="Symbol" pitchFamily="-106" charset="2"/>
              </a:rPr>
              <a:t>j</a:t>
            </a:r>
            <a:endParaRPr lang="en-US" sz="2000" dirty="0">
              <a:solidFill>
                <a:srgbClr val="262626"/>
              </a:solidFill>
              <a:ea typeface="ＭＳ Ｐゴシック" pitchFamily="-106" charset="-128"/>
            </a:endParaRPr>
          </a:p>
        </p:txBody>
      </p:sp>
      <p:sp>
        <p:nvSpPr>
          <p:cNvPr id="38918" name="AutoShape 4"/>
          <p:cNvSpPr>
            <a:spLocks/>
          </p:cNvSpPr>
          <p:nvPr/>
        </p:nvSpPr>
        <p:spPr bwMode="auto">
          <a:xfrm>
            <a:off x="987425" y="1143000"/>
            <a:ext cx="142875" cy="1271588"/>
          </a:xfrm>
          <a:prstGeom prst="leftBrace">
            <a:avLst>
              <a:gd name="adj1" fmla="val 74167"/>
              <a:gd name="adj2" fmla="val 50000"/>
            </a:avLst>
          </a:prstGeom>
          <a:noFill/>
          <a:ln w="25400">
            <a:solidFill>
              <a:schemeClr val="tx1"/>
            </a:solidFill>
            <a:round/>
            <a:headEnd/>
            <a:tailEnd/>
          </a:ln>
        </p:spPr>
        <p:txBody>
          <a:bodyPr wrap="none" anchor="ctr">
            <a:prstTxWarp prst="textNoShape">
              <a:avLst/>
            </a:prstTxWarp>
          </a:bodyPr>
          <a:lstStyle/>
          <a:p>
            <a:endParaRPr lang="en-US"/>
          </a:p>
        </p:txBody>
      </p:sp>
      <p:graphicFrame>
        <p:nvGraphicFramePr>
          <p:cNvPr id="596997" name="Group 5"/>
          <p:cNvGraphicFramePr>
            <a:graphicFrameLocks noGrp="1"/>
          </p:cNvGraphicFramePr>
          <p:nvPr/>
        </p:nvGraphicFramePr>
        <p:xfrm>
          <a:off x="1177925" y="3225800"/>
          <a:ext cx="3338513" cy="2743200"/>
        </p:xfrm>
        <a:graphic>
          <a:graphicData uri="http://schemas.openxmlformats.org/drawingml/2006/table">
            <a:tbl>
              <a:tblPr/>
              <a:tblGrid>
                <a:gridCol w="557213">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557212">
                  <a:extLst>
                    <a:ext uri="{9D8B030D-6E8A-4147-A177-3AD203B41FA5}">
                      <a16:colId xmlns:a16="http://schemas.microsoft.com/office/drawing/2014/main" val="20002"/>
                    </a:ext>
                  </a:extLst>
                </a:gridCol>
                <a:gridCol w="555625">
                  <a:extLst>
                    <a:ext uri="{9D8B030D-6E8A-4147-A177-3AD203B41FA5}">
                      <a16:colId xmlns:a16="http://schemas.microsoft.com/office/drawing/2014/main" val="20003"/>
                    </a:ext>
                  </a:extLst>
                </a:gridCol>
                <a:gridCol w="557213">
                  <a:extLst>
                    <a:ext uri="{9D8B030D-6E8A-4147-A177-3AD203B41FA5}">
                      <a16:colId xmlns:a16="http://schemas.microsoft.com/office/drawing/2014/main" val="20004"/>
                    </a:ext>
                  </a:extLst>
                </a:gridCol>
                <a:gridCol w="555625">
                  <a:extLst>
                    <a:ext uri="{9D8B030D-6E8A-4147-A177-3AD203B41FA5}">
                      <a16:colId xmlns:a16="http://schemas.microsoft.com/office/drawing/2014/main" val="20005"/>
                    </a:ext>
                  </a:extLst>
                </a:gridCol>
              </a:tblGrid>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0"/>
                  </a:ext>
                </a:extLst>
              </a:tr>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446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2"/>
                  </a:ext>
                </a:extLst>
              </a:tr>
              <a:tr h="454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4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02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pitchFamily="-106" charset="0"/>
                        <a:ea typeface="ＭＳ Ｐゴシック" pitchFamily="-106" charset="-128"/>
                        <a:cs typeface="ＭＳ Ｐゴシック" pitchFamily="-106"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8970" name="Text Box 56"/>
          <p:cNvSpPr txBox="1">
            <a:spLocks noChangeArrowheads="1"/>
          </p:cNvSpPr>
          <p:nvPr/>
        </p:nvSpPr>
        <p:spPr bwMode="auto">
          <a:xfrm>
            <a:off x="1312863" y="2857500"/>
            <a:ext cx="411162"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y</a:t>
            </a:r>
            <a:r>
              <a:rPr lang="en-US" baseline="-25000">
                <a:latin typeface="Comic Sans MS" pitchFamily="-106" charset="0"/>
              </a:rPr>
              <a:t>j:</a:t>
            </a:r>
            <a:endParaRPr lang="en-US">
              <a:latin typeface="Comic Sans MS" pitchFamily="-106" charset="0"/>
            </a:endParaRPr>
          </a:p>
        </p:txBody>
      </p:sp>
      <p:sp>
        <p:nvSpPr>
          <p:cNvPr id="38971" name="Text Box 57"/>
          <p:cNvSpPr txBox="1">
            <a:spLocks noChangeArrowheads="1"/>
          </p:cNvSpPr>
          <p:nvPr/>
        </p:nvSpPr>
        <p:spPr bwMode="auto">
          <a:xfrm>
            <a:off x="701675" y="5557838"/>
            <a:ext cx="3492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D</a:t>
            </a:r>
            <a:endParaRPr lang="en-US" baseline="-25000">
              <a:latin typeface="Comic Sans MS" pitchFamily="-106" charset="0"/>
            </a:endParaRPr>
          </a:p>
        </p:txBody>
      </p:sp>
      <p:sp>
        <p:nvSpPr>
          <p:cNvPr id="38972" name="Text Box 58"/>
          <p:cNvSpPr txBox="1">
            <a:spLocks noChangeArrowheads="1"/>
          </p:cNvSpPr>
          <p:nvPr/>
        </p:nvSpPr>
        <p:spPr bwMode="auto">
          <a:xfrm>
            <a:off x="1851025" y="2857500"/>
            <a:ext cx="3508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endParaRPr lang="en-US" baseline="-25000">
              <a:latin typeface="Comic Sans MS" pitchFamily="-106" charset="0"/>
            </a:endParaRPr>
          </a:p>
        </p:txBody>
      </p:sp>
      <p:sp>
        <p:nvSpPr>
          <p:cNvPr id="38973" name="Text Box 59"/>
          <p:cNvSpPr txBox="1">
            <a:spLocks noChangeArrowheads="1"/>
          </p:cNvSpPr>
          <p:nvPr/>
        </p:nvSpPr>
        <p:spPr bwMode="auto">
          <a:xfrm>
            <a:off x="2413000" y="2857500"/>
            <a:ext cx="322263"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C</a:t>
            </a:r>
            <a:endParaRPr lang="en-US" baseline="-25000">
              <a:latin typeface="Comic Sans MS" pitchFamily="-106" charset="0"/>
            </a:endParaRPr>
          </a:p>
        </p:txBody>
      </p:sp>
      <p:sp>
        <p:nvSpPr>
          <p:cNvPr id="38974" name="Text Box 60"/>
          <p:cNvSpPr txBox="1">
            <a:spLocks noChangeArrowheads="1"/>
          </p:cNvSpPr>
          <p:nvPr/>
        </p:nvSpPr>
        <p:spPr bwMode="auto">
          <a:xfrm>
            <a:off x="4071938" y="2857500"/>
            <a:ext cx="322262"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F</a:t>
            </a:r>
            <a:endParaRPr lang="en-US" baseline="-25000">
              <a:latin typeface="Comic Sans MS" pitchFamily="-106" charset="0"/>
            </a:endParaRPr>
          </a:p>
        </p:txBody>
      </p:sp>
      <p:sp>
        <p:nvSpPr>
          <p:cNvPr id="38975" name="Text Box 61"/>
          <p:cNvSpPr txBox="1">
            <a:spLocks noChangeArrowheads="1"/>
          </p:cNvSpPr>
          <p:nvPr/>
        </p:nvSpPr>
        <p:spPr bwMode="auto">
          <a:xfrm>
            <a:off x="758825" y="3670300"/>
            <a:ext cx="350838"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A</a:t>
            </a:r>
            <a:endParaRPr lang="en-US" baseline="-25000">
              <a:latin typeface="Comic Sans MS" pitchFamily="-106" charset="0"/>
            </a:endParaRPr>
          </a:p>
        </p:txBody>
      </p:sp>
      <p:sp>
        <p:nvSpPr>
          <p:cNvPr id="38976" name="Text Box 62"/>
          <p:cNvSpPr txBox="1">
            <a:spLocks noChangeArrowheads="1"/>
          </p:cNvSpPr>
          <p:nvPr/>
        </p:nvSpPr>
        <p:spPr bwMode="auto">
          <a:xfrm>
            <a:off x="768350" y="4113213"/>
            <a:ext cx="328613"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B</a:t>
            </a:r>
            <a:endParaRPr lang="en-US" baseline="-25000">
              <a:latin typeface="Comic Sans MS" pitchFamily="-106" charset="0"/>
            </a:endParaRPr>
          </a:p>
        </p:txBody>
      </p:sp>
      <p:sp>
        <p:nvSpPr>
          <p:cNvPr id="38977" name="Text Box 63"/>
          <p:cNvSpPr txBox="1">
            <a:spLocks noChangeArrowheads="1"/>
          </p:cNvSpPr>
          <p:nvPr/>
        </p:nvSpPr>
        <p:spPr bwMode="auto">
          <a:xfrm>
            <a:off x="739775" y="3306763"/>
            <a:ext cx="3619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x</a:t>
            </a:r>
            <a:r>
              <a:rPr lang="en-US" baseline="-25000">
                <a:latin typeface="Comic Sans MS" pitchFamily="-106" charset="0"/>
              </a:rPr>
              <a:t>i</a:t>
            </a:r>
          </a:p>
        </p:txBody>
      </p:sp>
      <p:sp>
        <p:nvSpPr>
          <p:cNvPr id="38978" name="Text Box 64"/>
          <p:cNvSpPr txBox="1">
            <a:spLocks noChangeArrowheads="1"/>
          </p:cNvSpPr>
          <p:nvPr/>
        </p:nvSpPr>
        <p:spPr bwMode="auto">
          <a:xfrm>
            <a:off x="2762250" y="6007100"/>
            <a:ext cx="276225"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j</a:t>
            </a:r>
          </a:p>
        </p:txBody>
      </p:sp>
      <p:sp>
        <p:nvSpPr>
          <p:cNvPr id="38979" name="Text Box 65"/>
          <p:cNvSpPr txBox="1">
            <a:spLocks noChangeArrowheads="1"/>
          </p:cNvSpPr>
          <p:nvPr/>
        </p:nvSpPr>
        <p:spPr bwMode="auto">
          <a:xfrm>
            <a:off x="4627563" y="4429125"/>
            <a:ext cx="2476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i</a:t>
            </a:r>
          </a:p>
        </p:txBody>
      </p:sp>
      <p:sp>
        <p:nvSpPr>
          <p:cNvPr id="38980" name="Text Box 66"/>
          <p:cNvSpPr txBox="1">
            <a:spLocks noChangeArrowheads="1"/>
          </p:cNvSpPr>
          <p:nvPr/>
        </p:nvSpPr>
        <p:spPr bwMode="auto">
          <a:xfrm>
            <a:off x="1314450" y="25812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38981" name="Text Box 67"/>
          <p:cNvSpPr txBox="1">
            <a:spLocks noChangeArrowheads="1"/>
          </p:cNvSpPr>
          <p:nvPr/>
        </p:nvSpPr>
        <p:spPr bwMode="auto">
          <a:xfrm>
            <a:off x="1852613" y="2581275"/>
            <a:ext cx="287337"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38982" name="Text Box 68"/>
          <p:cNvSpPr txBox="1">
            <a:spLocks noChangeArrowheads="1"/>
          </p:cNvSpPr>
          <p:nvPr/>
        </p:nvSpPr>
        <p:spPr bwMode="auto">
          <a:xfrm>
            <a:off x="2414588" y="25812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38983" name="Text Box 69"/>
          <p:cNvSpPr txBox="1">
            <a:spLocks noChangeArrowheads="1"/>
          </p:cNvSpPr>
          <p:nvPr/>
        </p:nvSpPr>
        <p:spPr bwMode="auto">
          <a:xfrm>
            <a:off x="4073525" y="2581275"/>
            <a:ext cx="303213"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n</a:t>
            </a:r>
          </a:p>
        </p:txBody>
      </p:sp>
      <p:sp>
        <p:nvSpPr>
          <p:cNvPr id="38984" name="Text Box 70"/>
          <p:cNvSpPr txBox="1">
            <a:spLocks noChangeArrowheads="1"/>
          </p:cNvSpPr>
          <p:nvPr/>
        </p:nvSpPr>
        <p:spPr bwMode="auto">
          <a:xfrm>
            <a:off x="322263" y="5559425"/>
            <a:ext cx="3619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m</a:t>
            </a:r>
          </a:p>
        </p:txBody>
      </p:sp>
      <p:sp>
        <p:nvSpPr>
          <p:cNvPr id="38985" name="Text Box 71"/>
          <p:cNvSpPr txBox="1">
            <a:spLocks noChangeArrowheads="1"/>
          </p:cNvSpPr>
          <p:nvPr/>
        </p:nvSpPr>
        <p:spPr bwMode="auto">
          <a:xfrm>
            <a:off x="396875" y="3671888"/>
            <a:ext cx="287338"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1</a:t>
            </a:r>
          </a:p>
        </p:txBody>
      </p:sp>
      <p:sp>
        <p:nvSpPr>
          <p:cNvPr id="38986" name="Text Box 72"/>
          <p:cNvSpPr txBox="1">
            <a:spLocks noChangeArrowheads="1"/>
          </p:cNvSpPr>
          <p:nvPr/>
        </p:nvSpPr>
        <p:spPr bwMode="auto">
          <a:xfrm>
            <a:off x="360363" y="4114800"/>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2</a:t>
            </a:r>
          </a:p>
        </p:txBody>
      </p:sp>
      <p:sp>
        <p:nvSpPr>
          <p:cNvPr id="38987" name="Text Box 73"/>
          <p:cNvSpPr txBox="1">
            <a:spLocks noChangeArrowheads="1"/>
          </p:cNvSpPr>
          <p:nvPr/>
        </p:nvSpPr>
        <p:spPr bwMode="auto">
          <a:xfrm>
            <a:off x="360363" y="3308350"/>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0</a:t>
            </a:r>
          </a:p>
        </p:txBody>
      </p:sp>
      <p:sp>
        <p:nvSpPr>
          <p:cNvPr id="597066" name="Rectangle 74"/>
          <p:cNvSpPr>
            <a:spLocks noChangeArrowheads="1"/>
          </p:cNvSpPr>
          <p:nvPr/>
        </p:nvSpPr>
        <p:spPr bwMode="auto">
          <a:xfrm>
            <a:off x="5292725" y="1158875"/>
            <a:ext cx="4019550" cy="5321300"/>
          </a:xfrm>
          <a:prstGeom prst="rect">
            <a:avLst/>
          </a:prstGeom>
          <a:noFill/>
          <a:ln w="9525">
            <a:noFill/>
            <a:miter lim="800000"/>
            <a:headEnd/>
            <a:tailEnd/>
          </a:ln>
        </p:spPr>
        <p:txBody>
          <a:bodyPr>
            <a:prstTxWarp prst="textNoShape">
              <a:avLst/>
            </a:prstTxWarp>
          </a:bodyPr>
          <a:lstStyle/>
          <a:p>
            <a:pPr marL="342900" indent="-342900">
              <a:spcBef>
                <a:spcPct val="20000"/>
              </a:spcBef>
            </a:pPr>
            <a:r>
              <a:rPr lang="en-US" sz="2400" dirty="0">
                <a:solidFill>
                  <a:schemeClr val="tx1">
                    <a:lumMod val="85000"/>
                    <a:lumOff val="15000"/>
                  </a:schemeClr>
                </a:solidFill>
                <a:latin typeface="Century Gothic"/>
                <a:cs typeface="Century Gothic"/>
              </a:rPr>
              <a:t>A matrix </a:t>
            </a:r>
            <a:r>
              <a:rPr lang="en-US" sz="2400" dirty="0">
                <a:solidFill>
                  <a:schemeClr val="tx1">
                    <a:lumMod val="85000"/>
                    <a:lumOff val="15000"/>
                  </a:schemeClr>
                </a:solidFill>
                <a:latin typeface="Comic Sans MS"/>
                <a:cs typeface="Comic Sans MS"/>
              </a:rPr>
              <a:t>b[</a:t>
            </a:r>
            <a:r>
              <a:rPr lang="en-US" sz="2400" dirty="0" err="1">
                <a:solidFill>
                  <a:schemeClr val="tx1">
                    <a:lumMod val="85000"/>
                    <a:lumOff val="15000"/>
                  </a:schemeClr>
                </a:solidFill>
                <a:latin typeface="Comic Sans MS"/>
                <a:cs typeface="Comic Sans MS"/>
              </a:rPr>
              <a:t>i</a:t>
            </a:r>
            <a:r>
              <a:rPr lang="en-US" sz="2400" dirty="0">
                <a:solidFill>
                  <a:schemeClr val="tx1">
                    <a:lumMod val="85000"/>
                    <a:lumOff val="15000"/>
                  </a:schemeClr>
                </a:solidFill>
                <a:latin typeface="Comic Sans MS"/>
                <a:cs typeface="Comic Sans MS"/>
              </a:rPr>
              <a:t>, j]</a:t>
            </a:r>
            <a:r>
              <a:rPr lang="en-US" sz="2400" dirty="0">
                <a:solidFill>
                  <a:schemeClr val="tx1">
                    <a:lumMod val="85000"/>
                    <a:lumOff val="15000"/>
                  </a:schemeClr>
                </a:solidFill>
                <a:latin typeface="Century Gothic"/>
                <a:cs typeface="Century Gothic"/>
              </a:rPr>
              <a:t>:</a:t>
            </a:r>
          </a:p>
          <a:p>
            <a:pPr marL="342900" indent="-342900">
              <a:spcBef>
                <a:spcPct val="20000"/>
              </a:spcBef>
              <a:buFontTx/>
              <a:buChar char="•"/>
            </a:pPr>
            <a:r>
              <a:rPr lang="en-US" sz="2400" dirty="0">
                <a:solidFill>
                  <a:schemeClr val="tx1">
                    <a:lumMod val="85000"/>
                    <a:lumOff val="15000"/>
                  </a:schemeClr>
                </a:solidFill>
                <a:latin typeface="Century Gothic"/>
                <a:cs typeface="Century Gothic"/>
              </a:rPr>
              <a:t>For a </a:t>
            </a:r>
            <a:r>
              <a:rPr lang="en-US" sz="2400" dirty="0" err="1">
                <a:solidFill>
                  <a:schemeClr val="tx1">
                    <a:lumMod val="85000"/>
                    <a:lumOff val="15000"/>
                  </a:schemeClr>
                </a:solidFill>
                <a:latin typeface="Century Gothic"/>
                <a:cs typeface="Century Gothic"/>
              </a:rPr>
              <a:t>subproblem</a:t>
            </a:r>
            <a:r>
              <a:rPr lang="en-US" sz="2400" dirty="0">
                <a:solidFill>
                  <a:schemeClr val="tx1">
                    <a:lumMod val="85000"/>
                    <a:lumOff val="15000"/>
                  </a:schemeClr>
                </a:solidFill>
                <a:latin typeface="Century Gothic"/>
                <a:cs typeface="Century Gothic"/>
              </a:rPr>
              <a:t> </a:t>
            </a:r>
            <a:r>
              <a:rPr lang="en-US" sz="2400" dirty="0">
                <a:solidFill>
                  <a:schemeClr val="tx1">
                    <a:lumMod val="85000"/>
                    <a:lumOff val="15000"/>
                  </a:schemeClr>
                </a:solidFill>
                <a:latin typeface="Comic Sans MS"/>
                <a:cs typeface="Comic Sans MS"/>
              </a:rPr>
              <a:t>[</a:t>
            </a:r>
            <a:r>
              <a:rPr lang="en-US" sz="2400" dirty="0" err="1">
                <a:solidFill>
                  <a:schemeClr val="tx1">
                    <a:lumMod val="85000"/>
                    <a:lumOff val="15000"/>
                  </a:schemeClr>
                </a:solidFill>
                <a:latin typeface="Comic Sans MS"/>
                <a:cs typeface="Comic Sans MS"/>
              </a:rPr>
              <a:t>i</a:t>
            </a:r>
            <a:r>
              <a:rPr lang="en-US" sz="2400" dirty="0">
                <a:solidFill>
                  <a:schemeClr val="tx1">
                    <a:lumMod val="85000"/>
                    <a:lumOff val="15000"/>
                  </a:schemeClr>
                </a:solidFill>
                <a:latin typeface="Comic Sans MS"/>
                <a:cs typeface="Comic Sans MS"/>
              </a:rPr>
              <a:t>, j] </a:t>
            </a:r>
            <a:r>
              <a:rPr lang="en-US" sz="2400" dirty="0">
                <a:solidFill>
                  <a:schemeClr val="tx1">
                    <a:lumMod val="85000"/>
                    <a:lumOff val="15000"/>
                  </a:schemeClr>
                </a:solidFill>
                <a:latin typeface="Century Gothic"/>
                <a:cs typeface="Century Gothic"/>
              </a:rPr>
              <a:t>it tells us what choice was made to obtain the optimal value</a:t>
            </a:r>
          </a:p>
          <a:p>
            <a:pPr marL="342900" indent="-342900">
              <a:spcBef>
                <a:spcPct val="20000"/>
              </a:spcBef>
              <a:buFontTx/>
              <a:buChar char="•"/>
            </a:pPr>
            <a:r>
              <a:rPr lang="en-US" sz="2400" dirty="0">
                <a:solidFill>
                  <a:schemeClr val="tx1">
                    <a:lumMod val="85000"/>
                    <a:lumOff val="15000"/>
                  </a:schemeClr>
                </a:solidFill>
                <a:latin typeface="Century Gothic"/>
                <a:cs typeface="Century Gothic"/>
              </a:rPr>
              <a:t>If </a:t>
            </a:r>
            <a:r>
              <a:rPr lang="en-US" sz="2400" dirty="0">
                <a:solidFill>
                  <a:schemeClr val="tx1">
                    <a:lumMod val="85000"/>
                    <a:lumOff val="15000"/>
                  </a:schemeClr>
                </a:solidFill>
                <a:latin typeface="Comic Sans MS"/>
                <a:cs typeface="Comic Sans MS"/>
                <a:sym typeface="Symbol" pitchFamily="-106" charset="2"/>
              </a:rPr>
              <a:t>x</a:t>
            </a:r>
            <a:r>
              <a:rPr lang="en-US" sz="2400" baseline="-25000" dirty="0">
                <a:solidFill>
                  <a:schemeClr val="tx1">
                    <a:lumMod val="85000"/>
                    <a:lumOff val="15000"/>
                  </a:schemeClr>
                </a:solidFill>
                <a:latin typeface="Comic Sans MS"/>
                <a:cs typeface="Comic Sans MS"/>
                <a:sym typeface="Symbol" pitchFamily="-106" charset="2"/>
              </a:rPr>
              <a:t>i</a:t>
            </a:r>
            <a:r>
              <a:rPr lang="en-US" sz="2400" dirty="0">
                <a:solidFill>
                  <a:schemeClr val="tx1">
                    <a:lumMod val="85000"/>
                    <a:lumOff val="15000"/>
                  </a:schemeClr>
                </a:solidFill>
                <a:latin typeface="Comic Sans MS"/>
                <a:cs typeface="Comic Sans MS"/>
                <a:sym typeface="Symbol" pitchFamily="-106" charset="2"/>
              </a:rPr>
              <a:t> = </a:t>
            </a:r>
            <a:r>
              <a:rPr lang="en-US" sz="2400" dirty="0" err="1">
                <a:solidFill>
                  <a:schemeClr val="tx1">
                    <a:lumMod val="85000"/>
                    <a:lumOff val="15000"/>
                  </a:schemeClr>
                </a:solidFill>
                <a:latin typeface="Comic Sans MS"/>
                <a:cs typeface="Comic Sans MS"/>
                <a:sym typeface="Symbol" pitchFamily="-106" charset="2"/>
              </a:rPr>
              <a:t>y</a:t>
            </a:r>
            <a:r>
              <a:rPr lang="en-US" sz="2400" baseline="-25000" dirty="0" err="1">
                <a:solidFill>
                  <a:schemeClr val="tx1">
                    <a:lumMod val="85000"/>
                    <a:lumOff val="15000"/>
                  </a:schemeClr>
                </a:solidFill>
                <a:latin typeface="Comic Sans MS"/>
                <a:cs typeface="Comic Sans MS"/>
                <a:sym typeface="Symbol" pitchFamily="-106" charset="2"/>
              </a:rPr>
              <a:t>j</a:t>
            </a:r>
            <a:endParaRPr lang="en-US" sz="2400" dirty="0">
              <a:solidFill>
                <a:schemeClr val="tx1">
                  <a:lumMod val="85000"/>
                  <a:lumOff val="15000"/>
                </a:schemeClr>
              </a:solidFill>
              <a:latin typeface="Comic Sans MS"/>
              <a:cs typeface="Comic Sans MS"/>
              <a:sym typeface="Symbol" pitchFamily="-106" charset="2"/>
            </a:endParaRPr>
          </a:p>
          <a:p>
            <a:pPr marL="342900" indent="-342900">
              <a:spcBef>
                <a:spcPct val="20000"/>
              </a:spcBef>
            </a:pPr>
            <a:r>
              <a:rPr lang="en-US" sz="2400" baseline="-25000" dirty="0">
                <a:solidFill>
                  <a:schemeClr val="tx1">
                    <a:lumMod val="85000"/>
                    <a:lumOff val="15000"/>
                  </a:schemeClr>
                </a:solidFill>
                <a:latin typeface="Century Gothic"/>
                <a:cs typeface="Century Gothic"/>
                <a:sym typeface="Symbol" pitchFamily="-106" charset="2"/>
              </a:rPr>
              <a:t>		</a:t>
            </a:r>
            <a:r>
              <a:rPr lang="en-US" sz="2400" dirty="0">
                <a:solidFill>
                  <a:schemeClr val="tx1">
                    <a:lumMod val="85000"/>
                    <a:lumOff val="15000"/>
                  </a:schemeClr>
                </a:solidFill>
                <a:latin typeface="Comic Sans MS"/>
                <a:cs typeface="Comic Sans MS"/>
                <a:sym typeface="Symbol" pitchFamily="-106" charset="2"/>
              </a:rPr>
              <a:t>b[</a:t>
            </a:r>
            <a:r>
              <a:rPr lang="en-US" sz="2400" dirty="0" err="1">
                <a:solidFill>
                  <a:schemeClr val="tx1">
                    <a:lumMod val="85000"/>
                    <a:lumOff val="15000"/>
                  </a:schemeClr>
                </a:solidFill>
                <a:latin typeface="Comic Sans MS"/>
                <a:cs typeface="Comic Sans MS"/>
                <a:sym typeface="Symbol" pitchFamily="-106" charset="2"/>
              </a:rPr>
              <a:t>i</a:t>
            </a:r>
            <a:r>
              <a:rPr lang="en-US" sz="2400" dirty="0">
                <a:solidFill>
                  <a:schemeClr val="tx1">
                    <a:lumMod val="85000"/>
                    <a:lumOff val="15000"/>
                  </a:schemeClr>
                </a:solidFill>
                <a:latin typeface="Comic Sans MS"/>
                <a:cs typeface="Comic Sans MS"/>
                <a:sym typeface="Symbol" pitchFamily="-106" charset="2"/>
              </a:rPr>
              <a:t>, j] = “   ”</a:t>
            </a:r>
          </a:p>
          <a:p>
            <a:pPr marL="342900" indent="-342900">
              <a:spcBef>
                <a:spcPct val="20000"/>
              </a:spcBef>
              <a:buFontTx/>
              <a:buChar char="•"/>
            </a:pPr>
            <a:r>
              <a:rPr lang="en-US" sz="2400" dirty="0">
                <a:solidFill>
                  <a:schemeClr val="tx1">
                    <a:lumMod val="85000"/>
                    <a:lumOff val="15000"/>
                  </a:schemeClr>
                </a:solidFill>
                <a:latin typeface="Century Gothic"/>
                <a:cs typeface="Century Gothic"/>
                <a:sym typeface="Symbol" pitchFamily="-106" charset="2"/>
              </a:rPr>
              <a:t>Else, if 		         		</a:t>
            </a:r>
            <a:r>
              <a:rPr lang="en-US" sz="2400" dirty="0">
                <a:solidFill>
                  <a:schemeClr val="tx1">
                    <a:lumMod val="85000"/>
                    <a:lumOff val="15000"/>
                  </a:schemeClr>
                </a:solidFill>
                <a:latin typeface="Comic Sans MS"/>
                <a:cs typeface="Comic Sans MS"/>
                <a:sym typeface="Symbol" pitchFamily="-106" charset="2"/>
              </a:rPr>
              <a:t>c[</a:t>
            </a:r>
            <a:r>
              <a:rPr lang="en-US" sz="2400" dirty="0" err="1">
                <a:solidFill>
                  <a:schemeClr val="tx1">
                    <a:lumMod val="85000"/>
                    <a:lumOff val="15000"/>
                  </a:schemeClr>
                </a:solidFill>
                <a:latin typeface="Comic Sans MS"/>
                <a:cs typeface="Comic Sans MS"/>
                <a:sym typeface="Symbol" pitchFamily="-106" charset="2"/>
              </a:rPr>
              <a:t>i</a:t>
            </a:r>
            <a:r>
              <a:rPr lang="en-US" sz="2400" dirty="0">
                <a:solidFill>
                  <a:schemeClr val="tx1">
                    <a:lumMod val="85000"/>
                    <a:lumOff val="15000"/>
                  </a:schemeClr>
                </a:solidFill>
                <a:latin typeface="Comic Sans MS"/>
                <a:cs typeface="Comic Sans MS"/>
                <a:sym typeface="Symbol" pitchFamily="-106" charset="2"/>
              </a:rPr>
              <a:t> - 1, j] ≥ c[</a:t>
            </a:r>
            <a:r>
              <a:rPr lang="en-US" sz="2400" dirty="0" err="1">
                <a:solidFill>
                  <a:schemeClr val="tx1">
                    <a:lumMod val="85000"/>
                    <a:lumOff val="15000"/>
                  </a:schemeClr>
                </a:solidFill>
                <a:latin typeface="Comic Sans MS"/>
                <a:cs typeface="Comic Sans MS"/>
                <a:sym typeface="Symbol" pitchFamily="-106" charset="2"/>
              </a:rPr>
              <a:t>i</a:t>
            </a:r>
            <a:r>
              <a:rPr lang="en-US" sz="2400" dirty="0">
                <a:solidFill>
                  <a:schemeClr val="tx1">
                    <a:lumMod val="85000"/>
                    <a:lumOff val="15000"/>
                  </a:schemeClr>
                </a:solidFill>
                <a:latin typeface="Comic Sans MS"/>
                <a:cs typeface="Comic Sans MS"/>
                <a:sym typeface="Symbol" pitchFamily="-106" charset="2"/>
              </a:rPr>
              <a:t>, j-1]</a:t>
            </a:r>
          </a:p>
          <a:p>
            <a:pPr marL="342900" indent="-342900">
              <a:spcBef>
                <a:spcPct val="20000"/>
              </a:spcBef>
            </a:pPr>
            <a:r>
              <a:rPr lang="en-US" sz="2400" dirty="0">
                <a:solidFill>
                  <a:schemeClr val="tx1">
                    <a:lumMod val="85000"/>
                    <a:lumOff val="15000"/>
                  </a:schemeClr>
                </a:solidFill>
                <a:latin typeface="Comic Sans MS"/>
                <a:cs typeface="Comic Sans MS"/>
              </a:rPr>
              <a:t>		</a:t>
            </a:r>
            <a:r>
              <a:rPr lang="en-US" sz="2400" dirty="0">
                <a:solidFill>
                  <a:schemeClr val="tx1">
                    <a:lumMod val="85000"/>
                    <a:lumOff val="15000"/>
                  </a:schemeClr>
                </a:solidFill>
                <a:latin typeface="Comic Sans MS"/>
                <a:cs typeface="Comic Sans MS"/>
                <a:sym typeface="Symbol" pitchFamily="-106" charset="2"/>
              </a:rPr>
              <a:t>b[</a:t>
            </a:r>
            <a:r>
              <a:rPr lang="en-US" sz="2400" dirty="0" err="1">
                <a:solidFill>
                  <a:schemeClr val="tx1">
                    <a:lumMod val="85000"/>
                    <a:lumOff val="15000"/>
                  </a:schemeClr>
                </a:solidFill>
                <a:latin typeface="Comic Sans MS"/>
                <a:cs typeface="Comic Sans MS"/>
                <a:sym typeface="Symbol" pitchFamily="-106" charset="2"/>
              </a:rPr>
              <a:t>i</a:t>
            </a:r>
            <a:r>
              <a:rPr lang="en-US" sz="2400" dirty="0">
                <a:solidFill>
                  <a:schemeClr val="tx1">
                    <a:lumMod val="85000"/>
                    <a:lumOff val="15000"/>
                  </a:schemeClr>
                </a:solidFill>
                <a:latin typeface="Comic Sans MS"/>
                <a:cs typeface="Comic Sans MS"/>
                <a:sym typeface="Symbol" pitchFamily="-106" charset="2"/>
              </a:rPr>
              <a:t>, j] = “ ↑ ”</a:t>
            </a:r>
          </a:p>
          <a:p>
            <a:pPr marL="342900" indent="-342900">
              <a:spcBef>
                <a:spcPct val="20000"/>
              </a:spcBef>
            </a:pPr>
            <a:r>
              <a:rPr lang="en-US" sz="2400" dirty="0">
                <a:solidFill>
                  <a:schemeClr val="tx1">
                    <a:lumMod val="85000"/>
                    <a:lumOff val="15000"/>
                  </a:schemeClr>
                </a:solidFill>
                <a:latin typeface="Century Gothic"/>
                <a:cs typeface="Century Gothic"/>
                <a:sym typeface="Symbol" pitchFamily="-106" charset="2"/>
              </a:rPr>
              <a:t>	else</a:t>
            </a:r>
          </a:p>
          <a:p>
            <a:pPr marL="342900" indent="-342900">
              <a:spcBef>
                <a:spcPct val="20000"/>
              </a:spcBef>
            </a:pPr>
            <a:r>
              <a:rPr lang="en-US" sz="2400" dirty="0">
                <a:solidFill>
                  <a:schemeClr val="tx1">
                    <a:lumMod val="85000"/>
                    <a:lumOff val="15000"/>
                  </a:schemeClr>
                </a:solidFill>
                <a:latin typeface="Century Gothic"/>
                <a:cs typeface="Century Gothic"/>
                <a:sym typeface="Symbol" pitchFamily="-106" charset="2"/>
              </a:rPr>
              <a:t>		</a:t>
            </a:r>
            <a:r>
              <a:rPr lang="en-US" sz="2400" dirty="0">
                <a:solidFill>
                  <a:schemeClr val="tx1">
                    <a:lumMod val="85000"/>
                    <a:lumOff val="15000"/>
                  </a:schemeClr>
                </a:solidFill>
                <a:latin typeface="Comic Sans MS"/>
                <a:cs typeface="Comic Sans MS"/>
                <a:sym typeface="Symbol" pitchFamily="-106" charset="2"/>
              </a:rPr>
              <a:t>b[</a:t>
            </a:r>
            <a:r>
              <a:rPr lang="en-US" sz="2400" dirty="0" err="1">
                <a:solidFill>
                  <a:schemeClr val="tx1">
                    <a:lumMod val="85000"/>
                    <a:lumOff val="15000"/>
                  </a:schemeClr>
                </a:solidFill>
                <a:latin typeface="Comic Sans MS"/>
                <a:cs typeface="Comic Sans MS"/>
                <a:sym typeface="Symbol" pitchFamily="-106" charset="2"/>
              </a:rPr>
              <a:t>i</a:t>
            </a:r>
            <a:r>
              <a:rPr lang="en-US" sz="2400" dirty="0">
                <a:solidFill>
                  <a:schemeClr val="tx1">
                    <a:lumMod val="85000"/>
                    <a:lumOff val="15000"/>
                  </a:schemeClr>
                </a:solidFill>
                <a:latin typeface="Comic Sans MS"/>
                <a:cs typeface="Comic Sans MS"/>
                <a:sym typeface="Symbol" pitchFamily="-106" charset="2"/>
              </a:rPr>
              <a:t>, j] = “ ←”</a:t>
            </a:r>
            <a:endParaRPr lang="en-US" sz="2400" dirty="0">
              <a:solidFill>
                <a:schemeClr val="tx1">
                  <a:lumMod val="85000"/>
                  <a:lumOff val="15000"/>
                </a:schemeClr>
              </a:solidFill>
              <a:latin typeface="Comic Sans MS"/>
              <a:cs typeface="Comic Sans MS"/>
            </a:endParaRPr>
          </a:p>
        </p:txBody>
      </p:sp>
      <p:sp>
        <p:nvSpPr>
          <p:cNvPr id="597067" name="Line 75"/>
          <p:cNvSpPr>
            <a:spLocks noChangeShapeType="1"/>
          </p:cNvSpPr>
          <p:nvPr/>
        </p:nvSpPr>
        <p:spPr bwMode="auto">
          <a:xfrm flipH="1" flipV="1">
            <a:off x="7593013" y="3617913"/>
            <a:ext cx="276225" cy="276225"/>
          </a:xfrm>
          <a:prstGeom prst="line">
            <a:avLst/>
          </a:prstGeom>
          <a:noFill/>
          <a:ln w="12700">
            <a:solidFill>
              <a:schemeClr val="tx1"/>
            </a:solidFill>
            <a:round/>
            <a:headEnd/>
            <a:tailEnd type="stealth" w="med" len="med"/>
          </a:ln>
        </p:spPr>
        <p:txBody>
          <a:bodyPr>
            <a:prstTxWarp prst="textNoShape">
              <a:avLst/>
            </a:prstTxWarp>
          </a:bodyPr>
          <a:lstStyle/>
          <a:p>
            <a:endParaRPr lang="en-US"/>
          </a:p>
        </p:txBody>
      </p:sp>
      <p:sp>
        <p:nvSpPr>
          <p:cNvPr id="38990" name="Text Box 76"/>
          <p:cNvSpPr txBox="1">
            <a:spLocks noChangeArrowheads="1"/>
          </p:cNvSpPr>
          <p:nvPr/>
        </p:nvSpPr>
        <p:spPr bwMode="auto">
          <a:xfrm>
            <a:off x="2997200" y="2581275"/>
            <a:ext cx="3238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3</a:t>
            </a:r>
          </a:p>
        </p:txBody>
      </p:sp>
      <p:sp>
        <p:nvSpPr>
          <p:cNvPr id="38991" name="Text Box 77"/>
          <p:cNvSpPr txBox="1">
            <a:spLocks noChangeArrowheads="1"/>
          </p:cNvSpPr>
          <p:nvPr/>
        </p:nvSpPr>
        <p:spPr bwMode="auto">
          <a:xfrm>
            <a:off x="360363" y="4659313"/>
            <a:ext cx="323850"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3</a:t>
            </a:r>
          </a:p>
        </p:txBody>
      </p:sp>
      <p:sp>
        <p:nvSpPr>
          <p:cNvPr id="38992" name="Text Box 78"/>
          <p:cNvSpPr txBox="1">
            <a:spLocks noChangeArrowheads="1"/>
          </p:cNvSpPr>
          <p:nvPr/>
        </p:nvSpPr>
        <p:spPr bwMode="auto">
          <a:xfrm>
            <a:off x="773113" y="4659313"/>
            <a:ext cx="322262" cy="366712"/>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C</a:t>
            </a:r>
            <a:endParaRPr lang="en-US" baseline="-25000">
              <a:latin typeface="Comic Sans MS" pitchFamily="-106" charset="0"/>
            </a:endParaRPr>
          </a:p>
        </p:txBody>
      </p:sp>
      <p:sp>
        <p:nvSpPr>
          <p:cNvPr id="38993" name="Text Box 79"/>
          <p:cNvSpPr txBox="1">
            <a:spLocks noChangeArrowheads="1"/>
          </p:cNvSpPr>
          <p:nvPr/>
        </p:nvSpPr>
        <p:spPr bwMode="auto">
          <a:xfrm>
            <a:off x="2978150" y="2857500"/>
            <a:ext cx="349250" cy="366713"/>
          </a:xfrm>
          <a:prstGeom prst="rect">
            <a:avLst/>
          </a:prstGeom>
          <a:noFill/>
          <a:ln w="9525">
            <a:noFill/>
            <a:miter lim="800000"/>
            <a:headEnd/>
            <a:tailEnd/>
          </a:ln>
        </p:spPr>
        <p:txBody>
          <a:bodyPr wrap="none">
            <a:prstTxWarp prst="textNoShape">
              <a:avLst/>
            </a:prstTxWarp>
            <a:spAutoFit/>
          </a:bodyPr>
          <a:lstStyle/>
          <a:p>
            <a:r>
              <a:rPr lang="en-US">
                <a:latin typeface="Comic Sans MS" pitchFamily="-106" charset="0"/>
              </a:rPr>
              <a:t>D</a:t>
            </a:r>
            <a:endParaRPr lang="en-US" baseline="-25000">
              <a:latin typeface="Comic Sans MS" pitchFamily="-106" charset="0"/>
            </a:endParaRPr>
          </a:p>
        </p:txBody>
      </p:sp>
      <p:sp>
        <p:nvSpPr>
          <p:cNvPr id="597072" name="Line 80"/>
          <p:cNvSpPr>
            <a:spLocks noChangeShapeType="1"/>
          </p:cNvSpPr>
          <p:nvPr/>
        </p:nvSpPr>
        <p:spPr bwMode="auto">
          <a:xfrm flipH="1" flipV="1">
            <a:off x="2338388" y="4640263"/>
            <a:ext cx="184150" cy="142875"/>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8995" name="Text Box 81"/>
          <p:cNvSpPr txBox="1">
            <a:spLocks noChangeArrowheads="1"/>
          </p:cNvSpPr>
          <p:nvPr/>
        </p:nvSpPr>
        <p:spPr bwMode="auto">
          <a:xfrm>
            <a:off x="196850" y="2651125"/>
            <a:ext cx="993775" cy="457200"/>
          </a:xfrm>
          <a:prstGeom prst="rect">
            <a:avLst/>
          </a:prstGeom>
          <a:noFill/>
          <a:ln w="9525">
            <a:noFill/>
            <a:miter lim="800000"/>
            <a:headEnd/>
            <a:tailEnd/>
          </a:ln>
        </p:spPr>
        <p:txBody>
          <a:bodyPr wrap="none">
            <a:prstTxWarp prst="textNoShape">
              <a:avLst/>
            </a:prstTxWarp>
            <a:spAutoFit/>
          </a:bodyPr>
          <a:lstStyle/>
          <a:p>
            <a:r>
              <a:rPr lang="en-US" sz="2400">
                <a:latin typeface="Comic Sans MS" pitchFamily="-106" charset="0"/>
              </a:rPr>
              <a:t>b &amp; c:</a:t>
            </a:r>
          </a:p>
        </p:txBody>
      </p:sp>
      <p:grpSp>
        <p:nvGrpSpPr>
          <p:cNvPr id="2" name="Group 82"/>
          <p:cNvGrpSpPr>
            <a:grpSpLocks/>
          </p:cNvGrpSpPr>
          <p:nvPr/>
        </p:nvGrpSpPr>
        <p:grpSpPr bwMode="auto">
          <a:xfrm>
            <a:off x="2203450" y="4275138"/>
            <a:ext cx="1282700" cy="811212"/>
            <a:chOff x="1388" y="2693"/>
            <a:chExt cx="808" cy="511"/>
          </a:xfrm>
        </p:grpSpPr>
        <p:sp>
          <p:nvSpPr>
            <p:cNvPr id="38998" name="Text Box 83"/>
            <p:cNvSpPr txBox="1">
              <a:spLocks noChangeArrowheads="1"/>
            </p:cNvSpPr>
            <p:nvPr/>
          </p:nvSpPr>
          <p:spPr bwMode="auto">
            <a:xfrm>
              <a:off x="1388" y="2992"/>
              <a:ext cx="458" cy="212"/>
            </a:xfrm>
            <a:prstGeom prst="rect">
              <a:avLst/>
            </a:prstGeom>
            <a:noFill/>
            <a:ln w="9525">
              <a:noFill/>
              <a:miter lim="800000"/>
              <a:headEnd/>
              <a:tailEnd/>
            </a:ln>
          </p:spPr>
          <p:txBody>
            <a:bodyPr wrap="none">
              <a:prstTxWarp prst="textNoShape">
                <a:avLst/>
              </a:prstTxWarp>
              <a:spAutoFit/>
            </a:bodyPr>
            <a:lstStyle/>
            <a:p>
              <a:r>
                <a:rPr lang="en-US" sz="1600"/>
                <a:t>c[i,j-1]</a:t>
              </a:r>
            </a:p>
          </p:txBody>
        </p:sp>
        <p:sp>
          <p:nvSpPr>
            <p:cNvPr id="38999" name="Rectangle 84"/>
            <p:cNvSpPr>
              <a:spLocks noChangeArrowheads="1"/>
            </p:cNvSpPr>
            <p:nvPr/>
          </p:nvSpPr>
          <p:spPr bwMode="auto">
            <a:xfrm>
              <a:off x="1738" y="2693"/>
              <a:ext cx="458" cy="212"/>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1600"/>
                <a:t>c[i-1,j]</a:t>
              </a:r>
            </a:p>
          </p:txBody>
        </p:sp>
      </p:grpSp>
      <p:sp>
        <p:nvSpPr>
          <p:cNvPr id="597077" name="Line 85"/>
          <p:cNvSpPr>
            <a:spLocks noChangeShapeType="1"/>
          </p:cNvSpPr>
          <p:nvPr/>
        </p:nvSpPr>
        <p:spPr bwMode="auto">
          <a:xfrm flipV="1">
            <a:off x="3128963" y="4660900"/>
            <a:ext cx="0" cy="312738"/>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3" name="Slide Number Placeholder 2"/>
          <p:cNvSpPr>
            <a:spLocks noGrp="1"/>
          </p:cNvSpPr>
          <p:nvPr>
            <p:ph type="sldNum" sz="quarter" idx="12"/>
          </p:nvPr>
        </p:nvSpPr>
        <p:spPr/>
        <p:txBody>
          <a:bodyPr/>
          <a:lstStyle/>
          <a:p>
            <a:fld id="{D121A9E4-027E-6D48-8F40-DD130E118377}" type="slidenum">
              <a:rPr lang="en-US" smtClean="0"/>
              <a:pPr/>
              <a:t>8</a:t>
            </a:fld>
            <a:endParaRPr lang="en-US"/>
          </a:p>
        </p:txBody>
      </p:sp>
    </p:spTree>
    <p:extLst>
      <p:ext uri="{BB962C8B-B14F-4D97-AF65-F5344CB8AC3E}">
        <p14:creationId xmlns:p14="http://schemas.microsoft.com/office/powerpoint/2010/main" val="1841498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706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7066">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706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70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706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9706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970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97066">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9706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067" grpId="0" animBg="1"/>
      <p:bldP spid="597072" grpId="0" animBg="1"/>
      <p:bldP spid="59707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p:spPr>
        <p:txBody>
          <a:bodyPr/>
          <a:lstStyle/>
          <a:p>
            <a:r>
              <a:rPr lang="en-US"/>
              <a:t>CS 477/677 - Lecture 18</a:t>
            </a:r>
          </a:p>
        </p:txBody>
      </p:sp>
      <p:sp>
        <p:nvSpPr>
          <p:cNvPr id="40964" name="Rectangle 2"/>
          <p:cNvSpPr>
            <a:spLocks noGrp="1" noChangeArrowheads="1"/>
          </p:cNvSpPr>
          <p:nvPr>
            <p:ph type="title"/>
          </p:nvPr>
        </p:nvSpPr>
        <p:spPr/>
        <p:txBody>
          <a:bodyPr/>
          <a:lstStyle/>
          <a:p>
            <a:pPr eaLnBrk="1" hangingPunct="1"/>
            <a:r>
              <a:rPr lang="en-US">
                <a:ea typeface="ＭＳ Ｐゴシック" pitchFamily="-106" charset="-128"/>
                <a:cs typeface="ＭＳ Ｐゴシック" pitchFamily="-106" charset="-128"/>
              </a:rPr>
              <a:t>LCS-LENGTH(X, Y, m, n)</a:t>
            </a:r>
          </a:p>
        </p:txBody>
      </p:sp>
      <p:sp>
        <p:nvSpPr>
          <p:cNvPr id="598019" name="Rectangle 3"/>
          <p:cNvSpPr>
            <a:spLocks noGrp="1" noChangeArrowheads="1"/>
          </p:cNvSpPr>
          <p:nvPr>
            <p:ph type="body" idx="1"/>
          </p:nvPr>
        </p:nvSpPr>
        <p:spPr/>
        <p:txBody>
          <a:bodyPr/>
          <a:lstStyle/>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for </a:t>
            </a:r>
            <a:r>
              <a:rPr lang="en-US" sz="2000">
                <a:latin typeface="Comic Sans MS" pitchFamily="-106" charset="0"/>
                <a:ea typeface="ＭＳ Ｐゴシック" pitchFamily="-106" charset="-128"/>
                <a:cs typeface="ＭＳ Ｐゴシック" pitchFamily="-106" charset="-128"/>
              </a:rPr>
              <a:t>i ← 1</a:t>
            </a:r>
            <a:r>
              <a:rPr lang="en-US" sz="2000">
                <a:ea typeface="ＭＳ Ｐゴシック" pitchFamily="-106" charset="-128"/>
                <a:cs typeface="ＭＳ Ｐゴシック" pitchFamily="-106" charset="-128"/>
              </a:rPr>
              <a:t> </a:t>
            </a:r>
            <a:r>
              <a:rPr lang="en-US" sz="2000" b="1">
                <a:ea typeface="ＭＳ Ｐゴシック" pitchFamily="-106" charset="-128"/>
                <a:cs typeface="ＭＳ Ｐゴシック" pitchFamily="-106" charset="-128"/>
              </a:rPr>
              <a:t>to </a:t>
            </a:r>
            <a:r>
              <a:rPr lang="en-US" sz="2000">
                <a:latin typeface="Comic Sans MS" pitchFamily="-106" charset="0"/>
                <a:ea typeface="ＭＳ Ｐゴシック" pitchFamily="-106" charset="-128"/>
                <a:cs typeface="ＭＳ Ｐゴシック" pitchFamily="-106" charset="-128"/>
              </a:rPr>
              <a:t>m</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do </a:t>
            </a:r>
            <a:r>
              <a:rPr lang="en-US" sz="2000">
                <a:latin typeface="Comic Sans MS" pitchFamily="-106" charset="0"/>
                <a:ea typeface="ＭＳ Ｐゴシック" pitchFamily="-106" charset="-128"/>
                <a:cs typeface="ＭＳ Ｐゴシック" pitchFamily="-106" charset="-128"/>
              </a:rPr>
              <a:t>c[i, 0] ← 0</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for </a:t>
            </a:r>
            <a:r>
              <a:rPr lang="en-US" sz="2000">
                <a:latin typeface="Comic Sans MS" pitchFamily="-106" charset="0"/>
                <a:ea typeface="ＭＳ Ｐゴシック" pitchFamily="-106" charset="-128"/>
                <a:cs typeface="ＭＳ Ｐゴシック" pitchFamily="-106" charset="-128"/>
              </a:rPr>
              <a:t>j ← 0 </a:t>
            </a:r>
            <a:r>
              <a:rPr lang="en-US" sz="2000" b="1">
                <a:ea typeface="ＭＳ Ｐゴシック" pitchFamily="-106" charset="-128"/>
                <a:cs typeface="ＭＳ Ｐゴシック" pitchFamily="-106" charset="-128"/>
              </a:rPr>
              <a:t>to </a:t>
            </a:r>
            <a:r>
              <a:rPr lang="en-US" sz="2000">
                <a:latin typeface="Comic Sans MS" pitchFamily="-106" charset="0"/>
                <a:ea typeface="ＭＳ Ｐゴシック" pitchFamily="-106" charset="-128"/>
                <a:cs typeface="ＭＳ Ｐゴシック" pitchFamily="-106" charset="-128"/>
              </a:rPr>
              <a:t>n</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do </a:t>
            </a:r>
            <a:r>
              <a:rPr lang="en-US" sz="2000">
                <a:latin typeface="Comic Sans MS" pitchFamily="-106" charset="0"/>
                <a:ea typeface="ＭＳ Ｐゴシック" pitchFamily="-106" charset="-128"/>
                <a:cs typeface="ＭＳ Ｐゴシック" pitchFamily="-106" charset="-128"/>
              </a:rPr>
              <a:t>c[0, j] ← 0</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for </a:t>
            </a:r>
            <a:r>
              <a:rPr lang="en-US" sz="2000">
                <a:latin typeface="Comic Sans MS" pitchFamily="-106" charset="0"/>
                <a:ea typeface="ＭＳ Ｐゴシック" pitchFamily="-106" charset="-128"/>
                <a:cs typeface="ＭＳ Ｐゴシック" pitchFamily="-106" charset="-128"/>
              </a:rPr>
              <a:t>i ← 1</a:t>
            </a:r>
            <a:r>
              <a:rPr lang="en-US" sz="2000">
                <a:ea typeface="ＭＳ Ｐゴシック" pitchFamily="-106" charset="-128"/>
                <a:cs typeface="ＭＳ Ｐゴシック" pitchFamily="-106" charset="-128"/>
              </a:rPr>
              <a:t> </a:t>
            </a:r>
            <a:r>
              <a:rPr lang="en-US" sz="2000" b="1">
                <a:ea typeface="ＭＳ Ｐゴシック" pitchFamily="-106" charset="-128"/>
                <a:cs typeface="ＭＳ Ｐゴシック" pitchFamily="-106" charset="-128"/>
              </a:rPr>
              <a:t>to </a:t>
            </a:r>
            <a:r>
              <a:rPr lang="en-US" sz="2000">
                <a:latin typeface="Comic Sans MS" pitchFamily="-106" charset="0"/>
                <a:ea typeface="ＭＳ Ｐゴシック" pitchFamily="-106" charset="-128"/>
                <a:cs typeface="ＭＳ Ｐゴシック" pitchFamily="-106" charset="-128"/>
              </a:rPr>
              <a:t>m</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do for </a:t>
            </a:r>
            <a:r>
              <a:rPr lang="en-US" sz="2000">
                <a:latin typeface="Comic Sans MS" pitchFamily="-106" charset="0"/>
                <a:ea typeface="ＭＳ Ｐゴシック" pitchFamily="-106" charset="-128"/>
                <a:cs typeface="ＭＳ Ｐゴシック" pitchFamily="-106" charset="-128"/>
              </a:rPr>
              <a:t>j ← 1</a:t>
            </a:r>
            <a:r>
              <a:rPr lang="en-US" sz="2000">
                <a:ea typeface="ＭＳ Ｐゴシック" pitchFamily="-106" charset="-128"/>
                <a:cs typeface="ＭＳ Ｐゴシック" pitchFamily="-106" charset="-128"/>
              </a:rPr>
              <a:t> </a:t>
            </a:r>
            <a:r>
              <a:rPr lang="en-US" sz="2000" b="1">
                <a:ea typeface="ＭＳ Ｐゴシック" pitchFamily="-106" charset="-128"/>
                <a:cs typeface="ＭＳ Ｐゴシック" pitchFamily="-106" charset="-128"/>
              </a:rPr>
              <a:t>to </a:t>
            </a:r>
            <a:r>
              <a:rPr lang="en-US" sz="2000">
                <a:latin typeface="Comic Sans MS" pitchFamily="-106" charset="0"/>
                <a:ea typeface="ＭＳ Ｐゴシック" pitchFamily="-106" charset="-128"/>
                <a:cs typeface="ＭＳ Ｐゴシック" pitchFamily="-106" charset="-128"/>
              </a:rPr>
              <a:t>n</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do if </a:t>
            </a:r>
            <a:r>
              <a:rPr lang="en-US" sz="2000">
                <a:latin typeface="Comic Sans MS" pitchFamily="-106" charset="0"/>
                <a:ea typeface="ＭＳ Ｐゴシック" pitchFamily="-106" charset="-128"/>
                <a:cs typeface="ＭＳ Ｐゴシック" pitchFamily="-106" charset="-128"/>
              </a:rPr>
              <a:t>x</a:t>
            </a:r>
            <a:r>
              <a:rPr lang="en-US" sz="2000" baseline="-25000">
                <a:latin typeface="Comic Sans MS" pitchFamily="-106" charset="0"/>
                <a:ea typeface="ＭＳ Ｐゴシック" pitchFamily="-106" charset="-128"/>
                <a:cs typeface="ＭＳ Ｐゴシック" pitchFamily="-106" charset="-128"/>
              </a:rPr>
              <a:t>i </a:t>
            </a:r>
            <a:r>
              <a:rPr lang="en-US" sz="2000">
                <a:latin typeface="Comic Sans MS" pitchFamily="-106" charset="0"/>
                <a:ea typeface="ＭＳ Ｐゴシック" pitchFamily="-106" charset="-128"/>
                <a:cs typeface="ＭＳ Ｐゴシック" pitchFamily="-106" charset="-128"/>
              </a:rPr>
              <a:t>= y</a:t>
            </a:r>
            <a:r>
              <a:rPr lang="en-US" sz="2000" baseline="-25000">
                <a:latin typeface="Comic Sans MS" pitchFamily="-106" charset="0"/>
                <a:ea typeface="ＭＳ Ｐゴシック" pitchFamily="-106" charset="-128"/>
                <a:cs typeface="ＭＳ Ｐゴシック" pitchFamily="-106" charset="-128"/>
              </a:rPr>
              <a:t>j</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then </a:t>
            </a:r>
            <a:r>
              <a:rPr lang="en-US" sz="2000">
                <a:latin typeface="Comic Sans MS" pitchFamily="-106" charset="0"/>
                <a:ea typeface="ＭＳ Ｐゴシック" pitchFamily="-106" charset="-128"/>
                <a:cs typeface="ＭＳ Ｐゴシック" pitchFamily="-106" charset="-128"/>
              </a:rPr>
              <a:t>c[i, j] ← c[i - 1, j - 1] + 1</a:t>
            </a:r>
          </a:p>
          <a:p>
            <a:pPr marL="381000" indent="-381000" eaLnBrk="1" hangingPunct="1">
              <a:lnSpc>
                <a:spcPct val="90000"/>
              </a:lnSpc>
              <a:buFontTx/>
              <a:buAutoNum type="arabicPeriod"/>
            </a:pPr>
            <a:r>
              <a:rPr lang="en-US" sz="2000">
                <a:ea typeface="ＭＳ Ｐゴシック" pitchFamily="-106" charset="-128"/>
                <a:cs typeface="ＭＳ Ｐゴシック" pitchFamily="-106" charset="-128"/>
              </a:rPr>
              <a:t> 			 </a:t>
            </a:r>
            <a:r>
              <a:rPr lang="en-US" sz="2000">
                <a:latin typeface="Comic Sans MS" pitchFamily="-106" charset="0"/>
                <a:ea typeface="ＭＳ Ｐゴシック" pitchFamily="-106" charset="-128"/>
                <a:cs typeface="ＭＳ Ｐゴシック" pitchFamily="-106" charset="-128"/>
              </a:rPr>
              <a:t>b[i, j ] ← “    ”</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else if </a:t>
            </a:r>
            <a:r>
              <a:rPr lang="en-US" sz="2000">
                <a:latin typeface="Comic Sans MS" pitchFamily="-106" charset="0"/>
                <a:ea typeface="ＭＳ Ｐゴシック" pitchFamily="-106" charset="-128"/>
                <a:cs typeface="ＭＳ Ｐゴシック" pitchFamily="-106" charset="-128"/>
              </a:rPr>
              <a:t>c[i - 1, j] ≥ c[i, j - 1]</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then </a:t>
            </a:r>
            <a:r>
              <a:rPr lang="en-US" sz="2000">
                <a:latin typeface="Comic Sans MS" pitchFamily="-106" charset="0"/>
                <a:ea typeface="ＭＳ Ｐゴシック" pitchFamily="-106" charset="-128"/>
                <a:cs typeface="ＭＳ Ｐゴシック" pitchFamily="-106" charset="-128"/>
              </a:rPr>
              <a:t>c[i, j] ← c[i - 1, j]</a:t>
            </a:r>
          </a:p>
          <a:p>
            <a:pPr marL="381000" indent="-381000" eaLnBrk="1" hangingPunct="1">
              <a:lnSpc>
                <a:spcPct val="90000"/>
              </a:lnSpc>
              <a:buFontTx/>
              <a:buAutoNum type="arabicPeriod"/>
            </a:pPr>
            <a:r>
              <a:rPr lang="en-US" sz="2000">
                <a:ea typeface="ＭＳ Ｐゴシック" pitchFamily="-106" charset="-128"/>
                <a:cs typeface="ＭＳ Ｐゴシック" pitchFamily="-106" charset="-128"/>
              </a:rPr>
              <a:t> 			            </a:t>
            </a:r>
            <a:r>
              <a:rPr lang="en-US" sz="2000">
                <a:latin typeface="Comic Sans MS" pitchFamily="-106" charset="0"/>
                <a:ea typeface="ＭＳ Ｐゴシック" pitchFamily="-106" charset="-128"/>
                <a:cs typeface="ＭＳ Ｐゴシック" pitchFamily="-106" charset="-128"/>
              </a:rPr>
              <a:t>b[i, j] ← “↑”</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 			   else </a:t>
            </a:r>
            <a:r>
              <a:rPr lang="en-US" sz="2000">
                <a:latin typeface="Comic Sans MS" pitchFamily="-106" charset="0"/>
                <a:ea typeface="ＭＳ Ｐゴシック" pitchFamily="-106" charset="-128"/>
                <a:cs typeface="ＭＳ Ｐゴシック" pitchFamily="-106" charset="-128"/>
              </a:rPr>
              <a:t>c[i, j] ← c[i, j - 1]</a:t>
            </a:r>
          </a:p>
          <a:p>
            <a:pPr marL="381000" indent="-381000" eaLnBrk="1" hangingPunct="1">
              <a:lnSpc>
                <a:spcPct val="90000"/>
              </a:lnSpc>
              <a:buFontTx/>
              <a:buAutoNum type="arabicPeriod"/>
            </a:pPr>
            <a:r>
              <a:rPr lang="en-US" sz="2000">
                <a:ea typeface="ＭＳ Ｐゴシック" pitchFamily="-106" charset="-128"/>
                <a:cs typeface="ＭＳ Ｐゴシック" pitchFamily="-106" charset="-128"/>
              </a:rPr>
              <a:t> 			           </a:t>
            </a:r>
            <a:r>
              <a:rPr lang="en-US" sz="2000">
                <a:latin typeface="Comic Sans MS" pitchFamily="-106" charset="0"/>
                <a:ea typeface="ＭＳ Ｐゴシック" pitchFamily="-106" charset="-128"/>
                <a:cs typeface="ＭＳ Ｐゴシック" pitchFamily="-106" charset="-128"/>
              </a:rPr>
              <a:t>b[i, j] ← “←”</a:t>
            </a:r>
          </a:p>
          <a:p>
            <a:pPr marL="381000" indent="-381000" eaLnBrk="1" hangingPunct="1">
              <a:lnSpc>
                <a:spcPct val="90000"/>
              </a:lnSpc>
              <a:buFontTx/>
              <a:buAutoNum type="arabicPeriod"/>
            </a:pPr>
            <a:r>
              <a:rPr lang="en-US" sz="2000" b="1">
                <a:ea typeface="ＭＳ Ｐゴシック" pitchFamily="-106" charset="-128"/>
                <a:cs typeface="ＭＳ Ｐゴシック" pitchFamily="-106" charset="-128"/>
              </a:rPr>
              <a:t>return </a:t>
            </a:r>
            <a:r>
              <a:rPr lang="en-US" sz="2000">
                <a:latin typeface="Comic Sans MS" pitchFamily="-106" charset="0"/>
                <a:ea typeface="ＭＳ Ｐゴシック" pitchFamily="-106" charset="-128"/>
                <a:cs typeface="ＭＳ Ｐゴシック" pitchFamily="-106" charset="-128"/>
              </a:rPr>
              <a:t>c</a:t>
            </a:r>
            <a:r>
              <a:rPr lang="en-US" sz="2000">
                <a:ea typeface="ＭＳ Ｐゴシック" pitchFamily="-106" charset="-128"/>
                <a:cs typeface="ＭＳ Ｐゴシック" pitchFamily="-106" charset="-128"/>
              </a:rPr>
              <a:t> and </a:t>
            </a:r>
            <a:r>
              <a:rPr lang="en-US" sz="2000">
                <a:latin typeface="Comic Sans MS" pitchFamily="-106" charset="0"/>
                <a:ea typeface="ＭＳ Ｐゴシック" pitchFamily="-106" charset="-128"/>
                <a:cs typeface="ＭＳ Ｐゴシック" pitchFamily="-106" charset="-128"/>
              </a:rPr>
              <a:t>b</a:t>
            </a:r>
          </a:p>
        </p:txBody>
      </p:sp>
      <p:sp>
        <p:nvSpPr>
          <p:cNvPr id="598020" name="Line 4"/>
          <p:cNvSpPr>
            <a:spLocks noChangeShapeType="1"/>
          </p:cNvSpPr>
          <p:nvPr/>
        </p:nvSpPr>
        <p:spPr bwMode="auto">
          <a:xfrm flipH="1" flipV="1">
            <a:off x="4600575" y="3990975"/>
            <a:ext cx="185738" cy="236538"/>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598021" name="AutoShape 5"/>
          <p:cNvSpPr>
            <a:spLocks/>
          </p:cNvSpPr>
          <p:nvPr/>
        </p:nvSpPr>
        <p:spPr bwMode="auto">
          <a:xfrm>
            <a:off x="3294063" y="1250950"/>
            <a:ext cx="171450" cy="1357313"/>
          </a:xfrm>
          <a:prstGeom prst="rightBrace">
            <a:avLst>
              <a:gd name="adj1" fmla="val 65972"/>
              <a:gd name="adj2" fmla="val 50000"/>
            </a:avLst>
          </a:prstGeom>
          <a:noFill/>
          <a:ln w="9525">
            <a:solidFill>
              <a:schemeClr val="tx1"/>
            </a:solidFill>
            <a:round/>
            <a:headEnd/>
            <a:tailEnd/>
          </a:ln>
        </p:spPr>
        <p:txBody>
          <a:bodyPr wrap="none" anchor="ctr">
            <a:prstTxWarp prst="textNoShape">
              <a:avLst/>
            </a:prstTxWarp>
          </a:bodyPr>
          <a:lstStyle/>
          <a:p>
            <a:endParaRPr lang="en-US"/>
          </a:p>
        </p:txBody>
      </p:sp>
      <p:sp>
        <p:nvSpPr>
          <p:cNvPr id="598022" name="Text Box 6"/>
          <p:cNvSpPr txBox="1">
            <a:spLocks noChangeArrowheads="1"/>
          </p:cNvSpPr>
          <p:nvPr/>
        </p:nvSpPr>
        <p:spPr bwMode="auto">
          <a:xfrm>
            <a:off x="3522663" y="1619250"/>
            <a:ext cx="4144962" cy="646331"/>
          </a:xfrm>
          <a:prstGeom prst="rect">
            <a:avLst/>
          </a:prstGeom>
          <a:noFill/>
          <a:ln w="9525">
            <a:noFill/>
            <a:miter lim="800000"/>
            <a:headEnd/>
            <a:tailEnd/>
          </a:ln>
        </p:spPr>
        <p:txBody>
          <a:bodyPr wrap="square">
            <a:prstTxWarp prst="textNoShape">
              <a:avLst/>
            </a:prstTxWarp>
            <a:spAutoFit/>
          </a:bodyPr>
          <a:lstStyle/>
          <a:p>
            <a:r>
              <a:rPr lang="en-US" dirty="0">
                <a:latin typeface="Century Gothic"/>
                <a:cs typeface="Century Gothic"/>
              </a:rPr>
              <a:t>The length of the LCS is zero if one of the sequences is empty</a:t>
            </a:r>
          </a:p>
        </p:txBody>
      </p:sp>
      <p:sp>
        <p:nvSpPr>
          <p:cNvPr id="598023" name="AutoShape 7"/>
          <p:cNvSpPr>
            <a:spLocks/>
          </p:cNvSpPr>
          <p:nvPr/>
        </p:nvSpPr>
        <p:spPr bwMode="auto">
          <a:xfrm>
            <a:off x="6196013" y="3128963"/>
            <a:ext cx="100012" cy="1071562"/>
          </a:xfrm>
          <a:prstGeom prst="rightBrace">
            <a:avLst>
              <a:gd name="adj1" fmla="val 89286"/>
              <a:gd name="adj2" fmla="val 50000"/>
            </a:avLst>
          </a:prstGeom>
          <a:noFill/>
          <a:ln w="9525">
            <a:solidFill>
              <a:schemeClr val="tx1"/>
            </a:solidFill>
            <a:round/>
            <a:headEnd/>
            <a:tailEnd/>
          </a:ln>
        </p:spPr>
        <p:txBody>
          <a:bodyPr wrap="none" anchor="ctr">
            <a:prstTxWarp prst="textNoShape">
              <a:avLst/>
            </a:prstTxWarp>
          </a:bodyPr>
          <a:lstStyle/>
          <a:p>
            <a:endParaRPr lang="en-US">
              <a:latin typeface="Century Gothic"/>
              <a:cs typeface="Century Gothic"/>
            </a:endParaRPr>
          </a:p>
        </p:txBody>
      </p:sp>
      <p:sp>
        <p:nvSpPr>
          <p:cNvPr id="598024" name="Text Box 8"/>
          <p:cNvSpPr txBox="1">
            <a:spLocks noChangeArrowheads="1"/>
          </p:cNvSpPr>
          <p:nvPr/>
        </p:nvSpPr>
        <p:spPr bwMode="auto">
          <a:xfrm>
            <a:off x="6337300" y="3449638"/>
            <a:ext cx="1654175" cy="366712"/>
          </a:xfrm>
          <a:prstGeom prst="rect">
            <a:avLst/>
          </a:prstGeom>
          <a:noFill/>
          <a:ln w="9525">
            <a:noFill/>
            <a:miter lim="800000"/>
            <a:headEnd/>
            <a:tailEnd/>
          </a:ln>
        </p:spPr>
        <p:txBody>
          <a:bodyPr wrap="none">
            <a:prstTxWarp prst="textNoShape">
              <a:avLst/>
            </a:prstTxWarp>
            <a:spAutoFit/>
          </a:bodyPr>
          <a:lstStyle/>
          <a:p>
            <a:r>
              <a:rPr lang="en-US">
                <a:latin typeface="Century Gothic"/>
                <a:cs typeface="Century Gothic"/>
              </a:rPr>
              <a:t>Case 1: x</a:t>
            </a:r>
            <a:r>
              <a:rPr lang="en-US" baseline="-25000">
                <a:latin typeface="Century Gothic"/>
                <a:cs typeface="Century Gothic"/>
              </a:rPr>
              <a:t>i</a:t>
            </a:r>
            <a:r>
              <a:rPr lang="en-US">
                <a:latin typeface="Century Gothic"/>
                <a:cs typeface="Century Gothic"/>
              </a:rPr>
              <a:t> = y</a:t>
            </a:r>
            <a:r>
              <a:rPr lang="en-US" baseline="-25000">
                <a:latin typeface="Century Gothic"/>
                <a:cs typeface="Century Gothic"/>
              </a:rPr>
              <a:t>j</a:t>
            </a:r>
            <a:r>
              <a:rPr lang="en-US">
                <a:latin typeface="Century Gothic"/>
                <a:cs typeface="Century Gothic"/>
              </a:rPr>
              <a:t> </a:t>
            </a:r>
          </a:p>
        </p:txBody>
      </p:sp>
      <p:sp>
        <p:nvSpPr>
          <p:cNvPr id="598025" name="AutoShape 9"/>
          <p:cNvSpPr>
            <a:spLocks/>
          </p:cNvSpPr>
          <p:nvPr/>
        </p:nvSpPr>
        <p:spPr bwMode="auto">
          <a:xfrm>
            <a:off x="6218238" y="4381500"/>
            <a:ext cx="77787" cy="1608138"/>
          </a:xfrm>
          <a:prstGeom prst="rightBrace">
            <a:avLst>
              <a:gd name="adj1" fmla="val 172280"/>
              <a:gd name="adj2" fmla="val 50000"/>
            </a:avLst>
          </a:prstGeom>
          <a:noFill/>
          <a:ln w="9525">
            <a:solidFill>
              <a:schemeClr val="tx1"/>
            </a:solidFill>
            <a:round/>
            <a:headEnd/>
            <a:tailEnd/>
          </a:ln>
        </p:spPr>
        <p:txBody>
          <a:bodyPr wrap="none" anchor="ctr">
            <a:prstTxWarp prst="textNoShape">
              <a:avLst/>
            </a:prstTxWarp>
          </a:bodyPr>
          <a:lstStyle/>
          <a:p>
            <a:endParaRPr lang="en-US"/>
          </a:p>
        </p:txBody>
      </p:sp>
      <p:sp>
        <p:nvSpPr>
          <p:cNvPr id="598026" name="Text Box 10"/>
          <p:cNvSpPr txBox="1">
            <a:spLocks noChangeArrowheads="1"/>
          </p:cNvSpPr>
          <p:nvPr/>
        </p:nvSpPr>
        <p:spPr bwMode="auto">
          <a:xfrm>
            <a:off x="6337300" y="4984750"/>
            <a:ext cx="1705916" cy="369332"/>
          </a:xfrm>
          <a:prstGeom prst="rect">
            <a:avLst/>
          </a:prstGeom>
          <a:noFill/>
          <a:ln w="9525">
            <a:noFill/>
            <a:miter lim="800000"/>
            <a:headEnd/>
            <a:tailEnd/>
          </a:ln>
        </p:spPr>
        <p:txBody>
          <a:bodyPr wrap="none">
            <a:prstTxWarp prst="textNoShape">
              <a:avLst/>
            </a:prstTxWarp>
            <a:spAutoFit/>
          </a:bodyPr>
          <a:lstStyle/>
          <a:p>
            <a:r>
              <a:rPr lang="en-US" dirty="0">
                <a:latin typeface="Century Gothic"/>
                <a:cs typeface="Century Gothic"/>
              </a:rPr>
              <a:t>Case 2: x</a:t>
            </a:r>
            <a:r>
              <a:rPr lang="en-US" baseline="-25000" dirty="0">
                <a:latin typeface="Century Gothic"/>
                <a:cs typeface="Century Gothic"/>
              </a:rPr>
              <a:t>i</a:t>
            </a:r>
            <a:r>
              <a:rPr lang="en-US" dirty="0">
                <a:latin typeface="Century Gothic"/>
                <a:cs typeface="Century Gothic"/>
              </a:rPr>
              <a:t> </a:t>
            </a:r>
            <a:r>
              <a:rPr lang="en-US" dirty="0">
                <a:latin typeface="Century Gothic"/>
                <a:cs typeface="Century Gothic"/>
                <a:sym typeface="Symbol" pitchFamily="-106" charset="2"/>
              </a:rPr>
              <a:t>≠ </a:t>
            </a:r>
            <a:r>
              <a:rPr lang="en-US" dirty="0" err="1">
                <a:latin typeface="Century Gothic"/>
                <a:cs typeface="Century Gothic"/>
              </a:rPr>
              <a:t>y</a:t>
            </a:r>
            <a:r>
              <a:rPr lang="en-US" baseline="-25000" dirty="0" err="1">
                <a:latin typeface="Century Gothic"/>
                <a:cs typeface="Century Gothic"/>
              </a:rPr>
              <a:t>j</a:t>
            </a:r>
            <a:r>
              <a:rPr lang="en-US" dirty="0">
                <a:latin typeface="Century Gothic"/>
                <a:cs typeface="Century Gothic"/>
              </a:rPr>
              <a:t> </a:t>
            </a:r>
          </a:p>
        </p:txBody>
      </p:sp>
      <p:sp>
        <p:nvSpPr>
          <p:cNvPr id="598027" name="Text Box 11"/>
          <p:cNvSpPr txBox="1">
            <a:spLocks noChangeArrowheads="1"/>
          </p:cNvSpPr>
          <p:nvPr/>
        </p:nvSpPr>
        <p:spPr bwMode="auto">
          <a:xfrm>
            <a:off x="5280025" y="5959475"/>
            <a:ext cx="3154379" cy="461665"/>
          </a:xfrm>
          <a:prstGeom prst="rect">
            <a:avLst/>
          </a:prstGeom>
          <a:noFill/>
          <a:ln w="9525">
            <a:noFill/>
            <a:miter lim="800000"/>
            <a:headEnd/>
            <a:tailEnd/>
          </a:ln>
        </p:spPr>
        <p:txBody>
          <a:bodyPr wrap="none">
            <a:prstTxWarp prst="textNoShape">
              <a:avLst/>
            </a:prstTxWarp>
            <a:spAutoFit/>
          </a:bodyPr>
          <a:lstStyle/>
          <a:p>
            <a:r>
              <a:rPr lang="en-US" sz="2400" dirty="0">
                <a:latin typeface="Century Gothic"/>
                <a:cs typeface="Century Gothic"/>
                <a:sym typeface="Symbol" pitchFamily="-106" charset="2"/>
              </a:rPr>
              <a:t>Running time: </a:t>
            </a:r>
            <a:r>
              <a:rPr lang="en-US" sz="2400" dirty="0" err="1">
                <a:latin typeface="Comic Sans MS" pitchFamily="-106" charset="0"/>
                <a:sym typeface="Symbol" pitchFamily="-106" charset="2"/>
              </a:rPr>
              <a:t>Θ</a:t>
            </a:r>
            <a:r>
              <a:rPr lang="en-US" sz="2400" dirty="0">
                <a:latin typeface="Comic Sans MS" pitchFamily="-106" charset="0"/>
                <a:sym typeface="Symbol" pitchFamily="-106" charset="2"/>
              </a:rPr>
              <a:t>(</a:t>
            </a:r>
            <a:r>
              <a:rPr lang="en-US" sz="2400" dirty="0" err="1">
                <a:latin typeface="Comic Sans MS" pitchFamily="-106" charset="0"/>
                <a:sym typeface="Symbol" pitchFamily="-106" charset="2"/>
              </a:rPr>
              <a:t>mn</a:t>
            </a:r>
            <a:r>
              <a:rPr lang="en-US" sz="2400" dirty="0">
                <a:latin typeface="Comic Sans MS" pitchFamily="-106" charset="0"/>
                <a:sym typeface="Symbol" pitchFamily="-106" charset="2"/>
              </a:rPr>
              <a:t>)</a:t>
            </a:r>
          </a:p>
        </p:txBody>
      </p:sp>
      <p:sp>
        <p:nvSpPr>
          <p:cNvPr id="3" name="Slide Number Placeholder 2"/>
          <p:cNvSpPr>
            <a:spLocks noGrp="1"/>
          </p:cNvSpPr>
          <p:nvPr>
            <p:ph type="sldNum" sz="quarter" idx="12"/>
          </p:nvPr>
        </p:nvSpPr>
        <p:spPr/>
        <p:txBody>
          <a:bodyPr/>
          <a:lstStyle/>
          <a:p>
            <a:fld id="{D121A9E4-027E-6D48-8F40-DD130E118377}" type="slidenum">
              <a:rPr lang="en-US" smtClean="0"/>
              <a:pPr/>
              <a:t>9</a:t>
            </a:fld>
            <a:endParaRPr lang="en-US"/>
          </a:p>
        </p:txBody>
      </p:sp>
    </p:spTree>
    <p:extLst>
      <p:ext uri="{BB962C8B-B14F-4D97-AF65-F5344CB8AC3E}">
        <p14:creationId xmlns:p14="http://schemas.microsoft.com/office/powerpoint/2010/main" val="228996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80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801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9801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980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980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80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8019">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9801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98019">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98019">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98019">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980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980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980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98019">
                                            <p:txEl>
                                              <p:pRg st="9" end="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98019">
                                            <p:txEl>
                                              <p:pRg st="10" end="1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98019">
                                            <p:txEl>
                                              <p:pRg st="11" end="1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98019">
                                            <p:txEl>
                                              <p:pRg st="12" end="1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98019">
                                            <p:txEl>
                                              <p:pRg st="13" end="1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98019">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9802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9802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98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020" grpId="0" animBg="1"/>
      <p:bldP spid="598021" grpId="0" animBg="1"/>
      <p:bldP spid="598022" grpId="0"/>
      <p:bldP spid="598023" grpId="0" animBg="1"/>
      <p:bldP spid="598024" grpId="0"/>
      <p:bldP spid="598025" grpId="0" animBg="1"/>
      <p:bldP spid="598026" grpId="0"/>
      <p:bldP spid="59802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7607</TotalTime>
  <Words>2306</Words>
  <Application>Microsoft Macintosh PowerPoint</Application>
  <PresentationFormat>On-screen Show (4:3)</PresentationFormat>
  <Paragraphs>708</Paragraphs>
  <Slides>28</Slides>
  <Notes>27</Notes>
  <HiddenSlides>2</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ＭＳ Ｐゴシック</vt:lpstr>
      <vt:lpstr>Arial</vt:lpstr>
      <vt:lpstr>Century Gothic</vt:lpstr>
      <vt:lpstr>Comic Sans MS</vt:lpstr>
      <vt:lpstr>Courier New</vt:lpstr>
      <vt:lpstr>Lucida Grande</vt:lpstr>
      <vt:lpstr>Monotype Corsiva</vt:lpstr>
      <vt:lpstr>Symbol</vt:lpstr>
      <vt:lpstr>Default Design</vt:lpstr>
      <vt:lpstr>Equation</vt:lpstr>
      <vt:lpstr>Analysis of Algorithms CS 477/677</vt:lpstr>
      <vt:lpstr>Longest Common Subsequence</vt:lpstr>
      <vt:lpstr>1. Making the choice</vt:lpstr>
      <vt:lpstr>Notations</vt:lpstr>
      <vt:lpstr>2. A Recursive Solution</vt:lpstr>
      <vt:lpstr>2. A Recursive Solution</vt:lpstr>
      <vt:lpstr>3. Computing the Length of the LCS</vt:lpstr>
      <vt:lpstr>4. Additional Information</vt:lpstr>
      <vt:lpstr>LCS-LENGTH(X, Y, m, n)</vt:lpstr>
      <vt:lpstr>Example</vt:lpstr>
      <vt:lpstr>4. Constructing a LCS</vt:lpstr>
      <vt:lpstr>PRINT-LCS(b, X, i, j)</vt:lpstr>
      <vt:lpstr>Improving the Code</vt:lpstr>
      <vt:lpstr>Improving the Code</vt:lpstr>
      <vt:lpstr>Weighted Interval Scheduling</vt:lpstr>
      <vt:lpstr>Weighted Interval Scheduling</vt:lpstr>
      <vt:lpstr>1. Making the Choice</vt:lpstr>
      <vt:lpstr>2. A Recursive Solution</vt:lpstr>
      <vt:lpstr>Top-Down Recursive Algorithm</vt:lpstr>
      <vt:lpstr>Top-Down Recursive Algorithm</vt:lpstr>
      <vt:lpstr>3. Compute the Optimal Value</vt:lpstr>
      <vt:lpstr>Memoized Version</vt:lpstr>
      <vt:lpstr>Analysis of Running Time</vt:lpstr>
      <vt:lpstr>4. Finding the Optimal Solution</vt:lpstr>
      <vt:lpstr>An Example</vt:lpstr>
      <vt:lpstr>Segmented Least Squares</vt:lpstr>
      <vt:lpstr>Segmented Least Squares</vt:lpstr>
      <vt:lpstr>Readings</vt:lpstr>
    </vt:vector>
  </TitlesOfParts>
  <Company>University of Nevada, Reno</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Algorithms CS 465/665</dc:title>
  <dc:creator> Monica Nicolescu</dc:creator>
  <cp:lastModifiedBy>Microsoft Office User</cp:lastModifiedBy>
  <cp:revision>705</cp:revision>
  <cp:lastPrinted>2020-04-02T15:07:52Z</cp:lastPrinted>
  <dcterms:created xsi:type="dcterms:W3CDTF">2011-01-18T17:28:39Z</dcterms:created>
  <dcterms:modified xsi:type="dcterms:W3CDTF">2020-04-03T21:44:22Z</dcterms:modified>
</cp:coreProperties>
</file>