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7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7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CC0000"/>
    <a:srgbClr val="006699"/>
    <a:srgbClr val="0000FF"/>
    <a:srgbClr val="0066FF"/>
    <a:srgbClr val="DD0111"/>
    <a:srgbClr val="99003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64" autoAdjust="0"/>
    <p:restoredTop sz="94649" autoAdjust="0"/>
  </p:normalViewPr>
  <p:slideViewPr>
    <p:cSldViewPr snapToGrid="0">
      <p:cViewPr varScale="1">
        <p:scale>
          <a:sx n="131" d="100"/>
          <a:sy n="131" d="100"/>
        </p:scale>
        <p:origin x="167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12" Type="http://schemas.openxmlformats.org/officeDocument/2006/relationships/image" Target="../media/image28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58A944-DF1D-734F-9309-4AD4FEC440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14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6710812-67AE-FE4D-9D9A-C73870DE50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2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5CA0E7-94E2-C941-B143-F3AB1AB4DDC0}" type="slidenum">
              <a:rPr lang="en-US"/>
              <a:pPr/>
              <a:t>1</a:t>
            </a:fld>
            <a:endParaRPr lang="en-US"/>
          </a:p>
        </p:txBody>
      </p:sp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435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BC9344-73DB-E042-B18F-49390BA432C1}" type="slidenum">
              <a:rPr lang="en-US"/>
              <a:pPr/>
              <a:t>10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5108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82892A-D28A-4D4F-BC77-96E9C0BC90F4}" type="slidenum">
              <a:rPr lang="en-US"/>
              <a:pPr/>
              <a:t>11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8496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0C31F1-E7F0-D449-8A5D-8453B69F5837}" type="slidenum">
              <a:rPr lang="en-US"/>
              <a:pPr/>
              <a:t>12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817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782662-C4D2-E941-992F-7CC9783F5E70}" type="slidenum">
              <a:rPr lang="en-US"/>
              <a:pPr/>
              <a:t>13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288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738D8-8628-9441-A20B-34B95E0FC744}" type="slidenum">
              <a:rPr lang="en-US"/>
              <a:pPr/>
              <a:t>14</a:t>
            </a:fld>
            <a:endParaRPr lang="en-US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9538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8C0E3C-ADBA-4443-96C3-B5FAE5DBEFE3}" type="slidenum">
              <a:rPr lang="en-US"/>
              <a:pPr/>
              <a:t>15</a:t>
            </a:fld>
            <a:endParaRPr lang="en-US"/>
          </a:p>
        </p:txBody>
      </p:sp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402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696273-6011-5642-94E3-34C163423A6A}" type="slidenum">
              <a:rPr lang="en-US"/>
              <a:pPr/>
              <a:t>16</a:t>
            </a:fld>
            <a:endParaRPr lang="en-US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2524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F4276E-B43B-9340-83BD-7C0E39780680}" type="slidenum">
              <a:rPr lang="en-US"/>
              <a:pPr/>
              <a:t>17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93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27234E-C1D4-E545-A8F2-9753C7EC5C11}" type="slidenum">
              <a:rPr lang="en-US"/>
              <a:pPr/>
              <a:t>2</a:t>
            </a:fld>
            <a:endParaRPr lang="en-US"/>
          </a:p>
        </p:txBody>
      </p:sp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45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8A789D-DF5B-6943-AB62-7030181AFA4C}" type="slidenum">
              <a:rPr lang="en-US"/>
              <a:pPr/>
              <a:t>3</a:t>
            </a:fld>
            <a:endParaRPr lang="en-US"/>
          </a:p>
        </p:txBody>
      </p:sp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21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2D6558-5C9F-1446-9156-61C7E7589414}" type="slidenum">
              <a:rPr lang="en-US"/>
              <a:pPr/>
              <a:t>4</a:t>
            </a:fld>
            <a:endParaRPr lang="en-US"/>
          </a:p>
        </p:txBody>
      </p:sp>
      <p:sp>
        <p:nvSpPr>
          <p:cNvPr id="20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76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E1FDDF-D23D-5D49-ACE9-1C27AEA0C0EE}" type="slidenum">
              <a:rPr lang="en-US"/>
              <a:pPr/>
              <a:t>5</a:t>
            </a:fld>
            <a:endParaRPr lang="en-US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477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F9128E-9D59-8F44-9E8C-17D4B56E95DD}" type="slidenum">
              <a:rPr lang="en-US"/>
              <a:pPr/>
              <a:t>6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676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411C0D-6858-7446-93C0-9735C95C2A24}" type="slidenum">
              <a:rPr lang="en-US"/>
              <a:pPr/>
              <a:t>7</a:t>
            </a:fld>
            <a:endParaRPr lang="en-US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547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D6AAA1-419E-254E-8D81-5D4130CAFEC8}" type="slidenum">
              <a:rPr lang="en-US"/>
              <a:pPr/>
              <a:t>8</a:t>
            </a:fld>
            <a:endParaRPr lang="en-US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9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4DDBEB-BFCC-7D4A-886D-B9F59AAE155B}" type="slidenum">
              <a:rPr lang="en-US"/>
              <a:pPr/>
              <a:t>9</a:t>
            </a:fld>
            <a:endParaRPr lang="en-US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782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</a:t>
            </a: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ECC251D-6C91-D145-A330-D4816856CD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75" name="AutoShape 7"/>
          <p:cNvSpPr>
            <a:spLocks noChangeArrowheads="1"/>
          </p:cNvSpPr>
          <p:nvPr userDrawn="1"/>
        </p:nvSpPr>
        <p:spPr bwMode="auto">
          <a:xfrm>
            <a:off x="327025" y="3671888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4A3A4D-74B0-2047-A278-A312EE9C24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21450" y="100013"/>
            <a:ext cx="2058988" cy="6191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313" y="100013"/>
            <a:ext cx="6027737" cy="6191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D4460-01C1-F445-8BDA-1E58F2564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4BB3E6CA-E5DD-7148-9225-3475819DBB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41838" y="1214438"/>
            <a:ext cx="4038600" cy="2462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41838" y="3829050"/>
            <a:ext cx="4038600" cy="24622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5DA3C0E3-8C81-6E42-BDC5-759A6331DB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9762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9762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CS 477/677 - Lecture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97625"/>
            <a:ext cx="2133600" cy="323850"/>
          </a:xfrm>
        </p:spPr>
        <p:txBody>
          <a:bodyPr/>
          <a:lstStyle>
            <a:lvl1pPr>
              <a:defRPr smtClean="0"/>
            </a:lvl1pPr>
          </a:lstStyle>
          <a:p>
            <a:fld id="{D50517B6-FD3D-BB47-B96C-8892EEFD82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121A9E4-027E-6D48-8F40-DD130E118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7A9D5D2-7696-2A47-A353-23788D502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1838" y="1214438"/>
            <a:ext cx="4038600" cy="5076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BD375F5-9CC2-FF4E-9B44-8471E8A33A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6C40951D-035B-9344-BD62-E38A4B12F7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1D9CFB2-F1F7-5740-87C1-98DB043817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6C7379-3436-2A43-A1F8-6BE016FBD9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C44E7E7-05F5-154F-A61D-3CDEE26CE6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CS 477/677 - Lecture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C473937-2E1D-9045-9060-6EC7BAD54B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1313" y="100013"/>
            <a:ext cx="8229600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1214438"/>
            <a:ext cx="82296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entury Gothic"/>
                <a:cs typeface="Century Gothic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9762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entury Gothic"/>
                <a:cs typeface="Century Gothic"/>
              </a:defRPr>
            </a:lvl1pPr>
          </a:lstStyle>
          <a:p>
            <a:r>
              <a:rPr lang="fr-FR"/>
              <a:t>CS 477/677 - Lecture 2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762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entury Gothic"/>
                <a:cs typeface="Century Gothic"/>
              </a:defRPr>
            </a:lvl1pPr>
          </a:lstStyle>
          <a:p>
            <a:fld id="{46255B92-0624-B447-8DAA-9B41FCEC64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327025" y="989013"/>
            <a:ext cx="8237538" cy="1762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50000">
                <a:schemeClr val="tx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Century Gothic"/>
              <a:cs typeface="Century Gothic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chemeClr val="tx1">
              <a:lumMod val="85000"/>
              <a:lumOff val="15000"/>
            </a:schemeClr>
          </a:solidFill>
          <a:latin typeface="Century Gothic"/>
          <a:ea typeface="+mj-ea"/>
          <a:cs typeface="Century Gothic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-107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>
              <a:lumMod val="85000"/>
              <a:lumOff val="15000"/>
            </a:schemeClr>
          </a:solidFill>
          <a:latin typeface="Century Gothic"/>
          <a:ea typeface="+mn-ea"/>
          <a:cs typeface="Century Gothic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>
              <a:lumMod val="65000"/>
              <a:lumOff val="35000"/>
            </a:schemeClr>
          </a:solidFill>
          <a:latin typeface="Century Gothic"/>
          <a:ea typeface="ＭＳ Ｐゴシック" pitchFamily="-107" charset="-128"/>
          <a:cs typeface="Century Gothic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5.png"/><Relationship Id="rId4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1.wmf"/><Relationship Id="rId18" Type="http://schemas.openxmlformats.org/officeDocument/2006/relationships/oleObject" Target="../embeddings/oleObject24.bin"/><Relationship Id="rId26" Type="http://schemas.openxmlformats.org/officeDocument/2006/relationships/oleObject" Target="../embeddings/oleObject28.bin"/><Relationship Id="rId3" Type="http://schemas.openxmlformats.org/officeDocument/2006/relationships/notesSlide" Target="../notesSlides/notesSlide16.xml"/><Relationship Id="rId21" Type="http://schemas.openxmlformats.org/officeDocument/2006/relationships/image" Target="../media/image25.wmf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21.bin"/><Relationship Id="rId17" Type="http://schemas.openxmlformats.org/officeDocument/2006/relationships/image" Target="../media/image23.wmf"/><Relationship Id="rId25" Type="http://schemas.openxmlformats.org/officeDocument/2006/relationships/image" Target="../media/image27.w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23.bin"/><Relationship Id="rId20" Type="http://schemas.openxmlformats.org/officeDocument/2006/relationships/oleObject" Target="../embeddings/oleObject25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0.wmf"/><Relationship Id="rId24" Type="http://schemas.openxmlformats.org/officeDocument/2006/relationships/oleObject" Target="../embeddings/oleObject27.bin"/><Relationship Id="rId5" Type="http://schemas.openxmlformats.org/officeDocument/2006/relationships/image" Target="../media/image17.wmf"/><Relationship Id="rId15" Type="http://schemas.openxmlformats.org/officeDocument/2006/relationships/image" Target="../media/image22.wmf"/><Relationship Id="rId23" Type="http://schemas.openxmlformats.org/officeDocument/2006/relationships/image" Target="../media/image26.wmf"/><Relationship Id="rId10" Type="http://schemas.openxmlformats.org/officeDocument/2006/relationships/oleObject" Target="../embeddings/oleObject20.bin"/><Relationship Id="rId19" Type="http://schemas.openxmlformats.org/officeDocument/2006/relationships/image" Target="../media/image24.w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22.bin"/><Relationship Id="rId22" Type="http://schemas.openxmlformats.org/officeDocument/2006/relationships/oleObject" Target="../embeddings/oleObject26.bin"/><Relationship Id="rId27" Type="http://schemas.openxmlformats.org/officeDocument/2006/relationships/image" Target="../media/image2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9.wmf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5" Type="http://schemas.openxmlformats.org/officeDocument/2006/relationships/image" Target="../media/image11.w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23" Type="http://schemas.openxmlformats.org/officeDocument/2006/relationships/image" Target="../media/image10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3.png"/><Relationship Id="rId4" Type="http://schemas.openxmlformats.org/officeDocument/2006/relationships/oleObject" Target="../embeddings/oleObject13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4.png"/><Relationship Id="rId4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01725"/>
            <a:ext cx="7772400" cy="2228850"/>
          </a:xfrm>
        </p:spPr>
        <p:txBody>
          <a:bodyPr/>
          <a:lstStyle/>
          <a:p>
            <a:r>
              <a:rPr lang="en-US"/>
              <a:t>Analysis of Algorithms</a:t>
            </a:r>
            <a:br>
              <a:rPr lang="en-US"/>
            </a:br>
            <a:r>
              <a:rPr lang="en-US"/>
              <a:t>CS 477/677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59263"/>
            <a:ext cx="6400800" cy="1752600"/>
          </a:xfrm>
        </p:spPr>
        <p:txBody>
          <a:bodyPr/>
          <a:lstStyle/>
          <a:p>
            <a:r>
              <a:rPr lang="en-US" dirty="0"/>
              <a:t>Instructor: Monica </a:t>
            </a:r>
            <a:r>
              <a:rPr lang="en-US" dirty="0" err="1"/>
              <a:t>Nicolescu</a:t>
            </a:r>
            <a:endParaRPr lang="en-US" dirty="0"/>
          </a:p>
          <a:p>
            <a:r>
              <a:rPr lang="en-US" dirty="0"/>
              <a:t>Lecture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DE6C-4FF2-E94D-95F5-F01F3DA8BAB2}" type="slidenum">
              <a:rPr lang="en-US"/>
              <a:pPr/>
              <a:t>10</a:t>
            </a:fld>
            <a:endParaRPr lang="en-U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Asymptotic notations (cont.)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>
                <a:latin typeface="Monotype Corsiva" charset="0"/>
                <a:sym typeface="Symbol" charset="2"/>
              </a:rPr>
              <a:t>Θ</a:t>
            </a:r>
            <a:r>
              <a:rPr lang="en-US" dirty="0">
                <a:latin typeface="Monotype Corsiva" charset="0"/>
                <a:sym typeface="Symbol" charset="2"/>
              </a:rPr>
              <a:t>-notation</a:t>
            </a:r>
          </a:p>
        </p:txBody>
      </p:sp>
      <p:graphicFrame>
        <p:nvGraphicFramePr>
          <p:cNvPr id="155652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85750" y="2574925"/>
          <a:ext cx="5676900" cy="387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81" name="Paint Shop Pro Image" r:id="rId4" imgW="5678049" imgH="3873171" progId="">
                  <p:embed/>
                </p:oleObj>
              </mc:Choice>
              <mc:Fallback>
                <p:oleObj name="Paint Shop Pro Image" r:id="rId4" imgW="5678049" imgH="3873171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2574925"/>
                        <a:ext cx="5676900" cy="3871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653" name="Object 5"/>
          <p:cNvGraphicFramePr>
            <a:graphicFrameLocks noChangeAspect="1"/>
          </p:cNvGraphicFramePr>
          <p:nvPr/>
        </p:nvGraphicFramePr>
        <p:xfrm>
          <a:off x="285750" y="1614488"/>
          <a:ext cx="8048625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82" name="Paint Shop Pro Image" r:id="rId6" imgW="8048780" imgH="858537" progId="">
                  <p:embed/>
                </p:oleObj>
              </mc:Choice>
              <mc:Fallback>
                <p:oleObj name="Paint Shop Pro Image" r:id="rId6" imgW="8048780" imgH="858537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614488"/>
                        <a:ext cx="8048625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5654" name="Rectangle 6"/>
          <p:cNvSpPr>
            <a:spLocks noChangeArrowheads="1"/>
          </p:cNvSpPr>
          <p:nvPr/>
        </p:nvSpPr>
        <p:spPr bwMode="auto">
          <a:xfrm>
            <a:off x="4286250" y="2846388"/>
            <a:ext cx="4576763" cy="284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accent2"/>
                </a:solidFill>
                <a:latin typeface="Century Gothic"/>
                <a:cs typeface="Century Gothic"/>
                <a:sym typeface="Symbol" charset="2"/>
              </a:rPr>
              <a:t>Intuitively</a:t>
            </a:r>
            <a:r>
              <a:rPr lang="en-US" sz="2400" dirty="0">
                <a:solidFill>
                  <a:schemeClr val="accent2"/>
                </a:solidFill>
                <a:latin typeface="Century Gothic"/>
                <a:cs typeface="Century Gothic"/>
                <a:sym typeface="Symbol" charset="2"/>
              </a:rPr>
              <a:t> </a:t>
            </a:r>
            <a:r>
              <a:rPr lang="el-GR" sz="2000" dirty="0">
                <a:solidFill>
                  <a:schemeClr val="accent2"/>
                </a:solidFill>
                <a:latin typeface="Century Gothic"/>
                <a:cs typeface="Century Gothic"/>
                <a:sym typeface="Symbol" charset="2"/>
              </a:rPr>
              <a:t>Θ</a:t>
            </a:r>
            <a:r>
              <a:rPr lang="en-US" sz="2000" dirty="0">
                <a:solidFill>
                  <a:schemeClr val="accent2"/>
                </a:solidFill>
                <a:latin typeface="Century Gothic"/>
                <a:cs typeface="Century Gothic"/>
              </a:rPr>
              <a:t>(g(n)) = the set of functions with the same order of growth as g(n)</a:t>
            </a:r>
            <a:endParaRPr lang="en-US" sz="2400" dirty="0">
              <a:solidFill>
                <a:srgbClr val="DD0111"/>
              </a:solidFill>
              <a:latin typeface="Century Gothic"/>
              <a:cs typeface="Century Gothic"/>
            </a:endParaRP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endParaRPr lang="en-US" sz="2400" dirty="0">
              <a:solidFill>
                <a:schemeClr val="accent2"/>
              </a:solidFill>
              <a:latin typeface="Century Gothic"/>
              <a:cs typeface="Century Gothic"/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96033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73A5F-FF9B-2641-918E-38C1F2A10B4F}" type="slidenum">
              <a:rPr lang="en-US"/>
              <a:pPr/>
              <a:t>11</a:t>
            </a:fld>
            <a:endParaRPr lang="en-US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975" y="952500"/>
            <a:ext cx="8415338" cy="5894388"/>
          </a:xfrm>
        </p:spPr>
        <p:txBody>
          <a:bodyPr/>
          <a:lstStyle/>
          <a:p>
            <a:pPr lvl="1">
              <a:lnSpc>
                <a:spcPct val="180000"/>
              </a:lnSpc>
            </a:pPr>
            <a:r>
              <a:rPr lang="en-US" dirty="0">
                <a:latin typeface="Comic Sans MS" charset="0"/>
              </a:rPr>
              <a:t>n</a:t>
            </a:r>
            <a:r>
              <a:rPr lang="en-US" baseline="30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/2 –n/2 = </a:t>
            </a:r>
            <a:r>
              <a:rPr lang="el-GR" dirty="0">
                <a:latin typeface="Comic Sans MS" charset="0"/>
                <a:sym typeface="Symbol" charset="2"/>
              </a:rPr>
              <a:t>Θ</a:t>
            </a:r>
            <a:r>
              <a:rPr lang="en-US" dirty="0">
                <a:latin typeface="Comic Sans MS" charset="0"/>
              </a:rPr>
              <a:t>(n</a:t>
            </a:r>
            <a:r>
              <a:rPr lang="en-US" baseline="30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)</a:t>
            </a:r>
          </a:p>
          <a:p>
            <a:pPr lvl="2">
              <a:lnSpc>
                <a:spcPct val="180000"/>
              </a:lnSpc>
            </a:pPr>
            <a:r>
              <a:rPr lang="en-US" sz="2400" dirty="0"/>
              <a:t>½ n</a:t>
            </a:r>
            <a:r>
              <a:rPr lang="en-US" sz="2400" baseline="30000" dirty="0"/>
              <a:t>2</a:t>
            </a:r>
            <a:r>
              <a:rPr lang="en-US" sz="2400" dirty="0"/>
              <a:t> - ½ n </a:t>
            </a:r>
            <a:r>
              <a:rPr lang="en-US" sz="2400" dirty="0">
                <a:sym typeface="Symbol" charset="2"/>
              </a:rPr>
              <a:t>≤ </a:t>
            </a:r>
            <a:r>
              <a:rPr lang="en-US" sz="2400" dirty="0"/>
              <a:t>½ n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 charset="2"/>
              </a:rPr>
              <a:t>∀n ≥ 0    ⇒   </a:t>
            </a:r>
            <a:r>
              <a:rPr lang="en-US" sz="2400" dirty="0"/>
              <a:t>c</a:t>
            </a:r>
            <a:r>
              <a:rPr lang="en-US" sz="2400" baseline="-25000" dirty="0"/>
              <a:t>2</a:t>
            </a:r>
            <a:r>
              <a:rPr lang="en-US" sz="2400" dirty="0"/>
              <a:t>= ½</a:t>
            </a:r>
          </a:p>
          <a:p>
            <a:pPr lvl="2">
              <a:lnSpc>
                <a:spcPct val="180000"/>
              </a:lnSpc>
            </a:pPr>
            <a:r>
              <a:rPr lang="en-US" sz="2400" dirty="0"/>
              <a:t>½ n</a:t>
            </a:r>
            <a:r>
              <a:rPr lang="en-US" sz="2400" baseline="30000" dirty="0"/>
              <a:t>2</a:t>
            </a:r>
            <a:r>
              <a:rPr lang="en-US" sz="2400" dirty="0"/>
              <a:t> - ½ n </a:t>
            </a:r>
            <a:r>
              <a:rPr lang="en-US" sz="2400" dirty="0">
                <a:sym typeface="Symbol" charset="2"/>
              </a:rPr>
              <a:t>≥ </a:t>
            </a:r>
            <a:r>
              <a:rPr lang="en-US" sz="2400" dirty="0"/>
              <a:t>½ n</a:t>
            </a:r>
            <a:r>
              <a:rPr lang="en-US" sz="2400" baseline="30000" dirty="0"/>
              <a:t>2</a:t>
            </a:r>
            <a:r>
              <a:rPr lang="en-US" sz="2400" dirty="0"/>
              <a:t> - ½ n * ½ n ( </a:t>
            </a:r>
            <a:r>
              <a:rPr lang="en-US" sz="2400" dirty="0">
                <a:sym typeface="Symbol" charset="2"/>
              </a:rPr>
              <a:t>∀n ≥ 2 </a:t>
            </a:r>
            <a:r>
              <a:rPr lang="en-US" sz="2400" dirty="0"/>
              <a:t>) = ¼ n</a:t>
            </a:r>
            <a:r>
              <a:rPr lang="en-US" sz="2400" baseline="30000" dirty="0"/>
              <a:t>2</a:t>
            </a:r>
            <a:r>
              <a:rPr lang="en-US" sz="2400" dirty="0"/>
              <a:t> 	</a:t>
            </a:r>
            <a:r>
              <a:rPr lang="en-US" sz="2400" dirty="0">
                <a:sym typeface="Symbol" charset="2"/>
              </a:rPr>
              <a:t>⇒   </a:t>
            </a:r>
            <a:r>
              <a:rPr lang="en-US" sz="2400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= ¼ </a:t>
            </a:r>
          </a:p>
          <a:p>
            <a:pPr lvl="2">
              <a:lnSpc>
                <a:spcPct val="180000"/>
              </a:lnSpc>
            </a:pPr>
            <a:endParaRPr lang="en-US" sz="2400" dirty="0">
              <a:sym typeface="Symbol" charset="2"/>
            </a:endParaRPr>
          </a:p>
          <a:p>
            <a:pPr lvl="1">
              <a:lnSpc>
                <a:spcPct val="180000"/>
              </a:lnSpc>
            </a:pPr>
            <a:r>
              <a:rPr lang="en-US" dirty="0">
                <a:latin typeface="Comic Sans MS" charset="0"/>
                <a:sym typeface="Symbol" charset="2"/>
              </a:rPr>
              <a:t>n ≠ </a:t>
            </a:r>
            <a:r>
              <a:rPr lang="el-GR" dirty="0">
                <a:latin typeface="Comic Sans MS" charset="0"/>
                <a:sym typeface="Symbol" charset="2"/>
              </a:rPr>
              <a:t>Θ</a:t>
            </a:r>
            <a:r>
              <a:rPr lang="en-US" dirty="0">
                <a:latin typeface="Comic Sans MS" charset="0"/>
                <a:sym typeface="Symbol" charset="2"/>
              </a:rPr>
              <a:t>(n</a:t>
            </a:r>
            <a:r>
              <a:rPr lang="en-US" baseline="30000" dirty="0">
                <a:latin typeface="Comic Sans MS" charset="0"/>
                <a:sym typeface="Symbol" charset="2"/>
              </a:rPr>
              <a:t>2</a:t>
            </a:r>
            <a:r>
              <a:rPr lang="en-US" dirty="0">
                <a:latin typeface="Comic Sans MS" charset="0"/>
                <a:sym typeface="Symbol" charset="2"/>
              </a:rPr>
              <a:t>): </a:t>
            </a:r>
            <a:r>
              <a:rPr lang="en-US" dirty="0">
                <a:latin typeface="Comic Sans MS" charset="0"/>
              </a:rPr>
              <a:t>c</a:t>
            </a:r>
            <a:r>
              <a:rPr lang="en-US" baseline="-25000" dirty="0">
                <a:latin typeface="Comic Sans MS" charset="0"/>
              </a:rPr>
              <a:t>1</a:t>
            </a:r>
            <a:r>
              <a:rPr lang="en-US" dirty="0">
                <a:latin typeface="Comic Sans MS" charset="0"/>
              </a:rPr>
              <a:t> n</a:t>
            </a:r>
            <a:r>
              <a:rPr lang="en-US" baseline="30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 </a:t>
            </a:r>
            <a:r>
              <a:rPr lang="en-US" dirty="0">
                <a:latin typeface="Comic Sans MS" charset="0"/>
                <a:sym typeface="Symbol" charset="2"/>
              </a:rPr>
              <a:t>≤ n ≤ c</a:t>
            </a:r>
            <a:r>
              <a:rPr lang="en-US" baseline="-25000" dirty="0">
                <a:latin typeface="Comic Sans MS" charset="0"/>
                <a:sym typeface="Symbol" charset="2"/>
              </a:rPr>
              <a:t>2</a:t>
            </a:r>
            <a:r>
              <a:rPr lang="en-US" dirty="0">
                <a:latin typeface="Comic Sans MS" charset="0"/>
                <a:sym typeface="Symbol" charset="2"/>
              </a:rPr>
              <a:t> n</a:t>
            </a:r>
            <a:r>
              <a:rPr lang="en-US" baseline="30000" dirty="0">
                <a:latin typeface="Comic Sans MS" charset="0"/>
                <a:sym typeface="Symbol" charset="2"/>
              </a:rPr>
              <a:t>2</a:t>
            </a:r>
            <a:r>
              <a:rPr lang="en-US" sz="2000" baseline="30000" dirty="0">
                <a:sym typeface="Symbol" charset="2"/>
              </a:rPr>
              <a:t> </a:t>
            </a:r>
          </a:p>
          <a:p>
            <a:pPr lvl="1">
              <a:lnSpc>
                <a:spcPct val="180000"/>
              </a:lnSpc>
              <a:buFontTx/>
              <a:buNone/>
            </a:pPr>
            <a:r>
              <a:rPr lang="en-US" sz="2000" dirty="0">
                <a:sym typeface="Symbol" charset="2"/>
              </a:rPr>
              <a:t>	⇒ only holds for: </a:t>
            </a:r>
            <a:r>
              <a:rPr lang="en-US" sz="2000" dirty="0">
                <a:latin typeface="Comic Sans MS" charset="0"/>
                <a:sym typeface="Symbol" charset="2"/>
              </a:rPr>
              <a:t>n ≤ 1/</a:t>
            </a:r>
            <a:r>
              <a:rPr lang="en-US" dirty="0">
                <a:latin typeface="Comic Sans MS" charset="0"/>
              </a:rPr>
              <a:t>c</a:t>
            </a:r>
            <a:r>
              <a:rPr lang="en-US" baseline="-25000" dirty="0">
                <a:latin typeface="Comic Sans MS" charset="0"/>
              </a:rPr>
              <a:t>1</a:t>
            </a:r>
            <a:endParaRPr lang="en-US" dirty="0">
              <a:latin typeface="Comic Sans MS" charset="0"/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4042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57ED9-12DE-E049-BFAF-69A5FF6B66EB}" type="slidenum">
              <a:rPr lang="en-US"/>
              <a:pPr/>
              <a:t>12</a:t>
            </a:fld>
            <a:endParaRPr lang="en-US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975" y="952500"/>
            <a:ext cx="8415338" cy="5894388"/>
          </a:xfrm>
        </p:spPr>
        <p:txBody>
          <a:bodyPr/>
          <a:lstStyle/>
          <a:p>
            <a:pPr lvl="1">
              <a:lnSpc>
                <a:spcPct val="180000"/>
              </a:lnSpc>
            </a:pPr>
            <a:r>
              <a:rPr lang="en-US" dirty="0">
                <a:latin typeface="Comic Sans MS" charset="0"/>
                <a:sym typeface="Symbol" charset="2"/>
              </a:rPr>
              <a:t>6n</a:t>
            </a:r>
            <a:r>
              <a:rPr lang="en-US" baseline="30000" dirty="0">
                <a:latin typeface="Comic Sans MS" charset="0"/>
                <a:sym typeface="Symbol" charset="2"/>
              </a:rPr>
              <a:t>3</a:t>
            </a:r>
            <a:r>
              <a:rPr lang="en-US" dirty="0">
                <a:latin typeface="Comic Sans MS" charset="0"/>
                <a:sym typeface="Symbol" charset="2"/>
              </a:rPr>
              <a:t> ≠  </a:t>
            </a:r>
            <a:r>
              <a:rPr lang="el-GR" dirty="0">
                <a:latin typeface="Comic Sans MS" charset="0"/>
                <a:sym typeface="Symbol" charset="2"/>
              </a:rPr>
              <a:t>Θ</a:t>
            </a:r>
            <a:r>
              <a:rPr lang="en-US" dirty="0">
                <a:latin typeface="Comic Sans MS" charset="0"/>
                <a:sym typeface="Symbol" charset="2"/>
              </a:rPr>
              <a:t>(n</a:t>
            </a:r>
            <a:r>
              <a:rPr lang="en-US" baseline="30000" dirty="0">
                <a:latin typeface="Comic Sans MS" charset="0"/>
                <a:sym typeface="Symbol" charset="2"/>
              </a:rPr>
              <a:t>2</a:t>
            </a:r>
            <a:r>
              <a:rPr lang="en-US" dirty="0">
                <a:latin typeface="Comic Sans MS" charset="0"/>
                <a:sym typeface="Symbol" charset="2"/>
              </a:rPr>
              <a:t>): </a:t>
            </a:r>
            <a:r>
              <a:rPr lang="en-US" dirty="0">
                <a:latin typeface="Comic Sans MS" charset="0"/>
              </a:rPr>
              <a:t>c</a:t>
            </a:r>
            <a:r>
              <a:rPr lang="en-US" baseline="-25000" dirty="0">
                <a:latin typeface="Comic Sans MS" charset="0"/>
              </a:rPr>
              <a:t>1</a:t>
            </a:r>
            <a:r>
              <a:rPr lang="en-US" dirty="0">
                <a:latin typeface="Comic Sans MS" charset="0"/>
              </a:rPr>
              <a:t> n</a:t>
            </a:r>
            <a:r>
              <a:rPr lang="en-US" baseline="30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 </a:t>
            </a:r>
            <a:r>
              <a:rPr lang="en-US" dirty="0">
                <a:latin typeface="Comic Sans MS" charset="0"/>
                <a:sym typeface="Symbol" charset="2"/>
              </a:rPr>
              <a:t>≤ 6n</a:t>
            </a:r>
            <a:r>
              <a:rPr lang="en-US" baseline="30000" dirty="0">
                <a:latin typeface="Comic Sans MS" charset="0"/>
                <a:sym typeface="Symbol" charset="2"/>
              </a:rPr>
              <a:t>3</a:t>
            </a:r>
            <a:r>
              <a:rPr lang="en-US" dirty="0">
                <a:latin typeface="Comic Sans MS" charset="0"/>
                <a:sym typeface="Symbol" charset="2"/>
              </a:rPr>
              <a:t> ≤ c</a:t>
            </a:r>
            <a:r>
              <a:rPr lang="en-US" baseline="-25000" dirty="0">
                <a:latin typeface="Comic Sans MS" charset="0"/>
                <a:sym typeface="Symbol" charset="2"/>
              </a:rPr>
              <a:t>2</a:t>
            </a:r>
            <a:r>
              <a:rPr lang="en-US" dirty="0">
                <a:latin typeface="Comic Sans MS" charset="0"/>
                <a:sym typeface="Symbol" charset="2"/>
              </a:rPr>
              <a:t> n</a:t>
            </a:r>
            <a:r>
              <a:rPr lang="en-US" baseline="30000" dirty="0">
                <a:latin typeface="Comic Sans MS" charset="0"/>
                <a:sym typeface="Symbol" charset="2"/>
              </a:rPr>
              <a:t>2</a:t>
            </a:r>
            <a:r>
              <a:rPr lang="en-US" baseline="30000" dirty="0">
                <a:sym typeface="Symbol" charset="2"/>
              </a:rPr>
              <a:t> </a:t>
            </a:r>
          </a:p>
          <a:p>
            <a:pPr lvl="1">
              <a:lnSpc>
                <a:spcPct val="180000"/>
              </a:lnSpc>
              <a:buFontTx/>
              <a:buNone/>
            </a:pPr>
            <a:r>
              <a:rPr lang="en-US" dirty="0">
                <a:sym typeface="Symbol" charset="2"/>
              </a:rPr>
              <a:t>	⇒ only holds for: </a:t>
            </a:r>
            <a:r>
              <a:rPr lang="en-US" dirty="0">
                <a:latin typeface="Comic Sans MS" charset="0"/>
                <a:sym typeface="Symbol" charset="2"/>
              </a:rPr>
              <a:t>n ≤ </a:t>
            </a:r>
            <a:r>
              <a:rPr lang="en-US" dirty="0">
                <a:latin typeface="Comic Sans MS" charset="0"/>
              </a:rPr>
              <a:t>c</a:t>
            </a:r>
            <a:r>
              <a:rPr lang="en-US" baseline="-25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 /6</a:t>
            </a:r>
          </a:p>
          <a:p>
            <a:pPr lvl="1">
              <a:lnSpc>
                <a:spcPct val="180000"/>
              </a:lnSpc>
              <a:buFontTx/>
              <a:buNone/>
            </a:pPr>
            <a:endParaRPr lang="en-US" dirty="0">
              <a:latin typeface="Comic Sans MS" charset="0"/>
              <a:sym typeface="Symbol" charset="2"/>
            </a:endParaRPr>
          </a:p>
          <a:p>
            <a:pPr lvl="1">
              <a:lnSpc>
                <a:spcPct val="180000"/>
              </a:lnSpc>
            </a:pPr>
            <a:r>
              <a:rPr lang="en-US" dirty="0">
                <a:latin typeface="Comic Sans MS" charset="0"/>
                <a:sym typeface="Symbol" charset="2"/>
              </a:rPr>
              <a:t>n ≠ </a:t>
            </a:r>
            <a:r>
              <a:rPr lang="el-GR" dirty="0">
                <a:latin typeface="Comic Sans MS" charset="0"/>
                <a:sym typeface="Symbol" charset="2"/>
              </a:rPr>
              <a:t>Θ</a:t>
            </a:r>
            <a:r>
              <a:rPr lang="en-US" dirty="0">
                <a:latin typeface="Comic Sans MS" charset="0"/>
                <a:sym typeface="Symbol" charset="2"/>
              </a:rPr>
              <a:t>(</a:t>
            </a:r>
            <a:r>
              <a:rPr lang="en-US" dirty="0" err="1">
                <a:latin typeface="Comic Sans MS" charset="0"/>
                <a:sym typeface="Symbol" charset="2"/>
              </a:rPr>
              <a:t>logn</a:t>
            </a:r>
            <a:r>
              <a:rPr lang="en-US" dirty="0">
                <a:latin typeface="Comic Sans MS" charset="0"/>
                <a:sym typeface="Symbol" charset="2"/>
              </a:rPr>
              <a:t>): </a:t>
            </a:r>
            <a:r>
              <a:rPr lang="en-US" dirty="0">
                <a:latin typeface="Comic Sans MS" charset="0"/>
              </a:rPr>
              <a:t>c</a:t>
            </a:r>
            <a:r>
              <a:rPr lang="en-US" baseline="-25000" dirty="0">
                <a:latin typeface="Comic Sans MS" charset="0"/>
              </a:rPr>
              <a:t>1</a:t>
            </a:r>
            <a:r>
              <a:rPr lang="en-US" dirty="0">
                <a:latin typeface="Comic Sans MS" charset="0"/>
              </a:rPr>
              <a:t> </a:t>
            </a:r>
            <a:r>
              <a:rPr lang="en-US" dirty="0" err="1">
                <a:latin typeface="Comic Sans MS" charset="0"/>
                <a:sym typeface="Symbol" charset="2"/>
              </a:rPr>
              <a:t>logn</a:t>
            </a:r>
            <a:r>
              <a:rPr lang="en-US" dirty="0">
                <a:latin typeface="Comic Sans MS" charset="0"/>
              </a:rPr>
              <a:t> </a:t>
            </a:r>
            <a:r>
              <a:rPr lang="en-US" dirty="0">
                <a:latin typeface="Comic Sans MS" charset="0"/>
                <a:sym typeface="Symbol" charset="2"/>
              </a:rPr>
              <a:t>≤ n ≤ c</a:t>
            </a:r>
            <a:r>
              <a:rPr lang="en-US" baseline="-25000" dirty="0">
                <a:latin typeface="Comic Sans MS" charset="0"/>
                <a:sym typeface="Symbol" charset="2"/>
              </a:rPr>
              <a:t>2</a:t>
            </a:r>
            <a:r>
              <a:rPr lang="en-US" dirty="0">
                <a:latin typeface="Comic Sans MS" charset="0"/>
                <a:sym typeface="Symbol" charset="2"/>
              </a:rPr>
              <a:t> </a:t>
            </a:r>
            <a:r>
              <a:rPr lang="en-US" dirty="0" err="1">
                <a:latin typeface="Comic Sans MS" charset="0"/>
                <a:sym typeface="Symbol" charset="2"/>
              </a:rPr>
              <a:t>logn</a:t>
            </a:r>
            <a:endParaRPr lang="en-US" dirty="0">
              <a:latin typeface="Comic Sans MS" charset="0"/>
              <a:sym typeface="Symbol" charset="2"/>
            </a:endParaRPr>
          </a:p>
          <a:p>
            <a:pPr lvl="1">
              <a:lnSpc>
                <a:spcPct val="180000"/>
              </a:lnSpc>
              <a:buFontTx/>
              <a:buNone/>
            </a:pPr>
            <a:r>
              <a:rPr lang="en-US" dirty="0">
                <a:latin typeface="Comic Sans MS" charset="0"/>
                <a:sym typeface="Symbol" charset="2"/>
              </a:rPr>
              <a:t>			 ⇒ c</a:t>
            </a:r>
            <a:r>
              <a:rPr lang="en-US" baseline="-25000" dirty="0">
                <a:latin typeface="Comic Sans MS" charset="0"/>
                <a:sym typeface="Symbol" charset="2"/>
              </a:rPr>
              <a:t>2</a:t>
            </a:r>
            <a:r>
              <a:rPr lang="en-US" dirty="0">
                <a:latin typeface="Comic Sans MS" charset="0"/>
                <a:sym typeface="Symbol" charset="2"/>
              </a:rPr>
              <a:t> ≥  n/</a:t>
            </a:r>
            <a:r>
              <a:rPr lang="en-US" dirty="0" err="1">
                <a:latin typeface="Comic Sans MS" charset="0"/>
                <a:sym typeface="Symbol" charset="2"/>
              </a:rPr>
              <a:t>logn</a:t>
            </a:r>
            <a:r>
              <a:rPr lang="en-US" dirty="0">
                <a:latin typeface="Comic Sans MS" charset="0"/>
                <a:sym typeface="Symbol" charset="2"/>
              </a:rPr>
              <a:t>, ∀ n≥ n</a:t>
            </a:r>
            <a:r>
              <a:rPr lang="en-US" baseline="-25000" dirty="0">
                <a:latin typeface="Comic Sans MS" charset="0"/>
                <a:sym typeface="Symbol" charset="2"/>
              </a:rPr>
              <a:t>0</a:t>
            </a:r>
            <a:r>
              <a:rPr lang="en-US" dirty="0">
                <a:latin typeface="Comic Sans MS" charset="0"/>
                <a:sym typeface="Symbol" charset="2"/>
              </a:rPr>
              <a:t> –</a:t>
            </a:r>
            <a:r>
              <a:rPr lang="en-US" dirty="0">
                <a:sym typeface="Symbol" charset="2"/>
              </a:rPr>
              <a:t> impossible</a:t>
            </a:r>
          </a:p>
        </p:txBody>
      </p:sp>
    </p:spTree>
    <p:extLst>
      <p:ext uri="{BB962C8B-B14F-4D97-AF65-F5344CB8AC3E}">
        <p14:creationId xmlns:p14="http://schemas.microsoft.com/office/powerpoint/2010/main" val="3268520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6240-2F2C-CD41-9374-7D2330944822}" type="slidenum">
              <a:rPr lang="en-US"/>
              <a:pPr/>
              <a:t>13</a:t>
            </a:fld>
            <a:endParaRPr lang="en-US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on Asymptotic Notations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11250"/>
            <a:ext cx="8634412" cy="53768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>
                <a:ea typeface="Arial" charset="0"/>
                <a:cs typeface="Arial" charset="0"/>
              </a:rPr>
              <a:t>There is no unique set of values for </a:t>
            </a:r>
            <a:r>
              <a:rPr lang="en-US" sz="2400" dirty="0">
                <a:latin typeface="Comic Sans MS" charset="0"/>
                <a:ea typeface="Arial" charset="0"/>
                <a:cs typeface="Arial" charset="0"/>
              </a:rPr>
              <a:t>n</a:t>
            </a:r>
            <a:r>
              <a:rPr lang="en-US" sz="2400" baseline="-25000" dirty="0">
                <a:latin typeface="Comic Sans MS" charset="0"/>
                <a:ea typeface="Arial" charset="0"/>
                <a:cs typeface="Arial" charset="0"/>
              </a:rPr>
              <a:t>0</a:t>
            </a:r>
            <a:r>
              <a:rPr lang="en-US" sz="2400" dirty="0">
                <a:ea typeface="Arial" charset="0"/>
                <a:cs typeface="Arial" charset="0"/>
              </a:rPr>
              <a:t> and </a:t>
            </a:r>
            <a:r>
              <a:rPr lang="en-US" sz="2400" dirty="0">
                <a:latin typeface="Comic Sans MS" charset="0"/>
                <a:ea typeface="Arial" charset="0"/>
                <a:cs typeface="Arial" charset="0"/>
              </a:rPr>
              <a:t>c </a:t>
            </a:r>
            <a:r>
              <a:rPr lang="en-US" sz="2400" dirty="0">
                <a:ea typeface="Arial" charset="0"/>
                <a:cs typeface="Arial" charset="0"/>
              </a:rPr>
              <a:t>in proving the asymptotic bounds</a:t>
            </a:r>
            <a:endParaRPr lang="en-US" sz="2400" dirty="0">
              <a:latin typeface="Comic Sans MS" charset="0"/>
              <a:ea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n-US" sz="2400" dirty="0"/>
              <a:t>Prove that  </a:t>
            </a:r>
            <a:r>
              <a:rPr lang="en-US" sz="2400" dirty="0">
                <a:latin typeface="Comic Sans MS" charset="0"/>
              </a:rPr>
              <a:t>100n + 5 = O(n</a:t>
            </a:r>
            <a:r>
              <a:rPr lang="en-US" sz="2400" baseline="30000" dirty="0">
                <a:latin typeface="Comic Sans MS" charset="0"/>
              </a:rPr>
              <a:t>2</a:t>
            </a:r>
            <a:r>
              <a:rPr lang="en-US" sz="2400" dirty="0">
                <a:latin typeface="Comic Sans MS" charset="0"/>
              </a:rPr>
              <a:t>)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Comic Sans MS" charset="0"/>
              </a:rPr>
              <a:t>100n + 5 </a:t>
            </a: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≤ 100n + n = 101n ≤ 101n</a:t>
            </a:r>
            <a:r>
              <a:rPr lang="en-US" sz="2000" baseline="30000" dirty="0">
                <a:latin typeface="Comic Sans MS" charset="0"/>
                <a:ea typeface="Arial" charset="0"/>
                <a:cs typeface="Arial" charset="0"/>
              </a:rPr>
              <a:t>2</a:t>
            </a:r>
            <a:endParaRPr lang="en-US" sz="2000" dirty="0">
              <a:latin typeface="Comic Sans MS" charset="0"/>
              <a:ea typeface="Arial" charset="0"/>
              <a:cs typeface="Arial" charset="0"/>
            </a:endParaRP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2000" dirty="0">
                <a:ea typeface="Arial" charset="0"/>
                <a:cs typeface="Arial" charset="0"/>
              </a:rPr>
              <a:t>				for all </a:t>
            </a: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n ≥ 5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2000" dirty="0">
                <a:ea typeface="Arial" charset="0"/>
                <a:cs typeface="Arial" charset="0"/>
              </a:rPr>
              <a:t>		</a:t>
            </a:r>
            <a:r>
              <a:rPr lang="en-US" sz="20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</a:rPr>
              <a:t>n</a:t>
            </a:r>
            <a:r>
              <a:rPr lang="en-US" sz="2000" baseline="-250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</a:rPr>
              <a:t>0</a:t>
            </a:r>
            <a:r>
              <a:rPr lang="en-US" sz="20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</a:rPr>
              <a:t> = 5 and c = 101</a:t>
            </a:r>
            <a:r>
              <a:rPr lang="en-US" sz="2000" dirty="0">
                <a:solidFill>
                  <a:srgbClr val="DD0111"/>
                </a:solidFill>
                <a:ea typeface="Arial" charset="0"/>
                <a:cs typeface="Arial" charset="0"/>
              </a:rPr>
              <a:t> </a:t>
            </a:r>
            <a:r>
              <a:rPr lang="en-US" sz="2000" dirty="0">
                <a:ea typeface="Arial" charset="0"/>
                <a:cs typeface="Arial" charset="0"/>
              </a:rPr>
              <a:t>is a solution</a:t>
            </a: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100n + 5 ≤ 100n + 5n = 105n ≤ 105n</a:t>
            </a:r>
            <a:r>
              <a:rPr lang="en-US" sz="2000" baseline="30000" dirty="0">
                <a:latin typeface="Comic Sans MS" charset="0"/>
                <a:ea typeface="Arial" charset="0"/>
                <a:cs typeface="Arial" charset="0"/>
              </a:rPr>
              <a:t>2</a:t>
            </a:r>
            <a:br>
              <a:rPr lang="en-US" sz="2000" baseline="30000" dirty="0">
                <a:ea typeface="Arial" charset="0"/>
                <a:cs typeface="Arial" charset="0"/>
              </a:rPr>
            </a:br>
            <a:r>
              <a:rPr lang="en-US" sz="2000" baseline="30000" dirty="0">
                <a:ea typeface="Arial" charset="0"/>
                <a:cs typeface="Arial" charset="0"/>
              </a:rPr>
              <a:t>			</a:t>
            </a:r>
            <a:r>
              <a:rPr lang="en-US" sz="2000" dirty="0">
                <a:ea typeface="Arial" charset="0"/>
                <a:cs typeface="Arial" charset="0"/>
              </a:rPr>
              <a:t>for all </a:t>
            </a:r>
            <a:r>
              <a:rPr lang="en-US" sz="2000" dirty="0">
                <a:latin typeface="Comic Sans MS" charset="0"/>
                <a:ea typeface="Arial" charset="0"/>
                <a:cs typeface="Arial" charset="0"/>
              </a:rPr>
              <a:t>n ≥ 1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2000" dirty="0">
                <a:ea typeface="Arial" charset="0"/>
                <a:cs typeface="Arial" charset="0"/>
              </a:rPr>
              <a:t>		 </a:t>
            </a:r>
            <a:r>
              <a:rPr lang="en-US" sz="20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</a:rPr>
              <a:t>n</a:t>
            </a:r>
            <a:r>
              <a:rPr lang="en-US" sz="2000" baseline="-250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</a:rPr>
              <a:t>0</a:t>
            </a:r>
            <a:r>
              <a:rPr lang="en-US" sz="2000" dirty="0">
                <a:solidFill>
                  <a:srgbClr val="DD0111"/>
                </a:solidFill>
                <a:latin typeface="Comic Sans MS" charset="0"/>
                <a:ea typeface="Arial" charset="0"/>
                <a:cs typeface="Arial" charset="0"/>
              </a:rPr>
              <a:t> = 1 and c = 105</a:t>
            </a:r>
            <a:r>
              <a:rPr lang="en-US" sz="2000" dirty="0">
                <a:solidFill>
                  <a:srgbClr val="DD0111"/>
                </a:solidFill>
                <a:ea typeface="Arial" charset="0"/>
                <a:cs typeface="Arial" charset="0"/>
              </a:rPr>
              <a:t> </a:t>
            </a:r>
            <a:r>
              <a:rPr lang="en-US" sz="2000" dirty="0">
                <a:ea typeface="Arial" charset="0"/>
                <a:cs typeface="Arial" charset="0"/>
              </a:rPr>
              <a:t>is also a solution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sz="1800" dirty="0">
                <a:ea typeface="Arial" charset="0"/>
                <a:cs typeface="Arial" charset="0"/>
              </a:rPr>
              <a:t>Must find</a:t>
            </a:r>
            <a:r>
              <a:rPr lang="en-US" sz="1800" dirty="0">
                <a:solidFill>
                  <a:srgbClr val="DD0111"/>
                </a:solidFill>
                <a:ea typeface="Arial" charset="0"/>
                <a:cs typeface="Arial" charset="0"/>
              </a:rPr>
              <a:t> </a:t>
            </a:r>
            <a:r>
              <a:rPr lang="en-US" sz="1800" b="1" dirty="0">
                <a:solidFill>
                  <a:srgbClr val="DD0111"/>
                </a:solidFill>
                <a:ea typeface="Arial" charset="0"/>
                <a:cs typeface="Arial" charset="0"/>
              </a:rPr>
              <a:t>SOME</a:t>
            </a:r>
            <a:r>
              <a:rPr lang="en-US" sz="1800" dirty="0">
                <a:solidFill>
                  <a:srgbClr val="DD0111"/>
                </a:solidFill>
                <a:ea typeface="Arial" charset="0"/>
                <a:cs typeface="Arial" charset="0"/>
              </a:rPr>
              <a:t> </a:t>
            </a:r>
            <a:r>
              <a:rPr lang="en-US" sz="1800" dirty="0">
                <a:ea typeface="Arial" charset="0"/>
                <a:cs typeface="Arial" charset="0"/>
              </a:rPr>
              <a:t>constants c and n</a:t>
            </a:r>
            <a:r>
              <a:rPr lang="en-US" sz="1800" baseline="-25000" dirty="0">
                <a:ea typeface="Arial" charset="0"/>
                <a:cs typeface="Arial" charset="0"/>
              </a:rPr>
              <a:t>0</a:t>
            </a:r>
            <a:r>
              <a:rPr lang="en-US" sz="1800" dirty="0">
                <a:ea typeface="Arial" charset="0"/>
                <a:cs typeface="Arial" charset="0"/>
              </a:rPr>
              <a:t> that satisfy the asymptotic notation relation</a:t>
            </a:r>
          </a:p>
        </p:txBody>
      </p:sp>
    </p:spTree>
    <p:extLst>
      <p:ext uri="{BB962C8B-B14F-4D97-AF65-F5344CB8AC3E}">
        <p14:creationId xmlns:p14="http://schemas.microsoft.com/office/powerpoint/2010/main" val="215563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FD386-F57A-6948-B654-78FDAF225762}" type="slidenum">
              <a:rPr lang="en-US"/>
              <a:pPr/>
              <a:t>14</a:t>
            </a:fld>
            <a:endParaRPr lang="en-US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Comparisons of Functions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i="1" dirty="0">
                <a:solidFill>
                  <a:srgbClr val="DD0111"/>
                </a:solidFill>
                <a:latin typeface="Monotype Corsiva" charset="0"/>
                <a:sym typeface="Symbol" charset="2"/>
              </a:rPr>
              <a:t>Theorem:</a:t>
            </a:r>
            <a:r>
              <a:rPr lang="en-US" sz="2400" i="1" dirty="0">
                <a:latin typeface="Monotype Corsiva" charset="0"/>
                <a:sym typeface="Symbol" charset="2"/>
              </a:rPr>
              <a:t>		</a:t>
            </a:r>
          </a:p>
          <a:p>
            <a:pPr>
              <a:buFontTx/>
              <a:buNone/>
            </a:pPr>
            <a:r>
              <a:rPr lang="en-US" sz="2400" i="1" dirty="0">
                <a:latin typeface="Monotype Corsiva" charset="0"/>
                <a:sym typeface="Symbol" charset="2"/>
              </a:rPr>
              <a:t>		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  <a:sym typeface="Symbol" charset="2"/>
              </a:rPr>
              <a:t>f(n) = </a:t>
            </a:r>
            <a:r>
              <a:rPr lang="el-GR" sz="2400" dirty="0">
                <a:solidFill>
                  <a:schemeClr val="tx1"/>
                </a:solidFill>
                <a:latin typeface="Comic Sans MS" charset="0"/>
                <a:sym typeface="Symbol" charset="2"/>
              </a:rPr>
              <a:t>Θ</a:t>
            </a:r>
            <a:r>
              <a:rPr lang="en-US" sz="2400" dirty="0">
                <a:solidFill>
                  <a:schemeClr val="tx1"/>
                </a:solidFill>
                <a:latin typeface="Comic Sans MS" charset="0"/>
                <a:sym typeface="Symbol" charset="2"/>
              </a:rPr>
              <a:t>(g(n)) ⟺ f = O(g(n)) and f = 𝝮(g(n))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/>
              <a:t>Transitivity</a:t>
            </a:r>
            <a:r>
              <a:rPr lang="en-US" sz="2400" b="1" dirty="0"/>
              <a:t>:</a:t>
            </a:r>
          </a:p>
          <a:p>
            <a:pPr lvl="1"/>
            <a:r>
              <a:rPr lang="en-US" sz="2000" dirty="0">
                <a:latin typeface="Comic Sans MS" charset="0"/>
              </a:rPr>
              <a:t>f(n) = </a:t>
            </a:r>
            <a:r>
              <a:rPr lang="el-GR" dirty="0">
                <a:latin typeface="Comic Sans MS" charset="0"/>
                <a:sym typeface="Symbol" charset="2"/>
              </a:rPr>
              <a:t>Θ</a:t>
            </a:r>
            <a:r>
              <a:rPr lang="en-US" sz="2000" dirty="0">
                <a:latin typeface="Comic Sans MS" charset="0"/>
              </a:rPr>
              <a:t>(g(n))</a:t>
            </a:r>
            <a:r>
              <a:rPr lang="en-US" sz="2000" dirty="0">
                <a:latin typeface="Monotype Corsiva" charset="0"/>
              </a:rPr>
              <a:t> </a:t>
            </a:r>
            <a:r>
              <a:rPr lang="en-US" sz="2000" dirty="0"/>
              <a:t>and</a:t>
            </a:r>
            <a:r>
              <a:rPr lang="en-US" sz="2000" dirty="0">
                <a:latin typeface="Monotype Corsiva" charset="0"/>
              </a:rPr>
              <a:t> </a:t>
            </a:r>
            <a:r>
              <a:rPr lang="en-US" sz="2000" dirty="0">
                <a:latin typeface="Comic Sans MS" charset="0"/>
              </a:rPr>
              <a:t>g(n) = </a:t>
            </a:r>
            <a:r>
              <a:rPr lang="el-GR" dirty="0">
                <a:latin typeface="Comic Sans MS" charset="0"/>
                <a:sym typeface="Symbol" charset="2"/>
              </a:rPr>
              <a:t>Θ</a:t>
            </a:r>
            <a:r>
              <a:rPr lang="en-US" sz="2000" dirty="0">
                <a:latin typeface="Comic Sans MS" charset="0"/>
              </a:rPr>
              <a:t>(h(n)) </a:t>
            </a:r>
            <a:r>
              <a:rPr lang="en-US" sz="2000" dirty="0">
                <a:latin typeface="Comic Sans MS" charset="0"/>
                <a:sym typeface="Symbol" charset="2"/>
              </a:rPr>
              <a:t>⇒</a:t>
            </a:r>
            <a:r>
              <a:rPr lang="en-US" sz="2000" dirty="0">
                <a:latin typeface="Comic Sans MS" charset="0"/>
              </a:rPr>
              <a:t> f(n) = </a:t>
            </a:r>
            <a:r>
              <a:rPr lang="el-GR" dirty="0">
                <a:latin typeface="Comic Sans MS" charset="0"/>
                <a:sym typeface="Symbol" charset="2"/>
              </a:rPr>
              <a:t>Θ</a:t>
            </a:r>
            <a:r>
              <a:rPr lang="en-US" sz="2000" dirty="0">
                <a:latin typeface="Comic Sans MS" charset="0"/>
              </a:rPr>
              <a:t>(h(n))</a:t>
            </a:r>
          </a:p>
          <a:p>
            <a:pPr lvl="1"/>
            <a:r>
              <a:rPr lang="en-US" sz="2000" dirty="0"/>
              <a:t>Same for </a:t>
            </a:r>
            <a:r>
              <a:rPr lang="en-US" sz="2000" dirty="0">
                <a:latin typeface="Comic Sans MS" charset="0"/>
              </a:rPr>
              <a:t>O</a:t>
            </a:r>
            <a:r>
              <a:rPr lang="en-US" sz="2000" dirty="0"/>
              <a:t> and </a:t>
            </a:r>
            <a:r>
              <a:rPr lang="en-US" sz="2000" dirty="0">
                <a:latin typeface="Comic Sans MS" charset="0"/>
                <a:sym typeface="Symbol" charset="2"/>
              </a:rPr>
              <a:t>𝝮</a:t>
            </a:r>
            <a:endParaRPr lang="en-US" sz="2000" dirty="0"/>
          </a:p>
          <a:p>
            <a:r>
              <a:rPr lang="en-US" sz="2400" dirty="0"/>
              <a:t>Reflexivity:</a:t>
            </a:r>
          </a:p>
          <a:p>
            <a:pPr lvl="1"/>
            <a:r>
              <a:rPr lang="en-US" sz="2000" dirty="0">
                <a:latin typeface="Comic Sans MS" charset="0"/>
              </a:rPr>
              <a:t>f(n) = </a:t>
            </a:r>
            <a:r>
              <a:rPr lang="el-GR" dirty="0">
                <a:latin typeface="Comic Sans MS" charset="0"/>
                <a:sym typeface="Symbol" charset="2"/>
              </a:rPr>
              <a:t>Θ</a:t>
            </a:r>
            <a:r>
              <a:rPr lang="en-US" sz="2000" dirty="0">
                <a:latin typeface="Comic Sans MS" charset="0"/>
              </a:rPr>
              <a:t>(f(n))</a:t>
            </a:r>
          </a:p>
          <a:p>
            <a:pPr lvl="1"/>
            <a:r>
              <a:rPr lang="en-US" sz="2000" dirty="0"/>
              <a:t>Same for </a:t>
            </a:r>
            <a:r>
              <a:rPr lang="en-US" sz="2000" dirty="0">
                <a:latin typeface="Comic Sans MS" charset="0"/>
              </a:rPr>
              <a:t>O</a:t>
            </a:r>
            <a:r>
              <a:rPr lang="en-US" sz="2000" dirty="0"/>
              <a:t> and </a:t>
            </a:r>
            <a:r>
              <a:rPr lang="en-US" sz="2000" dirty="0">
                <a:latin typeface="Comic Sans MS" charset="0"/>
                <a:sym typeface="Symbol" charset="2"/>
              </a:rPr>
              <a:t>𝝮</a:t>
            </a:r>
            <a:endParaRPr lang="en-US" sz="2000" dirty="0"/>
          </a:p>
          <a:p>
            <a:r>
              <a:rPr lang="en-US" sz="2400" dirty="0"/>
              <a:t>Symmetry:</a:t>
            </a:r>
          </a:p>
          <a:p>
            <a:pPr lvl="1"/>
            <a:r>
              <a:rPr lang="en-US" sz="2000" dirty="0">
                <a:latin typeface="Comic Sans MS" charset="0"/>
              </a:rPr>
              <a:t>f(n) = </a:t>
            </a:r>
            <a:r>
              <a:rPr lang="el-GR" dirty="0">
                <a:latin typeface="Comic Sans MS" charset="0"/>
                <a:sym typeface="Symbol" charset="2"/>
              </a:rPr>
              <a:t>Θ</a:t>
            </a:r>
            <a:r>
              <a:rPr lang="en-US" sz="2000" dirty="0">
                <a:latin typeface="Comic Sans MS" charset="0"/>
              </a:rPr>
              <a:t>(g(n)) </a:t>
            </a:r>
            <a:r>
              <a:rPr lang="en-US" sz="2000" dirty="0"/>
              <a:t>if and only if </a:t>
            </a:r>
            <a:r>
              <a:rPr lang="en-US" sz="2000" dirty="0">
                <a:latin typeface="Comic Sans MS" charset="0"/>
              </a:rPr>
              <a:t>g(n) = </a:t>
            </a:r>
            <a:r>
              <a:rPr lang="el-GR" dirty="0">
                <a:latin typeface="Comic Sans MS" charset="0"/>
                <a:sym typeface="Symbol" charset="2"/>
              </a:rPr>
              <a:t>Θ</a:t>
            </a:r>
            <a:r>
              <a:rPr lang="en-US" sz="2000" dirty="0">
                <a:latin typeface="Comic Sans MS" charset="0"/>
              </a:rPr>
              <a:t>(f(n))</a:t>
            </a:r>
          </a:p>
          <a:p>
            <a:r>
              <a:rPr lang="en-US" sz="2400" dirty="0"/>
              <a:t>Transpose symmetry:</a:t>
            </a:r>
          </a:p>
          <a:p>
            <a:pPr lvl="1"/>
            <a:r>
              <a:rPr lang="en-US" sz="2000" dirty="0">
                <a:latin typeface="Comic Sans MS" charset="0"/>
              </a:rPr>
              <a:t>f(n) = O(g(n)) </a:t>
            </a:r>
            <a:r>
              <a:rPr lang="en-US" sz="2000" dirty="0"/>
              <a:t>if and only if </a:t>
            </a:r>
            <a:r>
              <a:rPr lang="en-US" sz="2000" dirty="0">
                <a:latin typeface="Comic Sans MS" charset="0"/>
              </a:rPr>
              <a:t>g(n) = </a:t>
            </a:r>
            <a:r>
              <a:rPr lang="en-US" sz="2000" dirty="0">
                <a:latin typeface="Comic Sans MS" charset="0"/>
                <a:sym typeface="Symbol" charset="2"/>
              </a:rPr>
              <a:t>𝝮</a:t>
            </a:r>
            <a:r>
              <a:rPr lang="en-US" sz="2000" dirty="0">
                <a:latin typeface="Comic Sans MS" charset="0"/>
              </a:rPr>
              <a:t>(f(n))</a:t>
            </a:r>
          </a:p>
        </p:txBody>
      </p:sp>
    </p:spTree>
    <p:extLst>
      <p:ext uri="{BB962C8B-B14F-4D97-AF65-F5344CB8AC3E}">
        <p14:creationId xmlns:p14="http://schemas.microsoft.com/office/powerpoint/2010/main" val="338687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B8D794-6B97-CC46-AFAD-97188DCDB786}" type="slidenum">
              <a:rPr lang="en-US"/>
              <a:pPr/>
              <a:t>15</a:t>
            </a:fld>
            <a:endParaRPr lang="en-US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0932" y="100013"/>
            <a:ext cx="8857585" cy="906462"/>
          </a:xfrm>
        </p:spPr>
        <p:txBody>
          <a:bodyPr/>
          <a:lstStyle/>
          <a:p>
            <a:r>
              <a:rPr lang="en-US" dirty="0"/>
              <a:t>Asymptotic Notations in Equations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214438"/>
            <a:ext cx="8404056" cy="5076825"/>
          </a:xfrm>
        </p:spPr>
        <p:txBody>
          <a:bodyPr/>
          <a:lstStyle/>
          <a:p>
            <a:r>
              <a:rPr lang="en-US" dirty="0"/>
              <a:t>On the right-hand side</a:t>
            </a:r>
          </a:p>
          <a:p>
            <a:pPr lvl="1"/>
            <a:r>
              <a:rPr lang="el-GR" dirty="0">
                <a:latin typeface="Comic Sans MS" charset="0"/>
                <a:sym typeface="Symbol" charset="2"/>
              </a:rPr>
              <a:t>Θ</a:t>
            </a:r>
            <a:r>
              <a:rPr lang="en-US" dirty="0">
                <a:latin typeface="Comic Sans MS" charset="0"/>
              </a:rPr>
              <a:t>(n</a:t>
            </a:r>
            <a:r>
              <a:rPr lang="en-US" baseline="30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)</a:t>
            </a:r>
            <a:r>
              <a:rPr lang="en-US" dirty="0"/>
              <a:t> stands for some anonymous function in </a:t>
            </a:r>
            <a:r>
              <a:rPr lang="el-GR" dirty="0">
                <a:latin typeface="Comic Sans MS" charset="0"/>
                <a:sym typeface="Symbol" charset="2"/>
              </a:rPr>
              <a:t>Θ</a:t>
            </a:r>
            <a:r>
              <a:rPr lang="en-US" dirty="0">
                <a:latin typeface="Comic Sans MS" charset="0"/>
              </a:rPr>
              <a:t>(n</a:t>
            </a:r>
            <a:r>
              <a:rPr lang="en-US" baseline="30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)</a:t>
            </a:r>
          </a:p>
          <a:p>
            <a:pPr lvl="1">
              <a:buFontTx/>
              <a:buNone/>
            </a:pPr>
            <a:r>
              <a:rPr lang="en-US" dirty="0">
                <a:latin typeface="Comic Sans MS" charset="0"/>
              </a:rPr>
              <a:t>2n</a:t>
            </a:r>
            <a:r>
              <a:rPr lang="en-US" baseline="30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 + 3n + 1 = 2n</a:t>
            </a:r>
            <a:r>
              <a:rPr lang="en-US" baseline="30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 + </a:t>
            </a:r>
            <a:r>
              <a:rPr lang="el-GR" dirty="0">
                <a:latin typeface="Comic Sans MS" charset="0"/>
                <a:sym typeface="Symbol" charset="2"/>
              </a:rPr>
              <a:t>Θ</a:t>
            </a:r>
            <a:r>
              <a:rPr lang="en-US" dirty="0">
                <a:latin typeface="Comic Sans MS" charset="0"/>
                <a:sym typeface="Symbol" charset="2"/>
              </a:rPr>
              <a:t>(n)</a:t>
            </a:r>
            <a:r>
              <a:rPr lang="en-US" dirty="0">
                <a:sym typeface="Symbol" charset="2"/>
              </a:rPr>
              <a:t>  means: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CC0000"/>
                </a:solidFill>
              </a:rPr>
              <a:t>There exists a function</a:t>
            </a:r>
            <a:r>
              <a:rPr lang="en-US" dirty="0">
                <a:solidFill>
                  <a:srgbClr val="CC0000"/>
                </a:solidFill>
                <a:latin typeface="Comic Sans MS" charset="0"/>
              </a:rPr>
              <a:t> f(n) </a:t>
            </a:r>
            <a:r>
              <a:rPr lang="en-US" dirty="0">
                <a:solidFill>
                  <a:srgbClr val="CC0000"/>
                </a:solidFill>
                <a:latin typeface="Comic Sans MS" charset="0"/>
                <a:sym typeface="Symbol" charset="2"/>
              </a:rPr>
              <a:t>∈ </a:t>
            </a:r>
            <a:r>
              <a:rPr lang="el-GR" dirty="0">
                <a:solidFill>
                  <a:srgbClr val="CC0000"/>
                </a:solidFill>
                <a:latin typeface="Comic Sans MS" charset="0"/>
                <a:sym typeface="Symbol" charset="2"/>
              </a:rPr>
              <a:t>Θ</a:t>
            </a:r>
            <a:r>
              <a:rPr lang="en-US" dirty="0">
                <a:solidFill>
                  <a:srgbClr val="CC0000"/>
                </a:solidFill>
                <a:latin typeface="Comic Sans MS" charset="0"/>
                <a:sym typeface="Symbol" charset="2"/>
              </a:rPr>
              <a:t>(n)</a:t>
            </a:r>
            <a:r>
              <a:rPr lang="en-US" dirty="0">
                <a:solidFill>
                  <a:srgbClr val="CC0000"/>
                </a:solidFill>
                <a:sym typeface="Symbol" charset="2"/>
              </a:rPr>
              <a:t> such that 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CC0000"/>
                </a:solidFill>
                <a:sym typeface="Symbol" charset="2"/>
              </a:rPr>
              <a:t>		</a:t>
            </a:r>
            <a:r>
              <a:rPr lang="en-US" dirty="0">
                <a:solidFill>
                  <a:srgbClr val="CC0000"/>
                </a:solidFill>
                <a:latin typeface="Comic Sans MS" charset="0"/>
              </a:rPr>
              <a:t>2n</a:t>
            </a:r>
            <a:r>
              <a:rPr lang="en-US" baseline="30000" dirty="0">
                <a:solidFill>
                  <a:srgbClr val="CC0000"/>
                </a:solidFill>
                <a:latin typeface="Comic Sans MS" charset="0"/>
              </a:rPr>
              <a:t>2</a:t>
            </a:r>
            <a:r>
              <a:rPr lang="en-US" dirty="0">
                <a:solidFill>
                  <a:srgbClr val="CC0000"/>
                </a:solidFill>
                <a:latin typeface="Comic Sans MS" charset="0"/>
              </a:rPr>
              <a:t> + 3n + 1 = 2n</a:t>
            </a:r>
            <a:r>
              <a:rPr lang="en-US" baseline="30000" dirty="0">
                <a:solidFill>
                  <a:srgbClr val="CC0000"/>
                </a:solidFill>
                <a:latin typeface="Comic Sans MS" charset="0"/>
              </a:rPr>
              <a:t>2</a:t>
            </a:r>
            <a:r>
              <a:rPr lang="en-US" dirty="0">
                <a:solidFill>
                  <a:srgbClr val="CC0000"/>
                </a:solidFill>
                <a:latin typeface="Comic Sans MS" charset="0"/>
              </a:rPr>
              <a:t> + f(n)</a:t>
            </a:r>
            <a:endParaRPr lang="en-US" dirty="0">
              <a:solidFill>
                <a:srgbClr val="CC0000"/>
              </a:solidFill>
              <a:sym typeface="Symbol" charset="2"/>
            </a:endParaRPr>
          </a:p>
          <a:p>
            <a:r>
              <a:rPr lang="en-US" dirty="0">
                <a:sym typeface="Symbol" charset="2"/>
              </a:rPr>
              <a:t>On the left-hand side</a:t>
            </a:r>
          </a:p>
          <a:p>
            <a:pPr lvl="1">
              <a:buFontTx/>
              <a:buNone/>
            </a:pPr>
            <a:r>
              <a:rPr lang="en-US" dirty="0">
                <a:latin typeface="Comic Sans MS" charset="0"/>
              </a:rPr>
              <a:t>2n</a:t>
            </a:r>
            <a:r>
              <a:rPr lang="en-US" baseline="30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 + </a:t>
            </a:r>
            <a:r>
              <a:rPr lang="el-GR" dirty="0">
                <a:latin typeface="Comic Sans MS" charset="0"/>
                <a:sym typeface="Symbol" charset="2"/>
              </a:rPr>
              <a:t>Θ</a:t>
            </a:r>
            <a:r>
              <a:rPr lang="en-US" dirty="0">
                <a:latin typeface="Comic Sans MS" charset="0"/>
                <a:sym typeface="Symbol" charset="2"/>
              </a:rPr>
              <a:t>(n)</a:t>
            </a:r>
            <a:r>
              <a:rPr lang="en-US" dirty="0">
                <a:sym typeface="Symbol" charset="2"/>
              </a:rPr>
              <a:t> = </a:t>
            </a:r>
            <a:r>
              <a:rPr lang="el-GR" dirty="0">
                <a:latin typeface="Comic Sans MS" charset="0"/>
                <a:sym typeface="Symbol" charset="2"/>
              </a:rPr>
              <a:t>Θ</a:t>
            </a:r>
            <a:r>
              <a:rPr lang="en-US" dirty="0">
                <a:latin typeface="Comic Sans MS" charset="0"/>
                <a:sym typeface="Symbol" charset="2"/>
              </a:rPr>
              <a:t>(n</a:t>
            </a:r>
            <a:r>
              <a:rPr lang="en-US" baseline="30000" dirty="0">
                <a:latin typeface="Comic Sans MS" charset="0"/>
                <a:sym typeface="Symbol" charset="2"/>
              </a:rPr>
              <a:t>2</a:t>
            </a:r>
            <a:r>
              <a:rPr lang="en-US" dirty="0">
                <a:latin typeface="Comic Sans MS" charset="0"/>
                <a:sym typeface="Symbol" charset="2"/>
              </a:rPr>
              <a:t>)</a:t>
            </a:r>
            <a:endParaRPr lang="en-US" dirty="0">
              <a:sym typeface="Symbol" charset="2"/>
            </a:endParaRPr>
          </a:p>
          <a:p>
            <a:pPr lvl="1">
              <a:buFontTx/>
              <a:buNone/>
            </a:pPr>
            <a:r>
              <a:rPr lang="en-US" dirty="0">
                <a:solidFill>
                  <a:srgbClr val="CC0000"/>
                </a:solidFill>
                <a:sym typeface="Symbol" charset="2"/>
              </a:rPr>
              <a:t>No matter how the anonymous function is chosen on the left-hand side, there is a way to choose the anonymous function on the right-hand side to make the equation valid.</a:t>
            </a:r>
          </a:p>
        </p:txBody>
      </p:sp>
    </p:spTree>
    <p:extLst>
      <p:ext uri="{BB962C8B-B14F-4D97-AF65-F5344CB8AC3E}">
        <p14:creationId xmlns:p14="http://schemas.microsoft.com/office/powerpoint/2010/main" val="3313182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</a:t>
            </a:r>
          </a:p>
        </p:txBody>
      </p:sp>
      <p:sp>
        <p:nvSpPr>
          <p:cNvPr id="1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35EB61-2A33-1A47-9CDE-FA068077123E}" type="slidenum">
              <a:rPr lang="en-US"/>
              <a:pPr/>
              <a:t>16</a:t>
            </a:fld>
            <a:endParaRPr lang="en-US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478" y="100013"/>
            <a:ext cx="8818305" cy="906462"/>
          </a:xfrm>
        </p:spPr>
        <p:txBody>
          <a:bodyPr/>
          <a:lstStyle/>
          <a:p>
            <a:r>
              <a:rPr lang="en-US" dirty="0"/>
              <a:t>Some Simple Summation Formulas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sz="2400"/>
              <a:t>Arithmetic series: </a:t>
            </a:r>
          </a:p>
          <a:p>
            <a:pPr>
              <a:lnSpc>
                <a:spcPct val="200000"/>
              </a:lnSpc>
            </a:pPr>
            <a:r>
              <a:rPr lang="en-US" sz="2400"/>
              <a:t>Geometric series:</a:t>
            </a:r>
          </a:p>
          <a:p>
            <a:pPr lvl="1">
              <a:lnSpc>
                <a:spcPct val="200000"/>
              </a:lnSpc>
            </a:pPr>
            <a:r>
              <a:rPr lang="en-US" sz="2000"/>
              <a:t>Special case: </a:t>
            </a:r>
            <a:r>
              <a:rPr lang="en-US" sz="2000">
                <a:latin typeface="Monotype Corsiva" charset="0"/>
              </a:rPr>
              <a:t>x &lt; 1:</a:t>
            </a:r>
          </a:p>
          <a:p>
            <a:pPr>
              <a:lnSpc>
                <a:spcPct val="200000"/>
              </a:lnSpc>
            </a:pPr>
            <a:r>
              <a:rPr lang="en-US" sz="2400"/>
              <a:t>Harmonic series:</a:t>
            </a:r>
          </a:p>
          <a:p>
            <a:pPr>
              <a:lnSpc>
                <a:spcPct val="200000"/>
              </a:lnSpc>
            </a:pPr>
            <a:r>
              <a:rPr lang="en-US" sz="2400"/>
              <a:t>Other important formulas:</a:t>
            </a:r>
          </a:p>
        </p:txBody>
      </p:sp>
      <p:graphicFrame>
        <p:nvGraphicFramePr>
          <p:cNvPr id="161796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545263" y="1349375"/>
          <a:ext cx="8001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1" name="Equation" r:id="rId4" imgW="533160" imgH="393480" progId="Equation.3">
                  <p:embed/>
                </p:oleObj>
              </mc:Choice>
              <mc:Fallback>
                <p:oleObj name="Equation" r:id="rId4" imgW="533160" imgH="393480" progId="Equation.3">
                  <p:embed/>
                  <p:pic>
                    <p:nvPicPr>
                      <p:cNvPr id="1617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5263" y="1349375"/>
                        <a:ext cx="80010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797" name="Object 5"/>
          <p:cNvGraphicFramePr>
            <a:graphicFrameLocks noChangeAspect="1"/>
          </p:cNvGraphicFramePr>
          <p:nvPr/>
        </p:nvGraphicFramePr>
        <p:xfrm>
          <a:off x="4545013" y="1333500"/>
          <a:ext cx="197961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2" name="Equation" r:id="rId6" imgW="1320480" imgH="431640" progId="Equation.3">
                  <p:embed/>
                </p:oleObj>
              </mc:Choice>
              <mc:Fallback>
                <p:oleObj name="Equation" r:id="rId6" imgW="1320480" imgH="431640" progId="Equation.3">
                  <p:embed/>
                  <p:pic>
                    <p:nvPicPr>
                      <p:cNvPr id="1617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5013" y="1333500"/>
                        <a:ext cx="197961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798" name="Object 6"/>
          <p:cNvGraphicFramePr>
            <a:graphicFrameLocks noChangeAspect="1"/>
          </p:cNvGraphicFramePr>
          <p:nvPr/>
        </p:nvGraphicFramePr>
        <p:xfrm>
          <a:off x="7215188" y="2117725"/>
          <a:ext cx="1350962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3" name="Equation" r:id="rId8" imgW="901440" imgH="419040" progId="Equation.3">
                  <p:embed/>
                </p:oleObj>
              </mc:Choice>
              <mc:Fallback>
                <p:oleObj name="Equation" r:id="rId8" imgW="901440" imgH="419040" progId="Equation.3">
                  <p:embed/>
                  <p:pic>
                    <p:nvPicPr>
                      <p:cNvPr id="1617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5188" y="2117725"/>
                        <a:ext cx="1350962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799" name="Object 7"/>
          <p:cNvGraphicFramePr>
            <a:graphicFrameLocks noChangeAspect="1"/>
          </p:cNvGraphicFramePr>
          <p:nvPr/>
        </p:nvGraphicFramePr>
        <p:xfrm>
          <a:off x="4545013" y="2125663"/>
          <a:ext cx="260826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4" name="Equation" r:id="rId10" imgW="1739880" imgH="431640" progId="Equation.3">
                  <p:embed/>
                </p:oleObj>
              </mc:Choice>
              <mc:Fallback>
                <p:oleObj name="Equation" r:id="rId10" imgW="1739880" imgH="431640" progId="Equation.3">
                  <p:embed/>
                  <p:pic>
                    <p:nvPicPr>
                      <p:cNvPr id="16179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5013" y="2125663"/>
                        <a:ext cx="260826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00" name="Object 8"/>
          <p:cNvGraphicFramePr>
            <a:graphicFrameLocks noChangeAspect="1"/>
          </p:cNvGraphicFramePr>
          <p:nvPr/>
        </p:nvGraphicFramePr>
        <p:xfrm>
          <a:off x="5387975" y="2940050"/>
          <a:ext cx="5143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5" name="Equation" r:id="rId12" imgW="342720" imgH="393480" progId="Equation.3">
                  <p:embed/>
                </p:oleObj>
              </mc:Choice>
              <mc:Fallback>
                <p:oleObj name="Equation" r:id="rId12" imgW="342720" imgH="393480" progId="Equation.3">
                  <p:embed/>
                  <p:pic>
                    <p:nvPicPr>
                      <p:cNvPr id="16180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7975" y="2940050"/>
                        <a:ext cx="51435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01" name="Object 9"/>
          <p:cNvGraphicFramePr>
            <a:graphicFrameLocks noChangeAspect="1"/>
          </p:cNvGraphicFramePr>
          <p:nvPr/>
        </p:nvGraphicFramePr>
        <p:xfrm>
          <a:off x="4545013" y="2919413"/>
          <a:ext cx="7429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6" name="Equation" r:id="rId14" imgW="495000" imgH="431640" progId="Equation.3">
                  <p:embed/>
                </p:oleObj>
              </mc:Choice>
              <mc:Fallback>
                <p:oleObj name="Equation" r:id="rId14" imgW="495000" imgH="431640" progId="Equation.3">
                  <p:embed/>
                  <p:pic>
                    <p:nvPicPr>
                      <p:cNvPr id="16180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5013" y="2919413"/>
                        <a:ext cx="7429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02" name="Object 10"/>
          <p:cNvGraphicFramePr>
            <a:graphicFrameLocks noChangeAspect="1"/>
          </p:cNvGraphicFramePr>
          <p:nvPr/>
        </p:nvGraphicFramePr>
        <p:xfrm>
          <a:off x="6489700" y="3862388"/>
          <a:ext cx="5715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7" name="Equation" r:id="rId16" imgW="380880" imgH="177480" progId="Equation.3">
                  <p:embed/>
                </p:oleObj>
              </mc:Choice>
              <mc:Fallback>
                <p:oleObj name="Equation" r:id="rId16" imgW="380880" imgH="177480" progId="Equation.3">
                  <p:embed/>
                  <p:pic>
                    <p:nvPicPr>
                      <p:cNvPr id="16180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9700" y="3862388"/>
                        <a:ext cx="5715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03" name="Object 11"/>
          <p:cNvGraphicFramePr>
            <a:graphicFrameLocks noChangeAspect="1"/>
          </p:cNvGraphicFramePr>
          <p:nvPr/>
        </p:nvGraphicFramePr>
        <p:xfrm>
          <a:off x="4545013" y="3711575"/>
          <a:ext cx="190341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8" name="Equation" r:id="rId18" imgW="1269720" imgH="431640" progId="Equation.3">
                  <p:embed/>
                </p:oleObj>
              </mc:Choice>
              <mc:Fallback>
                <p:oleObj name="Equation" r:id="rId18" imgW="1269720" imgH="431640" progId="Equation.3">
                  <p:embed/>
                  <p:pic>
                    <p:nvPicPr>
                      <p:cNvPr id="16180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5013" y="3711575"/>
                        <a:ext cx="190341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04" name="Object 12"/>
          <p:cNvGraphicFramePr>
            <a:graphicFrameLocks noChangeAspect="1"/>
          </p:cNvGraphicFramePr>
          <p:nvPr/>
        </p:nvGraphicFramePr>
        <p:xfrm>
          <a:off x="4545013" y="4505325"/>
          <a:ext cx="6667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9" name="Equation" r:id="rId20" imgW="444240" imgH="431640" progId="Equation.3">
                  <p:embed/>
                </p:oleObj>
              </mc:Choice>
              <mc:Fallback>
                <p:oleObj name="Equation" r:id="rId20" imgW="444240" imgH="431640" progId="Equation.3">
                  <p:embed/>
                  <p:pic>
                    <p:nvPicPr>
                      <p:cNvPr id="16180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5013" y="4505325"/>
                        <a:ext cx="6667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05" name="Object 13"/>
          <p:cNvGraphicFramePr>
            <a:graphicFrameLocks noChangeAspect="1"/>
          </p:cNvGraphicFramePr>
          <p:nvPr/>
        </p:nvGraphicFramePr>
        <p:xfrm>
          <a:off x="5202238" y="4678363"/>
          <a:ext cx="7239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0" name="Equation" r:id="rId22" imgW="482400" imgH="203040" progId="Equation.3">
                  <p:embed/>
                </p:oleObj>
              </mc:Choice>
              <mc:Fallback>
                <p:oleObj name="Equation" r:id="rId22" imgW="482400" imgH="203040" progId="Equation.3">
                  <p:embed/>
                  <p:pic>
                    <p:nvPicPr>
                      <p:cNvPr id="16180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2238" y="4678363"/>
                        <a:ext cx="7239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06" name="Object 14"/>
          <p:cNvGraphicFramePr>
            <a:graphicFrameLocks noChangeAspect="1"/>
          </p:cNvGraphicFramePr>
          <p:nvPr/>
        </p:nvGraphicFramePr>
        <p:xfrm>
          <a:off x="7018338" y="5302250"/>
          <a:ext cx="9144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1" name="Equation" r:id="rId24" imgW="609480" imgH="419040" progId="Equation.3">
                  <p:embed/>
                </p:oleObj>
              </mc:Choice>
              <mc:Fallback>
                <p:oleObj name="Equation" r:id="rId24" imgW="609480" imgH="419040" progId="Equation.3">
                  <p:embed/>
                  <p:pic>
                    <p:nvPicPr>
                      <p:cNvPr id="16180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8338" y="5302250"/>
                        <a:ext cx="91440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807" name="Object 15"/>
          <p:cNvGraphicFramePr>
            <a:graphicFrameLocks noChangeAspect="1"/>
          </p:cNvGraphicFramePr>
          <p:nvPr/>
        </p:nvGraphicFramePr>
        <p:xfrm>
          <a:off x="4545013" y="5299075"/>
          <a:ext cx="243681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2" name="Equation" r:id="rId26" imgW="1625400" imgH="431640" progId="Equation.3">
                  <p:embed/>
                </p:oleObj>
              </mc:Choice>
              <mc:Fallback>
                <p:oleObj name="Equation" r:id="rId26" imgW="1625400" imgH="431640" progId="Equation.3">
                  <p:embed/>
                  <p:pic>
                    <p:nvPicPr>
                      <p:cNvPr id="16180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5013" y="5299075"/>
                        <a:ext cx="243681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81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171B1-F5F6-D241-BD50-BAC2379A2C1C}" type="slidenum">
              <a:rPr lang="en-US"/>
              <a:pPr/>
              <a:t>17</a:t>
            </a:fld>
            <a:endParaRPr lang="en-US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Readings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08463" y="2776538"/>
            <a:ext cx="4332287" cy="2039937"/>
          </a:xfrm>
        </p:spPr>
        <p:txBody>
          <a:bodyPr/>
          <a:lstStyle/>
          <a:p>
            <a:r>
              <a:rPr lang="en-US" sz="2400"/>
              <a:t>Chapter 3</a:t>
            </a:r>
            <a:endParaRPr lang="fr-FR" sz="2400"/>
          </a:p>
          <a:p>
            <a:r>
              <a:rPr lang="fr-FR" sz="2400"/>
              <a:t>Apendix A</a:t>
            </a:r>
          </a:p>
          <a:p>
            <a:pPr>
              <a:buFontTx/>
              <a:buNone/>
            </a:pPr>
            <a:endParaRPr lang="fr-FR" sz="2400"/>
          </a:p>
          <a:p>
            <a:endParaRPr lang="en-US" sz="2400"/>
          </a:p>
        </p:txBody>
      </p:sp>
      <p:pic>
        <p:nvPicPr>
          <p:cNvPr id="176132" name="Picture 4" descr="mrayztno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1271588" y="2141538"/>
            <a:ext cx="3095625" cy="2708275"/>
          </a:xfrm>
          <a:noFill/>
          <a:ln/>
        </p:spPr>
      </p:pic>
    </p:spTree>
    <p:extLst>
      <p:ext uri="{BB962C8B-B14F-4D97-AF65-F5344CB8AC3E}">
        <p14:creationId xmlns:p14="http://schemas.microsoft.com/office/powerpoint/2010/main" val="10548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2231-2927-BE42-9BDD-450DFB22C97C}" type="slidenum">
              <a:rPr lang="en-US"/>
              <a:pPr/>
              <a:t>2</a:t>
            </a:fld>
            <a:endParaRPr 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 Analysis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amount of resources used by the algorithm</a:t>
            </a:r>
          </a:p>
          <a:p>
            <a:pPr lvl="1"/>
            <a:r>
              <a:rPr lang="en-US"/>
              <a:t>Space</a:t>
            </a:r>
          </a:p>
          <a:p>
            <a:pPr lvl="1"/>
            <a:r>
              <a:rPr lang="en-US"/>
              <a:t>Computational time</a:t>
            </a:r>
          </a:p>
          <a:p>
            <a:r>
              <a:rPr lang="en-US"/>
              <a:t>Running time:</a:t>
            </a:r>
          </a:p>
          <a:p>
            <a:pPr lvl="1"/>
            <a:r>
              <a:rPr lang="en-US"/>
              <a:t>The number of primitive operations (steps) executed before termination</a:t>
            </a:r>
          </a:p>
          <a:p>
            <a:r>
              <a:rPr lang="en-US"/>
              <a:t>Order of growth </a:t>
            </a:r>
          </a:p>
          <a:p>
            <a:pPr lvl="1"/>
            <a:r>
              <a:rPr lang="en-US"/>
              <a:t>The leading term of a formula</a:t>
            </a:r>
          </a:p>
          <a:p>
            <a:pPr lvl="1"/>
            <a:r>
              <a:rPr lang="en-US"/>
              <a:t>Expresses the behavior of a function toward infinity</a:t>
            </a:r>
          </a:p>
        </p:txBody>
      </p:sp>
    </p:spTree>
    <p:extLst>
      <p:ext uri="{BB962C8B-B14F-4D97-AF65-F5344CB8AC3E}">
        <p14:creationId xmlns:p14="http://schemas.microsoft.com/office/powerpoint/2010/main" val="184539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2C46F-4365-5445-ADA9-01D06B6929EA}" type="slidenum">
              <a:rPr lang="en-US"/>
              <a:pPr/>
              <a:t>3</a:t>
            </a:fld>
            <a:endParaRPr lang="en-US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Asymptotic Notations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7" y="1214438"/>
            <a:ext cx="8636021" cy="5076825"/>
          </a:xfrm>
        </p:spPr>
        <p:txBody>
          <a:bodyPr/>
          <a:lstStyle/>
          <a:p>
            <a:pPr marL="533400" indent="-533400">
              <a:lnSpc>
                <a:spcPct val="180000"/>
              </a:lnSpc>
            </a:pPr>
            <a:r>
              <a:rPr lang="en-US" sz="2400" dirty="0"/>
              <a:t>A way to describe behavior of functions in the limit</a:t>
            </a:r>
          </a:p>
          <a:p>
            <a:pPr marL="914400" lvl="1" indent="-457200">
              <a:lnSpc>
                <a:spcPct val="180000"/>
              </a:lnSpc>
            </a:pPr>
            <a:r>
              <a:rPr lang="en-US" sz="2000" dirty="0"/>
              <a:t>How we indicate running times of algorithms</a:t>
            </a:r>
          </a:p>
          <a:p>
            <a:pPr marL="914400" lvl="1" indent="-457200">
              <a:lnSpc>
                <a:spcPct val="180000"/>
              </a:lnSpc>
            </a:pPr>
            <a:r>
              <a:rPr lang="en-US" sz="2000" dirty="0"/>
              <a:t>Describe the running time of an algorithm as n grows to </a:t>
            </a:r>
            <a:r>
              <a:rPr lang="en-US" dirty="0">
                <a:sym typeface="Symbol" charset="2"/>
              </a:rPr>
              <a:t>∞</a:t>
            </a:r>
          </a:p>
          <a:p>
            <a:pPr marL="533400" indent="-533400">
              <a:lnSpc>
                <a:spcPct val="180000"/>
              </a:lnSpc>
            </a:pPr>
            <a:r>
              <a:rPr lang="en-US" sz="2400" dirty="0"/>
              <a:t>O notation: asymptotic “less than”:        f(n) “</a:t>
            </a:r>
            <a:r>
              <a:rPr lang="en-US" sz="2400" dirty="0">
                <a:ea typeface="Arial" charset="0"/>
                <a:cs typeface="Arial" charset="0"/>
              </a:rPr>
              <a:t>≤</a:t>
            </a:r>
            <a:r>
              <a:rPr lang="en-US" sz="2400" dirty="0"/>
              <a:t>” g(n)</a:t>
            </a:r>
          </a:p>
          <a:p>
            <a:pPr marL="533400" indent="-533400">
              <a:lnSpc>
                <a:spcPct val="180000"/>
              </a:lnSpc>
            </a:pPr>
            <a:r>
              <a:rPr lang="en-US" sz="2400" dirty="0">
                <a:sym typeface="Symbol" charset="2"/>
              </a:rPr>
              <a:t>𝝮 notation: asymptotic “greater than”: 	</a:t>
            </a:r>
            <a:r>
              <a:rPr lang="en-US" sz="2400" dirty="0"/>
              <a:t>f(n) “</a:t>
            </a:r>
            <a:r>
              <a:rPr lang="en-US" sz="2400" dirty="0">
                <a:ea typeface="Arial" charset="0"/>
                <a:cs typeface="Arial" charset="0"/>
              </a:rPr>
              <a:t>≥</a:t>
            </a:r>
            <a:r>
              <a:rPr lang="en-US" sz="2400" dirty="0"/>
              <a:t>” g(n)</a:t>
            </a:r>
          </a:p>
          <a:p>
            <a:pPr marL="533400" indent="-533400">
              <a:lnSpc>
                <a:spcPct val="180000"/>
              </a:lnSpc>
            </a:pPr>
            <a:r>
              <a:rPr lang="el-GR" sz="2400" dirty="0">
                <a:sym typeface="Symbol" charset="2"/>
              </a:rPr>
              <a:t>Θ</a:t>
            </a:r>
            <a:r>
              <a:rPr lang="en-US" sz="2400" dirty="0">
                <a:sym typeface="Symbol" charset="2"/>
              </a:rPr>
              <a:t> notation: asymptotic “equality”:          f(n) “=” g(n)</a:t>
            </a:r>
          </a:p>
        </p:txBody>
      </p:sp>
    </p:spTree>
    <p:extLst>
      <p:ext uri="{BB962C8B-B14F-4D97-AF65-F5344CB8AC3E}">
        <p14:creationId xmlns:p14="http://schemas.microsoft.com/office/powerpoint/2010/main" val="2985025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444695" y="6397625"/>
            <a:ext cx="2895600" cy="323850"/>
          </a:xfrm>
        </p:spPr>
        <p:txBody>
          <a:bodyPr/>
          <a:lstStyle/>
          <a:p>
            <a:r>
              <a:rPr lang="en-US"/>
              <a:t>CS 477/677 - Lecture 2</a:t>
            </a:r>
          </a:p>
        </p:txBody>
      </p:sp>
      <p:sp>
        <p:nvSpPr>
          <p:cNvPr id="1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D17AA-9128-5042-A673-FF4F28443F65}" type="slidenum">
              <a:rPr lang="en-US"/>
              <a:pPr/>
              <a:t>4</a:t>
            </a:fld>
            <a:endParaRPr 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Logarithms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8472149" cy="50768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/>
              <a:t>In algorithm analysis we often use the notation </a:t>
            </a:r>
            <a:r>
              <a:rPr lang="en-US" sz="2400">
                <a:solidFill>
                  <a:srgbClr val="CC0000"/>
                </a:solidFill>
              </a:rPr>
              <a:t>“</a:t>
            </a:r>
            <a:r>
              <a:rPr lang="en-US" sz="2400">
                <a:solidFill>
                  <a:srgbClr val="CC0000"/>
                </a:solidFill>
                <a:latin typeface="Comic Sans MS" charset="0"/>
              </a:rPr>
              <a:t>log n</a:t>
            </a:r>
            <a:r>
              <a:rPr lang="en-US" sz="2400">
                <a:solidFill>
                  <a:srgbClr val="CC0000"/>
                </a:solidFill>
              </a:rPr>
              <a:t>”</a:t>
            </a:r>
            <a:r>
              <a:rPr lang="en-US" sz="2400"/>
              <a:t> without specifying the base</a:t>
            </a:r>
          </a:p>
        </p:txBody>
      </p:sp>
      <p:graphicFrame>
        <p:nvGraphicFramePr>
          <p:cNvPr id="149508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647950" y="2616200"/>
          <a:ext cx="18288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9" name="Equation" r:id="rId4" imgW="774360" imgH="457200" progId="Equation.3">
                  <p:embed/>
                </p:oleObj>
              </mc:Choice>
              <mc:Fallback>
                <p:oleObj name="Equation" r:id="rId4" imgW="7743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7950" y="2616200"/>
                        <a:ext cx="1828800" cy="10795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09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419725" y="3765550"/>
          <a:ext cx="1116013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0" name="Equation" r:id="rId6" imgW="533160" imgH="228600" progId="Equation.3">
                  <p:embed/>
                </p:oleObj>
              </mc:Choice>
              <mc:Fallback>
                <p:oleObj name="Equation" r:id="rId6" imgW="533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9725" y="3765550"/>
                        <a:ext cx="1116013" cy="47783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9510" name="Text Box 6"/>
          <p:cNvSpPr txBox="1">
            <a:spLocks noChangeArrowheads="1"/>
          </p:cNvSpPr>
          <p:nvPr/>
        </p:nvSpPr>
        <p:spPr bwMode="auto">
          <a:xfrm>
            <a:off x="483543" y="2701925"/>
            <a:ext cx="19800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entury Gothic" panose="020B0502020202020204" pitchFamily="34" charset="0"/>
              </a:rPr>
              <a:t>Binary logarithm</a:t>
            </a:r>
          </a:p>
        </p:txBody>
      </p:sp>
      <p:sp>
        <p:nvSpPr>
          <p:cNvPr id="149511" name="Text Box 7"/>
          <p:cNvSpPr txBox="1">
            <a:spLocks noChangeArrowheads="1"/>
          </p:cNvSpPr>
          <p:nvPr/>
        </p:nvSpPr>
        <p:spPr bwMode="auto">
          <a:xfrm>
            <a:off x="483543" y="3236913"/>
            <a:ext cx="21307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Century Gothic" panose="020B0502020202020204" pitchFamily="34" charset="0"/>
              </a:rPr>
              <a:t>Natural logarithm</a:t>
            </a:r>
          </a:p>
        </p:txBody>
      </p:sp>
      <p:graphicFrame>
        <p:nvGraphicFramePr>
          <p:cNvPr id="149512" name="Object 8"/>
          <p:cNvGraphicFramePr>
            <a:graphicFrameLocks noChangeAspect="1"/>
          </p:cNvGraphicFramePr>
          <p:nvPr/>
        </p:nvGraphicFramePr>
        <p:xfrm>
          <a:off x="5419725" y="2686050"/>
          <a:ext cx="2655888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1" name="Equation" r:id="rId8" imgW="1295280" imgH="457200" progId="Equation.3">
                  <p:embed/>
                </p:oleObj>
              </mc:Choice>
              <mc:Fallback>
                <p:oleObj name="Equation" r:id="rId8" imgW="12952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9725" y="2686050"/>
                        <a:ext cx="2655888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13" name="Object 9"/>
          <p:cNvGraphicFramePr>
            <a:graphicFrameLocks noChangeAspect="1"/>
          </p:cNvGraphicFramePr>
          <p:nvPr/>
        </p:nvGraphicFramePr>
        <p:xfrm>
          <a:off x="6610350" y="3789363"/>
          <a:ext cx="9493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" name="Equation" r:id="rId10" imgW="444240" imgH="203040" progId="Equation.3">
                  <p:embed/>
                </p:oleObj>
              </mc:Choice>
              <mc:Fallback>
                <p:oleObj name="Equation" r:id="rId10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3789363"/>
                        <a:ext cx="949325" cy="433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14" name="Object 10"/>
          <p:cNvGraphicFramePr>
            <a:graphicFrameLocks noChangeAspect="1"/>
          </p:cNvGraphicFramePr>
          <p:nvPr/>
        </p:nvGraphicFramePr>
        <p:xfrm>
          <a:off x="5448300" y="4354513"/>
          <a:ext cx="1111250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" name="Equation" r:id="rId12" imgW="533160" imgH="203040" progId="Equation.3">
                  <p:embed/>
                </p:oleObj>
              </mc:Choice>
              <mc:Fallback>
                <p:oleObj name="Equation" r:id="rId12" imgW="5331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300" y="4354513"/>
                        <a:ext cx="1111250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15" name="Object 11"/>
          <p:cNvGraphicFramePr>
            <a:graphicFrameLocks noChangeAspect="1"/>
          </p:cNvGraphicFramePr>
          <p:nvPr/>
        </p:nvGraphicFramePr>
        <p:xfrm>
          <a:off x="6610350" y="4354513"/>
          <a:ext cx="1641475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4" name="Equation" r:id="rId14" imgW="787320" imgH="203040" progId="Equation.3">
                  <p:embed/>
                </p:oleObj>
              </mc:Choice>
              <mc:Fallback>
                <p:oleObj name="Equation" r:id="rId14" imgW="787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4354513"/>
                        <a:ext cx="1641475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16" name="Object 12"/>
          <p:cNvGraphicFramePr>
            <a:graphicFrameLocks noChangeAspect="1"/>
          </p:cNvGraphicFramePr>
          <p:nvPr/>
        </p:nvGraphicFramePr>
        <p:xfrm>
          <a:off x="5448300" y="4838700"/>
          <a:ext cx="977900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5" name="Equation" r:id="rId16" imgW="495000" imgH="419040" progId="Equation.3">
                  <p:embed/>
                </p:oleObj>
              </mc:Choice>
              <mc:Fallback>
                <p:oleObj name="Equation" r:id="rId16" imgW="4950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300" y="4838700"/>
                        <a:ext cx="977900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17" name="Object 13"/>
          <p:cNvGraphicFramePr>
            <a:graphicFrameLocks noChangeAspect="1"/>
          </p:cNvGraphicFramePr>
          <p:nvPr/>
        </p:nvGraphicFramePr>
        <p:xfrm>
          <a:off x="6610350" y="5051425"/>
          <a:ext cx="1554163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6" name="Equation" r:id="rId18" imgW="787320" imgH="203040" progId="Equation.3">
                  <p:embed/>
                </p:oleObj>
              </mc:Choice>
              <mc:Fallback>
                <p:oleObj name="Equation" r:id="rId18" imgW="787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5051425"/>
                        <a:ext cx="1554163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18" name="Object 14"/>
          <p:cNvGraphicFramePr>
            <a:graphicFrameLocks noChangeAspect="1"/>
          </p:cNvGraphicFramePr>
          <p:nvPr/>
        </p:nvGraphicFramePr>
        <p:xfrm>
          <a:off x="5448300" y="5632450"/>
          <a:ext cx="10541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7" name="Equation" r:id="rId20" imgW="533160" imgH="228600" progId="Equation.3">
                  <p:embed/>
                </p:oleObj>
              </mc:Choice>
              <mc:Fallback>
                <p:oleObj name="Equation" r:id="rId20" imgW="533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300" y="5632450"/>
                        <a:ext cx="1054100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19" name="Object 15"/>
          <p:cNvGraphicFramePr>
            <a:graphicFrameLocks noChangeAspect="1"/>
          </p:cNvGraphicFramePr>
          <p:nvPr/>
        </p:nvGraphicFramePr>
        <p:xfrm>
          <a:off x="6610350" y="5632450"/>
          <a:ext cx="153035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8" name="Equation" r:id="rId22" imgW="774360" imgH="228600" progId="Equation.3">
                  <p:embed/>
                </p:oleObj>
              </mc:Choice>
              <mc:Fallback>
                <p:oleObj name="Equation" r:id="rId22" imgW="774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5632450"/>
                        <a:ext cx="1530350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20" name="Object 16"/>
          <p:cNvGraphicFramePr>
            <a:graphicFrameLocks noChangeAspect="1"/>
          </p:cNvGraphicFramePr>
          <p:nvPr/>
        </p:nvGraphicFramePr>
        <p:xfrm>
          <a:off x="6610350" y="6243638"/>
          <a:ext cx="67627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9" name="Equation" r:id="rId24" imgW="342720" imgH="203040" progId="Equation.3">
                  <p:embed/>
                </p:oleObj>
              </mc:Choice>
              <mc:Fallback>
                <p:oleObj name="Equation" r:id="rId24" imgW="3427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0350" y="6243638"/>
                        <a:ext cx="676275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521" name="Object 17"/>
          <p:cNvGraphicFramePr>
            <a:graphicFrameLocks noChangeAspect="1"/>
          </p:cNvGraphicFramePr>
          <p:nvPr/>
        </p:nvGraphicFramePr>
        <p:xfrm>
          <a:off x="5448300" y="6242050"/>
          <a:ext cx="954088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0" name="Equation" r:id="rId26" imgW="482400" imgH="203040" progId="Equation.3">
                  <p:embed/>
                </p:oleObj>
              </mc:Choice>
              <mc:Fallback>
                <p:oleObj name="Equation" r:id="rId26" imgW="4824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8300" y="6242050"/>
                        <a:ext cx="954088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186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7DEE6-F40D-2846-AAFC-4B616F8F2C29}" type="slidenum">
              <a:rPr lang="en-US"/>
              <a:pPr/>
              <a:t>5</a:t>
            </a:fld>
            <a:endParaRPr lang="en-US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Asymptotic Notations - Examples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106488"/>
            <a:ext cx="8229600" cy="5608637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400" dirty="0"/>
              <a:t>For each of the following pairs of functions, either f(n) is O(g(n)), f(n) is Ω(g(n)), or f(n) is </a:t>
            </a:r>
            <a:r>
              <a:rPr lang="en-US" sz="2400" dirty="0" err="1"/>
              <a:t>Θ</a:t>
            </a:r>
            <a:r>
              <a:rPr lang="en-US" sz="2400" dirty="0"/>
              <a:t>(g(n)). Determine which relationship is correct.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omic Sans MS" charset="0"/>
              </a:rPr>
              <a:t>f(n) = log n</a:t>
            </a:r>
            <a:r>
              <a:rPr lang="en-US" baseline="30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; g(n) = log n + 5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omic Sans MS" charset="0"/>
              </a:rPr>
              <a:t>f(n) = n; g(n) = log n</a:t>
            </a:r>
            <a:r>
              <a:rPr lang="en-US" baseline="30000" dirty="0">
                <a:latin typeface="Comic Sans MS" charset="0"/>
              </a:rPr>
              <a:t>2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omic Sans MS" charset="0"/>
              </a:rPr>
              <a:t>f(n) = log log n; g(n) = log n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omic Sans MS" charset="0"/>
              </a:rPr>
              <a:t>f(n) = n; g(n) = log</a:t>
            </a:r>
            <a:r>
              <a:rPr lang="en-US" baseline="30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 n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omic Sans MS" charset="0"/>
              </a:rPr>
              <a:t>f(n) = n log n + n; g(n) = log n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omic Sans MS" charset="0"/>
              </a:rPr>
              <a:t>f(n) = 10; g(n) = log 10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omic Sans MS" charset="0"/>
              </a:rPr>
              <a:t>f(n) = 2</a:t>
            </a:r>
            <a:r>
              <a:rPr lang="en-US" baseline="30000" dirty="0">
                <a:latin typeface="Comic Sans MS" charset="0"/>
              </a:rPr>
              <a:t>n</a:t>
            </a:r>
            <a:r>
              <a:rPr lang="en-US" dirty="0">
                <a:latin typeface="Comic Sans MS" charset="0"/>
              </a:rPr>
              <a:t>; g(n) = 10n</a:t>
            </a:r>
            <a:r>
              <a:rPr lang="en-US" baseline="30000" dirty="0">
                <a:latin typeface="Comic Sans MS" charset="0"/>
              </a:rPr>
              <a:t>2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latin typeface="Comic Sans MS" charset="0"/>
              </a:rPr>
              <a:t>f(n) = 2</a:t>
            </a:r>
            <a:r>
              <a:rPr lang="en-US" baseline="30000" dirty="0">
                <a:latin typeface="Comic Sans MS" charset="0"/>
              </a:rPr>
              <a:t>n</a:t>
            </a:r>
            <a:r>
              <a:rPr lang="en-US" dirty="0">
                <a:latin typeface="Comic Sans MS" charset="0"/>
              </a:rPr>
              <a:t>; g(n) = 3</a:t>
            </a:r>
            <a:r>
              <a:rPr lang="en-US" baseline="30000" dirty="0">
                <a:latin typeface="Comic Sans MS" charset="0"/>
              </a:rPr>
              <a:t>n</a:t>
            </a:r>
          </a:p>
        </p:txBody>
      </p:sp>
      <p:sp>
        <p:nvSpPr>
          <p:cNvPr id="150532" name="Text Box 4"/>
          <p:cNvSpPr txBox="1">
            <a:spLocks noChangeArrowheads="1"/>
          </p:cNvSpPr>
          <p:nvPr/>
        </p:nvSpPr>
        <p:spPr bwMode="auto">
          <a:xfrm>
            <a:off x="5810250" y="2387600"/>
            <a:ext cx="21788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omic Sans MS" charset="0"/>
              </a:rPr>
              <a:t>f(n) = </a:t>
            </a:r>
            <a:r>
              <a:rPr lang="el-GR" sz="2400" dirty="0">
                <a:latin typeface="Comic Sans MS" charset="0"/>
                <a:sym typeface="Symbol" charset="2"/>
              </a:rPr>
              <a:t>Θ</a:t>
            </a:r>
            <a:r>
              <a:rPr lang="en-US" sz="2400" dirty="0">
                <a:latin typeface="Comic Sans MS" charset="0"/>
                <a:sym typeface="Symbol" charset="2"/>
              </a:rPr>
              <a:t> (g(n))</a:t>
            </a:r>
          </a:p>
        </p:txBody>
      </p:sp>
      <p:sp>
        <p:nvSpPr>
          <p:cNvPr id="150533" name="Text Box 5"/>
          <p:cNvSpPr txBox="1">
            <a:spLocks noChangeArrowheads="1"/>
          </p:cNvSpPr>
          <p:nvPr/>
        </p:nvSpPr>
        <p:spPr bwMode="auto">
          <a:xfrm>
            <a:off x="5810250" y="2860675"/>
            <a:ext cx="2058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omic Sans MS" charset="0"/>
              </a:rPr>
              <a:t>f(n) = </a:t>
            </a:r>
            <a:r>
              <a:rPr lang="en-US" sz="2400" dirty="0">
                <a:latin typeface="Comic Sans MS" charset="0"/>
                <a:sym typeface="Symbol" charset="2"/>
              </a:rPr>
              <a:t>𝝮(g(n))</a:t>
            </a:r>
          </a:p>
        </p:txBody>
      </p:sp>
      <p:sp>
        <p:nvSpPr>
          <p:cNvPr id="150534" name="Text Box 6"/>
          <p:cNvSpPr txBox="1">
            <a:spLocks noChangeArrowheads="1"/>
          </p:cNvSpPr>
          <p:nvPr/>
        </p:nvSpPr>
        <p:spPr bwMode="auto">
          <a:xfrm>
            <a:off x="5810250" y="3335338"/>
            <a:ext cx="2068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charset="0"/>
              </a:rPr>
              <a:t>f(n) = </a:t>
            </a:r>
            <a:r>
              <a:rPr lang="en-US" sz="2400">
                <a:latin typeface="Comic Sans MS" charset="0"/>
                <a:sym typeface="Symbol" charset="2"/>
              </a:rPr>
              <a:t>O(g(n))</a:t>
            </a:r>
          </a:p>
        </p:txBody>
      </p:sp>
      <p:sp>
        <p:nvSpPr>
          <p:cNvPr id="150535" name="Text Box 7"/>
          <p:cNvSpPr txBox="1">
            <a:spLocks noChangeArrowheads="1"/>
          </p:cNvSpPr>
          <p:nvPr/>
        </p:nvSpPr>
        <p:spPr bwMode="auto">
          <a:xfrm>
            <a:off x="5810250" y="3810000"/>
            <a:ext cx="2058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omic Sans MS" charset="0"/>
              </a:rPr>
              <a:t>f(n) = </a:t>
            </a:r>
            <a:r>
              <a:rPr lang="en-US" sz="2400" dirty="0">
                <a:latin typeface="Comic Sans MS" charset="0"/>
                <a:sym typeface="Symbol" charset="2"/>
              </a:rPr>
              <a:t>𝝮(g(n))</a:t>
            </a:r>
          </a:p>
        </p:txBody>
      </p:sp>
      <p:sp>
        <p:nvSpPr>
          <p:cNvPr id="150536" name="Text Box 8"/>
          <p:cNvSpPr txBox="1">
            <a:spLocks noChangeArrowheads="1"/>
          </p:cNvSpPr>
          <p:nvPr/>
        </p:nvSpPr>
        <p:spPr bwMode="auto">
          <a:xfrm>
            <a:off x="5810250" y="4284663"/>
            <a:ext cx="2058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omic Sans MS" charset="0"/>
              </a:rPr>
              <a:t>f(n) = </a:t>
            </a:r>
            <a:r>
              <a:rPr lang="en-US" sz="2400" dirty="0">
                <a:latin typeface="Comic Sans MS" charset="0"/>
                <a:sym typeface="Symbol" charset="2"/>
              </a:rPr>
              <a:t>𝝮(g(n))</a:t>
            </a:r>
          </a:p>
        </p:txBody>
      </p:sp>
      <p:sp>
        <p:nvSpPr>
          <p:cNvPr id="150537" name="Text Box 9"/>
          <p:cNvSpPr txBox="1">
            <a:spLocks noChangeArrowheads="1"/>
          </p:cNvSpPr>
          <p:nvPr/>
        </p:nvSpPr>
        <p:spPr bwMode="auto">
          <a:xfrm>
            <a:off x="5810250" y="4759325"/>
            <a:ext cx="20874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omic Sans MS" charset="0"/>
              </a:rPr>
              <a:t>f(n) = </a:t>
            </a:r>
            <a:r>
              <a:rPr lang="el-GR" sz="2400" dirty="0">
                <a:latin typeface="Comic Sans MS" charset="0"/>
                <a:sym typeface="Symbol" charset="2"/>
              </a:rPr>
              <a:t>Θ</a:t>
            </a:r>
            <a:r>
              <a:rPr lang="en-US" sz="2400" dirty="0">
                <a:latin typeface="Comic Sans MS" charset="0"/>
                <a:sym typeface="Symbol" charset="2"/>
              </a:rPr>
              <a:t>(g(n))</a:t>
            </a:r>
          </a:p>
        </p:txBody>
      </p:sp>
      <p:sp>
        <p:nvSpPr>
          <p:cNvPr id="150538" name="Text Box 10"/>
          <p:cNvSpPr txBox="1">
            <a:spLocks noChangeArrowheads="1"/>
          </p:cNvSpPr>
          <p:nvPr/>
        </p:nvSpPr>
        <p:spPr bwMode="auto">
          <a:xfrm>
            <a:off x="5810250" y="5233988"/>
            <a:ext cx="2058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omic Sans MS" charset="0"/>
              </a:rPr>
              <a:t>f(n) = </a:t>
            </a:r>
            <a:r>
              <a:rPr lang="en-US" sz="2400" dirty="0">
                <a:latin typeface="Comic Sans MS" charset="0"/>
                <a:sym typeface="Symbol" charset="2"/>
              </a:rPr>
              <a:t>𝝮(g(n))</a:t>
            </a:r>
          </a:p>
        </p:txBody>
      </p:sp>
      <p:sp>
        <p:nvSpPr>
          <p:cNvPr id="150539" name="Text Box 11"/>
          <p:cNvSpPr txBox="1">
            <a:spLocks noChangeArrowheads="1"/>
          </p:cNvSpPr>
          <p:nvPr/>
        </p:nvSpPr>
        <p:spPr bwMode="auto">
          <a:xfrm>
            <a:off x="5810250" y="5708650"/>
            <a:ext cx="2068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>
                <a:latin typeface="Comic Sans MS" charset="0"/>
              </a:rPr>
              <a:t>f(n) = </a:t>
            </a:r>
            <a:r>
              <a:rPr lang="en-US" sz="2400">
                <a:latin typeface="Comic Sans MS" charset="0"/>
                <a:sym typeface="Symbol" charset="2"/>
              </a:rPr>
              <a:t>O(g(n))</a:t>
            </a:r>
          </a:p>
        </p:txBody>
      </p:sp>
    </p:spTree>
    <p:extLst>
      <p:ext uri="{BB962C8B-B14F-4D97-AF65-F5344CB8AC3E}">
        <p14:creationId xmlns:p14="http://schemas.microsoft.com/office/powerpoint/2010/main" val="362806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2" grpId="0"/>
      <p:bldP spid="150533" grpId="0"/>
      <p:bldP spid="150534" grpId="0"/>
      <p:bldP spid="150535" grpId="0"/>
      <p:bldP spid="150536" grpId="0"/>
      <p:bldP spid="150537" grpId="0"/>
      <p:bldP spid="150538" grpId="0"/>
      <p:bldP spid="1505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643D5-0D2C-194F-BAA6-991F6E2281C6}" type="slidenum">
              <a:rPr lang="en-US"/>
              <a:pPr/>
              <a:t>6</a:t>
            </a:fld>
            <a:endParaRPr 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Asymptotic notations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838" y="1214438"/>
            <a:ext cx="4122737" cy="5076825"/>
          </a:xfrm>
        </p:spPr>
        <p:txBody>
          <a:bodyPr/>
          <a:lstStyle/>
          <a:p>
            <a:r>
              <a:rPr lang="en-US" sz="2400">
                <a:latin typeface="Monotype Corsiva" charset="0"/>
              </a:rPr>
              <a:t>O-notation</a:t>
            </a:r>
          </a:p>
          <a:p>
            <a:endParaRPr lang="en-US" sz="2400"/>
          </a:p>
        </p:txBody>
      </p:sp>
      <p:graphicFrame>
        <p:nvGraphicFramePr>
          <p:cNvPr id="15155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739775" y="1736725"/>
          <a:ext cx="7769225" cy="439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04" name="Paint Shop Pro Image" r:id="rId4" imgW="7736585" imgH="4380488" progId="">
                  <p:embed/>
                </p:oleObj>
              </mc:Choice>
              <mc:Fallback>
                <p:oleObj name="Paint Shop Pro Image" r:id="rId4" imgW="7736585" imgH="438048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775" y="1736725"/>
                        <a:ext cx="7769225" cy="439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4429125" y="2563813"/>
            <a:ext cx="4122738" cy="373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400">
              <a:solidFill>
                <a:schemeClr val="accent2"/>
              </a:solidFill>
              <a:latin typeface="Monotype Corsiva" charset="0"/>
              <a:sym typeface="Symbol" charset="2"/>
            </a:endParaRPr>
          </a:p>
        </p:txBody>
      </p:sp>
      <p:sp>
        <p:nvSpPr>
          <p:cNvPr id="151558" name="Rectangle 6"/>
          <p:cNvSpPr>
            <a:spLocks noChangeArrowheads="1"/>
          </p:cNvSpPr>
          <p:nvPr/>
        </p:nvSpPr>
        <p:spPr bwMode="auto">
          <a:xfrm>
            <a:off x="4497388" y="2789238"/>
            <a:ext cx="4122737" cy="2513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accent2"/>
                </a:solidFill>
                <a:latin typeface="Century Gothic"/>
                <a:cs typeface="Century Gothic"/>
              </a:rPr>
              <a:t>Intuitively: O(g(n)) = the set of functions with a smaller or same order of growth as g(n)</a:t>
            </a:r>
          </a:p>
        </p:txBody>
      </p:sp>
    </p:spTree>
    <p:extLst>
      <p:ext uri="{BB962C8B-B14F-4D97-AF65-F5344CB8AC3E}">
        <p14:creationId xmlns:p14="http://schemas.microsoft.com/office/powerpoint/2010/main" val="449768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D9CBE-31C4-134B-820A-7B3FC74C5AB9}" type="slidenum">
              <a:rPr lang="en-US"/>
              <a:pPr/>
              <a:t>7</a:t>
            </a:fld>
            <a:endParaRPr lang="en-US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200000"/>
              </a:lnSpc>
            </a:pPr>
            <a:r>
              <a:rPr lang="en-US" dirty="0">
                <a:latin typeface="Comic Sans MS" charset="0"/>
              </a:rPr>
              <a:t>2n</a:t>
            </a:r>
            <a:r>
              <a:rPr lang="en-US" baseline="30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 = O(n</a:t>
            </a:r>
            <a:r>
              <a:rPr lang="en-US" baseline="30000" dirty="0">
                <a:latin typeface="Comic Sans MS" charset="0"/>
              </a:rPr>
              <a:t>3</a:t>
            </a:r>
            <a:r>
              <a:rPr lang="en-US" dirty="0">
                <a:latin typeface="Comic Sans MS" charset="0"/>
              </a:rPr>
              <a:t>):</a:t>
            </a:r>
          </a:p>
          <a:p>
            <a:pPr lvl="1">
              <a:lnSpc>
                <a:spcPct val="200000"/>
              </a:lnSpc>
            </a:pPr>
            <a:r>
              <a:rPr lang="en-US" dirty="0">
                <a:latin typeface="Comic Sans MS" charset="0"/>
              </a:rPr>
              <a:t> n</a:t>
            </a:r>
            <a:r>
              <a:rPr lang="en-US" baseline="30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 = O(n</a:t>
            </a:r>
            <a:r>
              <a:rPr lang="en-US" baseline="30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):</a:t>
            </a:r>
          </a:p>
          <a:p>
            <a:pPr lvl="1">
              <a:lnSpc>
                <a:spcPct val="200000"/>
              </a:lnSpc>
            </a:pPr>
            <a:r>
              <a:rPr lang="en-US" dirty="0">
                <a:latin typeface="Comic Sans MS" charset="0"/>
              </a:rPr>
              <a:t> 1000n</a:t>
            </a:r>
            <a:r>
              <a:rPr lang="en-US" baseline="30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+1000n = O(n</a:t>
            </a:r>
            <a:r>
              <a:rPr lang="en-US" baseline="30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): </a:t>
            </a:r>
          </a:p>
          <a:p>
            <a:pPr lvl="1">
              <a:lnSpc>
                <a:spcPct val="200000"/>
              </a:lnSpc>
              <a:buFontTx/>
              <a:buNone/>
            </a:pPr>
            <a:r>
              <a:rPr lang="en-US" dirty="0">
                <a:latin typeface="Comic Sans MS" charset="0"/>
              </a:rPr>
              <a:t>	</a:t>
            </a:r>
          </a:p>
          <a:p>
            <a:pPr lvl="1">
              <a:lnSpc>
                <a:spcPct val="200000"/>
              </a:lnSpc>
            </a:pPr>
            <a:endParaRPr lang="en-US" sz="1400" dirty="0">
              <a:latin typeface="Comic Sans MS" charset="0"/>
            </a:endParaRPr>
          </a:p>
          <a:p>
            <a:pPr lvl="1">
              <a:lnSpc>
                <a:spcPct val="200000"/>
              </a:lnSpc>
            </a:pPr>
            <a:r>
              <a:rPr lang="en-US" dirty="0" err="1">
                <a:latin typeface="Comic Sans MS" charset="0"/>
              </a:rPr>
              <a:t>n</a:t>
            </a:r>
            <a:r>
              <a:rPr lang="en-US" dirty="0">
                <a:latin typeface="Comic Sans MS" charset="0"/>
              </a:rPr>
              <a:t> = O(n</a:t>
            </a:r>
            <a:r>
              <a:rPr lang="en-US" baseline="30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):</a:t>
            </a: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2817813" y="1506538"/>
            <a:ext cx="52018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2n</a:t>
            </a:r>
            <a:r>
              <a:rPr lang="en-US" sz="24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2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  <a:sym typeface="Symbol" charset="2"/>
              </a:rPr>
              <a:t>≤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 cn</a:t>
            </a:r>
            <a:r>
              <a:rPr lang="en-US" sz="24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3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  <a:sym typeface="Symbol" charset="2"/>
              </a:rPr>
              <a:t>⇒ 2 ≤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  <a:sym typeface="Symbol" charset="2"/>
              </a:rPr>
              <a:t>cn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  <a:sym typeface="Symbol" charset="2"/>
              </a:rPr>
              <a:t> ⇒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c = 1 and n</a:t>
            </a:r>
            <a:r>
              <a:rPr lang="en-US" sz="2400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0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= 2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2738438" y="2320925"/>
            <a:ext cx="49382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n</a:t>
            </a:r>
            <a:r>
              <a:rPr lang="en-US" sz="24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2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  <a:sym typeface="Symbol" charset="2"/>
              </a:rPr>
              <a:t>≤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 cn</a:t>
            </a:r>
            <a:r>
              <a:rPr lang="en-US" sz="24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2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  <a:sym typeface="Symbol" charset="2"/>
              </a:rPr>
              <a:t>⇒ c ≥  1  ⇒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c = 1 and n</a:t>
            </a:r>
            <a:r>
              <a:rPr lang="en-US" sz="2400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0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= 1</a:t>
            </a: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1355725" y="3814763"/>
            <a:ext cx="7788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1000n</a:t>
            </a:r>
            <a:r>
              <a:rPr lang="en-US" sz="24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2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+1000n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  <a:sym typeface="Symbol" charset="2"/>
              </a:rPr>
              <a:t>≤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 1000n</a:t>
            </a:r>
            <a:r>
              <a:rPr lang="en-US" sz="24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2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+ 1000n</a:t>
            </a:r>
            <a:r>
              <a:rPr lang="en-US" sz="24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2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 = 2000n</a:t>
            </a:r>
            <a:r>
              <a:rPr lang="en-US" sz="24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2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 </a:t>
            </a:r>
          </a:p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                                                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  <a:sym typeface="Symbol" charset="2"/>
              </a:rPr>
              <a:t>⇒ c=2000 and n</a:t>
            </a:r>
            <a:r>
              <a:rPr lang="en-US" sz="2400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  <a:sym typeface="Symbol" charset="2"/>
              </a:rPr>
              <a:t>0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  <a:sym typeface="Symbol" charset="2"/>
              </a:rPr>
              <a:t> = 1</a:t>
            </a:r>
          </a:p>
        </p:txBody>
      </p:sp>
      <p:sp>
        <p:nvSpPr>
          <p:cNvPr id="152583" name="Rectangle 7"/>
          <p:cNvSpPr>
            <a:spLocks noChangeArrowheads="1"/>
          </p:cNvSpPr>
          <p:nvPr/>
        </p:nvSpPr>
        <p:spPr bwMode="auto">
          <a:xfrm>
            <a:off x="2632075" y="5178425"/>
            <a:ext cx="47901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n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  <a:sym typeface="Symbol" charset="2"/>
              </a:rPr>
              <a:t>≤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 cn</a:t>
            </a:r>
            <a:r>
              <a:rPr lang="en-US" sz="24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2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  <a:sym typeface="Symbol" charset="2"/>
              </a:rPr>
              <a:t>⇒ </a:t>
            </a:r>
            <a:r>
              <a:rPr 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  <a:sym typeface="Symbol" charset="2"/>
              </a:rPr>
              <a:t>cn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  <a:sym typeface="Symbol" charset="2"/>
              </a:rPr>
              <a:t> ≥ 1 ⇒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c = 1 and n</a:t>
            </a:r>
            <a:r>
              <a:rPr lang="en-US" sz="2400" baseline="-250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0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charset="0"/>
              </a:rPr>
              <a:t>= 1</a:t>
            </a:r>
          </a:p>
        </p:txBody>
      </p:sp>
    </p:spTree>
    <p:extLst>
      <p:ext uri="{BB962C8B-B14F-4D97-AF65-F5344CB8AC3E}">
        <p14:creationId xmlns:p14="http://schemas.microsoft.com/office/powerpoint/2010/main" val="190511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0" grpId="0"/>
      <p:bldP spid="152581" grpId="0"/>
      <p:bldP spid="152582" grpId="0"/>
      <p:bldP spid="15258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8CA73-1116-4141-AD98-03D1D6FE7432}" type="slidenum">
              <a:rPr lang="en-US"/>
              <a:pPr/>
              <a:t>8</a:t>
            </a:fld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00013"/>
            <a:ext cx="8229600" cy="906462"/>
          </a:xfrm>
        </p:spPr>
        <p:txBody>
          <a:bodyPr/>
          <a:lstStyle/>
          <a:p>
            <a:r>
              <a:rPr lang="en-US"/>
              <a:t>Asymptotic notations (cont.)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dirty="0">
                <a:latin typeface="Monotype Corsiva" charset="0"/>
                <a:sym typeface="Symbol" charset="2"/>
              </a:rPr>
              <a:t>𝝮 - notation</a:t>
            </a:r>
          </a:p>
        </p:txBody>
      </p:sp>
      <p:graphicFrame>
        <p:nvGraphicFramePr>
          <p:cNvPr id="15360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306388" y="1620838"/>
          <a:ext cx="7615237" cy="456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28" name="Paint Shop Pro Image" r:id="rId4" imgW="7619512" imgH="4565854" progId="">
                  <p:embed/>
                </p:oleObj>
              </mc:Choice>
              <mc:Fallback>
                <p:oleObj name="Paint Shop Pro Image" r:id="rId4" imgW="7619512" imgH="4565854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8" y="1620838"/>
                        <a:ext cx="7615237" cy="456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05" name="Rectangle 5"/>
          <p:cNvSpPr>
            <a:spLocks noChangeArrowheads="1"/>
          </p:cNvSpPr>
          <p:nvPr/>
        </p:nvSpPr>
        <p:spPr bwMode="auto">
          <a:xfrm>
            <a:off x="4429125" y="2479675"/>
            <a:ext cx="4483100" cy="243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accent2"/>
                </a:solidFill>
                <a:latin typeface="Century Gothic"/>
                <a:cs typeface="Century Gothic"/>
              </a:rPr>
              <a:t>Intuitively: </a:t>
            </a:r>
            <a:r>
              <a:rPr lang="en-US" sz="2000" dirty="0">
                <a:solidFill>
                  <a:schemeClr val="accent2"/>
                </a:solidFill>
                <a:latin typeface="Century Gothic"/>
                <a:cs typeface="Century Gothic"/>
                <a:sym typeface="Symbol" charset="2"/>
              </a:rPr>
              <a:t>𝝮</a:t>
            </a:r>
            <a:r>
              <a:rPr lang="en-US" sz="2000" dirty="0">
                <a:solidFill>
                  <a:schemeClr val="accent2"/>
                </a:solidFill>
                <a:latin typeface="Century Gothic"/>
                <a:cs typeface="Century Gothic"/>
              </a:rPr>
              <a:t>(g(n)) = the set of functions with a larger or same order of growth as g(n)</a:t>
            </a:r>
          </a:p>
        </p:txBody>
      </p:sp>
    </p:spTree>
    <p:extLst>
      <p:ext uri="{BB962C8B-B14F-4D97-AF65-F5344CB8AC3E}">
        <p14:creationId xmlns:p14="http://schemas.microsoft.com/office/powerpoint/2010/main" val="420995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 477/677 - Lecture 2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200FC-5946-3B4D-93A1-D7B8DE837BA8}" type="slidenum">
              <a:rPr lang="en-US"/>
              <a:pPr/>
              <a:t>9</a:t>
            </a:fld>
            <a:endParaRPr lang="en-US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en-US" dirty="0">
                <a:latin typeface="Monotype Corsiva" charset="0"/>
              </a:rPr>
              <a:t> </a:t>
            </a:r>
            <a:r>
              <a:rPr lang="en-US" dirty="0">
                <a:latin typeface="Comic Sans MS" charset="0"/>
              </a:rPr>
              <a:t>5n</a:t>
            </a:r>
            <a:r>
              <a:rPr lang="en-US" baseline="30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 = </a:t>
            </a:r>
            <a:r>
              <a:rPr lang="en-US" dirty="0">
                <a:latin typeface="Comic Sans MS" charset="0"/>
                <a:sym typeface="Symbol" charset="2"/>
              </a:rPr>
              <a:t>𝝮</a:t>
            </a:r>
            <a:r>
              <a:rPr lang="en-US" dirty="0">
                <a:latin typeface="Comic Sans MS" charset="0"/>
              </a:rPr>
              <a:t>(n)</a:t>
            </a:r>
          </a:p>
          <a:p>
            <a:pPr lvl="1">
              <a:lnSpc>
                <a:spcPct val="150000"/>
              </a:lnSpc>
              <a:buFontTx/>
              <a:buNone/>
            </a:pPr>
            <a:r>
              <a:rPr lang="en-US" dirty="0">
                <a:latin typeface="Comic Sans MS" charset="0"/>
              </a:rPr>
              <a:t>	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Comic Sans MS" charset="0"/>
              </a:rPr>
              <a:t>100n + 5 </a:t>
            </a:r>
            <a:r>
              <a:rPr lang="en-US" dirty="0">
                <a:latin typeface="Comic Sans MS" charset="0"/>
                <a:ea typeface="Arial" charset="0"/>
                <a:cs typeface="Arial" charset="0"/>
              </a:rPr>
              <a:t>≠</a:t>
            </a:r>
            <a:r>
              <a:rPr lang="en-US" dirty="0">
                <a:latin typeface="Comic Sans MS" charset="0"/>
              </a:rPr>
              <a:t> </a:t>
            </a:r>
            <a:r>
              <a:rPr lang="en-US" dirty="0">
                <a:latin typeface="Comic Sans MS" charset="0"/>
                <a:sym typeface="Symbol" charset="2"/>
              </a:rPr>
              <a:t>𝝮(n</a:t>
            </a:r>
            <a:r>
              <a:rPr lang="en-US" baseline="30000" dirty="0">
                <a:latin typeface="Comic Sans MS" charset="0"/>
                <a:sym typeface="Symbol" charset="2"/>
              </a:rPr>
              <a:t>2</a:t>
            </a:r>
            <a:r>
              <a:rPr lang="en-US" dirty="0">
                <a:latin typeface="Comic Sans MS" charset="0"/>
                <a:sym typeface="Symbol" charset="2"/>
              </a:rPr>
              <a:t>)</a:t>
            </a:r>
          </a:p>
          <a:p>
            <a:pPr lvl="1">
              <a:lnSpc>
                <a:spcPct val="150000"/>
              </a:lnSpc>
              <a:buFontTx/>
              <a:buNone/>
            </a:pPr>
            <a:endParaRPr lang="en-US" dirty="0">
              <a:latin typeface="Comic Sans MS" charset="0"/>
              <a:sym typeface="Symbol" charset="2"/>
            </a:endParaRPr>
          </a:p>
          <a:p>
            <a:pPr lvl="1">
              <a:lnSpc>
                <a:spcPct val="150000"/>
              </a:lnSpc>
            </a:pPr>
            <a:endParaRPr lang="en-US" dirty="0">
              <a:latin typeface="Comic Sans MS" charset="0"/>
            </a:endParaRPr>
          </a:p>
          <a:p>
            <a:pPr lvl="1">
              <a:lnSpc>
                <a:spcPct val="150000"/>
              </a:lnSpc>
            </a:pPr>
            <a:endParaRPr lang="en-US" dirty="0">
              <a:latin typeface="Comic Sans MS" charset="0"/>
            </a:endParaRPr>
          </a:p>
          <a:p>
            <a:pPr lvl="1">
              <a:lnSpc>
                <a:spcPct val="150000"/>
              </a:lnSpc>
            </a:pPr>
            <a:endParaRPr lang="en-US" dirty="0">
              <a:latin typeface="Comic Sans MS" charset="0"/>
            </a:endParaRPr>
          </a:p>
          <a:p>
            <a:pPr lvl="1">
              <a:lnSpc>
                <a:spcPct val="150000"/>
              </a:lnSpc>
            </a:pPr>
            <a:r>
              <a:rPr lang="en-US" dirty="0">
                <a:latin typeface="Comic Sans MS" charset="0"/>
              </a:rPr>
              <a:t>n = </a:t>
            </a:r>
            <a:r>
              <a:rPr lang="en-US" dirty="0">
                <a:latin typeface="Comic Sans MS" charset="0"/>
                <a:sym typeface="Symbol" charset="2"/>
              </a:rPr>
              <a:t>𝝮</a:t>
            </a:r>
            <a:r>
              <a:rPr lang="en-US" dirty="0">
                <a:latin typeface="Comic Sans MS" charset="0"/>
              </a:rPr>
              <a:t>(2n), n</a:t>
            </a:r>
            <a:r>
              <a:rPr lang="en-US" baseline="30000" dirty="0">
                <a:latin typeface="Comic Sans MS" charset="0"/>
              </a:rPr>
              <a:t>3</a:t>
            </a:r>
            <a:r>
              <a:rPr lang="en-US" dirty="0">
                <a:latin typeface="Comic Sans MS" charset="0"/>
              </a:rPr>
              <a:t> = </a:t>
            </a:r>
            <a:r>
              <a:rPr lang="en-US" dirty="0">
                <a:latin typeface="Comic Sans MS" charset="0"/>
                <a:sym typeface="Symbol" charset="2"/>
              </a:rPr>
              <a:t>𝝮</a:t>
            </a:r>
            <a:r>
              <a:rPr lang="en-US" dirty="0">
                <a:latin typeface="Comic Sans MS" charset="0"/>
              </a:rPr>
              <a:t>(n</a:t>
            </a:r>
            <a:r>
              <a:rPr lang="en-US" baseline="30000" dirty="0">
                <a:latin typeface="Comic Sans MS" charset="0"/>
              </a:rPr>
              <a:t>2</a:t>
            </a:r>
            <a:r>
              <a:rPr lang="en-US" dirty="0">
                <a:latin typeface="Comic Sans MS" charset="0"/>
              </a:rPr>
              <a:t>)</a:t>
            </a:r>
            <a:r>
              <a:rPr lang="en-US" dirty="0">
                <a:latin typeface="Comic Sans MS" charset="0"/>
                <a:sym typeface="Symbol" charset="2"/>
              </a:rPr>
              <a:t>, n </a:t>
            </a:r>
            <a:r>
              <a:rPr lang="en-US" dirty="0">
                <a:latin typeface="Comic Sans MS" charset="0"/>
              </a:rPr>
              <a:t>= </a:t>
            </a:r>
            <a:r>
              <a:rPr lang="en-US" dirty="0">
                <a:latin typeface="Comic Sans MS" charset="0"/>
                <a:sym typeface="Symbol" charset="2"/>
              </a:rPr>
              <a:t>𝝮(</a:t>
            </a:r>
            <a:r>
              <a:rPr lang="en-US" dirty="0" err="1">
                <a:latin typeface="Comic Sans MS" charset="0"/>
                <a:sym typeface="Symbol" charset="2"/>
              </a:rPr>
              <a:t>logn</a:t>
            </a:r>
            <a:r>
              <a:rPr lang="en-US" dirty="0">
                <a:latin typeface="Comic Sans MS" charset="0"/>
                <a:sym typeface="Symbol" charset="2"/>
              </a:rPr>
              <a:t>)</a:t>
            </a:r>
            <a:endParaRPr lang="en-US" dirty="0">
              <a:latin typeface="Comic Sans MS" charset="0"/>
            </a:endParaRPr>
          </a:p>
        </p:txBody>
      </p:sp>
      <p:sp>
        <p:nvSpPr>
          <p:cNvPr id="154628" name="Rectangle 4"/>
          <p:cNvSpPr>
            <a:spLocks noChangeArrowheads="1"/>
          </p:cNvSpPr>
          <p:nvPr/>
        </p:nvSpPr>
        <p:spPr bwMode="auto">
          <a:xfrm>
            <a:off x="614429" y="1871663"/>
            <a:ext cx="43556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lvl="1">
              <a:spcBef>
                <a:spcPct val="20000"/>
              </a:spcBef>
            </a:pPr>
            <a:r>
              <a:rPr lang="en-US" sz="2400" dirty="0">
                <a:latin typeface="Monotype Corsiva" charset="0"/>
                <a:sym typeface="Symbol" charset="2"/>
              </a:rPr>
              <a:t>∃ c, n</a:t>
            </a:r>
            <a:r>
              <a:rPr lang="en-US" sz="2400" baseline="-25000" dirty="0">
                <a:latin typeface="Monotype Corsiva" charset="0"/>
                <a:sym typeface="Symbol" charset="2"/>
              </a:rPr>
              <a:t>0</a:t>
            </a:r>
            <a:r>
              <a:rPr lang="en-US" sz="2400" dirty="0">
                <a:latin typeface="Monotype Corsiva" charset="0"/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such that:</a:t>
            </a:r>
            <a:r>
              <a:rPr lang="en-US" sz="2400" dirty="0">
                <a:latin typeface="Monotype Corsiva" charset="0"/>
                <a:sym typeface="Symbol" charset="2"/>
              </a:rPr>
              <a:t> 0 ≤ </a:t>
            </a:r>
            <a:r>
              <a:rPr lang="en-US" sz="2400" dirty="0" err="1">
                <a:latin typeface="Monotype Corsiva" charset="0"/>
                <a:sym typeface="Symbol" charset="2"/>
              </a:rPr>
              <a:t>cn</a:t>
            </a:r>
            <a:r>
              <a:rPr lang="en-US" sz="2400" dirty="0">
                <a:latin typeface="Monotype Corsiva" charset="0"/>
                <a:sym typeface="Symbol" charset="2"/>
              </a:rPr>
              <a:t> ≤ 5n</a:t>
            </a:r>
            <a:r>
              <a:rPr lang="en-US" sz="2400" baseline="30000" dirty="0">
                <a:latin typeface="Monotype Corsiva" charset="0"/>
                <a:sym typeface="Symbol" charset="2"/>
              </a:rPr>
              <a:t>2 </a:t>
            </a:r>
          </a:p>
        </p:txBody>
      </p:sp>
      <p:sp>
        <p:nvSpPr>
          <p:cNvPr id="154629" name="Rectangle 5"/>
          <p:cNvSpPr>
            <a:spLocks noChangeArrowheads="1"/>
          </p:cNvSpPr>
          <p:nvPr/>
        </p:nvSpPr>
        <p:spPr bwMode="auto">
          <a:xfrm>
            <a:off x="4887913" y="1863725"/>
            <a:ext cx="17908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Comic Sans MS" charset="0"/>
                <a:sym typeface="Symbol" charset="2"/>
              </a:rPr>
              <a:t>⇒ </a:t>
            </a:r>
            <a:r>
              <a:rPr lang="en-US" sz="2400" dirty="0" err="1">
                <a:latin typeface="Comic Sans MS" charset="0"/>
                <a:sym typeface="Symbol" charset="2"/>
              </a:rPr>
              <a:t>cn</a:t>
            </a:r>
            <a:r>
              <a:rPr lang="en-US" sz="2400" dirty="0">
                <a:latin typeface="Comic Sans MS" charset="0"/>
                <a:sym typeface="Symbol" charset="2"/>
              </a:rPr>
              <a:t> ≤ 5n</a:t>
            </a:r>
            <a:r>
              <a:rPr lang="en-US" sz="2400" baseline="30000" dirty="0">
                <a:latin typeface="Comic Sans MS" charset="0"/>
                <a:sym typeface="Symbol" charset="2"/>
              </a:rPr>
              <a:t>2 </a:t>
            </a:r>
          </a:p>
        </p:txBody>
      </p:sp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6475413" y="1863725"/>
            <a:ext cx="2728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Comic Sans MS" charset="0"/>
                <a:sym typeface="Symbol" charset="2"/>
              </a:rPr>
              <a:t>⇒ c = 1 and n</a:t>
            </a:r>
            <a:r>
              <a:rPr lang="en-US" sz="2400" baseline="-25000" dirty="0">
                <a:latin typeface="Comic Sans MS" charset="0"/>
                <a:sym typeface="Symbol" charset="2"/>
              </a:rPr>
              <a:t>0</a:t>
            </a:r>
            <a:r>
              <a:rPr lang="en-US" sz="2400" dirty="0">
                <a:latin typeface="Comic Sans MS" charset="0"/>
                <a:sym typeface="Symbol" charset="2"/>
              </a:rPr>
              <a:t> = 1</a:t>
            </a:r>
            <a:r>
              <a:rPr lang="en-US" sz="2400" baseline="30000" dirty="0">
                <a:latin typeface="Comic Sans MS" charset="0"/>
                <a:sym typeface="Symbol" charset="2"/>
              </a:rPr>
              <a:t> </a:t>
            </a:r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1325563" y="3067050"/>
            <a:ext cx="5266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Comic Sans MS" charset="0"/>
                <a:sym typeface="Symbol" charset="2"/>
              </a:rPr>
              <a:t>∃ c, n</a:t>
            </a:r>
            <a:r>
              <a:rPr lang="en-US" sz="2400" baseline="-25000" dirty="0">
                <a:latin typeface="Comic Sans MS" charset="0"/>
                <a:sym typeface="Symbol" charset="2"/>
              </a:rPr>
              <a:t>0</a:t>
            </a:r>
            <a:r>
              <a:rPr lang="en-US" sz="2400" dirty="0">
                <a:latin typeface="Comic Sans MS" charset="0"/>
                <a:sym typeface="Symbol" charset="2"/>
              </a:rPr>
              <a:t> such that: 0 ≤ cn</a:t>
            </a:r>
            <a:r>
              <a:rPr lang="en-US" sz="2400" baseline="30000" dirty="0">
                <a:latin typeface="Comic Sans MS" charset="0"/>
                <a:sym typeface="Symbol" charset="2"/>
              </a:rPr>
              <a:t>2</a:t>
            </a:r>
            <a:r>
              <a:rPr lang="en-US" sz="2400" dirty="0">
                <a:latin typeface="Comic Sans MS" charset="0"/>
                <a:sym typeface="Symbol" charset="2"/>
              </a:rPr>
              <a:t> ≤ 100n + 5</a:t>
            </a:r>
            <a:endParaRPr lang="en-US" sz="2400" baseline="30000" dirty="0">
              <a:latin typeface="Comic Sans MS" charset="0"/>
              <a:sym typeface="Symbol" charset="2"/>
            </a:endParaRPr>
          </a:p>
        </p:txBody>
      </p:sp>
      <p:sp>
        <p:nvSpPr>
          <p:cNvPr id="154632" name="Rectangle 8"/>
          <p:cNvSpPr>
            <a:spLocks noChangeArrowheads="1"/>
          </p:cNvSpPr>
          <p:nvPr/>
        </p:nvSpPr>
        <p:spPr bwMode="auto">
          <a:xfrm>
            <a:off x="1325563" y="3579813"/>
            <a:ext cx="54120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Comic Sans MS" charset="0"/>
                <a:sym typeface="Symbol" charset="2"/>
              </a:rPr>
              <a:t>100n + 5 ≤ 100n + 5n (∀ n ≥ 1) = 105n</a:t>
            </a:r>
            <a:endParaRPr lang="en-US" sz="2400" baseline="30000" dirty="0">
              <a:latin typeface="Comic Sans MS" charset="0"/>
              <a:sym typeface="Symbol" charset="2"/>
            </a:endParaRPr>
          </a:p>
        </p:txBody>
      </p:sp>
      <p:sp>
        <p:nvSpPr>
          <p:cNvPr id="154633" name="Rectangle 9"/>
          <p:cNvSpPr>
            <a:spLocks noChangeArrowheads="1"/>
          </p:cNvSpPr>
          <p:nvPr/>
        </p:nvSpPr>
        <p:spPr bwMode="auto">
          <a:xfrm>
            <a:off x="1325563" y="4111625"/>
            <a:ext cx="164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Comic Sans MS" charset="0"/>
                <a:sym typeface="Symbol" charset="2"/>
              </a:rPr>
              <a:t>cn</a:t>
            </a:r>
            <a:r>
              <a:rPr lang="en-US" sz="2400" baseline="30000" dirty="0">
                <a:latin typeface="Comic Sans MS" charset="0"/>
                <a:sym typeface="Symbol" charset="2"/>
              </a:rPr>
              <a:t>2</a:t>
            </a:r>
            <a:r>
              <a:rPr lang="en-US" sz="2400" dirty="0">
                <a:latin typeface="Comic Sans MS" charset="0"/>
                <a:sym typeface="Symbol" charset="2"/>
              </a:rPr>
              <a:t> ≤ 105n</a:t>
            </a:r>
            <a:endParaRPr lang="en-US" sz="2400" baseline="30000" dirty="0">
              <a:latin typeface="Comic Sans MS" charset="0"/>
              <a:sym typeface="Symbol" charset="2"/>
            </a:endParaRPr>
          </a:p>
        </p:txBody>
      </p:sp>
      <p:sp>
        <p:nvSpPr>
          <p:cNvPr id="154634" name="Rectangle 10"/>
          <p:cNvSpPr>
            <a:spLocks noChangeArrowheads="1"/>
          </p:cNvSpPr>
          <p:nvPr/>
        </p:nvSpPr>
        <p:spPr bwMode="auto">
          <a:xfrm>
            <a:off x="2835275" y="4133850"/>
            <a:ext cx="27222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Comic Sans MS" charset="0"/>
                <a:sym typeface="Symbol" charset="2"/>
              </a:rPr>
              <a:t>⇒ n(</a:t>
            </a:r>
            <a:r>
              <a:rPr lang="en-US" sz="2400" dirty="0" err="1">
                <a:latin typeface="Comic Sans MS" charset="0"/>
                <a:sym typeface="Symbol" charset="2"/>
              </a:rPr>
              <a:t>cn</a:t>
            </a:r>
            <a:r>
              <a:rPr lang="en-US" sz="2400" dirty="0">
                <a:latin typeface="Comic Sans MS" charset="0"/>
                <a:sym typeface="Symbol" charset="2"/>
              </a:rPr>
              <a:t> – 105) ≤ 0</a:t>
            </a:r>
            <a:r>
              <a:rPr lang="en-US" sz="2400" baseline="30000" dirty="0">
                <a:latin typeface="Comic Sans MS" charset="0"/>
                <a:sym typeface="Symbol" charset="2"/>
              </a:rPr>
              <a:t> </a:t>
            </a:r>
          </a:p>
        </p:txBody>
      </p:sp>
      <p:sp>
        <p:nvSpPr>
          <p:cNvPr id="154635" name="Text Box 11"/>
          <p:cNvSpPr txBox="1">
            <a:spLocks noChangeArrowheads="1"/>
          </p:cNvSpPr>
          <p:nvPr/>
        </p:nvSpPr>
        <p:spPr bwMode="auto">
          <a:xfrm>
            <a:off x="1377950" y="4664075"/>
            <a:ext cx="4937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Comic Sans MS" charset="0"/>
              </a:rPr>
              <a:t>Since n is positive </a:t>
            </a:r>
            <a:r>
              <a:rPr lang="en-US" sz="2400" dirty="0">
                <a:latin typeface="Comic Sans MS" charset="0"/>
                <a:sym typeface="Symbol" charset="2"/>
              </a:rPr>
              <a:t>⇒ </a:t>
            </a:r>
            <a:r>
              <a:rPr lang="en-US" sz="2400" dirty="0" err="1">
                <a:latin typeface="Comic Sans MS" charset="0"/>
                <a:sym typeface="Symbol" charset="2"/>
              </a:rPr>
              <a:t>cn</a:t>
            </a:r>
            <a:r>
              <a:rPr lang="en-US" sz="2400" dirty="0">
                <a:latin typeface="Comic Sans MS" charset="0"/>
                <a:sym typeface="Symbol" charset="2"/>
              </a:rPr>
              <a:t> – 105 ≤ 0</a:t>
            </a:r>
          </a:p>
        </p:txBody>
      </p:sp>
      <p:sp>
        <p:nvSpPr>
          <p:cNvPr id="154636" name="Rectangle 12"/>
          <p:cNvSpPr>
            <a:spLocks noChangeArrowheads="1"/>
          </p:cNvSpPr>
          <p:nvPr/>
        </p:nvSpPr>
        <p:spPr bwMode="auto">
          <a:xfrm>
            <a:off x="6175375" y="4656138"/>
            <a:ext cx="19255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Comic Sans MS" charset="0"/>
                <a:sym typeface="Symbol" charset="2"/>
              </a:rPr>
              <a:t>⇒ n ≤ 105/c</a:t>
            </a:r>
            <a:endParaRPr lang="en-US" sz="2400" baseline="30000" dirty="0">
              <a:latin typeface="Comic Sans MS" charset="0"/>
              <a:sym typeface="Symbol" charset="2"/>
            </a:endParaRPr>
          </a:p>
        </p:txBody>
      </p:sp>
      <p:sp>
        <p:nvSpPr>
          <p:cNvPr id="154637" name="Rectangle 13"/>
          <p:cNvSpPr>
            <a:spLocks noChangeArrowheads="1"/>
          </p:cNvSpPr>
          <p:nvPr/>
        </p:nvSpPr>
        <p:spPr bwMode="auto">
          <a:xfrm>
            <a:off x="1347788" y="5138738"/>
            <a:ext cx="73244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dirty="0">
                <a:latin typeface="Monotype Corsiva" charset="0"/>
                <a:sym typeface="Symbol" charset="2"/>
              </a:rPr>
              <a:t>⇒ </a:t>
            </a:r>
            <a:r>
              <a:rPr lang="en-US" sz="2400" dirty="0">
                <a:sym typeface="Symbol" charset="2"/>
              </a:rPr>
              <a:t>contradiction: </a:t>
            </a:r>
            <a:r>
              <a:rPr lang="en-US" sz="2400" dirty="0">
                <a:latin typeface="Monotype Corsiva" charset="0"/>
                <a:sym typeface="Symbol" charset="2"/>
              </a:rPr>
              <a:t>n</a:t>
            </a:r>
            <a:r>
              <a:rPr lang="en-US" sz="2400" dirty="0">
                <a:sym typeface="Symbol" charset="2"/>
              </a:rPr>
              <a:t> cannot be smaller than a constant</a:t>
            </a:r>
            <a:endParaRPr lang="en-US" sz="2400" baseline="30000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30612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8" grpId="0"/>
      <p:bldP spid="154629" grpId="0"/>
      <p:bldP spid="154630" grpId="0"/>
      <p:bldP spid="154631" grpId="0"/>
      <p:bldP spid="154632" grpId="0"/>
      <p:bldP spid="154633" grpId="0"/>
      <p:bldP spid="154634" grpId="0"/>
      <p:bldP spid="154635" grpId="0"/>
      <p:bldP spid="154636" grpId="0"/>
      <p:bldP spid="15463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3193</TotalTime>
  <Words>1384</Words>
  <Application>Microsoft Macintosh PowerPoint</Application>
  <PresentationFormat>On-screen Show (4:3)</PresentationFormat>
  <Paragraphs>183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ＭＳ Ｐゴシック</vt:lpstr>
      <vt:lpstr>Arial</vt:lpstr>
      <vt:lpstr>Century Gothic</vt:lpstr>
      <vt:lpstr>Comic Sans MS</vt:lpstr>
      <vt:lpstr>Monotype Corsiva</vt:lpstr>
      <vt:lpstr>Symbol</vt:lpstr>
      <vt:lpstr>Default Design</vt:lpstr>
      <vt:lpstr>Equation</vt:lpstr>
      <vt:lpstr>Paint Shop Pro Image</vt:lpstr>
      <vt:lpstr>Analysis of Algorithms CS 477/677</vt:lpstr>
      <vt:lpstr>Algorithm Analysis</vt:lpstr>
      <vt:lpstr>Asymptotic Notations</vt:lpstr>
      <vt:lpstr>Logarithms</vt:lpstr>
      <vt:lpstr>Asymptotic Notations - Examples</vt:lpstr>
      <vt:lpstr>Asymptotic notations</vt:lpstr>
      <vt:lpstr>Examples</vt:lpstr>
      <vt:lpstr>Asymptotic notations (cont.)</vt:lpstr>
      <vt:lpstr>Examples</vt:lpstr>
      <vt:lpstr>Asymptotic notations (cont.)</vt:lpstr>
      <vt:lpstr>Examples</vt:lpstr>
      <vt:lpstr>Examples</vt:lpstr>
      <vt:lpstr>More on Asymptotic Notations</vt:lpstr>
      <vt:lpstr>Comparisons of Functions</vt:lpstr>
      <vt:lpstr>Asymptotic Notations in Equations</vt:lpstr>
      <vt:lpstr>Some Simple Summation Formulas</vt:lpstr>
      <vt:lpstr>Readings</vt:lpstr>
    </vt:vector>
  </TitlesOfParts>
  <Company>University of Nevada, Reno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Algorithms CS 465/665</dc:title>
  <dc:creator> Monica Nicolescu</dc:creator>
  <cp:lastModifiedBy>Microsoft Office User</cp:lastModifiedBy>
  <cp:revision>579</cp:revision>
  <cp:lastPrinted>2020-01-23T17:18:00Z</cp:lastPrinted>
  <dcterms:created xsi:type="dcterms:W3CDTF">2011-01-18T17:28:39Z</dcterms:created>
  <dcterms:modified xsi:type="dcterms:W3CDTF">2020-01-23T23:05:14Z</dcterms:modified>
</cp:coreProperties>
</file>