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629" r:id="rId3"/>
    <p:sldId id="698" r:id="rId4"/>
    <p:sldId id="649" r:id="rId5"/>
    <p:sldId id="650" r:id="rId6"/>
    <p:sldId id="651" r:id="rId7"/>
    <p:sldId id="652" r:id="rId8"/>
    <p:sldId id="653" r:id="rId9"/>
    <p:sldId id="654" r:id="rId10"/>
    <p:sldId id="655" r:id="rId11"/>
    <p:sldId id="656" r:id="rId12"/>
    <p:sldId id="657" r:id="rId13"/>
    <p:sldId id="658" r:id="rId14"/>
    <p:sldId id="659" r:id="rId15"/>
    <p:sldId id="660" r:id="rId16"/>
    <p:sldId id="661" r:id="rId17"/>
    <p:sldId id="662" r:id="rId18"/>
    <p:sldId id="663" r:id="rId19"/>
    <p:sldId id="664" r:id="rId20"/>
    <p:sldId id="665" r:id="rId21"/>
    <p:sldId id="666" r:id="rId22"/>
    <p:sldId id="667" r:id="rId23"/>
    <p:sldId id="53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77" autoAdjust="0"/>
    <p:restoredTop sz="94699" autoAdjust="0"/>
  </p:normalViewPr>
  <p:slideViewPr>
    <p:cSldViewPr snapToGrid="0">
      <p:cViewPr varScale="1">
        <p:scale>
          <a:sx n="145" d="100"/>
          <a:sy n="145" d="100"/>
        </p:scale>
        <p:origin x="200" y="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F9C97-4AE9-B14A-81E7-DDDF3E38F76F}" type="slidenum">
              <a:rPr lang="en-US"/>
              <a:pPr/>
              <a:t>10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42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D5E62F-449F-3B44-8B6C-DCBBB4693CAC}" type="slidenum">
              <a:rPr lang="en-US"/>
              <a:pPr/>
              <a:t>11</a:t>
            </a:fld>
            <a:endParaRPr lang="en-US"/>
          </a:p>
        </p:txBody>
      </p:sp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37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2F98E-0787-924F-AA22-A23A5F24F4CE}" type="slidenum">
              <a:rPr lang="en-US"/>
              <a:pPr/>
              <a:t>12</a:t>
            </a:fld>
            <a:endParaRPr lang="en-US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22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5C35B8-8D28-474E-B536-9D16382B6850}" type="slidenum">
              <a:rPr lang="en-US"/>
              <a:pPr/>
              <a:t>13</a:t>
            </a:fld>
            <a:endParaRPr lang="en-US"/>
          </a:p>
        </p:txBody>
      </p:sp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68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5CFF2B-4976-784F-88D9-86AEE74890B0}" type="slidenum">
              <a:rPr lang="en-US"/>
              <a:pPr/>
              <a:t>14</a:t>
            </a:fld>
            <a:endParaRPr lang="en-US"/>
          </a:p>
        </p:txBody>
      </p:sp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170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88FE35-BC5C-4843-B34F-B208521D0731}" type="slidenum">
              <a:rPr lang="en-US"/>
              <a:pPr/>
              <a:t>15</a:t>
            </a:fld>
            <a:endParaRPr lang="en-US"/>
          </a:p>
        </p:txBody>
      </p:sp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79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5D65B8-6E40-384C-873D-B728F73AAB0D}" type="slidenum">
              <a:rPr lang="en-US"/>
              <a:pPr/>
              <a:t>16</a:t>
            </a:fld>
            <a:endParaRPr lang="en-US"/>
          </a:p>
        </p:txBody>
      </p:sp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086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3E4BFF-7A49-D34C-B1FF-3B39647FC685}" type="slidenum">
              <a:rPr lang="en-US"/>
              <a:pPr/>
              <a:t>17</a:t>
            </a:fld>
            <a:endParaRPr lang="en-US"/>
          </a:p>
        </p:txBody>
      </p:sp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750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D8491A-BD5A-A644-B10A-BC9865A53EB0}" type="slidenum">
              <a:rPr lang="en-US"/>
              <a:pPr/>
              <a:t>18</a:t>
            </a:fld>
            <a:endParaRPr lang="en-US"/>
          </a:p>
        </p:txBody>
      </p:sp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338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6599ED-26D4-C24E-B38E-D03A05ED63B9}" type="slidenum">
              <a:rPr lang="en-US"/>
              <a:pPr/>
              <a:t>19</a:t>
            </a:fld>
            <a:endParaRPr lang="en-US"/>
          </a:p>
        </p:txBody>
      </p:sp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2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72D205-6EE5-4C49-BD37-7948B289B24F}" type="slidenum">
              <a:rPr lang="en-US"/>
              <a:pPr/>
              <a:t>2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06686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3FA0C-E946-AB4A-93A3-FB551B79C671}" type="slidenum">
              <a:rPr lang="en-US"/>
              <a:pPr/>
              <a:t>20</a:t>
            </a:fld>
            <a:endParaRPr lang="en-US"/>
          </a:p>
        </p:txBody>
      </p:sp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38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4E7B5-53F2-E445-B763-9BE4B620DE4A}" type="slidenum">
              <a:rPr lang="en-US"/>
              <a:pPr/>
              <a:t>21</a:t>
            </a:fld>
            <a:endParaRPr lang="en-US"/>
          </a:p>
        </p:txBody>
      </p:sp>
      <p:sp>
        <p:nvSpPr>
          <p:cNvPr id="81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835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B85619-30EB-C64E-AE52-F248454E806A}" type="slidenum">
              <a:rPr lang="en-US"/>
              <a:pPr/>
              <a:t>22</a:t>
            </a:fld>
            <a:endParaRPr lang="en-US"/>
          </a:p>
        </p:txBody>
      </p:sp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241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23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9C0C5A-B946-374C-8DBF-CC8F20B6696F}" type="slidenum">
              <a:rPr lang="en-US"/>
              <a:pPr/>
              <a:t>3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792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0FD13C-2B26-8345-BA06-B4C6FA85F79B}" type="slidenum">
              <a:rPr lang="en-US"/>
              <a:pPr/>
              <a:t>4</a:t>
            </a:fld>
            <a:endParaRPr lang="en-US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5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5A37A-3FE9-2748-A5E4-F000B210F415}" type="slidenum">
              <a:rPr lang="en-US"/>
              <a:pPr/>
              <a:t>5</a:t>
            </a:fld>
            <a:endParaRPr lang="en-US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21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9398C-C8E8-9E4D-80A6-C848BC019015}" type="slidenum">
              <a:rPr lang="en-US"/>
              <a:pPr/>
              <a:t>6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02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FE3D26-C893-FF42-9E4B-B7EE50B22199}" type="slidenum">
              <a:rPr lang="en-US"/>
              <a:pPr/>
              <a:t>7</a:t>
            </a:fld>
            <a:endParaRPr lang="en-US"/>
          </a:p>
        </p:txBody>
      </p:sp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0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857927-B69A-064B-BACD-073E080D3E22}" type="slidenum">
              <a:rPr lang="en-US"/>
              <a:pPr/>
              <a:t>8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51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C560A0-276E-C24F-85FC-8909A420BF29}" type="slidenum">
              <a:rPr lang="en-US"/>
              <a:pPr/>
              <a:t>9</a:t>
            </a:fld>
            <a:endParaRPr lang="en-US"/>
          </a:p>
        </p:txBody>
      </p:sp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8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0838" y="1214438"/>
            <a:ext cx="8229600" cy="50768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B52A83BE-7AFF-4547-821D-51A3F72E35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4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Fractional Knapsack Problem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846061" cy="5076825"/>
          </a:xfrm>
        </p:spPr>
        <p:txBody>
          <a:bodyPr/>
          <a:lstStyle/>
          <a:p>
            <a:r>
              <a:rPr lang="en-US" dirty="0">
                <a:sym typeface="Symbol" pitchFamily="-106" charset="2"/>
              </a:rPr>
              <a:t>Greedy strategy 1:</a:t>
            </a:r>
          </a:p>
          <a:p>
            <a:pPr lvl="1"/>
            <a:r>
              <a:rPr lang="en-US" dirty="0">
                <a:sym typeface="Symbol" pitchFamily="-106" charset="2"/>
              </a:rPr>
              <a:t>Pick the item with the maximum value</a:t>
            </a:r>
          </a:p>
          <a:p>
            <a:r>
              <a:rPr lang="en-US" dirty="0">
                <a:solidFill>
                  <a:srgbClr val="DD0111"/>
                </a:solidFill>
                <a:latin typeface="Monotype Corsiva" pitchFamily="-106" charset="0"/>
                <a:sym typeface="Symbol" pitchFamily="-106" charset="2"/>
              </a:rPr>
              <a:t>E.g.:</a:t>
            </a:r>
          </a:p>
          <a:p>
            <a:pPr lvl="1"/>
            <a:r>
              <a:rPr lang="en-US" dirty="0">
                <a:latin typeface="Comic Sans MS" pitchFamily="-106" charset="0"/>
                <a:sym typeface="Symbol" pitchFamily="-106" charset="2"/>
              </a:rPr>
              <a:t>W = 1</a:t>
            </a:r>
          </a:p>
          <a:p>
            <a:pPr lvl="1"/>
            <a:r>
              <a:rPr lang="en-US" dirty="0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1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= 100,  v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1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= 2</a:t>
            </a:r>
          </a:p>
          <a:p>
            <a:pPr lvl="1"/>
            <a:r>
              <a:rPr lang="en-US" dirty="0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2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= 1, v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2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= 1</a:t>
            </a:r>
          </a:p>
          <a:p>
            <a:pPr lvl="1"/>
            <a:r>
              <a:rPr lang="en-US" dirty="0">
                <a:sym typeface="Symbol" pitchFamily="-106" charset="2"/>
              </a:rPr>
              <a:t>Taking from the item with the maximum value:</a:t>
            </a:r>
          </a:p>
          <a:p>
            <a:pPr lvl="1">
              <a:buFontTx/>
              <a:buNone/>
            </a:pPr>
            <a:r>
              <a:rPr lang="en-US" dirty="0">
                <a:sym typeface="Symbol" pitchFamily="-106" charset="2"/>
              </a:rPr>
              <a:t>			Total value (choose item 1) =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1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W/w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1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= 2/100</a:t>
            </a:r>
          </a:p>
          <a:p>
            <a:pPr lvl="1"/>
            <a:r>
              <a:rPr lang="en-US" dirty="0">
                <a:sym typeface="Symbol" pitchFamily="-106" charset="2"/>
              </a:rPr>
              <a:t>Smaller than what the thief can take if choosing the other item</a:t>
            </a:r>
          </a:p>
          <a:p>
            <a:pPr lvl="1">
              <a:buFontTx/>
              <a:buNone/>
            </a:pPr>
            <a:r>
              <a:rPr lang="en-US" dirty="0">
                <a:sym typeface="Symbol" pitchFamily="-106" charset="2"/>
              </a:rPr>
              <a:t>			Total value (choose item 2) =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2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W/w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2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= 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A8D467-B419-A546-8B2E-0B08CCDA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9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Fractional Knapsack Problem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006" y="1221995"/>
            <a:ext cx="9094288" cy="5076825"/>
          </a:xfrm>
        </p:spPr>
        <p:txBody>
          <a:bodyPr/>
          <a:lstStyle/>
          <a:p>
            <a:pPr marL="533400" indent="-533400"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Greedy strategy 2: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Pick the item with the maximum value per pound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/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endParaRPr lang="en-US" baseline="-25000" dirty="0">
              <a:latin typeface="Comic Sans MS" pitchFamily="-106" charset="0"/>
              <a:sym typeface="Symbol" pitchFamily="-106" charset="2"/>
            </a:endParaRPr>
          </a:p>
          <a:p>
            <a:pPr marL="914400" lvl="1" indent="-457200"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If the supply of that element is exhausted and the thief can carry more: take as much as possible from the item with the next greatest value per pound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It is good to order items based on their value per pound</a:t>
            </a:r>
          </a:p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	</a:t>
            </a:r>
          </a:p>
          <a:p>
            <a:pPr marL="533400" indent="-533400">
              <a:lnSpc>
                <a:spcPct val="150000"/>
              </a:lnSpc>
              <a:buFontTx/>
              <a:buNone/>
            </a:pPr>
            <a:endParaRPr lang="en-US" sz="2400" dirty="0">
              <a:sym typeface="Symbol" pitchFamily="-106" charset="2"/>
            </a:endParaRPr>
          </a:p>
        </p:txBody>
      </p:sp>
      <p:graphicFrame>
        <p:nvGraphicFramePr>
          <p:cNvPr id="63386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6338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3861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3448050" y="5064125"/>
          <a:ext cx="2554288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6" imgW="1155600" imgH="431640" progId="Equation.3">
                  <p:embed/>
                </p:oleObj>
              </mc:Choice>
              <mc:Fallback>
                <p:oleObj name="Equation" r:id="rId6" imgW="1155600" imgH="431640" progId="Equation.3">
                  <p:embed/>
                  <p:pic>
                    <p:nvPicPr>
                      <p:cNvPr id="6338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050" y="5064125"/>
                        <a:ext cx="2554288" cy="9540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97F8D2-0576-B24D-8EB7-C120404C6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3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Fractional Knapsack Problem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1116013"/>
            <a:ext cx="9009062" cy="5741987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pitchFamily="-106" charset="0"/>
                <a:sym typeface="Symbol" pitchFamily="-106" charset="2"/>
              </a:rPr>
              <a:t>Alg.:</a:t>
            </a:r>
            <a:r>
              <a:rPr lang="en-US" sz="2400" dirty="0">
                <a:sym typeface="Symbol" pitchFamily="-106" charset="2"/>
              </a:rPr>
              <a:t> </a:t>
            </a:r>
            <a:r>
              <a:rPr lang="en-US" sz="2400" dirty="0"/>
              <a:t>Fractional-Knapsack (</a:t>
            </a:r>
            <a:r>
              <a:rPr lang="en-US" sz="2400" dirty="0">
                <a:latin typeface="Comic Sans MS" pitchFamily="-106" charset="0"/>
              </a:rPr>
              <a:t>W, </a:t>
            </a:r>
            <a:r>
              <a:rPr lang="en-US" sz="2400" dirty="0" err="1">
                <a:latin typeface="Comic Sans MS" pitchFamily="-106" charset="0"/>
              </a:rPr>
              <a:t>v[n</a:t>
            </a:r>
            <a:r>
              <a:rPr lang="en-US" sz="2400" dirty="0">
                <a:latin typeface="Comic Sans MS" pitchFamily="-106" charset="0"/>
              </a:rPr>
              <a:t>], </a:t>
            </a:r>
            <a:r>
              <a:rPr lang="en-US" sz="2400" dirty="0" err="1">
                <a:latin typeface="Comic Sans MS" pitchFamily="-106" charset="0"/>
              </a:rPr>
              <a:t>w[n</a:t>
            </a:r>
            <a:r>
              <a:rPr lang="en-US" sz="2400" dirty="0">
                <a:latin typeface="Comic Sans MS" pitchFamily="-106" charset="0"/>
              </a:rPr>
              <a:t>]</a:t>
            </a:r>
            <a:r>
              <a:rPr lang="en-US" sz="2400" dirty="0"/>
              <a:t>)</a:t>
            </a:r>
            <a:endParaRPr lang="en-US" sz="2400" dirty="0">
              <a:sym typeface="Symbol" pitchFamily="-106" charset="2"/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 err="1">
                <a:sym typeface="Symbol" pitchFamily="-106" charset="2"/>
              </a:rPr>
              <a:t>w</a:t>
            </a:r>
            <a:r>
              <a:rPr lang="en-US" sz="2400" dirty="0">
                <a:sym typeface="Symbol" pitchFamily="-106" charset="2"/>
              </a:rPr>
              <a:t> = W	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sym typeface="Symbol" pitchFamily="-106" charset="2"/>
              </a:rPr>
              <a:t>While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 &gt; 0</a:t>
            </a:r>
            <a:r>
              <a:rPr lang="en-US" sz="2400" dirty="0">
                <a:sym typeface="Symbol" pitchFamily="-106" charset="2"/>
              </a:rPr>
              <a:t> and there are items remaining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sym typeface="Symbol" pitchFamily="-106" charset="2"/>
              </a:rPr>
              <a:t>		pick item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400" dirty="0">
                <a:sym typeface="Symbol" pitchFamily="-106" charset="2"/>
              </a:rPr>
              <a:t> with maximum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/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endParaRPr lang="en-US" sz="2400" baseline="-25000" dirty="0">
              <a:latin typeface="Comic Sans MS" pitchFamily="-106" charset="0"/>
              <a:sym typeface="Symbol" pitchFamily="-106" charset="2"/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sym typeface="Symbol" pitchFamily="-106" charset="2"/>
              </a:rPr>
              <a:t>		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 ← min (1, w/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sym typeface="Symbol" pitchFamily="-106" charset="2"/>
              </a:rPr>
              <a:t>		remove item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400" dirty="0">
                <a:sym typeface="Symbol" pitchFamily="-106" charset="2"/>
              </a:rPr>
              <a:t> from list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sym typeface="Symbol" pitchFamily="-106" charset="2"/>
              </a:rPr>
              <a:t>		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w ← w –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endParaRPr lang="en-US" sz="2400" baseline="-25000" dirty="0">
              <a:latin typeface="Comic Sans MS" pitchFamily="-106" charset="0"/>
              <a:sym typeface="Symbol" pitchFamily="-106" charset="2"/>
            </a:endParaRPr>
          </a:p>
          <a:p>
            <a:pPr marL="533400" indent="-533400">
              <a:lnSpc>
                <a:spcPct val="120000"/>
              </a:lnSpc>
            </a:pP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sz="2400" dirty="0">
                <a:sym typeface="Symbol" pitchFamily="-106" charset="2"/>
              </a:rPr>
              <a:t> – the amount of space remaining in the knapsack</a:t>
            </a:r>
          </a:p>
          <a:p>
            <a:pPr marL="533400" indent="-533400">
              <a:lnSpc>
                <a:spcPct val="120000"/>
              </a:lnSpc>
            </a:pPr>
            <a:r>
              <a:rPr lang="en-US" sz="2400" dirty="0">
                <a:sym typeface="Symbol" pitchFamily="-106" charset="2"/>
              </a:rPr>
              <a:t>Running time: </a:t>
            </a:r>
            <a:r>
              <a:rPr lang="el-GR" sz="24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(n)</a:t>
            </a:r>
            <a:r>
              <a:rPr lang="en-US" sz="2400" dirty="0">
                <a:sym typeface="Symbol" pitchFamily="-106" charset="2"/>
              </a:rPr>
              <a:t> if items already ordered; else </a:t>
            </a:r>
            <a:r>
              <a:rPr lang="el-GR" sz="2400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(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nlgn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</a:t>
            </a:r>
            <a:r>
              <a:rPr lang="en-US" sz="2400" dirty="0">
                <a:sym typeface="Symbol" pitchFamily="-106" charset="2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40F74-3960-7F44-B8A4-EC5110D29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9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35906" name="AutoShape 2"/>
          <p:cNvSpPr>
            <a:spLocks noChangeArrowheads="1"/>
          </p:cNvSpPr>
          <p:nvPr/>
        </p:nvSpPr>
        <p:spPr bwMode="auto">
          <a:xfrm>
            <a:off x="6396038" y="1955800"/>
            <a:ext cx="277812" cy="228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50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Fractional Knapsack - Example</a:t>
            </a:r>
          </a:p>
        </p:txBody>
      </p:sp>
      <p:sp>
        <p:nvSpPr>
          <p:cNvPr id="6359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1076325"/>
          </a:xfrm>
        </p:spPr>
        <p:txBody>
          <a:bodyPr/>
          <a:lstStyle/>
          <a:p>
            <a:r>
              <a:rPr lang="en-US">
                <a:solidFill>
                  <a:srgbClr val="DD0111"/>
                </a:solidFill>
                <a:latin typeface="Monotype Corsiva" pitchFamily="-106" charset="0"/>
              </a:rPr>
              <a:t>E.g.:</a:t>
            </a:r>
            <a:r>
              <a:rPr lang="en-US"/>
              <a:t> </a:t>
            </a:r>
          </a:p>
        </p:txBody>
      </p:sp>
      <p:sp>
        <p:nvSpPr>
          <p:cNvPr id="635909" name="Rectangle 5"/>
          <p:cNvSpPr>
            <a:spLocks noChangeArrowheads="1"/>
          </p:cNvSpPr>
          <p:nvPr/>
        </p:nvSpPr>
        <p:spPr bwMode="auto">
          <a:xfrm>
            <a:off x="368300" y="4481513"/>
            <a:ext cx="82296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635910" name="AutoShape 6"/>
          <p:cNvSpPr>
            <a:spLocks noChangeArrowheads="1"/>
          </p:cNvSpPr>
          <p:nvPr/>
        </p:nvSpPr>
        <p:spPr bwMode="auto">
          <a:xfrm>
            <a:off x="1871663" y="3781425"/>
            <a:ext cx="277812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10</a:t>
            </a:r>
          </a:p>
        </p:txBody>
      </p:sp>
      <p:sp>
        <p:nvSpPr>
          <p:cNvPr id="635911" name="AutoShape 7"/>
          <p:cNvSpPr>
            <a:spLocks noChangeArrowheads="1"/>
          </p:cNvSpPr>
          <p:nvPr/>
        </p:nvSpPr>
        <p:spPr bwMode="auto">
          <a:xfrm>
            <a:off x="2724150" y="3324225"/>
            <a:ext cx="277813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20</a:t>
            </a:r>
          </a:p>
        </p:txBody>
      </p:sp>
      <p:sp>
        <p:nvSpPr>
          <p:cNvPr id="635912" name="AutoShape 8"/>
          <p:cNvSpPr>
            <a:spLocks noChangeArrowheads="1"/>
          </p:cNvSpPr>
          <p:nvPr/>
        </p:nvSpPr>
        <p:spPr bwMode="auto">
          <a:xfrm>
            <a:off x="3759200" y="2867025"/>
            <a:ext cx="277813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30</a:t>
            </a:r>
          </a:p>
        </p:txBody>
      </p:sp>
      <p:sp>
        <p:nvSpPr>
          <p:cNvPr id="635913" name="AutoShape 9"/>
          <p:cNvSpPr>
            <a:spLocks noChangeArrowheads="1"/>
          </p:cNvSpPr>
          <p:nvPr/>
        </p:nvSpPr>
        <p:spPr bwMode="auto">
          <a:xfrm>
            <a:off x="4730750" y="1952625"/>
            <a:ext cx="277813" cy="228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50</a:t>
            </a:r>
          </a:p>
        </p:txBody>
      </p:sp>
      <p:sp>
        <p:nvSpPr>
          <p:cNvPr id="635914" name="Text Box 10"/>
          <p:cNvSpPr txBox="1">
            <a:spLocks noChangeArrowheads="1"/>
          </p:cNvSpPr>
          <p:nvPr/>
        </p:nvSpPr>
        <p:spPr bwMode="auto">
          <a:xfrm>
            <a:off x="1624013" y="3435350"/>
            <a:ext cx="750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Item 1</a:t>
            </a:r>
          </a:p>
        </p:txBody>
      </p:sp>
      <p:sp>
        <p:nvSpPr>
          <p:cNvPr id="635915" name="Text Box 11"/>
          <p:cNvSpPr txBox="1">
            <a:spLocks noChangeArrowheads="1"/>
          </p:cNvSpPr>
          <p:nvPr/>
        </p:nvSpPr>
        <p:spPr bwMode="auto">
          <a:xfrm>
            <a:off x="2446338" y="2952750"/>
            <a:ext cx="750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Item 2</a:t>
            </a:r>
          </a:p>
        </p:txBody>
      </p:sp>
      <p:sp>
        <p:nvSpPr>
          <p:cNvPr id="635916" name="Text Box 12"/>
          <p:cNvSpPr txBox="1">
            <a:spLocks noChangeArrowheads="1"/>
          </p:cNvSpPr>
          <p:nvPr/>
        </p:nvSpPr>
        <p:spPr bwMode="auto">
          <a:xfrm>
            <a:off x="3540125" y="2493963"/>
            <a:ext cx="750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Item 3</a:t>
            </a:r>
          </a:p>
        </p:txBody>
      </p:sp>
      <p:sp>
        <p:nvSpPr>
          <p:cNvPr id="635917" name="Text Box 13"/>
          <p:cNvSpPr txBox="1">
            <a:spLocks noChangeArrowheads="1"/>
          </p:cNvSpPr>
          <p:nvPr/>
        </p:nvSpPr>
        <p:spPr bwMode="auto">
          <a:xfrm>
            <a:off x="1714500" y="4303713"/>
            <a:ext cx="522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$60</a:t>
            </a:r>
          </a:p>
        </p:txBody>
      </p:sp>
      <p:sp>
        <p:nvSpPr>
          <p:cNvPr id="635918" name="Text Box 14"/>
          <p:cNvSpPr txBox="1">
            <a:spLocks noChangeArrowheads="1"/>
          </p:cNvSpPr>
          <p:nvPr/>
        </p:nvSpPr>
        <p:spPr bwMode="auto">
          <a:xfrm>
            <a:off x="2497138" y="4303713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$100</a:t>
            </a:r>
          </a:p>
        </p:txBody>
      </p:sp>
      <p:sp>
        <p:nvSpPr>
          <p:cNvPr id="635919" name="Text Box 15"/>
          <p:cNvSpPr txBox="1">
            <a:spLocks noChangeArrowheads="1"/>
          </p:cNvSpPr>
          <p:nvPr/>
        </p:nvSpPr>
        <p:spPr bwMode="auto">
          <a:xfrm>
            <a:off x="3540125" y="4303713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$120</a:t>
            </a:r>
          </a:p>
        </p:txBody>
      </p:sp>
      <p:sp>
        <p:nvSpPr>
          <p:cNvPr id="635920" name="AutoShape 16"/>
          <p:cNvSpPr>
            <a:spLocks noChangeArrowheads="1"/>
          </p:cNvSpPr>
          <p:nvPr/>
        </p:nvSpPr>
        <p:spPr bwMode="auto">
          <a:xfrm>
            <a:off x="6396038" y="3781425"/>
            <a:ext cx="277812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10</a:t>
            </a:r>
          </a:p>
        </p:txBody>
      </p:sp>
      <p:sp>
        <p:nvSpPr>
          <p:cNvPr id="635921" name="AutoShape 17"/>
          <p:cNvSpPr>
            <a:spLocks noChangeArrowheads="1"/>
          </p:cNvSpPr>
          <p:nvPr/>
        </p:nvSpPr>
        <p:spPr bwMode="auto">
          <a:xfrm>
            <a:off x="6394450" y="2870200"/>
            <a:ext cx="277813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20</a:t>
            </a:r>
          </a:p>
        </p:txBody>
      </p:sp>
      <p:sp>
        <p:nvSpPr>
          <p:cNvPr id="635922" name="Text Box 18"/>
          <p:cNvSpPr txBox="1">
            <a:spLocks noChangeArrowheads="1"/>
          </p:cNvSpPr>
          <p:nvPr/>
        </p:nvSpPr>
        <p:spPr bwMode="auto">
          <a:xfrm>
            <a:off x="6781800" y="3860800"/>
            <a:ext cx="522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$60</a:t>
            </a:r>
          </a:p>
        </p:txBody>
      </p:sp>
      <p:sp>
        <p:nvSpPr>
          <p:cNvPr id="635923" name="Text Box 19"/>
          <p:cNvSpPr txBox="1">
            <a:spLocks noChangeArrowheads="1"/>
          </p:cNvSpPr>
          <p:nvPr/>
        </p:nvSpPr>
        <p:spPr bwMode="auto">
          <a:xfrm>
            <a:off x="6753225" y="3168650"/>
            <a:ext cx="6350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$100</a:t>
            </a:r>
          </a:p>
          <a:p>
            <a:endParaRPr lang="en-US" sz="800"/>
          </a:p>
          <a:p>
            <a:r>
              <a:rPr lang="en-US" sz="1600"/>
              <a:t>  +</a:t>
            </a:r>
          </a:p>
        </p:txBody>
      </p:sp>
      <p:sp>
        <p:nvSpPr>
          <p:cNvPr id="635924" name="Line 20"/>
          <p:cNvSpPr>
            <a:spLocks noChangeShapeType="1"/>
          </p:cNvSpPr>
          <p:nvPr/>
        </p:nvSpPr>
        <p:spPr bwMode="auto">
          <a:xfrm>
            <a:off x="6251575" y="4335463"/>
            <a:ext cx="1243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5925" name="Text Box 21"/>
          <p:cNvSpPr txBox="1">
            <a:spLocks noChangeArrowheads="1"/>
          </p:cNvSpPr>
          <p:nvPr/>
        </p:nvSpPr>
        <p:spPr bwMode="auto">
          <a:xfrm>
            <a:off x="6681788" y="4364038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$240</a:t>
            </a:r>
          </a:p>
        </p:txBody>
      </p:sp>
      <p:sp>
        <p:nvSpPr>
          <p:cNvPr id="635926" name="Text Box 22"/>
          <p:cNvSpPr txBox="1">
            <a:spLocks noChangeArrowheads="1"/>
          </p:cNvSpPr>
          <p:nvPr/>
        </p:nvSpPr>
        <p:spPr bwMode="auto">
          <a:xfrm>
            <a:off x="1468438" y="4784725"/>
            <a:ext cx="1030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$6/pound</a:t>
            </a:r>
          </a:p>
        </p:txBody>
      </p:sp>
      <p:sp>
        <p:nvSpPr>
          <p:cNvPr id="635927" name="Text Box 23"/>
          <p:cNvSpPr txBox="1">
            <a:spLocks noChangeArrowheads="1"/>
          </p:cNvSpPr>
          <p:nvPr/>
        </p:nvSpPr>
        <p:spPr bwMode="auto">
          <a:xfrm>
            <a:off x="2427288" y="4784725"/>
            <a:ext cx="1030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$5/pound</a:t>
            </a:r>
          </a:p>
        </p:txBody>
      </p:sp>
      <p:sp>
        <p:nvSpPr>
          <p:cNvPr id="635928" name="Text Box 24"/>
          <p:cNvSpPr txBox="1">
            <a:spLocks noChangeArrowheads="1"/>
          </p:cNvSpPr>
          <p:nvPr/>
        </p:nvSpPr>
        <p:spPr bwMode="auto">
          <a:xfrm>
            <a:off x="3392488" y="4784725"/>
            <a:ext cx="1030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$4/pound</a:t>
            </a:r>
          </a:p>
        </p:txBody>
      </p:sp>
      <p:sp>
        <p:nvSpPr>
          <p:cNvPr id="635929" name="AutoShape 25"/>
          <p:cNvSpPr>
            <a:spLocks noChangeArrowheads="1"/>
          </p:cNvSpPr>
          <p:nvPr/>
        </p:nvSpPr>
        <p:spPr bwMode="auto">
          <a:xfrm>
            <a:off x="6391275" y="1947863"/>
            <a:ext cx="277813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20</a:t>
            </a:r>
          </a:p>
          <a:p>
            <a:pPr algn="ctr"/>
            <a:r>
              <a:rPr lang="en-US" sz="1600"/>
              <a:t>---</a:t>
            </a:r>
          </a:p>
          <a:p>
            <a:pPr algn="ctr"/>
            <a:r>
              <a:rPr lang="en-US" sz="1600"/>
              <a:t>30</a:t>
            </a:r>
          </a:p>
        </p:txBody>
      </p:sp>
      <p:sp>
        <p:nvSpPr>
          <p:cNvPr id="635930" name="Text Box 26"/>
          <p:cNvSpPr txBox="1">
            <a:spLocks noChangeArrowheads="1"/>
          </p:cNvSpPr>
          <p:nvPr/>
        </p:nvSpPr>
        <p:spPr bwMode="auto">
          <a:xfrm>
            <a:off x="6753225" y="2112963"/>
            <a:ext cx="522288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$80</a:t>
            </a:r>
          </a:p>
          <a:p>
            <a:endParaRPr lang="en-US" sz="800"/>
          </a:p>
          <a:p>
            <a:r>
              <a:rPr lang="en-US" sz="1600"/>
              <a:t>  +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3E9D8B-5802-1844-AD7C-A4F2B6346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1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6" grpId="0" animBg="1"/>
      <p:bldP spid="635920" grpId="0" animBg="1"/>
      <p:bldP spid="635921" grpId="0" animBg="1"/>
      <p:bldP spid="635922" grpId="0"/>
      <p:bldP spid="635923" grpId="0"/>
      <p:bldP spid="635924" grpId="0" animBg="1"/>
      <p:bldP spid="635925" grpId="0"/>
      <p:bldP spid="635926" grpId="0"/>
      <p:bldP spid="635927" grpId="0"/>
      <p:bldP spid="635928" grpId="0"/>
      <p:bldP spid="635929" grpId="0" animBg="1"/>
      <p:bldP spid="6359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Choice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90625"/>
            <a:ext cx="8145462" cy="41973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Items:  			</a:t>
            </a:r>
            <a:r>
              <a:rPr lang="en-US" sz="2400" dirty="0">
                <a:latin typeface="Comic Sans MS" pitchFamily="-106" charset="0"/>
              </a:rPr>
              <a:t>1  	2  	3    …   </a:t>
            </a:r>
            <a:r>
              <a:rPr lang="en-US" sz="2400" dirty="0" err="1">
                <a:latin typeface="Comic Sans MS" pitchFamily="-106" charset="0"/>
              </a:rPr>
              <a:t>j</a:t>
            </a:r>
            <a:r>
              <a:rPr lang="en-US" sz="2400" dirty="0">
                <a:latin typeface="Comic Sans MS" pitchFamily="-106" charset="0"/>
              </a:rPr>
              <a:t>  …	 </a:t>
            </a:r>
            <a:r>
              <a:rPr lang="en-US" sz="2400" dirty="0" err="1">
                <a:latin typeface="Comic Sans MS" pitchFamily="-106" charset="0"/>
              </a:rPr>
              <a:t>n</a:t>
            </a:r>
            <a:endParaRPr lang="en-US" sz="2400" dirty="0">
              <a:latin typeface="Comic Sans MS" pitchFamily="-10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Optimal solution: 		</a:t>
            </a:r>
            <a:r>
              <a:rPr lang="en-US" sz="2400" dirty="0">
                <a:latin typeface="Comic Sans MS" pitchFamily="-106" charset="0"/>
              </a:rPr>
              <a:t>x</a:t>
            </a:r>
            <a:r>
              <a:rPr lang="en-US" sz="2400" baseline="-25000" dirty="0">
                <a:latin typeface="Comic Sans MS" pitchFamily="-106" charset="0"/>
              </a:rPr>
              <a:t>1</a:t>
            </a:r>
            <a:r>
              <a:rPr lang="en-US" sz="2400" dirty="0">
                <a:latin typeface="Comic Sans MS" pitchFamily="-106" charset="0"/>
              </a:rPr>
              <a:t>	x</a:t>
            </a:r>
            <a:r>
              <a:rPr lang="en-US" sz="2400" baseline="-25000" dirty="0">
                <a:latin typeface="Comic Sans MS" pitchFamily="-106" charset="0"/>
              </a:rPr>
              <a:t>2</a:t>
            </a:r>
            <a:r>
              <a:rPr lang="en-US" sz="2400" dirty="0">
                <a:latin typeface="Comic Sans MS" pitchFamily="-106" charset="0"/>
              </a:rPr>
              <a:t>	x</a:t>
            </a:r>
            <a:r>
              <a:rPr lang="en-US" sz="2400" baseline="-25000" dirty="0">
                <a:latin typeface="Comic Sans MS" pitchFamily="-106" charset="0"/>
              </a:rPr>
              <a:t>3</a:t>
            </a:r>
            <a:r>
              <a:rPr lang="en-US" sz="2400" dirty="0">
                <a:latin typeface="Comic Sans MS" pitchFamily="-106" charset="0"/>
              </a:rPr>
              <a:t>	  </a:t>
            </a:r>
            <a:r>
              <a:rPr lang="en-US" sz="2400" dirty="0" err="1">
                <a:latin typeface="Comic Sans MS" pitchFamily="-106" charset="0"/>
              </a:rPr>
              <a:t>x</a:t>
            </a:r>
            <a:r>
              <a:rPr lang="en-US" sz="2400" baseline="-25000" dirty="0" err="1">
                <a:latin typeface="Comic Sans MS" pitchFamily="-106" charset="0"/>
              </a:rPr>
              <a:t>j</a:t>
            </a:r>
            <a:r>
              <a:rPr lang="en-US" sz="2400" dirty="0">
                <a:latin typeface="Comic Sans MS" pitchFamily="-106" charset="0"/>
              </a:rPr>
              <a:t>	 </a:t>
            </a:r>
            <a:r>
              <a:rPr lang="en-US" sz="2400" dirty="0" err="1">
                <a:latin typeface="Comic Sans MS" pitchFamily="-106" charset="0"/>
              </a:rPr>
              <a:t>x</a:t>
            </a:r>
            <a:r>
              <a:rPr lang="en-US" sz="2400" baseline="-25000" dirty="0" err="1">
                <a:latin typeface="Comic Sans MS" pitchFamily="-106" charset="0"/>
              </a:rPr>
              <a:t>n</a:t>
            </a:r>
            <a:endParaRPr lang="en-US" sz="2400" dirty="0">
              <a:latin typeface="Comic Sans MS" pitchFamily="-10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Greedy solution:  		</a:t>
            </a:r>
            <a:r>
              <a:rPr lang="en-US" sz="2400" dirty="0">
                <a:latin typeface="Comic Sans MS" pitchFamily="-106" charset="0"/>
              </a:rPr>
              <a:t>x</a:t>
            </a:r>
            <a:r>
              <a:rPr lang="en-US" sz="2400" baseline="-25000" dirty="0">
                <a:latin typeface="Comic Sans MS" pitchFamily="-106" charset="0"/>
              </a:rPr>
              <a:t>1</a:t>
            </a:r>
            <a:r>
              <a:rPr lang="en-US" sz="2400" dirty="0">
                <a:latin typeface="Comic Sans MS" pitchFamily="-106" charset="0"/>
              </a:rPr>
              <a:t>’	x</a:t>
            </a:r>
            <a:r>
              <a:rPr lang="en-US" sz="2400" baseline="-25000" dirty="0">
                <a:latin typeface="Comic Sans MS" pitchFamily="-106" charset="0"/>
              </a:rPr>
              <a:t>2</a:t>
            </a:r>
            <a:r>
              <a:rPr lang="en-US" sz="2400" dirty="0">
                <a:latin typeface="Comic Sans MS" pitchFamily="-106" charset="0"/>
              </a:rPr>
              <a:t>’	x</a:t>
            </a:r>
            <a:r>
              <a:rPr lang="en-US" sz="2400" baseline="-25000" dirty="0">
                <a:latin typeface="Comic Sans MS" pitchFamily="-106" charset="0"/>
              </a:rPr>
              <a:t>3</a:t>
            </a:r>
            <a:r>
              <a:rPr lang="en-US" sz="2400" dirty="0">
                <a:latin typeface="Comic Sans MS" pitchFamily="-106" charset="0"/>
              </a:rPr>
              <a:t>’	  </a:t>
            </a:r>
            <a:r>
              <a:rPr lang="en-US" sz="2400" dirty="0" err="1">
                <a:latin typeface="Comic Sans MS" pitchFamily="-106" charset="0"/>
              </a:rPr>
              <a:t>x</a:t>
            </a:r>
            <a:r>
              <a:rPr lang="en-US" sz="2400" baseline="-25000" dirty="0" err="1">
                <a:latin typeface="Comic Sans MS" pitchFamily="-106" charset="0"/>
              </a:rPr>
              <a:t>j</a:t>
            </a:r>
            <a:r>
              <a:rPr lang="en-US" sz="2400" dirty="0">
                <a:latin typeface="Comic Sans MS" pitchFamily="-106" charset="0"/>
              </a:rPr>
              <a:t>’	 </a:t>
            </a:r>
            <a:r>
              <a:rPr lang="en-US" sz="2400" dirty="0" err="1">
                <a:latin typeface="Comic Sans MS" pitchFamily="-106" charset="0"/>
              </a:rPr>
              <a:t>x</a:t>
            </a:r>
            <a:r>
              <a:rPr lang="en-US" sz="2400" baseline="-25000" dirty="0" err="1">
                <a:latin typeface="Comic Sans MS" pitchFamily="-106" charset="0"/>
              </a:rPr>
              <a:t>n</a:t>
            </a:r>
            <a:r>
              <a:rPr lang="en-US" sz="2400" dirty="0">
                <a:latin typeface="Comic Sans MS" pitchFamily="-106" charset="0"/>
              </a:rPr>
              <a:t>’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We know that: </a:t>
            </a:r>
            <a:r>
              <a:rPr lang="en-US" sz="2400" dirty="0">
                <a:latin typeface="Comic Sans MS" pitchFamily="-106" charset="0"/>
              </a:rPr>
              <a:t>x</a:t>
            </a:r>
            <a:r>
              <a:rPr lang="en-US" sz="2400" baseline="-25000" dirty="0">
                <a:latin typeface="Comic Sans MS" pitchFamily="-106" charset="0"/>
              </a:rPr>
              <a:t>1</a:t>
            </a:r>
            <a:r>
              <a:rPr lang="en-US" sz="2400" dirty="0">
                <a:latin typeface="Comic Sans MS" pitchFamily="-106" charset="0"/>
              </a:rPr>
              <a:t>’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≥ x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1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Symbol" pitchFamily="-106" charset="2"/>
              </a:rPr>
              <a:t>greedy choice takes as much as possible from item 1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ym typeface="Symbol" pitchFamily="-106" charset="2"/>
              </a:rPr>
              <a:t>Modify the optimal solution to take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1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’</a:t>
            </a:r>
            <a:r>
              <a:rPr lang="en-US" sz="2400" dirty="0">
                <a:sym typeface="Symbol" pitchFamily="-106" charset="2"/>
              </a:rPr>
              <a:t> of item 1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Symbol" pitchFamily="-106" charset="2"/>
              </a:rPr>
              <a:t>We have to decrease the quantity taken from some item </a:t>
            </a:r>
            <a:r>
              <a:rPr lang="en-US" sz="2000" dirty="0" err="1">
                <a:latin typeface="Comic Sans MS" pitchFamily="-106" charset="0"/>
                <a:sym typeface="Symbol" pitchFamily="-106" charset="2"/>
              </a:rPr>
              <a:t>j</a:t>
            </a:r>
            <a:r>
              <a:rPr lang="en-US" sz="2000" dirty="0">
                <a:sym typeface="Symbol" pitchFamily="-106" charset="2"/>
              </a:rPr>
              <a:t>: the new </a:t>
            </a:r>
            <a:r>
              <a:rPr lang="en-US" sz="2000" dirty="0" err="1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sz="2000" baseline="-25000" dirty="0" err="1">
                <a:latin typeface="Comic Sans MS" pitchFamily="-106" charset="0"/>
                <a:sym typeface="Symbol" pitchFamily="-106" charset="2"/>
              </a:rPr>
              <a:t>j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 </a:t>
            </a:r>
            <a:r>
              <a:rPr lang="en-US" sz="2000" dirty="0">
                <a:sym typeface="Symbol" pitchFamily="-106" charset="2"/>
              </a:rPr>
              <a:t>is decreased by:</a:t>
            </a:r>
            <a:endParaRPr lang="en-US" sz="2000" dirty="0">
              <a:latin typeface="Comic Sans MS" pitchFamily="-106" charset="0"/>
              <a:sym typeface="Symbol" pitchFamily="-106" charset="2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sym typeface="Symbol" pitchFamily="-106" charset="2"/>
              </a:rPr>
              <a:t>Increase in profit: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Decrease in profit:</a:t>
            </a:r>
            <a:endParaRPr lang="en-US" sz="2400" dirty="0">
              <a:sym typeface="Symbol" pitchFamily="-106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>
                <a:sym typeface="Symbol" pitchFamily="-106" charset="2"/>
              </a:rPr>
              <a:t>						</a:t>
            </a:r>
          </a:p>
        </p:txBody>
      </p:sp>
      <p:graphicFrame>
        <p:nvGraphicFramePr>
          <p:cNvPr id="63693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398713" y="5000625"/>
          <a:ext cx="40386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6" name="Equation" r:id="rId4" imgW="1879560" imgH="241200" progId="Equation.3">
                  <p:embed/>
                </p:oleObj>
              </mc:Choice>
              <mc:Fallback>
                <p:oleObj name="Equation" r:id="rId4" imgW="1879560" imgH="241200" progId="Equation.3">
                  <p:embed/>
                  <p:pic>
                    <p:nvPicPr>
                      <p:cNvPr id="6369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5000625"/>
                        <a:ext cx="4038600" cy="5191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6933" name="Object 5"/>
          <p:cNvGraphicFramePr>
            <a:graphicFrameLocks noChangeAspect="1"/>
          </p:cNvGraphicFramePr>
          <p:nvPr/>
        </p:nvGraphicFramePr>
        <p:xfrm>
          <a:off x="2439988" y="5422900"/>
          <a:ext cx="152876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Equation" r:id="rId6" imgW="711000" imgH="457200" progId="Equation.3">
                  <p:embed/>
                </p:oleObj>
              </mc:Choice>
              <mc:Fallback>
                <p:oleObj name="Equation" r:id="rId6" imgW="711000" imgH="457200" progId="Equation.3">
                  <p:embed/>
                  <p:pic>
                    <p:nvPicPr>
                      <p:cNvPr id="6369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5422900"/>
                        <a:ext cx="1528762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6934" name="Object 6"/>
          <p:cNvGraphicFramePr>
            <a:graphicFrameLocks noChangeAspect="1"/>
          </p:cNvGraphicFramePr>
          <p:nvPr/>
        </p:nvGraphicFramePr>
        <p:xfrm>
          <a:off x="4622800" y="5422900"/>
          <a:ext cx="1255713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8" imgW="583920" imgH="457200" progId="Equation.3">
                  <p:embed/>
                </p:oleObj>
              </mc:Choice>
              <mc:Fallback>
                <p:oleObj name="Equation" r:id="rId8" imgW="583920" imgH="457200" progId="Equation.3">
                  <p:embed/>
                  <p:pic>
                    <p:nvPicPr>
                      <p:cNvPr id="63693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2800" y="5422900"/>
                        <a:ext cx="1255713" cy="98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6935" name="Text Box 7"/>
          <p:cNvSpPr txBox="1">
            <a:spLocks noChangeArrowheads="1"/>
          </p:cNvSpPr>
          <p:nvPr/>
        </p:nvSpPr>
        <p:spPr bwMode="auto">
          <a:xfrm>
            <a:off x="4116388" y="5730875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pitchFamily="-106" charset="2"/>
              </a:rPr>
              <a:t>⇒</a:t>
            </a:r>
          </a:p>
        </p:txBody>
      </p:sp>
      <p:sp>
        <p:nvSpPr>
          <p:cNvPr id="636936" name="Text Box 8"/>
          <p:cNvSpPr txBox="1">
            <a:spLocks noChangeArrowheads="1"/>
          </p:cNvSpPr>
          <p:nvPr/>
        </p:nvSpPr>
        <p:spPr bwMode="auto">
          <a:xfrm>
            <a:off x="6180138" y="5599113"/>
            <a:ext cx="27638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True, since </a:t>
            </a:r>
            <a:r>
              <a:rPr lang="en-US" dirty="0">
                <a:latin typeface="Comic Sans MS" panose="030F0902030302020204" pitchFamily="66" charset="0"/>
              </a:rPr>
              <a:t>x</a:t>
            </a:r>
            <a:r>
              <a:rPr lang="en-US" baseline="-25000" dirty="0">
                <a:latin typeface="Comic Sans MS" panose="030F0902030302020204" pitchFamily="66" charset="0"/>
              </a:rPr>
              <a:t>1</a:t>
            </a:r>
            <a:r>
              <a:rPr lang="en-US" dirty="0">
                <a:latin typeface="Century Gothic" panose="020B0502020202020204" pitchFamily="34" charset="0"/>
              </a:rPr>
              <a:t> had the </a:t>
            </a:r>
          </a:p>
          <a:p>
            <a:r>
              <a:rPr lang="en-US" dirty="0">
                <a:latin typeface="Century Gothic" panose="020B0502020202020204" pitchFamily="34" charset="0"/>
              </a:rPr>
              <a:t>best value/pound ratio</a:t>
            </a:r>
          </a:p>
        </p:txBody>
      </p:sp>
      <p:graphicFrame>
        <p:nvGraphicFramePr>
          <p:cNvPr id="636937" name="Object 9"/>
          <p:cNvGraphicFramePr>
            <a:graphicFrameLocks noChangeAspect="1"/>
          </p:cNvGraphicFramePr>
          <p:nvPr>
            <p:extLst/>
          </p:nvPr>
        </p:nvGraphicFramePr>
        <p:xfrm>
          <a:off x="3399480" y="4117975"/>
          <a:ext cx="16097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10" imgW="749160" imgH="215640" progId="Equation.3">
                  <p:embed/>
                </p:oleObj>
              </mc:Choice>
              <mc:Fallback>
                <p:oleObj name="Equation" r:id="rId10" imgW="749160" imgH="215640" progId="Equation.3">
                  <p:embed/>
                  <p:pic>
                    <p:nvPicPr>
                      <p:cNvPr id="6369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9480" y="4117975"/>
                        <a:ext cx="1609725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6938" name="Object 10"/>
          <p:cNvGraphicFramePr>
            <a:graphicFrameLocks noChangeAspect="1"/>
          </p:cNvGraphicFramePr>
          <p:nvPr>
            <p:extLst/>
          </p:nvPr>
        </p:nvGraphicFramePr>
        <p:xfrm>
          <a:off x="3658190" y="4524375"/>
          <a:ext cx="229235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12" imgW="1066680" imgH="241200" progId="Equation.3">
                  <p:embed/>
                </p:oleObj>
              </mc:Choice>
              <mc:Fallback>
                <p:oleObj name="Equation" r:id="rId12" imgW="1066680" imgH="241200" progId="Equation.3">
                  <p:embed/>
                  <p:pic>
                    <p:nvPicPr>
                      <p:cNvPr id="6369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8190" y="4524375"/>
                        <a:ext cx="2292350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6939" name="Rectangle 11"/>
          <p:cNvSpPr>
            <a:spLocks noChangeArrowheads="1"/>
          </p:cNvSpPr>
          <p:nvPr/>
        </p:nvSpPr>
        <p:spPr bwMode="auto">
          <a:xfrm>
            <a:off x="4438650" y="3813175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Comic Sans MS" pitchFamily="-106" charset="0"/>
                <a:sym typeface="Symbol" pitchFamily="-106" charset="2"/>
              </a:rPr>
              <a:t>(</a:t>
            </a:r>
            <a:r>
              <a:rPr lang="en-US" sz="2000" dirty="0">
                <a:latin typeface="Comic Sans MS" pitchFamily="-106" charset="0"/>
              </a:rPr>
              <a:t>x</a:t>
            </a:r>
            <a:r>
              <a:rPr lang="en-US" sz="2000" baseline="-25000" dirty="0">
                <a:latin typeface="Comic Sans MS" pitchFamily="-106" charset="0"/>
              </a:rPr>
              <a:t>1</a:t>
            </a:r>
            <a:r>
              <a:rPr lang="en-US" sz="2000" dirty="0">
                <a:latin typeface="Comic Sans MS" pitchFamily="-106" charset="0"/>
              </a:rPr>
              <a:t>’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- x</a:t>
            </a:r>
            <a:r>
              <a:rPr lang="en-US" sz="2000" baseline="-25000" dirty="0">
                <a:latin typeface="Comic Sans MS" pitchFamily="-106" charset="0"/>
                <a:sym typeface="Symbol" pitchFamily="-106" charset="2"/>
              </a:rPr>
              <a:t>1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)</a:t>
            </a:r>
            <a:endParaRPr lang="en-US" sz="2000" baseline="-25000" dirty="0">
              <a:latin typeface="Comic Sans MS" pitchFamily="-106" charset="0"/>
              <a:sym typeface="Symbol" pitchFamily="-106" charset="2"/>
            </a:endParaRPr>
          </a:p>
        </p:txBody>
      </p:sp>
      <p:sp>
        <p:nvSpPr>
          <p:cNvPr id="636940" name="Rectangle 12"/>
          <p:cNvSpPr>
            <a:spLocks noChangeArrowheads="1"/>
          </p:cNvSpPr>
          <p:nvPr/>
        </p:nvSpPr>
        <p:spPr bwMode="auto">
          <a:xfrm>
            <a:off x="5838825" y="3813175"/>
            <a:ext cx="546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114300" lvl="1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sz="2000" baseline="-25000">
                <a:latin typeface="Comic Sans MS" pitchFamily="-106" charset="0"/>
                <a:sym typeface="Symbol" pitchFamily="-106" charset="2"/>
              </a:rPr>
              <a:t>1</a:t>
            </a:r>
          </a:p>
        </p:txBody>
      </p:sp>
      <p:sp>
        <p:nvSpPr>
          <p:cNvPr id="636941" name="Rectangle 13"/>
          <p:cNvSpPr>
            <a:spLocks noChangeArrowheads="1"/>
          </p:cNvSpPr>
          <p:nvPr/>
        </p:nvSpPr>
        <p:spPr bwMode="auto">
          <a:xfrm>
            <a:off x="6202362" y="3813175"/>
            <a:ext cx="668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114300" lvl="1">
              <a:lnSpc>
                <a:spcPct val="90000"/>
              </a:lnSpc>
              <a:spcBef>
                <a:spcPct val="20000"/>
              </a:spcBef>
            </a:pPr>
            <a:r>
              <a:rPr lang="en-US" sz="2000" dirty="0">
                <a:latin typeface="Comic Sans MS" pitchFamily="-106" charset="0"/>
                <a:sym typeface="Symbol" pitchFamily="-106" charset="2"/>
              </a:rPr>
              <a:t>/</a:t>
            </a:r>
            <a:r>
              <a:rPr lang="en-US" sz="2000" dirty="0" err="1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sz="2000" baseline="-25000" dirty="0" err="1">
                <a:latin typeface="Comic Sans MS" pitchFamily="-106" charset="0"/>
                <a:sym typeface="Symbol" pitchFamily="-106" charset="2"/>
              </a:rPr>
              <a:t>j</a:t>
            </a:r>
            <a:endParaRPr lang="en-US" sz="2000" baseline="-25000" dirty="0">
              <a:latin typeface="Comic Sans MS" pitchFamily="-106" charset="0"/>
              <a:sym typeface="Symbol" pitchFamily="-106" charset="2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575F0D-13AE-944A-BD95-426A7C95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3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5" grpId="0"/>
      <p:bldP spid="636936" grpId="0"/>
      <p:bldP spid="636939" grpId="0"/>
      <p:bldP spid="636940" grpId="0"/>
      <p:bldP spid="6369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0-1 Knapsack Problem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793162" cy="53006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Thief has a knapsack of capacity </a:t>
            </a:r>
            <a:r>
              <a:rPr lang="en-US" dirty="0">
                <a:latin typeface="Comic Sans MS" pitchFamily="-106" charset="0"/>
              </a:rPr>
              <a:t>W</a:t>
            </a:r>
          </a:p>
          <a:p>
            <a:pPr>
              <a:lnSpc>
                <a:spcPct val="150000"/>
              </a:lnSpc>
            </a:pPr>
            <a:r>
              <a:rPr lang="en-US" dirty="0"/>
              <a:t>There are </a:t>
            </a:r>
            <a:r>
              <a:rPr lang="en-US" dirty="0">
                <a:latin typeface="Comic Sans MS" pitchFamily="-106" charset="0"/>
              </a:rPr>
              <a:t>n</a:t>
            </a:r>
            <a:r>
              <a:rPr lang="en-US" dirty="0"/>
              <a:t> items: for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 err="1"/>
              <a:t>-th</a:t>
            </a:r>
            <a:r>
              <a:rPr lang="en-US" dirty="0"/>
              <a:t> item value 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/>
              <a:t> and weight 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baseline="-25000" dirty="0" err="1">
                <a:latin typeface="Comic Sans MS" pitchFamily="-106" charset="0"/>
              </a:rPr>
              <a:t>i</a:t>
            </a:r>
            <a:endParaRPr lang="en-US" baseline="-25000" dirty="0">
              <a:latin typeface="Comic Sans MS" pitchFamily="-106" charset="0"/>
            </a:endParaRPr>
          </a:p>
          <a:p>
            <a:pPr>
              <a:lnSpc>
                <a:spcPct val="150000"/>
              </a:lnSpc>
            </a:pPr>
            <a:r>
              <a:rPr lang="en-US" dirty="0"/>
              <a:t>Goal: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Find coefficients </a:t>
            </a:r>
            <a:r>
              <a:rPr lang="en-US" dirty="0">
                <a:latin typeface="Comic Sans MS" pitchFamily="-106" charset="0"/>
              </a:rPr>
              <a:t>x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/>
              <a:t> so that for all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= {0, 1},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= 1, 2, .., n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		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∑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≤ W</a:t>
            </a:r>
            <a:r>
              <a:rPr lang="en-US" dirty="0">
                <a:sym typeface="Symbol" pitchFamily="-106" charset="2"/>
              </a:rPr>
              <a:t> and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pitchFamily="-106" charset="0"/>
                <a:sym typeface="Symbol" pitchFamily="-106" charset="2"/>
              </a:rPr>
              <a:t>		∑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sym typeface="Symbol" pitchFamily="-106" charset="2"/>
              </a:rPr>
              <a:t> is maximum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F302D7-3ED3-E34E-8383-5843A17C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59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40002" name="AutoShape 2"/>
          <p:cNvSpPr>
            <a:spLocks noChangeArrowheads="1"/>
          </p:cNvSpPr>
          <p:nvPr/>
        </p:nvSpPr>
        <p:spPr bwMode="auto">
          <a:xfrm>
            <a:off x="5207000" y="1579563"/>
            <a:ext cx="277813" cy="228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50</a:t>
            </a:r>
          </a:p>
        </p:txBody>
      </p:sp>
      <p:sp>
        <p:nvSpPr>
          <p:cNvPr id="640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0-1 Knapsack - Greedy Strategy</a:t>
            </a:r>
          </a:p>
        </p:txBody>
      </p:sp>
      <p:sp>
        <p:nvSpPr>
          <p:cNvPr id="6400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1076325"/>
          </a:xfrm>
        </p:spPr>
        <p:txBody>
          <a:bodyPr/>
          <a:lstStyle/>
          <a:p>
            <a:r>
              <a:rPr lang="en-US">
                <a:solidFill>
                  <a:srgbClr val="DD0111"/>
                </a:solidFill>
                <a:latin typeface="Monotype Corsiva" pitchFamily="-106" charset="0"/>
              </a:rPr>
              <a:t>E.g.:</a:t>
            </a:r>
            <a:r>
              <a:rPr lang="en-US"/>
              <a:t> </a:t>
            </a:r>
          </a:p>
        </p:txBody>
      </p:sp>
      <p:sp>
        <p:nvSpPr>
          <p:cNvPr id="640005" name="Rectangle 5"/>
          <p:cNvSpPr>
            <a:spLocks noChangeArrowheads="1"/>
          </p:cNvSpPr>
          <p:nvPr/>
        </p:nvSpPr>
        <p:spPr bwMode="auto">
          <a:xfrm>
            <a:off x="368300" y="4481513"/>
            <a:ext cx="82296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640006" name="AutoShape 6"/>
          <p:cNvSpPr>
            <a:spLocks noChangeArrowheads="1"/>
          </p:cNvSpPr>
          <p:nvPr/>
        </p:nvSpPr>
        <p:spPr bwMode="auto">
          <a:xfrm>
            <a:off x="682625" y="3405188"/>
            <a:ext cx="277813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10</a:t>
            </a:r>
          </a:p>
        </p:txBody>
      </p:sp>
      <p:sp>
        <p:nvSpPr>
          <p:cNvPr id="640007" name="AutoShape 7"/>
          <p:cNvSpPr>
            <a:spLocks noChangeArrowheads="1"/>
          </p:cNvSpPr>
          <p:nvPr/>
        </p:nvSpPr>
        <p:spPr bwMode="auto">
          <a:xfrm>
            <a:off x="1535113" y="2947988"/>
            <a:ext cx="277812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20</a:t>
            </a:r>
          </a:p>
        </p:txBody>
      </p:sp>
      <p:sp>
        <p:nvSpPr>
          <p:cNvPr id="640008" name="AutoShape 8"/>
          <p:cNvSpPr>
            <a:spLocks noChangeArrowheads="1"/>
          </p:cNvSpPr>
          <p:nvPr/>
        </p:nvSpPr>
        <p:spPr bwMode="auto">
          <a:xfrm>
            <a:off x="2570163" y="2490788"/>
            <a:ext cx="277812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30</a:t>
            </a:r>
          </a:p>
        </p:txBody>
      </p:sp>
      <p:sp>
        <p:nvSpPr>
          <p:cNvPr id="640009" name="AutoShape 9"/>
          <p:cNvSpPr>
            <a:spLocks noChangeArrowheads="1"/>
          </p:cNvSpPr>
          <p:nvPr/>
        </p:nvSpPr>
        <p:spPr bwMode="auto">
          <a:xfrm>
            <a:off x="3541713" y="1576388"/>
            <a:ext cx="277812" cy="2286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50</a:t>
            </a:r>
          </a:p>
        </p:txBody>
      </p:sp>
      <p:sp>
        <p:nvSpPr>
          <p:cNvPr id="640010" name="Text Box 10"/>
          <p:cNvSpPr txBox="1">
            <a:spLocks noChangeArrowheads="1"/>
          </p:cNvSpPr>
          <p:nvPr/>
        </p:nvSpPr>
        <p:spPr bwMode="auto">
          <a:xfrm>
            <a:off x="434975" y="3059113"/>
            <a:ext cx="750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Item 1</a:t>
            </a:r>
          </a:p>
        </p:txBody>
      </p:sp>
      <p:sp>
        <p:nvSpPr>
          <p:cNvPr id="640011" name="Text Box 11"/>
          <p:cNvSpPr txBox="1">
            <a:spLocks noChangeArrowheads="1"/>
          </p:cNvSpPr>
          <p:nvPr/>
        </p:nvSpPr>
        <p:spPr bwMode="auto">
          <a:xfrm>
            <a:off x="1257300" y="2576513"/>
            <a:ext cx="750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Item 2</a:t>
            </a:r>
          </a:p>
        </p:txBody>
      </p:sp>
      <p:sp>
        <p:nvSpPr>
          <p:cNvPr id="640012" name="Text Box 12"/>
          <p:cNvSpPr txBox="1">
            <a:spLocks noChangeArrowheads="1"/>
          </p:cNvSpPr>
          <p:nvPr/>
        </p:nvSpPr>
        <p:spPr bwMode="auto">
          <a:xfrm>
            <a:off x="2351088" y="2117725"/>
            <a:ext cx="7508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/>
              <a:t>Item 3</a:t>
            </a:r>
          </a:p>
        </p:txBody>
      </p:sp>
      <p:sp>
        <p:nvSpPr>
          <p:cNvPr id="640013" name="Text Box 13"/>
          <p:cNvSpPr txBox="1">
            <a:spLocks noChangeArrowheads="1"/>
          </p:cNvSpPr>
          <p:nvPr/>
        </p:nvSpPr>
        <p:spPr bwMode="auto">
          <a:xfrm>
            <a:off x="525463" y="3927475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$60</a:t>
            </a:r>
          </a:p>
        </p:txBody>
      </p:sp>
      <p:sp>
        <p:nvSpPr>
          <p:cNvPr id="640014" name="Text Box 14"/>
          <p:cNvSpPr txBox="1">
            <a:spLocks noChangeArrowheads="1"/>
          </p:cNvSpPr>
          <p:nvPr/>
        </p:nvSpPr>
        <p:spPr bwMode="auto">
          <a:xfrm>
            <a:off x="1308100" y="3927475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$100</a:t>
            </a:r>
          </a:p>
        </p:txBody>
      </p:sp>
      <p:sp>
        <p:nvSpPr>
          <p:cNvPr id="640015" name="Text Box 15"/>
          <p:cNvSpPr txBox="1">
            <a:spLocks noChangeArrowheads="1"/>
          </p:cNvSpPr>
          <p:nvPr/>
        </p:nvSpPr>
        <p:spPr bwMode="auto">
          <a:xfrm>
            <a:off x="2351088" y="3927475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$120</a:t>
            </a:r>
          </a:p>
        </p:txBody>
      </p:sp>
      <p:sp>
        <p:nvSpPr>
          <p:cNvPr id="640016" name="AutoShape 16"/>
          <p:cNvSpPr>
            <a:spLocks noChangeArrowheads="1"/>
          </p:cNvSpPr>
          <p:nvPr/>
        </p:nvSpPr>
        <p:spPr bwMode="auto">
          <a:xfrm>
            <a:off x="5207000" y="3405188"/>
            <a:ext cx="277813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10</a:t>
            </a:r>
          </a:p>
        </p:txBody>
      </p:sp>
      <p:sp>
        <p:nvSpPr>
          <p:cNvPr id="640017" name="AutoShape 17"/>
          <p:cNvSpPr>
            <a:spLocks noChangeArrowheads="1"/>
          </p:cNvSpPr>
          <p:nvPr/>
        </p:nvSpPr>
        <p:spPr bwMode="auto">
          <a:xfrm>
            <a:off x="5205413" y="2493963"/>
            <a:ext cx="277812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20</a:t>
            </a:r>
          </a:p>
        </p:txBody>
      </p:sp>
      <p:sp>
        <p:nvSpPr>
          <p:cNvPr id="640018" name="Text Box 18"/>
          <p:cNvSpPr txBox="1">
            <a:spLocks noChangeArrowheads="1"/>
          </p:cNvSpPr>
          <p:nvPr/>
        </p:nvSpPr>
        <p:spPr bwMode="auto">
          <a:xfrm>
            <a:off x="5592763" y="3484563"/>
            <a:ext cx="5222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$60</a:t>
            </a:r>
          </a:p>
        </p:txBody>
      </p:sp>
      <p:sp>
        <p:nvSpPr>
          <p:cNvPr id="640019" name="Text Box 19"/>
          <p:cNvSpPr txBox="1">
            <a:spLocks noChangeArrowheads="1"/>
          </p:cNvSpPr>
          <p:nvPr/>
        </p:nvSpPr>
        <p:spPr bwMode="auto">
          <a:xfrm>
            <a:off x="5564188" y="2792413"/>
            <a:ext cx="63500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$100</a:t>
            </a:r>
          </a:p>
          <a:p>
            <a:endParaRPr lang="en-US" sz="800"/>
          </a:p>
          <a:p>
            <a:r>
              <a:rPr lang="en-US" sz="1600"/>
              <a:t>  +</a:t>
            </a:r>
          </a:p>
        </p:txBody>
      </p:sp>
      <p:sp>
        <p:nvSpPr>
          <p:cNvPr id="640020" name="Line 20"/>
          <p:cNvSpPr>
            <a:spLocks noChangeShapeType="1"/>
          </p:cNvSpPr>
          <p:nvPr/>
        </p:nvSpPr>
        <p:spPr bwMode="auto">
          <a:xfrm>
            <a:off x="5062538" y="3959225"/>
            <a:ext cx="1243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21" name="Text Box 21"/>
          <p:cNvSpPr txBox="1">
            <a:spLocks noChangeArrowheads="1"/>
          </p:cNvSpPr>
          <p:nvPr/>
        </p:nvSpPr>
        <p:spPr bwMode="auto">
          <a:xfrm>
            <a:off x="5492750" y="3987800"/>
            <a:ext cx="63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$160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7246938" y="1581150"/>
            <a:ext cx="1243012" cy="2744788"/>
            <a:chOff x="3816" y="1499"/>
            <a:chExt cx="783" cy="1729"/>
          </a:xfrm>
        </p:grpSpPr>
        <p:sp>
          <p:nvSpPr>
            <p:cNvPr id="640023" name="AutoShape 23"/>
            <p:cNvSpPr>
              <a:spLocks noChangeArrowheads="1"/>
            </p:cNvSpPr>
            <p:nvPr/>
          </p:nvSpPr>
          <p:spPr bwMode="auto">
            <a:xfrm>
              <a:off x="3907" y="1499"/>
              <a:ext cx="175" cy="144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640024" name="AutoShape 24"/>
            <p:cNvSpPr>
              <a:spLocks noChangeArrowheads="1"/>
            </p:cNvSpPr>
            <p:nvPr/>
          </p:nvSpPr>
          <p:spPr bwMode="auto">
            <a:xfrm>
              <a:off x="3906" y="2365"/>
              <a:ext cx="175" cy="57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20</a:t>
              </a:r>
            </a:p>
          </p:txBody>
        </p:sp>
        <p:sp>
          <p:nvSpPr>
            <p:cNvPr id="640025" name="Text Box 25"/>
            <p:cNvSpPr txBox="1">
              <a:spLocks noChangeArrowheads="1"/>
            </p:cNvSpPr>
            <p:nvPr/>
          </p:nvSpPr>
          <p:spPr bwMode="auto">
            <a:xfrm>
              <a:off x="4150" y="2549"/>
              <a:ext cx="4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$100</a:t>
              </a:r>
            </a:p>
          </p:txBody>
        </p:sp>
        <p:sp>
          <p:nvSpPr>
            <p:cNvPr id="640026" name="Text Box 26"/>
            <p:cNvSpPr txBox="1">
              <a:spLocks noChangeArrowheads="1"/>
            </p:cNvSpPr>
            <p:nvPr/>
          </p:nvSpPr>
          <p:spPr bwMode="auto">
            <a:xfrm>
              <a:off x="4132" y="1838"/>
              <a:ext cx="40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$120</a:t>
              </a:r>
            </a:p>
            <a:p>
              <a:endParaRPr lang="en-US" sz="800"/>
            </a:p>
            <a:p>
              <a:r>
                <a:rPr lang="en-US" sz="1600"/>
                <a:t>  +</a:t>
              </a:r>
            </a:p>
          </p:txBody>
        </p:sp>
        <p:sp>
          <p:nvSpPr>
            <p:cNvPr id="640027" name="Line 27"/>
            <p:cNvSpPr>
              <a:spLocks noChangeShapeType="1"/>
            </p:cNvSpPr>
            <p:nvPr/>
          </p:nvSpPr>
          <p:spPr bwMode="auto">
            <a:xfrm>
              <a:off x="3816" y="2998"/>
              <a:ext cx="7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0028" name="Text Box 28"/>
            <p:cNvSpPr txBox="1">
              <a:spLocks noChangeArrowheads="1"/>
            </p:cNvSpPr>
            <p:nvPr/>
          </p:nvSpPr>
          <p:spPr bwMode="auto">
            <a:xfrm>
              <a:off x="4157" y="3016"/>
              <a:ext cx="4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$220</a:t>
              </a:r>
            </a:p>
          </p:txBody>
        </p:sp>
        <p:sp>
          <p:nvSpPr>
            <p:cNvPr id="640029" name="AutoShape 29"/>
            <p:cNvSpPr>
              <a:spLocks noChangeArrowheads="1"/>
            </p:cNvSpPr>
            <p:nvPr/>
          </p:nvSpPr>
          <p:spPr bwMode="auto">
            <a:xfrm>
              <a:off x="3906" y="1502"/>
              <a:ext cx="175" cy="8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30</a:t>
              </a:r>
            </a:p>
          </p:txBody>
        </p:sp>
      </p:grpSp>
      <p:sp>
        <p:nvSpPr>
          <p:cNvPr id="640030" name="Text Box 30"/>
          <p:cNvSpPr txBox="1">
            <a:spLocks noChangeArrowheads="1"/>
          </p:cNvSpPr>
          <p:nvPr/>
        </p:nvSpPr>
        <p:spPr bwMode="auto">
          <a:xfrm>
            <a:off x="279400" y="4408488"/>
            <a:ext cx="1030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$6/pound</a:t>
            </a:r>
          </a:p>
        </p:txBody>
      </p:sp>
      <p:sp>
        <p:nvSpPr>
          <p:cNvPr id="640031" name="Text Box 31"/>
          <p:cNvSpPr txBox="1">
            <a:spLocks noChangeArrowheads="1"/>
          </p:cNvSpPr>
          <p:nvPr/>
        </p:nvSpPr>
        <p:spPr bwMode="auto">
          <a:xfrm>
            <a:off x="1238250" y="4408488"/>
            <a:ext cx="1030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$5/pound</a:t>
            </a:r>
          </a:p>
        </p:txBody>
      </p:sp>
      <p:sp>
        <p:nvSpPr>
          <p:cNvPr id="640032" name="Text Box 32"/>
          <p:cNvSpPr txBox="1">
            <a:spLocks noChangeArrowheads="1"/>
          </p:cNvSpPr>
          <p:nvPr/>
        </p:nvSpPr>
        <p:spPr bwMode="auto">
          <a:xfrm>
            <a:off x="2203450" y="4408488"/>
            <a:ext cx="1030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$4/pound</a:t>
            </a:r>
          </a:p>
        </p:txBody>
      </p:sp>
      <p:sp>
        <p:nvSpPr>
          <p:cNvPr id="640033" name="Rectangle 33"/>
          <p:cNvSpPr>
            <a:spLocks noChangeArrowheads="1"/>
          </p:cNvSpPr>
          <p:nvPr/>
        </p:nvSpPr>
        <p:spPr bwMode="auto">
          <a:xfrm>
            <a:off x="395288" y="4683125"/>
            <a:ext cx="8229600" cy="18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None of the solutions involving the greedy choice (item 1) leads to an optimal solution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The greedy choice property does not hold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F7DEB-E91F-3B40-86E4-815EAF048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5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02" grpId="0" animBg="1"/>
      <p:bldP spid="640016" grpId="0" animBg="1"/>
      <p:bldP spid="640017" grpId="0" animBg="1"/>
      <p:bldP spid="640018" grpId="0"/>
      <p:bldP spid="640019" grpId="0"/>
      <p:bldP spid="640020" grpId="0" animBg="1"/>
      <p:bldP spid="640021" grpId="0"/>
      <p:bldP spid="6400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0-1 Knapsack - Dynamic Programming</a:t>
            </a:r>
          </a:p>
        </p:txBody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445539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>
                <a:latin typeface="Comic Sans MS" pitchFamily="-106" charset="0"/>
              </a:rPr>
              <a:t>P(i</a:t>
            </a:r>
            <a:r>
              <a:rPr lang="en-US" dirty="0">
                <a:latin typeface="Comic Sans MS" pitchFamily="-106" charset="0"/>
              </a:rPr>
              <a:t>, 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dirty="0">
                <a:latin typeface="Comic Sans MS" pitchFamily="-106" charset="0"/>
              </a:rPr>
              <a:t>)</a:t>
            </a:r>
            <a:r>
              <a:rPr lang="en-US" dirty="0"/>
              <a:t> –  the maximum profit that can be 			obtained from items </a:t>
            </a:r>
            <a:r>
              <a:rPr lang="en-US" dirty="0">
                <a:latin typeface="Comic Sans MS" pitchFamily="-106" charset="0"/>
              </a:rPr>
              <a:t>1</a:t>
            </a:r>
            <a:r>
              <a:rPr lang="en-US" dirty="0"/>
              <a:t> to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/>
              <a:t>, if the 			 knapsack has size </a:t>
            </a:r>
            <a:r>
              <a:rPr lang="en-US" dirty="0" err="1">
                <a:latin typeface="Comic Sans MS" pitchFamily="-106" charset="0"/>
              </a:rPr>
              <a:t>w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Case 1: thief takes item </a:t>
            </a:r>
            <a:r>
              <a:rPr lang="en-US" dirty="0" err="1"/>
              <a:t>i</a:t>
            </a:r>
            <a:endParaRPr lang="en-US" dirty="0"/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/>
              <a:t>		 </a:t>
            </a:r>
            <a:r>
              <a:rPr lang="en-US" dirty="0" err="1">
                <a:latin typeface="Comic Sans MS" pitchFamily="-106" charset="0"/>
              </a:rPr>
              <a:t>P(i</a:t>
            </a:r>
            <a:r>
              <a:rPr lang="en-US" dirty="0">
                <a:latin typeface="Comic Sans MS" pitchFamily="-106" charset="0"/>
              </a:rPr>
              <a:t>, 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dirty="0">
                <a:latin typeface="Comic Sans MS" pitchFamily="-106" charset="0"/>
              </a:rPr>
              <a:t>) =</a:t>
            </a:r>
          </a:p>
          <a:p>
            <a:pPr>
              <a:lnSpc>
                <a:spcPct val="150000"/>
              </a:lnSpc>
            </a:pPr>
            <a:r>
              <a:rPr lang="en-US" dirty="0"/>
              <a:t>Case 2: thief does not take item </a:t>
            </a:r>
            <a:r>
              <a:rPr lang="en-US" dirty="0" err="1"/>
              <a:t>i</a:t>
            </a:r>
            <a:endParaRPr lang="en-US" dirty="0"/>
          </a:p>
          <a:p>
            <a:pPr>
              <a:lnSpc>
                <a:spcPct val="150000"/>
              </a:lnSpc>
              <a:buFontTx/>
              <a:buNone/>
            </a:pPr>
            <a:r>
              <a:rPr lang="en-US" dirty="0"/>
              <a:t>		 </a:t>
            </a:r>
            <a:r>
              <a:rPr lang="en-US" dirty="0" err="1">
                <a:latin typeface="Comic Sans MS" pitchFamily="-106" charset="0"/>
              </a:rPr>
              <a:t>P(i</a:t>
            </a:r>
            <a:r>
              <a:rPr lang="en-US" dirty="0">
                <a:latin typeface="Comic Sans MS" pitchFamily="-106" charset="0"/>
              </a:rPr>
              <a:t>, 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dirty="0">
                <a:latin typeface="Comic Sans MS" pitchFamily="-106" charset="0"/>
              </a:rPr>
              <a:t>) =</a:t>
            </a:r>
          </a:p>
        </p:txBody>
      </p:sp>
      <p:sp>
        <p:nvSpPr>
          <p:cNvPr id="641028" name="Text Box 4"/>
          <p:cNvSpPr txBox="1">
            <a:spLocks noChangeArrowheads="1"/>
          </p:cNvSpPr>
          <p:nvPr/>
        </p:nvSpPr>
        <p:spPr bwMode="auto">
          <a:xfrm>
            <a:off x="2865438" y="4084638"/>
            <a:ext cx="2782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6" charset="0"/>
              </a:rPr>
              <a:t>v</a:t>
            </a:r>
            <a:r>
              <a:rPr lang="en-US" sz="2800" baseline="-25000">
                <a:latin typeface="Comic Sans MS" pitchFamily="-106" charset="0"/>
              </a:rPr>
              <a:t>i</a:t>
            </a:r>
            <a:r>
              <a:rPr lang="en-US" sz="2800">
                <a:latin typeface="Comic Sans MS" pitchFamily="-106" charset="0"/>
              </a:rPr>
              <a:t> + P(i - 1, w-w</a:t>
            </a:r>
            <a:r>
              <a:rPr lang="en-US" sz="2800" baseline="-25000">
                <a:latin typeface="Comic Sans MS" pitchFamily="-106" charset="0"/>
              </a:rPr>
              <a:t>i</a:t>
            </a:r>
            <a:r>
              <a:rPr lang="en-US" sz="2800">
                <a:latin typeface="Comic Sans MS" pitchFamily="-106" charset="0"/>
              </a:rPr>
              <a:t>)</a:t>
            </a:r>
          </a:p>
        </p:txBody>
      </p:sp>
      <p:sp>
        <p:nvSpPr>
          <p:cNvPr id="641029" name="Text Box 5"/>
          <p:cNvSpPr txBox="1">
            <a:spLocks noChangeArrowheads="1"/>
          </p:cNvSpPr>
          <p:nvPr/>
        </p:nvSpPr>
        <p:spPr bwMode="auto">
          <a:xfrm>
            <a:off x="2865438" y="5568950"/>
            <a:ext cx="1698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6" charset="0"/>
              </a:rPr>
              <a:t>P(i - 1, w)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B27942-89F0-294A-96C0-BC2A0A687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2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8" grpId="0"/>
      <p:bldP spid="6410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42050" name="Rectangle 2"/>
          <p:cNvSpPr>
            <a:spLocks noChangeArrowheads="1"/>
          </p:cNvSpPr>
          <p:nvPr/>
        </p:nvSpPr>
        <p:spPr bwMode="auto">
          <a:xfrm>
            <a:off x="4651375" y="4895850"/>
            <a:ext cx="54927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0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0-1 Knapsack - Dynamic Programming</a:t>
            </a:r>
          </a:p>
        </p:txBody>
      </p:sp>
      <p:graphicFrame>
        <p:nvGraphicFramePr>
          <p:cNvPr id="642052" name="Group 4"/>
          <p:cNvGraphicFramePr>
            <a:graphicFrameLocks noGrp="1"/>
          </p:cNvGraphicFramePr>
          <p:nvPr/>
        </p:nvGraphicFramePr>
        <p:xfrm>
          <a:off x="765175" y="3079750"/>
          <a:ext cx="6111875" cy="3200400"/>
        </p:xfrm>
        <a:graphic>
          <a:graphicData uri="http://schemas.openxmlformats.org/drawingml/2006/table">
            <a:tbl>
              <a:tblPr/>
              <a:tblGrid>
                <a:gridCol w="544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42150" name="Text Box 102"/>
          <p:cNvSpPr txBox="1">
            <a:spLocks noChangeArrowheads="1"/>
          </p:cNvSpPr>
          <p:nvPr/>
        </p:nvSpPr>
        <p:spPr bwMode="auto">
          <a:xfrm>
            <a:off x="887413" y="27130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0</a:t>
            </a:r>
          </a:p>
        </p:txBody>
      </p:sp>
      <p:sp>
        <p:nvSpPr>
          <p:cNvPr id="642151" name="Text Box 103"/>
          <p:cNvSpPr txBox="1">
            <a:spLocks noChangeArrowheads="1"/>
          </p:cNvSpPr>
          <p:nvPr/>
        </p:nvSpPr>
        <p:spPr bwMode="auto">
          <a:xfrm>
            <a:off x="384175" y="5865813"/>
            <a:ext cx="303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2152" name="Text Box 104"/>
          <p:cNvSpPr txBox="1">
            <a:spLocks noChangeArrowheads="1"/>
          </p:cNvSpPr>
          <p:nvPr/>
        </p:nvSpPr>
        <p:spPr bwMode="auto">
          <a:xfrm>
            <a:off x="1425575" y="2713038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2153" name="Text Box 105"/>
          <p:cNvSpPr txBox="1">
            <a:spLocks noChangeArrowheads="1"/>
          </p:cNvSpPr>
          <p:nvPr/>
        </p:nvSpPr>
        <p:spPr bwMode="auto">
          <a:xfrm>
            <a:off x="2839773" y="2670780"/>
            <a:ext cx="8003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w - w</a:t>
            </a:r>
            <a:r>
              <a:rPr lang="en-US" baseline="-25000">
                <a:latin typeface="Comic Sans MS" pitchFamily="-106" charset="0"/>
              </a:rPr>
              <a:t>i</a:t>
            </a:r>
          </a:p>
        </p:txBody>
      </p:sp>
      <p:sp>
        <p:nvSpPr>
          <p:cNvPr id="642154" name="Text Box 106"/>
          <p:cNvSpPr txBox="1">
            <a:spLocks noChangeArrowheads="1"/>
          </p:cNvSpPr>
          <p:nvPr/>
        </p:nvSpPr>
        <p:spPr bwMode="auto">
          <a:xfrm>
            <a:off x="6395441" y="2656492"/>
            <a:ext cx="4371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W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2155" name="Text Box 107"/>
          <p:cNvSpPr txBox="1">
            <a:spLocks noChangeArrowheads="1"/>
          </p:cNvSpPr>
          <p:nvPr/>
        </p:nvSpPr>
        <p:spPr bwMode="auto">
          <a:xfrm>
            <a:off x="312738" y="4437063"/>
            <a:ext cx="446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i-1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2156" name="Text Box 108"/>
          <p:cNvSpPr txBox="1">
            <a:spLocks noChangeArrowheads="1"/>
          </p:cNvSpPr>
          <p:nvPr/>
        </p:nvSpPr>
        <p:spPr bwMode="auto">
          <a:xfrm>
            <a:off x="374650" y="316230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0</a:t>
            </a:r>
            <a:endParaRPr lang="en-US" baseline="-25000">
              <a:latin typeface="Comic Sans MS" pitchFamily="-106" charset="0"/>
            </a:endParaRPr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1133475" y="3576638"/>
            <a:ext cx="6513513" cy="366712"/>
            <a:chOff x="644" y="1968"/>
            <a:chExt cx="4103" cy="231"/>
          </a:xfrm>
        </p:grpSpPr>
        <p:sp>
          <p:nvSpPr>
            <p:cNvPr id="642158" name="Line 110"/>
            <p:cNvSpPr>
              <a:spLocks noChangeShapeType="1"/>
            </p:cNvSpPr>
            <p:nvPr/>
          </p:nvSpPr>
          <p:spPr bwMode="auto">
            <a:xfrm>
              <a:off x="644" y="2084"/>
              <a:ext cx="3623" cy="0"/>
            </a:xfrm>
            <a:prstGeom prst="line">
              <a:avLst/>
            </a:prstGeom>
            <a:noFill/>
            <a:ln w="76200">
              <a:solidFill>
                <a:srgbClr val="336699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642159" name="Text Box 111"/>
            <p:cNvSpPr txBox="1">
              <a:spLocks noChangeArrowheads="1"/>
            </p:cNvSpPr>
            <p:nvPr/>
          </p:nvSpPr>
          <p:spPr bwMode="auto">
            <a:xfrm>
              <a:off x="4399" y="1968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first</a:t>
              </a:r>
            </a:p>
          </p:txBody>
        </p:sp>
      </p:grpSp>
      <p:sp>
        <p:nvSpPr>
          <p:cNvPr id="642160" name="Rectangle 112"/>
          <p:cNvSpPr>
            <a:spLocks noGrp="1" noChangeArrowheads="1"/>
          </p:cNvSpPr>
          <p:nvPr>
            <p:ph type="body" idx="1"/>
          </p:nvPr>
        </p:nvSpPr>
        <p:spPr>
          <a:xfrm>
            <a:off x="350838" y="2036763"/>
            <a:ext cx="8229600" cy="719137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	</a:t>
            </a:r>
            <a:r>
              <a:rPr lang="en-US">
                <a:latin typeface="Comic Sans MS" pitchFamily="-106" charset="0"/>
              </a:rPr>
              <a:t>P(i, w) = max {v</a:t>
            </a:r>
            <a:r>
              <a:rPr lang="en-US" baseline="-25000">
                <a:latin typeface="Comic Sans MS" pitchFamily="-106" charset="0"/>
              </a:rPr>
              <a:t>i</a:t>
            </a:r>
            <a:r>
              <a:rPr lang="en-US">
                <a:latin typeface="Comic Sans MS" pitchFamily="-106" charset="0"/>
              </a:rPr>
              <a:t> + P(i - 1, w-w</a:t>
            </a:r>
            <a:r>
              <a:rPr lang="en-US" baseline="-25000">
                <a:latin typeface="Comic Sans MS" pitchFamily="-106" charset="0"/>
              </a:rPr>
              <a:t>i</a:t>
            </a:r>
            <a:r>
              <a:rPr lang="en-US">
                <a:latin typeface="Comic Sans MS" pitchFamily="-106" charset="0"/>
              </a:rPr>
              <a:t>), P(i - 1, w) }  </a:t>
            </a:r>
          </a:p>
        </p:txBody>
      </p:sp>
      <p:sp>
        <p:nvSpPr>
          <p:cNvPr id="642161" name="AutoShape 113"/>
          <p:cNvSpPr>
            <a:spLocks/>
          </p:cNvSpPr>
          <p:nvPr/>
        </p:nvSpPr>
        <p:spPr bwMode="auto">
          <a:xfrm rot="5400000">
            <a:off x="4263470" y="582060"/>
            <a:ext cx="153771" cy="2603238"/>
          </a:xfrm>
          <a:prstGeom prst="leftBrace">
            <a:avLst>
              <a:gd name="adj1" fmla="val 146667"/>
              <a:gd name="adj2" fmla="val 49935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162" name="Text Box 114"/>
          <p:cNvSpPr txBox="1">
            <a:spLocks noChangeArrowheads="1"/>
          </p:cNvSpPr>
          <p:nvPr/>
        </p:nvSpPr>
        <p:spPr bwMode="auto">
          <a:xfrm>
            <a:off x="3471647" y="1375380"/>
            <a:ext cx="20890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Item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was taken</a:t>
            </a:r>
          </a:p>
        </p:txBody>
      </p:sp>
      <p:sp>
        <p:nvSpPr>
          <p:cNvPr id="642163" name="Text Box 115"/>
          <p:cNvSpPr txBox="1">
            <a:spLocks noChangeArrowheads="1"/>
          </p:cNvSpPr>
          <p:nvPr/>
        </p:nvSpPr>
        <p:spPr bwMode="auto">
          <a:xfrm>
            <a:off x="5599755" y="1375380"/>
            <a:ext cx="25187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Item 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was not taken</a:t>
            </a:r>
          </a:p>
        </p:txBody>
      </p:sp>
      <p:sp>
        <p:nvSpPr>
          <p:cNvPr id="642164" name="Text Box 116"/>
          <p:cNvSpPr txBox="1">
            <a:spLocks noChangeArrowheads="1"/>
          </p:cNvSpPr>
          <p:nvPr/>
        </p:nvSpPr>
        <p:spPr bwMode="auto">
          <a:xfrm>
            <a:off x="411163" y="49180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2165" name="Text Box 117"/>
          <p:cNvSpPr txBox="1">
            <a:spLocks noChangeArrowheads="1"/>
          </p:cNvSpPr>
          <p:nvPr/>
        </p:nvSpPr>
        <p:spPr bwMode="auto">
          <a:xfrm>
            <a:off x="4766345" y="2688242"/>
            <a:ext cx="3533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w</a:t>
            </a:r>
            <a:endParaRPr lang="en-US" baseline="-25000">
              <a:latin typeface="Comic Sans MS" pitchFamily="-106" charset="0"/>
            </a:endParaRPr>
          </a:p>
        </p:txBody>
      </p:sp>
      <p:grpSp>
        <p:nvGrpSpPr>
          <p:cNvPr id="3" name="Group 118"/>
          <p:cNvGrpSpPr>
            <a:grpSpLocks/>
          </p:cNvGrpSpPr>
          <p:nvPr/>
        </p:nvGrpSpPr>
        <p:grpSpPr bwMode="auto">
          <a:xfrm>
            <a:off x="4654550" y="4440238"/>
            <a:ext cx="549275" cy="669925"/>
            <a:chOff x="2932" y="2512"/>
            <a:chExt cx="346" cy="422"/>
          </a:xfrm>
        </p:grpSpPr>
        <p:sp>
          <p:nvSpPr>
            <p:cNvPr id="642167" name="Rectangle 119"/>
            <p:cNvSpPr>
              <a:spLocks noChangeArrowheads="1"/>
            </p:cNvSpPr>
            <p:nvPr/>
          </p:nvSpPr>
          <p:spPr bwMode="auto">
            <a:xfrm>
              <a:off x="2932" y="2512"/>
              <a:ext cx="346" cy="2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168" name="Line 120"/>
            <p:cNvSpPr>
              <a:spLocks noChangeShapeType="1"/>
            </p:cNvSpPr>
            <p:nvPr/>
          </p:nvSpPr>
          <p:spPr bwMode="auto">
            <a:xfrm flipH="1" flipV="1">
              <a:off x="3105" y="2660"/>
              <a:ext cx="0" cy="2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21"/>
          <p:cNvGrpSpPr>
            <a:grpSpLocks/>
          </p:cNvGrpSpPr>
          <p:nvPr/>
        </p:nvGrpSpPr>
        <p:grpSpPr bwMode="auto">
          <a:xfrm>
            <a:off x="2978150" y="4449763"/>
            <a:ext cx="1951038" cy="646112"/>
            <a:chOff x="1876" y="2518"/>
            <a:chExt cx="1229" cy="407"/>
          </a:xfrm>
        </p:grpSpPr>
        <p:sp>
          <p:nvSpPr>
            <p:cNvPr id="642170" name="Rectangle 122"/>
            <p:cNvSpPr>
              <a:spLocks noChangeArrowheads="1"/>
            </p:cNvSpPr>
            <p:nvPr/>
          </p:nvSpPr>
          <p:spPr bwMode="auto">
            <a:xfrm>
              <a:off x="1876" y="2518"/>
              <a:ext cx="355" cy="28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171" name="Line 123"/>
            <p:cNvSpPr>
              <a:spLocks noChangeShapeType="1"/>
            </p:cNvSpPr>
            <p:nvPr/>
          </p:nvSpPr>
          <p:spPr bwMode="auto">
            <a:xfrm flipH="1" flipV="1">
              <a:off x="2043" y="2655"/>
              <a:ext cx="1062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24"/>
          <p:cNvGrpSpPr>
            <a:grpSpLocks/>
          </p:cNvGrpSpPr>
          <p:nvPr/>
        </p:nvGrpSpPr>
        <p:grpSpPr bwMode="auto">
          <a:xfrm>
            <a:off x="1133475" y="4040188"/>
            <a:ext cx="6985001" cy="369887"/>
            <a:chOff x="644" y="2260"/>
            <a:chExt cx="4400" cy="233"/>
          </a:xfrm>
        </p:grpSpPr>
        <p:sp>
          <p:nvSpPr>
            <p:cNvPr id="642173" name="Line 125"/>
            <p:cNvSpPr>
              <a:spLocks noChangeShapeType="1"/>
            </p:cNvSpPr>
            <p:nvPr/>
          </p:nvSpPr>
          <p:spPr bwMode="auto">
            <a:xfrm>
              <a:off x="644" y="2374"/>
              <a:ext cx="3623" cy="0"/>
            </a:xfrm>
            <a:prstGeom prst="line">
              <a:avLst/>
            </a:prstGeom>
            <a:noFill/>
            <a:ln w="76200">
              <a:solidFill>
                <a:srgbClr val="336699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642174" name="Text Box 126"/>
            <p:cNvSpPr txBox="1">
              <a:spLocks noChangeArrowheads="1"/>
            </p:cNvSpPr>
            <p:nvPr/>
          </p:nvSpPr>
          <p:spPr bwMode="auto">
            <a:xfrm>
              <a:off x="4399" y="2260"/>
              <a:ext cx="6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second</a:t>
              </a:r>
            </a:p>
          </p:txBody>
        </p:sp>
      </p:grpSp>
      <p:grpSp>
        <p:nvGrpSpPr>
          <p:cNvPr id="6" name="Group 127"/>
          <p:cNvGrpSpPr>
            <a:grpSpLocks/>
          </p:cNvGrpSpPr>
          <p:nvPr/>
        </p:nvGrpSpPr>
        <p:grpSpPr bwMode="auto">
          <a:xfrm>
            <a:off x="1133475" y="4645025"/>
            <a:ext cx="5751513" cy="1365250"/>
            <a:chOff x="644" y="2641"/>
            <a:chExt cx="3623" cy="860"/>
          </a:xfrm>
        </p:grpSpPr>
        <p:sp>
          <p:nvSpPr>
            <p:cNvPr id="642176" name="Line 128"/>
            <p:cNvSpPr>
              <a:spLocks noChangeShapeType="1"/>
            </p:cNvSpPr>
            <p:nvPr/>
          </p:nvSpPr>
          <p:spPr bwMode="auto">
            <a:xfrm>
              <a:off x="1707" y="2641"/>
              <a:ext cx="0" cy="378"/>
            </a:xfrm>
            <a:prstGeom prst="line">
              <a:avLst/>
            </a:prstGeom>
            <a:noFill/>
            <a:ln w="38100">
              <a:solidFill>
                <a:srgbClr val="336699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2177" name="Line 129"/>
            <p:cNvSpPr>
              <a:spLocks noChangeShapeType="1"/>
            </p:cNvSpPr>
            <p:nvPr/>
          </p:nvSpPr>
          <p:spPr bwMode="auto">
            <a:xfrm>
              <a:off x="644" y="3501"/>
              <a:ext cx="3623" cy="0"/>
            </a:xfrm>
            <a:prstGeom prst="line">
              <a:avLst/>
            </a:prstGeom>
            <a:noFill/>
            <a:ln w="76200">
              <a:solidFill>
                <a:srgbClr val="336699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2178" name="AutoShape 130"/>
          <p:cNvSpPr>
            <a:spLocks/>
          </p:cNvSpPr>
          <p:nvPr/>
        </p:nvSpPr>
        <p:spPr bwMode="auto">
          <a:xfrm rot="5400000">
            <a:off x="6577421" y="1062447"/>
            <a:ext cx="138395" cy="1692762"/>
          </a:xfrm>
          <a:prstGeom prst="leftBrace">
            <a:avLst>
              <a:gd name="adj1" fmla="val 105967"/>
              <a:gd name="adj2" fmla="val 49935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7727C59-1B2A-DF4D-89E8-89F9E896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1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43074" name="Rectangle 2"/>
          <p:cNvSpPr>
            <a:spLocks noChangeArrowheads="1"/>
          </p:cNvSpPr>
          <p:nvPr/>
        </p:nvSpPr>
        <p:spPr bwMode="auto">
          <a:xfrm>
            <a:off x="-114300" y="508000"/>
            <a:ext cx="66341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</a:rPr>
              <a:t>	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P(i, w) = max {v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i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 + P(i - 1, w-w</a:t>
            </a:r>
            <a:r>
              <a:rPr lang="en-US" sz="2400" baseline="-25000">
                <a:solidFill>
                  <a:schemeClr val="accent2"/>
                </a:solidFill>
                <a:latin typeface="Comic Sans MS" pitchFamily="-106" charset="0"/>
              </a:rPr>
              <a:t>i</a:t>
            </a:r>
            <a:r>
              <a:rPr lang="en-US" sz="2400">
                <a:solidFill>
                  <a:schemeClr val="accent2"/>
                </a:solidFill>
                <a:latin typeface="Comic Sans MS" pitchFamily="-106" charset="0"/>
              </a:rPr>
              <a:t>), P(i - 1, w) }</a:t>
            </a:r>
            <a:r>
              <a:rPr lang="en-US" sz="2800">
                <a:solidFill>
                  <a:schemeClr val="accent2"/>
                </a:solidFill>
                <a:latin typeface="Comic Sans MS" pitchFamily="-106" charset="0"/>
              </a:rPr>
              <a:t>  </a:t>
            </a:r>
          </a:p>
        </p:txBody>
      </p:sp>
      <p:graphicFrame>
        <p:nvGraphicFramePr>
          <p:cNvPr id="643075" name="Group 3"/>
          <p:cNvGraphicFramePr>
            <a:graphicFrameLocks noGrp="1"/>
          </p:cNvGraphicFramePr>
          <p:nvPr>
            <p:ph idx="1"/>
          </p:nvPr>
        </p:nvGraphicFramePr>
        <p:xfrm>
          <a:off x="508000" y="1841500"/>
          <a:ext cx="3536950" cy="2112963"/>
        </p:xfrm>
        <a:graphic>
          <a:graphicData uri="http://schemas.openxmlformats.org/drawingml/2006/table">
            <a:tbl>
              <a:tblPr/>
              <a:tblGrid>
                <a:gridCol w="58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43119" name="Group 47"/>
          <p:cNvGraphicFramePr>
            <a:graphicFrameLocks noGrp="1"/>
          </p:cNvGraphicFramePr>
          <p:nvPr/>
        </p:nvGraphicFramePr>
        <p:xfrm>
          <a:off x="6278563" y="109538"/>
          <a:ext cx="2697162" cy="1882775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Item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Weight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Value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20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15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43145" name="Text Box 73"/>
          <p:cNvSpPr txBox="1">
            <a:spLocks noChangeArrowheads="1"/>
          </p:cNvSpPr>
          <p:nvPr/>
        </p:nvSpPr>
        <p:spPr bwMode="auto">
          <a:xfrm>
            <a:off x="601663" y="14652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0</a:t>
            </a:r>
          </a:p>
        </p:txBody>
      </p:sp>
      <p:sp>
        <p:nvSpPr>
          <p:cNvPr id="643146" name="Text Box 74"/>
          <p:cNvSpPr txBox="1">
            <a:spLocks noChangeArrowheads="1"/>
          </p:cNvSpPr>
          <p:nvPr/>
        </p:nvSpPr>
        <p:spPr bwMode="auto">
          <a:xfrm>
            <a:off x="1243013" y="1465263"/>
            <a:ext cx="287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47" name="Text Box 75"/>
          <p:cNvSpPr txBox="1">
            <a:spLocks noChangeArrowheads="1"/>
          </p:cNvSpPr>
          <p:nvPr/>
        </p:nvSpPr>
        <p:spPr bwMode="auto">
          <a:xfrm>
            <a:off x="1844675" y="14652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48" name="Text Box 76"/>
          <p:cNvSpPr txBox="1">
            <a:spLocks noChangeArrowheads="1"/>
          </p:cNvSpPr>
          <p:nvPr/>
        </p:nvSpPr>
        <p:spPr bwMode="auto">
          <a:xfrm>
            <a:off x="2444750" y="14652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49" name="Text Box 77"/>
          <p:cNvSpPr txBox="1">
            <a:spLocks noChangeArrowheads="1"/>
          </p:cNvSpPr>
          <p:nvPr/>
        </p:nvSpPr>
        <p:spPr bwMode="auto">
          <a:xfrm>
            <a:off x="3009900" y="14652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50" name="Text Box 78"/>
          <p:cNvSpPr txBox="1">
            <a:spLocks noChangeArrowheads="1"/>
          </p:cNvSpPr>
          <p:nvPr/>
        </p:nvSpPr>
        <p:spPr bwMode="auto">
          <a:xfrm>
            <a:off x="3616325" y="14652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51" name="Text Box 79"/>
          <p:cNvSpPr txBox="1">
            <a:spLocks noChangeArrowheads="1"/>
          </p:cNvSpPr>
          <p:nvPr/>
        </p:nvSpPr>
        <p:spPr bwMode="auto">
          <a:xfrm>
            <a:off x="217488" y="2308225"/>
            <a:ext cx="287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52" name="Text Box 80"/>
          <p:cNvSpPr txBox="1">
            <a:spLocks noChangeArrowheads="1"/>
          </p:cNvSpPr>
          <p:nvPr/>
        </p:nvSpPr>
        <p:spPr bwMode="auto">
          <a:xfrm>
            <a:off x="180975" y="27241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53" name="Text Box 81"/>
          <p:cNvSpPr txBox="1">
            <a:spLocks noChangeArrowheads="1"/>
          </p:cNvSpPr>
          <p:nvPr/>
        </p:nvSpPr>
        <p:spPr bwMode="auto">
          <a:xfrm>
            <a:off x="180975" y="31448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54" name="Text Box 82"/>
          <p:cNvSpPr txBox="1">
            <a:spLocks noChangeArrowheads="1"/>
          </p:cNvSpPr>
          <p:nvPr/>
        </p:nvSpPr>
        <p:spPr bwMode="auto">
          <a:xfrm>
            <a:off x="180975" y="35639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55" name="Text Box 83"/>
          <p:cNvSpPr txBox="1">
            <a:spLocks noChangeArrowheads="1"/>
          </p:cNvSpPr>
          <p:nvPr/>
        </p:nvSpPr>
        <p:spPr bwMode="auto">
          <a:xfrm>
            <a:off x="5441950" y="111125"/>
            <a:ext cx="814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W = 5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643156" name="Text Box 84"/>
          <p:cNvSpPr txBox="1">
            <a:spLocks noChangeArrowheads="1"/>
          </p:cNvSpPr>
          <p:nvPr/>
        </p:nvSpPr>
        <p:spPr bwMode="auto">
          <a:xfrm>
            <a:off x="134938" y="18732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0</a:t>
            </a:r>
          </a:p>
        </p:txBody>
      </p:sp>
      <p:sp>
        <p:nvSpPr>
          <p:cNvPr id="643157" name="Text Box 85"/>
          <p:cNvSpPr txBox="1">
            <a:spLocks noChangeArrowheads="1"/>
          </p:cNvSpPr>
          <p:nvPr/>
        </p:nvSpPr>
        <p:spPr bwMode="auto">
          <a:xfrm>
            <a:off x="1736725" y="22939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643158" name="Text Box 86"/>
          <p:cNvSpPr txBox="1">
            <a:spLocks noChangeArrowheads="1"/>
          </p:cNvSpPr>
          <p:nvPr/>
        </p:nvSpPr>
        <p:spPr bwMode="auto">
          <a:xfrm>
            <a:off x="2328863" y="22939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643159" name="Text Box 87"/>
          <p:cNvSpPr txBox="1">
            <a:spLocks noChangeArrowheads="1"/>
          </p:cNvSpPr>
          <p:nvPr/>
        </p:nvSpPr>
        <p:spPr bwMode="auto">
          <a:xfrm>
            <a:off x="2914650" y="22955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643160" name="Text Box 88"/>
          <p:cNvSpPr txBox="1">
            <a:spLocks noChangeArrowheads="1"/>
          </p:cNvSpPr>
          <p:nvPr/>
        </p:nvSpPr>
        <p:spPr bwMode="auto">
          <a:xfrm>
            <a:off x="3514725" y="22955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643161" name="Text Box 89"/>
          <p:cNvSpPr txBox="1">
            <a:spLocks noChangeArrowheads="1"/>
          </p:cNvSpPr>
          <p:nvPr/>
        </p:nvSpPr>
        <p:spPr bwMode="auto">
          <a:xfrm>
            <a:off x="1165225" y="27130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643162" name="Text Box 90"/>
          <p:cNvSpPr txBox="1">
            <a:spLocks noChangeArrowheads="1"/>
          </p:cNvSpPr>
          <p:nvPr/>
        </p:nvSpPr>
        <p:spPr bwMode="auto">
          <a:xfrm>
            <a:off x="1735138" y="27130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643163" name="Text Box 91"/>
          <p:cNvSpPr txBox="1">
            <a:spLocks noChangeArrowheads="1"/>
          </p:cNvSpPr>
          <p:nvPr/>
        </p:nvSpPr>
        <p:spPr bwMode="auto">
          <a:xfrm>
            <a:off x="2330450" y="27146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643164" name="Text Box 92"/>
          <p:cNvSpPr txBox="1">
            <a:spLocks noChangeArrowheads="1"/>
          </p:cNvSpPr>
          <p:nvPr/>
        </p:nvSpPr>
        <p:spPr bwMode="auto">
          <a:xfrm>
            <a:off x="2908300" y="27146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643165" name="Text Box 93"/>
          <p:cNvSpPr txBox="1">
            <a:spLocks noChangeArrowheads="1"/>
          </p:cNvSpPr>
          <p:nvPr/>
        </p:nvSpPr>
        <p:spPr bwMode="auto">
          <a:xfrm>
            <a:off x="3502025" y="27146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643166" name="Text Box 94"/>
          <p:cNvSpPr txBox="1">
            <a:spLocks noChangeArrowheads="1"/>
          </p:cNvSpPr>
          <p:nvPr/>
        </p:nvSpPr>
        <p:spPr bwMode="auto">
          <a:xfrm>
            <a:off x="1166813" y="31337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643167" name="Text Box 95"/>
          <p:cNvSpPr txBox="1">
            <a:spLocks noChangeArrowheads="1"/>
          </p:cNvSpPr>
          <p:nvPr/>
        </p:nvSpPr>
        <p:spPr bwMode="auto">
          <a:xfrm>
            <a:off x="1736725" y="31337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643168" name="Text Box 96"/>
          <p:cNvSpPr txBox="1">
            <a:spLocks noChangeArrowheads="1"/>
          </p:cNvSpPr>
          <p:nvPr/>
        </p:nvSpPr>
        <p:spPr bwMode="auto">
          <a:xfrm>
            <a:off x="2332038" y="31337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643169" name="Text Box 97"/>
          <p:cNvSpPr txBox="1">
            <a:spLocks noChangeArrowheads="1"/>
          </p:cNvSpPr>
          <p:nvPr/>
        </p:nvSpPr>
        <p:spPr bwMode="auto">
          <a:xfrm>
            <a:off x="2925763" y="31337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643170" name="Text Box 98"/>
          <p:cNvSpPr txBox="1">
            <a:spLocks noChangeArrowheads="1"/>
          </p:cNvSpPr>
          <p:nvPr/>
        </p:nvSpPr>
        <p:spPr bwMode="auto">
          <a:xfrm>
            <a:off x="3519488" y="3133725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32</a:t>
            </a:r>
          </a:p>
        </p:txBody>
      </p:sp>
      <p:sp>
        <p:nvSpPr>
          <p:cNvPr id="643171" name="Text Box 99"/>
          <p:cNvSpPr txBox="1">
            <a:spLocks noChangeArrowheads="1"/>
          </p:cNvSpPr>
          <p:nvPr/>
        </p:nvSpPr>
        <p:spPr bwMode="auto">
          <a:xfrm>
            <a:off x="1154113" y="35496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643172" name="Text Box 100"/>
          <p:cNvSpPr txBox="1">
            <a:spLocks noChangeArrowheads="1"/>
          </p:cNvSpPr>
          <p:nvPr/>
        </p:nvSpPr>
        <p:spPr bwMode="auto">
          <a:xfrm>
            <a:off x="1724025" y="35496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643173" name="Text Box 101"/>
          <p:cNvSpPr txBox="1">
            <a:spLocks noChangeArrowheads="1"/>
          </p:cNvSpPr>
          <p:nvPr/>
        </p:nvSpPr>
        <p:spPr bwMode="auto">
          <a:xfrm>
            <a:off x="2319338" y="35496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25</a:t>
            </a:r>
          </a:p>
        </p:txBody>
      </p:sp>
      <p:sp>
        <p:nvSpPr>
          <p:cNvPr id="643174" name="Text Box 102"/>
          <p:cNvSpPr txBox="1">
            <a:spLocks noChangeArrowheads="1"/>
          </p:cNvSpPr>
          <p:nvPr/>
        </p:nvSpPr>
        <p:spPr bwMode="auto">
          <a:xfrm>
            <a:off x="2913063" y="35496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643175" name="Text Box 103"/>
          <p:cNvSpPr txBox="1">
            <a:spLocks noChangeArrowheads="1"/>
          </p:cNvSpPr>
          <p:nvPr/>
        </p:nvSpPr>
        <p:spPr bwMode="auto">
          <a:xfrm>
            <a:off x="3506788" y="35496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37</a:t>
            </a:r>
          </a:p>
        </p:txBody>
      </p:sp>
      <p:grpSp>
        <p:nvGrpSpPr>
          <p:cNvPr id="2" name="Group 104"/>
          <p:cNvGrpSpPr>
            <a:grpSpLocks/>
          </p:cNvGrpSpPr>
          <p:nvPr/>
        </p:nvGrpSpPr>
        <p:grpSpPr bwMode="auto">
          <a:xfrm>
            <a:off x="4071938" y="1865313"/>
            <a:ext cx="1130300" cy="2119312"/>
            <a:chOff x="2565" y="971"/>
            <a:chExt cx="712" cy="1335"/>
          </a:xfrm>
        </p:grpSpPr>
        <p:sp>
          <p:nvSpPr>
            <p:cNvPr id="643177" name="Text Box 105"/>
            <p:cNvSpPr txBox="1">
              <a:spLocks noChangeArrowheads="1"/>
            </p:cNvSpPr>
            <p:nvPr/>
          </p:nvSpPr>
          <p:spPr bwMode="auto">
            <a:xfrm>
              <a:off x="2565" y="971"/>
              <a:ext cx="7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P(1, 1) = </a:t>
              </a:r>
            </a:p>
          </p:txBody>
        </p:sp>
        <p:sp>
          <p:nvSpPr>
            <p:cNvPr id="643178" name="Text Box 106"/>
            <p:cNvSpPr txBox="1">
              <a:spLocks noChangeArrowheads="1"/>
            </p:cNvSpPr>
            <p:nvPr/>
          </p:nvSpPr>
          <p:spPr bwMode="auto">
            <a:xfrm>
              <a:off x="2565" y="1247"/>
              <a:ext cx="7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P(1, 2) = </a:t>
              </a:r>
            </a:p>
          </p:txBody>
        </p:sp>
        <p:sp>
          <p:nvSpPr>
            <p:cNvPr id="643179" name="Text Box 107"/>
            <p:cNvSpPr txBox="1">
              <a:spLocks noChangeArrowheads="1"/>
            </p:cNvSpPr>
            <p:nvPr/>
          </p:nvSpPr>
          <p:spPr bwMode="auto">
            <a:xfrm>
              <a:off x="2565" y="1523"/>
              <a:ext cx="7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P(1, 3) = </a:t>
              </a:r>
            </a:p>
          </p:txBody>
        </p:sp>
        <p:sp>
          <p:nvSpPr>
            <p:cNvPr id="643180" name="Text Box 108"/>
            <p:cNvSpPr txBox="1">
              <a:spLocks noChangeArrowheads="1"/>
            </p:cNvSpPr>
            <p:nvPr/>
          </p:nvSpPr>
          <p:spPr bwMode="auto">
            <a:xfrm>
              <a:off x="2565" y="1799"/>
              <a:ext cx="7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P(1, 4) = </a:t>
              </a:r>
            </a:p>
          </p:txBody>
        </p:sp>
        <p:sp>
          <p:nvSpPr>
            <p:cNvPr id="643181" name="Text Box 109"/>
            <p:cNvSpPr txBox="1">
              <a:spLocks noChangeArrowheads="1"/>
            </p:cNvSpPr>
            <p:nvPr/>
          </p:nvSpPr>
          <p:spPr bwMode="auto">
            <a:xfrm>
              <a:off x="2565" y="2075"/>
              <a:ext cx="7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P(1, 5) = </a:t>
              </a:r>
            </a:p>
          </p:txBody>
        </p:sp>
      </p:grpSp>
      <p:grpSp>
        <p:nvGrpSpPr>
          <p:cNvPr id="3" name="Group 110"/>
          <p:cNvGrpSpPr>
            <a:grpSpLocks/>
          </p:cNvGrpSpPr>
          <p:nvPr/>
        </p:nvGrpSpPr>
        <p:grpSpPr bwMode="auto">
          <a:xfrm>
            <a:off x="22225" y="4192588"/>
            <a:ext cx="1066800" cy="2139950"/>
            <a:chOff x="14" y="2437"/>
            <a:chExt cx="672" cy="1348"/>
          </a:xfrm>
        </p:grpSpPr>
        <p:sp>
          <p:nvSpPr>
            <p:cNvPr id="643183" name="Text Box 111"/>
            <p:cNvSpPr txBox="1">
              <a:spLocks noChangeArrowheads="1"/>
            </p:cNvSpPr>
            <p:nvPr/>
          </p:nvSpPr>
          <p:spPr bwMode="auto">
            <a:xfrm>
              <a:off x="14" y="2437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P(2, 1)= </a:t>
              </a:r>
            </a:p>
          </p:txBody>
        </p:sp>
        <p:sp>
          <p:nvSpPr>
            <p:cNvPr id="643184" name="Text Box 112"/>
            <p:cNvSpPr txBox="1">
              <a:spLocks noChangeArrowheads="1"/>
            </p:cNvSpPr>
            <p:nvPr/>
          </p:nvSpPr>
          <p:spPr bwMode="auto">
            <a:xfrm>
              <a:off x="14" y="2723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P(2, 2)= </a:t>
              </a:r>
            </a:p>
          </p:txBody>
        </p:sp>
        <p:sp>
          <p:nvSpPr>
            <p:cNvPr id="643185" name="Text Box 113"/>
            <p:cNvSpPr txBox="1">
              <a:spLocks noChangeArrowheads="1"/>
            </p:cNvSpPr>
            <p:nvPr/>
          </p:nvSpPr>
          <p:spPr bwMode="auto">
            <a:xfrm>
              <a:off x="14" y="2990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P(2, 3)= </a:t>
              </a:r>
            </a:p>
          </p:txBody>
        </p:sp>
        <p:sp>
          <p:nvSpPr>
            <p:cNvPr id="643186" name="Text Box 114"/>
            <p:cNvSpPr txBox="1">
              <a:spLocks noChangeArrowheads="1"/>
            </p:cNvSpPr>
            <p:nvPr/>
          </p:nvSpPr>
          <p:spPr bwMode="auto">
            <a:xfrm>
              <a:off x="14" y="3272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P(2, 4)= </a:t>
              </a:r>
            </a:p>
          </p:txBody>
        </p:sp>
        <p:sp>
          <p:nvSpPr>
            <p:cNvPr id="643187" name="Text Box 115"/>
            <p:cNvSpPr txBox="1">
              <a:spLocks noChangeArrowheads="1"/>
            </p:cNvSpPr>
            <p:nvPr/>
          </p:nvSpPr>
          <p:spPr bwMode="auto">
            <a:xfrm>
              <a:off x="14" y="355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P(2, 5)= </a:t>
              </a:r>
            </a:p>
          </p:txBody>
        </p:sp>
      </p:grpSp>
      <p:sp>
        <p:nvSpPr>
          <p:cNvPr id="643188" name="Line 116"/>
          <p:cNvSpPr>
            <a:spLocks noChangeShapeType="1"/>
          </p:cNvSpPr>
          <p:nvPr/>
        </p:nvSpPr>
        <p:spPr bwMode="auto">
          <a:xfrm flipH="1">
            <a:off x="6083300" y="4021138"/>
            <a:ext cx="6350" cy="2378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189" name="Line 117"/>
          <p:cNvSpPr>
            <a:spLocks noChangeShapeType="1"/>
          </p:cNvSpPr>
          <p:nvPr/>
        </p:nvSpPr>
        <p:spPr bwMode="auto">
          <a:xfrm flipH="1">
            <a:off x="3144838" y="4060825"/>
            <a:ext cx="6350" cy="2378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118"/>
          <p:cNvGrpSpPr>
            <a:grpSpLocks/>
          </p:cNvGrpSpPr>
          <p:nvPr/>
        </p:nvGrpSpPr>
        <p:grpSpPr bwMode="auto">
          <a:xfrm>
            <a:off x="3143250" y="4192588"/>
            <a:ext cx="1066800" cy="2139950"/>
            <a:chOff x="1980" y="2437"/>
            <a:chExt cx="672" cy="1348"/>
          </a:xfrm>
        </p:grpSpPr>
        <p:sp>
          <p:nvSpPr>
            <p:cNvPr id="643191" name="Text Box 119"/>
            <p:cNvSpPr txBox="1">
              <a:spLocks noChangeArrowheads="1"/>
            </p:cNvSpPr>
            <p:nvPr/>
          </p:nvSpPr>
          <p:spPr bwMode="auto">
            <a:xfrm>
              <a:off x="1980" y="2437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P(3, 1)= </a:t>
              </a:r>
            </a:p>
          </p:txBody>
        </p:sp>
        <p:sp>
          <p:nvSpPr>
            <p:cNvPr id="643192" name="Text Box 120"/>
            <p:cNvSpPr txBox="1">
              <a:spLocks noChangeArrowheads="1"/>
            </p:cNvSpPr>
            <p:nvPr/>
          </p:nvSpPr>
          <p:spPr bwMode="auto">
            <a:xfrm>
              <a:off x="1980" y="2723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P(3, 2)= </a:t>
              </a:r>
            </a:p>
          </p:txBody>
        </p:sp>
        <p:sp>
          <p:nvSpPr>
            <p:cNvPr id="643193" name="Text Box 121"/>
            <p:cNvSpPr txBox="1">
              <a:spLocks noChangeArrowheads="1"/>
            </p:cNvSpPr>
            <p:nvPr/>
          </p:nvSpPr>
          <p:spPr bwMode="auto">
            <a:xfrm>
              <a:off x="1980" y="2990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P(3, 3)= </a:t>
              </a:r>
            </a:p>
          </p:txBody>
        </p:sp>
        <p:sp>
          <p:nvSpPr>
            <p:cNvPr id="643194" name="Text Box 122"/>
            <p:cNvSpPr txBox="1">
              <a:spLocks noChangeArrowheads="1"/>
            </p:cNvSpPr>
            <p:nvPr/>
          </p:nvSpPr>
          <p:spPr bwMode="auto">
            <a:xfrm>
              <a:off x="1980" y="3272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P(3, 4)= </a:t>
              </a:r>
            </a:p>
          </p:txBody>
        </p:sp>
        <p:sp>
          <p:nvSpPr>
            <p:cNvPr id="643195" name="Text Box 123"/>
            <p:cNvSpPr txBox="1">
              <a:spLocks noChangeArrowheads="1"/>
            </p:cNvSpPr>
            <p:nvPr/>
          </p:nvSpPr>
          <p:spPr bwMode="auto">
            <a:xfrm>
              <a:off x="1980" y="355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P(3, 5)= </a:t>
              </a:r>
            </a:p>
          </p:txBody>
        </p:sp>
      </p:grpSp>
      <p:grpSp>
        <p:nvGrpSpPr>
          <p:cNvPr id="5" name="Group 124"/>
          <p:cNvGrpSpPr>
            <a:grpSpLocks/>
          </p:cNvGrpSpPr>
          <p:nvPr/>
        </p:nvGrpSpPr>
        <p:grpSpPr bwMode="auto">
          <a:xfrm>
            <a:off x="6037263" y="4192588"/>
            <a:ext cx="1066800" cy="2138362"/>
            <a:chOff x="3803" y="2437"/>
            <a:chExt cx="672" cy="1347"/>
          </a:xfrm>
        </p:grpSpPr>
        <p:sp>
          <p:nvSpPr>
            <p:cNvPr id="643197" name="Text Box 125"/>
            <p:cNvSpPr txBox="1">
              <a:spLocks noChangeArrowheads="1"/>
            </p:cNvSpPr>
            <p:nvPr/>
          </p:nvSpPr>
          <p:spPr bwMode="auto">
            <a:xfrm>
              <a:off x="3803" y="2437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P(4, 1)= </a:t>
              </a:r>
            </a:p>
          </p:txBody>
        </p:sp>
        <p:sp>
          <p:nvSpPr>
            <p:cNvPr id="643198" name="Text Box 126"/>
            <p:cNvSpPr txBox="1">
              <a:spLocks noChangeArrowheads="1"/>
            </p:cNvSpPr>
            <p:nvPr/>
          </p:nvSpPr>
          <p:spPr bwMode="auto">
            <a:xfrm>
              <a:off x="3803" y="272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P(4, 2)= </a:t>
              </a:r>
            </a:p>
          </p:txBody>
        </p:sp>
        <p:sp>
          <p:nvSpPr>
            <p:cNvPr id="643199" name="Text Box 127"/>
            <p:cNvSpPr txBox="1">
              <a:spLocks noChangeArrowheads="1"/>
            </p:cNvSpPr>
            <p:nvPr/>
          </p:nvSpPr>
          <p:spPr bwMode="auto">
            <a:xfrm>
              <a:off x="3803" y="2989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P(4, 3)= </a:t>
              </a:r>
            </a:p>
          </p:txBody>
        </p:sp>
        <p:sp>
          <p:nvSpPr>
            <p:cNvPr id="643200" name="Text Box 128"/>
            <p:cNvSpPr txBox="1">
              <a:spLocks noChangeArrowheads="1"/>
            </p:cNvSpPr>
            <p:nvPr/>
          </p:nvSpPr>
          <p:spPr bwMode="auto">
            <a:xfrm>
              <a:off x="3803" y="3272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P(4, 4)= </a:t>
              </a:r>
            </a:p>
          </p:txBody>
        </p:sp>
        <p:sp>
          <p:nvSpPr>
            <p:cNvPr id="643201" name="Text Box 129"/>
            <p:cNvSpPr txBox="1">
              <a:spLocks noChangeArrowheads="1"/>
            </p:cNvSpPr>
            <p:nvPr/>
          </p:nvSpPr>
          <p:spPr bwMode="auto">
            <a:xfrm>
              <a:off x="3803" y="3553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P(4, 5)= </a:t>
              </a:r>
            </a:p>
          </p:txBody>
        </p:sp>
      </p:grpSp>
      <p:grpSp>
        <p:nvGrpSpPr>
          <p:cNvPr id="6" name="Group 130"/>
          <p:cNvGrpSpPr>
            <a:grpSpLocks/>
          </p:cNvGrpSpPr>
          <p:nvPr/>
        </p:nvGrpSpPr>
        <p:grpSpPr bwMode="auto">
          <a:xfrm>
            <a:off x="965200" y="2109788"/>
            <a:ext cx="6124575" cy="568325"/>
            <a:chOff x="608" y="1125"/>
            <a:chExt cx="3858" cy="358"/>
          </a:xfrm>
        </p:grpSpPr>
        <p:sp>
          <p:nvSpPr>
            <p:cNvPr id="643203" name="Text Box 131"/>
            <p:cNvSpPr txBox="1">
              <a:spLocks noChangeArrowheads="1"/>
            </p:cNvSpPr>
            <p:nvPr/>
          </p:nvSpPr>
          <p:spPr bwMode="auto">
            <a:xfrm>
              <a:off x="3174" y="1252"/>
              <a:ext cx="1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max{12+0, 0} = 12</a:t>
              </a:r>
            </a:p>
          </p:txBody>
        </p:sp>
        <p:sp>
          <p:nvSpPr>
            <p:cNvPr id="643204" name="Line 132"/>
            <p:cNvSpPr>
              <a:spLocks noChangeShapeType="1"/>
            </p:cNvSpPr>
            <p:nvPr/>
          </p:nvSpPr>
          <p:spPr bwMode="auto">
            <a:xfrm flipH="1" flipV="1">
              <a:off x="608" y="1125"/>
              <a:ext cx="580" cy="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133"/>
          <p:cNvGrpSpPr>
            <a:grpSpLocks/>
          </p:cNvGrpSpPr>
          <p:nvPr/>
        </p:nvGrpSpPr>
        <p:grpSpPr bwMode="auto">
          <a:xfrm>
            <a:off x="1493838" y="2095500"/>
            <a:ext cx="5595937" cy="1012825"/>
            <a:chOff x="941" y="1116"/>
            <a:chExt cx="3525" cy="638"/>
          </a:xfrm>
        </p:grpSpPr>
        <p:sp>
          <p:nvSpPr>
            <p:cNvPr id="643206" name="Text Box 134"/>
            <p:cNvSpPr txBox="1">
              <a:spLocks noChangeArrowheads="1"/>
            </p:cNvSpPr>
            <p:nvPr/>
          </p:nvSpPr>
          <p:spPr bwMode="auto">
            <a:xfrm>
              <a:off x="3174" y="1523"/>
              <a:ext cx="1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max{12+0, 0} = 12</a:t>
              </a:r>
            </a:p>
          </p:txBody>
        </p:sp>
        <p:sp>
          <p:nvSpPr>
            <p:cNvPr id="643207" name="Line 135"/>
            <p:cNvSpPr>
              <a:spLocks noChangeShapeType="1"/>
            </p:cNvSpPr>
            <p:nvPr/>
          </p:nvSpPr>
          <p:spPr bwMode="auto">
            <a:xfrm flipH="1" flipV="1">
              <a:off x="941" y="1116"/>
              <a:ext cx="580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36"/>
          <p:cNvGrpSpPr>
            <a:grpSpLocks/>
          </p:cNvGrpSpPr>
          <p:nvPr/>
        </p:nvGrpSpPr>
        <p:grpSpPr bwMode="auto">
          <a:xfrm>
            <a:off x="2085975" y="2117725"/>
            <a:ext cx="5003800" cy="1428750"/>
            <a:chOff x="1314" y="1130"/>
            <a:chExt cx="3152" cy="900"/>
          </a:xfrm>
        </p:grpSpPr>
        <p:sp>
          <p:nvSpPr>
            <p:cNvPr id="643209" name="Text Box 137"/>
            <p:cNvSpPr txBox="1">
              <a:spLocks noChangeArrowheads="1"/>
            </p:cNvSpPr>
            <p:nvPr/>
          </p:nvSpPr>
          <p:spPr bwMode="auto">
            <a:xfrm>
              <a:off x="3174" y="1799"/>
              <a:ext cx="1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max{12+0, 0} = 12</a:t>
              </a:r>
            </a:p>
          </p:txBody>
        </p:sp>
        <p:sp>
          <p:nvSpPr>
            <p:cNvPr id="643210" name="Line 138"/>
            <p:cNvSpPr>
              <a:spLocks noChangeShapeType="1"/>
            </p:cNvSpPr>
            <p:nvPr/>
          </p:nvSpPr>
          <p:spPr bwMode="auto">
            <a:xfrm flipH="1" flipV="1">
              <a:off x="1314" y="1130"/>
              <a:ext cx="612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139"/>
          <p:cNvGrpSpPr>
            <a:grpSpLocks/>
          </p:cNvGrpSpPr>
          <p:nvPr/>
        </p:nvGrpSpPr>
        <p:grpSpPr bwMode="auto">
          <a:xfrm>
            <a:off x="2651125" y="2103438"/>
            <a:ext cx="4438650" cy="1866900"/>
            <a:chOff x="1670" y="1121"/>
            <a:chExt cx="2796" cy="1176"/>
          </a:xfrm>
        </p:grpSpPr>
        <p:sp>
          <p:nvSpPr>
            <p:cNvPr id="643212" name="Text Box 140"/>
            <p:cNvSpPr txBox="1">
              <a:spLocks noChangeArrowheads="1"/>
            </p:cNvSpPr>
            <p:nvPr/>
          </p:nvSpPr>
          <p:spPr bwMode="auto">
            <a:xfrm>
              <a:off x="3174" y="2066"/>
              <a:ext cx="1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max{12+0, 0} = 12</a:t>
              </a:r>
            </a:p>
          </p:txBody>
        </p:sp>
        <p:sp>
          <p:nvSpPr>
            <p:cNvPr id="643213" name="Line 141"/>
            <p:cNvSpPr>
              <a:spLocks noChangeShapeType="1"/>
            </p:cNvSpPr>
            <p:nvPr/>
          </p:nvSpPr>
          <p:spPr bwMode="auto">
            <a:xfrm flipH="1" flipV="1">
              <a:off x="1670" y="1121"/>
              <a:ext cx="621" cy="1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42"/>
          <p:cNvGrpSpPr>
            <a:grpSpLocks/>
          </p:cNvGrpSpPr>
          <p:nvPr/>
        </p:nvGrpSpPr>
        <p:grpSpPr bwMode="auto">
          <a:xfrm>
            <a:off x="885825" y="2574925"/>
            <a:ext cx="2051050" cy="1984375"/>
            <a:chOff x="558" y="1418"/>
            <a:chExt cx="1292" cy="1250"/>
          </a:xfrm>
        </p:grpSpPr>
        <p:sp>
          <p:nvSpPr>
            <p:cNvPr id="643215" name="Text Box 143"/>
            <p:cNvSpPr txBox="1">
              <a:spLocks noChangeArrowheads="1"/>
            </p:cNvSpPr>
            <p:nvPr/>
          </p:nvSpPr>
          <p:spPr bwMode="auto">
            <a:xfrm>
              <a:off x="558" y="2437"/>
              <a:ext cx="1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max{10+0, 0} = 10</a:t>
              </a:r>
            </a:p>
          </p:txBody>
        </p:sp>
        <p:sp>
          <p:nvSpPr>
            <p:cNvPr id="643216" name="Line 144"/>
            <p:cNvSpPr>
              <a:spLocks noChangeShapeType="1"/>
            </p:cNvSpPr>
            <p:nvPr/>
          </p:nvSpPr>
          <p:spPr bwMode="auto">
            <a:xfrm flipH="1" flipV="1">
              <a:off x="594" y="1418"/>
              <a:ext cx="207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45"/>
          <p:cNvGrpSpPr>
            <a:grpSpLocks/>
          </p:cNvGrpSpPr>
          <p:nvPr/>
        </p:nvGrpSpPr>
        <p:grpSpPr bwMode="auto">
          <a:xfrm>
            <a:off x="885825" y="2552700"/>
            <a:ext cx="2178050" cy="2462213"/>
            <a:chOff x="558" y="1404"/>
            <a:chExt cx="1372" cy="1551"/>
          </a:xfrm>
        </p:grpSpPr>
        <p:sp>
          <p:nvSpPr>
            <p:cNvPr id="643218" name="Text Box 146"/>
            <p:cNvSpPr txBox="1">
              <a:spLocks noChangeArrowheads="1"/>
            </p:cNvSpPr>
            <p:nvPr/>
          </p:nvSpPr>
          <p:spPr bwMode="auto">
            <a:xfrm>
              <a:off x="558" y="2724"/>
              <a:ext cx="1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max{10+0, 12} = 12</a:t>
              </a:r>
            </a:p>
          </p:txBody>
        </p:sp>
        <p:sp>
          <p:nvSpPr>
            <p:cNvPr id="643219" name="Line 147"/>
            <p:cNvSpPr>
              <a:spLocks noChangeShapeType="1"/>
            </p:cNvSpPr>
            <p:nvPr/>
          </p:nvSpPr>
          <p:spPr bwMode="auto">
            <a:xfrm flipV="1">
              <a:off x="1130" y="1404"/>
              <a:ext cx="0" cy="1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oup 148"/>
          <p:cNvGrpSpPr>
            <a:grpSpLocks/>
          </p:cNvGrpSpPr>
          <p:nvPr/>
        </p:nvGrpSpPr>
        <p:grpSpPr bwMode="auto">
          <a:xfrm>
            <a:off x="885825" y="2566988"/>
            <a:ext cx="2305050" cy="2870200"/>
            <a:chOff x="558" y="1413"/>
            <a:chExt cx="1452" cy="1808"/>
          </a:xfrm>
        </p:grpSpPr>
        <p:sp>
          <p:nvSpPr>
            <p:cNvPr id="643221" name="Text Box 149"/>
            <p:cNvSpPr txBox="1">
              <a:spLocks noChangeArrowheads="1"/>
            </p:cNvSpPr>
            <p:nvPr/>
          </p:nvSpPr>
          <p:spPr bwMode="auto">
            <a:xfrm>
              <a:off x="558" y="2990"/>
              <a:ext cx="14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max{10+12, 12} = 22</a:t>
              </a:r>
            </a:p>
          </p:txBody>
        </p:sp>
        <p:sp>
          <p:nvSpPr>
            <p:cNvPr id="643222" name="Line 150"/>
            <p:cNvSpPr>
              <a:spLocks noChangeShapeType="1"/>
            </p:cNvSpPr>
            <p:nvPr/>
          </p:nvSpPr>
          <p:spPr bwMode="auto">
            <a:xfrm flipH="1" flipV="1">
              <a:off x="1341" y="1413"/>
              <a:ext cx="194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151"/>
          <p:cNvGrpSpPr>
            <a:grpSpLocks/>
          </p:cNvGrpSpPr>
          <p:nvPr/>
        </p:nvGrpSpPr>
        <p:grpSpPr bwMode="auto">
          <a:xfrm>
            <a:off x="885825" y="2552700"/>
            <a:ext cx="2305050" cy="3332163"/>
            <a:chOff x="558" y="1404"/>
            <a:chExt cx="1452" cy="2099"/>
          </a:xfrm>
        </p:grpSpPr>
        <p:sp>
          <p:nvSpPr>
            <p:cNvPr id="643224" name="Text Box 152"/>
            <p:cNvSpPr txBox="1">
              <a:spLocks noChangeArrowheads="1"/>
            </p:cNvSpPr>
            <p:nvPr/>
          </p:nvSpPr>
          <p:spPr bwMode="auto">
            <a:xfrm>
              <a:off x="558" y="3272"/>
              <a:ext cx="14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max{10+12, 12} = 22</a:t>
              </a:r>
            </a:p>
          </p:txBody>
        </p:sp>
        <p:sp>
          <p:nvSpPr>
            <p:cNvPr id="643225" name="Line 153"/>
            <p:cNvSpPr>
              <a:spLocks noChangeShapeType="1"/>
            </p:cNvSpPr>
            <p:nvPr/>
          </p:nvSpPr>
          <p:spPr bwMode="auto">
            <a:xfrm flipH="1" flipV="1">
              <a:off x="1688" y="1404"/>
              <a:ext cx="207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54"/>
          <p:cNvGrpSpPr>
            <a:grpSpLocks/>
          </p:cNvGrpSpPr>
          <p:nvPr/>
        </p:nvGrpSpPr>
        <p:grpSpPr bwMode="auto">
          <a:xfrm>
            <a:off x="885825" y="2589213"/>
            <a:ext cx="2708275" cy="3743325"/>
            <a:chOff x="558" y="1427"/>
            <a:chExt cx="1706" cy="2358"/>
          </a:xfrm>
        </p:grpSpPr>
        <p:sp>
          <p:nvSpPr>
            <p:cNvPr id="643227" name="Text Box 155"/>
            <p:cNvSpPr txBox="1">
              <a:spLocks noChangeArrowheads="1"/>
            </p:cNvSpPr>
            <p:nvPr/>
          </p:nvSpPr>
          <p:spPr bwMode="auto">
            <a:xfrm>
              <a:off x="558" y="3554"/>
              <a:ext cx="14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max{10+12, 12} = 22</a:t>
              </a:r>
            </a:p>
          </p:txBody>
        </p:sp>
        <p:sp>
          <p:nvSpPr>
            <p:cNvPr id="643228" name="Line 156"/>
            <p:cNvSpPr>
              <a:spLocks noChangeShapeType="1"/>
            </p:cNvSpPr>
            <p:nvPr/>
          </p:nvSpPr>
          <p:spPr bwMode="auto">
            <a:xfrm flipH="1" flipV="1">
              <a:off x="2093" y="1427"/>
              <a:ext cx="171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57"/>
          <p:cNvGrpSpPr>
            <a:grpSpLocks/>
          </p:cNvGrpSpPr>
          <p:nvPr/>
        </p:nvGrpSpPr>
        <p:grpSpPr bwMode="auto">
          <a:xfrm>
            <a:off x="1214438" y="2974975"/>
            <a:ext cx="4105275" cy="1584325"/>
            <a:chOff x="765" y="1670"/>
            <a:chExt cx="2586" cy="998"/>
          </a:xfrm>
        </p:grpSpPr>
        <p:sp>
          <p:nvSpPr>
            <p:cNvPr id="643230" name="Text Box 158"/>
            <p:cNvSpPr txBox="1">
              <a:spLocks noChangeArrowheads="1"/>
            </p:cNvSpPr>
            <p:nvPr/>
          </p:nvSpPr>
          <p:spPr bwMode="auto">
            <a:xfrm>
              <a:off x="2519" y="2437"/>
              <a:ext cx="8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P(2,1) = 10</a:t>
              </a:r>
            </a:p>
          </p:txBody>
        </p:sp>
        <p:sp>
          <p:nvSpPr>
            <p:cNvPr id="643231" name="Line 159"/>
            <p:cNvSpPr>
              <a:spLocks noChangeShapeType="1"/>
            </p:cNvSpPr>
            <p:nvPr/>
          </p:nvSpPr>
          <p:spPr bwMode="auto">
            <a:xfrm flipV="1">
              <a:off x="765" y="1670"/>
              <a:ext cx="0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60"/>
          <p:cNvGrpSpPr>
            <a:grpSpLocks/>
          </p:cNvGrpSpPr>
          <p:nvPr/>
        </p:nvGrpSpPr>
        <p:grpSpPr bwMode="auto">
          <a:xfrm>
            <a:off x="1779588" y="3003550"/>
            <a:ext cx="3540125" cy="2009775"/>
            <a:chOff x="1121" y="1688"/>
            <a:chExt cx="2230" cy="1266"/>
          </a:xfrm>
        </p:grpSpPr>
        <p:sp>
          <p:nvSpPr>
            <p:cNvPr id="643233" name="Text Box 161"/>
            <p:cNvSpPr txBox="1">
              <a:spLocks noChangeArrowheads="1"/>
            </p:cNvSpPr>
            <p:nvPr/>
          </p:nvSpPr>
          <p:spPr bwMode="auto">
            <a:xfrm>
              <a:off x="2519" y="2723"/>
              <a:ext cx="8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P(2,2) = 12</a:t>
              </a:r>
            </a:p>
          </p:txBody>
        </p:sp>
        <p:sp>
          <p:nvSpPr>
            <p:cNvPr id="643234" name="Line 162"/>
            <p:cNvSpPr>
              <a:spLocks noChangeShapeType="1"/>
            </p:cNvSpPr>
            <p:nvPr/>
          </p:nvSpPr>
          <p:spPr bwMode="auto">
            <a:xfrm flipV="1">
              <a:off x="1121" y="1688"/>
              <a:ext cx="0" cy="1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63"/>
          <p:cNvGrpSpPr>
            <a:grpSpLocks/>
          </p:cNvGrpSpPr>
          <p:nvPr/>
        </p:nvGrpSpPr>
        <p:grpSpPr bwMode="auto">
          <a:xfrm>
            <a:off x="2373313" y="2981325"/>
            <a:ext cx="3676650" cy="2455863"/>
            <a:chOff x="1495" y="1674"/>
            <a:chExt cx="2316" cy="1547"/>
          </a:xfrm>
        </p:grpSpPr>
        <p:sp>
          <p:nvSpPr>
            <p:cNvPr id="643236" name="Text Box 164"/>
            <p:cNvSpPr txBox="1">
              <a:spLocks noChangeArrowheads="1"/>
            </p:cNvSpPr>
            <p:nvPr/>
          </p:nvSpPr>
          <p:spPr bwMode="auto">
            <a:xfrm>
              <a:off x="2519" y="2990"/>
              <a:ext cx="1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max{20+0, 22}=22</a:t>
              </a:r>
            </a:p>
          </p:txBody>
        </p:sp>
        <p:sp>
          <p:nvSpPr>
            <p:cNvPr id="643237" name="Line 165"/>
            <p:cNvSpPr>
              <a:spLocks noChangeShapeType="1"/>
            </p:cNvSpPr>
            <p:nvPr/>
          </p:nvSpPr>
          <p:spPr bwMode="auto">
            <a:xfrm flipV="1">
              <a:off x="1495" y="1674"/>
              <a:ext cx="0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166"/>
          <p:cNvGrpSpPr>
            <a:grpSpLocks/>
          </p:cNvGrpSpPr>
          <p:nvPr/>
        </p:nvGrpSpPr>
        <p:grpSpPr bwMode="auto">
          <a:xfrm>
            <a:off x="1536700" y="2938463"/>
            <a:ext cx="4576763" cy="2946400"/>
            <a:chOff x="968" y="1647"/>
            <a:chExt cx="2883" cy="1856"/>
          </a:xfrm>
        </p:grpSpPr>
        <p:sp>
          <p:nvSpPr>
            <p:cNvPr id="643239" name="Text Box 167"/>
            <p:cNvSpPr txBox="1">
              <a:spLocks noChangeArrowheads="1"/>
            </p:cNvSpPr>
            <p:nvPr/>
          </p:nvSpPr>
          <p:spPr bwMode="auto">
            <a:xfrm>
              <a:off x="2519" y="3272"/>
              <a:ext cx="13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max{20+10,22}=30</a:t>
              </a:r>
            </a:p>
          </p:txBody>
        </p:sp>
        <p:sp>
          <p:nvSpPr>
            <p:cNvPr id="643240" name="Line 168"/>
            <p:cNvSpPr>
              <a:spLocks noChangeShapeType="1"/>
            </p:cNvSpPr>
            <p:nvPr/>
          </p:nvSpPr>
          <p:spPr bwMode="auto">
            <a:xfrm flipH="1" flipV="1">
              <a:off x="968" y="1647"/>
              <a:ext cx="918" cy="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9" name="Group 169"/>
          <p:cNvGrpSpPr>
            <a:grpSpLocks/>
          </p:cNvGrpSpPr>
          <p:nvPr/>
        </p:nvGrpSpPr>
        <p:grpSpPr bwMode="auto">
          <a:xfrm>
            <a:off x="2128838" y="2909888"/>
            <a:ext cx="3984625" cy="3421062"/>
            <a:chOff x="1341" y="1629"/>
            <a:chExt cx="2510" cy="2155"/>
          </a:xfrm>
        </p:grpSpPr>
        <p:sp>
          <p:nvSpPr>
            <p:cNvPr id="643242" name="Text Box 170"/>
            <p:cNvSpPr txBox="1">
              <a:spLocks noChangeArrowheads="1"/>
            </p:cNvSpPr>
            <p:nvPr/>
          </p:nvSpPr>
          <p:spPr bwMode="auto">
            <a:xfrm>
              <a:off x="2519" y="3553"/>
              <a:ext cx="13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max{20+12,22}=32</a:t>
              </a:r>
            </a:p>
          </p:txBody>
        </p:sp>
        <p:sp>
          <p:nvSpPr>
            <p:cNvPr id="643243" name="Line 171"/>
            <p:cNvSpPr>
              <a:spLocks noChangeShapeType="1"/>
            </p:cNvSpPr>
            <p:nvPr/>
          </p:nvSpPr>
          <p:spPr bwMode="auto">
            <a:xfrm flipH="1" flipV="1">
              <a:off x="1341" y="1629"/>
              <a:ext cx="918" cy="1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" name="Group 172"/>
          <p:cNvGrpSpPr>
            <a:grpSpLocks/>
          </p:cNvGrpSpPr>
          <p:nvPr/>
        </p:nvGrpSpPr>
        <p:grpSpPr bwMode="auto">
          <a:xfrm>
            <a:off x="1214438" y="3432175"/>
            <a:ext cx="7040562" cy="1127125"/>
            <a:chOff x="765" y="1958"/>
            <a:chExt cx="4435" cy="710"/>
          </a:xfrm>
        </p:grpSpPr>
        <p:sp>
          <p:nvSpPr>
            <p:cNvPr id="643245" name="Text Box 173"/>
            <p:cNvSpPr txBox="1">
              <a:spLocks noChangeArrowheads="1"/>
            </p:cNvSpPr>
            <p:nvPr/>
          </p:nvSpPr>
          <p:spPr bwMode="auto">
            <a:xfrm>
              <a:off x="4368" y="2437"/>
              <a:ext cx="8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P(3,1) = 10</a:t>
              </a:r>
            </a:p>
          </p:txBody>
        </p:sp>
        <p:sp>
          <p:nvSpPr>
            <p:cNvPr id="643246" name="Line 174"/>
            <p:cNvSpPr>
              <a:spLocks noChangeShapeType="1"/>
            </p:cNvSpPr>
            <p:nvPr/>
          </p:nvSpPr>
          <p:spPr bwMode="auto">
            <a:xfrm flipV="1">
              <a:off x="765" y="1958"/>
              <a:ext cx="0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1" name="Group 175"/>
          <p:cNvGrpSpPr>
            <a:grpSpLocks/>
          </p:cNvGrpSpPr>
          <p:nvPr/>
        </p:nvGrpSpPr>
        <p:grpSpPr bwMode="auto">
          <a:xfrm>
            <a:off x="900113" y="3309938"/>
            <a:ext cx="8212137" cy="1704975"/>
            <a:chOff x="567" y="1881"/>
            <a:chExt cx="5173" cy="1074"/>
          </a:xfrm>
        </p:grpSpPr>
        <p:sp>
          <p:nvSpPr>
            <p:cNvPr id="643248" name="Text Box 176"/>
            <p:cNvSpPr txBox="1">
              <a:spLocks noChangeArrowheads="1"/>
            </p:cNvSpPr>
            <p:nvPr/>
          </p:nvSpPr>
          <p:spPr bwMode="auto">
            <a:xfrm>
              <a:off x="4368" y="2724"/>
              <a:ext cx="1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max{15+0, 12} = 15</a:t>
              </a:r>
            </a:p>
          </p:txBody>
        </p:sp>
        <p:sp>
          <p:nvSpPr>
            <p:cNvPr id="643249" name="Line 177"/>
            <p:cNvSpPr>
              <a:spLocks noChangeShapeType="1"/>
            </p:cNvSpPr>
            <p:nvPr/>
          </p:nvSpPr>
          <p:spPr bwMode="auto">
            <a:xfrm flipH="1" flipV="1">
              <a:off x="567" y="1881"/>
              <a:ext cx="572" cy="2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" name="Group 178"/>
          <p:cNvGrpSpPr>
            <a:grpSpLocks/>
          </p:cNvGrpSpPr>
          <p:nvPr/>
        </p:nvGrpSpPr>
        <p:grpSpPr bwMode="auto">
          <a:xfrm>
            <a:off x="1536700" y="3346450"/>
            <a:ext cx="7575550" cy="2089150"/>
            <a:chOff x="968" y="1904"/>
            <a:chExt cx="4772" cy="1316"/>
          </a:xfrm>
        </p:grpSpPr>
        <p:sp>
          <p:nvSpPr>
            <p:cNvPr id="643251" name="Text Box 179"/>
            <p:cNvSpPr txBox="1">
              <a:spLocks noChangeArrowheads="1"/>
            </p:cNvSpPr>
            <p:nvPr/>
          </p:nvSpPr>
          <p:spPr bwMode="auto">
            <a:xfrm>
              <a:off x="4368" y="2989"/>
              <a:ext cx="1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max{15+10, 22}=25</a:t>
              </a:r>
            </a:p>
          </p:txBody>
        </p:sp>
        <p:sp>
          <p:nvSpPr>
            <p:cNvPr id="643252" name="Line 180"/>
            <p:cNvSpPr>
              <a:spLocks noChangeShapeType="1"/>
            </p:cNvSpPr>
            <p:nvPr/>
          </p:nvSpPr>
          <p:spPr bwMode="auto">
            <a:xfrm flipH="1" flipV="1">
              <a:off x="968" y="1904"/>
              <a:ext cx="535" cy="1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3" name="Group 181"/>
          <p:cNvGrpSpPr>
            <a:grpSpLocks/>
          </p:cNvGrpSpPr>
          <p:nvPr/>
        </p:nvGrpSpPr>
        <p:grpSpPr bwMode="auto">
          <a:xfrm>
            <a:off x="2965450" y="3395663"/>
            <a:ext cx="6146800" cy="2489200"/>
            <a:chOff x="1868" y="1935"/>
            <a:chExt cx="3872" cy="1568"/>
          </a:xfrm>
        </p:grpSpPr>
        <p:sp>
          <p:nvSpPr>
            <p:cNvPr id="643254" name="Text Box 182"/>
            <p:cNvSpPr txBox="1">
              <a:spLocks noChangeArrowheads="1"/>
            </p:cNvSpPr>
            <p:nvPr/>
          </p:nvSpPr>
          <p:spPr bwMode="auto">
            <a:xfrm>
              <a:off x="4368" y="3272"/>
              <a:ext cx="1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max{15+12, 30}=30</a:t>
              </a:r>
            </a:p>
          </p:txBody>
        </p:sp>
        <p:sp>
          <p:nvSpPr>
            <p:cNvPr id="643255" name="Line 183"/>
            <p:cNvSpPr>
              <a:spLocks noChangeShapeType="1"/>
            </p:cNvSpPr>
            <p:nvPr/>
          </p:nvSpPr>
          <p:spPr bwMode="auto">
            <a:xfrm flipV="1">
              <a:off x="1868" y="1935"/>
              <a:ext cx="0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184"/>
          <p:cNvGrpSpPr>
            <a:grpSpLocks/>
          </p:cNvGrpSpPr>
          <p:nvPr/>
        </p:nvGrpSpPr>
        <p:grpSpPr bwMode="auto">
          <a:xfrm>
            <a:off x="2657475" y="3375025"/>
            <a:ext cx="6454775" cy="2955925"/>
            <a:chOff x="1674" y="1922"/>
            <a:chExt cx="4066" cy="1862"/>
          </a:xfrm>
        </p:grpSpPr>
        <p:sp>
          <p:nvSpPr>
            <p:cNvPr id="643257" name="Text Box 185"/>
            <p:cNvSpPr txBox="1">
              <a:spLocks noChangeArrowheads="1"/>
            </p:cNvSpPr>
            <p:nvPr/>
          </p:nvSpPr>
          <p:spPr bwMode="auto">
            <a:xfrm>
              <a:off x="4368" y="3553"/>
              <a:ext cx="1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max{15+22, 32}=37</a:t>
              </a:r>
            </a:p>
          </p:txBody>
        </p:sp>
        <p:sp>
          <p:nvSpPr>
            <p:cNvPr id="643258" name="Line 186"/>
            <p:cNvSpPr>
              <a:spLocks noChangeShapeType="1"/>
            </p:cNvSpPr>
            <p:nvPr/>
          </p:nvSpPr>
          <p:spPr bwMode="auto">
            <a:xfrm flipH="1" flipV="1">
              <a:off x="1674" y="1922"/>
              <a:ext cx="572" cy="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187"/>
          <p:cNvGrpSpPr>
            <a:grpSpLocks/>
          </p:cNvGrpSpPr>
          <p:nvPr/>
        </p:nvGrpSpPr>
        <p:grpSpPr bwMode="auto">
          <a:xfrm>
            <a:off x="1219200" y="1865313"/>
            <a:ext cx="5076825" cy="796925"/>
            <a:chOff x="768" y="971"/>
            <a:chExt cx="3198" cy="502"/>
          </a:xfrm>
        </p:grpSpPr>
        <p:sp>
          <p:nvSpPr>
            <p:cNvPr id="643260" name="Text Box 188"/>
            <p:cNvSpPr txBox="1">
              <a:spLocks noChangeArrowheads="1"/>
            </p:cNvSpPr>
            <p:nvPr/>
          </p:nvSpPr>
          <p:spPr bwMode="auto">
            <a:xfrm>
              <a:off x="776" y="124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643261" name="Text Box 189"/>
            <p:cNvSpPr txBox="1">
              <a:spLocks noChangeArrowheads="1"/>
            </p:cNvSpPr>
            <p:nvPr/>
          </p:nvSpPr>
          <p:spPr bwMode="auto">
            <a:xfrm>
              <a:off x="3174" y="971"/>
              <a:ext cx="7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P(0, 1) = 0</a:t>
              </a:r>
            </a:p>
          </p:txBody>
        </p:sp>
        <p:sp>
          <p:nvSpPr>
            <p:cNvPr id="643262" name="Line 190"/>
            <p:cNvSpPr>
              <a:spLocks noChangeShapeType="1"/>
            </p:cNvSpPr>
            <p:nvPr/>
          </p:nvSpPr>
          <p:spPr bwMode="auto">
            <a:xfrm flipV="1">
              <a:off x="768" y="1152"/>
              <a:ext cx="0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3263" name="Text Box 191"/>
          <p:cNvSpPr txBox="1">
            <a:spLocks noChangeArrowheads="1"/>
          </p:cNvSpPr>
          <p:nvPr/>
        </p:nvSpPr>
        <p:spPr bwMode="auto">
          <a:xfrm>
            <a:off x="276225" y="107950"/>
            <a:ext cx="1668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Example:</a:t>
            </a:r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D7E4B624-70C9-AA47-865B-3FCA0737A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83BE-7AFF-4547-821D-51A3F72E353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3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157" grpId="0"/>
      <p:bldP spid="643158" grpId="0"/>
      <p:bldP spid="643159" grpId="0"/>
      <p:bldP spid="643160" grpId="0"/>
      <p:bldP spid="643161" grpId="0"/>
      <p:bldP spid="643162" grpId="0"/>
      <p:bldP spid="643163" grpId="0"/>
      <p:bldP spid="643164" grpId="0"/>
      <p:bldP spid="643165" grpId="0"/>
      <p:bldP spid="643166" grpId="0"/>
      <p:bldP spid="643167" grpId="0"/>
      <p:bldP spid="643168" grpId="0"/>
      <p:bldP spid="643169" grpId="0"/>
      <p:bldP spid="643170" grpId="0"/>
      <p:bldP spid="643171" grpId="0"/>
      <p:bldP spid="643172" grpId="0"/>
      <p:bldP spid="643173" grpId="0"/>
      <p:bldP spid="643174" grpId="0"/>
      <p:bldP spid="6431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53251" name="Slide Number Placeholder 5"/>
          <p:cNvSpPr txBox="1">
            <a:spLocks noGrp="1"/>
          </p:cNvSpPr>
          <p:nvPr/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3D050EB7-4185-A943-B0A4-C4360C9A88E4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Greedy Algorithms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Similar to dynamic programming, but simpler approach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</a:rPr>
              <a:t>Also used for optimization problems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b="1" dirty="0">
                <a:ea typeface="ＭＳ Ｐゴシック" pitchFamily="-106" charset="-128"/>
                <a:cs typeface="ＭＳ Ｐゴシック" pitchFamily="-106" charset="-128"/>
              </a:rPr>
              <a:t>Idea: </a:t>
            </a: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When we have a choice to make, make the one that looks best right now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</a:rPr>
              <a:t>Make a locally optimal choice in the hope of getting a globally optimal solution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Greedy algorithms don’t always yield an optimal solution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ea typeface="ＭＳ Ｐゴシック" pitchFamily="-106" charset="-128"/>
                <a:cs typeface="ＭＳ Ｐゴシック" pitchFamily="-106" charset="-128"/>
              </a:rPr>
              <a:t>When the problem has certain general characteristics, greedy algorithms give optimal solutions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614B1A-C2D4-B64F-ADDE-CDAFA3475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461375" cy="906462"/>
          </a:xfrm>
        </p:spPr>
        <p:txBody>
          <a:bodyPr/>
          <a:lstStyle/>
          <a:p>
            <a:pPr algn="l"/>
            <a:r>
              <a:rPr lang="en-US" sz="3600" dirty="0"/>
              <a:t>Reconstructing the Optimal Solution</a:t>
            </a:r>
          </a:p>
        </p:txBody>
      </p:sp>
      <p:graphicFrame>
        <p:nvGraphicFramePr>
          <p:cNvPr id="816131" name="Group 3"/>
          <p:cNvGraphicFramePr>
            <a:graphicFrameLocks noGrp="1"/>
          </p:cNvGraphicFramePr>
          <p:nvPr>
            <p:ph idx="1"/>
          </p:nvPr>
        </p:nvGraphicFramePr>
        <p:xfrm>
          <a:off x="1639888" y="1738313"/>
          <a:ext cx="3536950" cy="2112963"/>
        </p:xfrm>
        <a:graphic>
          <a:graphicData uri="http://schemas.openxmlformats.org/drawingml/2006/table">
            <a:tbl>
              <a:tblPr/>
              <a:tblGrid>
                <a:gridCol w="58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8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8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16175" name="Text Box 47"/>
          <p:cNvSpPr txBox="1">
            <a:spLocks noChangeArrowheads="1"/>
          </p:cNvSpPr>
          <p:nvPr/>
        </p:nvSpPr>
        <p:spPr bwMode="auto">
          <a:xfrm>
            <a:off x="1733550" y="13620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0</a:t>
            </a:r>
          </a:p>
        </p:txBody>
      </p:sp>
      <p:sp>
        <p:nvSpPr>
          <p:cNvPr id="816176" name="Text Box 48"/>
          <p:cNvSpPr txBox="1">
            <a:spLocks noChangeArrowheads="1"/>
          </p:cNvSpPr>
          <p:nvPr/>
        </p:nvSpPr>
        <p:spPr bwMode="auto">
          <a:xfrm>
            <a:off x="2374900" y="1362075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16177" name="Text Box 49"/>
          <p:cNvSpPr txBox="1">
            <a:spLocks noChangeArrowheads="1"/>
          </p:cNvSpPr>
          <p:nvPr/>
        </p:nvSpPr>
        <p:spPr bwMode="auto">
          <a:xfrm>
            <a:off x="2976563" y="13620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16178" name="Text Box 50"/>
          <p:cNvSpPr txBox="1">
            <a:spLocks noChangeArrowheads="1"/>
          </p:cNvSpPr>
          <p:nvPr/>
        </p:nvSpPr>
        <p:spPr bwMode="auto">
          <a:xfrm>
            <a:off x="3576638" y="13620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16179" name="Text Box 51"/>
          <p:cNvSpPr txBox="1">
            <a:spLocks noChangeArrowheads="1"/>
          </p:cNvSpPr>
          <p:nvPr/>
        </p:nvSpPr>
        <p:spPr bwMode="auto">
          <a:xfrm>
            <a:off x="4141788" y="13620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16180" name="Text Box 52"/>
          <p:cNvSpPr txBox="1">
            <a:spLocks noChangeArrowheads="1"/>
          </p:cNvSpPr>
          <p:nvPr/>
        </p:nvSpPr>
        <p:spPr bwMode="auto">
          <a:xfrm>
            <a:off x="4748213" y="136207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5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16181" name="Text Box 53"/>
          <p:cNvSpPr txBox="1">
            <a:spLocks noChangeArrowheads="1"/>
          </p:cNvSpPr>
          <p:nvPr/>
        </p:nvSpPr>
        <p:spPr bwMode="auto">
          <a:xfrm>
            <a:off x="1349375" y="2205038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16182" name="Text Box 54"/>
          <p:cNvSpPr txBox="1">
            <a:spLocks noChangeArrowheads="1"/>
          </p:cNvSpPr>
          <p:nvPr/>
        </p:nvSpPr>
        <p:spPr bwMode="auto">
          <a:xfrm>
            <a:off x="1312863" y="26209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2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16183" name="Text Box 55"/>
          <p:cNvSpPr txBox="1">
            <a:spLocks noChangeArrowheads="1"/>
          </p:cNvSpPr>
          <p:nvPr/>
        </p:nvSpPr>
        <p:spPr bwMode="auto">
          <a:xfrm>
            <a:off x="1312863" y="30416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3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16184" name="Text Box 56"/>
          <p:cNvSpPr txBox="1">
            <a:spLocks noChangeArrowheads="1"/>
          </p:cNvSpPr>
          <p:nvPr/>
        </p:nvSpPr>
        <p:spPr bwMode="auto">
          <a:xfrm>
            <a:off x="1312863" y="3460750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4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16185" name="Text Box 57"/>
          <p:cNvSpPr txBox="1">
            <a:spLocks noChangeArrowheads="1"/>
          </p:cNvSpPr>
          <p:nvPr/>
        </p:nvSpPr>
        <p:spPr bwMode="auto">
          <a:xfrm>
            <a:off x="1266825" y="17700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0</a:t>
            </a:r>
          </a:p>
        </p:txBody>
      </p:sp>
      <p:sp>
        <p:nvSpPr>
          <p:cNvPr id="816186" name="Text Box 58"/>
          <p:cNvSpPr txBox="1">
            <a:spLocks noChangeArrowheads="1"/>
          </p:cNvSpPr>
          <p:nvPr/>
        </p:nvSpPr>
        <p:spPr bwMode="auto">
          <a:xfrm>
            <a:off x="2868613" y="21907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816187" name="Text Box 59"/>
          <p:cNvSpPr txBox="1">
            <a:spLocks noChangeArrowheads="1"/>
          </p:cNvSpPr>
          <p:nvPr/>
        </p:nvSpPr>
        <p:spPr bwMode="auto">
          <a:xfrm>
            <a:off x="3460750" y="21907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816188" name="Text Box 60"/>
          <p:cNvSpPr txBox="1">
            <a:spLocks noChangeArrowheads="1"/>
          </p:cNvSpPr>
          <p:nvPr/>
        </p:nvSpPr>
        <p:spPr bwMode="auto">
          <a:xfrm>
            <a:off x="4046538" y="21923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816189" name="Text Box 61"/>
          <p:cNvSpPr txBox="1">
            <a:spLocks noChangeArrowheads="1"/>
          </p:cNvSpPr>
          <p:nvPr/>
        </p:nvSpPr>
        <p:spPr bwMode="auto">
          <a:xfrm>
            <a:off x="4646613" y="21923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816190" name="Text Box 62"/>
          <p:cNvSpPr txBox="1">
            <a:spLocks noChangeArrowheads="1"/>
          </p:cNvSpPr>
          <p:nvPr/>
        </p:nvSpPr>
        <p:spPr bwMode="auto">
          <a:xfrm>
            <a:off x="2297113" y="26098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816191" name="Text Box 63"/>
          <p:cNvSpPr txBox="1">
            <a:spLocks noChangeArrowheads="1"/>
          </p:cNvSpPr>
          <p:nvPr/>
        </p:nvSpPr>
        <p:spPr bwMode="auto">
          <a:xfrm>
            <a:off x="2867025" y="260985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816192" name="Text Box 64"/>
          <p:cNvSpPr txBox="1">
            <a:spLocks noChangeArrowheads="1"/>
          </p:cNvSpPr>
          <p:nvPr/>
        </p:nvSpPr>
        <p:spPr bwMode="auto">
          <a:xfrm>
            <a:off x="3462338" y="2611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816193" name="Text Box 65"/>
          <p:cNvSpPr txBox="1">
            <a:spLocks noChangeArrowheads="1"/>
          </p:cNvSpPr>
          <p:nvPr/>
        </p:nvSpPr>
        <p:spPr bwMode="auto">
          <a:xfrm>
            <a:off x="4040188" y="2611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816194" name="Text Box 66"/>
          <p:cNvSpPr txBox="1">
            <a:spLocks noChangeArrowheads="1"/>
          </p:cNvSpPr>
          <p:nvPr/>
        </p:nvSpPr>
        <p:spPr bwMode="auto">
          <a:xfrm>
            <a:off x="4633913" y="26114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816195" name="Text Box 67"/>
          <p:cNvSpPr txBox="1">
            <a:spLocks noChangeArrowheads="1"/>
          </p:cNvSpPr>
          <p:nvPr/>
        </p:nvSpPr>
        <p:spPr bwMode="auto">
          <a:xfrm>
            <a:off x="2298700" y="30305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816196" name="Text Box 68"/>
          <p:cNvSpPr txBox="1">
            <a:spLocks noChangeArrowheads="1"/>
          </p:cNvSpPr>
          <p:nvPr/>
        </p:nvSpPr>
        <p:spPr bwMode="auto">
          <a:xfrm>
            <a:off x="2868613" y="30305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</a:t>
            </a:r>
          </a:p>
        </p:txBody>
      </p:sp>
      <p:sp>
        <p:nvSpPr>
          <p:cNvPr id="816197" name="Text Box 69"/>
          <p:cNvSpPr txBox="1">
            <a:spLocks noChangeArrowheads="1"/>
          </p:cNvSpPr>
          <p:nvPr/>
        </p:nvSpPr>
        <p:spPr bwMode="auto">
          <a:xfrm>
            <a:off x="3463925" y="30305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22</a:t>
            </a:r>
          </a:p>
        </p:txBody>
      </p:sp>
      <p:sp>
        <p:nvSpPr>
          <p:cNvPr id="816198" name="Text Box 70"/>
          <p:cNvSpPr txBox="1">
            <a:spLocks noChangeArrowheads="1"/>
          </p:cNvSpPr>
          <p:nvPr/>
        </p:nvSpPr>
        <p:spPr bwMode="auto">
          <a:xfrm>
            <a:off x="4057650" y="30305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816199" name="Text Box 71"/>
          <p:cNvSpPr txBox="1">
            <a:spLocks noChangeArrowheads="1"/>
          </p:cNvSpPr>
          <p:nvPr/>
        </p:nvSpPr>
        <p:spPr bwMode="auto">
          <a:xfrm>
            <a:off x="4651375" y="303053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32</a:t>
            </a:r>
          </a:p>
        </p:txBody>
      </p:sp>
      <p:sp>
        <p:nvSpPr>
          <p:cNvPr id="816200" name="Text Box 72"/>
          <p:cNvSpPr txBox="1">
            <a:spLocks noChangeArrowheads="1"/>
          </p:cNvSpPr>
          <p:nvPr/>
        </p:nvSpPr>
        <p:spPr bwMode="auto">
          <a:xfrm>
            <a:off x="2286000" y="34464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816201" name="Text Box 73"/>
          <p:cNvSpPr txBox="1">
            <a:spLocks noChangeArrowheads="1"/>
          </p:cNvSpPr>
          <p:nvPr/>
        </p:nvSpPr>
        <p:spPr bwMode="auto">
          <a:xfrm>
            <a:off x="2855913" y="34464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816202" name="Text Box 74"/>
          <p:cNvSpPr txBox="1">
            <a:spLocks noChangeArrowheads="1"/>
          </p:cNvSpPr>
          <p:nvPr/>
        </p:nvSpPr>
        <p:spPr bwMode="auto">
          <a:xfrm>
            <a:off x="3451225" y="34464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25</a:t>
            </a:r>
          </a:p>
        </p:txBody>
      </p:sp>
      <p:sp>
        <p:nvSpPr>
          <p:cNvPr id="816203" name="Text Box 75"/>
          <p:cNvSpPr txBox="1">
            <a:spLocks noChangeArrowheads="1"/>
          </p:cNvSpPr>
          <p:nvPr/>
        </p:nvSpPr>
        <p:spPr bwMode="auto">
          <a:xfrm>
            <a:off x="4044950" y="34464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816204" name="Text Box 76"/>
          <p:cNvSpPr txBox="1">
            <a:spLocks noChangeArrowheads="1"/>
          </p:cNvSpPr>
          <p:nvPr/>
        </p:nvSpPr>
        <p:spPr bwMode="auto">
          <a:xfrm>
            <a:off x="4638675" y="3446463"/>
            <a:ext cx="43815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37</a:t>
            </a:r>
          </a:p>
        </p:txBody>
      </p:sp>
      <p:sp>
        <p:nvSpPr>
          <p:cNvPr id="816205" name="Line 77"/>
          <p:cNvSpPr>
            <a:spLocks noChangeShapeType="1"/>
          </p:cNvSpPr>
          <p:nvPr/>
        </p:nvSpPr>
        <p:spPr bwMode="auto">
          <a:xfrm flipH="1" flipV="1">
            <a:off x="2097088" y="2006600"/>
            <a:ext cx="920750" cy="25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06" name="Line 78"/>
          <p:cNvSpPr>
            <a:spLocks noChangeShapeType="1"/>
          </p:cNvSpPr>
          <p:nvPr/>
        </p:nvSpPr>
        <p:spPr bwMode="auto">
          <a:xfrm flipH="1" flipV="1">
            <a:off x="2625725" y="1992313"/>
            <a:ext cx="92075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07" name="Line 79"/>
          <p:cNvSpPr>
            <a:spLocks noChangeShapeType="1"/>
          </p:cNvSpPr>
          <p:nvPr/>
        </p:nvSpPr>
        <p:spPr bwMode="auto">
          <a:xfrm flipH="1" flipV="1">
            <a:off x="3217863" y="2014538"/>
            <a:ext cx="971550" cy="26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08" name="Line 80"/>
          <p:cNvSpPr>
            <a:spLocks noChangeShapeType="1"/>
          </p:cNvSpPr>
          <p:nvPr/>
        </p:nvSpPr>
        <p:spPr bwMode="auto">
          <a:xfrm flipH="1" flipV="1">
            <a:off x="3783013" y="2000250"/>
            <a:ext cx="985837" cy="30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09" name="Line 81"/>
          <p:cNvSpPr>
            <a:spLocks noChangeShapeType="1"/>
          </p:cNvSpPr>
          <p:nvPr/>
        </p:nvSpPr>
        <p:spPr bwMode="auto">
          <a:xfrm flipH="1" flipV="1">
            <a:off x="2074863" y="2471738"/>
            <a:ext cx="328612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0" name="Line 82"/>
          <p:cNvSpPr>
            <a:spLocks noChangeShapeType="1"/>
          </p:cNvSpPr>
          <p:nvPr/>
        </p:nvSpPr>
        <p:spPr bwMode="auto">
          <a:xfrm flipV="1">
            <a:off x="2925763" y="2449513"/>
            <a:ext cx="0" cy="265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1" name="Line 83"/>
          <p:cNvSpPr>
            <a:spLocks noChangeShapeType="1"/>
          </p:cNvSpPr>
          <p:nvPr/>
        </p:nvSpPr>
        <p:spPr bwMode="auto">
          <a:xfrm flipH="1" flipV="1">
            <a:off x="3260725" y="2463800"/>
            <a:ext cx="307975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2" name="Line 84"/>
          <p:cNvSpPr>
            <a:spLocks noChangeShapeType="1"/>
          </p:cNvSpPr>
          <p:nvPr/>
        </p:nvSpPr>
        <p:spPr bwMode="auto">
          <a:xfrm flipH="1" flipV="1">
            <a:off x="3811588" y="2449513"/>
            <a:ext cx="328612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3" name="Line 85"/>
          <p:cNvSpPr>
            <a:spLocks noChangeShapeType="1"/>
          </p:cNvSpPr>
          <p:nvPr/>
        </p:nvSpPr>
        <p:spPr bwMode="auto">
          <a:xfrm flipH="1" flipV="1">
            <a:off x="4454525" y="2486025"/>
            <a:ext cx="271463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4" name="Line 86"/>
          <p:cNvSpPr>
            <a:spLocks noChangeShapeType="1"/>
          </p:cNvSpPr>
          <p:nvPr/>
        </p:nvSpPr>
        <p:spPr bwMode="auto">
          <a:xfrm flipV="1">
            <a:off x="2346325" y="2871788"/>
            <a:ext cx="0" cy="334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5" name="Line 87"/>
          <p:cNvSpPr>
            <a:spLocks noChangeShapeType="1"/>
          </p:cNvSpPr>
          <p:nvPr/>
        </p:nvSpPr>
        <p:spPr bwMode="auto">
          <a:xfrm flipV="1">
            <a:off x="2911475" y="2900363"/>
            <a:ext cx="0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6" name="Line 88"/>
          <p:cNvSpPr>
            <a:spLocks noChangeShapeType="1"/>
          </p:cNvSpPr>
          <p:nvPr/>
        </p:nvSpPr>
        <p:spPr bwMode="auto">
          <a:xfrm flipV="1">
            <a:off x="3505200" y="2878138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7" name="Line 89"/>
          <p:cNvSpPr>
            <a:spLocks noChangeShapeType="1"/>
          </p:cNvSpPr>
          <p:nvPr/>
        </p:nvSpPr>
        <p:spPr bwMode="auto">
          <a:xfrm flipH="1" flipV="1">
            <a:off x="2668588" y="2835275"/>
            <a:ext cx="1457325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8" name="Line 90"/>
          <p:cNvSpPr>
            <a:spLocks noChangeShapeType="1"/>
          </p:cNvSpPr>
          <p:nvPr/>
        </p:nvSpPr>
        <p:spPr bwMode="auto">
          <a:xfrm flipH="1" flipV="1">
            <a:off x="3260725" y="2806700"/>
            <a:ext cx="1457325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19" name="Line 91"/>
          <p:cNvSpPr>
            <a:spLocks noChangeShapeType="1"/>
          </p:cNvSpPr>
          <p:nvPr/>
        </p:nvSpPr>
        <p:spPr bwMode="auto">
          <a:xfrm flipV="1">
            <a:off x="2346325" y="3328988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20" name="Line 92"/>
          <p:cNvSpPr>
            <a:spLocks noChangeShapeType="1"/>
          </p:cNvSpPr>
          <p:nvPr/>
        </p:nvSpPr>
        <p:spPr bwMode="auto">
          <a:xfrm flipH="1" flipV="1">
            <a:off x="2032000" y="3206750"/>
            <a:ext cx="90805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21" name="Line 93"/>
          <p:cNvSpPr>
            <a:spLocks noChangeShapeType="1"/>
          </p:cNvSpPr>
          <p:nvPr/>
        </p:nvSpPr>
        <p:spPr bwMode="auto">
          <a:xfrm flipH="1" flipV="1">
            <a:off x="2668588" y="3243263"/>
            <a:ext cx="849312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22" name="Line 94"/>
          <p:cNvSpPr>
            <a:spLocks noChangeShapeType="1"/>
          </p:cNvSpPr>
          <p:nvPr/>
        </p:nvSpPr>
        <p:spPr bwMode="auto">
          <a:xfrm flipV="1">
            <a:off x="4097338" y="3292475"/>
            <a:ext cx="0" cy="293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23" name="Line 95"/>
          <p:cNvSpPr>
            <a:spLocks noChangeShapeType="1"/>
          </p:cNvSpPr>
          <p:nvPr/>
        </p:nvSpPr>
        <p:spPr bwMode="auto">
          <a:xfrm flipH="1" flipV="1">
            <a:off x="3789363" y="3271838"/>
            <a:ext cx="908050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24" name="Text Box 96"/>
          <p:cNvSpPr txBox="1">
            <a:spLocks noChangeArrowheads="1"/>
          </p:cNvSpPr>
          <p:nvPr/>
        </p:nvSpPr>
        <p:spPr bwMode="auto">
          <a:xfrm>
            <a:off x="2363788" y="2192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16225" name="Line 97"/>
          <p:cNvSpPr>
            <a:spLocks noChangeShapeType="1"/>
          </p:cNvSpPr>
          <p:nvPr/>
        </p:nvSpPr>
        <p:spPr bwMode="auto">
          <a:xfrm flipV="1">
            <a:off x="2351088" y="2049463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6226" name="Rectangle 98"/>
          <p:cNvSpPr>
            <a:spLocks noChangeArrowheads="1"/>
          </p:cNvSpPr>
          <p:nvPr/>
        </p:nvSpPr>
        <p:spPr bwMode="auto">
          <a:xfrm>
            <a:off x="323849" y="4135438"/>
            <a:ext cx="8532983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Start at P(n, W)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When you go left-up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⇒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item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 has been taken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When you go straight up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⇒ item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  <a:sym typeface="Symbol" pitchFamily="-106" charset="2"/>
              </a:rPr>
              <a:t> has not been taken</a:t>
            </a:r>
          </a:p>
        </p:txBody>
      </p:sp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3789363" y="1712913"/>
            <a:ext cx="3328987" cy="1836737"/>
            <a:chOff x="2387" y="1079"/>
            <a:chExt cx="2097" cy="1157"/>
          </a:xfrm>
        </p:grpSpPr>
        <p:sp>
          <p:nvSpPr>
            <p:cNvPr id="816228" name="Line 100"/>
            <p:cNvSpPr>
              <a:spLocks noChangeShapeType="1"/>
            </p:cNvSpPr>
            <p:nvPr/>
          </p:nvSpPr>
          <p:spPr bwMode="auto">
            <a:xfrm flipH="1" flipV="1">
              <a:off x="2387" y="2061"/>
              <a:ext cx="572" cy="175"/>
            </a:xfrm>
            <a:prstGeom prst="line">
              <a:avLst/>
            </a:prstGeom>
            <a:noFill/>
            <a:ln w="25400">
              <a:solidFill>
                <a:srgbClr val="DD011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6229" name="Text Box 101"/>
            <p:cNvSpPr txBox="1">
              <a:spLocks noChangeArrowheads="1"/>
            </p:cNvSpPr>
            <p:nvPr/>
          </p:nvSpPr>
          <p:spPr bwMode="auto">
            <a:xfrm>
              <a:off x="3715" y="1079"/>
              <a:ext cx="7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buFontTx/>
                <a:buChar char="•"/>
              </a:pPr>
              <a:r>
                <a:rPr lang="en-US" sz="2400" dirty="0"/>
                <a:t> Item 4</a:t>
              </a:r>
            </a:p>
          </p:txBody>
        </p:sp>
      </p:grpSp>
      <p:sp>
        <p:nvSpPr>
          <p:cNvPr id="816230" name="Line 102"/>
          <p:cNvSpPr>
            <a:spLocks noChangeShapeType="1"/>
          </p:cNvSpPr>
          <p:nvPr/>
        </p:nvSpPr>
        <p:spPr bwMode="auto">
          <a:xfrm flipV="1">
            <a:off x="3505200" y="2878138"/>
            <a:ext cx="0" cy="2921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03"/>
          <p:cNvGrpSpPr>
            <a:grpSpLocks/>
          </p:cNvGrpSpPr>
          <p:nvPr/>
        </p:nvGrpSpPr>
        <p:grpSpPr bwMode="auto">
          <a:xfrm>
            <a:off x="3260725" y="2330450"/>
            <a:ext cx="3857625" cy="457200"/>
            <a:chOff x="2054" y="1468"/>
            <a:chExt cx="2430" cy="288"/>
          </a:xfrm>
        </p:grpSpPr>
        <p:sp>
          <p:nvSpPr>
            <p:cNvPr id="816232" name="Text Box 104"/>
            <p:cNvSpPr txBox="1">
              <a:spLocks noChangeArrowheads="1"/>
            </p:cNvSpPr>
            <p:nvPr/>
          </p:nvSpPr>
          <p:spPr bwMode="auto">
            <a:xfrm>
              <a:off x="3715" y="1468"/>
              <a:ext cx="7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buFontTx/>
                <a:buChar char="•"/>
              </a:pPr>
              <a:r>
                <a:rPr lang="en-US" sz="2400"/>
                <a:t> Item 2</a:t>
              </a:r>
            </a:p>
          </p:txBody>
        </p:sp>
        <p:sp>
          <p:nvSpPr>
            <p:cNvPr id="816233" name="Line 105"/>
            <p:cNvSpPr>
              <a:spLocks noChangeShapeType="1"/>
            </p:cNvSpPr>
            <p:nvPr/>
          </p:nvSpPr>
          <p:spPr bwMode="auto">
            <a:xfrm flipH="1" flipV="1">
              <a:off x="2054" y="1552"/>
              <a:ext cx="194" cy="135"/>
            </a:xfrm>
            <a:prstGeom prst="line">
              <a:avLst/>
            </a:prstGeom>
            <a:noFill/>
            <a:ln w="25400">
              <a:solidFill>
                <a:srgbClr val="DD011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06"/>
          <p:cNvGrpSpPr>
            <a:grpSpLocks/>
          </p:cNvGrpSpPr>
          <p:nvPr/>
        </p:nvGrpSpPr>
        <p:grpSpPr bwMode="auto">
          <a:xfrm>
            <a:off x="2097088" y="2005013"/>
            <a:ext cx="5021262" cy="1401762"/>
            <a:chOff x="1321" y="1263"/>
            <a:chExt cx="3163" cy="883"/>
          </a:xfrm>
        </p:grpSpPr>
        <p:sp>
          <p:nvSpPr>
            <p:cNvPr id="816235" name="Line 107"/>
            <p:cNvSpPr>
              <a:spLocks noChangeShapeType="1"/>
            </p:cNvSpPr>
            <p:nvPr/>
          </p:nvSpPr>
          <p:spPr bwMode="auto">
            <a:xfrm flipH="1" flipV="1">
              <a:off x="1321" y="1263"/>
              <a:ext cx="580" cy="158"/>
            </a:xfrm>
            <a:prstGeom prst="line">
              <a:avLst/>
            </a:prstGeom>
            <a:noFill/>
            <a:ln w="25400">
              <a:solidFill>
                <a:srgbClr val="DD011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6236" name="Text Box 108"/>
            <p:cNvSpPr txBox="1">
              <a:spLocks noChangeArrowheads="1"/>
            </p:cNvSpPr>
            <p:nvPr/>
          </p:nvSpPr>
          <p:spPr bwMode="auto">
            <a:xfrm>
              <a:off x="3715" y="1858"/>
              <a:ext cx="7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buFontTx/>
                <a:buChar char="•"/>
              </a:pPr>
              <a:r>
                <a:rPr lang="en-US" sz="2400"/>
                <a:t> Item 1</a:t>
              </a:r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C134A-8E8D-9E43-8C69-3198F108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A83BE-7AFF-4547-821D-51A3F72E353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3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62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Substructure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Consider </a:t>
            </a:r>
            <a:r>
              <a:rPr lang="en-US" dirty="0">
                <a:solidFill>
                  <a:srgbClr val="336699"/>
                </a:solidFill>
              </a:rPr>
              <a:t>the most valuable load that weights at most </a:t>
            </a:r>
            <a:r>
              <a:rPr lang="en-US" dirty="0">
                <a:solidFill>
                  <a:srgbClr val="336699"/>
                </a:solidFill>
                <a:latin typeface="Comic Sans MS" pitchFamily="-106" charset="0"/>
              </a:rPr>
              <a:t>W</a:t>
            </a:r>
            <a:r>
              <a:rPr lang="en-US" dirty="0">
                <a:solidFill>
                  <a:srgbClr val="336699"/>
                </a:solidFill>
              </a:rPr>
              <a:t> pounds</a:t>
            </a:r>
          </a:p>
          <a:p>
            <a:pPr>
              <a:lnSpc>
                <a:spcPct val="150000"/>
              </a:lnSpc>
            </a:pPr>
            <a:r>
              <a:rPr lang="en-US" dirty="0"/>
              <a:t>If we remove item </a:t>
            </a:r>
            <a:r>
              <a:rPr lang="en-US" dirty="0">
                <a:latin typeface="Comic Sans MS" pitchFamily="-106" charset="0"/>
              </a:rPr>
              <a:t>j</a:t>
            </a:r>
            <a:r>
              <a:rPr lang="en-US" dirty="0"/>
              <a:t> from this load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⇒ The remaining load must be</a:t>
            </a:r>
            <a:r>
              <a:rPr lang="en-US" dirty="0">
                <a:solidFill>
                  <a:srgbClr val="336699"/>
                </a:solidFill>
              </a:rPr>
              <a:t> the most valuable load weighing at most </a:t>
            </a:r>
            <a:r>
              <a:rPr lang="en-US" dirty="0">
                <a:solidFill>
                  <a:srgbClr val="336699"/>
                </a:solidFill>
                <a:latin typeface="Comic Sans MS" pitchFamily="-106" charset="0"/>
              </a:rPr>
              <a:t>W – </a:t>
            </a:r>
            <a:r>
              <a:rPr lang="en-US" dirty="0" err="1">
                <a:solidFill>
                  <a:srgbClr val="336699"/>
                </a:solidFill>
                <a:latin typeface="Comic Sans MS" pitchFamily="-106" charset="0"/>
              </a:rPr>
              <a:t>w</a:t>
            </a:r>
            <a:r>
              <a:rPr lang="en-US" baseline="-25000" dirty="0" err="1">
                <a:solidFill>
                  <a:srgbClr val="336699"/>
                </a:solidFill>
                <a:latin typeface="Comic Sans MS" pitchFamily="-106" charset="0"/>
              </a:rPr>
              <a:t>j</a:t>
            </a:r>
            <a:r>
              <a:rPr lang="en-US" dirty="0">
                <a:solidFill>
                  <a:srgbClr val="336699"/>
                </a:solidFill>
              </a:rPr>
              <a:t> </a:t>
            </a:r>
            <a:r>
              <a:rPr lang="en-US" dirty="0"/>
              <a:t>that can be taken from the remaining</a:t>
            </a:r>
            <a:r>
              <a:rPr lang="en-US" dirty="0">
                <a:latin typeface="Comic Sans MS" pitchFamily="-106" charset="0"/>
              </a:rPr>
              <a:t> n – 1</a:t>
            </a:r>
            <a:r>
              <a:rPr lang="en-US" dirty="0"/>
              <a:t> items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74FEB7-4A50-1E46-A59C-04C6C14D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3185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82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Overlapping Subproblems</a:t>
            </a:r>
          </a:p>
        </p:txBody>
      </p:sp>
      <p:sp>
        <p:nvSpPr>
          <p:cNvPr id="820227" name="Rectangle 3"/>
          <p:cNvSpPr>
            <a:spLocks noChangeArrowheads="1"/>
          </p:cNvSpPr>
          <p:nvPr/>
        </p:nvSpPr>
        <p:spPr bwMode="auto">
          <a:xfrm>
            <a:off x="4352925" y="3589338"/>
            <a:ext cx="549275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20228" name="Group 4"/>
          <p:cNvGraphicFramePr>
            <a:graphicFrameLocks noGrp="1"/>
          </p:cNvGraphicFramePr>
          <p:nvPr/>
        </p:nvGraphicFramePr>
        <p:xfrm>
          <a:off x="1577975" y="2225675"/>
          <a:ext cx="6111875" cy="3200400"/>
        </p:xfrm>
        <a:graphic>
          <a:graphicData uri="http://schemas.openxmlformats.org/drawingml/2006/table">
            <a:tbl>
              <a:tblPr/>
              <a:tblGrid>
                <a:gridCol w="544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20326" name="Text Box 102"/>
          <p:cNvSpPr txBox="1">
            <a:spLocks noChangeArrowheads="1"/>
          </p:cNvSpPr>
          <p:nvPr/>
        </p:nvSpPr>
        <p:spPr bwMode="auto">
          <a:xfrm>
            <a:off x="1700213" y="1858963"/>
            <a:ext cx="369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0</a:t>
            </a:r>
            <a:r>
              <a:rPr lang="en-US" baseline="-25000">
                <a:latin typeface="Comic Sans MS" pitchFamily="-106" charset="0"/>
              </a:rPr>
              <a:t>:</a:t>
            </a:r>
            <a:endParaRPr lang="en-US">
              <a:latin typeface="Comic Sans MS" pitchFamily="-106" charset="0"/>
            </a:endParaRPr>
          </a:p>
        </p:txBody>
      </p:sp>
      <p:sp>
        <p:nvSpPr>
          <p:cNvPr id="820327" name="Text Box 103"/>
          <p:cNvSpPr txBox="1">
            <a:spLocks noChangeArrowheads="1"/>
          </p:cNvSpPr>
          <p:nvPr/>
        </p:nvSpPr>
        <p:spPr bwMode="auto">
          <a:xfrm>
            <a:off x="1196975" y="5011738"/>
            <a:ext cx="303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20328" name="Text Box 104"/>
          <p:cNvSpPr txBox="1">
            <a:spLocks noChangeArrowheads="1"/>
          </p:cNvSpPr>
          <p:nvPr/>
        </p:nvSpPr>
        <p:spPr bwMode="auto">
          <a:xfrm>
            <a:off x="2238375" y="1858963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1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20329" name="Text Box 105"/>
          <p:cNvSpPr txBox="1">
            <a:spLocks noChangeArrowheads="1"/>
          </p:cNvSpPr>
          <p:nvPr/>
        </p:nvSpPr>
        <p:spPr bwMode="auto">
          <a:xfrm>
            <a:off x="7223125" y="1830388"/>
            <a:ext cx="422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W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20330" name="Text Box 106"/>
          <p:cNvSpPr txBox="1">
            <a:spLocks noChangeArrowheads="1"/>
          </p:cNvSpPr>
          <p:nvPr/>
        </p:nvSpPr>
        <p:spPr bwMode="auto">
          <a:xfrm>
            <a:off x="1125538" y="3582988"/>
            <a:ext cx="446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i-1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20331" name="Text Box 107"/>
          <p:cNvSpPr txBox="1">
            <a:spLocks noChangeArrowheads="1"/>
          </p:cNvSpPr>
          <p:nvPr/>
        </p:nvSpPr>
        <p:spPr bwMode="auto">
          <a:xfrm>
            <a:off x="1187450" y="23082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0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20332" name="Rectangle 108"/>
          <p:cNvSpPr>
            <a:spLocks noGrp="1" noChangeArrowheads="1"/>
          </p:cNvSpPr>
          <p:nvPr>
            <p:ph type="body" idx="1"/>
          </p:nvPr>
        </p:nvSpPr>
        <p:spPr>
          <a:xfrm>
            <a:off x="322263" y="1350963"/>
            <a:ext cx="8229600" cy="719137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	</a:t>
            </a:r>
            <a:r>
              <a:rPr lang="en-US">
                <a:latin typeface="Comic Sans MS" pitchFamily="-106" charset="0"/>
              </a:rPr>
              <a:t>P(i, w) = max {v</a:t>
            </a:r>
            <a:r>
              <a:rPr lang="en-US" baseline="-25000">
                <a:latin typeface="Comic Sans MS" pitchFamily="-106" charset="0"/>
              </a:rPr>
              <a:t>i</a:t>
            </a:r>
            <a:r>
              <a:rPr lang="en-US">
                <a:latin typeface="Comic Sans MS" pitchFamily="-106" charset="0"/>
              </a:rPr>
              <a:t> + P(i - 1, w-w</a:t>
            </a:r>
            <a:r>
              <a:rPr lang="en-US" baseline="-25000">
                <a:latin typeface="Comic Sans MS" pitchFamily="-106" charset="0"/>
              </a:rPr>
              <a:t>i</a:t>
            </a:r>
            <a:r>
              <a:rPr lang="en-US">
                <a:latin typeface="Comic Sans MS" pitchFamily="-106" charset="0"/>
              </a:rPr>
              <a:t>), P(i - 1, w) }  </a:t>
            </a:r>
          </a:p>
        </p:txBody>
      </p:sp>
      <p:sp>
        <p:nvSpPr>
          <p:cNvPr id="820333" name="Text Box 109"/>
          <p:cNvSpPr txBox="1">
            <a:spLocks noChangeArrowheads="1"/>
          </p:cNvSpPr>
          <p:nvPr/>
        </p:nvSpPr>
        <p:spPr bwMode="auto">
          <a:xfrm>
            <a:off x="1223963" y="40640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20334" name="Text Box 110"/>
          <p:cNvSpPr txBox="1">
            <a:spLocks noChangeArrowheads="1"/>
          </p:cNvSpPr>
          <p:nvPr/>
        </p:nvSpPr>
        <p:spPr bwMode="auto">
          <a:xfrm>
            <a:off x="4448175" y="1819275"/>
            <a:ext cx="34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w</a:t>
            </a:r>
            <a:endParaRPr lang="en-US" baseline="-25000">
              <a:latin typeface="Comic Sans MS" pitchFamily="-106" charset="0"/>
            </a:endParaRPr>
          </a:p>
        </p:txBody>
      </p:sp>
      <p:sp>
        <p:nvSpPr>
          <p:cNvPr id="820335" name="Text Box 111"/>
          <p:cNvSpPr txBox="1">
            <a:spLocks noChangeArrowheads="1"/>
          </p:cNvSpPr>
          <p:nvPr/>
        </p:nvSpPr>
        <p:spPr bwMode="auto">
          <a:xfrm>
            <a:off x="965200" y="5513388"/>
            <a:ext cx="72866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DD0111"/>
                </a:solidFill>
                <a:latin typeface="Monotype Corsiva" pitchFamily="-106" charset="0"/>
              </a:rPr>
              <a:t>E.g.</a:t>
            </a:r>
            <a:r>
              <a:rPr lang="en-US" sz="2800" dirty="0"/>
              <a:t>: 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all the </a:t>
            </a:r>
            <a:r>
              <a:rPr lang="en-US" sz="2800" dirty="0" err="1">
                <a:latin typeface="Century Gothic" charset="0"/>
                <a:ea typeface="Century Gothic" charset="0"/>
                <a:cs typeface="Century Gothic" charset="0"/>
              </a:rPr>
              <a:t>subproblems</a:t>
            </a:r>
            <a:r>
              <a:rPr lang="en-US" sz="2800" dirty="0">
                <a:latin typeface="Century Gothic" charset="0"/>
                <a:ea typeface="Century Gothic" charset="0"/>
                <a:cs typeface="Century Gothic" charset="0"/>
              </a:rPr>
              <a:t> shown in grey may depend on </a:t>
            </a:r>
            <a:r>
              <a:rPr lang="en-US" sz="2800" dirty="0">
                <a:latin typeface="Comic Sans MS" pitchFamily="-106" charset="0"/>
              </a:rPr>
              <a:t>P(i-1, w)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9614C0-FEDF-B041-B8C2-8DBD363D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11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51E8E4-5A18-9D4C-BECD-1611C754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Activity Selection</a:t>
            </a:r>
          </a:p>
        </p:txBody>
      </p:sp>
      <p:graphicFrame>
        <p:nvGraphicFramePr>
          <p:cNvPr id="605187" name="Group 3"/>
          <p:cNvGraphicFramePr>
            <a:graphicFrameLocks noGrp="1"/>
          </p:cNvGraphicFramePr>
          <p:nvPr>
            <p:ph sz="half" idx="1"/>
          </p:nvPr>
        </p:nvGraphicFramePr>
        <p:xfrm>
          <a:off x="798513" y="2378075"/>
          <a:ext cx="6126162" cy="3776666"/>
        </p:xfrm>
        <a:graphic>
          <a:graphicData uri="http://schemas.openxmlformats.org/drawingml/2006/table">
            <a:tbl>
              <a:tblPr/>
              <a:tblGrid>
                <a:gridCol w="469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0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05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Start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End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Activity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8:00am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9:15am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Numerical methods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8:30am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10:30am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Movie presentation (refreshments served)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9:20am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11:00am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Data structures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10:00am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Programming club mtg. (Pizza provided)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11:30am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Computer graphics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1:05pm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2:15pm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Analysis of algorithms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2:30pm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Computer security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noon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Computer games contest (refreshments served)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4:00pm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5:30pm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Operating systems class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5358" name="Rectangle 60"/>
          <p:cNvSpPr>
            <a:spLocks noGrp="1" noChangeArrowheads="1"/>
          </p:cNvSpPr>
          <p:nvPr>
            <p:ph type="body" sz="half" idx="2"/>
          </p:nvPr>
        </p:nvSpPr>
        <p:spPr>
          <a:xfrm>
            <a:off x="414338" y="1223963"/>
            <a:ext cx="7586662" cy="1108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ea typeface="ＭＳ Ｐゴシック" pitchFamily="-106" charset="-128"/>
                <a:cs typeface="ＭＳ Ｐゴシック" pitchFamily="-106" charset="-128"/>
              </a:rPr>
              <a:t>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ea typeface="ＭＳ Ｐゴシック" pitchFamily="-106" charset="-128"/>
              </a:rPr>
              <a:t>Schedule the largest possible set of non-overlapping activities for a given room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A48135-DF63-4F4F-BA5C-3C45E5AFB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17B6-FD3D-BB47-B96C-8892EEFD824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0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Steps Toward Our Greedy Solution</a:t>
            </a:r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11808" cy="5076825"/>
          </a:xfrm>
        </p:spPr>
        <p:txBody>
          <a:bodyPr/>
          <a:lstStyle/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Determined the optimal substructure of the problem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Developed a recursive solution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Proved that one of the optimal choices is the greedy choice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Showed that all but one of the </a:t>
            </a:r>
            <a:r>
              <a:rPr lang="en-US" sz="2400" dirty="0" err="1"/>
              <a:t>subproblems</a:t>
            </a:r>
            <a:r>
              <a:rPr lang="en-US" sz="2400" dirty="0"/>
              <a:t> resulted by making the greedy choice are empty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Developed a recursive algorithm that implements the greedy strategy</a:t>
            </a:r>
          </a:p>
          <a:p>
            <a:pPr marL="533400" indent="-533400">
              <a:lnSpc>
                <a:spcPct val="130000"/>
              </a:lnSpc>
              <a:buFontTx/>
              <a:buAutoNum type="arabicPeriod"/>
            </a:pPr>
            <a:r>
              <a:rPr lang="en-US" sz="2400" dirty="0"/>
              <a:t>Converted the recursive algorithm to an iterative one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BC1177-4A45-8448-AD66-38648EB78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31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Greedy Algorithms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200150"/>
            <a:ext cx="8793162" cy="5348288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/>
              <a:t>Cast the optimization problem as one for which:</a:t>
            </a:r>
          </a:p>
          <a:p>
            <a:pPr marL="914400" lvl="1" indent="-457200">
              <a:lnSpc>
                <a:spcPct val="120000"/>
              </a:lnSpc>
              <a:buFontTx/>
              <a:buChar char="•"/>
            </a:pPr>
            <a:r>
              <a:rPr lang="en-US"/>
              <a:t>we make a (greedy) choice and are left with only one subproblem to solve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2"/>
            </a:pPr>
            <a:r>
              <a:rPr lang="en-US"/>
              <a:t>Prove the </a:t>
            </a:r>
            <a:r>
              <a:rPr lang="en-US">
                <a:solidFill>
                  <a:srgbClr val="CC0000"/>
                </a:solidFill>
              </a:rPr>
              <a:t>GREEDY CHOICE</a:t>
            </a:r>
            <a:r>
              <a:rPr lang="en-US">
                <a:solidFill>
                  <a:srgbClr val="006699"/>
                </a:solidFill>
              </a:rPr>
              <a:t> </a:t>
            </a:r>
            <a:r>
              <a:rPr lang="en-US"/>
              <a:t>property:</a:t>
            </a:r>
            <a:endParaRPr lang="en-US">
              <a:solidFill>
                <a:srgbClr val="006699"/>
              </a:solidFill>
            </a:endParaRPr>
          </a:p>
          <a:p>
            <a:pPr marL="914400" lvl="1" indent="-457200">
              <a:lnSpc>
                <a:spcPct val="120000"/>
              </a:lnSpc>
              <a:buFontTx/>
              <a:buChar char="•"/>
            </a:pPr>
            <a:r>
              <a:rPr lang="en-US"/>
              <a:t>that there is always an optimal solution to the original problem that makes the greedy choice</a:t>
            </a:r>
          </a:p>
          <a:p>
            <a:pPr marL="533400" indent="-533400">
              <a:lnSpc>
                <a:spcPct val="120000"/>
              </a:lnSpc>
              <a:buFontTx/>
              <a:buAutoNum type="arabicPeriod" startAt="2"/>
            </a:pPr>
            <a:r>
              <a:rPr lang="en-US"/>
              <a:t>Prove the </a:t>
            </a:r>
            <a:r>
              <a:rPr lang="en-US">
                <a:solidFill>
                  <a:srgbClr val="CC0000"/>
                </a:solidFill>
              </a:rPr>
              <a:t>OPTIMAL SUBSTRUCTURE</a:t>
            </a:r>
            <a:r>
              <a:rPr lang="en-US"/>
              <a:t>:</a:t>
            </a:r>
          </a:p>
          <a:p>
            <a:pPr marL="914400" lvl="1" indent="-457200">
              <a:lnSpc>
                <a:spcPct val="120000"/>
              </a:lnSpc>
              <a:buFontTx/>
              <a:buChar char="•"/>
            </a:pPr>
            <a:r>
              <a:rPr lang="en-US"/>
              <a:t>the greedy choice + an optimal solution to the resulting subproblem leads to an optimal solution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CABFD4-DA95-EE49-954A-44655378E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07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Correctness of Greedy Algorithms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83324" cy="5076825"/>
          </a:xfrm>
        </p:spPr>
        <p:txBody>
          <a:bodyPr/>
          <a:lstStyle/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dirty="0"/>
              <a:t>Greedy Choice Property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/>
              <a:t>A globally optimal solution can be arrived at by making a locally optimal (greedy) choice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dirty="0"/>
              <a:t>Optimal Substructure Property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We know that we have arrived at a </a:t>
            </a:r>
            <a:r>
              <a:rPr lang="en-US" dirty="0" err="1">
                <a:sym typeface="Symbol" pitchFamily="-106" charset="2"/>
              </a:rPr>
              <a:t>subproblem</a:t>
            </a:r>
            <a:r>
              <a:rPr lang="en-US" dirty="0">
                <a:sym typeface="Symbol" pitchFamily="-106" charset="2"/>
              </a:rPr>
              <a:t> by making a greedy choice</a:t>
            </a:r>
          </a:p>
          <a:p>
            <a:pPr marL="914400" lvl="1" indent="-457200"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Optimal solution to </a:t>
            </a:r>
            <a:r>
              <a:rPr lang="en-US" dirty="0" err="1">
                <a:sym typeface="Symbol" pitchFamily="-106" charset="2"/>
              </a:rPr>
              <a:t>subproblem</a:t>
            </a:r>
            <a:r>
              <a:rPr lang="en-US" dirty="0">
                <a:sym typeface="Symbol" pitchFamily="-106" charset="2"/>
              </a:rPr>
              <a:t> + greedy choice ⇒ optimal solution for the original problem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AB9A31-EA73-A243-904B-6B01DAD0E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2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Dynamic Programming vs. </a:t>
            </a:r>
            <a:br>
              <a:rPr lang="en-US" sz="3600" dirty="0"/>
            </a:br>
            <a:r>
              <a:rPr lang="en-US" sz="3600" dirty="0"/>
              <a:t>Greedy Algorithms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793162" cy="5499100"/>
          </a:xfrm>
        </p:spPr>
        <p:txBody>
          <a:bodyPr/>
          <a:lstStyle/>
          <a:p>
            <a:r>
              <a:rPr lang="en-US" dirty="0"/>
              <a:t>Dynamic programming</a:t>
            </a:r>
          </a:p>
          <a:p>
            <a:pPr lvl="1"/>
            <a:r>
              <a:rPr lang="en-US" dirty="0"/>
              <a:t>We make a choice at each step</a:t>
            </a:r>
          </a:p>
          <a:p>
            <a:pPr lvl="1"/>
            <a:r>
              <a:rPr lang="en-US" dirty="0"/>
              <a:t>The choice depends on solutions to </a:t>
            </a:r>
            <a:r>
              <a:rPr lang="en-US" dirty="0" err="1"/>
              <a:t>subproblems</a:t>
            </a:r>
            <a:endParaRPr lang="en-US" dirty="0"/>
          </a:p>
          <a:p>
            <a:pPr lvl="1"/>
            <a:r>
              <a:rPr lang="en-US" dirty="0"/>
              <a:t>Bottom up solution, from smaller to larger </a:t>
            </a:r>
            <a:r>
              <a:rPr lang="en-US" dirty="0" err="1"/>
              <a:t>subproblems</a:t>
            </a:r>
            <a:endParaRPr lang="en-US" dirty="0"/>
          </a:p>
          <a:p>
            <a:r>
              <a:rPr lang="en-US" dirty="0"/>
              <a:t>Greedy algorithm</a:t>
            </a:r>
          </a:p>
          <a:p>
            <a:pPr lvl="1"/>
            <a:r>
              <a:rPr lang="en-US" dirty="0"/>
              <a:t>Make the greedy choice and THEN</a:t>
            </a:r>
          </a:p>
          <a:p>
            <a:pPr lvl="1"/>
            <a:r>
              <a:rPr lang="en-US" dirty="0"/>
              <a:t>Solve the </a:t>
            </a:r>
            <a:r>
              <a:rPr lang="en-US" dirty="0" err="1"/>
              <a:t>subproblem</a:t>
            </a:r>
            <a:r>
              <a:rPr lang="en-US" dirty="0"/>
              <a:t> arising after the choice is made </a:t>
            </a:r>
          </a:p>
          <a:p>
            <a:pPr lvl="1"/>
            <a:r>
              <a:rPr lang="en-US" dirty="0"/>
              <a:t>The choice we make may depend on previous choices, but not on solutions to </a:t>
            </a:r>
            <a:r>
              <a:rPr lang="en-US" dirty="0" err="1"/>
              <a:t>subproblems</a:t>
            </a:r>
            <a:endParaRPr lang="en-US" dirty="0"/>
          </a:p>
          <a:p>
            <a:pPr lvl="1"/>
            <a:r>
              <a:rPr lang="en-US" dirty="0"/>
              <a:t>Top down solution, problems decrease in size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A7D1F8-FAC6-AC40-BC6A-D5E67708A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9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Knapsack Problem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476875"/>
          </a:xfrm>
        </p:spPr>
        <p:txBody>
          <a:bodyPr/>
          <a:lstStyle/>
          <a:p>
            <a:r>
              <a:rPr lang="en-US" b="1" dirty="0"/>
              <a:t>The 0-1 knapsack problem</a:t>
            </a:r>
          </a:p>
          <a:p>
            <a:pPr lvl="1"/>
            <a:r>
              <a:rPr lang="en-US" dirty="0"/>
              <a:t>A thief robbing a store finds </a:t>
            </a:r>
            <a:r>
              <a:rPr lang="en-US" dirty="0">
                <a:latin typeface="Comic Sans MS" pitchFamily="-106" charset="0"/>
              </a:rPr>
              <a:t>n</a:t>
            </a:r>
            <a:r>
              <a:rPr lang="en-US" dirty="0"/>
              <a:t> items: the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 err="1"/>
              <a:t>-th</a:t>
            </a:r>
            <a:r>
              <a:rPr lang="en-US" dirty="0"/>
              <a:t> item is worth 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/>
              <a:t> dollars and weights 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baseline="-25000" dirty="0" err="1">
                <a:latin typeface="Comic Sans MS" pitchFamily="-106" charset="0"/>
              </a:rPr>
              <a:t>i</a:t>
            </a:r>
            <a:r>
              <a:rPr lang="en-US" dirty="0"/>
              <a:t> pounds (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, 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baseline="-25000" dirty="0" err="1">
                <a:latin typeface="Comic Sans MS" pitchFamily="-106" charset="0"/>
              </a:rPr>
              <a:t>i</a:t>
            </a:r>
            <a:r>
              <a:rPr lang="en-US" dirty="0"/>
              <a:t> integers)</a:t>
            </a:r>
          </a:p>
          <a:p>
            <a:pPr lvl="1"/>
            <a:r>
              <a:rPr lang="en-US" dirty="0"/>
              <a:t>The thief can only carry </a:t>
            </a:r>
            <a:r>
              <a:rPr lang="en-US" dirty="0">
                <a:latin typeface="Comic Sans MS" pitchFamily="-106" charset="0"/>
              </a:rPr>
              <a:t>W</a:t>
            </a:r>
            <a:r>
              <a:rPr lang="en-US" dirty="0"/>
              <a:t> pounds in his knapsack</a:t>
            </a:r>
          </a:p>
          <a:p>
            <a:pPr lvl="1"/>
            <a:r>
              <a:rPr lang="en-US" dirty="0"/>
              <a:t>Items must be taken entirely or left behind</a:t>
            </a:r>
          </a:p>
          <a:p>
            <a:pPr lvl="1"/>
            <a:r>
              <a:rPr lang="en-US" dirty="0"/>
              <a:t>Which items should the thief take to maximize the value of his load?</a:t>
            </a:r>
          </a:p>
          <a:p>
            <a:r>
              <a:rPr lang="en-US" b="1" dirty="0"/>
              <a:t>The fractional knapsack problem</a:t>
            </a:r>
          </a:p>
          <a:p>
            <a:pPr lvl="1"/>
            <a:r>
              <a:rPr lang="en-US" dirty="0"/>
              <a:t>Similar to above</a:t>
            </a:r>
          </a:p>
          <a:p>
            <a:pPr lvl="1"/>
            <a:r>
              <a:rPr lang="en-US" dirty="0"/>
              <a:t>The thief can take fractions of items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02F81D-599B-1647-B78B-E24FA8D6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1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20</a:t>
            </a:r>
            <a:endParaRPr lang="en-US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Fractional Knapsack Problem</a:t>
            </a:r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521109" cy="5440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Knapsack capacity: </a:t>
            </a:r>
            <a:r>
              <a:rPr lang="en-US" dirty="0">
                <a:latin typeface="Comic Sans MS" pitchFamily="-106" charset="0"/>
              </a:rPr>
              <a:t>W</a:t>
            </a:r>
          </a:p>
          <a:p>
            <a:pPr>
              <a:lnSpc>
                <a:spcPct val="150000"/>
              </a:lnSpc>
            </a:pPr>
            <a:r>
              <a:rPr lang="en-US" dirty="0"/>
              <a:t>There are </a:t>
            </a:r>
            <a:r>
              <a:rPr lang="en-US" dirty="0">
                <a:latin typeface="Comic Sans MS" pitchFamily="-106" charset="0"/>
              </a:rPr>
              <a:t>n</a:t>
            </a:r>
            <a:r>
              <a:rPr lang="en-US" dirty="0"/>
              <a:t> items: the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 err="1"/>
              <a:t>-th</a:t>
            </a:r>
            <a:r>
              <a:rPr lang="en-US" dirty="0"/>
              <a:t> item has value 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/>
              <a:t> and weight 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baseline="-25000" dirty="0" err="1">
                <a:latin typeface="Comic Sans MS" pitchFamily="-106" charset="0"/>
              </a:rPr>
              <a:t>i</a:t>
            </a:r>
            <a:endParaRPr lang="en-US" baseline="-25000" dirty="0">
              <a:latin typeface="Comic Sans MS" pitchFamily="-106" charset="0"/>
            </a:endParaRPr>
          </a:p>
          <a:p>
            <a:pPr>
              <a:lnSpc>
                <a:spcPct val="150000"/>
              </a:lnSpc>
            </a:pPr>
            <a:r>
              <a:rPr lang="en-US" dirty="0"/>
              <a:t>Goal: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Find fractions </a:t>
            </a:r>
            <a:r>
              <a:rPr lang="en-US" dirty="0">
                <a:latin typeface="Comic Sans MS" pitchFamily="-106" charset="0"/>
              </a:rPr>
              <a:t>x</a:t>
            </a:r>
            <a:r>
              <a:rPr lang="en-US" baseline="-25000" dirty="0">
                <a:latin typeface="Comic Sans MS" pitchFamily="-106" charset="0"/>
              </a:rPr>
              <a:t>i</a:t>
            </a:r>
            <a:r>
              <a:rPr lang="en-US" dirty="0"/>
              <a:t> so that for all </a:t>
            </a:r>
            <a:r>
              <a:rPr lang="en-US" dirty="0">
                <a:latin typeface="Comic Sans MS" pitchFamily="-106" charset="0"/>
              </a:rPr>
              <a:t>0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≤ x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≤ 1,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= 1, 2, .., n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		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∑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w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≤ W</a:t>
            </a:r>
            <a:r>
              <a:rPr lang="en-US" dirty="0">
                <a:sym typeface="Symbol" pitchFamily="-106" charset="2"/>
              </a:rPr>
              <a:t> and 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dirty="0">
                <a:sym typeface="Symbol" pitchFamily="-106" charset="2"/>
              </a:rPr>
              <a:t>		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∑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x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sym typeface="Symbol" pitchFamily="-106" charset="2"/>
              </a:rPr>
              <a:t> is maximum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D5C5DB-886F-D743-A800-3D8397C44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0748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4621</TotalTime>
  <Words>1626</Words>
  <Application>Microsoft Macintosh PowerPoint</Application>
  <PresentationFormat>On-screen Show (4:3)</PresentationFormat>
  <Paragraphs>500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Equation</vt:lpstr>
      <vt:lpstr>Analysis of Algorithms CS 477/677</vt:lpstr>
      <vt:lpstr>Greedy Algorithms</vt:lpstr>
      <vt:lpstr>Activity Selection</vt:lpstr>
      <vt:lpstr>Steps Toward Our Greedy Solution</vt:lpstr>
      <vt:lpstr>Designing Greedy Algorithms</vt:lpstr>
      <vt:lpstr>Correctness of Greedy Algorithms</vt:lpstr>
      <vt:lpstr>Dynamic Programming vs.  Greedy Algorithms</vt:lpstr>
      <vt:lpstr>The Knapsack Problem</vt:lpstr>
      <vt:lpstr>Fractional Knapsack Problem</vt:lpstr>
      <vt:lpstr>Fractional Knapsack Problem</vt:lpstr>
      <vt:lpstr>Fractional Knapsack Problem</vt:lpstr>
      <vt:lpstr>Fractional Knapsack Problem</vt:lpstr>
      <vt:lpstr>Fractional Knapsack - Example</vt:lpstr>
      <vt:lpstr>Greedy Choice</vt:lpstr>
      <vt:lpstr>The 0-1 Knapsack Problem</vt:lpstr>
      <vt:lpstr>0-1 Knapsack - Greedy Strategy</vt:lpstr>
      <vt:lpstr>0-1 Knapsack - Dynamic Programming</vt:lpstr>
      <vt:lpstr>0-1 Knapsack - Dynamic Programming</vt:lpstr>
      <vt:lpstr>PowerPoint Presentation</vt:lpstr>
      <vt:lpstr>Reconstructing the Optimal Solution</vt:lpstr>
      <vt:lpstr>Optimal Substructure</vt:lpstr>
      <vt:lpstr>Overlapping Subproblems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710</cp:revision>
  <cp:lastPrinted>2020-04-09T15:39:46Z</cp:lastPrinted>
  <dcterms:created xsi:type="dcterms:W3CDTF">2011-01-18T17:28:39Z</dcterms:created>
  <dcterms:modified xsi:type="dcterms:W3CDTF">2020-04-09T22:13:12Z</dcterms:modified>
</cp:coreProperties>
</file>